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slides/charts/chart1.xml" ContentType="application/vnd.openxmlformats-officedocument.drawingml.chart+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6f79caf310e402f" /><Relationship Type="http://schemas.openxmlformats.org/officeDocument/2006/relationships/extended-properties" Target="/docProps/app.xml" Id="R9d1d81448e834747" /><Relationship Type="http://schemas.openxmlformats.org/officeDocument/2006/relationships/officeDocument" Target="/ppt/presentation.xml" Id="R665677f99e1c4676" /></Relationships>
</file>

<file path=ppt/presentation.xml><?xml version="1.0" encoding="utf-8"?>
<p:presentation xmlns:p="http://schemas.openxmlformats.org/presentationml/2006/main">
  <p:sldMasterIdLst>
    <p:sldMasterId xmlns:r="http://schemas.openxmlformats.org/officeDocument/2006/relationships" id="2147483648" r:id="R99de4276bc4b4420"/>
  </p:sldMasterIdLst>
  <p:notesMasterIdLst>
    <p:notesMasterId xmlns:r="http://schemas.openxmlformats.org/officeDocument/2006/relationships" r:id="R5b8a8f60e5804b4e"/>
  </p:notesMasterIdLst>
  <p:sldIdLst>
    <p:sldId xmlns:r="http://schemas.openxmlformats.org/officeDocument/2006/relationships" id="256" r:id="Ra78c06af03ee4acd"/>
    <p:sldId xmlns:r="http://schemas.openxmlformats.org/officeDocument/2006/relationships" id="257" r:id="R4790688978d741a3"/>
    <p:sldId xmlns:r="http://schemas.openxmlformats.org/officeDocument/2006/relationships" id="258" r:id="R21e08e500e1a4e65"/>
    <p:sldId xmlns:r="http://schemas.openxmlformats.org/officeDocument/2006/relationships" id="259" r:id="R01ce55804b624780"/>
    <p:sldId xmlns:r="http://schemas.openxmlformats.org/officeDocument/2006/relationships" id="260" r:id="Reb4c2417289e4ebf"/>
    <p:sldId xmlns:r="http://schemas.openxmlformats.org/officeDocument/2006/relationships" id="261" r:id="R3a0f9ca774474c7e"/>
    <p:sldId xmlns:r="http://schemas.openxmlformats.org/officeDocument/2006/relationships" id="262" r:id="R5fd9f87a2a584f65"/>
    <p:sldId xmlns:r="http://schemas.openxmlformats.org/officeDocument/2006/relationships" id="263" r:id="R1522b8abf2914a69"/>
    <p:sldId xmlns:r="http://schemas.openxmlformats.org/officeDocument/2006/relationships" id="264" r:id="Rc29273c19ad94483"/>
    <p:sldId xmlns:r="http://schemas.openxmlformats.org/officeDocument/2006/relationships" id="265" r:id="R5396b0581c284c01"/>
    <p:sldId xmlns:r="http://schemas.openxmlformats.org/officeDocument/2006/relationships" id="266" r:id="Rd8584e1aaf41485a"/>
    <p:sldId xmlns:r="http://schemas.openxmlformats.org/officeDocument/2006/relationships" id="267" r:id="R672cae6658804418"/>
    <p:sldId xmlns:r="http://schemas.openxmlformats.org/officeDocument/2006/relationships" id="268" r:id="Rb5c850a2e0784602"/>
    <p:sldId xmlns:r="http://schemas.openxmlformats.org/officeDocument/2006/relationships" id="269" r:id="R5c1da1c3aded42d3"/>
    <p:sldId xmlns:r="http://schemas.openxmlformats.org/officeDocument/2006/relationships" id="270" r:id="R9b7b4ef981084b77"/>
    <p:sldId xmlns:r="http://schemas.openxmlformats.org/officeDocument/2006/relationships" id="271" r:id="R08144fb8a33b4317"/>
    <p:sldId xmlns:r="http://schemas.openxmlformats.org/officeDocument/2006/relationships" id="272" r:id="R2e4af5e6c14647c5"/>
    <p:sldId xmlns:r="http://schemas.openxmlformats.org/officeDocument/2006/relationships" id="273" r:id="R16870d8341f046ba"/>
    <p:sldId xmlns:r="http://schemas.openxmlformats.org/officeDocument/2006/relationships" id="274" r:id="R28671068119c4f8e"/>
    <p:sldId xmlns:r="http://schemas.openxmlformats.org/officeDocument/2006/relationships" id="275" r:id="R00a66905021f4fcc"/>
    <p:sldId xmlns:r="http://schemas.openxmlformats.org/officeDocument/2006/relationships" id="276" r:id="Rf9e004ce75d34449"/>
    <p:sldId xmlns:r="http://schemas.openxmlformats.org/officeDocument/2006/relationships" id="277" r:id="R60160264e0cc4004"/>
    <p:sldId xmlns:r="http://schemas.openxmlformats.org/officeDocument/2006/relationships" id="278" r:id="Re1351cef89424744"/>
    <p:sldId xmlns:r="http://schemas.openxmlformats.org/officeDocument/2006/relationships" id="279" r:id="R39eb78f5fad64760"/>
    <p:sldId xmlns:r="http://schemas.openxmlformats.org/officeDocument/2006/relationships" id="280" r:id="R926aaf5d5af3432e"/>
    <p:sldId xmlns:r="http://schemas.openxmlformats.org/officeDocument/2006/relationships" id="281" r:id="Rf399f7925561447c"/>
    <p:sldId xmlns:r="http://schemas.openxmlformats.org/officeDocument/2006/relationships" id="282" r:id="R3cead3d771704fd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a3c06c9f79647a3" /><Relationship Type="http://schemas.openxmlformats.org/officeDocument/2006/relationships/slideMaster" Target="/ppt/slideMasters/slideMaster1.xml" Id="R99de4276bc4b4420" /><Relationship Type="http://schemas.openxmlformats.org/officeDocument/2006/relationships/notesMaster" Target="/ppt/notesMasters/notesMaster1.xml" Id="R5b8a8f60e5804b4e" /><Relationship Type="http://schemas.openxmlformats.org/officeDocument/2006/relationships/presProps" Target="/ppt/presProps.xml" Id="R0e7a5ec48cb24854" /><Relationship Type="http://schemas.openxmlformats.org/officeDocument/2006/relationships/tableStyles" Target="/ppt/tableStyles.xml" Id="R5c516e50e6854f35" /><Relationship Type="http://schemas.openxmlformats.org/officeDocument/2006/relationships/slide" Target="/ppt/slides/slide1.xml" Id="Ra78c06af03ee4acd" /><Relationship Type="http://schemas.openxmlformats.org/officeDocument/2006/relationships/slide" Target="/ppt/slides/slide2.xml" Id="R4790688978d741a3" /><Relationship Type="http://schemas.openxmlformats.org/officeDocument/2006/relationships/slide" Target="/ppt/slides/slide3.xml" Id="R21e08e500e1a4e65" /><Relationship Type="http://schemas.openxmlformats.org/officeDocument/2006/relationships/slide" Target="/ppt/slides/slide4.xml" Id="R01ce55804b624780" /><Relationship Type="http://schemas.openxmlformats.org/officeDocument/2006/relationships/slide" Target="/ppt/slides/slide5.xml" Id="Reb4c2417289e4ebf" /><Relationship Type="http://schemas.openxmlformats.org/officeDocument/2006/relationships/slide" Target="/ppt/slides/slide6.xml" Id="R3a0f9ca774474c7e" /><Relationship Type="http://schemas.openxmlformats.org/officeDocument/2006/relationships/slide" Target="/ppt/slides/slide7.xml" Id="R5fd9f87a2a584f65" /><Relationship Type="http://schemas.openxmlformats.org/officeDocument/2006/relationships/slide" Target="/ppt/slides/slide8.xml" Id="R1522b8abf2914a69" /><Relationship Type="http://schemas.openxmlformats.org/officeDocument/2006/relationships/slide" Target="/ppt/slides/slide9.xml" Id="Rc29273c19ad94483" /><Relationship Type="http://schemas.openxmlformats.org/officeDocument/2006/relationships/slide" Target="/ppt/slides/slide10.xml" Id="R5396b0581c284c01" /><Relationship Type="http://schemas.openxmlformats.org/officeDocument/2006/relationships/slide" Target="/ppt/slides/slide11.xml" Id="Rd8584e1aaf41485a" /><Relationship Type="http://schemas.openxmlformats.org/officeDocument/2006/relationships/slide" Target="/ppt/slides/slide12.xml" Id="R672cae6658804418" /><Relationship Type="http://schemas.openxmlformats.org/officeDocument/2006/relationships/slide" Target="/ppt/slides/slide13.xml" Id="Rb5c850a2e0784602" /><Relationship Type="http://schemas.openxmlformats.org/officeDocument/2006/relationships/slide" Target="/ppt/slides/slide14.xml" Id="R5c1da1c3aded42d3" /><Relationship Type="http://schemas.openxmlformats.org/officeDocument/2006/relationships/slide" Target="/ppt/slides/slide15.xml" Id="R9b7b4ef981084b77" /><Relationship Type="http://schemas.openxmlformats.org/officeDocument/2006/relationships/slide" Target="/ppt/slides/slide16.xml" Id="R08144fb8a33b4317" /><Relationship Type="http://schemas.openxmlformats.org/officeDocument/2006/relationships/slide" Target="/ppt/slides/slide17.xml" Id="R2e4af5e6c14647c5" /><Relationship Type="http://schemas.openxmlformats.org/officeDocument/2006/relationships/slide" Target="/ppt/slides/slide18.xml" Id="R16870d8341f046ba" /><Relationship Type="http://schemas.openxmlformats.org/officeDocument/2006/relationships/slide" Target="/ppt/slides/slide19.xml" Id="R28671068119c4f8e" /><Relationship Type="http://schemas.openxmlformats.org/officeDocument/2006/relationships/slide" Target="/ppt/slides/slide20.xml" Id="R00a66905021f4fcc" /><Relationship Type="http://schemas.openxmlformats.org/officeDocument/2006/relationships/slide" Target="/ppt/slides/slide21.xml" Id="Rf9e004ce75d34449" /><Relationship Type="http://schemas.openxmlformats.org/officeDocument/2006/relationships/slide" Target="/ppt/slides/slide22.xml" Id="R60160264e0cc4004" /><Relationship Type="http://schemas.openxmlformats.org/officeDocument/2006/relationships/slide" Target="/ppt/slides/slide23.xml" Id="Re1351cef89424744" /><Relationship Type="http://schemas.openxmlformats.org/officeDocument/2006/relationships/slide" Target="/ppt/slides/slide24.xml" Id="R39eb78f5fad64760" /><Relationship Type="http://schemas.openxmlformats.org/officeDocument/2006/relationships/slide" Target="/ppt/slides/slide25.xml" Id="R926aaf5d5af3432e" /><Relationship Type="http://schemas.openxmlformats.org/officeDocument/2006/relationships/slide" Target="/ppt/slides/slide26.xml" Id="Rf399f7925561447c" /><Relationship Type="http://schemas.openxmlformats.org/officeDocument/2006/relationships/slide" Target="/ppt/slides/slide27.xml" Id="R3cead3d771704fd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f95b2b6bad4e5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1b78b219977472d" /><Relationship Type="http://schemas.openxmlformats.org/officeDocument/2006/relationships/notesMaster" Target="/ppt/notesMasters/notesMaster1.xml" Id="R4b144e6b13804a9f" /></Relationships>
</file>

<file path=ppt/notesSlides/_rels/notesSlide2.xml.rels>&#65279;<?xml version="1.0" encoding="utf-8"?><Relationships xmlns="http://schemas.openxmlformats.org/package/2006/relationships"><Relationship Type="http://schemas.openxmlformats.org/officeDocument/2006/relationships/slide" Target="/ppt/slides/slide2.xml" Id="Rbfadad97a07a45a9" /><Relationship Type="http://schemas.openxmlformats.org/officeDocument/2006/relationships/notesMaster" Target="/ppt/notesMasters/notesMaster1.xml" Id="R1ff7aed62cc342de" /></Relationships>
</file>

<file path=ppt/notesSlides/_rels/notesSlide3.xml.rels>&#65279;<?xml version="1.0" encoding="utf-8"?><Relationships xmlns="http://schemas.openxmlformats.org/package/2006/relationships"><Relationship Type="http://schemas.openxmlformats.org/officeDocument/2006/relationships/slide" Target="/ppt/slides/slide3.xml" Id="R634695a4c5654925" /><Relationship Type="http://schemas.openxmlformats.org/officeDocument/2006/relationships/notesMaster" Target="/ppt/notesMasters/notesMaster1.xml" Id="R080ede5f0514403d" /></Relationships>
</file>

<file path=ppt/notesSlides/_rels/notesSlide4.xml.rels>&#65279;<?xml version="1.0" encoding="utf-8"?><Relationships xmlns="http://schemas.openxmlformats.org/package/2006/relationships"><Relationship Type="http://schemas.openxmlformats.org/officeDocument/2006/relationships/slide" Target="/ppt/slides/slide4.xml" Id="R11908053f43f4d6e" /><Relationship Type="http://schemas.openxmlformats.org/officeDocument/2006/relationships/notesMaster" Target="/ppt/notesMasters/notesMaster1.xml" Id="R1d8e5019b4c245bb" /></Relationships>
</file>

<file path=ppt/notesSlides/_rels/notesSlide5.xml.rels>&#65279;<?xml version="1.0" encoding="utf-8"?><Relationships xmlns="http://schemas.openxmlformats.org/package/2006/relationships"><Relationship Type="http://schemas.openxmlformats.org/officeDocument/2006/relationships/slide" Target="/ppt/slides/slide5.xml" Id="R91ed7349b5e244db" /><Relationship Type="http://schemas.openxmlformats.org/officeDocument/2006/relationships/notesMaster" Target="/ppt/notesMasters/notesMaster1.xml" Id="R140fe30ebb5847e1" /></Relationships>
</file>

<file path=ppt/notesSlides/_rels/notesSlide6.xml.rels>&#65279;<?xml version="1.0" encoding="utf-8"?><Relationships xmlns="http://schemas.openxmlformats.org/package/2006/relationships"><Relationship Type="http://schemas.openxmlformats.org/officeDocument/2006/relationships/slide" Target="/ppt/slides/slide6.xml" Id="R5d2f6eada3204199" /><Relationship Type="http://schemas.openxmlformats.org/officeDocument/2006/relationships/notesMaster" Target="/ppt/notesMasters/notesMaster1.xml" Id="R1a8e9dbbfa8a47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a1e5170bd1b9437e" /><Relationship Type="http://schemas.openxmlformats.org/officeDocument/2006/relationships/notesMaster" Target="/ppt/notesMasters/notesMaster1.xml" Id="R55ab2db507f44ab0" /></Relationships>
</file>

<file path=ppt/notesSlides/_rels/notesSlide8.xml.rels>&#65279;<?xml version="1.0" encoding="utf-8"?><Relationships xmlns="http://schemas.openxmlformats.org/package/2006/relationships"><Relationship Type="http://schemas.openxmlformats.org/officeDocument/2006/relationships/slide" Target="/ppt/slides/slide8.xml" Id="Rdc4ea5bc11ec4860" /><Relationship Type="http://schemas.openxmlformats.org/officeDocument/2006/relationships/notesMaster" Target="/ppt/notesMasters/notesMaster1.xml" Id="R5c621da274b94fae" /></Relationships>
</file>

<file path=ppt/notesSlides/_rels/notesSlide9.xml.rels>&#65279;<?xml version="1.0" encoding="utf-8"?><Relationships xmlns="http://schemas.openxmlformats.org/package/2006/relationships"><Relationship Type="http://schemas.openxmlformats.org/officeDocument/2006/relationships/slide" Target="/ppt/slides/slide9.xml" Id="R126df4162b5a4a18" /><Relationship Type="http://schemas.openxmlformats.org/officeDocument/2006/relationships/notesMaster" Target="/ppt/notesMasters/notesMaster1.xml" Id="R73bf80879a41400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84de7cbd3e24073" /><Relationship Type="http://schemas.openxmlformats.org/officeDocument/2006/relationships/notesMaster" Target="/ppt/notesMasters/notesMaster1.xml" Id="Rd8ab81cb52ce410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43970676e0e4e3f" /><Relationship Type="http://schemas.openxmlformats.org/officeDocument/2006/relationships/notesMaster" Target="/ppt/notesMasters/notesMaster1.xml" Id="R32484f497f634f9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4cceeca42c4665" /><Relationship Type="http://schemas.openxmlformats.org/officeDocument/2006/relationships/notesMaster" Target="/ppt/notesMasters/notesMaster1.xml" Id="R4760bca0a33b4ff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170604fe5054508" /><Relationship Type="http://schemas.openxmlformats.org/officeDocument/2006/relationships/notesMaster" Target="/ppt/notesMasters/notesMaster1.xml" Id="R2a507b626ce34f3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404c961837e4a9a" /><Relationship Type="http://schemas.openxmlformats.org/officeDocument/2006/relationships/notesMaster" Target="/ppt/notesMasters/notesMaster1.xml" Id="R6b645a8465534b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2df7b2f454f4d7d" /><Relationship Type="http://schemas.openxmlformats.org/officeDocument/2006/relationships/notesMaster" Target="/ppt/notesMasters/notesMaster1.xml" Id="R876360b0d13b494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7b0efe6a92b4ac7" /><Relationship Type="http://schemas.openxmlformats.org/officeDocument/2006/relationships/notesMaster" Target="/ppt/notesMasters/notesMaster1.xml" Id="R8843214484da40d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960ec37d13e4946" /><Relationship Type="http://schemas.openxmlformats.org/officeDocument/2006/relationships/notesMaster" Target="/ppt/notesMasters/notesMaster1.xml" Id="Red24faea3fda44c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3cf9eb0b34f4844" /><Relationship Type="http://schemas.openxmlformats.org/officeDocument/2006/relationships/notesMaster" Target="/ppt/notesMasters/notesMaster1.xml" Id="R7019b2376b1d4eb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6a30b7880734e62" /><Relationship Type="http://schemas.openxmlformats.org/officeDocument/2006/relationships/notesMaster" Target="/ppt/notesMasters/notesMaster1.xml" Id="R0c852b0404e046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60998838a1549ca" /><Relationship Type="http://schemas.openxmlformats.org/officeDocument/2006/relationships/notesMaster" Target="/ppt/notesMasters/notesMaster1.xml" Id="Racbed1d0a73846c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c4c696c4d0a4c72" /><Relationship Type="http://schemas.openxmlformats.org/officeDocument/2006/relationships/notesMaster" Target="/ppt/notesMasters/notesMaster1.xml" Id="R921b64428cfe455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6a93d3ffbc94154" /><Relationship Type="http://schemas.openxmlformats.org/officeDocument/2006/relationships/notesMaster" Target="/ppt/notesMasters/notesMaster1.xml" Id="R2f38204ebc374ec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96441e781564b5e" /><Relationship Type="http://schemas.openxmlformats.org/officeDocument/2006/relationships/notesMaster" Target="/ppt/notesMasters/notesMaster1.xml" Id="Rf868454049c54ae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b71456d5eb54457" /><Relationship Type="http://schemas.openxmlformats.org/officeDocument/2006/relationships/notesMaster" Target="/ppt/notesMasters/notesMaster1.xml" Id="R65de2fe8a3da4c2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47d1b6c95984dd2" /><Relationship Type="http://schemas.openxmlformats.org/officeDocument/2006/relationships/notesMaster" Target="/ppt/notesMasters/notesMaster1.xml" Id="Rcfab7d10996f4fc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ef5873b9c4c4cca" /><Relationship Type="http://schemas.openxmlformats.org/officeDocument/2006/relationships/notesMaster" Target="/ppt/notesMasters/notesMaster1.xml" Id="Rdfcca269c4204b3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b3e8e1aaa1a43cb" /><Relationship Type="http://schemas.openxmlformats.org/officeDocument/2006/relationships/notesMaster" Target="/ppt/notesMasters/notesMaster1.xml" Id="R5eec3cb55d7b449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Good morning. My project is called the Company Risk Intelligence Platform. I built it to bring fragmented UK company information into one reliable Databricks solution and present the results through a dashboard. I will explain the problem, architecture, implementation, AI evaluation, results and limitations.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 started with a practical problem: a reviewer must check several systems to understand one company. Companies House uses company numbers, while Yahoo Finance uses ticker symbols. My aim was to create one controlled platform that collects, cleans, connects and presents these records in a traceable way.</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objectives were designed as one connected chain. I first needed reliable collection and raw-data preservation. Then I improved quality and solved company identity. Only after that could I create analytical features, compare sentiment models, automate the tasks and deliver the dashboard. This order prevented the AI and dashboard from being built on untrusted data.</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report is guided by four research questions. The first asks how different sources can be integrated. The second focuses on data quality and Medallion processing. The third compares the two sentiment models using held-out metrics. The fourth evaluates whether orchestration and the dashboard make the solution repeatable and useful. I answer these questions again when I present the results.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is the platform architecture. Data sources, Bronze, Silver and Gold form the governed lakehouse flow. Bronze preserves raw evidence. Silver cleans and standardises it. Gold provides business-ready products. The AI component is outside the Medallion boundary and consumes prepared data as a downstream process.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portfolio blueprint summarises the project in one visual. It begins with the fragmented business problem and the delivered Databricks solution. The architecture shows Companies House and Yahoo Finance feeding Python API ingestion, followed by Bronze preservation, Silver validation and the downstream Gold, AI and dashboard components. I use this view to connect the report structure to the practical implementation.</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 data bricks(2).png — project portfolio infographic supplied by Shivam Patel.</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 used a pragmatic Design Science approach because the purpose was to build and evaluate a working artefact. I first defined the problem, collected data, built the lakehouse, developed the AI component, delivered the workflow and dashboard, and then evaluated the results. When testing found an issue, I returned to the relevant stage and improved it.</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 selected pragmatism because this was a practical development project. I needed numerical evidence such as model scores and row reconciliation, but I also needed to explain design choices and lessons from implementation. A purely positivist study would focus strongly on measurement but less on iterative artefact development. Interpretivism was not the main fit because I was not studying personal experiences. Design Science supplied the structured build and evaluation cycle.</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Companies House supplied official corporate profiles, filings and officers using the company number. Yahoo Finance supplied company information, financials, stock history and news using the ticker symbol. The data also had different grains: one company can have many filings, officers, prices and articles. I therefore kept separate entities and solved identity through a controlled mapping table.</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functional requirements describe what the platform must do: collect, preserve, clean, analyse and publish. The non-functional requirements describe how it should behave. Traceability was supported by audit fields. Reliability came from Delta tables and task dependencies. Maintainability came from separating entities and layers. Access was controlled in Databricks, and usability was addressed through the dashboard. This prevented the project from becoming only a collection of code cells.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flowchart follows the real implementation. Python clients collected Companies House and Yahoo Finance data. Bronze kept source records and audit metadata. Silver cleaned, validated and deduplicated the entities and mapped company numbers to tickers. Gold produced financial, stock and risk features. AI classified news, and the dashboard communicated the result. Databricks Jobs controlled task order and failure isolation.</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Bronze, Silver and Gold are not three copies of the same table. Bronze keeps recoverable source evidence. Silver applies entity-specific rules and creates trusted, reusable domains. Gold changes the focus from technical records to business measures. This prototype uses batch processing. A future production version could use watermarks to detect new or changed records and Delta MERGE to update managed tables incrementally.</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Bronze is the preservation layer. The ingestion code calls the external APIs and stores source-aligned records with audit information. I did not force every endpoint into one generic structure because company profiles, officers, prices and news have different grains. Bronze also means I can replay Silver logic without calling the external API again, which improves traceability and debugging.</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key integration problem was identity. Company names were not safe join keys because punctuation, suffixes and abbreviations could differ. I created a controlled company dimension that connected company number, company name, ticker and ticker_safe. The final run matched all 20 selected companies and preserved the Gold table grain.</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slide clarifies two concepts that are sometimes confused. SCD controls the history of dimension attributes. Type 1 replaces an old value, while Type 2 adds a new version and retains the previous record. Incremental loading controls how many source records are processed in each run, normally using a watermark. In my prototype, Silver creates a current-state conformed company dimension and the workflow runs as a monitored batch. A production extension could add watermarks, Delta MERGE and SCD Type 2 for attributes whose history matters.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For the AI task, I prepared Yahoo Finance news text and transformed it with TF-IDF. I used lowercase text, English stop words, unigrams and bigrams, a minimum document frequency of two and a maximum of ten thousand features. I compared Linear SVM and Logistic Regression using the same stratified 80/20 split, fixed random state and balanced class weights.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Linear SVM achieved 82.33 percent accuracy and 81.84 percent weighted F1, outperforming Logistic Regression. The confusion matrix shows 24 of 44 negative items, 180 of 193 neutral items and 57 of 80 positive items were correctly classified. The weaker negative recall is important because missed negative news may carry risk, so the model supports review rather than replacing judgement.</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final prepared dataset contained 197 news items and the prediction table also contained 197 rows, so no predictions were lost. All 20 selected companies were matched, and the AI-enhanced risk output preserved all 20 source fact rows. The observed workflow duration was twelve minutes and thirty-eight seconds.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lower section of the infographic focuses on the controls around the data flow. Governance covers access, data-quality rules, lineage and retention. Monitoring covers task status, alerts, dependencies and refresh reliability. The orchestration view shows ingestion, Bronze, Silver, Gold, AI and dashboard tasks in sequence. These controls are important because a technically correct transformation is not enough if failures cannot be traced or outputs cannot be reproduced.</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 data bricks(2).png — project portfolio infographic supplied by Shivam Patel.</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Gold is designed around analytical use rather than source structure. The company summary provides reusable identity and descriptive information. Financial and stock records are converted into comparable features. The company-risk fact uses one stable company-level grain. Dashboard measures are prepared in advance so the reporting layer does not need to repeat complicated joins or business logic.</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This screenshot shows successful task runs in the Databricks job. Dependencies prevented Gold and AI tasks from starting before their inputs were ready. A failed news task could be investigated without rerunning unrelated company or financial processing. This improved repeatability, monitoring and debugging.</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dashboard was designed for a non-technical reviewer. It shows company coverage, financial score, sentiment distribution, company comparison and trends. The company filter uses ticker_safe, so the same controlled identifier connects the data products. The dashboard supports investigation but does not make investment decisions.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Of the 197 prepared news items, 151 were neutral, 35 positive and 11 negative. The dominance of neutral news may reflect routine company updates, the collection period, the providers and model behaviour. It should not be interpreted as evidence that the companies are safe or low risk.</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most valuable learning came from solving real implementation problems. Company names were unsafe join keys, optional API fields required flexible transformations, repeated records needed grain-specific keys, and the dashboard needed aggregated measures that did not exist in the article table. These challenges improved the design and strengthened my debugging and data-modelling skills.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The prototype gives measurable evidence, but I do not claim that it is already a production risk system. The demonstration covered 20 companies and one collected period. External APIs can change. The text models are explainable baselines but have limited contextual understanding, and negative recall needs improvement. Production deployment would also require persistent data-quality history, alerts, incremental processing and CI/CD.</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For the live demonstration, I will avoid opening every notebook. I will first show the successful job, then choose one example record and follow it through Bronze, Silver, Gold, AI prediction and the dashboard. This gives the examiner clear evidence that the components are connected and that the dashboard is based on traceable processed data.</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In conclusion, the project achieved its main aim at prototype scale. It created a traceable route from source APIs to governed tables, evaluated AI predictions and a usable dashboard. The strongest contribution is the connected platform rather than one individual model. The next priorities are broader data coverage, persistent quality metrics, model monitoring and production controls. Thank you, and I welcome your questions.</a:t>
            </a:r>
          </a:p>
          <a:p xmlns:a="http://schemas.openxmlformats.org/drawingml/2006/main">
            <a:r>
              <a:t/>
            </a:r>
          </a:p>
          <a:p xmlns:a="http://schemas.openxmlformats.org/drawingml/2006/main">
            <a:r>
              <a:t>[Sources]</a:t>
            </a:r>
          </a:p>
          <a:p xmlns:a="http://schemas.openxmlformats.org/drawingml/2006/main">
            <a:r>
              <a:t>- 2435900_report.docx — Company Risk Intelligence Platform report, Shivam Sanjivkumar Patel (2026).</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15dae4ec9c44365"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b80811aacb24473" /><Relationship Type="http://schemas.openxmlformats.org/officeDocument/2006/relationships/slideLayout" Target="/ppt/slideLayouts/slideLayout1.xml" Id="R66ec8c2f37e448f7"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6ec8c2f37e448f7"/>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5c81e618979947cd" /><Relationship Type="http://schemas.openxmlformats.org/officeDocument/2006/relationships/image" Target="/ppt/media/image.png" Id="R9a015fc4e4494cb4" /><Relationship Type="http://schemas.openxmlformats.org/officeDocument/2006/relationships/notesSlide" Target="/ppt/notesSlides/notesSlide1.xml" Id="R0a1b55e38ed84ccd"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75ed542343ca4a3b" /><Relationship Type="http://schemas.openxmlformats.org/officeDocument/2006/relationships/notesSlide" Target="/ppt/notesSlides/notesSlide2.xml" Id="Rb84b4656abb94ac8"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68f53ff114aa4d34" /><Relationship Type="http://schemas.openxmlformats.org/officeDocument/2006/relationships/notesSlide" Target="/ppt/notesSlides/notesSlide3.xml" Id="Rccd0407637414804"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8b9881747a2c4f7b" /><Relationship Type="http://schemas.openxmlformats.org/officeDocument/2006/relationships/notesSlide" Target="/ppt/notesSlides/notesSlide4.xml" Id="R365c3e91a228494d"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b88ad9ac3ab84b31" /><Relationship Type="http://schemas.openxmlformats.org/officeDocument/2006/relationships/image" Target="/ppt/media/image2.png" Id="Rf5929dd067ca41a9" /><Relationship Type="http://schemas.openxmlformats.org/officeDocument/2006/relationships/notesSlide" Target="/ppt/notesSlides/notesSlide5.xml" Id="Rc3a0f45ac26f4647"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90ed71bf63aa43f0" /><Relationship Type="http://schemas.openxmlformats.org/officeDocument/2006/relationships/image" Target="/ppt/media/image3.png" Id="R32abdf96fc324be1" /><Relationship Type="http://schemas.openxmlformats.org/officeDocument/2006/relationships/notesSlide" Target="/ppt/notesSlides/notesSlide6.xml" Id="R2020f4bc63d14db3"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842e8eb61b2f4c15" /><Relationship Type="http://schemas.openxmlformats.org/officeDocument/2006/relationships/image" Target="/ppt/media/image4.png" Id="R9958edd754164cf6" /><Relationship Type="http://schemas.openxmlformats.org/officeDocument/2006/relationships/notesSlide" Target="/ppt/notesSlides/notesSlide7.xml" Id="Rfb098c3a00124c59"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2bc5f4f69ed64798" /><Relationship Type="http://schemas.openxmlformats.org/officeDocument/2006/relationships/notesSlide" Target="/ppt/notesSlides/notesSlide8.xml" Id="R3c1a8aaa33e24014"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a9a198bc170d41b6" /><Relationship Type="http://schemas.openxmlformats.org/officeDocument/2006/relationships/notesSlide" Target="/ppt/notesSlides/notesSlide9.xml" Id="R877321d568bb48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0161bd69b4434542" /><Relationship Type="http://schemas.openxmlformats.org/officeDocument/2006/relationships/notesSlide" Target="/ppt/notesSlides/notesSlide10.xml" Id="R755f15ca3ac6494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570958ffe8ad48be" /><Relationship Type="http://schemas.openxmlformats.org/officeDocument/2006/relationships/image" Target="/ppt/media/image5.png" Id="Rf82c7776bc254cd8" /><Relationship Type="http://schemas.openxmlformats.org/officeDocument/2006/relationships/notesSlide" Target="/ppt/notesSlides/notesSlide11.xml" Id="Re63b804a43b3482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85c4c567d01d4396" /><Relationship Type="http://schemas.openxmlformats.org/officeDocument/2006/relationships/notesSlide" Target="/ppt/notesSlides/notesSlide12.xml" Id="R1b10d971ffca4db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d4bd422c9808423f" /><Relationship Type="http://schemas.openxmlformats.org/officeDocument/2006/relationships/notesSlide" Target="/ppt/notesSlides/notesSlide13.xml" Id="Rdcf412ef9470445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cb5e9a7bd7074139" /><Relationship Type="http://schemas.openxmlformats.org/officeDocument/2006/relationships/notesSlide" Target="/ppt/notesSlides/notesSlide14.xml" Id="R93f18744102c4d7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3a5af4fa590f4ce7" /><Relationship Type="http://schemas.openxmlformats.org/officeDocument/2006/relationships/notesSlide" Target="/ppt/notesSlides/notesSlide15.xml" Id="R46d5daf68fc141f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e00981823ac446df" /><Relationship Type="http://schemas.openxmlformats.org/officeDocument/2006/relationships/image" Target="/ppt/media/image6.png" Id="Ra3c521c33359410c" /><Relationship Type="http://schemas.openxmlformats.org/officeDocument/2006/relationships/notesSlide" Target="/ppt/notesSlides/notesSlide16.xml" Id="R0d4e0a8bc48c46e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245385d88c16408f" /><Relationship Type="http://schemas.openxmlformats.org/officeDocument/2006/relationships/chart" Target="/ppt/slides/charts/chart1.xml" Id="R383dad10464f4743" /><Relationship Type="http://schemas.openxmlformats.org/officeDocument/2006/relationships/image" Target="/ppt/media/image7.png" Id="Rf618c9e908fe4889" /><Relationship Type="http://schemas.openxmlformats.org/officeDocument/2006/relationships/notesSlide" Target="/ppt/notesSlides/notesSlide17.xml" Id="R745c19efcc23477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1.xml" Id="R7ea5bc0c89494c7b" /><Relationship Type="http://schemas.openxmlformats.org/officeDocument/2006/relationships/notesSlide" Target="/ppt/notesSlides/notesSlide18.xml" Id="Rbe757c5478f04fc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1.xml" Id="Rbf000130f7ac47c0" /><Relationship Type="http://schemas.openxmlformats.org/officeDocument/2006/relationships/image" Target="/ppt/media/image8.png" Id="R82215359ca4d4f19" /><Relationship Type="http://schemas.openxmlformats.org/officeDocument/2006/relationships/notesSlide" Target="/ppt/notesSlides/notesSlide19.xml" Id="Re878bc61b300466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1.xml" Id="Rcadd7a5e136d4ec3" /><Relationship Type="http://schemas.openxmlformats.org/officeDocument/2006/relationships/notesSlide" Target="/ppt/notesSlides/notesSlide20.xml" Id="R10afe344462e423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1.xml" Id="R755688c076da475d" /><Relationship Type="http://schemas.openxmlformats.org/officeDocument/2006/relationships/image" Target="/ppt/media/image9.png" Id="R6fdf0ad9c3824471" /><Relationship Type="http://schemas.openxmlformats.org/officeDocument/2006/relationships/notesSlide" Target="/ppt/notesSlides/notesSlide21.xml" Id="R94c59cb2fceb47f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1.xml" Id="R4ce02f48b0834816" /><Relationship Type="http://schemas.openxmlformats.org/officeDocument/2006/relationships/image" Target="/ppt/media/image10.png" Id="R27117b55fc2d4676" /><Relationship Type="http://schemas.openxmlformats.org/officeDocument/2006/relationships/notesSlide" Target="/ppt/notesSlides/notesSlide22.xml" Id="R67949b4790744fa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1.xml" Id="R6b4e2f2549cc4459" /><Relationship Type="http://schemas.openxmlformats.org/officeDocument/2006/relationships/image" Target="/ppt/media/image11.png" Id="R3a8f513d5b054b05" /><Relationship Type="http://schemas.openxmlformats.org/officeDocument/2006/relationships/notesSlide" Target="/ppt/notesSlides/notesSlide23.xml" Id="Ra2a8cfbddac54ae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1.xml" Id="R89d9cb0df5134dad" /><Relationship Type="http://schemas.openxmlformats.org/officeDocument/2006/relationships/notesSlide" Target="/ppt/notesSlides/notesSlide24.xml" Id="R57c7d8975692459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1.xml" Id="R11a10a8e20bb4f12" /><Relationship Type="http://schemas.openxmlformats.org/officeDocument/2006/relationships/notesSlide" Target="/ppt/notesSlides/notesSlide25.xml" Id="Rc7f45bafbbd04c3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1.xml" Id="R7d89035ed4774d02" /><Relationship Type="http://schemas.openxmlformats.org/officeDocument/2006/relationships/notesSlide" Target="/ppt/notesSlides/notesSlide26.xml" Id="Rddf82ab7aa194c1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1.xml" Id="R7977d69ae5e44c8e" /><Relationship Type="http://schemas.openxmlformats.org/officeDocument/2006/relationships/notesSlide" Target="/ppt/notesSlides/notesSlide27.xml" Id="Ree36fcbf8f9d418d" /></Relationships>
</file>

<file path=ppt/slides/charts/chart1.xml><?xml version="1.0" encoding="utf-8"?>
<c:chartSpace xmlns:c="http://schemas.openxmlformats.org/drawingml/2006/chart">
  <c:lang val="en-US"/>
  <c:chart>
    <c:plotArea>
      <c:barChart>
        <c:barDir val="col"/>
        <c:varyColors val="0"/>
        <c:ser>
          <c:idx val="0"/>
          <c:order val="0"/>
          <c:tx>
            <c:v>Linear SVM</c:v>
          </c:tx>
          <c:spPr>
            <a:solidFill xmlns:a="http://schemas.openxmlformats.org/drawingml/2006/main">
              <a:srgbClr val="2B78C5"/>
            </a:solidFill>
          </c:spPr>
          <c:cat>
            <c:strLit>
              <c:ptCount val="2"/>
              <c:pt idx="0">
                <c:v>Accuracy</c:v>
              </c:pt>
              <c:pt idx="1">
                <c:v>Weighted F1</c:v>
              </c:pt>
            </c:strLit>
          </c:cat>
          <c:val>
            <c:numLit>
              <c:formatCode>General</c:formatCode>
              <c:ptCount val="2"/>
              <c:pt idx="0">
                <c:v>82.33</c:v>
              </c:pt>
              <c:pt idx="1">
                <c:v>81.84</c:v>
              </c:pt>
            </c:numLit>
          </c:val>
        </c:ser>
        <c:ser>
          <c:idx val="1"/>
          <c:order val="1"/>
          <c:tx>
            <c:v>Logistic Regression</c:v>
          </c:tx>
          <c:spPr>
            <a:solidFill xmlns:a="http://schemas.openxmlformats.org/drawingml/2006/main">
              <a:srgbClr val="39A9C6"/>
            </a:solidFill>
          </c:spPr>
          <c:cat>
            <c:strLit>
              <c:ptCount val="2"/>
              <c:pt idx="0">
                <c:v>Accuracy</c:v>
              </c:pt>
              <c:pt idx="1">
                <c:v>Weighted F1</c:v>
              </c:pt>
            </c:strLit>
          </c:cat>
          <c:val>
            <c:numLit>
              <c:formatCode>General</c:formatCode>
              <c:ptCount val="2"/>
              <c:pt idx="0">
                <c:v>78.86</c:v>
              </c:pt>
              <c:pt idx="1">
                <c:v>78.25</c:v>
              </c:pt>
            </c:numLit>
          </c:val>
        </c:ser>
        <c:dLbls>
          <c:dLblPos val="outEnd"/>
          <c:showLegendKey val="0"/>
          <c:showVal val="1"/>
          <c:showCatName val="0"/>
          <c:showSerName val="0"/>
          <c:showPercent val="0"/>
          <c:showBubbleSize val="0"/>
          <c:showLeaderLines val="0"/>
        </c:dLbls>
        <c:axId val="48650112"/>
        <c:axId val="48672768"/>
      </c:barChart>
      <c:catAx>
        <c:axId val="48650112"/>
        <c:scaling>
          <c:orientation val="minMax"/>
        </c:scaling>
        <c:delete val="0"/>
        <c:axPos val="b"/>
        <c:numFmt formatCode="General"/>
        <c:majorTickMark val="none"/>
        <c:minorTickMark val="none"/>
        <c:spPr>
          <a:ln xmlns:a="http://schemas.openxmlformats.org/drawingml/2006/main" w="9525">
            <a:solidFill>
              <a:srgbClr val="D4D4D4"/>
            </a:solidFill>
            <a:prstDash val="solid"/>
          </a:ln>
        </c:spPr>
        <c:txPr>
          <a:bodyPr xmlns:a="http://schemas.openxmlformats.org/drawingml/2006/main" anchorCtr="1"/>
          <a:lstStyle xmlns:a="http://schemas.openxmlformats.org/drawingml/2006/main"/>
          <a:p xmlns:a="http://schemas.openxmlformats.org/drawingml/2006/main">
            <a:pPr>
              <a:defRPr>
                <a:solidFill>
                  <a:srgbClr val="666666"/>
                </a:solidFill>
              </a:defRPr>
            </a:pPr>
          </a:p>
        </c:txPr>
        <c:crossAx val="48672768"/>
      </c:catAx>
      <c:valAx>
        <c:axId val="48672768"/>
        <c:scaling>
          <c:orientation val="minMax"/>
        </c:scaling>
        <c:delete val="0"/>
        <c:axPos val="l"/>
        <c:majorGridlines>
          <c:spPr>
            <a:ln xmlns:a="http://schemas.openxmlformats.org/drawingml/2006/main" w="9525">
              <a:solidFill>
                <a:srgbClr val="DDE3E8"/>
              </a:solidFill>
              <a:prstDash val="solid"/>
            </a:ln>
          </c:spPr>
        </c:majorGridlines>
        <c:numFmt formatCode="General"/>
        <c:majorTickMark val="none"/>
        <c:minorTickMark val="none"/>
        <c:spPr>
          <a:ln xmlns:a="http://schemas.openxmlformats.org/drawingml/2006/main" w="9525">
            <a:solidFill>
              <a:srgbClr val="D4D4D4"/>
            </a:solidFill>
            <a:prstDash val="solid"/>
          </a:ln>
        </c:spPr>
        <c:txPr>
          <a:bodyPr xmlns:a="http://schemas.openxmlformats.org/drawingml/2006/main" anchorCtr="1"/>
          <a:lstStyle xmlns:a="http://schemas.openxmlformats.org/drawingml/2006/main"/>
          <a:p xmlns:a="http://schemas.openxmlformats.org/drawingml/2006/main">
            <a:pPr>
              <a:defRPr>
                <a:solidFill>
                  <a:srgbClr val="666666"/>
                </a:solidFill>
              </a:defRPr>
            </a:pPr>
          </a:p>
        </c:txPr>
        <c:crossAx val="48650112"/>
        <c:crossBetween val="between"/>
        <c:majorUnit val="20"/>
      </c:valAx>
      <c:spPr>
        <a:solidFill xmlns:a="http://schemas.openxmlformats.org/drawingml/2006/main">
          <a:srgbClr val="FFFFFF"/>
        </a:solidFill>
      </c:spPr>
    </c:plotArea>
    <c:legend>
      <c:legendPos val="b"/>
      <c:overlay val="0"/>
    </c:legend>
    <c:plotVisOnly val="1"/>
  </c:chart>
  <c:spPr>
    <a:solidFill xmlns:a="http://schemas.openxmlformats.org/drawingml/2006/main">
      <a:srgbClr val="FFFFFF"/>
    </a:solidFill>
  </c:spPr>
</c:chartSpace>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DD12089B-39F2-4B46-8E9B-F283B1BE6B4F}"/>
              </a:ext>
            </a:extLst>
          </p:cNvPr>
          <p:cNvSpPr>
            <a:spLocks xmlns:a="http://schemas.openxmlformats.org/drawingml/2006/main" noGrp="1"/>
          </p:cNvSpPr>
          <p:nvPr/>
        </p:nvSpPr>
        <p:spPr>
          <a:xfrm xmlns:a="http://schemas.openxmlformats.org/drawingml/2006/main">
            <a:off x="533400" y="400050"/>
            <a:ext cx="54292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168A8A"/>
                </a:solidFill>
                <a:latin typeface="Arial"/>
                <a:ea typeface="Arial"/>
                <a:cs typeface="Arial"/>
              </a:defRPr>
            </a:pPr>
            <a:r>
              <a:rPr sz="1350" b="1">
                <a:solidFill>
                  <a:srgbClr val="168A8A"/>
                </a:solidFill>
                <a:latin typeface="Arial"/>
                <a:ea typeface="Arial"/>
                <a:cs typeface="Arial"/>
              </a:rPr>
              <a:t>COMPANY RISK INTELLIGENCE PLATFORM</a:t>
            </a:r>
          </a:p>
        </p:txBody>
      </p:sp>
      <p:sp>
        <p:nvSpPr>
          <p:cNvPr id="2" name="">
            <a:extLst xmlns:a="http://schemas.openxmlformats.org/drawingml/2006/main">
              <a:ext uri="{FF2B5EF4-FFF2-40B4-BE49-F238E27FC236}">
                <a16:creationId xmlns:a16="http://schemas.microsoft.com/office/drawing/2014/main" id="{D197F3F8-D563-4B9E-8A42-C834112AE186}"/>
              </a:ext>
            </a:extLst>
          </p:cNvPr>
          <p:cNvSpPr>
            <a:spLocks xmlns:a="http://schemas.openxmlformats.org/drawingml/2006/main" noGrp="1"/>
          </p:cNvSpPr>
          <p:nvPr/>
        </p:nvSpPr>
        <p:spPr>
          <a:xfrm xmlns:a="http://schemas.openxmlformats.org/drawingml/2006/main">
            <a:off x="533400" y="1123950"/>
            <a:ext cx="5238750" cy="1524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6416"/>
          </a:bodyPr>
          <a:lstStyle xmlns:a="http://schemas.openxmlformats.org/drawingml/2006/main"/>
          <a:p xmlns:a="http://schemas.openxmlformats.org/drawingml/2006/main">
            <a:pPr algn="l">
              <a:defRPr sz="4350" b="1">
                <a:solidFill>
                  <a:srgbClr val="0B1F3A"/>
                </a:solidFill>
                <a:latin typeface="Arial"/>
                <a:ea typeface="Arial"/>
                <a:cs typeface="Arial"/>
              </a:defRPr>
            </a:pPr>
            <a:r>
              <a:rPr sz="4350" b="1">
                <a:solidFill>
                  <a:srgbClr val="0B1F3A"/>
                </a:solidFill>
                <a:latin typeface="Arial"/>
                <a:ea typeface="Arial"/>
                <a:cs typeface="Arial"/>
              </a:rPr>
              <a:t>Company Risk</a:t>
            </a:r>
          </a:p>
          <a:p xmlns:a="http://schemas.openxmlformats.org/drawingml/2006/main">
            <a:pPr algn="l">
              <a:defRPr sz="4350" b="1">
                <a:solidFill>
                  <a:srgbClr val="0B1F3A"/>
                </a:solidFill>
                <a:latin typeface="Arial"/>
                <a:ea typeface="Arial"/>
                <a:cs typeface="Arial"/>
              </a:defRPr>
            </a:pPr>
            <a:r>
              <a:rPr sz="4350" b="1">
                <a:solidFill>
                  <a:srgbClr val="0B1F3A"/>
                </a:solidFill>
                <a:latin typeface="Arial"/>
                <a:ea typeface="Arial"/>
                <a:cs typeface="Arial"/>
              </a:rPr>
              <a:t>Intelligence Platform</a:t>
            </a:r>
          </a:p>
        </p:txBody>
      </p:sp>
      <p:sp>
        <p:nvSpPr>
          <p:cNvPr id="3" name="">
            <a:extLst xmlns:a="http://schemas.openxmlformats.org/drawingml/2006/main">
              <a:ext uri="{FF2B5EF4-FFF2-40B4-BE49-F238E27FC236}">
                <a16:creationId xmlns:a16="http://schemas.microsoft.com/office/drawing/2014/main" id="{87FDE40B-5028-4026-90FD-C6C38083F327}"/>
              </a:ext>
            </a:extLst>
          </p:cNvPr>
          <p:cNvSpPr>
            <a:spLocks xmlns:a="http://schemas.openxmlformats.org/drawingml/2006/main" noGrp="1"/>
          </p:cNvSpPr>
          <p:nvPr/>
        </p:nvSpPr>
        <p:spPr>
          <a:xfrm xmlns:a="http://schemas.openxmlformats.org/drawingml/2006/main">
            <a:off x="533400" y="2971800"/>
            <a:ext cx="5143500" cy="1104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0">
                <a:solidFill>
                  <a:srgbClr val="54657A"/>
                </a:solidFill>
                <a:latin typeface="Arial"/>
                <a:ea typeface="Arial"/>
                <a:cs typeface="Arial"/>
              </a:defRPr>
            </a:pPr>
            <a:r>
              <a:rPr sz="1800" b="0">
                <a:solidFill>
                  <a:srgbClr val="54657A"/>
                </a:solidFill>
                <a:latin typeface="Arial"/>
                <a:ea typeface="Arial"/>
                <a:cs typeface="Arial"/>
              </a:rPr>
              <a:t>An end-to-end Databricks lakehouse combining company, financial and news data with explainable sentiment results.</a:t>
            </a:r>
          </a:p>
        </p:txBody>
      </p:sp>
      <p:sp>
        <p:nvSpPr>
          <p:cNvPr id="4" name="">
            <a:extLst xmlns:a="http://schemas.openxmlformats.org/drawingml/2006/main">
              <a:ext uri="{FF2B5EF4-FFF2-40B4-BE49-F238E27FC236}">
                <a16:creationId xmlns:a16="http://schemas.microsoft.com/office/drawing/2014/main" id="{117BBD3A-18D3-4D72-A519-423A2588A87C}"/>
              </a:ext>
            </a:extLst>
          </p:cNvPr>
          <p:cNvSpPr>
            <a:spLocks xmlns:a="http://schemas.openxmlformats.org/drawingml/2006/main" noGrp="1"/>
          </p:cNvSpPr>
          <p:nvPr/>
        </p:nvSpPr>
        <p:spPr>
          <a:xfrm xmlns:a="http://schemas.openxmlformats.org/drawingml/2006/main">
            <a:off x="533400" y="4972050"/>
            <a:ext cx="5429250" cy="876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Shivam Sanjivkumar Patel  |  Student ID: 2435900</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MSc Data and Artificial Intelligence  |  ACFA7003</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University of Wales Trinity Saint David</a:t>
            </a:r>
          </a:p>
        </p:txBody>
      </p:sp>
      <p:sp>
        <p:nvSpPr>
          <p:cNvPr id="5" name="">
            <a:extLst xmlns:a="http://schemas.openxmlformats.org/drawingml/2006/main">
              <a:ext uri="{FF2B5EF4-FFF2-40B4-BE49-F238E27FC236}">
                <a16:creationId xmlns:a16="http://schemas.microsoft.com/office/drawing/2014/main" id="{3BB7152F-1C59-4979-AED0-E3785A3EDB73}"/>
              </a:ext>
            </a:extLst>
          </p:cNvPr>
          <p:cNvSpPr>
            <a:spLocks xmlns:a="http://schemas.openxmlformats.org/drawingml/2006/main" noGrp="1"/>
          </p:cNvSpPr>
          <p:nvPr/>
        </p:nvSpPr>
        <p:spPr>
          <a:xfrm xmlns:a="http://schemas.openxmlformats.org/drawingml/2006/main">
            <a:off x="6191250" y="400050"/>
            <a:ext cx="5467350" cy="5581650"/>
          </a:xfrm>
          <a:prstGeom xmlns:a="http://schemas.openxmlformats.org/drawingml/2006/main" prst="roundRect">
            <a:avLst>
              <a:gd name="adj" fmla="val 1394"/>
            </a:avLst>
          </a:prstGeom>
          <a:solidFill xmlns:a="http://schemas.openxmlformats.org/drawingml/2006/main">
            <a:srgbClr val="EAF4F8"/>
          </a:solidFill>
          <a:ln xmlns:a="http://schemas.openxmlformats.org/drawingml/2006/main" w="9525">
            <a:solidFill>
              <a:srgbClr val="C8D2DC"/>
            </a:solidFill>
            <a:prstDash val="solid"/>
          </a:ln>
        </p:spPr>
      </p:sp>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9a015fc4e4494cb4"/>
          <a:stretch xmlns:a="http://schemas.openxmlformats.org/drawingml/2006/main"/>
        </p:blipFill>
        <p:spPr>
          <a:xfrm xmlns:a="http://schemas.openxmlformats.org/drawingml/2006/main">
            <a:off x="6400800" y="1723430"/>
            <a:ext cx="5048250" cy="2839641"/>
          </a:xfrm>
          <a:prstGeom xmlns:a="http://schemas.openxmlformats.org/drawingml/2006/main" prst="rect">
            <a:avLst/>
          </a:prstGeom>
        </p:spPr>
      </p:pic>
      <p:sp>
        <p:nvSpPr>
          <p:cNvPr id="7" name="">
            <a:extLst xmlns:a="http://schemas.openxmlformats.org/drawingml/2006/main">
              <a:ext uri="{FF2B5EF4-FFF2-40B4-BE49-F238E27FC236}">
                <a16:creationId xmlns:a16="http://schemas.microsoft.com/office/drawing/2014/main" id="{336208E4-391E-46A3-BA82-BF1142272D7E}"/>
              </a:ext>
            </a:extLst>
          </p:cNvPr>
          <p:cNvSpPr>
            <a:spLocks xmlns:a="http://schemas.openxmlformats.org/drawingml/2006/main" noGrp="1"/>
          </p:cNvSpPr>
          <p:nvPr/>
        </p:nvSpPr>
        <p:spPr>
          <a:xfrm xmlns:a="http://schemas.openxmlformats.org/drawingml/2006/main">
            <a:off x="533400" y="6267450"/>
            <a:ext cx="1905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050" b="0">
                <a:solidFill>
                  <a:srgbClr val="54657A"/>
                </a:solidFill>
                <a:latin typeface="Arial"/>
                <a:ea typeface="Arial"/>
                <a:cs typeface="Arial"/>
              </a:defRPr>
            </a:pPr>
            <a:r>
              <a:rPr sz="1050" b="0">
                <a:solidFill>
                  <a:srgbClr val="54657A"/>
                </a:solidFill>
                <a:latin typeface="Arial"/>
                <a:ea typeface="Arial"/>
                <a:cs typeface="Arial"/>
              </a:rPr>
              <a:t>Project presentation</a:t>
            </a:r>
          </a:p>
        </p:txBody>
      </p:sp>
    </p:spTree>
    <p:extLst>
      <p:ext uri="{BB962C8B-B14F-4D97-AF65-F5344CB8AC3E}">
        <p14:creationId xmlns:p14="http://schemas.microsoft.com/office/powerpoint/2010/main" val="273988080"/>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4" name="">
            <a:extLst xmlns:a="http://schemas.openxmlformats.org/drawingml/2006/main">
              <a:ext uri="{FF2B5EF4-FFF2-40B4-BE49-F238E27FC236}">
                <a16:creationId xmlns:a16="http://schemas.microsoft.com/office/drawing/2014/main" id="{84ED8A3A-D201-45DD-81A6-2C1E32C85325}"/>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problem was fragmented company-risk information</a:t>
            </a:r>
          </a:p>
        </p:txBody>
      </p:sp>
      <p:sp>
        <p:nvSpPr>
          <p:cNvPr id="2" name="">
            <a:extLst xmlns:a="http://schemas.openxmlformats.org/drawingml/2006/main">
              <a:ext uri="{FF2B5EF4-FFF2-40B4-BE49-F238E27FC236}">
                <a16:creationId xmlns:a16="http://schemas.microsoft.com/office/drawing/2014/main" id="{C126E01F-1BB8-4C01-863D-BB48529C4DF2}"/>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CB55192D-BADD-478B-B47E-0D7391C6C1A4}"/>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a:t>
            </a:r>
          </a:p>
        </p:txBody>
      </p:sp>
      <p:sp>
        <p:nvSpPr>
          <p:cNvPr id="4" name="">
            <a:extLst xmlns:a="http://schemas.openxmlformats.org/drawingml/2006/main">
              <a:ext uri="{FF2B5EF4-FFF2-40B4-BE49-F238E27FC236}">
                <a16:creationId xmlns:a16="http://schemas.microsoft.com/office/drawing/2014/main" id="{D34D0C4B-62C0-40D1-B757-14FE9BA34266}"/>
              </a:ext>
            </a:extLst>
          </p:cNvPr>
          <p:cNvSpPr>
            <a:spLocks xmlns:a="http://schemas.openxmlformats.org/drawingml/2006/main" noGrp="1"/>
          </p:cNvSpPr>
          <p:nvPr/>
        </p:nvSpPr>
        <p:spPr>
          <a:xfrm xmlns:a="http://schemas.openxmlformats.org/drawingml/2006/main">
            <a:off x="533400" y="1428750"/>
            <a:ext cx="5143500" cy="4305300"/>
          </a:xfrm>
          <a:prstGeom xmlns:a="http://schemas.openxmlformats.org/drawingml/2006/main" prst="roundRect">
            <a:avLst>
              <a:gd name="adj" fmla="val 1770"/>
            </a:avLst>
          </a:prstGeom>
          <a:solidFill xmlns:a="http://schemas.openxmlformats.org/drawingml/2006/main">
            <a:srgbClr val="F4F6F8"/>
          </a:solidFill>
          <a:ln xmlns:a="http://schemas.openxmlformats.org/drawingml/2006/main" w="9525">
            <a:solidFill>
              <a:srgbClr val="C8D2DC"/>
            </a:solidFill>
            <a:prstDash val="solid"/>
          </a:ln>
        </p:spPr>
      </p:sp>
      <p:sp>
        <p:nvSpPr>
          <p:cNvPr id="5" name="">
            <a:extLst xmlns:a="http://schemas.openxmlformats.org/drawingml/2006/main">
              <a:ext uri="{FF2B5EF4-FFF2-40B4-BE49-F238E27FC236}">
                <a16:creationId xmlns:a16="http://schemas.microsoft.com/office/drawing/2014/main" id="{3B50EC5B-DAF3-48C5-A0B4-58323951533A}"/>
              </a:ext>
            </a:extLst>
          </p:cNvPr>
          <p:cNvSpPr>
            <a:spLocks xmlns:a="http://schemas.openxmlformats.org/drawingml/2006/main" noGrp="1"/>
          </p:cNvSpPr>
          <p:nvPr/>
        </p:nvSpPr>
        <p:spPr>
          <a:xfrm xmlns:a="http://schemas.openxmlformats.org/drawingml/2006/main">
            <a:off x="800100" y="1695450"/>
            <a:ext cx="26670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C84A4A"/>
                </a:solidFill>
                <a:latin typeface="Arial"/>
                <a:ea typeface="Arial"/>
                <a:cs typeface="Arial"/>
              </a:defRPr>
            </a:pPr>
            <a:r>
              <a:rPr sz="1875" b="1">
                <a:solidFill>
                  <a:srgbClr val="C84A4A"/>
                </a:solidFill>
                <a:latin typeface="Arial"/>
                <a:ea typeface="Arial"/>
                <a:cs typeface="Arial"/>
              </a:rPr>
              <a:t>Business problem</a:t>
            </a:r>
          </a:p>
        </p:txBody>
      </p:sp>
      <p:sp>
        <p:nvSpPr>
          <p:cNvPr id="6" name="">
            <a:extLst xmlns:a="http://schemas.openxmlformats.org/drawingml/2006/main">
              <a:ext uri="{FF2B5EF4-FFF2-40B4-BE49-F238E27FC236}">
                <a16:creationId xmlns:a16="http://schemas.microsoft.com/office/drawing/2014/main" id="{03C585B0-B7FF-4056-AE67-24B7CB07667B}"/>
              </a:ext>
            </a:extLst>
          </p:cNvPr>
          <p:cNvSpPr>
            <a:spLocks xmlns:a="http://schemas.openxmlformats.org/drawingml/2006/main" noGrp="1"/>
          </p:cNvSpPr>
          <p:nvPr/>
        </p:nvSpPr>
        <p:spPr>
          <a:xfrm xmlns:a="http://schemas.openxmlformats.org/drawingml/2006/main">
            <a:off x="800100" y="2209800"/>
            <a:ext cx="4429125" cy="2857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75" b="0">
                <a:solidFill>
                  <a:srgbClr val="0B1F3A"/>
                </a:solidFill>
                <a:latin typeface="Arial"/>
                <a:ea typeface="Arial"/>
                <a:cs typeface="Arial"/>
              </a:defRPr>
            </a:pPr>
            <a:r>
              <a:rPr sz="1575" b="0">
                <a:solidFill>
                  <a:srgbClr val="0B1F3A"/>
                </a:solidFill>
                <a:latin typeface="Arial"/>
                <a:ea typeface="Arial"/>
                <a:cs typeface="Arial"/>
              </a:rPr>
              <a:t>• Official corporate records, market data and news were held in separate sources.</a:t>
            </a:r>
          </a:p>
          <a:p xmlns:a="http://schemas.openxmlformats.org/drawingml/2006/main">
            <a:r>
              <a:t/>
            </a:r>
          </a:p>
          <a:p xmlns:a="http://schemas.openxmlformats.org/drawingml/2006/main">
            <a:pPr algn="l">
              <a:defRPr sz="1575" b="0">
                <a:solidFill>
                  <a:srgbClr val="0B1F3A"/>
                </a:solidFill>
                <a:latin typeface="Arial"/>
                <a:ea typeface="Arial"/>
                <a:cs typeface="Arial"/>
              </a:defRPr>
            </a:pPr>
            <a:r>
              <a:rPr sz="1575" b="0">
                <a:solidFill>
                  <a:srgbClr val="0B1F3A"/>
                </a:solidFill>
                <a:latin typeface="Arial"/>
                <a:ea typeface="Arial"/>
                <a:cs typeface="Arial"/>
              </a:rPr>
              <a:t>• Company numbers and ticker symbols did not provide one shared identity.</a:t>
            </a:r>
          </a:p>
          <a:p xmlns:a="http://schemas.openxmlformats.org/drawingml/2006/main">
            <a:r>
              <a:t/>
            </a:r>
          </a:p>
          <a:p xmlns:a="http://schemas.openxmlformats.org/drawingml/2006/main">
            <a:pPr algn="l">
              <a:defRPr sz="1575" b="0">
                <a:solidFill>
                  <a:srgbClr val="0B1F3A"/>
                </a:solidFill>
                <a:latin typeface="Arial"/>
                <a:ea typeface="Arial"/>
                <a:cs typeface="Arial"/>
              </a:defRPr>
            </a:pPr>
            <a:r>
              <a:rPr sz="1575" b="0">
                <a:solidFill>
                  <a:srgbClr val="0B1F3A"/>
                </a:solidFill>
                <a:latin typeface="Arial"/>
                <a:ea typeface="Arial"/>
                <a:cs typeface="Arial"/>
              </a:rPr>
              <a:t>• Raw API responses were not ready for analysis or dashboard use.</a:t>
            </a:r>
          </a:p>
          <a:p xmlns:a="http://schemas.openxmlformats.org/drawingml/2006/main">
            <a:r>
              <a:t/>
            </a:r>
          </a:p>
          <a:p xmlns:a="http://schemas.openxmlformats.org/drawingml/2006/main">
            <a:pPr algn="l">
              <a:defRPr sz="1575" b="0">
                <a:solidFill>
                  <a:srgbClr val="0B1F3A"/>
                </a:solidFill>
                <a:latin typeface="Arial"/>
                <a:ea typeface="Arial"/>
                <a:cs typeface="Arial"/>
              </a:defRPr>
            </a:pPr>
            <a:r>
              <a:rPr sz="1575" b="0">
                <a:solidFill>
                  <a:srgbClr val="0B1F3A"/>
                </a:solidFill>
                <a:latin typeface="Arial"/>
                <a:ea typeface="Arial"/>
                <a:cs typeface="Arial"/>
              </a:rPr>
              <a:t>• News sentiment needed measurable model evaluation and traceability.</a:t>
            </a:r>
          </a:p>
        </p:txBody>
      </p:sp>
      <p:sp>
        <p:nvSpPr>
          <p:cNvPr id="7" name="">
            <a:extLst xmlns:a="http://schemas.openxmlformats.org/drawingml/2006/main">
              <a:ext uri="{FF2B5EF4-FFF2-40B4-BE49-F238E27FC236}">
                <a16:creationId xmlns:a16="http://schemas.microsoft.com/office/drawing/2014/main" id="{2DC22BEC-E904-4DFC-95DE-2A6D2D9564FA}"/>
              </a:ext>
            </a:extLst>
          </p:cNvPr>
          <p:cNvSpPr>
            <a:spLocks xmlns:a="http://schemas.openxmlformats.org/drawingml/2006/main" noGrp="1"/>
          </p:cNvSpPr>
          <p:nvPr/>
        </p:nvSpPr>
        <p:spPr>
          <a:xfrm xmlns:a="http://schemas.openxmlformats.org/drawingml/2006/main">
            <a:off x="6019800" y="1428750"/>
            <a:ext cx="5638800" cy="4305300"/>
          </a:xfrm>
          <a:prstGeom xmlns:a="http://schemas.openxmlformats.org/drawingml/2006/main" prst="roundRect">
            <a:avLst>
              <a:gd name="adj" fmla="val 1770"/>
            </a:avLst>
          </a:prstGeom>
          <a:solidFill xmlns:a="http://schemas.openxmlformats.org/drawingml/2006/main">
            <a:srgbClr val="EAF5FB"/>
          </a:solidFill>
          <a:ln xmlns:a="http://schemas.openxmlformats.org/drawingml/2006/main" w="9525">
            <a:solidFill>
              <a:srgbClr val="39A9C6"/>
            </a:solidFill>
            <a:prstDash val="solid"/>
          </a:ln>
        </p:spPr>
      </p:sp>
      <p:sp>
        <p:nvSpPr>
          <p:cNvPr id="8" name="">
            <a:extLst xmlns:a="http://schemas.openxmlformats.org/drawingml/2006/main">
              <a:ext uri="{FF2B5EF4-FFF2-40B4-BE49-F238E27FC236}">
                <a16:creationId xmlns:a16="http://schemas.microsoft.com/office/drawing/2014/main" id="{99CE0F3A-5358-4B56-BDE7-6F15670A1886}"/>
              </a:ext>
            </a:extLst>
          </p:cNvPr>
          <p:cNvSpPr>
            <a:spLocks xmlns:a="http://schemas.openxmlformats.org/drawingml/2006/main" noGrp="1"/>
          </p:cNvSpPr>
          <p:nvPr/>
        </p:nvSpPr>
        <p:spPr>
          <a:xfrm xmlns:a="http://schemas.openxmlformats.org/drawingml/2006/main">
            <a:off x="6286500" y="1695450"/>
            <a:ext cx="2476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2B78C5"/>
                </a:solidFill>
                <a:latin typeface="Arial"/>
                <a:ea typeface="Arial"/>
                <a:cs typeface="Arial"/>
              </a:defRPr>
            </a:pPr>
            <a:r>
              <a:rPr sz="1875" b="1">
                <a:solidFill>
                  <a:srgbClr val="2B78C5"/>
                </a:solidFill>
                <a:latin typeface="Arial"/>
                <a:ea typeface="Arial"/>
                <a:cs typeface="Arial"/>
              </a:rPr>
              <a:t>Project aim</a:t>
            </a:r>
          </a:p>
        </p:txBody>
      </p:sp>
      <p:sp>
        <p:nvSpPr>
          <p:cNvPr id="9" name="">
            <a:extLst xmlns:a="http://schemas.openxmlformats.org/drawingml/2006/main">
              <a:ext uri="{FF2B5EF4-FFF2-40B4-BE49-F238E27FC236}">
                <a16:creationId xmlns:a16="http://schemas.microsoft.com/office/drawing/2014/main" id="{A276793A-9F32-4DD1-9B5A-C357108157BE}"/>
              </a:ext>
            </a:extLst>
          </p:cNvPr>
          <p:cNvSpPr>
            <a:spLocks xmlns:a="http://schemas.openxmlformats.org/drawingml/2006/main" noGrp="1"/>
          </p:cNvSpPr>
          <p:nvPr/>
        </p:nvSpPr>
        <p:spPr>
          <a:xfrm xmlns:a="http://schemas.openxmlformats.org/drawingml/2006/main">
            <a:off x="6286500" y="2209800"/>
            <a:ext cx="4762500" cy="1104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6119"/>
          </a:bodyPr>
          <a:lstStyle xmlns:a="http://schemas.openxmlformats.org/drawingml/2006/main"/>
          <a:p xmlns:a="http://schemas.openxmlformats.org/drawingml/2006/main">
            <a:pPr algn="l">
              <a:defRPr sz="2175" b="1">
                <a:solidFill>
                  <a:srgbClr val="0B1F3A"/>
                </a:solidFill>
                <a:latin typeface="Arial"/>
                <a:ea typeface="Arial"/>
                <a:cs typeface="Arial"/>
              </a:defRPr>
            </a:pPr>
            <a:r>
              <a:rPr sz="2175" b="1">
                <a:solidFill>
                  <a:srgbClr val="0B1F3A"/>
                </a:solidFill>
                <a:latin typeface="Arial"/>
                <a:ea typeface="Arial"/>
                <a:cs typeface="Arial"/>
              </a:rPr>
              <a:t>Build a governed, repeatable platform that converts raw company data into business-ready risk information.</a:t>
            </a:r>
          </a:p>
        </p:txBody>
      </p:sp>
      <p:sp>
        <p:nvSpPr>
          <p:cNvPr id="10" name="">
            <a:extLst xmlns:a="http://schemas.openxmlformats.org/drawingml/2006/main">
              <a:ext uri="{FF2B5EF4-FFF2-40B4-BE49-F238E27FC236}">
                <a16:creationId xmlns:a16="http://schemas.microsoft.com/office/drawing/2014/main" id="{B4C843AE-DF50-4F2D-939E-C7F57B54D547}"/>
              </a:ext>
            </a:extLst>
          </p:cNvPr>
          <p:cNvSpPr>
            <a:spLocks xmlns:a="http://schemas.openxmlformats.org/drawingml/2006/main" noGrp="1"/>
          </p:cNvSpPr>
          <p:nvPr/>
        </p:nvSpPr>
        <p:spPr>
          <a:xfrm xmlns:a="http://schemas.openxmlformats.org/drawingml/2006/main">
            <a:off x="6286500" y="3714750"/>
            <a:ext cx="10477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54657A"/>
                </a:solidFill>
                <a:latin typeface="Arial"/>
                <a:ea typeface="Arial"/>
                <a:cs typeface="Arial"/>
              </a:defRPr>
            </a:pPr>
            <a:r>
              <a:rPr sz="1350" b="1">
                <a:solidFill>
                  <a:srgbClr val="54657A"/>
                </a:solidFill>
                <a:latin typeface="Arial"/>
                <a:ea typeface="Arial"/>
                <a:cs typeface="Arial"/>
              </a:rPr>
              <a:t>Sources</a:t>
            </a:r>
          </a:p>
        </p:txBody>
      </p:sp>
      <p:sp>
        <p:nvSpPr>
          <p:cNvPr id="11" name="">
            <a:extLst xmlns:a="http://schemas.openxmlformats.org/drawingml/2006/main">
              <a:ext uri="{FF2B5EF4-FFF2-40B4-BE49-F238E27FC236}">
                <a16:creationId xmlns:a16="http://schemas.microsoft.com/office/drawing/2014/main" id="{690A5C8D-D89D-43F9-ABF4-10DC957B37AA}"/>
              </a:ext>
            </a:extLst>
          </p:cNvPr>
          <p:cNvSpPr>
            <a:spLocks xmlns:a="http://schemas.openxmlformats.org/drawingml/2006/main" noGrp="1"/>
          </p:cNvSpPr>
          <p:nvPr/>
        </p:nvSpPr>
        <p:spPr>
          <a:xfrm xmlns:a="http://schemas.openxmlformats.org/drawingml/2006/main">
            <a:off x="7620000" y="3714750"/>
            <a:ext cx="3429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1">
                <a:solidFill>
                  <a:srgbClr val="0B1F3A"/>
                </a:solidFill>
                <a:latin typeface="Arial"/>
                <a:ea typeface="Arial"/>
                <a:cs typeface="Arial"/>
              </a:defRPr>
            </a:pPr>
            <a:r>
              <a:rPr sz="1500" b="1">
                <a:solidFill>
                  <a:srgbClr val="0B1F3A"/>
                </a:solidFill>
                <a:latin typeface="Arial"/>
                <a:ea typeface="Arial"/>
                <a:cs typeface="Arial"/>
              </a:rPr>
              <a:t>Companies House + Yahoo Finance</a:t>
            </a:r>
          </a:p>
        </p:txBody>
      </p:sp>
      <p:sp>
        <p:nvSpPr>
          <p:cNvPr id="12" name="">
            <a:extLst xmlns:a="http://schemas.openxmlformats.org/drawingml/2006/main">
              <a:ext uri="{FF2B5EF4-FFF2-40B4-BE49-F238E27FC236}">
                <a16:creationId xmlns:a16="http://schemas.microsoft.com/office/drawing/2014/main" id="{F8250746-944F-4FF6-9EBF-108259A5C40A}"/>
              </a:ext>
            </a:extLst>
          </p:cNvPr>
          <p:cNvSpPr>
            <a:spLocks xmlns:a="http://schemas.openxmlformats.org/drawingml/2006/main" noGrp="1"/>
          </p:cNvSpPr>
          <p:nvPr/>
        </p:nvSpPr>
        <p:spPr>
          <a:xfrm xmlns:a="http://schemas.openxmlformats.org/drawingml/2006/main">
            <a:off x="6286500" y="4210050"/>
            <a:ext cx="10477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54657A"/>
                </a:solidFill>
                <a:latin typeface="Arial"/>
                <a:ea typeface="Arial"/>
                <a:cs typeface="Arial"/>
              </a:defRPr>
            </a:pPr>
            <a:r>
              <a:rPr sz="1350" b="1">
                <a:solidFill>
                  <a:srgbClr val="54657A"/>
                </a:solidFill>
                <a:latin typeface="Arial"/>
                <a:ea typeface="Arial"/>
                <a:cs typeface="Arial"/>
              </a:rPr>
              <a:t>Delivery</a:t>
            </a:r>
          </a:p>
        </p:txBody>
      </p:sp>
      <p:sp>
        <p:nvSpPr>
          <p:cNvPr id="13" name="">
            <a:extLst xmlns:a="http://schemas.openxmlformats.org/drawingml/2006/main">
              <a:ext uri="{FF2B5EF4-FFF2-40B4-BE49-F238E27FC236}">
                <a16:creationId xmlns:a16="http://schemas.microsoft.com/office/drawing/2014/main" id="{EE4A32CC-C8C4-40D9-972D-1B9398BBB243}"/>
              </a:ext>
            </a:extLst>
          </p:cNvPr>
          <p:cNvSpPr>
            <a:spLocks xmlns:a="http://schemas.openxmlformats.org/drawingml/2006/main" noGrp="1"/>
          </p:cNvSpPr>
          <p:nvPr/>
        </p:nvSpPr>
        <p:spPr>
          <a:xfrm xmlns:a="http://schemas.openxmlformats.org/drawingml/2006/main">
            <a:off x="7620000" y="4210050"/>
            <a:ext cx="34290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1">
                <a:solidFill>
                  <a:srgbClr val="0B1F3A"/>
                </a:solidFill>
                <a:latin typeface="Arial"/>
                <a:ea typeface="Arial"/>
                <a:cs typeface="Arial"/>
              </a:defRPr>
            </a:pPr>
            <a:r>
              <a:rPr sz="1500" b="1">
                <a:solidFill>
                  <a:srgbClr val="0B1F3A"/>
                </a:solidFill>
                <a:latin typeface="Arial"/>
                <a:ea typeface="Arial"/>
                <a:cs typeface="Arial"/>
              </a:rPr>
              <a:t>Delta tables + AI predictions + dashboard</a:t>
            </a:r>
          </a:p>
        </p:txBody>
      </p:sp>
    </p:spTree>
    <p:extLst>
      <p:ext uri="{BB962C8B-B14F-4D97-AF65-F5344CB8AC3E}">
        <p14:creationId xmlns:p14="http://schemas.microsoft.com/office/powerpoint/2010/main" val="148206249"/>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8" name="">
            <a:extLst xmlns:a="http://schemas.openxmlformats.org/drawingml/2006/main">
              <a:ext uri="{FF2B5EF4-FFF2-40B4-BE49-F238E27FC236}">
                <a16:creationId xmlns:a16="http://schemas.microsoft.com/office/drawing/2014/main" id="{287117C3-C890-4489-8595-F60064AD0AEC}"/>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7449"/>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Six objectives connected engineering, AI and business delivery</a:t>
            </a:r>
          </a:p>
        </p:txBody>
      </p:sp>
      <p:sp>
        <p:nvSpPr>
          <p:cNvPr id="2" name="">
            <a:extLst xmlns:a="http://schemas.openxmlformats.org/drawingml/2006/main">
              <a:ext uri="{FF2B5EF4-FFF2-40B4-BE49-F238E27FC236}">
                <a16:creationId xmlns:a16="http://schemas.microsoft.com/office/drawing/2014/main" id="{1B340A8B-E8E7-4079-A2C1-52D7E86F7A16}"/>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6D62D655-3519-49C2-9B2A-895CDE0F84EB}"/>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3</a:t>
            </a:r>
          </a:p>
        </p:txBody>
      </p:sp>
      <p:sp>
        <p:nvSpPr>
          <p:cNvPr id="4" name="">
            <a:extLst xmlns:a="http://schemas.openxmlformats.org/drawingml/2006/main">
              <a:ext uri="{FF2B5EF4-FFF2-40B4-BE49-F238E27FC236}">
                <a16:creationId xmlns:a16="http://schemas.microsoft.com/office/drawing/2014/main" id="{E1EEEC3F-2B9A-43EE-B352-51AB2808FE51}"/>
              </a:ext>
            </a:extLst>
          </p:cNvPr>
          <p:cNvSpPr>
            <a:spLocks xmlns:a="http://schemas.openxmlformats.org/drawingml/2006/main" noGrp="1"/>
          </p:cNvSpPr>
          <p:nvPr/>
        </p:nvSpPr>
        <p:spPr>
          <a:xfrm xmlns:a="http://schemas.openxmlformats.org/drawingml/2006/main">
            <a:off x="533400" y="1524000"/>
            <a:ext cx="3429000" cy="1752600"/>
          </a:xfrm>
          <a:prstGeom xmlns:a="http://schemas.openxmlformats.org/drawingml/2006/main" prst="roundRect">
            <a:avLst>
              <a:gd name="adj" fmla="val 4348"/>
            </a:avLst>
          </a:prstGeom>
          <a:solidFill xmlns:a="http://schemas.openxmlformats.org/drawingml/2006/main">
            <a:srgbClr val="F3F5F7"/>
          </a:solidFill>
          <a:ln xmlns:a="http://schemas.openxmlformats.org/drawingml/2006/main" w="9525">
            <a:solidFill>
              <a:srgbClr val="C8D2DC"/>
            </a:solidFill>
            <a:prstDash val="solid"/>
          </a:ln>
        </p:spPr>
      </p:sp>
      <p:sp>
        <p:nvSpPr>
          <p:cNvPr id="5" name="">
            <a:extLst xmlns:a="http://schemas.openxmlformats.org/drawingml/2006/main">
              <a:ext uri="{FF2B5EF4-FFF2-40B4-BE49-F238E27FC236}">
                <a16:creationId xmlns:a16="http://schemas.microsoft.com/office/drawing/2014/main" id="{3662EF2D-37E4-4FF5-906C-F6D55874DCAC}"/>
              </a:ext>
            </a:extLst>
          </p:cNvPr>
          <p:cNvSpPr>
            <a:spLocks xmlns:a="http://schemas.openxmlformats.org/drawingml/2006/main" noGrp="1"/>
          </p:cNvSpPr>
          <p:nvPr/>
        </p:nvSpPr>
        <p:spPr>
          <a:xfrm xmlns:a="http://schemas.openxmlformats.org/drawingml/2006/main">
            <a:off x="742950" y="1714500"/>
            <a:ext cx="4572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39A9C6"/>
                </a:solidFill>
                <a:latin typeface="Arial"/>
                <a:ea typeface="Arial"/>
                <a:cs typeface="Arial"/>
              </a:defRPr>
            </a:pPr>
            <a:r>
              <a:rPr sz="1275" b="1">
                <a:solidFill>
                  <a:srgbClr val="39A9C6"/>
                </a:solidFill>
                <a:latin typeface="Arial"/>
                <a:ea typeface="Arial"/>
                <a:cs typeface="Arial"/>
              </a:rPr>
              <a:t>01</a:t>
            </a:r>
          </a:p>
        </p:txBody>
      </p:sp>
      <p:sp>
        <p:nvSpPr>
          <p:cNvPr id="6" name="">
            <a:extLst xmlns:a="http://schemas.openxmlformats.org/drawingml/2006/main">
              <a:ext uri="{FF2B5EF4-FFF2-40B4-BE49-F238E27FC236}">
                <a16:creationId xmlns:a16="http://schemas.microsoft.com/office/drawing/2014/main" id="{D3DE58BA-DE64-4514-9914-3D30362F1602}"/>
              </a:ext>
            </a:extLst>
          </p:cNvPr>
          <p:cNvSpPr>
            <a:spLocks xmlns:a="http://schemas.openxmlformats.org/drawingml/2006/main" noGrp="1"/>
          </p:cNvSpPr>
          <p:nvPr/>
        </p:nvSpPr>
        <p:spPr>
          <a:xfrm xmlns:a="http://schemas.openxmlformats.org/drawingml/2006/main">
            <a:off x="1314450" y="1695450"/>
            <a:ext cx="228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Collect</a:t>
            </a:r>
          </a:p>
        </p:txBody>
      </p:sp>
      <p:sp>
        <p:nvSpPr>
          <p:cNvPr id="7" name="">
            <a:extLst xmlns:a="http://schemas.openxmlformats.org/drawingml/2006/main">
              <a:ext uri="{FF2B5EF4-FFF2-40B4-BE49-F238E27FC236}">
                <a16:creationId xmlns:a16="http://schemas.microsoft.com/office/drawing/2014/main" id="{BA7DACAA-5194-454D-A351-C3D6343A85D0}"/>
              </a:ext>
            </a:extLst>
          </p:cNvPr>
          <p:cNvSpPr>
            <a:spLocks xmlns:a="http://schemas.openxmlformats.org/drawingml/2006/main" noGrp="1"/>
          </p:cNvSpPr>
          <p:nvPr/>
        </p:nvSpPr>
        <p:spPr>
          <a:xfrm xmlns:a="http://schemas.openxmlformats.org/drawingml/2006/main">
            <a:off x="742950" y="2209800"/>
            <a:ext cx="30099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Ingest Companies House and Yahoo Finance data through Python REST clients.</a:t>
            </a:r>
          </a:p>
        </p:txBody>
      </p:sp>
      <p:sp>
        <p:nvSpPr>
          <p:cNvPr id="8" name="">
            <a:extLst xmlns:a="http://schemas.openxmlformats.org/drawingml/2006/main">
              <a:ext uri="{FF2B5EF4-FFF2-40B4-BE49-F238E27FC236}">
                <a16:creationId xmlns:a16="http://schemas.microsoft.com/office/drawing/2014/main" id="{C6538FC2-DCC1-40FE-9A7A-14E0AD9EB9DC}"/>
              </a:ext>
            </a:extLst>
          </p:cNvPr>
          <p:cNvSpPr>
            <a:spLocks xmlns:a="http://schemas.openxmlformats.org/drawingml/2006/main" noGrp="1"/>
          </p:cNvSpPr>
          <p:nvPr/>
        </p:nvSpPr>
        <p:spPr>
          <a:xfrm xmlns:a="http://schemas.openxmlformats.org/drawingml/2006/main">
            <a:off x="4267200" y="1524000"/>
            <a:ext cx="3429000" cy="1752600"/>
          </a:xfrm>
          <a:prstGeom xmlns:a="http://schemas.openxmlformats.org/drawingml/2006/main" prst="roundRect">
            <a:avLst>
              <a:gd name="adj" fmla="val 4348"/>
            </a:avLst>
          </a:prstGeom>
          <a:solidFill xmlns:a="http://schemas.openxmlformats.org/drawingml/2006/main">
            <a:srgbClr val="F3F5F7"/>
          </a:solidFill>
          <a:ln xmlns:a="http://schemas.openxmlformats.org/drawingml/2006/main" w="9525">
            <a:solidFill>
              <a:srgbClr val="C8D2DC"/>
            </a:solidFill>
            <a:prstDash val="solid"/>
          </a:ln>
        </p:spPr>
      </p:sp>
      <p:sp>
        <p:nvSpPr>
          <p:cNvPr id="9" name="">
            <a:extLst xmlns:a="http://schemas.openxmlformats.org/drawingml/2006/main">
              <a:ext uri="{FF2B5EF4-FFF2-40B4-BE49-F238E27FC236}">
                <a16:creationId xmlns:a16="http://schemas.microsoft.com/office/drawing/2014/main" id="{4E360A3D-83E2-4DD4-BF4D-B3AB33DBA6AF}"/>
              </a:ext>
            </a:extLst>
          </p:cNvPr>
          <p:cNvSpPr>
            <a:spLocks xmlns:a="http://schemas.openxmlformats.org/drawingml/2006/main" noGrp="1"/>
          </p:cNvSpPr>
          <p:nvPr/>
        </p:nvSpPr>
        <p:spPr>
          <a:xfrm xmlns:a="http://schemas.openxmlformats.org/drawingml/2006/main">
            <a:off x="4476750" y="1714500"/>
            <a:ext cx="4572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39A9C6"/>
                </a:solidFill>
                <a:latin typeface="Arial"/>
                <a:ea typeface="Arial"/>
                <a:cs typeface="Arial"/>
              </a:defRPr>
            </a:pPr>
            <a:r>
              <a:rPr sz="1275" b="1">
                <a:solidFill>
                  <a:srgbClr val="39A9C6"/>
                </a:solidFill>
                <a:latin typeface="Arial"/>
                <a:ea typeface="Arial"/>
                <a:cs typeface="Arial"/>
              </a:rPr>
              <a:t>02</a:t>
            </a:r>
          </a:p>
        </p:txBody>
      </p:sp>
      <p:sp>
        <p:nvSpPr>
          <p:cNvPr id="10" name="">
            <a:extLst xmlns:a="http://schemas.openxmlformats.org/drawingml/2006/main">
              <a:ext uri="{FF2B5EF4-FFF2-40B4-BE49-F238E27FC236}">
                <a16:creationId xmlns:a16="http://schemas.microsoft.com/office/drawing/2014/main" id="{012E9BE4-02F4-4090-83F9-6764BB8828E8}"/>
              </a:ext>
            </a:extLst>
          </p:cNvPr>
          <p:cNvSpPr>
            <a:spLocks xmlns:a="http://schemas.openxmlformats.org/drawingml/2006/main" noGrp="1"/>
          </p:cNvSpPr>
          <p:nvPr/>
        </p:nvSpPr>
        <p:spPr>
          <a:xfrm xmlns:a="http://schemas.openxmlformats.org/drawingml/2006/main">
            <a:off x="5048250" y="1695450"/>
            <a:ext cx="228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Preserve</a:t>
            </a:r>
          </a:p>
        </p:txBody>
      </p:sp>
      <p:sp>
        <p:nvSpPr>
          <p:cNvPr id="11" name="">
            <a:extLst xmlns:a="http://schemas.openxmlformats.org/drawingml/2006/main">
              <a:ext uri="{FF2B5EF4-FFF2-40B4-BE49-F238E27FC236}">
                <a16:creationId xmlns:a16="http://schemas.microsoft.com/office/drawing/2014/main" id="{2CCA1497-95C4-4FF3-9BF0-BADFE8E48ECD}"/>
              </a:ext>
            </a:extLst>
          </p:cNvPr>
          <p:cNvSpPr>
            <a:spLocks xmlns:a="http://schemas.openxmlformats.org/drawingml/2006/main" noGrp="1"/>
          </p:cNvSpPr>
          <p:nvPr/>
        </p:nvSpPr>
        <p:spPr>
          <a:xfrm xmlns:a="http://schemas.openxmlformats.org/drawingml/2006/main">
            <a:off x="4476750" y="2209800"/>
            <a:ext cx="30099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Keep source-aligned records and audit metadata in Bronze Delta tables.</a:t>
            </a:r>
          </a:p>
        </p:txBody>
      </p:sp>
      <p:sp>
        <p:nvSpPr>
          <p:cNvPr id="12" name="">
            <a:extLst xmlns:a="http://schemas.openxmlformats.org/drawingml/2006/main">
              <a:ext uri="{FF2B5EF4-FFF2-40B4-BE49-F238E27FC236}">
                <a16:creationId xmlns:a16="http://schemas.microsoft.com/office/drawing/2014/main" id="{D21F5CC9-AFB9-4914-A4EA-9757A7D13F03}"/>
              </a:ext>
            </a:extLst>
          </p:cNvPr>
          <p:cNvSpPr>
            <a:spLocks xmlns:a="http://schemas.openxmlformats.org/drawingml/2006/main" noGrp="1"/>
          </p:cNvSpPr>
          <p:nvPr/>
        </p:nvSpPr>
        <p:spPr>
          <a:xfrm xmlns:a="http://schemas.openxmlformats.org/drawingml/2006/main">
            <a:off x="8001000" y="1524000"/>
            <a:ext cx="3429000" cy="1752600"/>
          </a:xfrm>
          <a:prstGeom xmlns:a="http://schemas.openxmlformats.org/drawingml/2006/main" prst="roundRect">
            <a:avLst>
              <a:gd name="adj" fmla="val 4348"/>
            </a:avLst>
          </a:prstGeom>
          <a:solidFill xmlns:a="http://schemas.openxmlformats.org/drawingml/2006/main">
            <a:srgbClr val="F3F5F7"/>
          </a:solidFill>
          <a:ln xmlns:a="http://schemas.openxmlformats.org/drawingml/2006/main" w="9525">
            <a:solidFill>
              <a:srgbClr val="C8D2DC"/>
            </a:solidFill>
            <a:prstDash val="solid"/>
          </a:ln>
        </p:spPr>
      </p:sp>
      <p:sp>
        <p:nvSpPr>
          <p:cNvPr id="13" name="">
            <a:extLst xmlns:a="http://schemas.openxmlformats.org/drawingml/2006/main">
              <a:ext uri="{FF2B5EF4-FFF2-40B4-BE49-F238E27FC236}">
                <a16:creationId xmlns:a16="http://schemas.microsoft.com/office/drawing/2014/main" id="{E5588473-D138-4870-8245-4D8B1242559F}"/>
              </a:ext>
            </a:extLst>
          </p:cNvPr>
          <p:cNvSpPr>
            <a:spLocks xmlns:a="http://schemas.openxmlformats.org/drawingml/2006/main" noGrp="1"/>
          </p:cNvSpPr>
          <p:nvPr/>
        </p:nvSpPr>
        <p:spPr>
          <a:xfrm xmlns:a="http://schemas.openxmlformats.org/drawingml/2006/main">
            <a:off x="8210550" y="1714500"/>
            <a:ext cx="4572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39A9C6"/>
                </a:solidFill>
                <a:latin typeface="Arial"/>
                <a:ea typeface="Arial"/>
                <a:cs typeface="Arial"/>
              </a:defRPr>
            </a:pPr>
            <a:r>
              <a:rPr sz="1275" b="1">
                <a:solidFill>
                  <a:srgbClr val="39A9C6"/>
                </a:solidFill>
                <a:latin typeface="Arial"/>
                <a:ea typeface="Arial"/>
                <a:cs typeface="Arial"/>
              </a:rPr>
              <a:t>03</a:t>
            </a:r>
          </a:p>
        </p:txBody>
      </p:sp>
      <p:sp>
        <p:nvSpPr>
          <p:cNvPr id="14" name="">
            <a:extLst xmlns:a="http://schemas.openxmlformats.org/drawingml/2006/main">
              <a:ext uri="{FF2B5EF4-FFF2-40B4-BE49-F238E27FC236}">
                <a16:creationId xmlns:a16="http://schemas.microsoft.com/office/drawing/2014/main" id="{EA9C95A4-454E-4B4C-A340-A6ECC6CB259D}"/>
              </a:ext>
            </a:extLst>
          </p:cNvPr>
          <p:cNvSpPr>
            <a:spLocks xmlns:a="http://schemas.openxmlformats.org/drawingml/2006/main" noGrp="1"/>
          </p:cNvSpPr>
          <p:nvPr/>
        </p:nvSpPr>
        <p:spPr>
          <a:xfrm xmlns:a="http://schemas.openxmlformats.org/drawingml/2006/main">
            <a:off x="8782050" y="1695450"/>
            <a:ext cx="228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Improve</a:t>
            </a:r>
          </a:p>
        </p:txBody>
      </p:sp>
      <p:sp>
        <p:nvSpPr>
          <p:cNvPr id="15" name="">
            <a:extLst xmlns:a="http://schemas.openxmlformats.org/drawingml/2006/main">
              <a:ext uri="{FF2B5EF4-FFF2-40B4-BE49-F238E27FC236}">
                <a16:creationId xmlns:a16="http://schemas.microsoft.com/office/drawing/2014/main" id="{A20B465F-5CA6-4321-91BD-2BC5111E2833}"/>
              </a:ext>
            </a:extLst>
          </p:cNvPr>
          <p:cNvSpPr>
            <a:spLocks xmlns:a="http://schemas.openxmlformats.org/drawingml/2006/main" noGrp="1"/>
          </p:cNvSpPr>
          <p:nvPr/>
        </p:nvSpPr>
        <p:spPr>
          <a:xfrm xmlns:a="http://schemas.openxmlformats.org/drawingml/2006/main">
            <a:off x="8210550" y="2209800"/>
            <a:ext cx="30099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Clean, validate, standardise and deduplicate data in Silver.</a:t>
            </a:r>
          </a:p>
        </p:txBody>
      </p:sp>
      <p:sp>
        <p:nvSpPr>
          <p:cNvPr id="16" name="">
            <a:extLst xmlns:a="http://schemas.openxmlformats.org/drawingml/2006/main">
              <a:ext uri="{FF2B5EF4-FFF2-40B4-BE49-F238E27FC236}">
                <a16:creationId xmlns:a16="http://schemas.microsoft.com/office/drawing/2014/main" id="{01C7424C-E20C-4C4F-8576-7FD63700D403}"/>
              </a:ext>
            </a:extLst>
          </p:cNvPr>
          <p:cNvSpPr>
            <a:spLocks xmlns:a="http://schemas.openxmlformats.org/drawingml/2006/main" noGrp="1"/>
          </p:cNvSpPr>
          <p:nvPr/>
        </p:nvSpPr>
        <p:spPr>
          <a:xfrm xmlns:a="http://schemas.openxmlformats.org/drawingml/2006/main">
            <a:off x="533400" y="3619500"/>
            <a:ext cx="3429000" cy="1752600"/>
          </a:xfrm>
          <a:prstGeom xmlns:a="http://schemas.openxmlformats.org/drawingml/2006/main" prst="roundRect">
            <a:avLst>
              <a:gd name="adj" fmla="val 4348"/>
            </a:avLst>
          </a:prstGeom>
          <a:solidFill xmlns:a="http://schemas.openxmlformats.org/drawingml/2006/main">
            <a:srgbClr val="EAF5FB"/>
          </a:solidFill>
          <a:ln xmlns:a="http://schemas.openxmlformats.org/drawingml/2006/main" w="9525">
            <a:solidFill>
              <a:srgbClr val="39A9C6"/>
            </a:solidFill>
            <a:prstDash val="solid"/>
          </a:ln>
        </p:spPr>
      </p:sp>
      <p:sp>
        <p:nvSpPr>
          <p:cNvPr id="17" name="">
            <a:extLst xmlns:a="http://schemas.openxmlformats.org/drawingml/2006/main">
              <a:ext uri="{FF2B5EF4-FFF2-40B4-BE49-F238E27FC236}">
                <a16:creationId xmlns:a16="http://schemas.microsoft.com/office/drawing/2014/main" id="{DCA4FEA4-582B-4912-950F-695D658BB982}"/>
              </a:ext>
            </a:extLst>
          </p:cNvPr>
          <p:cNvSpPr>
            <a:spLocks xmlns:a="http://schemas.openxmlformats.org/drawingml/2006/main" noGrp="1"/>
          </p:cNvSpPr>
          <p:nvPr/>
        </p:nvSpPr>
        <p:spPr>
          <a:xfrm xmlns:a="http://schemas.openxmlformats.org/drawingml/2006/main">
            <a:off x="742950" y="3810000"/>
            <a:ext cx="4572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39A9C6"/>
                </a:solidFill>
                <a:latin typeface="Arial"/>
                <a:ea typeface="Arial"/>
                <a:cs typeface="Arial"/>
              </a:defRPr>
            </a:pPr>
            <a:r>
              <a:rPr sz="1275" b="1">
                <a:solidFill>
                  <a:srgbClr val="39A9C6"/>
                </a:solidFill>
                <a:latin typeface="Arial"/>
                <a:ea typeface="Arial"/>
                <a:cs typeface="Arial"/>
              </a:rPr>
              <a:t>04</a:t>
            </a:r>
          </a:p>
        </p:txBody>
      </p:sp>
      <p:sp>
        <p:nvSpPr>
          <p:cNvPr id="18" name="">
            <a:extLst xmlns:a="http://schemas.openxmlformats.org/drawingml/2006/main">
              <a:ext uri="{FF2B5EF4-FFF2-40B4-BE49-F238E27FC236}">
                <a16:creationId xmlns:a16="http://schemas.microsoft.com/office/drawing/2014/main" id="{F28A1F3C-FCCB-40AE-AE13-24EA1D3333A0}"/>
              </a:ext>
            </a:extLst>
          </p:cNvPr>
          <p:cNvSpPr>
            <a:spLocks xmlns:a="http://schemas.openxmlformats.org/drawingml/2006/main" noGrp="1"/>
          </p:cNvSpPr>
          <p:nvPr/>
        </p:nvSpPr>
        <p:spPr>
          <a:xfrm xmlns:a="http://schemas.openxmlformats.org/drawingml/2006/main">
            <a:off x="1314450" y="3790950"/>
            <a:ext cx="228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Connect</a:t>
            </a:r>
          </a:p>
        </p:txBody>
      </p:sp>
      <p:sp>
        <p:nvSpPr>
          <p:cNvPr id="19" name="">
            <a:extLst xmlns:a="http://schemas.openxmlformats.org/drawingml/2006/main">
              <a:ext uri="{FF2B5EF4-FFF2-40B4-BE49-F238E27FC236}">
                <a16:creationId xmlns:a16="http://schemas.microsoft.com/office/drawing/2014/main" id="{F56F19FA-C916-4898-ABDB-09CD537C9CE1}"/>
              </a:ext>
            </a:extLst>
          </p:cNvPr>
          <p:cNvSpPr>
            <a:spLocks xmlns:a="http://schemas.openxmlformats.org/drawingml/2006/main" noGrp="1"/>
          </p:cNvSpPr>
          <p:nvPr/>
        </p:nvSpPr>
        <p:spPr>
          <a:xfrm xmlns:a="http://schemas.openxmlformats.org/drawingml/2006/main">
            <a:off x="742950" y="4305300"/>
            <a:ext cx="30099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Map company numbers to financial tickers through a conformed dimension.</a:t>
            </a:r>
          </a:p>
        </p:txBody>
      </p:sp>
      <p:sp>
        <p:nvSpPr>
          <p:cNvPr id="20" name="">
            <a:extLst xmlns:a="http://schemas.openxmlformats.org/drawingml/2006/main">
              <a:ext uri="{FF2B5EF4-FFF2-40B4-BE49-F238E27FC236}">
                <a16:creationId xmlns:a16="http://schemas.microsoft.com/office/drawing/2014/main" id="{ED183579-2F38-481A-8A1F-352FA1E69F43}"/>
              </a:ext>
            </a:extLst>
          </p:cNvPr>
          <p:cNvSpPr>
            <a:spLocks xmlns:a="http://schemas.openxmlformats.org/drawingml/2006/main" noGrp="1"/>
          </p:cNvSpPr>
          <p:nvPr/>
        </p:nvSpPr>
        <p:spPr>
          <a:xfrm xmlns:a="http://schemas.openxmlformats.org/drawingml/2006/main">
            <a:off x="4267200" y="3619500"/>
            <a:ext cx="3429000" cy="1752600"/>
          </a:xfrm>
          <a:prstGeom xmlns:a="http://schemas.openxmlformats.org/drawingml/2006/main" prst="roundRect">
            <a:avLst>
              <a:gd name="adj" fmla="val 4348"/>
            </a:avLst>
          </a:prstGeom>
          <a:solidFill xmlns:a="http://schemas.openxmlformats.org/drawingml/2006/main">
            <a:srgbClr val="EAF5FB"/>
          </a:solidFill>
          <a:ln xmlns:a="http://schemas.openxmlformats.org/drawingml/2006/main" w="9525">
            <a:solidFill>
              <a:srgbClr val="39A9C6"/>
            </a:solidFill>
            <a:prstDash val="solid"/>
          </a:ln>
        </p:spPr>
      </p:sp>
      <p:sp>
        <p:nvSpPr>
          <p:cNvPr id="21" name="">
            <a:extLst xmlns:a="http://schemas.openxmlformats.org/drawingml/2006/main">
              <a:ext uri="{FF2B5EF4-FFF2-40B4-BE49-F238E27FC236}">
                <a16:creationId xmlns:a16="http://schemas.microsoft.com/office/drawing/2014/main" id="{51CA78DC-AD5E-4487-8CDD-7E1F79DE918B}"/>
              </a:ext>
            </a:extLst>
          </p:cNvPr>
          <p:cNvSpPr>
            <a:spLocks xmlns:a="http://schemas.openxmlformats.org/drawingml/2006/main" noGrp="1"/>
          </p:cNvSpPr>
          <p:nvPr/>
        </p:nvSpPr>
        <p:spPr>
          <a:xfrm xmlns:a="http://schemas.openxmlformats.org/drawingml/2006/main">
            <a:off x="4476750" y="3810000"/>
            <a:ext cx="4572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39A9C6"/>
                </a:solidFill>
                <a:latin typeface="Arial"/>
                <a:ea typeface="Arial"/>
                <a:cs typeface="Arial"/>
              </a:defRPr>
            </a:pPr>
            <a:r>
              <a:rPr sz="1275" b="1">
                <a:solidFill>
                  <a:srgbClr val="39A9C6"/>
                </a:solidFill>
                <a:latin typeface="Arial"/>
                <a:ea typeface="Arial"/>
                <a:cs typeface="Arial"/>
              </a:rPr>
              <a:t>05</a:t>
            </a:r>
          </a:p>
        </p:txBody>
      </p:sp>
      <p:sp>
        <p:nvSpPr>
          <p:cNvPr id="22" name="">
            <a:extLst xmlns:a="http://schemas.openxmlformats.org/drawingml/2006/main">
              <a:ext uri="{FF2B5EF4-FFF2-40B4-BE49-F238E27FC236}">
                <a16:creationId xmlns:a16="http://schemas.microsoft.com/office/drawing/2014/main" id="{E041B7D4-2DB0-46FD-A376-0361E86429AB}"/>
              </a:ext>
            </a:extLst>
          </p:cNvPr>
          <p:cNvSpPr>
            <a:spLocks xmlns:a="http://schemas.openxmlformats.org/drawingml/2006/main" noGrp="1"/>
          </p:cNvSpPr>
          <p:nvPr/>
        </p:nvSpPr>
        <p:spPr>
          <a:xfrm xmlns:a="http://schemas.openxmlformats.org/drawingml/2006/main">
            <a:off x="5048250" y="3790950"/>
            <a:ext cx="228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Analyse</a:t>
            </a:r>
          </a:p>
        </p:txBody>
      </p:sp>
      <p:sp>
        <p:nvSpPr>
          <p:cNvPr id="23" name="">
            <a:extLst xmlns:a="http://schemas.openxmlformats.org/drawingml/2006/main">
              <a:ext uri="{FF2B5EF4-FFF2-40B4-BE49-F238E27FC236}">
                <a16:creationId xmlns:a16="http://schemas.microsoft.com/office/drawing/2014/main" id="{078255C5-CDD6-404B-A6BF-EC8FD69AE057}"/>
              </a:ext>
            </a:extLst>
          </p:cNvPr>
          <p:cNvSpPr>
            <a:spLocks xmlns:a="http://schemas.openxmlformats.org/drawingml/2006/main" noGrp="1"/>
          </p:cNvSpPr>
          <p:nvPr/>
        </p:nvSpPr>
        <p:spPr>
          <a:xfrm xmlns:a="http://schemas.openxmlformats.org/drawingml/2006/main">
            <a:off x="4476750" y="4305300"/>
            <a:ext cx="30099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Create Gold risk features and compare two news-sentiment models.</a:t>
            </a:r>
          </a:p>
        </p:txBody>
      </p:sp>
      <p:sp>
        <p:nvSpPr>
          <p:cNvPr id="24" name="">
            <a:extLst xmlns:a="http://schemas.openxmlformats.org/drawingml/2006/main">
              <a:ext uri="{FF2B5EF4-FFF2-40B4-BE49-F238E27FC236}">
                <a16:creationId xmlns:a16="http://schemas.microsoft.com/office/drawing/2014/main" id="{B525092A-AF32-4804-8C71-2F04C351B4F4}"/>
              </a:ext>
            </a:extLst>
          </p:cNvPr>
          <p:cNvSpPr>
            <a:spLocks xmlns:a="http://schemas.openxmlformats.org/drawingml/2006/main" noGrp="1"/>
          </p:cNvSpPr>
          <p:nvPr/>
        </p:nvSpPr>
        <p:spPr>
          <a:xfrm xmlns:a="http://schemas.openxmlformats.org/drawingml/2006/main">
            <a:off x="8001000" y="3619500"/>
            <a:ext cx="3429000" cy="1752600"/>
          </a:xfrm>
          <a:prstGeom xmlns:a="http://schemas.openxmlformats.org/drawingml/2006/main" prst="roundRect">
            <a:avLst>
              <a:gd name="adj" fmla="val 4348"/>
            </a:avLst>
          </a:prstGeom>
          <a:solidFill xmlns:a="http://schemas.openxmlformats.org/drawingml/2006/main">
            <a:srgbClr val="EAF5FB"/>
          </a:solidFill>
          <a:ln xmlns:a="http://schemas.openxmlformats.org/drawingml/2006/main" w="9525">
            <a:solidFill>
              <a:srgbClr val="39A9C6"/>
            </a:solidFill>
            <a:prstDash val="solid"/>
          </a:ln>
        </p:spPr>
      </p:sp>
      <p:sp>
        <p:nvSpPr>
          <p:cNvPr id="25" name="">
            <a:extLst xmlns:a="http://schemas.openxmlformats.org/drawingml/2006/main">
              <a:ext uri="{FF2B5EF4-FFF2-40B4-BE49-F238E27FC236}">
                <a16:creationId xmlns:a16="http://schemas.microsoft.com/office/drawing/2014/main" id="{2BAB50D7-4E1A-415B-BB32-D52E94B506BA}"/>
              </a:ext>
            </a:extLst>
          </p:cNvPr>
          <p:cNvSpPr>
            <a:spLocks xmlns:a="http://schemas.openxmlformats.org/drawingml/2006/main" noGrp="1"/>
          </p:cNvSpPr>
          <p:nvPr/>
        </p:nvSpPr>
        <p:spPr>
          <a:xfrm xmlns:a="http://schemas.openxmlformats.org/drawingml/2006/main">
            <a:off x="8210550" y="3810000"/>
            <a:ext cx="4572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39A9C6"/>
                </a:solidFill>
                <a:latin typeface="Arial"/>
                <a:ea typeface="Arial"/>
                <a:cs typeface="Arial"/>
              </a:defRPr>
            </a:pPr>
            <a:r>
              <a:rPr sz="1275" b="1">
                <a:solidFill>
                  <a:srgbClr val="39A9C6"/>
                </a:solidFill>
                <a:latin typeface="Arial"/>
                <a:ea typeface="Arial"/>
                <a:cs typeface="Arial"/>
              </a:rPr>
              <a:t>06</a:t>
            </a:r>
          </a:p>
        </p:txBody>
      </p:sp>
      <p:sp>
        <p:nvSpPr>
          <p:cNvPr id="26" name="">
            <a:extLst xmlns:a="http://schemas.openxmlformats.org/drawingml/2006/main">
              <a:ext uri="{FF2B5EF4-FFF2-40B4-BE49-F238E27FC236}">
                <a16:creationId xmlns:a16="http://schemas.microsoft.com/office/drawing/2014/main" id="{EDA71187-BFD0-4D53-ABE4-96C7FD70F13B}"/>
              </a:ext>
            </a:extLst>
          </p:cNvPr>
          <p:cNvSpPr>
            <a:spLocks xmlns:a="http://schemas.openxmlformats.org/drawingml/2006/main" noGrp="1"/>
          </p:cNvSpPr>
          <p:nvPr/>
        </p:nvSpPr>
        <p:spPr>
          <a:xfrm xmlns:a="http://schemas.openxmlformats.org/drawingml/2006/main">
            <a:off x="8782050" y="3790950"/>
            <a:ext cx="22860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Deliver</a:t>
            </a:r>
          </a:p>
        </p:txBody>
      </p:sp>
      <p:sp>
        <p:nvSpPr>
          <p:cNvPr id="27" name="">
            <a:extLst xmlns:a="http://schemas.openxmlformats.org/drawingml/2006/main">
              <a:ext uri="{FF2B5EF4-FFF2-40B4-BE49-F238E27FC236}">
                <a16:creationId xmlns:a16="http://schemas.microsoft.com/office/drawing/2014/main" id="{A582FCF0-9366-427A-A366-38748C251CDC}"/>
              </a:ext>
            </a:extLst>
          </p:cNvPr>
          <p:cNvSpPr>
            <a:spLocks xmlns:a="http://schemas.openxmlformats.org/drawingml/2006/main" noGrp="1"/>
          </p:cNvSpPr>
          <p:nvPr/>
        </p:nvSpPr>
        <p:spPr>
          <a:xfrm xmlns:a="http://schemas.openxmlformats.org/drawingml/2006/main">
            <a:off x="8210550" y="4305300"/>
            <a:ext cx="3009900" cy="819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Automate the workflow and publish an interactive AI/BI dashboard.</a:t>
            </a:r>
          </a:p>
        </p:txBody>
      </p:sp>
    </p:spTree>
    <p:extLst>
      <p:ext uri="{BB962C8B-B14F-4D97-AF65-F5344CB8AC3E}">
        <p14:creationId xmlns:p14="http://schemas.microsoft.com/office/powerpoint/2010/main" val="913706077"/>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6" name="">
            <a:extLst xmlns:a="http://schemas.openxmlformats.org/drawingml/2006/main">
              <a:ext uri="{FF2B5EF4-FFF2-40B4-BE49-F238E27FC236}">
                <a16:creationId xmlns:a16="http://schemas.microsoft.com/office/drawing/2014/main" id="{C0E64C1E-F3FE-4028-A516-6319F81C3ECC}"/>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Four questions test integration, trust, AI and delivery</a:t>
            </a:r>
          </a:p>
        </p:txBody>
      </p:sp>
      <p:sp>
        <p:nvSpPr>
          <p:cNvPr id="2" name="">
            <a:extLst xmlns:a="http://schemas.openxmlformats.org/drawingml/2006/main">
              <a:ext uri="{FF2B5EF4-FFF2-40B4-BE49-F238E27FC236}">
                <a16:creationId xmlns:a16="http://schemas.microsoft.com/office/drawing/2014/main" id="{7EFC5B17-3387-4D98-8B49-18F7A09A93F8}"/>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1F065FFD-5CD5-467E-944E-33C9BED60EF5}"/>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4</a:t>
            </a:r>
          </a:p>
        </p:txBody>
      </p:sp>
      <p:sp>
        <p:nvSpPr>
          <p:cNvPr id="4" name="">
            <a:extLst xmlns:a="http://schemas.openxmlformats.org/drawingml/2006/main">
              <a:ext uri="{FF2B5EF4-FFF2-40B4-BE49-F238E27FC236}">
                <a16:creationId xmlns:a16="http://schemas.microsoft.com/office/drawing/2014/main" id="{EEEF772D-8033-4636-BC54-F850D6A561A5}"/>
              </a:ext>
            </a:extLst>
          </p:cNvPr>
          <p:cNvSpPr>
            <a:spLocks xmlns:a="http://schemas.openxmlformats.org/drawingml/2006/main" noGrp="1"/>
          </p:cNvSpPr>
          <p:nvPr/>
        </p:nvSpPr>
        <p:spPr>
          <a:xfrm xmlns:a="http://schemas.openxmlformats.org/drawingml/2006/main">
            <a:off x="666750" y="1504950"/>
            <a:ext cx="838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168A8A"/>
                </a:solidFill>
                <a:latin typeface="Arial"/>
                <a:ea typeface="Arial"/>
                <a:cs typeface="Arial"/>
              </a:defRPr>
            </a:pPr>
            <a:r>
              <a:rPr sz="1800" b="1">
                <a:solidFill>
                  <a:srgbClr val="168A8A"/>
                </a:solidFill>
                <a:latin typeface="Arial"/>
                <a:ea typeface="Arial"/>
                <a:cs typeface="Arial"/>
              </a:rPr>
              <a:t>RQ1</a:t>
            </a:r>
          </a:p>
        </p:txBody>
      </p:sp>
      <p:sp>
        <p:nvSpPr>
          <p:cNvPr id="5" name="">
            <a:extLst xmlns:a="http://schemas.openxmlformats.org/drawingml/2006/main">
              <a:ext uri="{FF2B5EF4-FFF2-40B4-BE49-F238E27FC236}">
                <a16:creationId xmlns:a16="http://schemas.microsoft.com/office/drawing/2014/main" id="{667CA147-F339-4326-B631-1628446E58B0}"/>
              </a:ext>
            </a:extLst>
          </p:cNvPr>
          <p:cNvSpPr>
            <a:spLocks xmlns:a="http://schemas.openxmlformats.org/drawingml/2006/main" noGrp="1"/>
          </p:cNvSpPr>
          <p:nvPr/>
        </p:nvSpPr>
        <p:spPr>
          <a:xfrm xmlns:a="http://schemas.openxmlformats.org/drawingml/2006/main">
            <a:off x="1676400" y="1428750"/>
            <a:ext cx="942975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0B1F3A"/>
                </a:solidFill>
                <a:latin typeface="Arial"/>
                <a:ea typeface="Arial"/>
                <a:cs typeface="Arial"/>
              </a:defRPr>
            </a:pPr>
            <a:r>
              <a:rPr sz="1650" b="1">
                <a:solidFill>
                  <a:srgbClr val="0B1F3A"/>
                </a:solidFill>
                <a:latin typeface="Arial"/>
                <a:ea typeface="Arial"/>
                <a:cs typeface="Arial"/>
              </a:rPr>
              <a:t>How can corporate, financial, market and news data be integrated in one traceable lakehouse?</a:t>
            </a:r>
          </a:p>
        </p:txBody>
      </p:sp>
      <p:sp>
        <p:nvSpPr>
          <p:cNvPr id="6" name="">
            <a:extLst xmlns:a="http://schemas.openxmlformats.org/drawingml/2006/main">
              <a:ext uri="{FF2B5EF4-FFF2-40B4-BE49-F238E27FC236}">
                <a16:creationId xmlns:a16="http://schemas.microsoft.com/office/drawing/2014/main" id="{88B0DA58-F4DD-4A49-AD67-EAE9B8B6F01C}"/>
              </a:ext>
            </a:extLst>
          </p:cNvPr>
          <p:cNvSpPr>
            <a:spLocks xmlns:a="http://schemas.openxmlformats.org/drawingml/2006/main" noGrp="1"/>
          </p:cNvSpPr>
          <p:nvPr/>
        </p:nvSpPr>
        <p:spPr>
          <a:xfrm xmlns:a="http://schemas.openxmlformats.org/drawingml/2006/main">
            <a:off x="1676400" y="2266950"/>
            <a:ext cx="942975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7" name="">
            <a:extLst xmlns:a="http://schemas.openxmlformats.org/drawingml/2006/main">
              <a:ext uri="{FF2B5EF4-FFF2-40B4-BE49-F238E27FC236}">
                <a16:creationId xmlns:a16="http://schemas.microsoft.com/office/drawing/2014/main" id="{E3ED58D2-4097-476C-8C54-ACC062169FED}"/>
              </a:ext>
            </a:extLst>
          </p:cNvPr>
          <p:cNvSpPr>
            <a:spLocks xmlns:a="http://schemas.openxmlformats.org/drawingml/2006/main" noGrp="1"/>
          </p:cNvSpPr>
          <p:nvPr/>
        </p:nvSpPr>
        <p:spPr>
          <a:xfrm xmlns:a="http://schemas.openxmlformats.org/drawingml/2006/main">
            <a:off x="666750" y="2628900"/>
            <a:ext cx="838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168A8A"/>
                </a:solidFill>
                <a:latin typeface="Arial"/>
                <a:ea typeface="Arial"/>
                <a:cs typeface="Arial"/>
              </a:defRPr>
            </a:pPr>
            <a:r>
              <a:rPr sz="1800" b="1">
                <a:solidFill>
                  <a:srgbClr val="168A8A"/>
                </a:solidFill>
                <a:latin typeface="Arial"/>
                <a:ea typeface="Arial"/>
                <a:cs typeface="Arial"/>
              </a:rPr>
              <a:t>RQ2</a:t>
            </a:r>
          </a:p>
        </p:txBody>
      </p:sp>
      <p:sp>
        <p:nvSpPr>
          <p:cNvPr id="8" name="">
            <a:extLst xmlns:a="http://schemas.openxmlformats.org/drawingml/2006/main">
              <a:ext uri="{FF2B5EF4-FFF2-40B4-BE49-F238E27FC236}">
                <a16:creationId xmlns:a16="http://schemas.microsoft.com/office/drawing/2014/main" id="{C45AD46F-3694-4E69-AF7B-5B94C66A030B}"/>
              </a:ext>
            </a:extLst>
          </p:cNvPr>
          <p:cNvSpPr>
            <a:spLocks xmlns:a="http://schemas.openxmlformats.org/drawingml/2006/main" noGrp="1"/>
          </p:cNvSpPr>
          <p:nvPr/>
        </p:nvSpPr>
        <p:spPr>
          <a:xfrm xmlns:a="http://schemas.openxmlformats.org/drawingml/2006/main">
            <a:off x="1676400" y="2552700"/>
            <a:ext cx="942975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0B1F3A"/>
                </a:solidFill>
                <a:latin typeface="Arial"/>
                <a:ea typeface="Arial"/>
                <a:cs typeface="Arial"/>
              </a:defRPr>
            </a:pPr>
            <a:r>
              <a:rPr sz="1650" b="1">
                <a:solidFill>
                  <a:srgbClr val="0B1F3A"/>
                </a:solidFill>
                <a:latin typeface="Arial"/>
                <a:ea typeface="Arial"/>
                <a:cs typeface="Arial"/>
              </a:rPr>
              <a:t>How can Bronze, Silver and Gold processing improve data quality and company matching?</a:t>
            </a:r>
          </a:p>
        </p:txBody>
      </p:sp>
      <p:sp>
        <p:nvSpPr>
          <p:cNvPr id="9" name="">
            <a:extLst xmlns:a="http://schemas.openxmlformats.org/drawingml/2006/main">
              <a:ext uri="{FF2B5EF4-FFF2-40B4-BE49-F238E27FC236}">
                <a16:creationId xmlns:a16="http://schemas.microsoft.com/office/drawing/2014/main" id="{95FFDBED-187C-486B-8176-0E40E8424C4A}"/>
              </a:ext>
            </a:extLst>
          </p:cNvPr>
          <p:cNvSpPr>
            <a:spLocks xmlns:a="http://schemas.openxmlformats.org/drawingml/2006/main" noGrp="1"/>
          </p:cNvSpPr>
          <p:nvPr/>
        </p:nvSpPr>
        <p:spPr>
          <a:xfrm xmlns:a="http://schemas.openxmlformats.org/drawingml/2006/main">
            <a:off x="1676400" y="3390900"/>
            <a:ext cx="942975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0" name="">
            <a:extLst xmlns:a="http://schemas.openxmlformats.org/drawingml/2006/main">
              <a:ext uri="{FF2B5EF4-FFF2-40B4-BE49-F238E27FC236}">
                <a16:creationId xmlns:a16="http://schemas.microsoft.com/office/drawing/2014/main" id="{8A4A0E56-CF31-4AE1-BA63-F5446A4BAE13}"/>
              </a:ext>
            </a:extLst>
          </p:cNvPr>
          <p:cNvSpPr>
            <a:spLocks xmlns:a="http://schemas.openxmlformats.org/drawingml/2006/main" noGrp="1"/>
          </p:cNvSpPr>
          <p:nvPr/>
        </p:nvSpPr>
        <p:spPr>
          <a:xfrm xmlns:a="http://schemas.openxmlformats.org/drawingml/2006/main">
            <a:off x="666750" y="3752850"/>
            <a:ext cx="838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7651C9"/>
                </a:solidFill>
                <a:latin typeface="Arial"/>
                <a:ea typeface="Arial"/>
                <a:cs typeface="Arial"/>
              </a:defRPr>
            </a:pPr>
            <a:r>
              <a:rPr sz="1800" b="1">
                <a:solidFill>
                  <a:srgbClr val="7651C9"/>
                </a:solidFill>
                <a:latin typeface="Arial"/>
                <a:ea typeface="Arial"/>
                <a:cs typeface="Arial"/>
              </a:rPr>
              <a:t>RQ3</a:t>
            </a:r>
          </a:p>
        </p:txBody>
      </p:sp>
      <p:sp>
        <p:nvSpPr>
          <p:cNvPr id="11" name="">
            <a:extLst xmlns:a="http://schemas.openxmlformats.org/drawingml/2006/main">
              <a:ext uri="{FF2B5EF4-FFF2-40B4-BE49-F238E27FC236}">
                <a16:creationId xmlns:a16="http://schemas.microsoft.com/office/drawing/2014/main" id="{85574B45-66C2-45E0-B59A-32F4F641C35C}"/>
              </a:ext>
            </a:extLst>
          </p:cNvPr>
          <p:cNvSpPr>
            <a:spLocks xmlns:a="http://schemas.openxmlformats.org/drawingml/2006/main" noGrp="1"/>
          </p:cNvSpPr>
          <p:nvPr/>
        </p:nvSpPr>
        <p:spPr>
          <a:xfrm xmlns:a="http://schemas.openxmlformats.org/drawingml/2006/main">
            <a:off x="1676400" y="3676650"/>
            <a:ext cx="942975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0B1F3A"/>
                </a:solidFill>
                <a:latin typeface="Arial"/>
                <a:ea typeface="Arial"/>
                <a:cs typeface="Arial"/>
              </a:defRPr>
            </a:pPr>
            <a:r>
              <a:rPr sz="1650" b="1">
                <a:solidFill>
                  <a:srgbClr val="0B1F3A"/>
                </a:solidFill>
                <a:latin typeface="Arial"/>
                <a:ea typeface="Arial"/>
                <a:cs typeface="Arial"/>
              </a:rPr>
              <a:t>Which baseline model—Linear SVM or Logistic Regression—classifies financial-news sentiment more effectively?</a:t>
            </a:r>
          </a:p>
        </p:txBody>
      </p:sp>
      <p:sp>
        <p:nvSpPr>
          <p:cNvPr id="12" name="">
            <a:extLst xmlns:a="http://schemas.openxmlformats.org/drawingml/2006/main">
              <a:ext uri="{FF2B5EF4-FFF2-40B4-BE49-F238E27FC236}">
                <a16:creationId xmlns:a16="http://schemas.microsoft.com/office/drawing/2014/main" id="{3D1DAD0B-4D0F-4F1D-9A71-99CCDF769AEC}"/>
              </a:ext>
            </a:extLst>
          </p:cNvPr>
          <p:cNvSpPr>
            <a:spLocks xmlns:a="http://schemas.openxmlformats.org/drawingml/2006/main" noGrp="1"/>
          </p:cNvSpPr>
          <p:nvPr/>
        </p:nvSpPr>
        <p:spPr>
          <a:xfrm xmlns:a="http://schemas.openxmlformats.org/drawingml/2006/main">
            <a:off x="1676400" y="4514850"/>
            <a:ext cx="942975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3" name="">
            <a:extLst xmlns:a="http://schemas.openxmlformats.org/drawingml/2006/main">
              <a:ext uri="{FF2B5EF4-FFF2-40B4-BE49-F238E27FC236}">
                <a16:creationId xmlns:a16="http://schemas.microsoft.com/office/drawing/2014/main" id="{3D3BD686-058C-498A-B5C0-49CC66985CBF}"/>
              </a:ext>
            </a:extLst>
          </p:cNvPr>
          <p:cNvSpPr>
            <a:spLocks xmlns:a="http://schemas.openxmlformats.org/drawingml/2006/main" noGrp="1"/>
          </p:cNvSpPr>
          <p:nvPr/>
        </p:nvSpPr>
        <p:spPr>
          <a:xfrm xmlns:a="http://schemas.openxmlformats.org/drawingml/2006/main">
            <a:off x="666750" y="4876800"/>
            <a:ext cx="838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168A8A"/>
                </a:solidFill>
                <a:latin typeface="Arial"/>
                <a:ea typeface="Arial"/>
                <a:cs typeface="Arial"/>
              </a:defRPr>
            </a:pPr>
            <a:r>
              <a:rPr sz="1800" b="1">
                <a:solidFill>
                  <a:srgbClr val="168A8A"/>
                </a:solidFill>
                <a:latin typeface="Arial"/>
                <a:ea typeface="Arial"/>
                <a:cs typeface="Arial"/>
              </a:rPr>
              <a:t>RQ4</a:t>
            </a:r>
          </a:p>
        </p:txBody>
      </p:sp>
      <p:sp>
        <p:nvSpPr>
          <p:cNvPr id="14" name="">
            <a:extLst xmlns:a="http://schemas.openxmlformats.org/drawingml/2006/main">
              <a:ext uri="{FF2B5EF4-FFF2-40B4-BE49-F238E27FC236}">
                <a16:creationId xmlns:a16="http://schemas.microsoft.com/office/drawing/2014/main" id="{BE5866D2-495B-4ECF-894F-73C94C4CABD1}"/>
              </a:ext>
            </a:extLst>
          </p:cNvPr>
          <p:cNvSpPr>
            <a:spLocks xmlns:a="http://schemas.openxmlformats.org/drawingml/2006/main" noGrp="1"/>
          </p:cNvSpPr>
          <p:nvPr/>
        </p:nvSpPr>
        <p:spPr>
          <a:xfrm xmlns:a="http://schemas.openxmlformats.org/drawingml/2006/main">
            <a:off x="1676400" y="4800600"/>
            <a:ext cx="9429750" cy="628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0B1F3A"/>
                </a:solidFill>
                <a:latin typeface="Arial"/>
                <a:ea typeface="Arial"/>
                <a:cs typeface="Arial"/>
              </a:defRPr>
            </a:pPr>
            <a:r>
              <a:rPr sz="1650" b="1">
                <a:solidFill>
                  <a:srgbClr val="0B1F3A"/>
                </a:solidFill>
                <a:latin typeface="Arial"/>
                <a:ea typeface="Arial"/>
                <a:cs typeface="Arial"/>
              </a:rPr>
              <a:t>How can orchestration and a dashboard turn the processed data into repeatable decision support?</a:t>
            </a:r>
          </a:p>
        </p:txBody>
      </p:sp>
      <p:sp>
        <p:nvSpPr>
          <p:cNvPr id="15" name="">
            <a:extLst xmlns:a="http://schemas.openxmlformats.org/drawingml/2006/main">
              <a:ext uri="{FF2B5EF4-FFF2-40B4-BE49-F238E27FC236}">
                <a16:creationId xmlns:a16="http://schemas.microsoft.com/office/drawing/2014/main" id="{B5A0FBC6-DE39-43E1-9029-1636A627CB4E}"/>
              </a:ext>
            </a:extLst>
          </p:cNvPr>
          <p:cNvSpPr>
            <a:spLocks xmlns:a="http://schemas.openxmlformats.org/drawingml/2006/main" noGrp="1"/>
          </p:cNvSpPr>
          <p:nvPr/>
        </p:nvSpPr>
        <p:spPr>
          <a:xfrm xmlns:a="http://schemas.openxmlformats.org/drawingml/2006/main">
            <a:off x="1714500" y="5962650"/>
            <a:ext cx="87630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6792"/>
          </a:bodyPr>
          <a:lstStyle xmlns:a="http://schemas.openxmlformats.org/drawingml/2006/main"/>
          <a:p xmlns:a="http://schemas.openxmlformats.org/drawingml/2006/main">
            <a:pPr algn="ctr">
              <a:defRPr sz="1500" b="1">
                <a:solidFill>
                  <a:srgbClr val="2B78C5"/>
                </a:solidFill>
                <a:latin typeface="Arial"/>
                <a:ea typeface="Arial"/>
                <a:cs typeface="Arial"/>
              </a:defRPr>
            </a:pPr>
            <a:r>
              <a:rPr sz="1500" b="1">
                <a:solidFill>
                  <a:srgbClr val="2B78C5"/>
                </a:solidFill>
                <a:latin typeface="Arial"/>
                <a:ea typeface="Arial"/>
                <a:cs typeface="Arial"/>
              </a:rPr>
              <a:t>The project is evaluated as one connected platform—not as separate notebooks or isolated models.</a:t>
            </a:r>
          </a:p>
        </p:txBody>
      </p:sp>
    </p:spTree>
    <p:extLst>
      <p:ext uri="{BB962C8B-B14F-4D97-AF65-F5344CB8AC3E}">
        <p14:creationId xmlns:p14="http://schemas.microsoft.com/office/powerpoint/2010/main" val="326287707"/>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E5A194E4-29B2-449D-BF1E-FBDF0A491AD9}"/>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architecture separates trusted data layers from AI</a:t>
            </a:r>
          </a:p>
        </p:txBody>
      </p:sp>
      <p:sp>
        <p:nvSpPr>
          <p:cNvPr id="2" name="">
            <a:extLst xmlns:a="http://schemas.openxmlformats.org/drawingml/2006/main">
              <a:ext uri="{FF2B5EF4-FFF2-40B4-BE49-F238E27FC236}">
                <a16:creationId xmlns:a16="http://schemas.microsoft.com/office/drawing/2014/main" id="{04F6AB94-CBE3-47C5-95BB-1652B46690BD}"/>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682316FD-68D9-4EF4-9041-2F20F179D951}"/>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5</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f5929dd067ca41a9"/>
          <a:stretch xmlns:a="http://schemas.openxmlformats.org/drawingml/2006/main"/>
        </p:blipFill>
        <p:spPr>
          <a:xfrm xmlns:a="http://schemas.openxmlformats.org/drawingml/2006/main">
            <a:off x="566340" y="1390650"/>
            <a:ext cx="7668420" cy="4476750"/>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8AE83BC8-02BE-4E37-A01F-267B0AFF0977}"/>
              </a:ext>
            </a:extLst>
          </p:cNvPr>
          <p:cNvSpPr>
            <a:spLocks xmlns:a="http://schemas.openxmlformats.org/drawingml/2006/main" noGrp="1"/>
          </p:cNvSpPr>
          <p:nvPr/>
        </p:nvSpPr>
        <p:spPr>
          <a:xfrm xmlns:a="http://schemas.openxmlformats.org/drawingml/2006/main">
            <a:off x="8572500" y="1504950"/>
            <a:ext cx="3086100" cy="3714750"/>
          </a:xfrm>
          <a:prstGeom xmlns:a="http://schemas.openxmlformats.org/drawingml/2006/main" prst="roundRect">
            <a:avLst>
              <a:gd name="adj" fmla="val 2469"/>
            </a:avLst>
          </a:prstGeom>
          <a:solidFill xmlns:a="http://schemas.openxmlformats.org/drawingml/2006/main">
            <a:srgbClr val="F3F5F7"/>
          </a:solidFill>
          <a:ln xmlns:a="http://schemas.openxmlformats.org/drawingml/2006/main" w="9525">
            <a:solidFill>
              <a:srgbClr val="C8D2DC"/>
            </a:solidFill>
            <a:prstDash val="solid"/>
          </a:ln>
        </p:spPr>
      </p:sp>
      <p:sp>
        <p:nvSpPr>
          <p:cNvPr id="6" name="">
            <a:extLst xmlns:a="http://schemas.openxmlformats.org/drawingml/2006/main">
              <a:ext uri="{FF2B5EF4-FFF2-40B4-BE49-F238E27FC236}">
                <a16:creationId xmlns:a16="http://schemas.microsoft.com/office/drawing/2014/main" id="{6E841D69-3303-4954-B10E-500FF9CDDD6F}"/>
              </a:ext>
            </a:extLst>
          </p:cNvPr>
          <p:cNvSpPr>
            <a:spLocks xmlns:a="http://schemas.openxmlformats.org/drawingml/2006/main" noGrp="1"/>
          </p:cNvSpPr>
          <p:nvPr/>
        </p:nvSpPr>
        <p:spPr>
          <a:xfrm xmlns:a="http://schemas.openxmlformats.org/drawingml/2006/main">
            <a:off x="8820150" y="1752600"/>
            <a:ext cx="2571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168A8A"/>
                </a:solidFill>
                <a:latin typeface="Arial"/>
                <a:ea typeface="Arial"/>
                <a:cs typeface="Arial"/>
              </a:defRPr>
            </a:pPr>
            <a:r>
              <a:rPr sz="1800" b="1">
                <a:solidFill>
                  <a:srgbClr val="168A8A"/>
                </a:solidFill>
                <a:latin typeface="Arial"/>
                <a:ea typeface="Arial"/>
                <a:cs typeface="Arial"/>
              </a:rPr>
              <a:t>Architecture logic</a:t>
            </a:r>
          </a:p>
        </p:txBody>
      </p:sp>
      <p:sp>
        <p:nvSpPr>
          <p:cNvPr id="7" name="">
            <a:extLst xmlns:a="http://schemas.openxmlformats.org/drawingml/2006/main">
              <a:ext uri="{FF2B5EF4-FFF2-40B4-BE49-F238E27FC236}">
                <a16:creationId xmlns:a16="http://schemas.microsoft.com/office/drawing/2014/main" id="{5169DE0C-4E20-4580-8F85-D37D033F7C94}"/>
              </a:ext>
            </a:extLst>
          </p:cNvPr>
          <p:cNvSpPr>
            <a:spLocks xmlns:a="http://schemas.openxmlformats.org/drawingml/2006/main" noGrp="1"/>
          </p:cNvSpPr>
          <p:nvPr/>
        </p:nvSpPr>
        <p:spPr>
          <a:xfrm xmlns:a="http://schemas.openxmlformats.org/drawingml/2006/main">
            <a:off x="8820150" y="2343150"/>
            <a:ext cx="2571750" cy="2381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2672"/>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Bronze preserves recoverable source evidence.</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Silver applies trust, standardisation and company mapping.</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Gold creates stable measures for reporting.</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AI consumes prepared data as a downstream service.</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Quality, lineage and monitoring apply across the platform.</a:t>
            </a:r>
          </a:p>
        </p:txBody>
      </p:sp>
      <p:sp>
        <p:nvSpPr>
          <p:cNvPr id="8" name="">
            <a:extLst xmlns:a="http://schemas.openxmlformats.org/drawingml/2006/main">
              <a:ext uri="{FF2B5EF4-FFF2-40B4-BE49-F238E27FC236}">
                <a16:creationId xmlns:a16="http://schemas.microsoft.com/office/drawing/2014/main" id="{56B5495B-639F-41DC-8EE5-541F870ACB60}"/>
              </a:ext>
            </a:extLst>
          </p:cNvPr>
          <p:cNvSpPr>
            <a:spLocks xmlns:a="http://schemas.openxmlformats.org/drawingml/2006/main" noGrp="1"/>
          </p:cNvSpPr>
          <p:nvPr/>
        </p:nvSpPr>
        <p:spPr>
          <a:xfrm xmlns:a="http://schemas.openxmlformats.org/drawingml/2006/main">
            <a:off x="8572500" y="5467350"/>
            <a:ext cx="30861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350" b="1">
                <a:solidFill>
                  <a:srgbClr val="7651C9"/>
                </a:solidFill>
                <a:latin typeface="Arial"/>
                <a:ea typeface="Arial"/>
                <a:cs typeface="Arial"/>
              </a:defRPr>
            </a:pPr>
            <a:r>
              <a:rPr sz="1350" b="1">
                <a:solidFill>
                  <a:srgbClr val="7651C9"/>
                </a:solidFill>
                <a:latin typeface="Arial"/>
                <a:ea typeface="Arial"/>
                <a:cs typeface="Arial"/>
              </a:rPr>
              <a:t>AI is not a Medallion layer</a:t>
            </a:r>
          </a:p>
        </p:txBody>
      </p:sp>
    </p:spTree>
    <p:extLst>
      <p:ext uri="{BB962C8B-B14F-4D97-AF65-F5344CB8AC3E}">
        <p14:creationId xmlns:p14="http://schemas.microsoft.com/office/powerpoint/2010/main" val="903990305"/>
      </p:ext>
    </p:extLst>
  </p:cSld>
</p:sld>
</file>

<file path=ppt/slides/slide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25AF4786-255E-4C0F-B456-2A18AB8A5D86}"/>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9835"/>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portfolio blueprint shows how every component connects</a:t>
            </a:r>
          </a:p>
        </p:txBody>
      </p:sp>
      <p:sp>
        <p:nvSpPr>
          <p:cNvPr id="2" name="">
            <a:extLst xmlns:a="http://schemas.openxmlformats.org/drawingml/2006/main">
              <a:ext uri="{FF2B5EF4-FFF2-40B4-BE49-F238E27FC236}">
                <a16:creationId xmlns:a16="http://schemas.microsoft.com/office/drawing/2014/main" id="{26EDE3C3-BA9F-4FDB-9FC0-37ED8352B9D7}"/>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96BA91A5-8139-46D0-91AC-D5E9A49EA87F}"/>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6</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32abdf96fc324be1"/>
          <a:stretch xmlns:a="http://schemas.openxmlformats.org/drawingml/2006/main"/>
        </p:blipFill>
        <p:spPr>
          <a:xfrm xmlns:a="http://schemas.openxmlformats.org/drawingml/2006/main">
            <a:off x="457200" y="1526857"/>
            <a:ext cx="7848600" cy="3728085"/>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F07A737E-411C-4F0C-AAB4-2126752A3823}"/>
              </a:ext>
            </a:extLst>
          </p:cNvPr>
          <p:cNvSpPr>
            <a:spLocks xmlns:a="http://schemas.openxmlformats.org/drawingml/2006/main" noGrp="1"/>
          </p:cNvSpPr>
          <p:nvPr/>
        </p:nvSpPr>
        <p:spPr>
          <a:xfrm xmlns:a="http://schemas.openxmlformats.org/drawingml/2006/main">
            <a:off x="8572500" y="1466850"/>
            <a:ext cx="3086100" cy="3848100"/>
          </a:xfrm>
          <a:prstGeom xmlns:a="http://schemas.openxmlformats.org/drawingml/2006/main" prst="roundRect">
            <a:avLst>
              <a:gd name="adj" fmla="val 2469"/>
            </a:avLst>
          </a:prstGeom>
          <a:solidFill xmlns:a="http://schemas.openxmlformats.org/drawingml/2006/main">
            <a:srgbClr val="F3F5F7"/>
          </a:solidFill>
          <a:ln xmlns:a="http://schemas.openxmlformats.org/drawingml/2006/main" w="9525">
            <a:solidFill>
              <a:srgbClr val="C8D2DC"/>
            </a:solidFill>
            <a:prstDash val="solid"/>
          </a:ln>
        </p:spPr>
      </p:sp>
      <p:sp>
        <p:nvSpPr>
          <p:cNvPr id="6" name="">
            <a:extLst xmlns:a="http://schemas.openxmlformats.org/drawingml/2006/main">
              <a:ext uri="{FF2B5EF4-FFF2-40B4-BE49-F238E27FC236}">
                <a16:creationId xmlns:a16="http://schemas.microsoft.com/office/drawing/2014/main" id="{0E0DD965-9293-410F-AA22-E5EEA1678781}"/>
              </a:ext>
            </a:extLst>
          </p:cNvPr>
          <p:cNvSpPr>
            <a:spLocks xmlns:a="http://schemas.openxmlformats.org/drawingml/2006/main" noGrp="1"/>
          </p:cNvSpPr>
          <p:nvPr/>
        </p:nvSpPr>
        <p:spPr>
          <a:xfrm xmlns:a="http://schemas.openxmlformats.org/drawingml/2006/main">
            <a:off x="8820150" y="1733550"/>
            <a:ext cx="25908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168A8A"/>
                </a:solidFill>
                <a:latin typeface="Arial"/>
                <a:ea typeface="Arial"/>
                <a:cs typeface="Arial"/>
              </a:defRPr>
            </a:pPr>
            <a:r>
              <a:rPr sz="1800" b="1">
                <a:solidFill>
                  <a:srgbClr val="168A8A"/>
                </a:solidFill>
                <a:latin typeface="Arial"/>
                <a:ea typeface="Arial"/>
                <a:cs typeface="Arial"/>
              </a:rPr>
              <a:t>What this view adds</a:t>
            </a:r>
          </a:p>
        </p:txBody>
      </p:sp>
      <p:sp>
        <p:nvSpPr>
          <p:cNvPr id="7" name="">
            <a:extLst xmlns:a="http://schemas.openxmlformats.org/drawingml/2006/main">
              <a:ext uri="{FF2B5EF4-FFF2-40B4-BE49-F238E27FC236}">
                <a16:creationId xmlns:a16="http://schemas.microsoft.com/office/drawing/2014/main" id="{974D8548-778A-48EE-BE04-F3663ACE2C1A}"/>
              </a:ext>
            </a:extLst>
          </p:cNvPr>
          <p:cNvSpPr>
            <a:spLocks xmlns:a="http://schemas.openxmlformats.org/drawingml/2006/main" noGrp="1"/>
          </p:cNvSpPr>
          <p:nvPr/>
        </p:nvSpPr>
        <p:spPr>
          <a:xfrm xmlns:a="http://schemas.openxmlformats.org/drawingml/2006/main">
            <a:off x="8820150" y="2343150"/>
            <a:ext cx="2571750" cy="2476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5979"/>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Shows the business problem beside the delivered solution.</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Connects both data sources to Python API ingestion.</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Separates Bronze preservation from Silver trust rules.</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Places Gold, AI and dashboard delivery downstream.</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Summarises the technologies used across the build.</a:t>
            </a:r>
          </a:p>
        </p:txBody>
      </p:sp>
      <p:sp>
        <p:nvSpPr>
          <p:cNvPr id="8" name="">
            <a:extLst xmlns:a="http://schemas.openxmlformats.org/drawingml/2006/main">
              <a:ext uri="{FF2B5EF4-FFF2-40B4-BE49-F238E27FC236}">
                <a16:creationId xmlns:a16="http://schemas.microsoft.com/office/drawing/2014/main" id="{8EA76CE4-755E-468C-9592-69C3E8EA4539}"/>
              </a:ext>
            </a:extLst>
          </p:cNvPr>
          <p:cNvSpPr>
            <a:spLocks xmlns:a="http://schemas.openxmlformats.org/drawingml/2006/main" noGrp="1"/>
          </p:cNvSpPr>
          <p:nvPr/>
        </p:nvSpPr>
        <p:spPr>
          <a:xfrm xmlns:a="http://schemas.openxmlformats.org/drawingml/2006/main">
            <a:off x="8572500" y="5581650"/>
            <a:ext cx="30861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8235"/>
          </a:bodyPr>
          <a:lstStyle xmlns:a="http://schemas.openxmlformats.org/drawingml/2006/main"/>
          <a:p xmlns:a="http://schemas.openxmlformats.org/drawingml/2006/main">
            <a:pPr algn="ctr">
              <a:defRPr sz="1275" b="1">
                <a:solidFill>
                  <a:srgbClr val="2B78C5"/>
                </a:solidFill>
                <a:latin typeface="Arial"/>
                <a:ea typeface="Arial"/>
                <a:cs typeface="Arial"/>
              </a:defRPr>
            </a:pPr>
            <a:r>
              <a:rPr sz="1275" b="1">
                <a:solidFill>
                  <a:srgbClr val="2B78C5"/>
                </a:solidFill>
                <a:latin typeface="Arial"/>
                <a:ea typeface="Arial"/>
                <a:cs typeface="Arial"/>
              </a:rPr>
              <a:t>One picture connects the report, code and demonstration</a:t>
            </a:r>
          </a:p>
        </p:txBody>
      </p:sp>
    </p:spTree>
    <p:extLst>
      <p:ext uri="{BB962C8B-B14F-4D97-AF65-F5344CB8AC3E}">
        <p14:creationId xmlns:p14="http://schemas.microsoft.com/office/powerpoint/2010/main" val="17128271"/>
      </p:ext>
    </p:extLst>
  </p:cSld>
</p:sld>
</file>

<file path=ppt/slides/slide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526B4422-C186-4D8D-9F53-6C4D838C246A}"/>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Design Science guided an iterative build–test–improve cycle</a:t>
            </a:r>
          </a:p>
        </p:txBody>
      </p:sp>
      <p:sp>
        <p:nvSpPr>
          <p:cNvPr id="2" name="">
            <a:extLst xmlns:a="http://schemas.openxmlformats.org/drawingml/2006/main">
              <a:ext uri="{FF2B5EF4-FFF2-40B4-BE49-F238E27FC236}">
                <a16:creationId xmlns:a16="http://schemas.microsoft.com/office/drawing/2014/main" id="{F5BFF95D-DAB7-45C3-8DE4-46269C7D748F}"/>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52880CB8-AE1E-4379-B9A7-6E0A74F00E62}"/>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7</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9958edd754164cf6"/>
          <a:stretch xmlns:a="http://schemas.openxmlformats.org/drawingml/2006/main"/>
        </p:blipFill>
        <p:spPr>
          <a:xfrm xmlns:a="http://schemas.openxmlformats.org/drawingml/2006/main">
            <a:off x="477611" y="1390650"/>
            <a:ext cx="7674429" cy="4476750"/>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BD1CD759-9C22-474D-BD81-6F660FFE63DD}"/>
              </a:ext>
            </a:extLst>
          </p:cNvPr>
          <p:cNvSpPr>
            <a:spLocks xmlns:a="http://schemas.openxmlformats.org/drawingml/2006/main" noGrp="1"/>
          </p:cNvSpPr>
          <p:nvPr/>
        </p:nvSpPr>
        <p:spPr>
          <a:xfrm xmlns:a="http://schemas.openxmlformats.org/drawingml/2006/main">
            <a:off x="8458200" y="1504950"/>
            <a:ext cx="3200400" cy="3829050"/>
          </a:xfrm>
          <a:prstGeom xmlns:a="http://schemas.openxmlformats.org/drawingml/2006/main" prst="roundRect">
            <a:avLst>
              <a:gd name="adj" fmla="val 2381"/>
            </a:avLst>
          </a:prstGeom>
          <a:solidFill xmlns:a="http://schemas.openxmlformats.org/drawingml/2006/main">
            <a:srgbClr val="EAF5FB"/>
          </a:solidFill>
          <a:ln xmlns:a="http://schemas.openxmlformats.org/drawingml/2006/main" w="9525">
            <a:solidFill>
              <a:srgbClr val="39A9C6"/>
            </a:solidFill>
            <a:prstDash val="solid"/>
          </a:ln>
        </p:spPr>
      </p:sp>
      <p:sp>
        <p:nvSpPr>
          <p:cNvPr id="6" name="">
            <a:extLst xmlns:a="http://schemas.openxmlformats.org/drawingml/2006/main">
              <a:ext uri="{FF2B5EF4-FFF2-40B4-BE49-F238E27FC236}">
                <a16:creationId xmlns:a16="http://schemas.microsoft.com/office/drawing/2014/main" id="{FD241C4C-F74F-4D41-86D1-FE9582B3B56B}"/>
              </a:ext>
            </a:extLst>
          </p:cNvPr>
          <p:cNvSpPr>
            <a:spLocks xmlns:a="http://schemas.openxmlformats.org/drawingml/2006/main" noGrp="1"/>
          </p:cNvSpPr>
          <p:nvPr/>
        </p:nvSpPr>
        <p:spPr>
          <a:xfrm xmlns:a="http://schemas.openxmlformats.org/drawingml/2006/main">
            <a:off x="8705850" y="1752600"/>
            <a:ext cx="27051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2B78C5"/>
                </a:solidFill>
                <a:latin typeface="Arial"/>
                <a:ea typeface="Arial"/>
                <a:cs typeface="Arial"/>
              </a:defRPr>
            </a:pPr>
            <a:r>
              <a:rPr sz="1800" b="1">
                <a:solidFill>
                  <a:srgbClr val="2B78C5"/>
                </a:solidFill>
                <a:latin typeface="Arial"/>
                <a:ea typeface="Arial"/>
                <a:cs typeface="Arial"/>
              </a:rPr>
              <a:t>Why this method?</a:t>
            </a:r>
          </a:p>
        </p:txBody>
      </p:sp>
      <p:sp>
        <p:nvSpPr>
          <p:cNvPr id="7" name="">
            <a:extLst xmlns:a="http://schemas.openxmlformats.org/drawingml/2006/main">
              <a:ext uri="{FF2B5EF4-FFF2-40B4-BE49-F238E27FC236}">
                <a16:creationId xmlns:a16="http://schemas.microsoft.com/office/drawing/2014/main" id="{C672F6DA-89FD-4327-807B-328A840DAC2F}"/>
              </a:ext>
            </a:extLst>
          </p:cNvPr>
          <p:cNvSpPr>
            <a:spLocks xmlns:a="http://schemas.openxmlformats.org/drawingml/2006/main" noGrp="1"/>
          </p:cNvSpPr>
          <p:nvPr/>
        </p:nvSpPr>
        <p:spPr>
          <a:xfrm xmlns:a="http://schemas.openxmlformats.org/drawingml/2006/main">
            <a:off x="8705850" y="2381250"/>
            <a:ext cx="2686050" cy="2228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2447"/>
          </a:bodyPr>
          <a:lstStyle xmlns:a="http://schemas.openxmlformats.org/drawingml/2006/main"/>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The project produced and evaluated a working technical artefact.</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API structures and dashboard needs were not fully known at the start.</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Each layer was tested before the next stage was built.</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Failures led to code, mapping or aggregation improvements.</a:t>
            </a:r>
          </a:p>
        </p:txBody>
      </p:sp>
      <p:sp>
        <p:nvSpPr>
          <p:cNvPr id="8" name="">
            <a:extLst xmlns:a="http://schemas.openxmlformats.org/drawingml/2006/main">
              <a:ext uri="{FF2B5EF4-FFF2-40B4-BE49-F238E27FC236}">
                <a16:creationId xmlns:a16="http://schemas.microsoft.com/office/drawing/2014/main" id="{B2F9407F-3B1B-4E35-8C3E-B45AA75E847D}"/>
              </a:ext>
            </a:extLst>
          </p:cNvPr>
          <p:cNvSpPr>
            <a:spLocks xmlns:a="http://schemas.openxmlformats.org/drawingml/2006/main" noGrp="1"/>
          </p:cNvSpPr>
          <p:nvPr/>
        </p:nvSpPr>
        <p:spPr>
          <a:xfrm xmlns:a="http://schemas.openxmlformats.org/drawingml/2006/main">
            <a:off x="8705850" y="4838700"/>
            <a:ext cx="26860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350" b="1">
                <a:solidFill>
                  <a:srgbClr val="168A8A"/>
                </a:solidFill>
                <a:latin typeface="Arial"/>
                <a:ea typeface="Arial"/>
                <a:cs typeface="Arial"/>
              </a:defRPr>
            </a:pPr>
            <a:r>
              <a:rPr sz="1350" b="1">
                <a:solidFill>
                  <a:srgbClr val="168A8A"/>
                </a:solidFill>
                <a:latin typeface="Arial"/>
                <a:ea typeface="Arial"/>
                <a:cs typeface="Arial"/>
              </a:rPr>
              <a:t>Plan → Build → Test → Improve</a:t>
            </a:r>
          </a:p>
        </p:txBody>
      </p:sp>
    </p:spTree>
    <p:extLst>
      <p:ext uri="{BB962C8B-B14F-4D97-AF65-F5344CB8AC3E}">
        <p14:creationId xmlns:p14="http://schemas.microsoft.com/office/powerpoint/2010/main" val="2047596444"/>
      </p:ext>
    </p:extLst>
  </p:cSld>
</p:sld>
</file>

<file path=ppt/slides/slide8.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4" name="">
            <a:extLst xmlns:a="http://schemas.openxmlformats.org/drawingml/2006/main">
              <a:ext uri="{FF2B5EF4-FFF2-40B4-BE49-F238E27FC236}">
                <a16:creationId xmlns:a16="http://schemas.microsoft.com/office/drawing/2014/main" id="{99F8E69D-DACD-4176-AF11-628B5B7720B6}"/>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2722"/>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A pragmatic approach matched the practical development problem</a:t>
            </a:r>
          </a:p>
        </p:txBody>
      </p:sp>
      <p:sp>
        <p:nvSpPr>
          <p:cNvPr id="2" name="">
            <a:extLst xmlns:a="http://schemas.openxmlformats.org/drawingml/2006/main">
              <a:ext uri="{FF2B5EF4-FFF2-40B4-BE49-F238E27FC236}">
                <a16:creationId xmlns:a16="http://schemas.microsoft.com/office/drawing/2014/main" id="{8F652320-1B21-484E-AFB4-863E87CF1D65}"/>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E6383DEC-91CB-40D9-9F5C-19498D9C9294}"/>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8</a:t>
            </a:r>
          </a:p>
        </p:txBody>
      </p:sp>
      <p:sp>
        <p:nvSpPr>
          <p:cNvPr id="4" name="">
            <a:extLst xmlns:a="http://schemas.openxmlformats.org/drawingml/2006/main">
              <a:ext uri="{FF2B5EF4-FFF2-40B4-BE49-F238E27FC236}">
                <a16:creationId xmlns:a16="http://schemas.microsoft.com/office/drawing/2014/main" id="{99817C30-D690-4180-9866-A24BBE0CD8B9}"/>
              </a:ext>
            </a:extLst>
          </p:cNvPr>
          <p:cNvSpPr>
            <a:spLocks xmlns:a="http://schemas.openxmlformats.org/drawingml/2006/main" noGrp="1"/>
          </p:cNvSpPr>
          <p:nvPr/>
        </p:nvSpPr>
        <p:spPr>
          <a:xfrm xmlns:a="http://schemas.openxmlformats.org/drawingml/2006/main">
            <a:off x="533400" y="1466850"/>
            <a:ext cx="3429000" cy="4000500"/>
          </a:xfrm>
          <a:prstGeom xmlns:a="http://schemas.openxmlformats.org/drawingml/2006/main" prst="roundRect">
            <a:avLst>
              <a:gd name="adj" fmla="val 2222"/>
            </a:avLst>
          </a:prstGeom>
          <a:solidFill xmlns:a="http://schemas.openxmlformats.org/drawingml/2006/main">
            <a:srgbClr val="EAF5FB"/>
          </a:solidFill>
          <a:ln xmlns:a="http://schemas.openxmlformats.org/drawingml/2006/main" w="9525">
            <a:solidFill>
              <a:srgbClr val="39A9C6"/>
            </a:solidFill>
            <a:prstDash val="solid"/>
          </a:ln>
        </p:spPr>
      </p:sp>
      <p:sp>
        <p:nvSpPr>
          <p:cNvPr id="5" name="">
            <a:extLst xmlns:a="http://schemas.openxmlformats.org/drawingml/2006/main">
              <a:ext uri="{FF2B5EF4-FFF2-40B4-BE49-F238E27FC236}">
                <a16:creationId xmlns:a16="http://schemas.microsoft.com/office/drawing/2014/main" id="{EAF445B5-803A-4BBC-908A-F669F33B5845}"/>
              </a:ext>
            </a:extLst>
          </p:cNvPr>
          <p:cNvSpPr>
            <a:spLocks xmlns:a="http://schemas.openxmlformats.org/drawingml/2006/main" noGrp="1"/>
          </p:cNvSpPr>
          <p:nvPr/>
        </p:nvSpPr>
        <p:spPr>
          <a:xfrm xmlns:a="http://schemas.openxmlformats.org/drawingml/2006/main">
            <a:off x="781050" y="1733550"/>
            <a:ext cx="2857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950" b="1">
                <a:solidFill>
                  <a:srgbClr val="2B78C5"/>
                </a:solidFill>
                <a:latin typeface="Arial"/>
                <a:ea typeface="Arial"/>
                <a:cs typeface="Arial"/>
              </a:defRPr>
            </a:pPr>
            <a:r>
              <a:rPr sz="1950" b="1">
                <a:solidFill>
                  <a:srgbClr val="2B78C5"/>
                </a:solidFill>
                <a:latin typeface="Arial"/>
                <a:ea typeface="Arial"/>
                <a:cs typeface="Arial"/>
              </a:rPr>
              <a:t>Pragmatism</a:t>
            </a:r>
          </a:p>
        </p:txBody>
      </p:sp>
      <p:sp>
        <p:nvSpPr>
          <p:cNvPr id="6" name="">
            <a:extLst xmlns:a="http://schemas.openxmlformats.org/drawingml/2006/main">
              <a:ext uri="{FF2B5EF4-FFF2-40B4-BE49-F238E27FC236}">
                <a16:creationId xmlns:a16="http://schemas.microsoft.com/office/drawing/2014/main" id="{DABC2A35-E209-44A1-99A3-163E02E0FA40}"/>
              </a:ext>
            </a:extLst>
          </p:cNvPr>
          <p:cNvSpPr>
            <a:spLocks xmlns:a="http://schemas.openxmlformats.org/drawingml/2006/main" noGrp="1"/>
          </p:cNvSpPr>
          <p:nvPr/>
        </p:nvSpPr>
        <p:spPr>
          <a:xfrm xmlns:a="http://schemas.openxmlformats.org/drawingml/2006/main">
            <a:off x="819150" y="2362200"/>
            <a:ext cx="2857500" cy="2095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75" b="0">
                <a:solidFill>
                  <a:srgbClr val="54657A"/>
                </a:solidFill>
                <a:latin typeface="Arial"/>
                <a:ea typeface="Arial"/>
                <a:cs typeface="Arial"/>
              </a:defRPr>
            </a:pPr>
            <a:r>
              <a:rPr sz="1575" b="0">
                <a:solidFill>
                  <a:srgbClr val="54657A"/>
                </a:solidFill>
                <a:latin typeface="Arial"/>
                <a:ea typeface="Arial"/>
                <a:cs typeface="Arial"/>
              </a:rPr>
              <a:t>Selected because the project combined measurable results with practical problem-solving. The important question was whether the platform worked reliably and produced useful evidence.</a:t>
            </a:r>
          </a:p>
        </p:txBody>
      </p:sp>
      <p:sp>
        <p:nvSpPr>
          <p:cNvPr id="7" name="">
            <a:extLst xmlns:a="http://schemas.openxmlformats.org/drawingml/2006/main">
              <a:ext uri="{FF2B5EF4-FFF2-40B4-BE49-F238E27FC236}">
                <a16:creationId xmlns:a16="http://schemas.microsoft.com/office/drawing/2014/main" id="{C76EC827-C36F-4C87-A84B-53EA1C2DCEE0}"/>
              </a:ext>
            </a:extLst>
          </p:cNvPr>
          <p:cNvSpPr>
            <a:spLocks xmlns:a="http://schemas.openxmlformats.org/drawingml/2006/main" noGrp="1"/>
          </p:cNvSpPr>
          <p:nvPr/>
        </p:nvSpPr>
        <p:spPr>
          <a:xfrm xmlns:a="http://schemas.openxmlformats.org/drawingml/2006/main">
            <a:off x="4381500" y="1466850"/>
            <a:ext cx="3429000" cy="4000500"/>
          </a:xfrm>
          <a:prstGeom xmlns:a="http://schemas.openxmlformats.org/drawingml/2006/main" prst="roundRect">
            <a:avLst>
              <a:gd name="adj" fmla="val 2222"/>
            </a:avLst>
          </a:prstGeom>
          <a:solidFill xmlns:a="http://schemas.openxmlformats.org/drawingml/2006/main">
            <a:srgbClr val="F3F5F7"/>
          </a:solidFill>
          <a:ln xmlns:a="http://schemas.openxmlformats.org/drawingml/2006/main" w="9525">
            <a:solidFill>
              <a:srgbClr val="C8D2DC"/>
            </a:solidFill>
            <a:prstDash val="solid"/>
          </a:ln>
        </p:spPr>
      </p:sp>
      <p:sp>
        <p:nvSpPr>
          <p:cNvPr id="8" name="">
            <a:extLst xmlns:a="http://schemas.openxmlformats.org/drawingml/2006/main">
              <a:ext uri="{FF2B5EF4-FFF2-40B4-BE49-F238E27FC236}">
                <a16:creationId xmlns:a16="http://schemas.microsoft.com/office/drawing/2014/main" id="{3C846A22-2766-4B6C-BE2C-14AD48BF1981}"/>
              </a:ext>
            </a:extLst>
          </p:cNvPr>
          <p:cNvSpPr>
            <a:spLocks xmlns:a="http://schemas.openxmlformats.org/drawingml/2006/main" noGrp="1"/>
          </p:cNvSpPr>
          <p:nvPr/>
        </p:nvSpPr>
        <p:spPr>
          <a:xfrm xmlns:a="http://schemas.openxmlformats.org/drawingml/2006/main">
            <a:off x="4629150" y="1733550"/>
            <a:ext cx="29337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800" b="1">
                <a:solidFill>
                  <a:srgbClr val="C84A4A"/>
                </a:solidFill>
                <a:latin typeface="Arial"/>
                <a:ea typeface="Arial"/>
                <a:cs typeface="Arial"/>
              </a:defRPr>
            </a:pPr>
            <a:r>
              <a:rPr sz="1800" b="1">
                <a:solidFill>
                  <a:srgbClr val="C84A4A"/>
                </a:solidFill>
                <a:latin typeface="Arial"/>
                <a:ea typeface="Arial"/>
                <a:cs typeface="Arial"/>
              </a:rPr>
              <a:t>Why not only positivism?</a:t>
            </a:r>
          </a:p>
        </p:txBody>
      </p:sp>
      <p:sp>
        <p:nvSpPr>
          <p:cNvPr id="9" name="">
            <a:extLst xmlns:a="http://schemas.openxmlformats.org/drawingml/2006/main">
              <a:ext uri="{FF2B5EF4-FFF2-40B4-BE49-F238E27FC236}">
                <a16:creationId xmlns:a16="http://schemas.microsoft.com/office/drawing/2014/main" id="{6185F556-63E4-41B3-88C2-E2665A00AB03}"/>
              </a:ext>
            </a:extLst>
          </p:cNvPr>
          <p:cNvSpPr>
            <a:spLocks xmlns:a="http://schemas.openxmlformats.org/drawingml/2006/main" noGrp="1"/>
          </p:cNvSpPr>
          <p:nvPr/>
        </p:nvSpPr>
        <p:spPr>
          <a:xfrm xmlns:a="http://schemas.openxmlformats.org/drawingml/2006/main">
            <a:off x="4667250" y="2533650"/>
            <a:ext cx="2857500" cy="2095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Positivism supports numerical testing, but it would not fully explain the iterative design decisions, coding corrections and dashboard development needed to build the artefact.</a:t>
            </a:r>
          </a:p>
        </p:txBody>
      </p:sp>
      <p:sp>
        <p:nvSpPr>
          <p:cNvPr id="10" name="">
            <a:extLst xmlns:a="http://schemas.openxmlformats.org/drawingml/2006/main">
              <a:ext uri="{FF2B5EF4-FFF2-40B4-BE49-F238E27FC236}">
                <a16:creationId xmlns:a16="http://schemas.microsoft.com/office/drawing/2014/main" id="{604D48FD-AA79-4C2D-8851-40ADAF9032F3}"/>
              </a:ext>
            </a:extLst>
          </p:cNvPr>
          <p:cNvSpPr>
            <a:spLocks xmlns:a="http://schemas.openxmlformats.org/drawingml/2006/main" noGrp="1"/>
          </p:cNvSpPr>
          <p:nvPr/>
        </p:nvSpPr>
        <p:spPr>
          <a:xfrm xmlns:a="http://schemas.openxmlformats.org/drawingml/2006/main">
            <a:off x="8229600" y="1466850"/>
            <a:ext cx="3429000" cy="4000500"/>
          </a:xfrm>
          <a:prstGeom xmlns:a="http://schemas.openxmlformats.org/drawingml/2006/main" prst="roundRect">
            <a:avLst>
              <a:gd name="adj" fmla="val 2222"/>
            </a:avLst>
          </a:prstGeom>
          <a:solidFill xmlns:a="http://schemas.openxmlformats.org/drawingml/2006/main">
            <a:srgbClr val="F3F5F7"/>
          </a:solidFill>
          <a:ln xmlns:a="http://schemas.openxmlformats.org/drawingml/2006/main" w="9525">
            <a:solidFill>
              <a:srgbClr val="C8D2DC"/>
            </a:solidFill>
            <a:prstDash val="solid"/>
          </a:ln>
        </p:spPr>
      </p:sp>
      <p:sp>
        <p:nvSpPr>
          <p:cNvPr id="11" name="">
            <a:extLst xmlns:a="http://schemas.openxmlformats.org/drawingml/2006/main">
              <a:ext uri="{FF2B5EF4-FFF2-40B4-BE49-F238E27FC236}">
                <a16:creationId xmlns:a16="http://schemas.microsoft.com/office/drawing/2014/main" id="{ECC3904B-B6EE-42E6-8382-D54FE40538EF}"/>
              </a:ext>
            </a:extLst>
          </p:cNvPr>
          <p:cNvSpPr>
            <a:spLocks xmlns:a="http://schemas.openxmlformats.org/drawingml/2006/main" noGrp="1"/>
          </p:cNvSpPr>
          <p:nvPr/>
        </p:nvSpPr>
        <p:spPr>
          <a:xfrm xmlns:a="http://schemas.openxmlformats.org/drawingml/2006/main">
            <a:off x="8477250" y="1733550"/>
            <a:ext cx="2933700" cy="590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800" b="1">
                <a:solidFill>
                  <a:srgbClr val="168A8A"/>
                </a:solidFill>
                <a:latin typeface="Arial"/>
                <a:ea typeface="Arial"/>
                <a:cs typeface="Arial"/>
              </a:defRPr>
            </a:pPr>
            <a:r>
              <a:rPr sz="1800" b="1">
                <a:solidFill>
                  <a:srgbClr val="168A8A"/>
                </a:solidFill>
                <a:latin typeface="Arial"/>
                <a:ea typeface="Arial"/>
                <a:cs typeface="Arial"/>
              </a:rPr>
              <a:t>Why not interpretivism?</a:t>
            </a:r>
          </a:p>
        </p:txBody>
      </p:sp>
      <p:sp>
        <p:nvSpPr>
          <p:cNvPr id="12" name="">
            <a:extLst xmlns:a="http://schemas.openxmlformats.org/drawingml/2006/main">
              <a:ext uri="{FF2B5EF4-FFF2-40B4-BE49-F238E27FC236}">
                <a16:creationId xmlns:a16="http://schemas.microsoft.com/office/drawing/2014/main" id="{F0100032-30C5-4134-9AC6-1DD18B3014D9}"/>
              </a:ext>
            </a:extLst>
          </p:cNvPr>
          <p:cNvSpPr>
            <a:spLocks xmlns:a="http://schemas.openxmlformats.org/drawingml/2006/main" noGrp="1"/>
          </p:cNvSpPr>
          <p:nvPr/>
        </p:nvSpPr>
        <p:spPr>
          <a:xfrm xmlns:a="http://schemas.openxmlformats.org/drawingml/2006/main">
            <a:off x="8515350" y="2533650"/>
            <a:ext cx="2857500" cy="2095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Interpretivism is useful for human experiences and meanings, but this study mainly evaluated a technical system through records, metrics, tests and observable outputs.</a:t>
            </a:r>
          </a:p>
        </p:txBody>
      </p:sp>
      <p:sp>
        <p:nvSpPr>
          <p:cNvPr id="13" name="">
            <a:extLst xmlns:a="http://schemas.openxmlformats.org/drawingml/2006/main">
              <a:ext uri="{FF2B5EF4-FFF2-40B4-BE49-F238E27FC236}">
                <a16:creationId xmlns:a16="http://schemas.microsoft.com/office/drawing/2014/main" id="{A36C3CEF-56BB-4C12-B585-8293A1A07A1D}"/>
              </a:ext>
            </a:extLst>
          </p:cNvPr>
          <p:cNvSpPr>
            <a:spLocks xmlns:a="http://schemas.openxmlformats.org/drawingml/2006/main" noGrp="1"/>
          </p:cNvSpPr>
          <p:nvPr/>
        </p:nvSpPr>
        <p:spPr>
          <a:xfrm xmlns:a="http://schemas.openxmlformats.org/drawingml/2006/main">
            <a:off x="1524000" y="5810250"/>
            <a:ext cx="9144000" cy="419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1667"/>
          </a:bodyPr>
          <a:lstStyle xmlns:a="http://schemas.openxmlformats.org/drawingml/2006/main"/>
          <a:p xmlns:a="http://schemas.openxmlformats.org/drawingml/2006/main">
            <a:pPr algn="ctr">
              <a:defRPr sz="1500" b="1">
                <a:solidFill>
                  <a:srgbClr val="1A9B73"/>
                </a:solidFill>
                <a:latin typeface="Arial"/>
                <a:ea typeface="Arial"/>
                <a:cs typeface="Arial"/>
              </a:defRPr>
            </a:pPr>
            <a:r>
              <a:rPr sz="1500" b="1">
                <a:solidFill>
                  <a:srgbClr val="1A9B73"/>
                </a:solidFill>
                <a:latin typeface="Arial"/>
                <a:ea typeface="Arial"/>
                <a:cs typeface="Arial"/>
              </a:rPr>
              <a:t>Design Science provided the build–evaluate structure; pragmatism allowed quantitative and practical evidence to be used together.</a:t>
            </a:r>
          </a:p>
        </p:txBody>
      </p:sp>
    </p:spTree>
    <p:extLst>
      <p:ext uri="{BB962C8B-B14F-4D97-AF65-F5344CB8AC3E}">
        <p14:creationId xmlns:p14="http://schemas.microsoft.com/office/powerpoint/2010/main" val="973874817"/>
      </p:ext>
    </p:extLst>
  </p:cSld>
</p:sld>
</file>

<file path=ppt/slides/slide9.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6FC4731F-DE0D-4CBB-A34F-1AC1306481B5}"/>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two sources used different company identifiers</a:t>
            </a:r>
          </a:p>
        </p:txBody>
      </p:sp>
      <p:sp>
        <p:nvSpPr>
          <p:cNvPr id="2" name="">
            <a:extLst xmlns:a="http://schemas.openxmlformats.org/drawingml/2006/main">
              <a:ext uri="{FF2B5EF4-FFF2-40B4-BE49-F238E27FC236}">
                <a16:creationId xmlns:a16="http://schemas.microsoft.com/office/drawing/2014/main" id="{2CC08DF6-D5C8-4BCB-903F-636EE4E37EE1}"/>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99041788-B83D-4FFA-9726-B775B659165D}"/>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9</a:t>
            </a:r>
          </a:p>
        </p:txBody>
      </p:sp>
      <p:sp>
        <p:nvSpPr>
          <p:cNvPr id="4" name="">
            <a:extLst xmlns:a="http://schemas.openxmlformats.org/drawingml/2006/main">
              <a:ext uri="{FF2B5EF4-FFF2-40B4-BE49-F238E27FC236}">
                <a16:creationId xmlns:a16="http://schemas.microsoft.com/office/drawing/2014/main" id="{9F8EE5A1-D373-4D27-98AB-E14E962C86B6}"/>
              </a:ext>
            </a:extLst>
          </p:cNvPr>
          <p:cNvSpPr>
            <a:spLocks xmlns:a="http://schemas.openxmlformats.org/drawingml/2006/main" noGrp="1"/>
          </p:cNvSpPr>
          <p:nvPr/>
        </p:nvSpPr>
        <p:spPr>
          <a:xfrm xmlns:a="http://schemas.openxmlformats.org/drawingml/2006/main">
            <a:off x="533400" y="1524000"/>
            <a:ext cx="5143500" cy="3790950"/>
          </a:xfrm>
          <a:prstGeom xmlns:a="http://schemas.openxmlformats.org/drawingml/2006/main" prst="roundRect">
            <a:avLst>
              <a:gd name="adj" fmla="val 2010"/>
            </a:avLst>
          </a:prstGeom>
          <a:solidFill xmlns:a="http://schemas.openxmlformats.org/drawingml/2006/main">
            <a:srgbClr val="F3F5F7"/>
          </a:solidFill>
          <a:ln xmlns:a="http://schemas.openxmlformats.org/drawingml/2006/main" w="9525">
            <a:solidFill>
              <a:srgbClr val="C8D2DC"/>
            </a:solidFill>
            <a:prstDash val="solid"/>
          </a:ln>
        </p:spPr>
      </p:sp>
      <p:sp>
        <p:nvSpPr>
          <p:cNvPr id="5" name="">
            <a:extLst xmlns:a="http://schemas.openxmlformats.org/drawingml/2006/main">
              <a:ext uri="{FF2B5EF4-FFF2-40B4-BE49-F238E27FC236}">
                <a16:creationId xmlns:a16="http://schemas.microsoft.com/office/drawing/2014/main" id="{CD754303-F832-43FE-BD13-57B89AB1AA77}"/>
              </a:ext>
            </a:extLst>
          </p:cNvPr>
          <p:cNvSpPr>
            <a:spLocks xmlns:a="http://schemas.openxmlformats.org/drawingml/2006/main" noGrp="1"/>
          </p:cNvSpPr>
          <p:nvPr/>
        </p:nvSpPr>
        <p:spPr>
          <a:xfrm xmlns:a="http://schemas.openxmlformats.org/drawingml/2006/main">
            <a:off x="819150" y="1809750"/>
            <a:ext cx="428625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025" b="1">
                <a:solidFill>
                  <a:srgbClr val="168A8A"/>
                </a:solidFill>
                <a:latin typeface="Arial"/>
                <a:ea typeface="Arial"/>
                <a:cs typeface="Arial"/>
              </a:defRPr>
            </a:pPr>
            <a:r>
              <a:rPr sz="2025" b="1">
                <a:solidFill>
                  <a:srgbClr val="168A8A"/>
                </a:solidFill>
                <a:latin typeface="Arial"/>
                <a:ea typeface="Arial"/>
                <a:cs typeface="Arial"/>
              </a:rPr>
              <a:t>Companies House</a:t>
            </a:r>
          </a:p>
        </p:txBody>
      </p:sp>
      <p:sp>
        <p:nvSpPr>
          <p:cNvPr id="6" name="">
            <a:extLst xmlns:a="http://schemas.openxmlformats.org/drawingml/2006/main">
              <a:ext uri="{FF2B5EF4-FFF2-40B4-BE49-F238E27FC236}">
                <a16:creationId xmlns:a16="http://schemas.microsoft.com/office/drawing/2014/main" id="{745884F3-9E8D-4C8B-A366-0B412513F22D}"/>
              </a:ext>
            </a:extLst>
          </p:cNvPr>
          <p:cNvSpPr>
            <a:spLocks xmlns:a="http://schemas.openxmlformats.org/drawingml/2006/main" noGrp="1"/>
          </p:cNvSpPr>
          <p:nvPr/>
        </p:nvSpPr>
        <p:spPr>
          <a:xfrm xmlns:a="http://schemas.openxmlformats.org/drawingml/2006/main">
            <a:off x="819150" y="2305050"/>
            <a:ext cx="42862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1">
                <a:solidFill>
                  <a:srgbClr val="54657A"/>
                </a:solidFill>
                <a:latin typeface="Arial"/>
                <a:ea typeface="Arial"/>
                <a:cs typeface="Arial"/>
              </a:defRPr>
            </a:pPr>
            <a:r>
              <a:rPr sz="1500" b="1">
                <a:solidFill>
                  <a:srgbClr val="54657A"/>
                </a:solidFill>
                <a:latin typeface="Arial"/>
                <a:ea typeface="Arial"/>
                <a:cs typeface="Arial"/>
              </a:rPr>
              <a:t>Official UK corporate evidence</a:t>
            </a:r>
          </a:p>
        </p:txBody>
      </p:sp>
      <p:sp>
        <p:nvSpPr>
          <p:cNvPr id="7" name="">
            <a:extLst xmlns:a="http://schemas.openxmlformats.org/drawingml/2006/main">
              <a:ext uri="{FF2B5EF4-FFF2-40B4-BE49-F238E27FC236}">
                <a16:creationId xmlns:a16="http://schemas.microsoft.com/office/drawing/2014/main" id="{916B3056-3A67-4AEA-8218-F6540D23D3AF}"/>
              </a:ext>
            </a:extLst>
          </p:cNvPr>
          <p:cNvSpPr>
            <a:spLocks xmlns:a="http://schemas.openxmlformats.org/drawingml/2006/main" noGrp="1"/>
          </p:cNvSpPr>
          <p:nvPr/>
        </p:nvSpPr>
        <p:spPr>
          <a:xfrm xmlns:a="http://schemas.openxmlformats.org/drawingml/2006/main">
            <a:off x="819150" y="2857500"/>
            <a:ext cx="4286250" cy="1809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Company profiles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Filing history</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Company officers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Primary identifier: company number</a:t>
            </a:r>
          </a:p>
        </p:txBody>
      </p:sp>
      <p:sp>
        <p:nvSpPr>
          <p:cNvPr id="8" name="">
            <a:extLst xmlns:a="http://schemas.openxmlformats.org/drawingml/2006/main">
              <a:ext uri="{FF2B5EF4-FFF2-40B4-BE49-F238E27FC236}">
                <a16:creationId xmlns:a16="http://schemas.microsoft.com/office/drawing/2014/main" id="{57FAAD96-5FF7-4CF0-83C4-EEA240ED5C2F}"/>
              </a:ext>
            </a:extLst>
          </p:cNvPr>
          <p:cNvSpPr>
            <a:spLocks xmlns:a="http://schemas.openxmlformats.org/drawingml/2006/main" noGrp="1"/>
          </p:cNvSpPr>
          <p:nvPr/>
        </p:nvSpPr>
        <p:spPr>
          <a:xfrm xmlns:a="http://schemas.openxmlformats.org/drawingml/2006/main">
            <a:off x="6019800" y="1524000"/>
            <a:ext cx="5638800" cy="3790950"/>
          </a:xfrm>
          <a:prstGeom xmlns:a="http://schemas.openxmlformats.org/drawingml/2006/main" prst="roundRect">
            <a:avLst>
              <a:gd name="adj" fmla="val 2010"/>
            </a:avLst>
          </a:prstGeom>
          <a:solidFill xmlns:a="http://schemas.openxmlformats.org/drawingml/2006/main">
            <a:srgbClr val="EAF5FB"/>
          </a:solidFill>
          <a:ln xmlns:a="http://schemas.openxmlformats.org/drawingml/2006/main" w="9525">
            <a:solidFill>
              <a:srgbClr val="39A9C6"/>
            </a:solidFill>
            <a:prstDash val="solid"/>
          </a:ln>
        </p:spPr>
      </p:sp>
      <p:sp>
        <p:nvSpPr>
          <p:cNvPr id="9" name="">
            <a:extLst xmlns:a="http://schemas.openxmlformats.org/drawingml/2006/main">
              <a:ext uri="{FF2B5EF4-FFF2-40B4-BE49-F238E27FC236}">
                <a16:creationId xmlns:a16="http://schemas.microsoft.com/office/drawing/2014/main" id="{DE4D85D3-A338-413F-BBA8-3D8727FB5CF2}"/>
              </a:ext>
            </a:extLst>
          </p:cNvPr>
          <p:cNvSpPr>
            <a:spLocks xmlns:a="http://schemas.openxmlformats.org/drawingml/2006/main" noGrp="1"/>
          </p:cNvSpPr>
          <p:nvPr/>
        </p:nvSpPr>
        <p:spPr>
          <a:xfrm xmlns:a="http://schemas.openxmlformats.org/drawingml/2006/main">
            <a:off x="6305550" y="1809750"/>
            <a:ext cx="4762500" cy="381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025" b="1">
                <a:solidFill>
                  <a:srgbClr val="2B78C5"/>
                </a:solidFill>
                <a:latin typeface="Arial"/>
                <a:ea typeface="Arial"/>
                <a:cs typeface="Arial"/>
              </a:defRPr>
            </a:pPr>
            <a:r>
              <a:rPr sz="2025" b="1">
                <a:solidFill>
                  <a:srgbClr val="2B78C5"/>
                </a:solidFill>
                <a:latin typeface="Arial"/>
                <a:ea typeface="Arial"/>
                <a:cs typeface="Arial"/>
              </a:rPr>
              <a:t>Yahoo Finance</a:t>
            </a:r>
          </a:p>
        </p:txBody>
      </p:sp>
      <p:sp>
        <p:nvSpPr>
          <p:cNvPr id="10" name="">
            <a:extLst xmlns:a="http://schemas.openxmlformats.org/drawingml/2006/main">
              <a:ext uri="{FF2B5EF4-FFF2-40B4-BE49-F238E27FC236}">
                <a16:creationId xmlns:a16="http://schemas.microsoft.com/office/drawing/2014/main" id="{D0200413-6F8A-49A9-A901-DA5AB1500C1B}"/>
              </a:ext>
            </a:extLst>
          </p:cNvPr>
          <p:cNvSpPr>
            <a:spLocks xmlns:a="http://schemas.openxmlformats.org/drawingml/2006/main" noGrp="1"/>
          </p:cNvSpPr>
          <p:nvPr/>
        </p:nvSpPr>
        <p:spPr>
          <a:xfrm xmlns:a="http://schemas.openxmlformats.org/drawingml/2006/main">
            <a:off x="6305550" y="2305050"/>
            <a:ext cx="47625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1">
                <a:solidFill>
                  <a:srgbClr val="54657A"/>
                </a:solidFill>
                <a:latin typeface="Arial"/>
                <a:ea typeface="Arial"/>
                <a:cs typeface="Arial"/>
              </a:defRPr>
            </a:pPr>
            <a:r>
              <a:rPr sz="1500" b="1">
                <a:solidFill>
                  <a:srgbClr val="54657A"/>
                </a:solidFill>
                <a:latin typeface="Arial"/>
                <a:ea typeface="Arial"/>
                <a:cs typeface="Arial"/>
              </a:rPr>
              <a:t>Market, financial and news evidence</a:t>
            </a:r>
          </a:p>
        </p:txBody>
      </p:sp>
      <p:sp>
        <p:nvSpPr>
          <p:cNvPr id="11" name="">
            <a:extLst xmlns:a="http://schemas.openxmlformats.org/drawingml/2006/main">
              <a:ext uri="{FF2B5EF4-FFF2-40B4-BE49-F238E27FC236}">
                <a16:creationId xmlns:a16="http://schemas.microsoft.com/office/drawing/2014/main" id="{224C2BE4-548B-467F-8DC6-6C4E6DEE8D53}"/>
              </a:ext>
            </a:extLst>
          </p:cNvPr>
          <p:cNvSpPr>
            <a:spLocks xmlns:a="http://schemas.openxmlformats.org/drawingml/2006/main" noGrp="1"/>
          </p:cNvSpPr>
          <p:nvPr/>
        </p:nvSpPr>
        <p:spPr>
          <a:xfrm xmlns:a="http://schemas.openxmlformats.org/drawingml/2006/main">
            <a:off x="6305550" y="2857500"/>
            <a:ext cx="4762500" cy="1809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Company and financial information</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Stock-price history</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Financial news and provider metadata</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Primary identifier: ticker symbol</a:t>
            </a:r>
          </a:p>
        </p:txBody>
      </p:sp>
      <p:sp>
        <p:nvSpPr>
          <p:cNvPr id="12" name="">
            <a:extLst xmlns:a="http://schemas.openxmlformats.org/drawingml/2006/main">
              <a:ext uri="{FF2B5EF4-FFF2-40B4-BE49-F238E27FC236}">
                <a16:creationId xmlns:a16="http://schemas.microsoft.com/office/drawing/2014/main" id="{34BF04A5-B930-4163-A38D-790377E2C802}"/>
              </a:ext>
            </a:extLst>
          </p:cNvPr>
          <p:cNvSpPr>
            <a:spLocks xmlns:a="http://schemas.openxmlformats.org/drawingml/2006/main" noGrp="1"/>
          </p:cNvSpPr>
          <p:nvPr/>
        </p:nvSpPr>
        <p:spPr>
          <a:xfrm xmlns:a="http://schemas.openxmlformats.org/drawingml/2006/main">
            <a:off x="2381250" y="5657850"/>
            <a:ext cx="7429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725" b="1">
                <a:solidFill>
                  <a:srgbClr val="C84A4A"/>
                </a:solidFill>
                <a:latin typeface="Arial"/>
                <a:ea typeface="Arial"/>
                <a:cs typeface="Arial"/>
              </a:defRPr>
            </a:pPr>
            <a:r>
              <a:rPr sz="1725" b="1">
                <a:solidFill>
                  <a:srgbClr val="C84A4A"/>
                </a:solidFill>
                <a:latin typeface="Arial"/>
                <a:ea typeface="Arial"/>
                <a:cs typeface="Arial"/>
              </a:rPr>
              <a:t>Integration challenge: company number ≠ ticker symbol</a:t>
            </a:r>
          </a:p>
        </p:txBody>
      </p:sp>
    </p:spTree>
    <p:extLst>
      <p:ext uri="{BB962C8B-B14F-4D97-AF65-F5344CB8AC3E}">
        <p14:creationId xmlns:p14="http://schemas.microsoft.com/office/powerpoint/2010/main" val="1400216614"/>
      </p:ext>
    </p:extLst>
  </p:cSld>
</p:sld>
</file>

<file path=ppt/slides/slide10.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C3898EA4-5852-4A75-9873-C9F8BB91BF62}"/>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requirements connect technical controls to user needs</a:t>
            </a:r>
          </a:p>
        </p:txBody>
      </p:sp>
      <p:sp>
        <p:nvSpPr>
          <p:cNvPr id="2" name="">
            <a:extLst xmlns:a="http://schemas.openxmlformats.org/drawingml/2006/main">
              <a:ext uri="{FF2B5EF4-FFF2-40B4-BE49-F238E27FC236}">
                <a16:creationId xmlns:a16="http://schemas.microsoft.com/office/drawing/2014/main" id="{DFC1376E-BDE4-4D34-97F9-1DDC70C42E0E}"/>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192F84EA-4683-4AD2-BB16-5608F4116B92}"/>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10</a:t>
            </a:r>
          </a:p>
        </p:txBody>
      </p:sp>
      <p:sp>
        <p:nvSpPr>
          <p:cNvPr id="4" name="">
            <a:extLst xmlns:a="http://schemas.openxmlformats.org/drawingml/2006/main">
              <a:ext uri="{FF2B5EF4-FFF2-40B4-BE49-F238E27FC236}">
                <a16:creationId xmlns:a16="http://schemas.microsoft.com/office/drawing/2014/main" id="{C969020D-D7FC-4776-9BD5-6B55A1EFB5BD}"/>
              </a:ext>
            </a:extLst>
          </p:cNvPr>
          <p:cNvSpPr>
            <a:spLocks xmlns:a="http://schemas.openxmlformats.org/drawingml/2006/main" noGrp="1"/>
          </p:cNvSpPr>
          <p:nvPr/>
        </p:nvSpPr>
        <p:spPr>
          <a:xfrm xmlns:a="http://schemas.openxmlformats.org/drawingml/2006/main">
            <a:off x="704850" y="1428750"/>
            <a:ext cx="4762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025" b="1">
                <a:solidFill>
                  <a:srgbClr val="2B78C5"/>
                </a:solidFill>
                <a:latin typeface="Arial"/>
                <a:ea typeface="Arial"/>
                <a:cs typeface="Arial"/>
              </a:defRPr>
            </a:pPr>
            <a:r>
              <a:rPr sz="2025" b="1">
                <a:solidFill>
                  <a:srgbClr val="2B78C5"/>
                </a:solidFill>
                <a:latin typeface="Arial"/>
                <a:ea typeface="Arial"/>
                <a:cs typeface="Arial"/>
              </a:rPr>
              <a:t>Functional requirements</a:t>
            </a:r>
          </a:p>
        </p:txBody>
      </p:sp>
      <p:sp>
        <p:nvSpPr>
          <p:cNvPr id="5" name="">
            <a:extLst xmlns:a="http://schemas.openxmlformats.org/drawingml/2006/main">
              <a:ext uri="{FF2B5EF4-FFF2-40B4-BE49-F238E27FC236}">
                <a16:creationId xmlns:a16="http://schemas.microsoft.com/office/drawing/2014/main" id="{3E1F7A6D-9276-4608-B812-3628ACA74395}"/>
              </a:ext>
            </a:extLst>
          </p:cNvPr>
          <p:cNvSpPr>
            <a:spLocks xmlns:a="http://schemas.openxmlformats.org/drawingml/2006/main" noGrp="1"/>
          </p:cNvSpPr>
          <p:nvPr/>
        </p:nvSpPr>
        <p:spPr>
          <a:xfrm xmlns:a="http://schemas.openxmlformats.org/drawingml/2006/main">
            <a:off x="704850" y="2019300"/>
            <a:ext cx="4762500" cy="3200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Collect company, filing, officer, financial, stock and news data.</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Preserve raw records and audit metadata.</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Clean, validate, deduplicate and connect company identities.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Create risk features and sentiment predictions.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Publish repeatable outputs through Jobs and a dashboard.</a:t>
            </a:r>
          </a:p>
        </p:txBody>
      </p:sp>
      <p:sp>
        <p:nvSpPr>
          <p:cNvPr id="6" name="">
            <a:extLst xmlns:a="http://schemas.openxmlformats.org/drawingml/2006/main">
              <a:ext uri="{FF2B5EF4-FFF2-40B4-BE49-F238E27FC236}">
                <a16:creationId xmlns:a16="http://schemas.microsoft.com/office/drawing/2014/main" id="{1EEDCD80-2777-489E-B640-FF59108E8B42}"/>
              </a:ext>
            </a:extLst>
          </p:cNvPr>
          <p:cNvSpPr>
            <a:spLocks xmlns:a="http://schemas.openxmlformats.org/drawingml/2006/main" noGrp="1"/>
          </p:cNvSpPr>
          <p:nvPr/>
        </p:nvSpPr>
        <p:spPr>
          <a:xfrm xmlns:a="http://schemas.openxmlformats.org/drawingml/2006/main">
            <a:off x="5905500" y="1428750"/>
            <a:ext cx="19050" cy="4095750"/>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7" name="">
            <a:extLst xmlns:a="http://schemas.openxmlformats.org/drawingml/2006/main">
              <a:ext uri="{FF2B5EF4-FFF2-40B4-BE49-F238E27FC236}">
                <a16:creationId xmlns:a16="http://schemas.microsoft.com/office/drawing/2014/main" id="{69B32371-258B-4C4D-9B49-8B6C29ED4636}"/>
              </a:ext>
            </a:extLst>
          </p:cNvPr>
          <p:cNvSpPr>
            <a:spLocks xmlns:a="http://schemas.openxmlformats.org/drawingml/2006/main" noGrp="1"/>
          </p:cNvSpPr>
          <p:nvPr/>
        </p:nvSpPr>
        <p:spPr>
          <a:xfrm xmlns:a="http://schemas.openxmlformats.org/drawingml/2006/main">
            <a:off x="6419850" y="1428750"/>
            <a:ext cx="4762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025" b="1">
                <a:solidFill>
                  <a:srgbClr val="168A8A"/>
                </a:solidFill>
                <a:latin typeface="Arial"/>
                <a:ea typeface="Arial"/>
                <a:cs typeface="Arial"/>
              </a:defRPr>
            </a:pPr>
            <a:r>
              <a:rPr sz="2025" b="1">
                <a:solidFill>
                  <a:srgbClr val="168A8A"/>
                </a:solidFill>
                <a:latin typeface="Arial"/>
                <a:ea typeface="Arial"/>
                <a:cs typeface="Arial"/>
              </a:rPr>
              <a:t>Non-functional requirements</a:t>
            </a:r>
          </a:p>
        </p:txBody>
      </p:sp>
      <p:sp>
        <p:nvSpPr>
          <p:cNvPr id="8" name="">
            <a:extLst xmlns:a="http://schemas.openxmlformats.org/drawingml/2006/main">
              <a:ext uri="{FF2B5EF4-FFF2-40B4-BE49-F238E27FC236}">
                <a16:creationId xmlns:a16="http://schemas.microsoft.com/office/drawing/2014/main" id="{A74F73F2-598A-4FE2-8D5A-1F0AA77C8C40}"/>
              </a:ext>
            </a:extLst>
          </p:cNvPr>
          <p:cNvSpPr>
            <a:spLocks xmlns:a="http://schemas.openxmlformats.org/drawingml/2006/main" noGrp="1"/>
          </p:cNvSpPr>
          <p:nvPr/>
        </p:nvSpPr>
        <p:spPr>
          <a:xfrm xmlns:a="http://schemas.openxmlformats.org/drawingml/2006/main">
            <a:off x="6419850" y="2019300"/>
            <a:ext cx="4762500" cy="3200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Traceability: retain timestamps, file paths, URLs and model details.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Reliability: use Delta tables, validation and controlled dependencies.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Maintainability: separate entities and use reusable layer rules.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Security: manage access through Databricks and Unity Catalog.</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Usability: provide clear company filters and interpretable measures.</a:t>
            </a:r>
          </a:p>
        </p:txBody>
      </p:sp>
      <p:sp>
        <p:nvSpPr>
          <p:cNvPr id="9" name="">
            <a:extLst xmlns:a="http://schemas.openxmlformats.org/drawingml/2006/main">
              <a:ext uri="{FF2B5EF4-FFF2-40B4-BE49-F238E27FC236}">
                <a16:creationId xmlns:a16="http://schemas.microsoft.com/office/drawing/2014/main" id="{6027D739-5E81-48C4-AF8D-48FC0E21CFD9}"/>
              </a:ext>
            </a:extLst>
          </p:cNvPr>
          <p:cNvSpPr>
            <a:spLocks xmlns:a="http://schemas.openxmlformats.org/drawingml/2006/main" noGrp="1"/>
          </p:cNvSpPr>
          <p:nvPr/>
        </p:nvSpPr>
        <p:spPr>
          <a:xfrm xmlns:a="http://schemas.openxmlformats.org/drawingml/2006/main">
            <a:off x="1752600" y="5829300"/>
            <a:ext cx="86868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4372"/>
          </a:bodyPr>
          <a:lstStyle xmlns:a="http://schemas.openxmlformats.org/drawingml/2006/main"/>
          <a:p xmlns:a="http://schemas.openxmlformats.org/drawingml/2006/main">
            <a:pPr algn="ctr">
              <a:defRPr sz="1500" b="1">
                <a:solidFill>
                  <a:srgbClr val="1A9B73"/>
                </a:solidFill>
                <a:latin typeface="Arial"/>
                <a:ea typeface="Arial"/>
                <a:cs typeface="Arial"/>
              </a:defRPr>
            </a:pPr>
            <a:r>
              <a:rPr sz="1500" b="1">
                <a:solidFill>
                  <a:srgbClr val="1A9B73"/>
                </a:solidFill>
                <a:latin typeface="Arial"/>
                <a:ea typeface="Arial"/>
                <a:cs typeface="Arial"/>
              </a:rPr>
              <a:t>Every requirement was linked to an implemented table, notebook, workflow task or dashboard output.</a:t>
            </a:r>
          </a:p>
        </p:txBody>
      </p:sp>
    </p:spTree>
    <p:extLst>
      <p:ext uri="{BB962C8B-B14F-4D97-AF65-F5344CB8AC3E}">
        <p14:creationId xmlns:p14="http://schemas.microsoft.com/office/powerpoint/2010/main" val="1286358091"/>
      </p:ext>
    </p:extLst>
  </p:cSld>
</p:sld>
</file>

<file path=ppt/slides/slide1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9782866E-5FC2-4B13-9592-6343152D5EBE}"/>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4406"/>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implemented workflow moves from APIs to monitored insight</a:t>
            </a:r>
          </a:p>
        </p:txBody>
      </p:sp>
      <p:sp>
        <p:nvSpPr>
          <p:cNvPr id="2" name="">
            <a:extLst xmlns:a="http://schemas.openxmlformats.org/drawingml/2006/main">
              <a:ext uri="{FF2B5EF4-FFF2-40B4-BE49-F238E27FC236}">
                <a16:creationId xmlns:a16="http://schemas.microsoft.com/office/drawing/2014/main" id="{DD60EFB3-DB69-4693-8346-6EFC02AA2283}"/>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882BA32D-2EDB-4800-95F4-4BDE8FAF9258}"/>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11</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f82c7776bc254cd8"/>
          <a:stretch xmlns:a="http://schemas.openxmlformats.org/drawingml/2006/main"/>
        </p:blipFill>
        <p:spPr>
          <a:xfrm xmlns:a="http://schemas.openxmlformats.org/drawingml/2006/main">
            <a:off x="457200" y="1432322"/>
            <a:ext cx="7810500" cy="4393406"/>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21B254E4-11FF-4661-A3BC-63A455BD2DA3}"/>
              </a:ext>
            </a:extLst>
          </p:cNvPr>
          <p:cNvSpPr>
            <a:spLocks xmlns:a="http://schemas.openxmlformats.org/drawingml/2006/main" noGrp="1"/>
          </p:cNvSpPr>
          <p:nvPr/>
        </p:nvSpPr>
        <p:spPr>
          <a:xfrm xmlns:a="http://schemas.openxmlformats.org/drawingml/2006/main">
            <a:off x="8572500" y="1524000"/>
            <a:ext cx="3086100" cy="3714750"/>
          </a:xfrm>
          <a:prstGeom xmlns:a="http://schemas.openxmlformats.org/drawingml/2006/main" prst="roundRect">
            <a:avLst>
              <a:gd name="adj" fmla="val 2469"/>
            </a:avLst>
          </a:prstGeom>
          <a:solidFill xmlns:a="http://schemas.openxmlformats.org/drawingml/2006/main">
            <a:srgbClr val="F3F5F7"/>
          </a:solidFill>
          <a:ln xmlns:a="http://schemas.openxmlformats.org/drawingml/2006/main" w="9525">
            <a:solidFill>
              <a:srgbClr val="C8D2DC"/>
            </a:solidFill>
            <a:prstDash val="solid"/>
          </a:ln>
        </p:spPr>
      </p:sp>
      <p:sp>
        <p:nvSpPr>
          <p:cNvPr id="6" name="">
            <a:extLst xmlns:a="http://schemas.openxmlformats.org/drawingml/2006/main">
              <a:ext uri="{FF2B5EF4-FFF2-40B4-BE49-F238E27FC236}">
                <a16:creationId xmlns:a16="http://schemas.microsoft.com/office/drawing/2014/main" id="{051AF28F-5101-4714-A994-45D314C63927}"/>
              </a:ext>
            </a:extLst>
          </p:cNvPr>
          <p:cNvSpPr>
            <a:spLocks xmlns:a="http://schemas.openxmlformats.org/drawingml/2006/main" noGrp="1"/>
          </p:cNvSpPr>
          <p:nvPr/>
        </p:nvSpPr>
        <p:spPr>
          <a:xfrm xmlns:a="http://schemas.openxmlformats.org/drawingml/2006/main">
            <a:off x="8820150" y="1752600"/>
            <a:ext cx="25717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168A8A"/>
                </a:solidFill>
                <a:latin typeface="Arial"/>
                <a:ea typeface="Arial"/>
                <a:cs typeface="Arial"/>
              </a:defRPr>
            </a:pPr>
            <a:r>
              <a:rPr sz="1800" b="1">
                <a:solidFill>
                  <a:srgbClr val="168A8A"/>
                </a:solidFill>
                <a:latin typeface="Arial"/>
                <a:ea typeface="Arial"/>
                <a:cs typeface="Arial"/>
              </a:rPr>
              <a:t>Execution sequence</a:t>
            </a:r>
          </a:p>
        </p:txBody>
      </p:sp>
      <p:sp>
        <p:nvSpPr>
          <p:cNvPr id="7" name="">
            <a:extLst xmlns:a="http://schemas.openxmlformats.org/drawingml/2006/main">
              <a:ext uri="{FF2B5EF4-FFF2-40B4-BE49-F238E27FC236}">
                <a16:creationId xmlns:a16="http://schemas.microsoft.com/office/drawing/2014/main" id="{2C23652D-BFFD-45C2-97A0-ADE45A1A75A9}"/>
              </a:ext>
            </a:extLst>
          </p:cNvPr>
          <p:cNvSpPr>
            <a:spLocks xmlns:a="http://schemas.openxmlformats.org/drawingml/2006/main" noGrp="1"/>
          </p:cNvSpPr>
          <p:nvPr/>
        </p:nvSpPr>
        <p:spPr>
          <a:xfrm xmlns:a="http://schemas.openxmlformats.org/drawingml/2006/main">
            <a:off x="8820150" y="2362200"/>
            <a:ext cx="2571750" cy="24955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0B1F3A"/>
                </a:solidFill>
                <a:latin typeface="Arial"/>
                <a:ea typeface="Arial"/>
                <a:cs typeface="Arial"/>
              </a:defRPr>
            </a:pPr>
            <a:r>
              <a:rPr sz="1425" b="1">
                <a:solidFill>
                  <a:srgbClr val="0B1F3A"/>
                </a:solidFill>
                <a:latin typeface="Arial"/>
                <a:ea typeface="Arial"/>
                <a:cs typeface="Arial"/>
              </a:rPr>
              <a:t>1. Collect and audit</a:t>
            </a:r>
          </a:p>
          <a:p xmlns:a="http://schemas.openxmlformats.org/drawingml/2006/main">
            <a:r>
              <a:t/>
            </a:r>
          </a:p>
          <a:p xmlns:a="http://schemas.openxmlformats.org/drawingml/2006/main">
            <a:pPr algn="l">
              <a:defRPr sz="1425" b="1">
                <a:solidFill>
                  <a:srgbClr val="0B1F3A"/>
                </a:solidFill>
                <a:latin typeface="Arial"/>
                <a:ea typeface="Arial"/>
                <a:cs typeface="Arial"/>
              </a:defRPr>
            </a:pPr>
            <a:r>
              <a:rPr sz="1425" b="1">
                <a:solidFill>
                  <a:srgbClr val="0B1F3A"/>
                </a:solidFill>
                <a:latin typeface="Arial"/>
                <a:ea typeface="Arial"/>
                <a:cs typeface="Arial"/>
              </a:rPr>
              <a:t>2. Preserve raw data</a:t>
            </a:r>
          </a:p>
          <a:p xmlns:a="http://schemas.openxmlformats.org/drawingml/2006/main">
            <a:r>
              <a:t/>
            </a:r>
          </a:p>
          <a:p xmlns:a="http://schemas.openxmlformats.org/drawingml/2006/main">
            <a:pPr algn="l">
              <a:defRPr sz="1425" b="1">
                <a:solidFill>
                  <a:srgbClr val="0B1F3A"/>
                </a:solidFill>
                <a:latin typeface="Arial"/>
                <a:ea typeface="Arial"/>
                <a:cs typeface="Arial"/>
              </a:defRPr>
            </a:pPr>
            <a:r>
              <a:rPr sz="1425" b="1">
                <a:solidFill>
                  <a:srgbClr val="0B1F3A"/>
                </a:solidFill>
                <a:latin typeface="Arial"/>
                <a:ea typeface="Arial"/>
                <a:cs typeface="Arial"/>
              </a:rPr>
              <a:t>3. Clean and map</a:t>
            </a:r>
          </a:p>
          <a:p xmlns:a="http://schemas.openxmlformats.org/drawingml/2006/main">
            <a:r>
              <a:t/>
            </a:r>
          </a:p>
          <a:p xmlns:a="http://schemas.openxmlformats.org/drawingml/2006/main">
            <a:pPr algn="l">
              <a:defRPr sz="1425" b="1">
                <a:solidFill>
                  <a:srgbClr val="0B1F3A"/>
                </a:solidFill>
                <a:latin typeface="Arial"/>
                <a:ea typeface="Arial"/>
                <a:cs typeface="Arial"/>
              </a:defRPr>
            </a:pPr>
            <a:r>
              <a:rPr sz="1425" b="1">
                <a:solidFill>
                  <a:srgbClr val="0B1F3A"/>
                </a:solidFill>
                <a:latin typeface="Arial"/>
                <a:ea typeface="Arial"/>
                <a:cs typeface="Arial"/>
              </a:rPr>
              <a:t>4. Build risk features</a:t>
            </a:r>
          </a:p>
          <a:p xmlns:a="http://schemas.openxmlformats.org/drawingml/2006/main">
            <a:r>
              <a:t/>
            </a:r>
          </a:p>
          <a:p xmlns:a="http://schemas.openxmlformats.org/drawingml/2006/main">
            <a:pPr algn="l">
              <a:defRPr sz="1425" b="1">
                <a:solidFill>
                  <a:srgbClr val="0B1F3A"/>
                </a:solidFill>
                <a:latin typeface="Arial"/>
                <a:ea typeface="Arial"/>
                <a:cs typeface="Arial"/>
              </a:defRPr>
            </a:pPr>
            <a:r>
              <a:rPr sz="1425" b="1">
                <a:solidFill>
                  <a:srgbClr val="0B1F3A"/>
                </a:solidFill>
                <a:latin typeface="Arial"/>
                <a:ea typeface="Arial"/>
                <a:cs typeface="Arial"/>
              </a:rPr>
              <a:t>5. Classify news</a:t>
            </a:r>
          </a:p>
          <a:p xmlns:a="http://schemas.openxmlformats.org/drawingml/2006/main">
            <a:r>
              <a:t/>
            </a:r>
          </a:p>
          <a:p xmlns:a="http://schemas.openxmlformats.org/drawingml/2006/main">
            <a:pPr algn="l">
              <a:defRPr sz="1425" b="1">
                <a:solidFill>
                  <a:srgbClr val="0B1F3A"/>
                </a:solidFill>
                <a:latin typeface="Arial"/>
                <a:ea typeface="Arial"/>
                <a:cs typeface="Arial"/>
              </a:defRPr>
            </a:pPr>
            <a:r>
              <a:rPr sz="1425" b="1">
                <a:solidFill>
                  <a:srgbClr val="0B1F3A"/>
                </a:solidFill>
                <a:latin typeface="Arial"/>
                <a:ea typeface="Arial"/>
                <a:cs typeface="Arial"/>
              </a:rPr>
              <a:t>6. Refresh dashboard</a:t>
            </a:r>
          </a:p>
        </p:txBody>
      </p:sp>
      <p:sp>
        <p:nvSpPr>
          <p:cNvPr id="8" name="">
            <a:extLst xmlns:a="http://schemas.openxmlformats.org/drawingml/2006/main">
              <a:ext uri="{FF2B5EF4-FFF2-40B4-BE49-F238E27FC236}">
                <a16:creationId xmlns:a16="http://schemas.microsoft.com/office/drawing/2014/main" id="{BAE6AC9D-82CF-4639-AEE8-F025901AD83D}"/>
              </a:ext>
            </a:extLst>
          </p:cNvPr>
          <p:cNvSpPr>
            <a:spLocks xmlns:a="http://schemas.openxmlformats.org/drawingml/2006/main" noGrp="1"/>
          </p:cNvSpPr>
          <p:nvPr/>
        </p:nvSpPr>
        <p:spPr>
          <a:xfrm xmlns:a="http://schemas.openxmlformats.org/drawingml/2006/main">
            <a:off x="8572500" y="5505450"/>
            <a:ext cx="30861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275" b="1">
                <a:solidFill>
                  <a:srgbClr val="2B78C5"/>
                </a:solidFill>
                <a:latin typeface="Arial"/>
                <a:ea typeface="Arial"/>
                <a:cs typeface="Arial"/>
              </a:defRPr>
            </a:pPr>
            <a:r>
              <a:rPr sz="1275" b="1">
                <a:solidFill>
                  <a:srgbClr val="2B78C5"/>
                </a:solidFill>
                <a:latin typeface="Arial"/>
                <a:ea typeface="Arial"/>
                <a:cs typeface="Arial"/>
              </a:rPr>
              <a:t>Databricks Jobs controls dependencies</a:t>
            </a:r>
          </a:p>
        </p:txBody>
      </p:sp>
    </p:spTree>
    <p:extLst>
      <p:ext uri="{BB962C8B-B14F-4D97-AF65-F5344CB8AC3E}">
        <p14:creationId xmlns:p14="http://schemas.microsoft.com/office/powerpoint/2010/main" val="2052865226"/>
      </p:ext>
    </p:extLst>
  </p:cSld>
</p:sld>
</file>

<file path=ppt/slides/slide1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7" name="">
            <a:extLst xmlns:a="http://schemas.openxmlformats.org/drawingml/2006/main">
              <a:ext uri="{FF2B5EF4-FFF2-40B4-BE49-F238E27FC236}">
                <a16:creationId xmlns:a16="http://schemas.microsoft.com/office/drawing/2014/main" id="{451427E9-987A-4EB1-B1B1-CAFEB237C829}"/>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Each lakehouse layer has one clear responsibility</a:t>
            </a:r>
          </a:p>
        </p:txBody>
      </p:sp>
      <p:sp>
        <p:nvSpPr>
          <p:cNvPr id="2" name="">
            <a:extLst xmlns:a="http://schemas.openxmlformats.org/drawingml/2006/main">
              <a:ext uri="{FF2B5EF4-FFF2-40B4-BE49-F238E27FC236}">
                <a16:creationId xmlns:a16="http://schemas.microsoft.com/office/drawing/2014/main" id="{97AE69E0-A77E-487E-A8F4-F7D5CA1CAAB2}"/>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EFE0C128-4C75-4383-B82C-2E0C3B31466F}"/>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12</a:t>
            </a:r>
          </a:p>
        </p:txBody>
      </p:sp>
      <p:sp>
        <p:nvSpPr>
          <p:cNvPr id="4" name="">
            <a:extLst xmlns:a="http://schemas.openxmlformats.org/drawingml/2006/main">
              <a:ext uri="{FF2B5EF4-FFF2-40B4-BE49-F238E27FC236}">
                <a16:creationId xmlns:a16="http://schemas.microsoft.com/office/drawing/2014/main" id="{4E6738B2-3172-4032-B138-D584AE6F667D}"/>
              </a:ext>
            </a:extLst>
          </p:cNvPr>
          <p:cNvSpPr>
            <a:spLocks xmlns:a="http://schemas.openxmlformats.org/drawingml/2006/main" noGrp="1"/>
          </p:cNvSpPr>
          <p:nvPr/>
        </p:nvSpPr>
        <p:spPr>
          <a:xfrm xmlns:a="http://schemas.openxmlformats.org/drawingml/2006/main">
            <a:off x="533400" y="1581150"/>
            <a:ext cx="3429000" cy="3733800"/>
          </a:xfrm>
          <a:prstGeom xmlns:a="http://schemas.openxmlformats.org/drawingml/2006/main" prst="roundRect">
            <a:avLst>
              <a:gd name="adj" fmla="val 2222"/>
            </a:avLst>
          </a:prstGeom>
          <a:solidFill xmlns:a="http://schemas.openxmlformats.org/drawingml/2006/main">
            <a:srgbClr val="F6F7F8"/>
          </a:solidFill>
          <a:ln xmlns:a="http://schemas.openxmlformats.org/drawingml/2006/main" w="9525">
            <a:solidFill>
              <a:srgbClr val="E99A19"/>
            </a:solidFill>
            <a:prstDash val="solid"/>
          </a:ln>
        </p:spPr>
      </p:sp>
      <p:sp>
        <p:nvSpPr>
          <p:cNvPr id="5" name="">
            <a:extLst xmlns:a="http://schemas.openxmlformats.org/drawingml/2006/main">
              <a:ext uri="{FF2B5EF4-FFF2-40B4-BE49-F238E27FC236}">
                <a16:creationId xmlns:a16="http://schemas.microsoft.com/office/drawing/2014/main" id="{CAC1CFED-4AFC-468B-B77C-3557F429B660}"/>
              </a:ext>
            </a:extLst>
          </p:cNvPr>
          <p:cNvSpPr>
            <a:spLocks xmlns:a="http://schemas.openxmlformats.org/drawingml/2006/main" noGrp="1"/>
          </p:cNvSpPr>
          <p:nvPr/>
        </p:nvSpPr>
        <p:spPr>
          <a:xfrm xmlns:a="http://schemas.openxmlformats.org/drawingml/2006/main">
            <a:off x="762000" y="1809750"/>
            <a:ext cx="2971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275" b="1">
                <a:solidFill>
                  <a:srgbClr val="E99A19"/>
                </a:solidFill>
                <a:latin typeface="Arial"/>
                <a:ea typeface="Arial"/>
                <a:cs typeface="Arial"/>
              </a:defRPr>
            </a:pPr>
            <a:r>
              <a:rPr sz="1275" b="1">
                <a:solidFill>
                  <a:srgbClr val="E99A19"/>
                </a:solidFill>
                <a:latin typeface="Arial"/>
                <a:ea typeface="Arial"/>
                <a:cs typeface="Arial"/>
              </a:rPr>
              <a:t>BRONZE</a:t>
            </a:r>
          </a:p>
        </p:txBody>
      </p:sp>
      <p:sp>
        <p:nvSpPr>
          <p:cNvPr id="6" name="">
            <a:extLst xmlns:a="http://schemas.openxmlformats.org/drawingml/2006/main">
              <a:ext uri="{FF2B5EF4-FFF2-40B4-BE49-F238E27FC236}">
                <a16:creationId xmlns:a16="http://schemas.microsoft.com/office/drawing/2014/main" id="{4E6811D0-9A1A-4492-9772-B1892511769E}"/>
              </a:ext>
            </a:extLst>
          </p:cNvPr>
          <p:cNvSpPr>
            <a:spLocks xmlns:a="http://schemas.openxmlformats.org/drawingml/2006/main" noGrp="1"/>
          </p:cNvSpPr>
          <p:nvPr/>
        </p:nvSpPr>
        <p:spPr>
          <a:xfrm xmlns:a="http://schemas.openxmlformats.org/drawingml/2006/main">
            <a:off x="762000" y="2324100"/>
            <a:ext cx="29718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2100" b="1">
                <a:solidFill>
                  <a:srgbClr val="0B1F3A"/>
                </a:solidFill>
                <a:latin typeface="Arial"/>
                <a:ea typeface="Arial"/>
                <a:cs typeface="Arial"/>
              </a:defRPr>
            </a:pPr>
            <a:r>
              <a:rPr sz="2100" b="1">
                <a:solidFill>
                  <a:srgbClr val="0B1F3A"/>
                </a:solidFill>
                <a:latin typeface="Arial"/>
                <a:ea typeface="Arial"/>
                <a:cs typeface="Arial"/>
              </a:rPr>
              <a:t>Preserve</a:t>
            </a:r>
          </a:p>
        </p:txBody>
      </p:sp>
      <p:sp>
        <p:nvSpPr>
          <p:cNvPr id="7" name="">
            <a:extLst xmlns:a="http://schemas.openxmlformats.org/drawingml/2006/main">
              <a:ext uri="{FF2B5EF4-FFF2-40B4-BE49-F238E27FC236}">
                <a16:creationId xmlns:a16="http://schemas.microsoft.com/office/drawing/2014/main" id="{E1E20E58-2511-4C4F-8E6C-B575048A0EAA}"/>
              </a:ext>
            </a:extLst>
          </p:cNvPr>
          <p:cNvSpPr>
            <a:spLocks xmlns:a="http://schemas.openxmlformats.org/drawingml/2006/main" noGrp="1"/>
          </p:cNvSpPr>
          <p:nvPr/>
        </p:nvSpPr>
        <p:spPr>
          <a:xfrm xmlns:a="http://schemas.openxmlformats.org/drawingml/2006/main">
            <a:off x="895350" y="3105150"/>
            <a:ext cx="27051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Raw API-aligned values</a:t>
            </a:r>
          </a:p>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Ingestion timestamp</a:t>
            </a:r>
          </a:p>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File path and replay evidence</a:t>
            </a:r>
          </a:p>
        </p:txBody>
      </p:sp>
      <p:sp>
        <p:nvSpPr>
          <p:cNvPr id="8" name="">
            <a:extLst xmlns:a="http://schemas.openxmlformats.org/drawingml/2006/main">
              <a:ext uri="{FF2B5EF4-FFF2-40B4-BE49-F238E27FC236}">
                <a16:creationId xmlns:a16="http://schemas.microsoft.com/office/drawing/2014/main" id="{A5D80515-2D97-4DEA-A8A5-91BC35174980}"/>
              </a:ext>
            </a:extLst>
          </p:cNvPr>
          <p:cNvSpPr>
            <a:spLocks xmlns:a="http://schemas.openxmlformats.org/drawingml/2006/main" noGrp="1"/>
          </p:cNvSpPr>
          <p:nvPr/>
        </p:nvSpPr>
        <p:spPr>
          <a:xfrm xmlns:a="http://schemas.openxmlformats.org/drawingml/2006/main">
            <a:off x="4267200" y="1581150"/>
            <a:ext cx="3429000" cy="3733800"/>
          </a:xfrm>
          <a:prstGeom xmlns:a="http://schemas.openxmlformats.org/drawingml/2006/main" prst="roundRect">
            <a:avLst>
              <a:gd name="adj" fmla="val 2222"/>
            </a:avLst>
          </a:prstGeom>
          <a:solidFill xmlns:a="http://schemas.openxmlformats.org/drawingml/2006/main">
            <a:srgbClr val="F6F7F8"/>
          </a:solidFill>
          <a:ln xmlns:a="http://schemas.openxmlformats.org/drawingml/2006/main" w="9525">
            <a:solidFill>
              <a:srgbClr val="73879E"/>
            </a:solidFill>
            <a:prstDash val="solid"/>
          </a:ln>
        </p:spPr>
      </p:sp>
      <p:sp>
        <p:nvSpPr>
          <p:cNvPr id="9" name="">
            <a:extLst xmlns:a="http://schemas.openxmlformats.org/drawingml/2006/main">
              <a:ext uri="{FF2B5EF4-FFF2-40B4-BE49-F238E27FC236}">
                <a16:creationId xmlns:a16="http://schemas.microsoft.com/office/drawing/2014/main" id="{6352FEA1-CDF2-433F-9D99-552D8B1FF9E7}"/>
              </a:ext>
            </a:extLst>
          </p:cNvPr>
          <p:cNvSpPr>
            <a:spLocks xmlns:a="http://schemas.openxmlformats.org/drawingml/2006/main" noGrp="1"/>
          </p:cNvSpPr>
          <p:nvPr/>
        </p:nvSpPr>
        <p:spPr>
          <a:xfrm xmlns:a="http://schemas.openxmlformats.org/drawingml/2006/main">
            <a:off x="4495800" y="1809750"/>
            <a:ext cx="2971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275" b="1">
                <a:solidFill>
                  <a:srgbClr val="73879E"/>
                </a:solidFill>
                <a:latin typeface="Arial"/>
                <a:ea typeface="Arial"/>
                <a:cs typeface="Arial"/>
              </a:defRPr>
            </a:pPr>
            <a:r>
              <a:rPr sz="1275" b="1">
                <a:solidFill>
                  <a:srgbClr val="73879E"/>
                </a:solidFill>
                <a:latin typeface="Arial"/>
                <a:ea typeface="Arial"/>
                <a:cs typeface="Arial"/>
              </a:rPr>
              <a:t>SILVER</a:t>
            </a:r>
          </a:p>
        </p:txBody>
      </p:sp>
      <p:sp>
        <p:nvSpPr>
          <p:cNvPr id="10" name="">
            <a:extLst xmlns:a="http://schemas.openxmlformats.org/drawingml/2006/main">
              <a:ext uri="{FF2B5EF4-FFF2-40B4-BE49-F238E27FC236}">
                <a16:creationId xmlns:a16="http://schemas.microsoft.com/office/drawing/2014/main" id="{A43A4F61-5D53-4DF4-A164-476413D294EA}"/>
              </a:ext>
            </a:extLst>
          </p:cNvPr>
          <p:cNvSpPr>
            <a:spLocks xmlns:a="http://schemas.openxmlformats.org/drawingml/2006/main" noGrp="1"/>
          </p:cNvSpPr>
          <p:nvPr/>
        </p:nvSpPr>
        <p:spPr>
          <a:xfrm xmlns:a="http://schemas.openxmlformats.org/drawingml/2006/main">
            <a:off x="4495800" y="2324100"/>
            <a:ext cx="29718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2100" b="1">
                <a:solidFill>
                  <a:srgbClr val="0B1F3A"/>
                </a:solidFill>
                <a:latin typeface="Arial"/>
                <a:ea typeface="Arial"/>
                <a:cs typeface="Arial"/>
              </a:defRPr>
            </a:pPr>
            <a:r>
              <a:rPr sz="2100" b="1">
                <a:solidFill>
                  <a:srgbClr val="0B1F3A"/>
                </a:solidFill>
                <a:latin typeface="Arial"/>
                <a:ea typeface="Arial"/>
                <a:cs typeface="Arial"/>
              </a:rPr>
              <a:t>Trust</a:t>
            </a:r>
          </a:p>
        </p:txBody>
      </p:sp>
      <p:sp>
        <p:nvSpPr>
          <p:cNvPr id="11" name="">
            <a:extLst xmlns:a="http://schemas.openxmlformats.org/drawingml/2006/main">
              <a:ext uri="{FF2B5EF4-FFF2-40B4-BE49-F238E27FC236}">
                <a16:creationId xmlns:a16="http://schemas.microsoft.com/office/drawing/2014/main" id="{1AF0F4C6-867A-4237-9C75-CADA8A735647}"/>
              </a:ext>
            </a:extLst>
          </p:cNvPr>
          <p:cNvSpPr>
            <a:spLocks xmlns:a="http://schemas.openxmlformats.org/drawingml/2006/main" noGrp="1"/>
          </p:cNvSpPr>
          <p:nvPr/>
        </p:nvSpPr>
        <p:spPr>
          <a:xfrm xmlns:a="http://schemas.openxmlformats.org/drawingml/2006/main">
            <a:off x="4629150" y="3105150"/>
            <a:ext cx="27051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Types and dates</a:t>
            </a:r>
          </a:p>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Null and key checks</a:t>
            </a:r>
          </a:p>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Deduplication and ticker mapping</a:t>
            </a:r>
          </a:p>
        </p:txBody>
      </p:sp>
      <p:sp>
        <p:nvSpPr>
          <p:cNvPr id="12" name="">
            <a:extLst xmlns:a="http://schemas.openxmlformats.org/drawingml/2006/main">
              <a:ext uri="{FF2B5EF4-FFF2-40B4-BE49-F238E27FC236}">
                <a16:creationId xmlns:a16="http://schemas.microsoft.com/office/drawing/2014/main" id="{DBB52511-1C33-46D4-BCEA-4A158D273A75}"/>
              </a:ext>
            </a:extLst>
          </p:cNvPr>
          <p:cNvSpPr>
            <a:spLocks xmlns:a="http://schemas.openxmlformats.org/drawingml/2006/main" noGrp="1"/>
          </p:cNvSpPr>
          <p:nvPr/>
        </p:nvSpPr>
        <p:spPr>
          <a:xfrm xmlns:a="http://schemas.openxmlformats.org/drawingml/2006/main">
            <a:off x="8001000" y="1581150"/>
            <a:ext cx="3429000" cy="3733800"/>
          </a:xfrm>
          <a:prstGeom xmlns:a="http://schemas.openxmlformats.org/drawingml/2006/main" prst="roundRect">
            <a:avLst>
              <a:gd name="adj" fmla="val 2222"/>
            </a:avLst>
          </a:prstGeom>
          <a:solidFill xmlns:a="http://schemas.openxmlformats.org/drawingml/2006/main">
            <a:srgbClr val="F6F7F8"/>
          </a:solidFill>
          <a:ln xmlns:a="http://schemas.openxmlformats.org/drawingml/2006/main" w="9525">
            <a:solidFill>
              <a:srgbClr val="E99A19"/>
            </a:solidFill>
            <a:prstDash val="solid"/>
          </a:ln>
        </p:spPr>
      </p:sp>
      <p:sp>
        <p:nvSpPr>
          <p:cNvPr id="13" name="">
            <a:extLst xmlns:a="http://schemas.openxmlformats.org/drawingml/2006/main">
              <a:ext uri="{FF2B5EF4-FFF2-40B4-BE49-F238E27FC236}">
                <a16:creationId xmlns:a16="http://schemas.microsoft.com/office/drawing/2014/main" id="{B203A150-4B73-46B7-98DA-519E0B394B67}"/>
              </a:ext>
            </a:extLst>
          </p:cNvPr>
          <p:cNvSpPr>
            <a:spLocks xmlns:a="http://schemas.openxmlformats.org/drawingml/2006/main" noGrp="1"/>
          </p:cNvSpPr>
          <p:nvPr/>
        </p:nvSpPr>
        <p:spPr>
          <a:xfrm xmlns:a="http://schemas.openxmlformats.org/drawingml/2006/main">
            <a:off x="8229600" y="1809750"/>
            <a:ext cx="29718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275" b="1">
                <a:solidFill>
                  <a:srgbClr val="E99A19"/>
                </a:solidFill>
                <a:latin typeface="Arial"/>
                <a:ea typeface="Arial"/>
                <a:cs typeface="Arial"/>
              </a:defRPr>
            </a:pPr>
            <a:r>
              <a:rPr sz="1275" b="1">
                <a:solidFill>
                  <a:srgbClr val="E99A19"/>
                </a:solidFill>
                <a:latin typeface="Arial"/>
                <a:ea typeface="Arial"/>
                <a:cs typeface="Arial"/>
              </a:rPr>
              <a:t>GOLD</a:t>
            </a:r>
          </a:p>
        </p:txBody>
      </p:sp>
      <p:sp>
        <p:nvSpPr>
          <p:cNvPr id="14" name="">
            <a:extLst xmlns:a="http://schemas.openxmlformats.org/drawingml/2006/main">
              <a:ext uri="{FF2B5EF4-FFF2-40B4-BE49-F238E27FC236}">
                <a16:creationId xmlns:a16="http://schemas.microsoft.com/office/drawing/2014/main" id="{F923F077-218F-4CC6-BFA2-411195E11846}"/>
              </a:ext>
            </a:extLst>
          </p:cNvPr>
          <p:cNvSpPr>
            <a:spLocks xmlns:a="http://schemas.openxmlformats.org/drawingml/2006/main" noGrp="1"/>
          </p:cNvSpPr>
          <p:nvPr/>
        </p:nvSpPr>
        <p:spPr>
          <a:xfrm xmlns:a="http://schemas.openxmlformats.org/drawingml/2006/main">
            <a:off x="8229600" y="2324100"/>
            <a:ext cx="29718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2100" b="1">
                <a:solidFill>
                  <a:srgbClr val="0B1F3A"/>
                </a:solidFill>
                <a:latin typeface="Arial"/>
                <a:ea typeface="Arial"/>
                <a:cs typeface="Arial"/>
              </a:defRPr>
            </a:pPr>
            <a:r>
              <a:rPr sz="2100" b="1">
                <a:solidFill>
                  <a:srgbClr val="0B1F3A"/>
                </a:solidFill>
                <a:latin typeface="Arial"/>
                <a:ea typeface="Arial"/>
                <a:cs typeface="Arial"/>
              </a:rPr>
              <a:t>Serve</a:t>
            </a:r>
          </a:p>
        </p:txBody>
      </p:sp>
      <p:sp>
        <p:nvSpPr>
          <p:cNvPr id="15" name="">
            <a:extLst xmlns:a="http://schemas.openxmlformats.org/drawingml/2006/main">
              <a:ext uri="{FF2B5EF4-FFF2-40B4-BE49-F238E27FC236}">
                <a16:creationId xmlns:a16="http://schemas.microsoft.com/office/drawing/2014/main" id="{D8CC6C41-E6C6-4ECE-8735-E4352DE10FCC}"/>
              </a:ext>
            </a:extLst>
          </p:cNvPr>
          <p:cNvSpPr>
            <a:spLocks xmlns:a="http://schemas.openxmlformats.org/drawingml/2006/main" noGrp="1"/>
          </p:cNvSpPr>
          <p:nvPr/>
        </p:nvSpPr>
        <p:spPr>
          <a:xfrm xmlns:a="http://schemas.openxmlformats.org/drawingml/2006/main">
            <a:off x="8362950" y="3105150"/>
            <a:ext cx="27051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Company summaries</a:t>
            </a:r>
          </a:p>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Financial and stock features</a:t>
            </a:r>
          </a:p>
          <a:p xmlns:a="http://schemas.openxmlformats.org/drawingml/2006/main">
            <a:pPr algn="ctr">
              <a:defRPr sz="1500" b="0">
                <a:solidFill>
                  <a:srgbClr val="54657A"/>
                </a:solidFill>
                <a:latin typeface="Arial"/>
                <a:ea typeface="Arial"/>
                <a:cs typeface="Arial"/>
              </a:defRPr>
            </a:pPr>
            <a:r>
              <a:rPr sz="1500" b="0">
                <a:solidFill>
                  <a:srgbClr val="54657A"/>
                </a:solidFill>
                <a:latin typeface="Arial"/>
                <a:ea typeface="Arial"/>
                <a:cs typeface="Arial"/>
              </a:rPr>
              <a:t>Company-risk fact and dashboard measures</a:t>
            </a:r>
          </a:p>
        </p:txBody>
      </p:sp>
      <p:sp>
        <p:nvSpPr>
          <p:cNvPr id="16" name="">
            <a:extLst xmlns:a="http://schemas.openxmlformats.org/drawingml/2006/main">
              <a:ext uri="{FF2B5EF4-FFF2-40B4-BE49-F238E27FC236}">
                <a16:creationId xmlns:a16="http://schemas.microsoft.com/office/drawing/2014/main" id="{DF225B7F-7501-4123-9798-2BEA90159963}"/>
              </a:ext>
            </a:extLst>
          </p:cNvPr>
          <p:cNvSpPr>
            <a:spLocks xmlns:a="http://schemas.openxmlformats.org/drawingml/2006/main" noGrp="1"/>
          </p:cNvSpPr>
          <p:nvPr/>
        </p:nvSpPr>
        <p:spPr>
          <a:xfrm xmlns:a="http://schemas.openxmlformats.org/drawingml/2006/main">
            <a:off x="1466850" y="5657850"/>
            <a:ext cx="92583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4762"/>
          </a:bodyPr>
          <a:lstStyle xmlns:a="http://schemas.openxmlformats.org/drawingml/2006/main"/>
          <a:p xmlns:a="http://schemas.openxmlformats.org/drawingml/2006/main">
            <a:pPr algn="ctr">
              <a:defRPr sz="1500" b="1">
                <a:solidFill>
                  <a:srgbClr val="168A8A"/>
                </a:solidFill>
                <a:latin typeface="Arial"/>
                <a:ea typeface="Arial"/>
                <a:cs typeface="Arial"/>
              </a:defRPr>
            </a:pPr>
            <a:r>
              <a:rPr sz="1500" b="1">
                <a:solidFill>
                  <a:srgbClr val="168A8A"/>
                </a:solidFill>
                <a:latin typeface="Arial"/>
                <a:ea typeface="Arial"/>
                <a:cs typeface="Arial"/>
              </a:rPr>
              <a:t>The current project uses monitored batch processing; future incremental loads can apply watermarks and Delta MERGE.</a:t>
            </a:r>
          </a:p>
        </p:txBody>
      </p:sp>
    </p:spTree>
    <p:extLst>
      <p:ext uri="{BB962C8B-B14F-4D97-AF65-F5344CB8AC3E}">
        <p14:creationId xmlns:p14="http://schemas.microsoft.com/office/powerpoint/2010/main" val="1191083231"/>
      </p:ext>
    </p:extLst>
  </p:cSld>
</p:sld>
</file>

<file path=ppt/slides/slide1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F470A61C-91E2-485B-950E-449F2CE14F9B}"/>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5804"/>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Bronze keeps source evidence before business rules are applied</a:t>
            </a:r>
          </a:p>
        </p:txBody>
      </p:sp>
      <p:sp>
        <p:nvSpPr>
          <p:cNvPr id="2" name="">
            <a:extLst xmlns:a="http://schemas.openxmlformats.org/drawingml/2006/main">
              <a:ext uri="{FF2B5EF4-FFF2-40B4-BE49-F238E27FC236}">
                <a16:creationId xmlns:a16="http://schemas.microsoft.com/office/drawing/2014/main" id="{6F2F3228-98A2-47D0-89C9-5E8E6A3006BB}"/>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545A6A45-AEB5-42B5-9392-EF6379843DC7}"/>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13</a:t>
            </a:r>
          </a:p>
        </p:txBody>
      </p:sp>
      <p:sp>
        <p:nvSpPr>
          <p:cNvPr id="4" name="">
            <a:extLst xmlns:a="http://schemas.openxmlformats.org/drawingml/2006/main">
              <a:ext uri="{FF2B5EF4-FFF2-40B4-BE49-F238E27FC236}">
                <a16:creationId xmlns:a16="http://schemas.microsoft.com/office/drawing/2014/main" id="{900EBFDB-B64D-4A1F-909F-02B70B040CC5}"/>
              </a:ext>
            </a:extLst>
          </p:cNvPr>
          <p:cNvSpPr>
            <a:spLocks xmlns:a="http://schemas.openxmlformats.org/drawingml/2006/main" noGrp="1"/>
          </p:cNvSpPr>
          <p:nvPr/>
        </p:nvSpPr>
        <p:spPr>
          <a:xfrm xmlns:a="http://schemas.openxmlformats.org/drawingml/2006/main">
            <a:off x="666750" y="1428750"/>
            <a:ext cx="4000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025" b="1">
                <a:solidFill>
                  <a:srgbClr val="E99A19"/>
                </a:solidFill>
                <a:latin typeface="Arial"/>
                <a:ea typeface="Arial"/>
                <a:cs typeface="Arial"/>
              </a:defRPr>
            </a:pPr>
            <a:r>
              <a:rPr sz="2025" b="1">
                <a:solidFill>
                  <a:srgbClr val="E99A19"/>
                </a:solidFill>
                <a:latin typeface="Arial"/>
                <a:ea typeface="Arial"/>
                <a:cs typeface="Arial"/>
              </a:rPr>
              <a:t>What the code does</a:t>
            </a:r>
          </a:p>
        </p:txBody>
      </p:sp>
      <p:sp>
        <p:nvSpPr>
          <p:cNvPr id="5" name="">
            <a:extLst xmlns:a="http://schemas.openxmlformats.org/drawingml/2006/main">
              <a:ext uri="{FF2B5EF4-FFF2-40B4-BE49-F238E27FC236}">
                <a16:creationId xmlns:a16="http://schemas.microsoft.com/office/drawing/2014/main" id="{6E0C6588-42EA-425E-8280-2BDE02541AF9}"/>
              </a:ext>
            </a:extLst>
          </p:cNvPr>
          <p:cNvSpPr>
            <a:spLocks xmlns:a="http://schemas.openxmlformats.org/drawingml/2006/main" noGrp="1"/>
          </p:cNvSpPr>
          <p:nvPr/>
        </p:nvSpPr>
        <p:spPr>
          <a:xfrm xmlns:a="http://schemas.openxmlformats.org/drawingml/2006/main">
            <a:off x="666750" y="2057400"/>
            <a:ext cx="4762500" cy="31051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Calls each REST endpoint with controlled parameters.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Keeps source-aligned values instead of forcing one common schema.</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Adds ingestion timestamp, source and file-path metadata.</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Writes entity-specific Delta tables for company and Yahoo data.</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Allows replay when downstream transformation logic changes.</a:t>
            </a:r>
          </a:p>
        </p:txBody>
      </p:sp>
      <p:sp>
        <p:nvSpPr>
          <p:cNvPr id="6" name="">
            <a:extLst xmlns:a="http://schemas.openxmlformats.org/drawingml/2006/main">
              <a:ext uri="{FF2B5EF4-FFF2-40B4-BE49-F238E27FC236}">
                <a16:creationId xmlns:a16="http://schemas.microsoft.com/office/drawing/2014/main" id="{60BB5E60-C06A-4F15-8890-BB079A31E575}"/>
              </a:ext>
            </a:extLst>
          </p:cNvPr>
          <p:cNvSpPr>
            <a:spLocks xmlns:a="http://schemas.openxmlformats.org/drawingml/2006/main" noGrp="1"/>
          </p:cNvSpPr>
          <p:nvPr/>
        </p:nvSpPr>
        <p:spPr>
          <a:xfrm xmlns:a="http://schemas.openxmlformats.org/drawingml/2006/main">
            <a:off x="6153150" y="1485900"/>
            <a:ext cx="5048250" cy="3505200"/>
          </a:xfrm>
          <a:prstGeom xmlns:a="http://schemas.openxmlformats.org/drawingml/2006/main" prst="roundRect">
            <a:avLst>
              <a:gd name="adj" fmla="val 2174"/>
            </a:avLst>
          </a:prstGeom>
          <a:solidFill xmlns:a="http://schemas.openxmlformats.org/drawingml/2006/main">
            <a:srgbClr val="F6F7F8"/>
          </a:solidFill>
          <a:ln xmlns:a="http://schemas.openxmlformats.org/drawingml/2006/main" w="9525">
            <a:solidFill>
              <a:srgbClr val="E99A19"/>
            </a:solidFill>
            <a:prstDash val="solid"/>
          </a:ln>
        </p:spPr>
      </p:sp>
      <p:sp>
        <p:nvSpPr>
          <p:cNvPr id="7" name="">
            <a:extLst xmlns:a="http://schemas.openxmlformats.org/drawingml/2006/main">
              <a:ext uri="{FF2B5EF4-FFF2-40B4-BE49-F238E27FC236}">
                <a16:creationId xmlns:a16="http://schemas.microsoft.com/office/drawing/2014/main" id="{26E30CFA-9305-4739-92DB-2C21B966D445}"/>
              </a:ext>
            </a:extLst>
          </p:cNvPr>
          <p:cNvSpPr>
            <a:spLocks xmlns:a="http://schemas.openxmlformats.org/drawingml/2006/main" noGrp="1"/>
          </p:cNvSpPr>
          <p:nvPr/>
        </p:nvSpPr>
        <p:spPr>
          <a:xfrm xmlns:a="http://schemas.openxmlformats.org/drawingml/2006/main">
            <a:off x="6477000" y="1790700"/>
            <a:ext cx="4381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950" b="1">
                <a:solidFill>
                  <a:srgbClr val="0B1F3A"/>
                </a:solidFill>
                <a:latin typeface="Arial"/>
                <a:ea typeface="Arial"/>
                <a:cs typeface="Arial"/>
              </a:defRPr>
            </a:pPr>
            <a:r>
              <a:rPr sz="1950" b="1">
                <a:solidFill>
                  <a:srgbClr val="0B1F3A"/>
                </a:solidFill>
                <a:latin typeface="Arial"/>
                <a:ea typeface="Arial"/>
                <a:cs typeface="Arial"/>
              </a:rPr>
              <a:t>Why Bronze matters</a:t>
            </a:r>
          </a:p>
        </p:txBody>
      </p:sp>
      <p:sp>
        <p:nvSpPr>
          <p:cNvPr id="8" name="">
            <a:extLst xmlns:a="http://schemas.openxmlformats.org/drawingml/2006/main">
              <a:ext uri="{FF2B5EF4-FFF2-40B4-BE49-F238E27FC236}">
                <a16:creationId xmlns:a16="http://schemas.microsoft.com/office/drawing/2014/main" id="{03412E7C-FDD4-4E4B-8FDB-EE636D01528D}"/>
              </a:ext>
            </a:extLst>
          </p:cNvPr>
          <p:cNvSpPr>
            <a:spLocks xmlns:a="http://schemas.openxmlformats.org/drawingml/2006/main" noGrp="1"/>
          </p:cNvSpPr>
          <p:nvPr/>
        </p:nvSpPr>
        <p:spPr>
          <a:xfrm xmlns:a="http://schemas.openxmlformats.org/drawingml/2006/main">
            <a:off x="6648450" y="2457450"/>
            <a:ext cx="4038600" cy="1485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725" b="0">
                <a:solidFill>
                  <a:srgbClr val="54657A"/>
                </a:solidFill>
                <a:latin typeface="Arial"/>
                <a:ea typeface="Arial"/>
                <a:cs typeface="Arial"/>
              </a:defRPr>
            </a:pPr>
            <a:r>
              <a:rPr sz="1725" b="0">
                <a:solidFill>
                  <a:srgbClr val="54657A"/>
                </a:solidFill>
                <a:latin typeface="Arial"/>
                <a:ea typeface="Arial"/>
                <a:cs typeface="Arial"/>
              </a:rPr>
              <a:t>Without Bronze, an API schema change or incorrect Silver rule could destroy the original evidence. Bronze creates a recoverable boundary between external systems and internal processing.</a:t>
            </a:r>
          </a:p>
        </p:txBody>
      </p:sp>
      <p:sp>
        <p:nvSpPr>
          <p:cNvPr id="9" name="">
            <a:extLst xmlns:a="http://schemas.openxmlformats.org/drawingml/2006/main">
              <a:ext uri="{FF2B5EF4-FFF2-40B4-BE49-F238E27FC236}">
                <a16:creationId xmlns:a16="http://schemas.microsoft.com/office/drawing/2014/main" id="{F3291876-487B-4061-96A7-32AD98DC4129}"/>
              </a:ext>
            </a:extLst>
          </p:cNvPr>
          <p:cNvSpPr>
            <a:spLocks xmlns:a="http://schemas.openxmlformats.org/drawingml/2006/main" noGrp="1"/>
          </p:cNvSpPr>
          <p:nvPr/>
        </p:nvSpPr>
        <p:spPr>
          <a:xfrm xmlns:a="http://schemas.openxmlformats.org/drawingml/2006/main">
            <a:off x="6648450" y="4210050"/>
            <a:ext cx="40386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725" b="1">
                <a:solidFill>
                  <a:srgbClr val="E99A19"/>
                </a:solidFill>
                <a:latin typeface="Arial"/>
                <a:ea typeface="Arial"/>
                <a:cs typeface="Arial"/>
              </a:defRPr>
            </a:pPr>
            <a:r>
              <a:rPr sz="1725" b="1">
                <a:solidFill>
                  <a:srgbClr val="E99A19"/>
                </a:solidFill>
                <a:latin typeface="Arial"/>
                <a:ea typeface="Arial"/>
                <a:cs typeface="Arial"/>
              </a:rPr>
              <a:t>Raw does not mean unmanaged</a:t>
            </a:r>
          </a:p>
        </p:txBody>
      </p:sp>
      <p:sp>
        <p:nvSpPr>
          <p:cNvPr id="10" name="">
            <a:extLst xmlns:a="http://schemas.openxmlformats.org/drawingml/2006/main">
              <a:ext uri="{FF2B5EF4-FFF2-40B4-BE49-F238E27FC236}">
                <a16:creationId xmlns:a16="http://schemas.microsoft.com/office/drawing/2014/main" id="{0CA0964F-63A4-4776-A807-6EAE8670BB65}"/>
              </a:ext>
            </a:extLst>
          </p:cNvPr>
          <p:cNvSpPr>
            <a:spLocks xmlns:a="http://schemas.openxmlformats.org/drawingml/2006/main" noGrp="1"/>
          </p:cNvSpPr>
          <p:nvPr/>
        </p:nvSpPr>
        <p:spPr>
          <a:xfrm xmlns:a="http://schemas.openxmlformats.org/drawingml/2006/main">
            <a:off x="2095500" y="5619750"/>
            <a:ext cx="8001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2100" b="1">
                <a:solidFill>
                  <a:srgbClr val="168A8A"/>
                </a:solidFill>
                <a:latin typeface="Arial"/>
                <a:ea typeface="Arial"/>
                <a:cs typeface="Arial"/>
              </a:defRPr>
            </a:pPr>
            <a:r>
              <a:rPr sz="2100" b="1">
                <a:solidFill>
                  <a:srgbClr val="168A8A"/>
                </a:solidFill>
                <a:latin typeface="Arial"/>
                <a:ea typeface="Arial"/>
                <a:cs typeface="Arial"/>
              </a:rPr>
              <a:t>Preserve first  →  transform second</a:t>
            </a:r>
          </a:p>
        </p:txBody>
      </p:sp>
    </p:spTree>
    <p:extLst>
      <p:ext uri="{BB962C8B-B14F-4D97-AF65-F5344CB8AC3E}">
        <p14:creationId xmlns:p14="http://schemas.microsoft.com/office/powerpoint/2010/main" val="407322441"/>
      </p:ext>
    </p:extLst>
  </p:cSld>
</p:sld>
</file>

<file path=ppt/slides/slide1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2" name="">
            <a:extLst xmlns:a="http://schemas.openxmlformats.org/drawingml/2006/main">
              <a:ext uri="{FF2B5EF4-FFF2-40B4-BE49-F238E27FC236}">
                <a16:creationId xmlns:a16="http://schemas.microsoft.com/office/drawing/2014/main" id="{FC4012F7-A82B-45CE-976E-3854EF18E3C3}"/>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6512"/>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Data quality and controlled company mapping made integration reliable</a:t>
            </a:r>
          </a:p>
        </p:txBody>
      </p:sp>
      <p:sp>
        <p:nvSpPr>
          <p:cNvPr id="2" name="">
            <a:extLst xmlns:a="http://schemas.openxmlformats.org/drawingml/2006/main">
              <a:ext uri="{FF2B5EF4-FFF2-40B4-BE49-F238E27FC236}">
                <a16:creationId xmlns:a16="http://schemas.microsoft.com/office/drawing/2014/main" id="{38576198-EE41-43A6-8BDB-8D1821F7C907}"/>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729FA051-BA77-4FAC-BCBA-D86FFCCD525A}"/>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14</a:t>
            </a:r>
          </a:p>
        </p:txBody>
      </p:sp>
      <p:sp>
        <p:nvSpPr>
          <p:cNvPr id="4" name="">
            <a:extLst xmlns:a="http://schemas.openxmlformats.org/drawingml/2006/main">
              <a:ext uri="{FF2B5EF4-FFF2-40B4-BE49-F238E27FC236}">
                <a16:creationId xmlns:a16="http://schemas.microsoft.com/office/drawing/2014/main" id="{63BEBD82-1100-4537-9310-7D1542A04255}"/>
              </a:ext>
            </a:extLst>
          </p:cNvPr>
          <p:cNvSpPr>
            <a:spLocks xmlns:a="http://schemas.openxmlformats.org/drawingml/2006/main" noGrp="1"/>
          </p:cNvSpPr>
          <p:nvPr/>
        </p:nvSpPr>
        <p:spPr>
          <a:xfrm xmlns:a="http://schemas.openxmlformats.org/drawingml/2006/main">
            <a:off x="533400" y="1581150"/>
            <a:ext cx="2514600" cy="3257550"/>
          </a:xfrm>
          <a:prstGeom xmlns:a="http://schemas.openxmlformats.org/drawingml/2006/main" prst="roundRect">
            <a:avLst>
              <a:gd name="adj" fmla="val 3030"/>
            </a:avLst>
          </a:prstGeom>
          <a:solidFill xmlns:a="http://schemas.openxmlformats.org/drawingml/2006/main">
            <a:srgbClr val="F3F5F7"/>
          </a:solidFill>
          <a:ln xmlns:a="http://schemas.openxmlformats.org/drawingml/2006/main" w="9525">
            <a:solidFill>
              <a:srgbClr val="C8D2DC"/>
            </a:solidFill>
            <a:prstDash val="solid"/>
          </a:ln>
        </p:spPr>
      </p:sp>
      <p:sp>
        <p:nvSpPr>
          <p:cNvPr id="5" name="">
            <a:extLst xmlns:a="http://schemas.openxmlformats.org/drawingml/2006/main">
              <a:ext uri="{FF2B5EF4-FFF2-40B4-BE49-F238E27FC236}">
                <a16:creationId xmlns:a16="http://schemas.microsoft.com/office/drawing/2014/main" id="{50091204-C4FE-4B57-A4DA-5EE6759D3C3B}"/>
              </a:ext>
            </a:extLst>
          </p:cNvPr>
          <p:cNvSpPr>
            <a:spLocks xmlns:a="http://schemas.openxmlformats.org/drawingml/2006/main" noGrp="1"/>
          </p:cNvSpPr>
          <p:nvPr/>
        </p:nvSpPr>
        <p:spPr>
          <a:xfrm xmlns:a="http://schemas.openxmlformats.org/drawingml/2006/main">
            <a:off x="742950" y="1809750"/>
            <a:ext cx="5143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39A9C6"/>
                </a:solidFill>
                <a:latin typeface="Arial"/>
                <a:ea typeface="Arial"/>
                <a:cs typeface="Arial"/>
              </a:defRPr>
            </a:pPr>
            <a:r>
              <a:rPr sz="1425" b="1">
                <a:solidFill>
                  <a:srgbClr val="39A9C6"/>
                </a:solidFill>
                <a:latin typeface="Arial"/>
                <a:ea typeface="Arial"/>
                <a:cs typeface="Arial"/>
              </a:rPr>
              <a:t>01</a:t>
            </a:r>
          </a:p>
        </p:txBody>
      </p:sp>
      <p:sp>
        <p:nvSpPr>
          <p:cNvPr id="6" name="">
            <a:extLst xmlns:a="http://schemas.openxmlformats.org/drawingml/2006/main">
              <a:ext uri="{FF2B5EF4-FFF2-40B4-BE49-F238E27FC236}">
                <a16:creationId xmlns:a16="http://schemas.microsoft.com/office/drawing/2014/main" id="{7E6B1144-1E89-4905-9EBF-51AFC59940F6}"/>
              </a:ext>
            </a:extLst>
          </p:cNvPr>
          <p:cNvSpPr>
            <a:spLocks xmlns:a="http://schemas.openxmlformats.org/drawingml/2006/main" noGrp="1"/>
          </p:cNvSpPr>
          <p:nvPr/>
        </p:nvSpPr>
        <p:spPr>
          <a:xfrm xmlns:a="http://schemas.openxmlformats.org/drawingml/2006/main">
            <a:off x="742950" y="2324100"/>
            <a:ext cx="20955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Completeness</a:t>
            </a:r>
          </a:p>
        </p:txBody>
      </p:sp>
      <p:sp>
        <p:nvSpPr>
          <p:cNvPr id="7" name="">
            <a:extLst xmlns:a="http://schemas.openxmlformats.org/drawingml/2006/main">
              <a:ext uri="{FF2B5EF4-FFF2-40B4-BE49-F238E27FC236}">
                <a16:creationId xmlns:a16="http://schemas.microsoft.com/office/drawing/2014/main" id="{0E7364F0-9E23-4A23-A634-171C839DA766}"/>
              </a:ext>
            </a:extLst>
          </p:cNvPr>
          <p:cNvSpPr>
            <a:spLocks xmlns:a="http://schemas.openxmlformats.org/drawingml/2006/main" noGrp="1"/>
          </p:cNvSpPr>
          <p:nvPr/>
        </p:nvSpPr>
        <p:spPr>
          <a:xfrm xmlns:a="http://schemas.openxmlformats.org/drawingml/2006/main">
            <a:off x="742950" y="2895600"/>
            <a:ext cx="20955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Required business keys and important analytical fields were checked.</a:t>
            </a:r>
          </a:p>
        </p:txBody>
      </p:sp>
      <p:sp>
        <p:nvSpPr>
          <p:cNvPr id="8" name="">
            <a:extLst xmlns:a="http://schemas.openxmlformats.org/drawingml/2006/main">
              <a:ext uri="{FF2B5EF4-FFF2-40B4-BE49-F238E27FC236}">
                <a16:creationId xmlns:a16="http://schemas.microsoft.com/office/drawing/2014/main" id="{8344EF2F-29B6-4F04-B3A8-473083FD259F}"/>
              </a:ext>
            </a:extLst>
          </p:cNvPr>
          <p:cNvSpPr>
            <a:spLocks xmlns:a="http://schemas.openxmlformats.org/drawingml/2006/main" noGrp="1"/>
          </p:cNvSpPr>
          <p:nvPr/>
        </p:nvSpPr>
        <p:spPr>
          <a:xfrm xmlns:a="http://schemas.openxmlformats.org/drawingml/2006/main">
            <a:off x="3314700" y="1581150"/>
            <a:ext cx="2514600" cy="3257550"/>
          </a:xfrm>
          <a:prstGeom xmlns:a="http://schemas.openxmlformats.org/drawingml/2006/main" prst="roundRect">
            <a:avLst>
              <a:gd name="adj" fmla="val 3030"/>
            </a:avLst>
          </a:prstGeom>
          <a:solidFill xmlns:a="http://schemas.openxmlformats.org/drawingml/2006/main">
            <a:srgbClr val="F3F5F7"/>
          </a:solidFill>
          <a:ln xmlns:a="http://schemas.openxmlformats.org/drawingml/2006/main" w="9525">
            <a:solidFill>
              <a:srgbClr val="C8D2DC"/>
            </a:solidFill>
            <a:prstDash val="solid"/>
          </a:ln>
        </p:spPr>
      </p:sp>
      <p:sp>
        <p:nvSpPr>
          <p:cNvPr id="9" name="">
            <a:extLst xmlns:a="http://schemas.openxmlformats.org/drawingml/2006/main">
              <a:ext uri="{FF2B5EF4-FFF2-40B4-BE49-F238E27FC236}">
                <a16:creationId xmlns:a16="http://schemas.microsoft.com/office/drawing/2014/main" id="{A52CF9F5-A772-4E6F-A8A1-8A731DFC69C1}"/>
              </a:ext>
            </a:extLst>
          </p:cNvPr>
          <p:cNvSpPr>
            <a:spLocks xmlns:a="http://schemas.openxmlformats.org/drawingml/2006/main" noGrp="1"/>
          </p:cNvSpPr>
          <p:nvPr/>
        </p:nvSpPr>
        <p:spPr>
          <a:xfrm xmlns:a="http://schemas.openxmlformats.org/drawingml/2006/main">
            <a:off x="3524250" y="1809750"/>
            <a:ext cx="5143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39A9C6"/>
                </a:solidFill>
                <a:latin typeface="Arial"/>
                <a:ea typeface="Arial"/>
                <a:cs typeface="Arial"/>
              </a:defRPr>
            </a:pPr>
            <a:r>
              <a:rPr sz="1425" b="1">
                <a:solidFill>
                  <a:srgbClr val="39A9C6"/>
                </a:solidFill>
                <a:latin typeface="Arial"/>
                <a:ea typeface="Arial"/>
                <a:cs typeface="Arial"/>
              </a:rPr>
              <a:t>02</a:t>
            </a:r>
          </a:p>
        </p:txBody>
      </p:sp>
      <p:sp>
        <p:nvSpPr>
          <p:cNvPr id="10" name="">
            <a:extLst xmlns:a="http://schemas.openxmlformats.org/drawingml/2006/main">
              <a:ext uri="{FF2B5EF4-FFF2-40B4-BE49-F238E27FC236}">
                <a16:creationId xmlns:a16="http://schemas.microsoft.com/office/drawing/2014/main" id="{1AA6F727-BA81-45B5-B613-15CC224F4EC3}"/>
              </a:ext>
            </a:extLst>
          </p:cNvPr>
          <p:cNvSpPr>
            <a:spLocks xmlns:a="http://schemas.openxmlformats.org/drawingml/2006/main" noGrp="1"/>
          </p:cNvSpPr>
          <p:nvPr/>
        </p:nvSpPr>
        <p:spPr>
          <a:xfrm xmlns:a="http://schemas.openxmlformats.org/drawingml/2006/main">
            <a:off x="3524250" y="2324100"/>
            <a:ext cx="20955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Consistency</a:t>
            </a:r>
          </a:p>
        </p:txBody>
      </p:sp>
      <p:sp>
        <p:nvSpPr>
          <p:cNvPr id="11" name="">
            <a:extLst xmlns:a="http://schemas.openxmlformats.org/drawingml/2006/main">
              <a:ext uri="{FF2B5EF4-FFF2-40B4-BE49-F238E27FC236}">
                <a16:creationId xmlns:a16="http://schemas.microsoft.com/office/drawing/2014/main" id="{30EB0729-CA87-494D-B628-DBD4C3C79DA5}"/>
              </a:ext>
            </a:extLst>
          </p:cNvPr>
          <p:cNvSpPr>
            <a:spLocks xmlns:a="http://schemas.openxmlformats.org/drawingml/2006/main" noGrp="1"/>
          </p:cNvSpPr>
          <p:nvPr/>
        </p:nvSpPr>
        <p:spPr>
          <a:xfrm xmlns:a="http://schemas.openxmlformats.org/drawingml/2006/main">
            <a:off x="3524250" y="2895600"/>
            <a:ext cx="20955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Dates, types, names and ticker formats were standardised in Silver.</a:t>
            </a:r>
          </a:p>
        </p:txBody>
      </p:sp>
      <p:sp>
        <p:nvSpPr>
          <p:cNvPr id="12" name="">
            <a:extLst xmlns:a="http://schemas.openxmlformats.org/drawingml/2006/main">
              <a:ext uri="{FF2B5EF4-FFF2-40B4-BE49-F238E27FC236}">
                <a16:creationId xmlns:a16="http://schemas.microsoft.com/office/drawing/2014/main" id="{6520F324-291E-48DF-B5E0-15B37FA7ABB2}"/>
              </a:ext>
            </a:extLst>
          </p:cNvPr>
          <p:cNvSpPr>
            <a:spLocks xmlns:a="http://schemas.openxmlformats.org/drawingml/2006/main" noGrp="1"/>
          </p:cNvSpPr>
          <p:nvPr/>
        </p:nvSpPr>
        <p:spPr>
          <a:xfrm xmlns:a="http://schemas.openxmlformats.org/drawingml/2006/main">
            <a:off x="6096000" y="1581150"/>
            <a:ext cx="2514600" cy="3257550"/>
          </a:xfrm>
          <a:prstGeom xmlns:a="http://schemas.openxmlformats.org/drawingml/2006/main" prst="roundRect">
            <a:avLst>
              <a:gd name="adj" fmla="val 3030"/>
            </a:avLst>
          </a:prstGeom>
          <a:solidFill xmlns:a="http://schemas.openxmlformats.org/drawingml/2006/main">
            <a:srgbClr val="F3F5F7"/>
          </a:solidFill>
          <a:ln xmlns:a="http://schemas.openxmlformats.org/drawingml/2006/main" w="9525">
            <a:solidFill>
              <a:srgbClr val="C8D2DC"/>
            </a:solidFill>
            <a:prstDash val="solid"/>
          </a:ln>
        </p:spPr>
      </p:sp>
      <p:sp>
        <p:nvSpPr>
          <p:cNvPr id="13" name="">
            <a:extLst xmlns:a="http://schemas.openxmlformats.org/drawingml/2006/main">
              <a:ext uri="{FF2B5EF4-FFF2-40B4-BE49-F238E27FC236}">
                <a16:creationId xmlns:a16="http://schemas.microsoft.com/office/drawing/2014/main" id="{63077C9C-8DC5-4374-ABE8-351BDF790938}"/>
              </a:ext>
            </a:extLst>
          </p:cNvPr>
          <p:cNvSpPr>
            <a:spLocks xmlns:a="http://schemas.openxmlformats.org/drawingml/2006/main" noGrp="1"/>
          </p:cNvSpPr>
          <p:nvPr/>
        </p:nvSpPr>
        <p:spPr>
          <a:xfrm xmlns:a="http://schemas.openxmlformats.org/drawingml/2006/main">
            <a:off x="6305550" y="1809750"/>
            <a:ext cx="5143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39A9C6"/>
                </a:solidFill>
                <a:latin typeface="Arial"/>
                <a:ea typeface="Arial"/>
                <a:cs typeface="Arial"/>
              </a:defRPr>
            </a:pPr>
            <a:r>
              <a:rPr sz="1425" b="1">
                <a:solidFill>
                  <a:srgbClr val="39A9C6"/>
                </a:solidFill>
                <a:latin typeface="Arial"/>
                <a:ea typeface="Arial"/>
                <a:cs typeface="Arial"/>
              </a:rPr>
              <a:t>03</a:t>
            </a:r>
          </a:p>
        </p:txBody>
      </p:sp>
      <p:sp>
        <p:nvSpPr>
          <p:cNvPr id="14" name="">
            <a:extLst xmlns:a="http://schemas.openxmlformats.org/drawingml/2006/main">
              <a:ext uri="{FF2B5EF4-FFF2-40B4-BE49-F238E27FC236}">
                <a16:creationId xmlns:a16="http://schemas.microsoft.com/office/drawing/2014/main" id="{60EFE8D9-1F20-4F1F-AF6D-586E94BEE128}"/>
              </a:ext>
            </a:extLst>
          </p:cNvPr>
          <p:cNvSpPr>
            <a:spLocks xmlns:a="http://schemas.openxmlformats.org/drawingml/2006/main" noGrp="1"/>
          </p:cNvSpPr>
          <p:nvPr/>
        </p:nvSpPr>
        <p:spPr>
          <a:xfrm xmlns:a="http://schemas.openxmlformats.org/drawingml/2006/main">
            <a:off x="6305550" y="2324100"/>
            <a:ext cx="20955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Uniqueness</a:t>
            </a:r>
          </a:p>
        </p:txBody>
      </p:sp>
      <p:sp>
        <p:nvSpPr>
          <p:cNvPr id="15" name="">
            <a:extLst xmlns:a="http://schemas.openxmlformats.org/drawingml/2006/main">
              <a:ext uri="{FF2B5EF4-FFF2-40B4-BE49-F238E27FC236}">
                <a16:creationId xmlns:a16="http://schemas.microsoft.com/office/drawing/2014/main" id="{160ABDEC-6986-49FF-81EE-177D3B63A866}"/>
              </a:ext>
            </a:extLst>
          </p:cNvPr>
          <p:cNvSpPr>
            <a:spLocks xmlns:a="http://schemas.openxmlformats.org/drawingml/2006/main" noGrp="1"/>
          </p:cNvSpPr>
          <p:nvPr/>
        </p:nvSpPr>
        <p:spPr>
          <a:xfrm xmlns:a="http://schemas.openxmlformats.org/drawingml/2006/main">
            <a:off x="6305550" y="2895600"/>
            <a:ext cx="20955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Grain-specific business keys removed repeated filings, prices and news.</a:t>
            </a:r>
          </a:p>
        </p:txBody>
      </p:sp>
      <p:sp>
        <p:nvSpPr>
          <p:cNvPr id="16" name="">
            <a:extLst xmlns:a="http://schemas.openxmlformats.org/drawingml/2006/main">
              <a:ext uri="{FF2B5EF4-FFF2-40B4-BE49-F238E27FC236}">
                <a16:creationId xmlns:a16="http://schemas.microsoft.com/office/drawing/2014/main" id="{41E93999-2FC1-4C9C-AC6B-7AF351A768CB}"/>
              </a:ext>
            </a:extLst>
          </p:cNvPr>
          <p:cNvSpPr>
            <a:spLocks xmlns:a="http://schemas.openxmlformats.org/drawingml/2006/main" noGrp="1"/>
          </p:cNvSpPr>
          <p:nvPr/>
        </p:nvSpPr>
        <p:spPr>
          <a:xfrm xmlns:a="http://schemas.openxmlformats.org/drawingml/2006/main">
            <a:off x="8877300" y="1581150"/>
            <a:ext cx="2514600" cy="3257550"/>
          </a:xfrm>
          <a:prstGeom xmlns:a="http://schemas.openxmlformats.org/drawingml/2006/main" prst="roundRect">
            <a:avLst>
              <a:gd name="adj" fmla="val 3030"/>
            </a:avLst>
          </a:prstGeom>
          <a:solidFill xmlns:a="http://schemas.openxmlformats.org/drawingml/2006/main">
            <a:srgbClr val="EAF5FB"/>
          </a:solidFill>
          <a:ln xmlns:a="http://schemas.openxmlformats.org/drawingml/2006/main" w="9525">
            <a:solidFill>
              <a:srgbClr val="39A9C6"/>
            </a:solidFill>
            <a:prstDash val="solid"/>
          </a:ln>
        </p:spPr>
      </p:sp>
      <p:sp>
        <p:nvSpPr>
          <p:cNvPr id="17" name="">
            <a:extLst xmlns:a="http://schemas.openxmlformats.org/drawingml/2006/main">
              <a:ext uri="{FF2B5EF4-FFF2-40B4-BE49-F238E27FC236}">
                <a16:creationId xmlns:a16="http://schemas.microsoft.com/office/drawing/2014/main" id="{9F96C2D4-1A7F-4AB4-B2AF-4105B45EB700}"/>
              </a:ext>
            </a:extLst>
          </p:cNvPr>
          <p:cNvSpPr>
            <a:spLocks xmlns:a="http://schemas.openxmlformats.org/drawingml/2006/main" noGrp="1"/>
          </p:cNvSpPr>
          <p:nvPr/>
        </p:nvSpPr>
        <p:spPr>
          <a:xfrm xmlns:a="http://schemas.openxmlformats.org/drawingml/2006/main">
            <a:off x="9086850" y="1809750"/>
            <a:ext cx="5143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39A9C6"/>
                </a:solidFill>
                <a:latin typeface="Arial"/>
                <a:ea typeface="Arial"/>
                <a:cs typeface="Arial"/>
              </a:defRPr>
            </a:pPr>
            <a:r>
              <a:rPr sz="1425" b="1">
                <a:solidFill>
                  <a:srgbClr val="39A9C6"/>
                </a:solidFill>
                <a:latin typeface="Arial"/>
                <a:ea typeface="Arial"/>
                <a:cs typeface="Arial"/>
              </a:rPr>
              <a:t>04</a:t>
            </a:r>
          </a:p>
        </p:txBody>
      </p:sp>
      <p:sp>
        <p:nvSpPr>
          <p:cNvPr id="18" name="">
            <a:extLst xmlns:a="http://schemas.openxmlformats.org/drawingml/2006/main">
              <a:ext uri="{FF2B5EF4-FFF2-40B4-BE49-F238E27FC236}">
                <a16:creationId xmlns:a16="http://schemas.microsoft.com/office/drawing/2014/main" id="{410465DA-5DA6-4772-91F8-216FD661045C}"/>
              </a:ext>
            </a:extLst>
          </p:cNvPr>
          <p:cNvSpPr>
            <a:spLocks xmlns:a="http://schemas.openxmlformats.org/drawingml/2006/main" noGrp="1"/>
          </p:cNvSpPr>
          <p:nvPr/>
        </p:nvSpPr>
        <p:spPr>
          <a:xfrm xmlns:a="http://schemas.openxmlformats.org/drawingml/2006/main">
            <a:off x="9086850" y="2324100"/>
            <a:ext cx="20955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Traceability</a:t>
            </a:r>
          </a:p>
        </p:txBody>
      </p:sp>
      <p:sp>
        <p:nvSpPr>
          <p:cNvPr id="19" name="">
            <a:extLst xmlns:a="http://schemas.openxmlformats.org/drawingml/2006/main">
              <a:ext uri="{FF2B5EF4-FFF2-40B4-BE49-F238E27FC236}">
                <a16:creationId xmlns:a16="http://schemas.microsoft.com/office/drawing/2014/main" id="{9167B911-E03C-4112-9EEB-05F647B18267}"/>
              </a:ext>
            </a:extLst>
          </p:cNvPr>
          <p:cNvSpPr>
            <a:spLocks xmlns:a="http://schemas.openxmlformats.org/drawingml/2006/main" noGrp="1"/>
          </p:cNvSpPr>
          <p:nvPr/>
        </p:nvSpPr>
        <p:spPr>
          <a:xfrm xmlns:a="http://schemas.openxmlformats.org/drawingml/2006/main">
            <a:off x="9086850" y="2895600"/>
            <a:ext cx="2095500" cy="1428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File paths, ingestion times, providers and URLs were retained for audit.</a:t>
            </a:r>
          </a:p>
        </p:txBody>
      </p:sp>
      <p:sp>
        <p:nvSpPr>
          <p:cNvPr id="20" name="">
            <a:extLst xmlns:a="http://schemas.openxmlformats.org/drawingml/2006/main">
              <a:ext uri="{FF2B5EF4-FFF2-40B4-BE49-F238E27FC236}">
                <a16:creationId xmlns:a16="http://schemas.microsoft.com/office/drawing/2014/main" id="{3C296160-F079-4B63-AB19-DE825C26D6B9}"/>
              </a:ext>
            </a:extLst>
          </p:cNvPr>
          <p:cNvSpPr>
            <a:spLocks xmlns:a="http://schemas.openxmlformats.org/drawingml/2006/main" noGrp="1"/>
          </p:cNvSpPr>
          <p:nvPr/>
        </p:nvSpPr>
        <p:spPr>
          <a:xfrm xmlns:a="http://schemas.openxmlformats.org/drawingml/2006/main">
            <a:off x="1657350" y="5219700"/>
            <a:ext cx="8877300" cy="800100"/>
          </a:xfrm>
          <a:prstGeom xmlns:a="http://schemas.openxmlformats.org/drawingml/2006/main" prst="roundRect">
            <a:avLst>
              <a:gd name="adj" fmla="val 9524"/>
            </a:avLst>
          </a:prstGeom>
          <a:solidFill xmlns:a="http://schemas.openxmlformats.org/drawingml/2006/main">
            <a:srgbClr val="0B1F3A"/>
          </a:solidFill>
          <a:ln xmlns:a="http://schemas.openxmlformats.org/drawingml/2006/main" w="9525">
            <a:solidFill>
              <a:srgbClr val="0B1F3A"/>
            </a:solidFill>
            <a:prstDash val="solid"/>
          </a:ln>
        </p:spPr>
      </p:sp>
      <p:sp>
        <p:nvSpPr>
          <p:cNvPr id="21" name="">
            <a:extLst xmlns:a="http://schemas.openxmlformats.org/drawingml/2006/main">
              <a:ext uri="{FF2B5EF4-FFF2-40B4-BE49-F238E27FC236}">
                <a16:creationId xmlns:a16="http://schemas.microsoft.com/office/drawing/2014/main" id="{63FD1810-3EAC-470E-9E0B-FB49CA1963D5}"/>
              </a:ext>
            </a:extLst>
          </p:cNvPr>
          <p:cNvSpPr>
            <a:spLocks xmlns:a="http://schemas.openxmlformats.org/drawingml/2006/main" noGrp="1"/>
          </p:cNvSpPr>
          <p:nvPr/>
        </p:nvSpPr>
        <p:spPr>
          <a:xfrm xmlns:a="http://schemas.openxmlformats.org/drawingml/2006/main">
            <a:off x="1924050" y="5448300"/>
            <a:ext cx="83439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800" b="1">
                <a:solidFill>
                  <a:srgbClr val="FFFFFF"/>
                </a:solidFill>
                <a:latin typeface="Arial"/>
                <a:ea typeface="Arial"/>
                <a:cs typeface="Arial"/>
              </a:defRPr>
            </a:pPr>
            <a:r>
              <a:rPr sz="1800" b="1">
                <a:solidFill>
                  <a:srgbClr val="FFFFFF"/>
                </a:solidFill>
                <a:latin typeface="Arial"/>
                <a:ea typeface="Arial"/>
                <a:cs typeface="Arial"/>
              </a:rPr>
              <a:t>20 matched companies  •  0 unmatched  •  100% Gold row reconciliation</a:t>
            </a:r>
          </a:p>
        </p:txBody>
      </p:sp>
    </p:spTree>
    <p:extLst>
      <p:ext uri="{BB962C8B-B14F-4D97-AF65-F5344CB8AC3E}">
        <p14:creationId xmlns:p14="http://schemas.microsoft.com/office/powerpoint/2010/main" val="798992865"/>
      </p:ext>
    </p:extLst>
  </p:cSld>
</p:sld>
</file>

<file path=ppt/slides/slide1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6" name="">
            <a:extLst xmlns:a="http://schemas.openxmlformats.org/drawingml/2006/main">
              <a:ext uri="{FF2B5EF4-FFF2-40B4-BE49-F238E27FC236}">
                <a16:creationId xmlns:a16="http://schemas.microsoft.com/office/drawing/2014/main" id="{B3B48A77-EE87-45ED-B5AA-31BD180C20CF}"/>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3264"/>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Silver applies trust; SCD and incremental loading solve different problems</a:t>
            </a:r>
          </a:p>
        </p:txBody>
      </p:sp>
      <p:sp>
        <p:nvSpPr>
          <p:cNvPr id="2" name="">
            <a:extLst xmlns:a="http://schemas.openxmlformats.org/drawingml/2006/main">
              <a:ext uri="{FF2B5EF4-FFF2-40B4-BE49-F238E27FC236}">
                <a16:creationId xmlns:a16="http://schemas.microsoft.com/office/drawing/2014/main" id="{F881A78C-26E6-4BE7-80B0-CCCF5A0756F2}"/>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9D171FE1-4319-43B7-8EF8-92B46C10BBCF}"/>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15</a:t>
            </a:r>
          </a:p>
        </p:txBody>
      </p:sp>
      <p:sp>
        <p:nvSpPr>
          <p:cNvPr id="4" name="">
            <a:extLst xmlns:a="http://schemas.openxmlformats.org/drawingml/2006/main">
              <a:ext uri="{FF2B5EF4-FFF2-40B4-BE49-F238E27FC236}">
                <a16:creationId xmlns:a16="http://schemas.microsoft.com/office/drawing/2014/main" id="{3AD83160-0D0A-4EEA-9503-0B793417A6BC}"/>
              </a:ext>
            </a:extLst>
          </p:cNvPr>
          <p:cNvSpPr>
            <a:spLocks xmlns:a="http://schemas.openxmlformats.org/drawingml/2006/main" noGrp="1"/>
          </p:cNvSpPr>
          <p:nvPr/>
        </p:nvSpPr>
        <p:spPr>
          <a:xfrm xmlns:a="http://schemas.openxmlformats.org/drawingml/2006/main">
            <a:off x="533400" y="1466850"/>
            <a:ext cx="3524250" cy="3943350"/>
          </a:xfrm>
          <a:prstGeom xmlns:a="http://schemas.openxmlformats.org/drawingml/2006/main" prst="roundRect">
            <a:avLst>
              <a:gd name="adj" fmla="val 2162"/>
            </a:avLst>
          </a:prstGeom>
          <a:solidFill xmlns:a="http://schemas.openxmlformats.org/drawingml/2006/main">
            <a:srgbClr val="F3F5F7"/>
          </a:solidFill>
          <a:ln xmlns:a="http://schemas.openxmlformats.org/drawingml/2006/main" w="9525">
            <a:solidFill>
              <a:srgbClr val="C8D2DC"/>
            </a:solidFill>
            <a:prstDash val="solid"/>
          </a:ln>
        </p:spPr>
      </p:sp>
      <p:sp>
        <p:nvSpPr>
          <p:cNvPr id="5" name="">
            <a:extLst xmlns:a="http://schemas.openxmlformats.org/drawingml/2006/main">
              <a:ext uri="{FF2B5EF4-FFF2-40B4-BE49-F238E27FC236}">
                <a16:creationId xmlns:a16="http://schemas.microsoft.com/office/drawing/2014/main" id="{9F6364F9-9316-4A27-8063-54624858689C}"/>
              </a:ext>
            </a:extLst>
          </p:cNvPr>
          <p:cNvSpPr>
            <a:spLocks xmlns:a="http://schemas.openxmlformats.org/drawingml/2006/main" noGrp="1"/>
          </p:cNvSpPr>
          <p:nvPr/>
        </p:nvSpPr>
        <p:spPr>
          <a:xfrm xmlns:a="http://schemas.openxmlformats.org/drawingml/2006/main">
            <a:off x="781050" y="1733550"/>
            <a:ext cx="30289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875" b="1">
                <a:solidFill>
                  <a:srgbClr val="168A8A"/>
                </a:solidFill>
                <a:latin typeface="Arial"/>
                <a:ea typeface="Arial"/>
                <a:cs typeface="Arial"/>
              </a:defRPr>
            </a:pPr>
            <a:r>
              <a:rPr sz="1875" b="1">
                <a:solidFill>
                  <a:srgbClr val="168A8A"/>
                </a:solidFill>
                <a:latin typeface="Arial"/>
                <a:ea typeface="Arial"/>
                <a:cs typeface="Arial"/>
              </a:rPr>
              <a:t>Silver transformation</a:t>
            </a:r>
          </a:p>
        </p:txBody>
      </p:sp>
      <p:sp>
        <p:nvSpPr>
          <p:cNvPr id="6" name="">
            <a:extLst xmlns:a="http://schemas.openxmlformats.org/drawingml/2006/main">
              <a:ext uri="{FF2B5EF4-FFF2-40B4-BE49-F238E27FC236}">
                <a16:creationId xmlns:a16="http://schemas.microsoft.com/office/drawing/2014/main" id="{4A21E926-FDAB-48AA-9102-D1F52FC05DB3}"/>
              </a:ext>
            </a:extLst>
          </p:cNvPr>
          <p:cNvSpPr>
            <a:spLocks xmlns:a="http://schemas.openxmlformats.org/drawingml/2006/main" noGrp="1"/>
          </p:cNvSpPr>
          <p:nvPr/>
        </p:nvSpPr>
        <p:spPr>
          <a:xfrm xmlns:a="http://schemas.openxmlformats.org/drawingml/2006/main">
            <a:off x="819150" y="2381250"/>
            <a:ext cx="2857500" cy="2362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9176"/>
          </a:bodyPr>
          <a:lstStyle xmlns:a="http://schemas.openxmlformats.org/drawingml/2006/main"/>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Cast types and standardise dates.</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Check required identifiers.</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Remove duplicates by entity grain.</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Create ticker_safe and company mapping.</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Retain useful lineage fields.</a:t>
            </a:r>
          </a:p>
        </p:txBody>
      </p:sp>
      <p:sp>
        <p:nvSpPr>
          <p:cNvPr id="7" name="">
            <a:extLst xmlns:a="http://schemas.openxmlformats.org/drawingml/2006/main">
              <a:ext uri="{FF2B5EF4-FFF2-40B4-BE49-F238E27FC236}">
                <a16:creationId xmlns:a16="http://schemas.microsoft.com/office/drawing/2014/main" id="{F9B1DF92-2F3E-4329-A6BA-9FFD4529539F}"/>
              </a:ext>
            </a:extLst>
          </p:cNvPr>
          <p:cNvSpPr>
            <a:spLocks xmlns:a="http://schemas.openxmlformats.org/drawingml/2006/main" noGrp="1"/>
          </p:cNvSpPr>
          <p:nvPr/>
        </p:nvSpPr>
        <p:spPr>
          <a:xfrm xmlns:a="http://schemas.openxmlformats.org/drawingml/2006/main">
            <a:off x="4324350" y="1466850"/>
            <a:ext cx="3524250" cy="3943350"/>
          </a:xfrm>
          <a:prstGeom xmlns:a="http://schemas.openxmlformats.org/drawingml/2006/main" prst="roundRect">
            <a:avLst>
              <a:gd name="adj" fmla="val 2162"/>
            </a:avLst>
          </a:prstGeom>
          <a:solidFill xmlns:a="http://schemas.openxmlformats.org/drawingml/2006/main">
            <a:srgbClr val="EAF5FB"/>
          </a:solidFill>
          <a:ln xmlns:a="http://schemas.openxmlformats.org/drawingml/2006/main" w="9525">
            <a:solidFill>
              <a:srgbClr val="39A9C6"/>
            </a:solidFill>
            <a:prstDash val="solid"/>
          </a:ln>
        </p:spPr>
      </p:sp>
      <p:sp>
        <p:nvSpPr>
          <p:cNvPr id="8" name="">
            <a:extLst xmlns:a="http://schemas.openxmlformats.org/drawingml/2006/main">
              <a:ext uri="{FF2B5EF4-FFF2-40B4-BE49-F238E27FC236}">
                <a16:creationId xmlns:a16="http://schemas.microsoft.com/office/drawing/2014/main" id="{E3D52875-561F-4475-807C-DC750675C9B5}"/>
              </a:ext>
            </a:extLst>
          </p:cNvPr>
          <p:cNvSpPr>
            <a:spLocks xmlns:a="http://schemas.openxmlformats.org/drawingml/2006/main" noGrp="1"/>
          </p:cNvSpPr>
          <p:nvPr/>
        </p:nvSpPr>
        <p:spPr>
          <a:xfrm xmlns:a="http://schemas.openxmlformats.org/drawingml/2006/main">
            <a:off x="4572000" y="1733550"/>
            <a:ext cx="302895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800" b="1">
                <a:solidFill>
                  <a:srgbClr val="2B78C5"/>
                </a:solidFill>
                <a:latin typeface="Arial"/>
                <a:ea typeface="Arial"/>
                <a:cs typeface="Arial"/>
              </a:defRPr>
            </a:pPr>
            <a:r>
              <a:rPr sz="1800" b="1">
                <a:solidFill>
                  <a:srgbClr val="2B78C5"/>
                </a:solidFill>
                <a:latin typeface="Arial"/>
                <a:ea typeface="Arial"/>
                <a:cs typeface="Arial"/>
              </a:rPr>
              <a:t>Slowly Changing Dimensions</a:t>
            </a:r>
          </a:p>
        </p:txBody>
      </p:sp>
      <p:sp>
        <p:nvSpPr>
          <p:cNvPr id="9" name="">
            <a:extLst xmlns:a="http://schemas.openxmlformats.org/drawingml/2006/main">
              <a:ext uri="{FF2B5EF4-FFF2-40B4-BE49-F238E27FC236}">
                <a16:creationId xmlns:a16="http://schemas.microsoft.com/office/drawing/2014/main" id="{0EEA5F80-C76D-42F5-8AA3-328036AC6E6A}"/>
              </a:ext>
            </a:extLst>
          </p:cNvPr>
          <p:cNvSpPr>
            <a:spLocks xmlns:a="http://schemas.openxmlformats.org/drawingml/2006/main" noGrp="1"/>
          </p:cNvSpPr>
          <p:nvPr/>
        </p:nvSpPr>
        <p:spPr>
          <a:xfrm xmlns:a="http://schemas.openxmlformats.org/drawingml/2006/main">
            <a:off x="4686300" y="2552700"/>
            <a:ext cx="2800350" cy="1466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75" b="0">
                <a:solidFill>
                  <a:srgbClr val="54657A"/>
                </a:solidFill>
                <a:latin typeface="Arial"/>
                <a:ea typeface="Arial"/>
                <a:cs typeface="Arial"/>
              </a:defRPr>
            </a:pPr>
            <a:r>
              <a:rPr sz="1575" b="0">
                <a:solidFill>
                  <a:srgbClr val="54657A"/>
                </a:solidFill>
                <a:latin typeface="Arial"/>
                <a:ea typeface="Arial"/>
                <a:cs typeface="Arial"/>
              </a:rPr>
              <a:t>SCD controls how dimension changes are stored. Type 1 overwrites the current value. Type 2 keeps history using effective dates and an is_current flag.</a:t>
            </a:r>
          </a:p>
        </p:txBody>
      </p:sp>
      <p:sp>
        <p:nvSpPr>
          <p:cNvPr id="10" name="">
            <a:extLst xmlns:a="http://schemas.openxmlformats.org/drawingml/2006/main">
              <a:ext uri="{FF2B5EF4-FFF2-40B4-BE49-F238E27FC236}">
                <a16:creationId xmlns:a16="http://schemas.microsoft.com/office/drawing/2014/main" id="{7CF052D6-5C68-4E01-B09F-A5ECCEBAFAA3}"/>
              </a:ext>
            </a:extLst>
          </p:cNvPr>
          <p:cNvSpPr>
            <a:spLocks xmlns:a="http://schemas.openxmlformats.org/drawingml/2006/main" noGrp="1"/>
          </p:cNvSpPr>
          <p:nvPr/>
        </p:nvSpPr>
        <p:spPr>
          <a:xfrm xmlns:a="http://schemas.openxmlformats.org/drawingml/2006/main">
            <a:off x="4686300" y="4381500"/>
            <a:ext cx="28003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425" b="1">
                <a:solidFill>
                  <a:srgbClr val="2B78C5"/>
                </a:solidFill>
                <a:latin typeface="Arial"/>
                <a:ea typeface="Arial"/>
                <a:cs typeface="Arial"/>
              </a:defRPr>
            </a:pPr>
            <a:r>
              <a:rPr sz="1425" b="1">
                <a:solidFill>
                  <a:srgbClr val="2B78C5"/>
                </a:solidFill>
                <a:latin typeface="Arial"/>
                <a:ea typeface="Arial"/>
                <a:cs typeface="Arial"/>
              </a:rPr>
              <a:t>Prototype: current-state company dimension</a:t>
            </a:r>
          </a:p>
        </p:txBody>
      </p:sp>
      <p:sp>
        <p:nvSpPr>
          <p:cNvPr id="11" name="">
            <a:extLst xmlns:a="http://schemas.openxmlformats.org/drawingml/2006/main">
              <a:ext uri="{FF2B5EF4-FFF2-40B4-BE49-F238E27FC236}">
                <a16:creationId xmlns:a16="http://schemas.microsoft.com/office/drawing/2014/main" id="{4826C214-DBCD-4D80-A5A9-61504410A0E7}"/>
              </a:ext>
            </a:extLst>
          </p:cNvPr>
          <p:cNvSpPr>
            <a:spLocks xmlns:a="http://schemas.openxmlformats.org/drawingml/2006/main" noGrp="1"/>
          </p:cNvSpPr>
          <p:nvPr/>
        </p:nvSpPr>
        <p:spPr>
          <a:xfrm xmlns:a="http://schemas.openxmlformats.org/drawingml/2006/main">
            <a:off x="8115300" y="1466850"/>
            <a:ext cx="3543300" cy="3943350"/>
          </a:xfrm>
          <a:prstGeom xmlns:a="http://schemas.openxmlformats.org/drawingml/2006/main" prst="roundRect">
            <a:avLst>
              <a:gd name="adj" fmla="val 2151"/>
            </a:avLst>
          </a:prstGeom>
          <a:solidFill xmlns:a="http://schemas.openxmlformats.org/drawingml/2006/main">
            <a:srgbClr val="F3F5F7"/>
          </a:solidFill>
          <a:ln xmlns:a="http://schemas.openxmlformats.org/drawingml/2006/main" w="9525">
            <a:solidFill>
              <a:srgbClr val="C8D2DC"/>
            </a:solidFill>
            <a:prstDash val="solid"/>
          </a:ln>
        </p:spPr>
      </p:sp>
      <p:sp>
        <p:nvSpPr>
          <p:cNvPr id="12" name="">
            <a:extLst xmlns:a="http://schemas.openxmlformats.org/drawingml/2006/main">
              <a:ext uri="{FF2B5EF4-FFF2-40B4-BE49-F238E27FC236}">
                <a16:creationId xmlns:a16="http://schemas.microsoft.com/office/drawing/2014/main" id="{29547694-6446-4622-9495-619475BEF551}"/>
              </a:ext>
            </a:extLst>
          </p:cNvPr>
          <p:cNvSpPr>
            <a:spLocks xmlns:a="http://schemas.openxmlformats.org/drawingml/2006/main" noGrp="1"/>
          </p:cNvSpPr>
          <p:nvPr/>
        </p:nvSpPr>
        <p:spPr>
          <a:xfrm xmlns:a="http://schemas.openxmlformats.org/drawingml/2006/main">
            <a:off x="8362950" y="1733550"/>
            <a:ext cx="30480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875" b="1">
                <a:solidFill>
                  <a:srgbClr val="E99A19"/>
                </a:solidFill>
                <a:latin typeface="Arial"/>
                <a:ea typeface="Arial"/>
                <a:cs typeface="Arial"/>
              </a:defRPr>
            </a:pPr>
            <a:r>
              <a:rPr sz="1875" b="1">
                <a:solidFill>
                  <a:srgbClr val="E99A19"/>
                </a:solidFill>
                <a:latin typeface="Arial"/>
                <a:ea typeface="Arial"/>
                <a:cs typeface="Arial"/>
              </a:rPr>
              <a:t>Incremental loading</a:t>
            </a:r>
          </a:p>
        </p:txBody>
      </p:sp>
      <p:sp>
        <p:nvSpPr>
          <p:cNvPr id="13" name="">
            <a:extLst xmlns:a="http://schemas.openxmlformats.org/drawingml/2006/main">
              <a:ext uri="{FF2B5EF4-FFF2-40B4-BE49-F238E27FC236}">
                <a16:creationId xmlns:a16="http://schemas.microsoft.com/office/drawing/2014/main" id="{DAE798B9-4548-419F-807A-29E196B2ECA1}"/>
              </a:ext>
            </a:extLst>
          </p:cNvPr>
          <p:cNvSpPr>
            <a:spLocks xmlns:a="http://schemas.openxmlformats.org/drawingml/2006/main" noGrp="1"/>
          </p:cNvSpPr>
          <p:nvPr/>
        </p:nvSpPr>
        <p:spPr>
          <a:xfrm xmlns:a="http://schemas.openxmlformats.org/drawingml/2006/main">
            <a:off x="8477250" y="2552700"/>
            <a:ext cx="2819400" cy="1600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6355"/>
          </a:bodyPr>
          <a:lstStyle xmlns:a="http://schemas.openxmlformats.org/drawingml/2006/main"/>
          <a:p xmlns:a="http://schemas.openxmlformats.org/drawingml/2006/main">
            <a:pPr algn="ctr">
              <a:defRPr sz="1575" b="0">
                <a:solidFill>
                  <a:srgbClr val="54657A"/>
                </a:solidFill>
                <a:latin typeface="Arial"/>
                <a:ea typeface="Arial"/>
                <a:cs typeface="Arial"/>
              </a:defRPr>
            </a:pPr>
            <a:r>
              <a:rPr sz="1575" b="0">
                <a:solidFill>
                  <a:srgbClr val="54657A"/>
                </a:solidFill>
                <a:latin typeface="Arial"/>
                <a:ea typeface="Arial"/>
                <a:cs typeface="Arial"/>
              </a:rPr>
              <a:t>Incremental loading controls which source rows are processed. A production design can store a watermark, read only newer records and use Delta MERGE for inserts and updates.</a:t>
            </a:r>
          </a:p>
        </p:txBody>
      </p:sp>
      <p:sp>
        <p:nvSpPr>
          <p:cNvPr id="14" name="">
            <a:extLst xmlns:a="http://schemas.openxmlformats.org/drawingml/2006/main">
              <a:ext uri="{FF2B5EF4-FFF2-40B4-BE49-F238E27FC236}">
                <a16:creationId xmlns:a16="http://schemas.microsoft.com/office/drawing/2014/main" id="{600F29E2-D8FA-4531-806E-52415FFA16FF}"/>
              </a:ext>
            </a:extLst>
          </p:cNvPr>
          <p:cNvSpPr>
            <a:spLocks xmlns:a="http://schemas.openxmlformats.org/drawingml/2006/main" noGrp="1"/>
          </p:cNvSpPr>
          <p:nvPr/>
        </p:nvSpPr>
        <p:spPr>
          <a:xfrm xmlns:a="http://schemas.openxmlformats.org/drawingml/2006/main">
            <a:off x="8477250" y="4381500"/>
            <a:ext cx="28194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425" b="1">
                <a:solidFill>
                  <a:srgbClr val="E99A19"/>
                </a:solidFill>
                <a:latin typeface="Arial"/>
                <a:ea typeface="Arial"/>
                <a:cs typeface="Arial"/>
              </a:defRPr>
            </a:pPr>
            <a:r>
              <a:rPr sz="1425" b="1">
                <a:solidFill>
                  <a:srgbClr val="E99A19"/>
                </a:solidFill>
                <a:latin typeface="Arial"/>
                <a:ea typeface="Arial"/>
                <a:cs typeface="Arial"/>
              </a:rPr>
              <a:t>Prototype: monitored full batch</a:t>
            </a:r>
          </a:p>
        </p:txBody>
      </p:sp>
      <p:sp>
        <p:nvSpPr>
          <p:cNvPr id="15" name="">
            <a:extLst xmlns:a="http://schemas.openxmlformats.org/drawingml/2006/main">
              <a:ext uri="{FF2B5EF4-FFF2-40B4-BE49-F238E27FC236}">
                <a16:creationId xmlns:a16="http://schemas.microsoft.com/office/drawing/2014/main" id="{BAEA1185-64C9-42EB-A2CB-FAB21789E3B1}"/>
              </a:ext>
            </a:extLst>
          </p:cNvPr>
          <p:cNvSpPr>
            <a:spLocks xmlns:a="http://schemas.openxmlformats.org/drawingml/2006/main" noGrp="1"/>
          </p:cNvSpPr>
          <p:nvPr/>
        </p:nvSpPr>
        <p:spPr>
          <a:xfrm xmlns:a="http://schemas.openxmlformats.org/drawingml/2006/main">
            <a:off x="1352550" y="5791200"/>
            <a:ext cx="94869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9372"/>
          </a:bodyPr>
          <a:lstStyle xmlns:a="http://schemas.openxmlformats.org/drawingml/2006/main"/>
          <a:p xmlns:a="http://schemas.openxmlformats.org/drawingml/2006/main">
            <a:pPr algn="ctr">
              <a:defRPr sz="1500" b="1">
                <a:solidFill>
                  <a:srgbClr val="C84A4A"/>
                </a:solidFill>
                <a:latin typeface="Arial"/>
                <a:ea typeface="Arial"/>
                <a:cs typeface="Arial"/>
              </a:defRPr>
            </a:pPr>
            <a:r>
              <a:rPr sz="1500" b="1">
                <a:solidFill>
                  <a:srgbClr val="C84A4A"/>
                </a:solidFill>
                <a:latin typeface="Arial"/>
                <a:ea typeface="Arial"/>
                <a:cs typeface="Arial"/>
              </a:rPr>
              <a:t>SCD manages history; incremental loading manages processing volume. They are related, but they are not the same.</a:t>
            </a:r>
          </a:p>
        </p:txBody>
      </p:sp>
    </p:spTree>
    <p:extLst>
      <p:ext uri="{BB962C8B-B14F-4D97-AF65-F5344CB8AC3E}">
        <p14:creationId xmlns:p14="http://schemas.microsoft.com/office/powerpoint/2010/main" val="311914314"/>
      </p:ext>
    </p:extLst>
  </p:cSld>
</p:sld>
</file>

<file path=ppt/slides/slide1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607E90A8-24AC-496E-9075-5FD35034E15D}"/>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Both models were compared under the same text pipeline</a:t>
            </a:r>
          </a:p>
        </p:txBody>
      </p:sp>
      <p:sp>
        <p:nvSpPr>
          <p:cNvPr id="2" name="">
            <a:extLst xmlns:a="http://schemas.openxmlformats.org/drawingml/2006/main">
              <a:ext uri="{FF2B5EF4-FFF2-40B4-BE49-F238E27FC236}">
                <a16:creationId xmlns:a16="http://schemas.microsoft.com/office/drawing/2014/main" id="{5D15541C-BEF7-4550-9AB4-85A89880356F}"/>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46058833-7E4D-477D-AD1E-6C9FA5D83B3E}"/>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16</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a3c521c33359410c"/>
          <a:stretch xmlns:a="http://schemas.openxmlformats.org/drawingml/2006/main"/>
        </p:blipFill>
        <p:spPr>
          <a:xfrm xmlns:a="http://schemas.openxmlformats.org/drawingml/2006/main">
            <a:off x="511629" y="1428750"/>
            <a:ext cx="7511143" cy="4381500"/>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6A64C437-4909-4BA1-8DD0-13E9F51636CC}"/>
              </a:ext>
            </a:extLst>
          </p:cNvPr>
          <p:cNvSpPr>
            <a:spLocks xmlns:a="http://schemas.openxmlformats.org/drawingml/2006/main" noGrp="1"/>
          </p:cNvSpPr>
          <p:nvPr/>
        </p:nvSpPr>
        <p:spPr>
          <a:xfrm xmlns:a="http://schemas.openxmlformats.org/drawingml/2006/main">
            <a:off x="8362950" y="1524000"/>
            <a:ext cx="3295650" cy="3810000"/>
          </a:xfrm>
          <a:prstGeom xmlns:a="http://schemas.openxmlformats.org/drawingml/2006/main" prst="roundRect">
            <a:avLst>
              <a:gd name="adj" fmla="val 2312"/>
            </a:avLst>
          </a:prstGeom>
          <a:solidFill xmlns:a="http://schemas.openxmlformats.org/drawingml/2006/main">
            <a:srgbClr val="EAF5FB"/>
          </a:solidFill>
          <a:ln xmlns:a="http://schemas.openxmlformats.org/drawingml/2006/main" w="9525">
            <a:solidFill>
              <a:srgbClr val="39A9C6"/>
            </a:solidFill>
            <a:prstDash val="solid"/>
          </a:ln>
        </p:spPr>
      </p:sp>
      <p:sp>
        <p:nvSpPr>
          <p:cNvPr id="6" name="">
            <a:extLst xmlns:a="http://schemas.openxmlformats.org/drawingml/2006/main">
              <a:ext uri="{FF2B5EF4-FFF2-40B4-BE49-F238E27FC236}">
                <a16:creationId xmlns:a16="http://schemas.microsoft.com/office/drawing/2014/main" id="{EBEF5B83-F144-44E0-8031-319B2A55AB84}"/>
              </a:ext>
            </a:extLst>
          </p:cNvPr>
          <p:cNvSpPr>
            <a:spLocks xmlns:a="http://schemas.openxmlformats.org/drawingml/2006/main" noGrp="1"/>
          </p:cNvSpPr>
          <p:nvPr/>
        </p:nvSpPr>
        <p:spPr>
          <a:xfrm xmlns:a="http://schemas.openxmlformats.org/drawingml/2006/main">
            <a:off x="8610600" y="1752600"/>
            <a:ext cx="28003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2B78C5"/>
                </a:solidFill>
                <a:latin typeface="Arial"/>
                <a:ea typeface="Arial"/>
                <a:cs typeface="Arial"/>
              </a:defRPr>
            </a:pPr>
            <a:r>
              <a:rPr sz="1800" b="1">
                <a:solidFill>
                  <a:srgbClr val="2B78C5"/>
                </a:solidFill>
                <a:latin typeface="Arial"/>
                <a:ea typeface="Arial"/>
                <a:cs typeface="Arial"/>
              </a:rPr>
              <a:t>Controlled comparison</a:t>
            </a:r>
          </a:p>
        </p:txBody>
      </p:sp>
      <p:sp>
        <p:nvSpPr>
          <p:cNvPr id="7" name="">
            <a:extLst xmlns:a="http://schemas.openxmlformats.org/drawingml/2006/main">
              <a:ext uri="{FF2B5EF4-FFF2-40B4-BE49-F238E27FC236}">
                <a16:creationId xmlns:a16="http://schemas.microsoft.com/office/drawing/2014/main" id="{974D0631-686E-4F2E-94E6-84393E53812C}"/>
              </a:ext>
            </a:extLst>
          </p:cNvPr>
          <p:cNvSpPr>
            <a:spLocks xmlns:a="http://schemas.openxmlformats.org/drawingml/2006/main" noGrp="1"/>
          </p:cNvSpPr>
          <p:nvPr/>
        </p:nvSpPr>
        <p:spPr>
          <a:xfrm xmlns:a="http://schemas.openxmlformats.org/drawingml/2006/main">
            <a:off x="8610600" y="2343150"/>
            <a:ext cx="2781300" cy="2571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TF-IDF with unigrams and bigrams</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Maximum 10,000 features</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Stratified 80/20 train-test split</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Fixed random state</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Balanced class weights</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Accuracy, precision, recall, F1 and confusion matrix</a:t>
            </a:r>
          </a:p>
        </p:txBody>
      </p:sp>
      <p:sp>
        <p:nvSpPr>
          <p:cNvPr id="8" name="">
            <a:extLst xmlns:a="http://schemas.openxmlformats.org/drawingml/2006/main">
              <a:ext uri="{FF2B5EF4-FFF2-40B4-BE49-F238E27FC236}">
                <a16:creationId xmlns:a16="http://schemas.microsoft.com/office/drawing/2014/main" id="{20DF3773-06C1-4DD8-8DA3-1E486E18E6B3}"/>
              </a:ext>
            </a:extLst>
          </p:cNvPr>
          <p:cNvSpPr>
            <a:spLocks xmlns:a="http://schemas.openxmlformats.org/drawingml/2006/main" noGrp="1"/>
          </p:cNvSpPr>
          <p:nvPr/>
        </p:nvSpPr>
        <p:spPr>
          <a:xfrm xmlns:a="http://schemas.openxmlformats.org/drawingml/2006/main">
            <a:off x="8362950" y="5562600"/>
            <a:ext cx="329565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7885"/>
          </a:bodyPr>
          <a:lstStyle xmlns:a="http://schemas.openxmlformats.org/drawingml/2006/main"/>
          <a:p xmlns:a="http://schemas.openxmlformats.org/drawingml/2006/main">
            <a:pPr algn="ctr">
              <a:defRPr sz="1275" b="1">
                <a:solidFill>
                  <a:srgbClr val="168A8A"/>
                </a:solidFill>
                <a:latin typeface="Arial"/>
                <a:ea typeface="Arial"/>
                <a:cs typeface="Arial"/>
              </a:defRPr>
            </a:pPr>
            <a:r>
              <a:rPr sz="1275" b="1">
                <a:solidFill>
                  <a:srgbClr val="168A8A"/>
                </a:solidFill>
                <a:latin typeface="Arial"/>
                <a:ea typeface="Arial"/>
                <a:cs typeface="Arial"/>
              </a:rPr>
              <a:t>Same inputs and settings = fair comparison</a:t>
            </a:r>
          </a:p>
        </p:txBody>
      </p:sp>
    </p:spTree>
    <p:extLst>
      <p:ext uri="{BB962C8B-B14F-4D97-AF65-F5344CB8AC3E}">
        <p14:creationId xmlns:p14="http://schemas.microsoft.com/office/powerpoint/2010/main" val="62696359"/>
      </p:ext>
    </p:extLst>
  </p:cSld>
</p:sld>
</file>

<file path=ppt/slides/slide1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E761D6A2-07F2-4946-ACD7-738A14189E41}"/>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3667"/>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Linear SVM performed better, but negative recall remained weaker</a:t>
            </a:r>
          </a:p>
        </p:txBody>
      </p:sp>
      <p:sp>
        <p:nvSpPr>
          <p:cNvPr id="2" name="">
            <a:extLst xmlns:a="http://schemas.openxmlformats.org/drawingml/2006/main">
              <a:ext uri="{FF2B5EF4-FFF2-40B4-BE49-F238E27FC236}">
                <a16:creationId xmlns:a16="http://schemas.microsoft.com/office/drawing/2014/main" id="{ED951B08-7D3B-4178-BD64-3763C063EB79}"/>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3A1889B5-4A39-43B9-AB46-137F5709BC3C}"/>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17</a:t>
            </a:r>
          </a:p>
        </p:txBody>
      </p:sp>
      <p:graphicFrame>
        <p:nvGraphicFramePr>
          <p:cNvPr id="12" name="Chart"/>
          <p:cNvGraphicFramePr/>
          <p:nvPr/>
        </p:nvGraphicFramePr>
        <p:xfrm>
          <a:off xmlns:a="http://schemas.openxmlformats.org/drawingml/2006/main" x="552450" y="1524000"/>
          <a:ext xmlns:a="http://schemas.openxmlformats.org/drawingml/2006/main" cx="5143500" cy="3714750"/>
        </p:xfrm>
        <a:graphic xmlns:a="http://schemas.openxmlformats.org/drawingml/2006/main">
          <a:graphicData uri="http://schemas.openxmlformats.org/drawingml/2006/chart">
            <c:chart xmlns:r="http://schemas.openxmlformats.org/officeDocument/2006/relationships" xmlns:c="http://schemas.openxmlformats.org/drawingml/2006/chart" r:id="R383dad10464f4743"/>
          </a:graphicData>
        </a:graphic>
      </p:graphicFrame>
      <p:sp>
        <p:nvSpPr>
          <p:cNvPr id="5" name="">
            <a:extLst xmlns:a="http://schemas.openxmlformats.org/drawingml/2006/main">
              <a:ext uri="{FF2B5EF4-FFF2-40B4-BE49-F238E27FC236}">
                <a16:creationId xmlns:a16="http://schemas.microsoft.com/office/drawing/2014/main" id="{27221B71-A442-4117-987C-79F65C179ACB}"/>
              </a:ext>
            </a:extLst>
          </p:cNvPr>
          <p:cNvSpPr>
            <a:spLocks xmlns:a="http://schemas.openxmlformats.org/drawingml/2006/main" noGrp="1"/>
          </p:cNvSpPr>
          <p:nvPr/>
        </p:nvSpPr>
        <p:spPr>
          <a:xfrm xmlns:a="http://schemas.openxmlformats.org/drawingml/2006/main">
            <a:off x="857250" y="1238250"/>
            <a:ext cx="41910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350" b="1">
                <a:solidFill>
                  <a:srgbClr val="54657A"/>
                </a:solidFill>
                <a:latin typeface="Arial"/>
                <a:ea typeface="Arial"/>
                <a:cs typeface="Arial"/>
              </a:defRPr>
            </a:pPr>
            <a:r>
              <a:rPr sz="1350" b="1">
                <a:solidFill>
                  <a:srgbClr val="54657A"/>
                </a:solidFill>
                <a:latin typeface="Arial"/>
                <a:ea typeface="Arial"/>
                <a:cs typeface="Arial"/>
              </a:rPr>
              <a:t>Held-out test results (%)</a:t>
            </a:r>
          </a:p>
        </p:txBody>
      </p:sp>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f618c9e908fe4889"/>
          <a:stretch xmlns:a="http://schemas.openxmlformats.org/drawingml/2006/main"/>
        </p:blipFill>
        <p:spPr>
          <a:xfrm xmlns:a="http://schemas.openxmlformats.org/drawingml/2006/main">
            <a:off x="6000750" y="1499775"/>
            <a:ext cx="4762500" cy="3953700"/>
          </a:xfrm>
          <a:prstGeom xmlns:a="http://schemas.openxmlformats.org/drawingml/2006/main" prst="rect">
            <a:avLst/>
          </a:prstGeom>
        </p:spPr>
      </p:pic>
      <p:sp>
        <p:nvSpPr>
          <p:cNvPr id="7" name="">
            <a:extLst xmlns:a="http://schemas.openxmlformats.org/drawingml/2006/main">
              <a:ext uri="{FF2B5EF4-FFF2-40B4-BE49-F238E27FC236}">
                <a16:creationId xmlns:a16="http://schemas.microsoft.com/office/drawing/2014/main" id="{F3B39F08-F9AF-46E4-83DA-CFB6D22B63F0}"/>
              </a:ext>
            </a:extLst>
          </p:cNvPr>
          <p:cNvSpPr>
            <a:spLocks xmlns:a="http://schemas.openxmlformats.org/drawingml/2006/main" noGrp="1"/>
          </p:cNvSpPr>
          <p:nvPr/>
        </p:nvSpPr>
        <p:spPr>
          <a:xfrm xmlns:a="http://schemas.openxmlformats.org/drawingml/2006/main">
            <a:off x="685800" y="5572125"/>
            <a:ext cx="10363200" cy="514350"/>
          </a:xfrm>
          <a:prstGeom xmlns:a="http://schemas.openxmlformats.org/drawingml/2006/main" prst="roundRect">
            <a:avLst>
              <a:gd name="adj" fmla="val 14815"/>
            </a:avLst>
          </a:prstGeom>
          <a:solidFill xmlns:a="http://schemas.openxmlformats.org/drawingml/2006/main">
            <a:srgbClr val="F2F2F2"/>
          </a:solidFill>
          <a:ln xmlns:a="http://schemas.openxmlformats.org/drawingml/2006/main" w="9525">
            <a:solidFill>
              <a:srgbClr val="C8D2DC"/>
            </a:solidFill>
            <a:prstDash val="solid"/>
          </a:ln>
        </p:spPr>
      </p:sp>
      <p:sp>
        <p:nvSpPr>
          <p:cNvPr id="8" name="">
            <a:extLst xmlns:a="http://schemas.openxmlformats.org/drawingml/2006/main">
              <a:ext uri="{FF2B5EF4-FFF2-40B4-BE49-F238E27FC236}">
                <a16:creationId xmlns:a16="http://schemas.microsoft.com/office/drawing/2014/main" id="{A7471079-B24D-4A49-B44E-3D29ED2AD7AA}"/>
              </a:ext>
            </a:extLst>
          </p:cNvPr>
          <p:cNvSpPr>
            <a:spLocks xmlns:a="http://schemas.openxmlformats.org/drawingml/2006/main" noGrp="1"/>
          </p:cNvSpPr>
          <p:nvPr/>
        </p:nvSpPr>
        <p:spPr>
          <a:xfrm xmlns:a="http://schemas.openxmlformats.org/drawingml/2006/main">
            <a:off x="895350" y="5715000"/>
            <a:ext cx="99441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3486"/>
          </a:bodyPr>
          <a:lstStyle xmlns:a="http://schemas.openxmlformats.org/drawingml/2006/main"/>
          <a:p xmlns:a="http://schemas.openxmlformats.org/drawingml/2006/main">
            <a:pPr algn="ctr">
              <a:defRPr sz="1350" b="1">
                <a:solidFill>
                  <a:srgbClr val="0B1F3A"/>
                </a:solidFill>
                <a:latin typeface="Arial"/>
                <a:ea typeface="Arial"/>
                <a:cs typeface="Arial"/>
              </a:defRPr>
            </a:pPr>
            <a:r>
              <a:rPr sz="1350" b="1">
                <a:solidFill>
                  <a:srgbClr val="0B1F3A"/>
                </a:solidFill>
                <a:latin typeface="Arial"/>
                <a:ea typeface="Arial"/>
                <a:cs typeface="Arial"/>
              </a:rPr>
              <a:t>Interpretation: neutral news was classified strongly; negative recall was 0.55, so important negative items still need human review.</a:t>
            </a:r>
          </a:p>
        </p:txBody>
      </p:sp>
    </p:spTree>
    <p:extLst>
      <p:ext uri="{BB962C8B-B14F-4D97-AF65-F5344CB8AC3E}">
        <p14:creationId xmlns:p14="http://schemas.microsoft.com/office/powerpoint/2010/main" val="1589391877"/>
      </p:ext>
    </p:extLst>
  </p:cSld>
</p:sld>
</file>

<file path=ppt/slides/slide18.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8" name="">
            <a:extLst xmlns:a="http://schemas.openxmlformats.org/drawingml/2006/main">
              <a:ext uri="{FF2B5EF4-FFF2-40B4-BE49-F238E27FC236}">
                <a16:creationId xmlns:a16="http://schemas.microsoft.com/office/drawing/2014/main" id="{88F2F264-6807-49A7-A7EA-FA66D94D90F4}"/>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final run reconciled data from source to dashboard</a:t>
            </a:r>
          </a:p>
        </p:txBody>
      </p:sp>
      <p:sp>
        <p:nvSpPr>
          <p:cNvPr id="2" name="">
            <a:extLst xmlns:a="http://schemas.openxmlformats.org/drawingml/2006/main">
              <a:ext uri="{FF2B5EF4-FFF2-40B4-BE49-F238E27FC236}">
                <a16:creationId xmlns:a16="http://schemas.microsoft.com/office/drawing/2014/main" id="{C3CF040E-D132-4FC9-8AE1-1C79B9EB8A74}"/>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8F95535B-6324-498B-AC4B-7C2BF47C6D10}"/>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18</a:t>
            </a:r>
          </a:p>
        </p:txBody>
      </p:sp>
      <p:sp>
        <p:nvSpPr>
          <p:cNvPr id="4" name="">
            <a:extLst xmlns:a="http://schemas.openxmlformats.org/drawingml/2006/main">
              <a:ext uri="{FF2B5EF4-FFF2-40B4-BE49-F238E27FC236}">
                <a16:creationId xmlns:a16="http://schemas.microsoft.com/office/drawing/2014/main" id="{9C0FACE5-38D3-4A9F-8608-7EA547BBE872}"/>
              </a:ext>
            </a:extLst>
          </p:cNvPr>
          <p:cNvSpPr>
            <a:spLocks xmlns:a="http://schemas.openxmlformats.org/drawingml/2006/main" noGrp="1"/>
          </p:cNvSpPr>
          <p:nvPr/>
        </p:nvSpPr>
        <p:spPr>
          <a:xfrm xmlns:a="http://schemas.openxmlformats.org/drawingml/2006/main">
            <a:off x="533400" y="1200150"/>
            <a:ext cx="10668000" cy="4000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0">
                <a:solidFill>
                  <a:srgbClr val="54657A"/>
                </a:solidFill>
                <a:latin typeface="Arial"/>
                <a:ea typeface="Arial"/>
                <a:cs typeface="Arial"/>
              </a:defRPr>
            </a:pPr>
            <a:r>
              <a:rPr sz="1650" b="0">
                <a:solidFill>
                  <a:srgbClr val="54657A"/>
                </a:solidFill>
                <a:latin typeface="Arial"/>
                <a:ea typeface="Arial"/>
                <a:cs typeface="Arial"/>
              </a:rPr>
              <a:t>The prototype completed as one controlled workflow rather than a collection of isolated notebooks.</a:t>
            </a:r>
          </a:p>
        </p:txBody>
      </p:sp>
      <p:sp>
        <p:nvSpPr>
          <p:cNvPr id="5" name="">
            <a:extLst xmlns:a="http://schemas.openxmlformats.org/drawingml/2006/main">
              <a:ext uri="{FF2B5EF4-FFF2-40B4-BE49-F238E27FC236}">
                <a16:creationId xmlns:a16="http://schemas.microsoft.com/office/drawing/2014/main" id="{71B65941-8BD0-479B-A0AA-3076D08E5437}"/>
              </a:ext>
            </a:extLst>
          </p:cNvPr>
          <p:cNvSpPr>
            <a:spLocks xmlns:a="http://schemas.openxmlformats.org/drawingml/2006/main" noGrp="1"/>
          </p:cNvSpPr>
          <p:nvPr/>
        </p:nvSpPr>
        <p:spPr>
          <a:xfrm xmlns:a="http://schemas.openxmlformats.org/drawingml/2006/main">
            <a:off x="533400" y="2171700"/>
            <a:ext cx="3429000" cy="2952750"/>
          </a:xfrm>
          <a:prstGeom xmlns:a="http://schemas.openxmlformats.org/drawingml/2006/main" prst="roundRect">
            <a:avLst>
              <a:gd name="adj" fmla="val 2581"/>
            </a:avLst>
          </a:prstGeom>
          <a:solidFill xmlns:a="http://schemas.openxmlformats.org/drawingml/2006/main">
            <a:srgbClr val="F1F3F5"/>
          </a:solidFill>
          <a:ln xmlns:a="http://schemas.openxmlformats.org/drawingml/2006/main" w="9525">
            <a:solidFill>
              <a:srgbClr val="C8D2DC"/>
            </a:solidFill>
            <a:prstDash val="solid"/>
          </a:ln>
        </p:spPr>
      </p:sp>
      <p:sp>
        <p:nvSpPr>
          <p:cNvPr id="6" name="">
            <a:extLst xmlns:a="http://schemas.openxmlformats.org/drawingml/2006/main">
              <a:ext uri="{FF2B5EF4-FFF2-40B4-BE49-F238E27FC236}">
                <a16:creationId xmlns:a16="http://schemas.microsoft.com/office/drawing/2014/main" id="{57168E06-C451-4CD6-8161-19B5ADA4CA0C}"/>
              </a:ext>
            </a:extLst>
          </p:cNvPr>
          <p:cNvSpPr>
            <a:spLocks xmlns:a="http://schemas.openxmlformats.org/drawingml/2006/main" noGrp="1"/>
          </p:cNvSpPr>
          <p:nvPr/>
        </p:nvSpPr>
        <p:spPr>
          <a:xfrm xmlns:a="http://schemas.openxmlformats.org/drawingml/2006/main">
            <a:off x="800100" y="2552700"/>
            <a:ext cx="28956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3900" b="1">
                <a:solidFill>
                  <a:srgbClr val="0B1F3A"/>
                </a:solidFill>
                <a:latin typeface="Arial"/>
                <a:ea typeface="Arial"/>
                <a:cs typeface="Arial"/>
              </a:defRPr>
            </a:pPr>
            <a:r>
              <a:rPr sz="3900" b="1">
                <a:solidFill>
                  <a:srgbClr val="0B1F3A"/>
                </a:solidFill>
                <a:latin typeface="Arial"/>
                <a:ea typeface="Arial"/>
                <a:cs typeface="Arial"/>
              </a:rPr>
              <a:t>20</a:t>
            </a:r>
          </a:p>
        </p:txBody>
      </p:sp>
      <p:sp>
        <p:nvSpPr>
          <p:cNvPr id="7" name="">
            <a:extLst xmlns:a="http://schemas.openxmlformats.org/drawingml/2006/main">
              <a:ext uri="{FF2B5EF4-FFF2-40B4-BE49-F238E27FC236}">
                <a16:creationId xmlns:a16="http://schemas.microsoft.com/office/drawing/2014/main" id="{6C0975BC-E123-4646-A9E5-991790AC4192}"/>
              </a:ext>
            </a:extLst>
          </p:cNvPr>
          <p:cNvSpPr>
            <a:spLocks xmlns:a="http://schemas.openxmlformats.org/drawingml/2006/main" noGrp="1"/>
          </p:cNvSpPr>
          <p:nvPr/>
        </p:nvSpPr>
        <p:spPr>
          <a:xfrm xmlns:a="http://schemas.openxmlformats.org/drawingml/2006/main">
            <a:off x="800100" y="3524250"/>
            <a:ext cx="28956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350" b="1">
                <a:solidFill>
                  <a:srgbClr val="54657A"/>
                </a:solidFill>
                <a:latin typeface="Arial"/>
                <a:ea typeface="Arial"/>
                <a:cs typeface="Arial"/>
              </a:defRPr>
            </a:pPr>
            <a:r>
              <a:rPr sz="1350" b="1">
                <a:solidFill>
                  <a:srgbClr val="54657A"/>
                </a:solidFill>
                <a:latin typeface="Arial"/>
                <a:ea typeface="Arial"/>
                <a:cs typeface="Arial"/>
              </a:rPr>
              <a:t>COMPANIES</a:t>
            </a:r>
          </a:p>
        </p:txBody>
      </p:sp>
      <p:sp>
        <p:nvSpPr>
          <p:cNvPr id="8" name="">
            <a:extLst xmlns:a="http://schemas.openxmlformats.org/drawingml/2006/main">
              <a:ext uri="{FF2B5EF4-FFF2-40B4-BE49-F238E27FC236}">
                <a16:creationId xmlns:a16="http://schemas.microsoft.com/office/drawing/2014/main" id="{F746A51A-2D9A-47AD-AC30-4FBE232F91F2}"/>
              </a:ext>
            </a:extLst>
          </p:cNvPr>
          <p:cNvSpPr>
            <a:spLocks xmlns:a="http://schemas.openxmlformats.org/drawingml/2006/main" noGrp="1"/>
          </p:cNvSpPr>
          <p:nvPr/>
        </p:nvSpPr>
        <p:spPr>
          <a:xfrm xmlns:a="http://schemas.openxmlformats.org/drawingml/2006/main">
            <a:off x="800100" y="4095750"/>
            <a:ext cx="2895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0B1F3A"/>
                </a:solidFill>
                <a:latin typeface="Arial"/>
                <a:ea typeface="Arial"/>
                <a:cs typeface="Arial"/>
              </a:defRPr>
            </a:pPr>
            <a:r>
              <a:rPr sz="1500" b="0">
                <a:solidFill>
                  <a:srgbClr val="0B1F3A"/>
                </a:solidFill>
                <a:latin typeface="Arial"/>
                <a:ea typeface="Arial"/>
                <a:cs typeface="Arial"/>
              </a:rPr>
              <a:t>20 matched / 20 selected</a:t>
            </a:r>
          </a:p>
        </p:txBody>
      </p:sp>
      <p:sp>
        <p:nvSpPr>
          <p:cNvPr id="9" name="">
            <a:extLst xmlns:a="http://schemas.openxmlformats.org/drawingml/2006/main">
              <a:ext uri="{FF2B5EF4-FFF2-40B4-BE49-F238E27FC236}">
                <a16:creationId xmlns:a16="http://schemas.microsoft.com/office/drawing/2014/main" id="{0A9C6350-ACB8-4041-A5BF-84832928466C}"/>
              </a:ext>
            </a:extLst>
          </p:cNvPr>
          <p:cNvSpPr>
            <a:spLocks xmlns:a="http://schemas.openxmlformats.org/drawingml/2006/main" noGrp="1"/>
          </p:cNvSpPr>
          <p:nvPr/>
        </p:nvSpPr>
        <p:spPr>
          <a:xfrm xmlns:a="http://schemas.openxmlformats.org/drawingml/2006/main">
            <a:off x="4267200" y="2171700"/>
            <a:ext cx="3429000" cy="2952750"/>
          </a:xfrm>
          <a:prstGeom xmlns:a="http://schemas.openxmlformats.org/drawingml/2006/main" prst="roundRect">
            <a:avLst>
              <a:gd name="adj" fmla="val 2581"/>
            </a:avLst>
          </a:prstGeom>
          <a:solidFill xmlns:a="http://schemas.openxmlformats.org/drawingml/2006/main">
            <a:srgbClr val="EAF5FB"/>
          </a:solidFill>
          <a:ln xmlns:a="http://schemas.openxmlformats.org/drawingml/2006/main" w="9525">
            <a:solidFill>
              <a:srgbClr val="39A9C6"/>
            </a:solidFill>
            <a:prstDash val="solid"/>
          </a:ln>
        </p:spPr>
      </p:sp>
      <p:sp>
        <p:nvSpPr>
          <p:cNvPr id="10" name="">
            <a:extLst xmlns:a="http://schemas.openxmlformats.org/drawingml/2006/main">
              <a:ext uri="{FF2B5EF4-FFF2-40B4-BE49-F238E27FC236}">
                <a16:creationId xmlns:a16="http://schemas.microsoft.com/office/drawing/2014/main" id="{6B28EED0-838F-4186-9D0C-86CB99266937}"/>
              </a:ext>
            </a:extLst>
          </p:cNvPr>
          <p:cNvSpPr>
            <a:spLocks xmlns:a="http://schemas.openxmlformats.org/drawingml/2006/main" noGrp="1"/>
          </p:cNvSpPr>
          <p:nvPr/>
        </p:nvSpPr>
        <p:spPr>
          <a:xfrm xmlns:a="http://schemas.openxmlformats.org/drawingml/2006/main">
            <a:off x="4533900" y="2552700"/>
            <a:ext cx="28956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3900" b="1">
                <a:solidFill>
                  <a:srgbClr val="2B78C5"/>
                </a:solidFill>
                <a:latin typeface="Arial"/>
                <a:ea typeface="Arial"/>
                <a:cs typeface="Arial"/>
              </a:defRPr>
            </a:pPr>
            <a:r>
              <a:rPr sz="3900" b="1">
                <a:solidFill>
                  <a:srgbClr val="2B78C5"/>
                </a:solidFill>
                <a:latin typeface="Arial"/>
                <a:ea typeface="Arial"/>
                <a:cs typeface="Arial"/>
              </a:rPr>
              <a:t>197</a:t>
            </a:r>
          </a:p>
        </p:txBody>
      </p:sp>
      <p:sp>
        <p:nvSpPr>
          <p:cNvPr id="11" name="">
            <a:extLst xmlns:a="http://schemas.openxmlformats.org/drawingml/2006/main">
              <a:ext uri="{FF2B5EF4-FFF2-40B4-BE49-F238E27FC236}">
                <a16:creationId xmlns:a16="http://schemas.microsoft.com/office/drawing/2014/main" id="{D4BD12DD-3D1E-4E3D-8DFD-68CDB67B99AD}"/>
              </a:ext>
            </a:extLst>
          </p:cNvPr>
          <p:cNvSpPr>
            <a:spLocks xmlns:a="http://schemas.openxmlformats.org/drawingml/2006/main" noGrp="1"/>
          </p:cNvSpPr>
          <p:nvPr/>
        </p:nvSpPr>
        <p:spPr>
          <a:xfrm xmlns:a="http://schemas.openxmlformats.org/drawingml/2006/main">
            <a:off x="4533900" y="3524250"/>
            <a:ext cx="28956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350" b="1">
                <a:solidFill>
                  <a:srgbClr val="54657A"/>
                </a:solidFill>
                <a:latin typeface="Arial"/>
                <a:ea typeface="Arial"/>
                <a:cs typeface="Arial"/>
              </a:defRPr>
            </a:pPr>
            <a:r>
              <a:rPr sz="1350" b="1">
                <a:solidFill>
                  <a:srgbClr val="54657A"/>
                </a:solidFill>
                <a:latin typeface="Arial"/>
                <a:ea typeface="Arial"/>
                <a:cs typeface="Arial"/>
              </a:rPr>
              <a:t>NEWS ITEMS</a:t>
            </a:r>
          </a:p>
        </p:txBody>
      </p:sp>
      <p:sp>
        <p:nvSpPr>
          <p:cNvPr id="12" name="">
            <a:extLst xmlns:a="http://schemas.openxmlformats.org/drawingml/2006/main">
              <a:ext uri="{FF2B5EF4-FFF2-40B4-BE49-F238E27FC236}">
                <a16:creationId xmlns:a16="http://schemas.microsoft.com/office/drawing/2014/main" id="{C0111FE0-551D-4016-ADA6-9184838BB84A}"/>
              </a:ext>
            </a:extLst>
          </p:cNvPr>
          <p:cNvSpPr>
            <a:spLocks xmlns:a="http://schemas.openxmlformats.org/drawingml/2006/main" noGrp="1"/>
          </p:cNvSpPr>
          <p:nvPr/>
        </p:nvSpPr>
        <p:spPr>
          <a:xfrm xmlns:a="http://schemas.openxmlformats.org/drawingml/2006/main">
            <a:off x="4533900" y="4095750"/>
            <a:ext cx="2895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0B1F3A"/>
                </a:solidFill>
                <a:latin typeface="Arial"/>
                <a:ea typeface="Arial"/>
                <a:cs typeface="Arial"/>
              </a:defRPr>
            </a:pPr>
            <a:r>
              <a:rPr sz="1500" b="0">
                <a:solidFill>
                  <a:srgbClr val="0B1F3A"/>
                </a:solidFill>
                <a:latin typeface="Arial"/>
                <a:ea typeface="Arial"/>
                <a:cs typeface="Arial"/>
              </a:rPr>
              <a:t>197 saved / 197 prepared</a:t>
            </a:r>
          </a:p>
        </p:txBody>
      </p:sp>
      <p:sp>
        <p:nvSpPr>
          <p:cNvPr id="13" name="">
            <a:extLst xmlns:a="http://schemas.openxmlformats.org/drawingml/2006/main">
              <a:ext uri="{FF2B5EF4-FFF2-40B4-BE49-F238E27FC236}">
                <a16:creationId xmlns:a16="http://schemas.microsoft.com/office/drawing/2014/main" id="{031F21F7-E5B6-4737-BB46-D66CC9370DCF}"/>
              </a:ext>
            </a:extLst>
          </p:cNvPr>
          <p:cNvSpPr>
            <a:spLocks xmlns:a="http://schemas.openxmlformats.org/drawingml/2006/main" noGrp="1"/>
          </p:cNvSpPr>
          <p:nvPr/>
        </p:nvSpPr>
        <p:spPr>
          <a:xfrm xmlns:a="http://schemas.openxmlformats.org/drawingml/2006/main">
            <a:off x="8001000" y="2171700"/>
            <a:ext cx="3429000" cy="2952750"/>
          </a:xfrm>
          <a:prstGeom xmlns:a="http://schemas.openxmlformats.org/drawingml/2006/main" prst="roundRect">
            <a:avLst>
              <a:gd name="adj" fmla="val 2581"/>
            </a:avLst>
          </a:prstGeom>
          <a:solidFill xmlns:a="http://schemas.openxmlformats.org/drawingml/2006/main">
            <a:srgbClr val="F1F3F5"/>
          </a:solidFill>
          <a:ln xmlns:a="http://schemas.openxmlformats.org/drawingml/2006/main" w="9525">
            <a:solidFill>
              <a:srgbClr val="C8D2DC"/>
            </a:solidFill>
            <a:prstDash val="solid"/>
          </a:ln>
        </p:spPr>
      </p:sp>
      <p:sp>
        <p:nvSpPr>
          <p:cNvPr id="14" name="">
            <a:extLst xmlns:a="http://schemas.openxmlformats.org/drawingml/2006/main">
              <a:ext uri="{FF2B5EF4-FFF2-40B4-BE49-F238E27FC236}">
                <a16:creationId xmlns:a16="http://schemas.microsoft.com/office/drawing/2014/main" id="{23552E2E-A263-4AE2-85A6-DF87F6EB691C}"/>
              </a:ext>
            </a:extLst>
          </p:cNvPr>
          <p:cNvSpPr>
            <a:spLocks xmlns:a="http://schemas.openxmlformats.org/drawingml/2006/main" noGrp="1"/>
          </p:cNvSpPr>
          <p:nvPr/>
        </p:nvSpPr>
        <p:spPr>
          <a:xfrm xmlns:a="http://schemas.openxmlformats.org/drawingml/2006/main">
            <a:off x="8267700" y="2552700"/>
            <a:ext cx="2895600" cy="800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3900" b="1">
                <a:solidFill>
                  <a:srgbClr val="0B1F3A"/>
                </a:solidFill>
                <a:latin typeface="Arial"/>
                <a:ea typeface="Arial"/>
                <a:cs typeface="Arial"/>
              </a:defRPr>
            </a:pPr>
            <a:r>
              <a:rPr sz="3900" b="1">
                <a:solidFill>
                  <a:srgbClr val="0B1F3A"/>
                </a:solidFill>
                <a:latin typeface="Arial"/>
                <a:ea typeface="Arial"/>
                <a:cs typeface="Arial"/>
              </a:rPr>
              <a:t>12m 38s</a:t>
            </a:r>
          </a:p>
        </p:txBody>
      </p:sp>
      <p:sp>
        <p:nvSpPr>
          <p:cNvPr id="15" name="">
            <a:extLst xmlns:a="http://schemas.openxmlformats.org/drawingml/2006/main">
              <a:ext uri="{FF2B5EF4-FFF2-40B4-BE49-F238E27FC236}">
                <a16:creationId xmlns:a16="http://schemas.microsoft.com/office/drawing/2014/main" id="{44190B6C-DACD-479B-A2A7-0854E02E3A80}"/>
              </a:ext>
            </a:extLst>
          </p:cNvPr>
          <p:cNvSpPr>
            <a:spLocks xmlns:a="http://schemas.openxmlformats.org/drawingml/2006/main" noGrp="1"/>
          </p:cNvSpPr>
          <p:nvPr/>
        </p:nvSpPr>
        <p:spPr>
          <a:xfrm xmlns:a="http://schemas.openxmlformats.org/drawingml/2006/main">
            <a:off x="8267700" y="3524250"/>
            <a:ext cx="28956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350" b="1">
                <a:solidFill>
                  <a:srgbClr val="54657A"/>
                </a:solidFill>
                <a:latin typeface="Arial"/>
                <a:ea typeface="Arial"/>
                <a:cs typeface="Arial"/>
              </a:defRPr>
            </a:pPr>
            <a:r>
              <a:rPr sz="1350" b="1">
                <a:solidFill>
                  <a:srgbClr val="54657A"/>
                </a:solidFill>
                <a:latin typeface="Arial"/>
                <a:ea typeface="Arial"/>
                <a:cs typeface="Arial"/>
              </a:rPr>
              <a:t>RUNTIME</a:t>
            </a:r>
          </a:p>
        </p:txBody>
      </p:sp>
      <p:sp>
        <p:nvSpPr>
          <p:cNvPr id="16" name="">
            <a:extLst xmlns:a="http://schemas.openxmlformats.org/drawingml/2006/main">
              <a:ext uri="{FF2B5EF4-FFF2-40B4-BE49-F238E27FC236}">
                <a16:creationId xmlns:a16="http://schemas.microsoft.com/office/drawing/2014/main" id="{AB70C05D-8C6C-4EA4-87BC-BA53565E604E}"/>
              </a:ext>
            </a:extLst>
          </p:cNvPr>
          <p:cNvSpPr>
            <a:spLocks xmlns:a="http://schemas.openxmlformats.org/drawingml/2006/main" noGrp="1"/>
          </p:cNvSpPr>
          <p:nvPr/>
        </p:nvSpPr>
        <p:spPr>
          <a:xfrm xmlns:a="http://schemas.openxmlformats.org/drawingml/2006/main">
            <a:off x="8267700" y="4095750"/>
            <a:ext cx="2895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0">
                <a:solidFill>
                  <a:srgbClr val="0B1F3A"/>
                </a:solidFill>
                <a:latin typeface="Arial"/>
                <a:ea typeface="Arial"/>
                <a:cs typeface="Arial"/>
              </a:defRPr>
            </a:pPr>
            <a:r>
              <a:rPr sz="1500" b="0">
                <a:solidFill>
                  <a:srgbClr val="0B1F3A"/>
                </a:solidFill>
                <a:latin typeface="Arial"/>
                <a:ea typeface="Arial"/>
                <a:cs typeface="Arial"/>
              </a:rPr>
              <a:t>observed end-to-end run</a:t>
            </a:r>
          </a:p>
        </p:txBody>
      </p:sp>
      <p:sp>
        <p:nvSpPr>
          <p:cNvPr id="17" name="">
            <a:extLst xmlns:a="http://schemas.openxmlformats.org/drawingml/2006/main">
              <a:ext uri="{FF2B5EF4-FFF2-40B4-BE49-F238E27FC236}">
                <a16:creationId xmlns:a16="http://schemas.microsoft.com/office/drawing/2014/main" id="{69871A87-45D3-4F96-A9B1-36A9E69DD3A7}"/>
              </a:ext>
            </a:extLst>
          </p:cNvPr>
          <p:cNvSpPr>
            <a:spLocks xmlns:a="http://schemas.openxmlformats.org/drawingml/2006/main" noGrp="1"/>
          </p:cNvSpPr>
          <p:nvPr/>
        </p:nvSpPr>
        <p:spPr>
          <a:xfrm xmlns:a="http://schemas.openxmlformats.org/drawingml/2006/main">
            <a:off x="1752600" y="5562600"/>
            <a:ext cx="868680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75" b="1">
                <a:solidFill>
                  <a:srgbClr val="1A9B73"/>
                </a:solidFill>
                <a:latin typeface="Arial"/>
                <a:ea typeface="Arial"/>
                <a:cs typeface="Arial"/>
              </a:defRPr>
            </a:pPr>
            <a:r>
              <a:rPr sz="1575" b="1">
                <a:solidFill>
                  <a:srgbClr val="1A9B73"/>
                </a:solidFill>
                <a:latin typeface="Arial"/>
                <a:ea typeface="Arial"/>
                <a:cs typeface="Arial"/>
              </a:rPr>
              <a:t>100% prediction reconciliation  •  100% company matching  •  Gold fact grain preserved</a:t>
            </a:r>
          </a:p>
        </p:txBody>
      </p:sp>
    </p:spTree>
    <p:extLst>
      <p:ext uri="{BB962C8B-B14F-4D97-AF65-F5344CB8AC3E}">
        <p14:creationId xmlns:p14="http://schemas.microsoft.com/office/powerpoint/2010/main" val="608249074"/>
      </p:ext>
    </p:extLst>
  </p:cSld>
</p:sld>
</file>

<file path=ppt/slides/slide19.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D17D44F3-DC99-490D-A076-9D644FC6ED6D}"/>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Governance and monitoring make the pipeline supportable</a:t>
            </a:r>
          </a:p>
        </p:txBody>
      </p:sp>
      <p:sp>
        <p:nvSpPr>
          <p:cNvPr id="2" name="">
            <a:extLst xmlns:a="http://schemas.openxmlformats.org/drawingml/2006/main">
              <a:ext uri="{FF2B5EF4-FFF2-40B4-BE49-F238E27FC236}">
                <a16:creationId xmlns:a16="http://schemas.microsoft.com/office/drawing/2014/main" id="{287EB0CA-B7CC-4F3C-ADB5-A7CEEC0EAAB5}"/>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8A5B0CE6-A820-48FD-BC53-F3776F267E1C}"/>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19</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82215359ca4d4f19"/>
          <a:stretch xmlns:a="http://schemas.openxmlformats.org/drawingml/2006/main"/>
        </p:blipFill>
        <p:spPr>
          <a:xfrm xmlns:a="http://schemas.openxmlformats.org/drawingml/2006/main">
            <a:off x="457200" y="1453158"/>
            <a:ext cx="7429500" cy="4504134"/>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BC3FBAD2-0E69-48C5-B3E7-DAB6B2EA4EE0}"/>
              </a:ext>
            </a:extLst>
          </p:cNvPr>
          <p:cNvSpPr>
            <a:spLocks xmlns:a="http://schemas.openxmlformats.org/drawingml/2006/main" noGrp="1"/>
          </p:cNvSpPr>
          <p:nvPr/>
        </p:nvSpPr>
        <p:spPr>
          <a:xfrm xmlns:a="http://schemas.openxmlformats.org/drawingml/2006/main">
            <a:off x="8153400" y="1466850"/>
            <a:ext cx="3505200" cy="3905250"/>
          </a:xfrm>
          <a:prstGeom xmlns:a="http://schemas.openxmlformats.org/drawingml/2006/main" prst="roundRect">
            <a:avLst>
              <a:gd name="adj" fmla="val 2174"/>
            </a:avLst>
          </a:prstGeom>
          <a:solidFill xmlns:a="http://schemas.openxmlformats.org/drawingml/2006/main">
            <a:srgbClr val="EAF5FB"/>
          </a:solidFill>
          <a:ln xmlns:a="http://schemas.openxmlformats.org/drawingml/2006/main" w="9525">
            <a:solidFill>
              <a:srgbClr val="39A9C6"/>
            </a:solidFill>
            <a:prstDash val="solid"/>
          </a:ln>
        </p:spPr>
      </p:sp>
      <p:sp>
        <p:nvSpPr>
          <p:cNvPr id="6" name="">
            <a:extLst xmlns:a="http://schemas.openxmlformats.org/drawingml/2006/main">
              <a:ext uri="{FF2B5EF4-FFF2-40B4-BE49-F238E27FC236}">
                <a16:creationId xmlns:a16="http://schemas.microsoft.com/office/drawing/2014/main" id="{DEDD2F21-07BE-4739-B4E1-D08AEE10A765}"/>
              </a:ext>
            </a:extLst>
          </p:cNvPr>
          <p:cNvSpPr>
            <a:spLocks xmlns:a="http://schemas.openxmlformats.org/drawingml/2006/main" noGrp="1"/>
          </p:cNvSpPr>
          <p:nvPr/>
        </p:nvSpPr>
        <p:spPr>
          <a:xfrm xmlns:a="http://schemas.openxmlformats.org/drawingml/2006/main">
            <a:off x="8401050" y="1733550"/>
            <a:ext cx="30099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2B78C5"/>
                </a:solidFill>
                <a:latin typeface="Arial"/>
                <a:ea typeface="Arial"/>
                <a:cs typeface="Arial"/>
              </a:defRPr>
            </a:pPr>
            <a:r>
              <a:rPr sz="1800" b="1">
                <a:solidFill>
                  <a:srgbClr val="2B78C5"/>
                </a:solidFill>
                <a:latin typeface="Arial"/>
                <a:ea typeface="Arial"/>
                <a:cs typeface="Arial"/>
              </a:rPr>
              <a:t>Operational controls</a:t>
            </a:r>
          </a:p>
        </p:txBody>
      </p:sp>
      <p:sp>
        <p:nvSpPr>
          <p:cNvPr id="7" name="">
            <a:extLst xmlns:a="http://schemas.openxmlformats.org/drawingml/2006/main">
              <a:ext uri="{FF2B5EF4-FFF2-40B4-BE49-F238E27FC236}">
                <a16:creationId xmlns:a16="http://schemas.microsoft.com/office/drawing/2014/main" id="{2758CC67-1C74-47BB-BCDE-5435EF90FECF}"/>
              </a:ext>
            </a:extLst>
          </p:cNvPr>
          <p:cNvSpPr>
            <a:spLocks xmlns:a="http://schemas.openxmlformats.org/drawingml/2006/main" noGrp="1"/>
          </p:cNvSpPr>
          <p:nvPr/>
        </p:nvSpPr>
        <p:spPr>
          <a:xfrm xmlns:a="http://schemas.openxmlformats.org/drawingml/2006/main">
            <a:off x="8401050" y="2305050"/>
            <a:ext cx="2971800" cy="2590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9847"/>
          </a:bodyPr>
          <a:lstStyle xmlns:a="http://schemas.openxmlformats.org/drawingml/2006/main"/>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Role-based access and controlled sharing</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Schema, key, null and duplicate validation</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Source-to-dashboard lineage and audit fields</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Task-level monitoring and failure visibility</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Dependency control and reproducible refresh</a:t>
            </a:r>
          </a:p>
          <a:p xmlns:a="http://schemas.openxmlformats.org/drawingml/2006/main">
            <a:r>
              <a:t/>
            </a:r>
          </a:p>
          <a:p xmlns:a="http://schemas.openxmlformats.org/drawingml/2006/main">
            <a:pPr algn="l">
              <a:defRPr sz="1350" b="0">
                <a:solidFill>
                  <a:srgbClr val="0B1F3A"/>
                </a:solidFill>
                <a:latin typeface="Arial"/>
                <a:ea typeface="Arial"/>
                <a:cs typeface="Arial"/>
              </a:defRPr>
            </a:pPr>
            <a:r>
              <a:rPr sz="1350" b="0">
                <a:solidFill>
                  <a:srgbClr val="0B1F3A"/>
                </a:solidFill>
                <a:latin typeface="Arial"/>
                <a:ea typeface="Arial"/>
                <a:cs typeface="Arial"/>
              </a:rPr>
              <a:t>• Clear consumers: reviewers, analysts and dashboard users</a:t>
            </a:r>
          </a:p>
        </p:txBody>
      </p:sp>
      <p:sp>
        <p:nvSpPr>
          <p:cNvPr id="8" name="">
            <a:extLst xmlns:a="http://schemas.openxmlformats.org/drawingml/2006/main">
              <a:ext uri="{FF2B5EF4-FFF2-40B4-BE49-F238E27FC236}">
                <a16:creationId xmlns:a16="http://schemas.microsoft.com/office/drawing/2014/main" id="{F4F9FA37-77DD-4A14-A4F9-8B9B1E4F5612}"/>
              </a:ext>
            </a:extLst>
          </p:cNvPr>
          <p:cNvSpPr>
            <a:spLocks xmlns:a="http://schemas.openxmlformats.org/drawingml/2006/main" noGrp="1"/>
          </p:cNvSpPr>
          <p:nvPr/>
        </p:nvSpPr>
        <p:spPr>
          <a:xfrm xmlns:a="http://schemas.openxmlformats.org/drawingml/2006/main">
            <a:off x="8153400" y="5619750"/>
            <a:ext cx="35052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275" b="1">
                <a:solidFill>
                  <a:srgbClr val="168A8A"/>
                </a:solidFill>
                <a:latin typeface="Arial"/>
                <a:ea typeface="Arial"/>
                <a:cs typeface="Arial"/>
              </a:defRPr>
            </a:pPr>
            <a:r>
              <a:rPr sz="1275" b="1">
                <a:solidFill>
                  <a:srgbClr val="168A8A"/>
                </a:solidFill>
                <a:latin typeface="Arial"/>
                <a:ea typeface="Arial"/>
                <a:cs typeface="Arial"/>
              </a:rPr>
              <a:t>Reliable delivery needs controls around the pipeline—not only transformation code.</a:t>
            </a:r>
          </a:p>
        </p:txBody>
      </p:sp>
    </p:spTree>
    <p:extLst>
      <p:ext uri="{BB962C8B-B14F-4D97-AF65-F5344CB8AC3E}">
        <p14:creationId xmlns:p14="http://schemas.microsoft.com/office/powerpoint/2010/main" val="1255264351"/>
      </p:ext>
    </p:extLst>
  </p:cSld>
</p:sld>
</file>

<file path=ppt/slides/slide20.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1" name="">
            <a:extLst xmlns:a="http://schemas.openxmlformats.org/drawingml/2006/main">
              <a:ext uri="{FF2B5EF4-FFF2-40B4-BE49-F238E27FC236}">
                <a16:creationId xmlns:a16="http://schemas.microsoft.com/office/drawing/2014/main" id="{C4A60CD5-3DA6-4B04-AE09-81F8C7C05DC1}"/>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Gold converts trusted entities into stable analytical products</a:t>
            </a:r>
          </a:p>
        </p:txBody>
      </p:sp>
      <p:sp>
        <p:nvSpPr>
          <p:cNvPr id="2" name="">
            <a:extLst xmlns:a="http://schemas.openxmlformats.org/drawingml/2006/main">
              <a:ext uri="{FF2B5EF4-FFF2-40B4-BE49-F238E27FC236}">
                <a16:creationId xmlns:a16="http://schemas.microsoft.com/office/drawing/2014/main" id="{263C09D9-CFBC-4C33-BF12-C43608E74789}"/>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8C13352F-85E8-4D7E-A235-D11C1C10F707}"/>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20</a:t>
            </a:r>
          </a:p>
        </p:txBody>
      </p:sp>
      <p:sp>
        <p:nvSpPr>
          <p:cNvPr id="4" name="">
            <a:extLst xmlns:a="http://schemas.openxmlformats.org/drawingml/2006/main">
              <a:ext uri="{FF2B5EF4-FFF2-40B4-BE49-F238E27FC236}">
                <a16:creationId xmlns:a16="http://schemas.microsoft.com/office/drawing/2014/main" id="{06E8573D-8628-44E2-8781-8FBF935D58A3}"/>
              </a:ext>
            </a:extLst>
          </p:cNvPr>
          <p:cNvSpPr>
            <a:spLocks xmlns:a="http://schemas.openxmlformats.org/drawingml/2006/main" noGrp="1"/>
          </p:cNvSpPr>
          <p:nvPr/>
        </p:nvSpPr>
        <p:spPr>
          <a:xfrm xmlns:a="http://schemas.openxmlformats.org/drawingml/2006/main">
            <a:off x="685800" y="1466850"/>
            <a:ext cx="5143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E99A19"/>
                </a:solidFill>
                <a:latin typeface="Arial"/>
                <a:ea typeface="Arial"/>
                <a:cs typeface="Arial"/>
              </a:defRPr>
            </a:pPr>
            <a:r>
              <a:rPr sz="1425" b="1">
                <a:solidFill>
                  <a:srgbClr val="E99A19"/>
                </a:solidFill>
                <a:latin typeface="Arial"/>
                <a:ea typeface="Arial"/>
                <a:cs typeface="Arial"/>
              </a:rPr>
              <a:t>01</a:t>
            </a:r>
          </a:p>
        </p:txBody>
      </p:sp>
      <p:sp>
        <p:nvSpPr>
          <p:cNvPr id="5" name="">
            <a:extLst xmlns:a="http://schemas.openxmlformats.org/drawingml/2006/main">
              <a:ext uri="{FF2B5EF4-FFF2-40B4-BE49-F238E27FC236}">
                <a16:creationId xmlns:a16="http://schemas.microsoft.com/office/drawing/2014/main" id="{7C217229-2768-46D7-8B77-39084E5341C0}"/>
              </a:ext>
            </a:extLst>
          </p:cNvPr>
          <p:cNvSpPr>
            <a:spLocks xmlns:a="http://schemas.openxmlformats.org/drawingml/2006/main" noGrp="1"/>
          </p:cNvSpPr>
          <p:nvPr/>
        </p:nvSpPr>
        <p:spPr>
          <a:xfrm xmlns:a="http://schemas.openxmlformats.org/drawingml/2006/main">
            <a:off x="1352550" y="1447800"/>
            <a:ext cx="2857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Company summary</a:t>
            </a:r>
          </a:p>
        </p:txBody>
      </p:sp>
      <p:sp>
        <p:nvSpPr>
          <p:cNvPr id="6" name="">
            <a:extLst xmlns:a="http://schemas.openxmlformats.org/drawingml/2006/main">
              <a:ext uri="{FF2B5EF4-FFF2-40B4-BE49-F238E27FC236}">
                <a16:creationId xmlns:a16="http://schemas.microsoft.com/office/drawing/2014/main" id="{236A327B-243A-4CC5-9A1C-4E9EC467B934}"/>
              </a:ext>
            </a:extLst>
          </p:cNvPr>
          <p:cNvSpPr>
            <a:spLocks xmlns:a="http://schemas.openxmlformats.org/drawingml/2006/main" noGrp="1"/>
          </p:cNvSpPr>
          <p:nvPr/>
        </p:nvSpPr>
        <p:spPr>
          <a:xfrm xmlns:a="http://schemas.openxmlformats.org/drawingml/2006/main">
            <a:off x="4438650" y="1447800"/>
            <a:ext cx="66675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One reusable view of the selected company and its controlled identifiers.</a:t>
            </a:r>
          </a:p>
        </p:txBody>
      </p:sp>
      <p:sp>
        <p:nvSpPr>
          <p:cNvPr id="7" name="">
            <a:extLst xmlns:a="http://schemas.openxmlformats.org/drawingml/2006/main">
              <a:ext uri="{FF2B5EF4-FFF2-40B4-BE49-F238E27FC236}">
                <a16:creationId xmlns:a16="http://schemas.microsoft.com/office/drawing/2014/main" id="{F77B1173-ED42-4165-9F94-F5D290AC1F4D}"/>
              </a:ext>
            </a:extLst>
          </p:cNvPr>
          <p:cNvSpPr>
            <a:spLocks xmlns:a="http://schemas.openxmlformats.org/drawingml/2006/main" noGrp="1"/>
          </p:cNvSpPr>
          <p:nvPr/>
        </p:nvSpPr>
        <p:spPr>
          <a:xfrm xmlns:a="http://schemas.openxmlformats.org/drawingml/2006/main">
            <a:off x="1352550" y="2209800"/>
            <a:ext cx="97536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8" name="">
            <a:extLst xmlns:a="http://schemas.openxmlformats.org/drawingml/2006/main">
              <a:ext uri="{FF2B5EF4-FFF2-40B4-BE49-F238E27FC236}">
                <a16:creationId xmlns:a16="http://schemas.microsoft.com/office/drawing/2014/main" id="{4BE7DF86-A03A-4096-9FDF-A96F5DC35E99}"/>
              </a:ext>
            </a:extLst>
          </p:cNvPr>
          <p:cNvSpPr>
            <a:spLocks xmlns:a="http://schemas.openxmlformats.org/drawingml/2006/main" noGrp="1"/>
          </p:cNvSpPr>
          <p:nvPr/>
        </p:nvSpPr>
        <p:spPr>
          <a:xfrm xmlns:a="http://schemas.openxmlformats.org/drawingml/2006/main">
            <a:off x="685800" y="2533650"/>
            <a:ext cx="5143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E99A19"/>
                </a:solidFill>
                <a:latin typeface="Arial"/>
                <a:ea typeface="Arial"/>
                <a:cs typeface="Arial"/>
              </a:defRPr>
            </a:pPr>
            <a:r>
              <a:rPr sz="1425" b="1">
                <a:solidFill>
                  <a:srgbClr val="E99A19"/>
                </a:solidFill>
                <a:latin typeface="Arial"/>
                <a:ea typeface="Arial"/>
                <a:cs typeface="Arial"/>
              </a:rPr>
              <a:t>02</a:t>
            </a:r>
          </a:p>
        </p:txBody>
      </p:sp>
      <p:sp>
        <p:nvSpPr>
          <p:cNvPr id="9" name="">
            <a:extLst xmlns:a="http://schemas.openxmlformats.org/drawingml/2006/main">
              <a:ext uri="{FF2B5EF4-FFF2-40B4-BE49-F238E27FC236}">
                <a16:creationId xmlns:a16="http://schemas.microsoft.com/office/drawing/2014/main" id="{7CE701F8-C940-48B4-99EB-58D5665AEDD5}"/>
              </a:ext>
            </a:extLst>
          </p:cNvPr>
          <p:cNvSpPr>
            <a:spLocks xmlns:a="http://schemas.openxmlformats.org/drawingml/2006/main" noGrp="1"/>
          </p:cNvSpPr>
          <p:nvPr/>
        </p:nvSpPr>
        <p:spPr>
          <a:xfrm xmlns:a="http://schemas.openxmlformats.org/drawingml/2006/main">
            <a:off x="1352550" y="2514600"/>
            <a:ext cx="2857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Financial features</a:t>
            </a:r>
          </a:p>
        </p:txBody>
      </p:sp>
      <p:sp>
        <p:nvSpPr>
          <p:cNvPr id="10" name="">
            <a:extLst xmlns:a="http://schemas.openxmlformats.org/drawingml/2006/main">
              <a:ext uri="{FF2B5EF4-FFF2-40B4-BE49-F238E27FC236}">
                <a16:creationId xmlns:a16="http://schemas.microsoft.com/office/drawing/2014/main" id="{1EC871F4-1349-4514-BF55-4E17E3001331}"/>
              </a:ext>
            </a:extLst>
          </p:cNvPr>
          <p:cNvSpPr>
            <a:spLocks xmlns:a="http://schemas.openxmlformats.org/drawingml/2006/main" noGrp="1"/>
          </p:cNvSpPr>
          <p:nvPr/>
        </p:nvSpPr>
        <p:spPr>
          <a:xfrm xmlns:a="http://schemas.openxmlformats.org/drawingml/2006/main">
            <a:off x="4438650" y="2514600"/>
            <a:ext cx="66675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Comparable measures created from financial and market records.</a:t>
            </a:r>
          </a:p>
        </p:txBody>
      </p:sp>
      <p:sp>
        <p:nvSpPr>
          <p:cNvPr id="11" name="">
            <a:extLst xmlns:a="http://schemas.openxmlformats.org/drawingml/2006/main">
              <a:ext uri="{FF2B5EF4-FFF2-40B4-BE49-F238E27FC236}">
                <a16:creationId xmlns:a16="http://schemas.microsoft.com/office/drawing/2014/main" id="{2BF08764-9253-465E-91EE-D00FB8AE8B1A}"/>
              </a:ext>
            </a:extLst>
          </p:cNvPr>
          <p:cNvSpPr>
            <a:spLocks xmlns:a="http://schemas.openxmlformats.org/drawingml/2006/main" noGrp="1"/>
          </p:cNvSpPr>
          <p:nvPr/>
        </p:nvSpPr>
        <p:spPr>
          <a:xfrm xmlns:a="http://schemas.openxmlformats.org/drawingml/2006/main">
            <a:off x="1352550" y="3276600"/>
            <a:ext cx="97536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2" name="">
            <a:extLst xmlns:a="http://schemas.openxmlformats.org/drawingml/2006/main">
              <a:ext uri="{FF2B5EF4-FFF2-40B4-BE49-F238E27FC236}">
                <a16:creationId xmlns:a16="http://schemas.microsoft.com/office/drawing/2014/main" id="{4255CA01-315C-43FD-A96D-1253661E9EF3}"/>
              </a:ext>
            </a:extLst>
          </p:cNvPr>
          <p:cNvSpPr>
            <a:spLocks xmlns:a="http://schemas.openxmlformats.org/drawingml/2006/main" noGrp="1"/>
          </p:cNvSpPr>
          <p:nvPr/>
        </p:nvSpPr>
        <p:spPr>
          <a:xfrm xmlns:a="http://schemas.openxmlformats.org/drawingml/2006/main">
            <a:off x="685800" y="3600450"/>
            <a:ext cx="5143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E99A19"/>
                </a:solidFill>
                <a:latin typeface="Arial"/>
                <a:ea typeface="Arial"/>
                <a:cs typeface="Arial"/>
              </a:defRPr>
            </a:pPr>
            <a:r>
              <a:rPr sz="1425" b="1">
                <a:solidFill>
                  <a:srgbClr val="E99A19"/>
                </a:solidFill>
                <a:latin typeface="Arial"/>
                <a:ea typeface="Arial"/>
                <a:cs typeface="Arial"/>
              </a:rPr>
              <a:t>03</a:t>
            </a:r>
          </a:p>
        </p:txBody>
      </p:sp>
      <p:sp>
        <p:nvSpPr>
          <p:cNvPr id="13" name="">
            <a:extLst xmlns:a="http://schemas.openxmlformats.org/drawingml/2006/main">
              <a:ext uri="{FF2B5EF4-FFF2-40B4-BE49-F238E27FC236}">
                <a16:creationId xmlns:a16="http://schemas.microsoft.com/office/drawing/2014/main" id="{BA97DDDC-36F2-462D-A87E-9B3C4B27E7C2}"/>
              </a:ext>
            </a:extLst>
          </p:cNvPr>
          <p:cNvSpPr>
            <a:spLocks xmlns:a="http://schemas.openxmlformats.org/drawingml/2006/main" noGrp="1"/>
          </p:cNvSpPr>
          <p:nvPr/>
        </p:nvSpPr>
        <p:spPr>
          <a:xfrm xmlns:a="http://schemas.openxmlformats.org/drawingml/2006/main">
            <a:off x="1352550" y="3581400"/>
            <a:ext cx="2857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Company-risk fact</a:t>
            </a:r>
          </a:p>
        </p:txBody>
      </p:sp>
      <p:sp>
        <p:nvSpPr>
          <p:cNvPr id="14" name="">
            <a:extLst xmlns:a="http://schemas.openxmlformats.org/drawingml/2006/main">
              <a:ext uri="{FF2B5EF4-FFF2-40B4-BE49-F238E27FC236}">
                <a16:creationId xmlns:a16="http://schemas.microsoft.com/office/drawing/2014/main" id="{59FFE9DB-D334-4490-88A8-DADBE7FFC36A}"/>
              </a:ext>
            </a:extLst>
          </p:cNvPr>
          <p:cNvSpPr>
            <a:spLocks xmlns:a="http://schemas.openxmlformats.org/drawingml/2006/main" noGrp="1"/>
          </p:cNvSpPr>
          <p:nvPr/>
        </p:nvSpPr>
        <p:spPr>
          <a:xfrm xmlns:a="http://schemas.openxmlformats.org/drawingml/2006/main">
            <a:off x="4438650" y="3581400"/>
            <a:ext cx="66675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One company-level grain that combines analytical measures.</a:t>
            </a:r>
          </a:p>
        </p:txBody>
      </p:sp>
      <p:sp>
        <p:nvSpPr>
          <p:cNvPr id="15" name="">
            <a:extLst xmlns:a="http://schemas.openxmlformats.org/drawingml/2006/main">
              <a:ext uri="{FF2B5EF4-FFF2-40B4-BE49-F238E27FC236}">
                <a16:creationId xmlns:a16="http://schemas.microsoft.com/office/drawing/2014/main" id="{A67CDF04-A761-4EBC-960F-2DF79F7D0F85}"/>
              </a:ext>
            </a:extLst>
          </p:cNvPr>
          <p:cNvSpPr>
            <a:spLocks xmlns:a="http://schemas.openxmlformats.org/drawingml/2006/main" noGrp="1"/>
          </p:cNvSpPr>
          <p:nvPr/>
        </p:nvSpPr>
        <p:spPr>
          <a:xfrm xmlns:a="http://schemas.openxmlformats.org/drawingml/2006/main">
            <a:off x="1352550" y="4343400"/>
            <a:ext cx="97536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6" name="">
            <a:extLst xmlns:a="http://schemas.openxmlformats.org/drawingml/2006/main">
              <a:ext uri="{FF2B5EF4-FFF2-40B4-BE49-F238E27FC236}">
                <a16:creationId xmlns:a16="http://schemas.microsoft.com/office/drawing/2014/main" id="{5B82603E-82D9-4C52-8D9B-45A2AAC1C751}"/>
              </a:ext>
            </a:extLst>
          </p:cNvPr>
          <p:cNvSpPr>
            <a:spLocks xmlns:a="http://schemas.openxmlformats.org/drawingml/2006/main" noGrp="1"/>
          </p:cNvSpPr>
          <p:nvPr/>
        </p:nvSpPr>
        <p:spPr>
          <a:xfrm xmlns:a="http://schemas.openxmlformats.org/drawingml/2006/main">
            <a:off x="685800" y="4667250"/>
            <a:ext cx="514350" cy="3048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1">
                <a:solidFill>
                  <a:srgbClr val="E99A19"/>
                </a:solidFill>
                <a:latin typeface="Arial"/>
                <a:ea typeface="Arial"/>
                <a:cs typeface="Arial"/>
              </a:defRPr>
            </a:pPr>
            <a:r>
              <a:rPr sz="1425" b="1">
                <a:solidFill>
                  <a:srgbClr val="E99A19"/>
                </a:solidFill>
                <a:latin typeface="Arial"/>
                <a:ea typeface="Arial"/>
                <a:cs typeface="Arial"/>
              </a:rPr>
              <a:t>04</a:t>
            </a:r>
          </a:p>
        </p:txBody>
      </p:sp>
      <p:sp>
        <p:nvSpPr>
          <p:cNvPr id="17" name="">
            <a:extLst xmlns:a="http://schemas.openxmlformats.org/drawingml/2006/main">
              <a:ext uri="{FF2B5EF4-FFF2-40B4-BE49-F238E27FC236}">
                <a16:creationId xmlns:a16="http://schemas.microsoft.com/office/drawing/2014/main" id="{81E27E79-6E3E-495E-9E40-7BAB40581F2B}"/>
              </a:ext>
            </a:extLst>
          </p:cNvPr>
          <p:cNvSpPr>
            <a:spLocks xmlns:a="http://schemas.openxmlformats.org/drawingml/2006/main" noGrp="1"/>
          </p:cNvSpPr>
          <p:nvPr/>
        </p:nvSpPr>
        <p:spPr>
          <a:xfrm xmlns:a="http://schemas.openxmlformats.org/drawingml/2006/main">
            <a:off x="1352550" y="4648200"/>
            <a:ext cx="28575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725" b="1">
                <a:solidFill>
                  <a:srgbClr val="0B1F3A"/>
                </a:solidFill>
                <a:latin typeface="Arial"/>
                <a:ea typeface="Arial"/>
                <a:cs typeface="Arial"/>
              </a:defRPr>
            </a:pPr>
            <a:r>
              <a:rPr sz="1725" b="1">
                <a:solidFill>
                  <a:srgbClr val="0B1F3A"/>
                </a:solidFill>
                <a:latin typeface="Arial"/>
                <a:ea typeface="Arial"/>
                <a:cs typeface="Arial"/>
              </a:rPr>
              <a:t>Dashboard measures</a:t>
            </a:r>
          </a:p>
        </p:txBody>
      </p:sp>
      <p:sp>
        <p:nvSpPr>
          <p:cNvPr id="18" name="">
            <a:extLst xmlns:a="http://schemas.openxmlformats.org/drawingml/2006/main">
              <a:ext uri="{FF2B5EF4-FFF2-40B4-BE49-F238E27FC236}">
                <a16:creationId xmlns:a16="http://schemas.microsoft.com/office/drawing/2014/main" id="{102DAFC1-3603-4254-AE1E-FD2521EEA14A}"/>
              </a:ext>
            </a:extLst>
          </p:cNvPr>
          <p:cNvSpPr>
            <a:spLocks xmlns:a="http://schemas.openxmlformats.org/drawingml/2006/main" noGrp="1"/>
          </p:cNvSpPr>
          <p:nvPr/>
        </p:nvSpPr>
        <p:spPr>
          <a:xfrm xmlns:a="http://schemas.openxmlformats.org/drawingml/2006/main">
            <a:off x="4438650" y="4648200"/>
            <a:ext cx="66675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Counts, averages and sentiment summaries prepared for reporting.</a:t>
            </a:r>
          </a:p>
        </p:txBody>
      </p:sp>
      <p:sp>
        <p:nvSpPr>
          <p:cNvPr id="19" name="">
            <a:extLst xmlns:a="http://schemas.openxmlformats.org/drawingml/2006/main">
              <a:ext uri="{FF2B5EF4-FFF2-40B4-BE49-F238E27FC236}">
                <a16:creationId xmlns:a16="http://schemas.microsoft.com/office/drawing/2014/main" id="{3C6187A7-5F79-4F1A-A500-E07A9308333D}"/>
              </a:ext>
            </a:extLst>
          </p:cNvPr>
          <p:cNvSpPr>
            <a:spLocks xmlns:a="http://schemas.openxmlformats.org/drawingml/2006/main" noGrp="1"/>
          </p:cNvSpPr>
          <p:nvPr/>
        </p:nvSpPr>
        <p:spPr>
          <a:xfrm xmlns:a="http://schemas.openxmlformats.org/drawingml/2006/main">
            <a:off x="2266950" y="5753100"/>
            <a:ext cx="7658100" cy="457200"/>
          </a:xfrm>
          <a:prstGeom xmlns:a="http://schemas.openxmlformats.org/drawingml/2006/main" prst="roundRect">
            <a:avLst>
              <a:gd name="adj" fmla="val 16667"/>
            </a:avLst>
          </a:prstGeom>
          <a:solidFill xmlns:a="http://schemas.openxmlformats.org/drawingml/2006/main">
            <a:srgbClr val="FFF6E6"/>
          </a:solidFill>
          <a:ln xmlns:a="http://schemas.openxmlformats.org/drawingml/2006/main" w="9525">
            <a:solidFill>
              <a:srgbClr val="E99A19"/>
            </a:solidFill>
            <a:prstDash val="solid"/>
          </a:ln>
        </p:spPr>
      </p:sp>
      <p:sp>
        <p:nvSpPr>
          <p:cNvPr id="20" name="">
            <a:extLst xmlns:a="http://schemas.openxmlformats.org/drawingml/2006/main">
              <a:ext uri="{FF2B5EF4-FFF2-40B4-BE49-F238E27FC236}">
                <a16:creationId xmlns:a16="http://schemas.microsoft.com/office/drawing/2014/main" id="{33DA662B-5427-4E49-9884-20FB63987039}"/>
              </a:ext>
            </a:extLst>
          </p:cNvPr>
          <p:cNvSpPr>
            <a:spLocks xmlns:a="http://schemas.openxmlformats.org/drawingml/2006/main" noGrp="1"/>
          </p:cNvSpPr>
          <p:nvPr/>
        </p:nvSpPr>
        <p:spPr>
          <a:xfrm xmlns:a="http://schemas.openxmlformats.org/drawingml/2006/main">
            <a:off x="2438400" y="5867400"/>
            <a:ext cx="7315200" cy="2476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1">
                <a:solidFill>
                  <a:srgbClr val="E99A19"/>
                </a:solidFill>
                <a:latin typeface="Arial"/>
                <a:ea typeface="Arial"/>
                <a:cs typeface="Arial"/>
              </a:defRPr>
            </a:pPr>
            <a:r>
              <a:rPr sz="1500" b="1">
                <a:solidFill>
                  <a:srgbClr val="E99A19"/>
                </a:solidFill>
                <a:latin typeface="Arial"/>
                <a:ea typeface="Arial"/>
                <a:cs typeface="Arial"/>
              </a:rPr>
              <a:t>Gold shields reporting from raw API complexity.</a:t>
            </a:r>
          </a:p>
        </p:txBody>
      </p:sp>
    </p:spTree>
    <p:extLst>
      <p:ext uri="{BB962C8B-B14F-4D97-AF65-F5344CB8AC3E}">
        <p14:creationId xmlns:p14="http://schemas.microsoft.com/office/powerpoint/2010/main" val="519611360"/>
      </p:ext>
    </p:extLst>
  </p:cSld>
</p:sld>
</file>

<file path=ppt/slides/slide2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637245DF-FC98-40E9-88BE-9DAF189F3CDB}"/>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9012"/>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Databricks Jobs controlled dependencies and isolated failures</a:t>
            </a:r>
          </a:p>
        </p:txBody>
      </p:sp>
      <p:sp>
        <p:nvSpPr>
          <p:cNvPr id="2" name="">
            <a:extLst xmlns:a="http://schemas.openxmlformats.org/drawingml/2006/main">
              <a:ext uri="{FF2B5EF4-FFF2-40B4-BE49-F238E27FC236}">
                <a16:creationId xmlns:a16="http://schemas.microsoft.com/office/drawing/2014/main" id="{46B96128-02B1-4D9C-9970-A8B80EF49FEE}"/>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CD216E30-431B-4A6A-BB86-62D4669158A8}"/>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21</a:t>
            </a:r>
          </a:p>
        </p:txBody>
      </p:sp>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6fdf0ad9c3824471"/>
          <a:stretch xmlns:a="http://schemas.openxmlformats.org/drawingml/2006/main"/>
        </p:blipFill>
        <p:spPr>
          <a:xfrm xmlns:a="http://schemas.openxmlformats.org/drawingml/2006/main">
            <a:off x="533400" y="1328332"/>
            <a:ext cx="7524750" cy="4734736"/>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26417F73-312E-4792-8D3D-CB2101E5AFCA}"/>
              </a:ext>
            </a:extLst>
          </p:cNvPr>
          <p:cNvSpPr>
            <a:spLocks xmlns:a="http://schemas.openxmlformats.org/drawingml/2006/main" noGrp="1"/>
          </p:cNvSpPr>
          <p:nvPr/>
        </p:nvSpPr>
        <p:spPr>
          <a:xfrm xmlns:a="http://schemas.openxmlformats.org/drawingml/2006/main">
            <a:off x="8382000" y="1485900"/>
            <a:ext cx="3238500" cy="3714750"/>
          </a:xfrm>
          <a:prstGeom xmlns:a="http://schemas.openxmlformats.org/drawingml/2006/main" prst="roundRect">
            <a:avLst>
              <a:gd name="adj" fmla="val 2353"/>
            </a:avLst>
          </a:prstGeom>
          <a:solidFill xmlns:a="http://schemas.openxmlformats.org/drawingml/2006/main">
            <a:srgbClr val="F3F5F7"/>
          </a:solidFill>
          <a:ln xmlns:a="http://schemas.openxmlformats.org/drawingml/2006/main" w="9525">
            <a:solidFill>
              <a:srgbClr val="C8D2DC"/>
            </a:solidFill>
            <a:prstDash val="solid"/>
          </a:ln>
        </p:spPr>
      </p:sp>
      <p:sp>
        <p:nvSpPr>
          <p:cNvPr id="6" name="">
            <a:extLst xmlns:a="http://schemas.openxmlformats.org/drawingml/2006/main">
              <a:ext uri="{FF2B5EF4-FFF2-40B4-BE49-F238E27FC236}">
                <a16:creationId xmlns:a16="http://schemas.microsoft.com/office/drawing/2014/main" id="{F43F8F71-1A03-47C9-BF56-C673160808E7}"/>
              </a:ext>
            </a:extLst>
          </p:cNvPr>
          <p:cNvSpPr>
            <a:spLocks xmlns:a="http://schemas.openxmlformats.org/drawingml/2006/main" noGrp="1"/>
          </p:cNvSpPr>
          <p:nvPr/>
        </p:nvSpPr>
        <p:spPr>
          <a:xfrm xmlns:a="http://schemas.openxmlformats.org/drawingml/2006/main">
            <a:off x="8629650" y="1752600"/>
            <a:ext cx="2724150" cy="5334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7222"/>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Why orchestration mattered</a:t>
            </a:r>
          </a:p>
        </p:txBody>
      </p:sp>
      <p:sp>
        <p:nvSpPr>
          <p:cNvPr id="7" name="">
            <a:extLst xmlns:a="http://schemas.openxmlformats.org/drawingml/2006/main">
              <a:ext uri="{FF2B5EF4-FFF2-40B4-BE49-F238E27FC236}">
                <a16:creationId xmlns:a16="http://schemas.microsoft.com/office/drawing/2014/main" id="{D3C71CC4-6B6D-4C2A-8E1A-7B10DB225DDA}"/>
              </a:ext>
            </a:extLst>
          </p:cNvPr>
          <p:cNvSpPr>
            <a:spLocks xmlns:a="http://schemas.openxmlformats.org/drawingml/2006/main" noGrp="1"/>
          </p:cNvSpPr>
          <p:nvPr/>
        </p:nvSpPr>
        <p:spPr>
          <a:xfrm xmlns:a="http://schemas.openxmlformats.org/drawingml/2006/main">
            <a:off x="8629650" y="2495550"/>
            <a:ext cx="2590800" cy="2190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81909"/>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Ingestion branches could run independently.</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Silver tasks ran only after the correct Bronze inputs.</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Gold waited for trusted domain tables.</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AI ran after prepared inputs were available.</a:t>
            </a:r>
          </a:p>
          <a:p xmlns:a="http://schemas.openxmlformats.org/drawingml/2006/main">
            <a:r>
              <a:t/>
            </a:r>
          </a:p>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 Task status made failures easier to diagnose.</a:t>
            </a:r>
          </a:p>
        </p:txBody>
      </p:sp>
    </p:spTree>
    <p:extLst>
      <p:ext uri="{BB962C8B-B14F-4D97-AF65-F5344CB8AC3E}">
        <p14:creationId xmlns:p14="http://schemas.microsoft.com/office/powerpoint/2010/main" val="889500353"/>
      </p:ext>
    </p:extLst>
  </p:cSld>
</p:sld>
</file>

<file path=ppt/slides/slide2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9D136DBB-5ABC-43EE-A6D6-C1FA54E7EAD5}"/>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dashboard communicates company-level insight</a:t>
            </a:r>
          </a:p>
        </p:txBody>
      </p:sp>
      <p:sp>
        <p:nvSpPr>
          <p:cNvPr id="2" name="">
            <a:extLst xmlns:a="http://schemas.openxmlformats.org/drawingml/2006/main">
              <a:ext uri="{FF2B5EF4-FFF2-40B4-BE49-F238E27FC236}">
                <a16:creationId xmlns:a16="http://schemas.microsoft.com/office/drawing/2014/main" id="{6BE7BD6E-7FB3-46AA-91CF-48C650A3C150}"/>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B731327F-EBA5-4645-80B0-23C5E974D9FE}"/>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22</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27117b55fc2d4676"/>
          <a:stretch xmlns:a="http://schemas.openxmlformats.org/drawingml/2006/main"/>
        </p:blipFill>
        <p:spPr>
          <a:xfrm xmlns:a="http://schemas.openxmlformats.org/drawingml/2006/main">
            <a:off x="457200" y="1479947"/>
            <a:ext cx="7810500" cy="4393406"/>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3B758F72-B85F-44B4-BE47-31B9600EA868}"/>
              </a:ext>
            </a:extLst>
          </p:cNvPr>
          <p:cNvSpPr>
            <a:spLocks xmlns:a="http://schemas.openxmlformats.org/drawingml/2006/main" noGrp="1"/>
          </p:cNvSpPr>
          <p:nvPr/>
        </p:nvSpPr>
        <p:spPr>
          <a:xfrm xmlns:a="http://schemas.openxmlformats.org/drawingml/2006/main">
            <a:off x="8572500" y="1466850"/>
            <a:ext cx="3086100" cy="3714750"/>
          </a:xfrm>
          <a:prstGeom xmlns:a="http://schemas.openxmlformats.org/drawingml/2006/main" prst="roundRect">
            <a:avLst>
              <a:gd name="adj" fmla="val 2469"/>
            </a:avLst>
          </a:prstGeom>
          <a:solidFill xmlns:a="http://schemas.openxmlformats.org/drawingml/2006/main">
            <a:srgbClr val="EAF5FB"/>
          </a:solidFill>
          <a:ln xmlns:a="http://schemas.openxmlformats.org/drawingml/2006/main" w="9525">
            <a:solidFill>
              <a:srgbClr val="39A9C6"/>
            </a:solidFill>
            <a:prstDash val="solid"/>
          </a:ln>
        </p:spPr>
      </p:sp>
      <p:sp>
        <p:nvSpPr>
          <p:cNvPr id="6" name="">
            <a:extLst xmlns:a="http://schemas.openxmlformats.org/drawingml/2006/main">
              <a:ext uri="{FF2B5EF4-FFF2-40B4-BE49-F238E27FC236}">
                <a16:creationId xmlns:a16="http://schemas.microsoft.com/office/drawing/2014/main" id="{5741135E-B441-491A-97C6-9243D1C80161}"/>
              </a:ext>
            </a:extLst>
          </p:cNvPr>
          <p:cNvSpPr>
            <a:spLocks xmlns:a="http://schemas.openxmlformats.org/drawingml/2006/main" noGrp="1"/>
          </p:cNvSpPr>
          <p:nvPr/>
        </p:nvSpPr>
        <p:spPr>
          <a:xfrm xmlns:a="http://schemas.openxmlformats.org/drawingml/2006/main">
            <a:off x="8820150" y="1714500"/>
            <a:ext cx="26098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2B78C5"/>
                </a:solidFill>
                <a:latin typeface="Arial"/>
                <a:ea typeface="Arial"/>
                <a:cs typeface="Arial"/>
              </a:defRPr>
            </a:pPr>
            <a:r>
              <a:rPr sz="1800" b="1">
                <a:solidFill>
                  <a:srgbClr val="2B78C5"/>
                </a:solidFill>
                <a:latin typeface="Arial"/>
                <a:ea typeface="Arial"/>
                <a:cs typeface="Arial"/>
              </a:rPr>
              <a:t>Published outputs</a:t>
            </a:r>
          </a:p>
        </p:txBody>
      </p:sp>
      <p:sp>
        <p:nvSpPr>
          <p:cNvPr id="7" name="">
            <a:extLst xmlns:a="http://schemas.openxmlformats.org/drawingml/2006/main">
              <a:ext uri="{FF2B5EF4-FFF2-40B4-BE49-F238E27FC236}">
                <a16:creationId xmlns:a16="http://schemas.microsoft.com/office/drawing/2014/main" id="{6ED43C6D-8B5B-449B-B9A4-1E626F25F96D}"/>
              </a:ext>
            </a:extLst>
          </p:cNvPr>
          <p:cNvSpPr>
            <a:spLocks xmlns:a="http://schemas.openxmlformats.org/drawingml/2006/main" noGrp="1"/>
          </p:cNvSpPr>
          <p:nvPr/>
        </p:nvSpPr>
        <p:spPr>
          <a:xfrm xmlns:a="http://schemas.openxmlformats.org/drawingml/2006/main">
            <a:off x="8820150" y="2362200"/>
            <a:ext cx="2476500" cy="2190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6960"/>
          </a:bodyPr>
          <a:lstStyle xmlns:a="http://schemas.openxmlformats.org/drawingml/2006/main"/>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Company count and average financial score</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Overall sentiment distribution</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Sentiment by company</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Time-based trend</a:t>
            </a:r>
          </a:p>
          <a:p xmlns:a="http://schemas.openxmlformats.org/drawingml/2006/main">
            <a:r>
              <a:t/>
            </a:r>
          </a:p>
          <a:p xmlns:a="http://schemas.openxmlformats.org/drawingml/2006/main">
            <a:pPr algn="l">
              <a:defRPr sz="1425" b="0">
                <a:solidFill>
                  <a:srgbClr val="0B1F3A"/>
                </a:solidFill>
                <a:latin typeface="Arial"/>
                <a:ea typeface="Arial"/>
                <a:cs typeface="Arial"/>
              </a:defRPr>
            </a:pPr>
            <a:r>
              <a:rPr sz="1425" b="0">
                <a:solidFill>
                  <a:srgbClr val="0B1F3A"/>
                </a:solidFill>
                <a:latin typeface="Arial"/>
                <a:ea typeface="Arial"/>
                <a:cs typeface="Arial"/>
              </a:rPr>
              <a:t>• Company filter and detail table</a:t>
            </a:r>
          </a:p>
        </p:txBody>
      </p:sp>
      <p:sp>
        <p:nvSpPr>
          <p:cNvPr id="8" name="">
            <a:extLst xmlns:a="http://schemas.openxmlformats.org/drawingml/2006/main">
              <a:ext uri="{FF2B5EF4-FFF2-40B4-BE49-F238E27FC236}">
                <a16:creationId xmlns:a16="http://schemas.microsoft.com/office/drawing/2014/main" id="{AC0E122D-D74A-46D5-8C11-FF9A75EC4754}"/>
              </a:ext>
            </a:extLst>
          </p:cNvPr>
          <p:cNvSpPr>
            <a:spLocks xmlns:a="http://schemas.openxmlformats.org/drawingml/2006/main" noGrp="1"/>
          </p:cNvSpPr>
          <p:nvPr/>
        </p:nvSpPr>
        <p:spPr>
          <a:xfrm xmlns:a="http://schemas.openxmlformats.org/drawingml/2006/main">
            <a:off x="8572500" y="5448300"/>
            <a:ext cx="30861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7056"/>
          </a:bodyPr>
          <a:lstStyle xmlns:a="http://schemas.openxmlformats.org/drawingml/2006/main"/>
          <a:p xmlns:a="http://schemas.openxmlformats.org/drawingml/2006/main">
            <a:pPr algn="ctr">
              <a:defRPr sz="1275" b="1">
                <a:solidFill>
                  <a:srgbClr val="C84A4A"/>
                </a:solidFill>
                <a:latin typeface="Arial"/>
                <a:ea typeface="Arial"/>
                <a:cs typeface="Arial"/>
              </a:defRPr>
            </a:pPr>
            <a:r>
              <a:rPr sz="1275" b="1">
                <a:solidFill>
                  <a:srgbClr val="C84A4A"/>
                </a:solidFill>
                <a:latin typeface="Arial"/>
                <a:ea typeface="Arial"/>
                <a:cs typeface="Arial"/>
              </a:rPr>
              <a:t>Decision support—not investment advice</a:t>
            </a:r>
          </a:p>
        </p:txBody>
      </p:sp>
    </p:spTree>
    <p:extLst>
      <p:ext uri="{BB962C8B-B14F-4D97-AF65-F5344CB8AC3E}">
        <p14:creationId xmlns:p14="http://schemas.microsoft.com/office/powerpoint/2010/main" val="1790446977"/>
      </p:ext>
    </p:extLst>
  </p:cSld>
</p:sld>
</file>

<file path=ppt/slides/slide2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13D7114B-31CB-4BD3-B48B-71E7568FA6FE}"/>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Most collected news was neutral, so class balance matters</a:t>
            </a:r>
          </a:p>
        </p:txBody>
      </p:sp>
      <p:sp>
        <p:nvSpPr>
          <p:cNvPr id="2" name="">
            <a:extLst xmlns:a="http://schemas.openxmlformats.org/drawingml/2006/main">
              <a:ext uri="{FF2B5EF4-FFF2-40B4-BE49-F238E27FC236}">
                <a16:creationId xmlns:a16="http://schemas.microsoft.com/office/drawing/2014/main" id="{D855771E-EA11-49AD-B709-62E9FA565D3F}"/>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E878BEC1-D1A4-4E8E-8470-C6CCB17EEDAC}"/>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23</a:t>
            </a:r>
          </a:p>
        </p:txBody>
      </p:sp>
      <p:pic>
        <p:nvPicPr>
          <p:cNvPr id="14" name=""/>
          <p:cNvPicPr>
            <a:picLocks xmlns:a="http://schemas.openxmlformats.org/drawingml/2006/main" noChangeAspect="1"/>
          </p:cNvPicPr>
          <p:nvPr/>
        </p:nvPicPr>
        <p:blipFill>
          <a:blip xmlns:r="http://schemas.openxmlformats.org/officeDocument/2006/relationships" xmlns:a="http://schemas.openxmlformats.org/drawingml/2006/main" r:embed="R3a8f513d5b054b05"/>
          <a:stretch xmlns:a="http://schemas.openxmlformats.org/drawingml/2006/main"/>
        </p:blipFill>
        <p:spPr>
          <a:xfrm xmlns:a="http://schemas.openxmlformats.org/drawingml/2006/main">
            <a:off x="533400" y="1665376"/>
            <a:ext cx="7143750" cy="3774899"/>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1BE299EA-8B7B-4078-BFF7-1B3D4526BD40}"/>
              </a:ext>
            </a:extLst>
          </p:cNvPr>
          <p:cNvSpPr>
            <a:spLocks xmlns:a="http://schemas.openxmlformats.org/drawingml/2006/main" noGrp="1"/>
          </p:cNvSpPr>
          <p:nvPr/>
        </p:nvSpPr>
        <p:spPr>
          <a:xfrm xmlns:a="http://schemas.openxmlformats.org/drawingml/2006/main">
            <a:off x="8039100" y="1466850"/>
            <a:ext cx="3600450" cy="3829050"/>
          </a:xfrm>
          <a:prstGeom xmlns:a="http://schemas.openxmlformats.org/drawingml/2006/main" prst="roundRect">
            <a:avLst>
              <a:gd name="adj" fmla="val 2116"/>
            </a:avLst>
          </a:prstGeom>
          <a:solidFill xmlns:a="http://schemas.openxmlformats.org/drawingml/2006/main">
            <a:srgbClr val="F3F5F7"/>
          </a:solidFill>
          <a:ln xmlns:a="http://schemas.openxmlformats.org/drawingml/2006/main" w="9525">
            <a:solidFill>
              <a:srgbClr val="C8D2DC"/>
            </a:solidFill>
            <a:prstDash val="solid"/>
          </a:ln>
        </p:spPr>
      </p:sp>
      <p:sp>
        <p:nvSpPr>
          <p:cNvPr id="6" name="">
            <a:extLst xmlns:a="http://schemas.openxmlformats.org/drawingml/2006/main">
              <a:ext uri="{FF2B5EF4-FFF2-40B4-BE49-F238E27FC236}">
                <a16:creationId xmlns:a16="http://schemas.microsoft.com/office/drawing/2014/main" id="{90D54EAA-FC26-4CED-ADB2-E8F12E475BAB}"/>
              </a:ext>
            </a:extLst>
          </p:cNvPr>
          <p:cNvSpPr>
            <a:spLocks xmlns:a="http://schemas.openxmlformats.org/drawingml/2006/main" noGrp="1"/>
          </p:cNvSpPr>
          <p:nvPr/>
        </p:nvSpPr>
        <p:spPr>
          <a:xfrm xmlns:a="http://schemas.openxmlformats.org/drawingml/2006/main">
            <a:off x="8286750" y="1733550"/>
            <a:ext cx="3105150" cy="5143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What the distribution means</a:t>
            </a:r>
          </a:p>
        </p:txBody>
      </p:sp>
      <p:sp>
        <p:nvSpPr>
          <p:cNvPr id="7" name="">
            <a:extLst xmlns:a="http://schemas.openxmlformats.org/drawingml/2006/main">
              <a:ext uri="{FF2B5EF4-FFF2-40B4-BE49-F238E27FC236}">
                <a16:creationId xmlns:a16="http://schemas.microsoft.com/office/drawing/2014/main" id="{4C4F000A-429A-444F-A137-0C5A72768E50}"/>
              </a:ext>
            </a:extLst>
          </p:cNvPr>
          <p:cNvSpPr>
            <a:spLocks xmlns:a="http://schemas.openxmlformats.org/drawingml/2006/main" noGrp="1"/>
          </p:cNvSpPr>
          <p:nvPr/>
        </p:nvSpPr>
        <p:spPr>
          <a:xfrm xmlns:a="http://schemas.openxmlformats.org/drawingml/2006/main">
            <a:off x="8286750" y="2533650"/>
            <a:ext cx="31051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2B78C5"/>
                </a:solidFill>
                <a:latin typeface="Arial"/>
                <a:ea typeface="Arial"/>
                <a:cs typeface="Arial"/>
              </a:defRPr>
            </a:pPr>
            <a:r>
              <a:rPr sz="1875" b="1">
                <a:solidFill>
                  <a:srgbClr val="2B78C5"/>
                </a:solidFill>
                <a:latin typeface="Arial"/>
                <a:ea typeface="Arial"/>
                <a:cs typeface="Arial"/>
              </a:rPr>
              <a:t>151 neutral</a:t>
            </a:r>
          </a:p>
        </p:txBody>
      </p:sp>
      <p:sp>
        <p:nvSpPr>
          <p:cNvPr id="8" name="">
            <a:extLst xmlns:a="http://schemas.openxmlformats.org/drawingml/2006/main">
              <a:ext uri="{FF2B5EF4-FFF2-40B4-BE49-F238E27FC236}">
                <a16:creationId xmlns:a16="http://schemas.microsoft.com/office/drawing/2014/main" id="{E5A81FB9-A395-4E84-8B83-E7346F759F78}"/>
              </a:ext>
            </a:extLst>
          </p:cNvPr>
          <p:cNvSpPr>
            <a:spLocks xmlns:a="http://schemas.openxmlformats.org/drawingml/2006/main" noGrp="1"/>
          </p:cNvSpPr>
          <p:nvPr/>
        </p:nvSpPr>
        <p:spPr>
          <a:xfrm xmlns:a="http://schemas.openxmlformats.org/drawingml/2006/main">
            <a:off x="8286750" y="3086100"/>
            <a:ext cx="31051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E99A19"/>
                </a:solidFill>
                <a:latin typeface="Arial"/>
                <a:ea typeface="Arial"/>
                <a:cs typeface="Arial"/>
              </a:defRPr>
            </a:pPr>
            <a:r>
              <a:rPr sz="1875" b="1">
                <a:solidFill>
                  <a:srgbClr val="E99A19"/>
                </a:solidFill>
                <a:latin typeface="Arial"/>
                <a:ea typeface="Arial"/>
                <a:cs typeface="Arial"/>
              </a:rPr>
              <a:t>35 positive</a:t>
            </a:r>
          </a:p>
        </p:txBody>
      </p:sp>
      <p:sp>
        <p:nvSpPr>
          <p:cNvPr id="9" name="">
            <a:extLst xmlns:a="http://schemas.openxmlformats.org/drawingml/2006/main">
              <a:ext uri="{FF2B5EF4-FFF2-40B4-BE49-F238E27FC236}">
                <a16:creationId xmlns:a16="http://schemas.microsoft.com/office/drawing/2014/main" id="{6BDD5E43-B15E-4AFE-8EE9-C72B5413B8FA}"/>
              </a:ext>
            </a:extLst>
          </p:cNvPr>
          <p:cNvSpPr>
            <a:spLocks xmlns:a="http://schemas.openxmlformats.org/drawingml/2006/main" noGrp="1"/>
          </p:cNvSpPr>
          <p:nvPr/>
        </p:nvSpPr>
        <p:spPr>
          <a:xfrm xmlns:a="http://schemas.openxmlformats.org/drawingml/2006/main">
            <a:off x="8286750" y="3638550"/>
            <a:ext cx="310515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1A9B73"/>
                </a:solidFill>
                <a:latin typeface="Arial"/>
                <a:ea typeface="Arial"/>
                <a:cs typeface="Arial"/>
              </a:defRPr>
            </a:pPr>
            <a:r>
              <a:rPr sz="1875" b="1">
                <a:solidFill>
                  <a:srgbClr val="1A9B73"/>
                </a:solidFill>
                <a:latin typeface="Arial"/>
                <a:ea typeface="Arial"/>
                <a:cs typeface="Arial"/>
              </a:rPr>
              <a:t>11 negative</a:t>
            </a:r>
          </a:p>
        </p:txBody>
      </p:sp>
      <p:sp>
        <p:nvSpPr>
          <p:cNvPr id="10" name="">
            <a:extLst xmlns:a="http://schemas.openxmlformats.org/drawingml/2006/main">
              <a:ext uri="{FF2B5EF4-FFF2-40B4-BE49-F238E27FC236}">
                <a16:creationId xmlns:a16="http://schemas.microsoft.com/office/drawing/2014/main" id="{EE632DD4-1F63-46EB-9A11-AEF9C37DBCB2}"/>
              </a:ext>
            </a:extLst>
          </p:cNvPr>
          <p:cNvSpPr>
            <a:spLocks xmlns:a="http://schemas.openxmlformats.org/drawingml/2006/main" noGrp="1"/>
          </p:cNvSpPr>
          <p:nvPr/>
        </p:nvSpPr>
        <p:spPr>
          <a:xfrm xmlns:a="http://schemas.openxmlformats.org/drawingml/2006/main">
            <a:off x="8286750" y="4324350"/>
            <a:ext cx="3048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0">
                <a:solidFill>
                  <a:srgbClr val="54657A"/>
                </a:solidFill>
                <a:latin typeface="Arial"/>
                <a:ea typeface="Arial"/>
                <a:cs typeface="Arial"/>
              </a:defRPr>
            </a:pPr>
            <a:r>
              <a:rPr sz="1350" b="0">
                <a:solidFill>
                  <a:srgbClr val="54657A"/>
                </a:solidFill>
                <a:latin typeface="Arial"/>
                <a:ea typeface="Arial"/>
                <a:cs typeface="Arial"/>
              </a:rPr>
              <a:t>The result describes this collected period and model output. It does not prove that the companies are low risk.</a:t>
            </a:r>
          </a:p>
        </p:txBody>
      </p:sp>
    </p:spTree>
    <p:extLst>
      <p:ext uri="{BB962C8B-B14F-4D97-AF65-F5344CB8AC3E}">
        <p14:creationId xmlns:p14="http://schemas.microsoft.com/office/powerpoint/2010/main" val="1115574843"/>
      </p:ext>
    </p:extLst>
  </p:cSld>
</p:sld>
</file>

<file path=ppt/slides/slide2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6" name="">
            <a:extLst xmlns:a="http://schemas.openxmlformats.org/drawingml/2006/main">
              <a:ext uri="{FF2B5EF4-FFF2-40B4-BE49-F238E27FC236}">
                <a16:creationId xmlns:a16="http://schemas.microsoft.com/office/drawing/2014/main" id="{C7789849-1923-4474-A716-55FDA0EB7474}"/>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main challenges improved the final design</a:t>
            </a:r>
          </a:p>
        </p:txBody>
      </p:sp>
      <p:sp>
        <p:nvSpPr>
          <p:cNvPr id="2" name="">
            <a:extLst xmlns:a="http://schemas.openxmlformats.org/drawingml/2006/main">
              <a:ext uri="{FF2B5EF4-FFF2-40B4-BE49-F238E27FC236}">
                <a16:creationId xmlns:a16="http://schemas.microsoft.com/office/drawing/2014/main" id="{F7E080D1-90E8-483B-8177-9978017B0419}"/>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A607C5AB-3020-4216-8A73-D6D209FCC5D4}"/>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24</a:t>
            </a:r>
          </a:p>
        </p:txBody>
      </p:sp>
      <p:sp>
        <p:nvSpPr>
          <p:cNvPr id="4" name="">
            <a:extLst xmlns:a="http://schemas.openxmlformats.org/drawingml/2006/main">
              <a:ext uri="{FF2B5EF4-FFF2-40B4-BE49-F238E27FC236}">
                <a16:creationId xmlns:a16="http://schemas.microsoft.com/office/drawing/2014/main" id="{C7A0BF8A-59BF-42E1-A2B6-E99BD240960D}"/>
              </a:ext>
            </a:extLst>
          </p:cNvPr>
          <p:cNvSpPr>
            <a:spLocks xmlns:a="http://schemas.openxmlformats.org/drawingml/2006/main" noGrp="1"/>
          </p:cNvSpPr>
          <p:nvPr/>
        </p:nvSpPr>
        <p:spPr>
          <a:xfrm xmlns:a="http://schemas.openxmlformats.org/drawingml/2006/main">
            <a:off x="609600" y="1447800"/>
            <a:ext cx="24765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54657A"/>
                </a:solidFill>
                <a:latin typeface="Arial"/>
                <a:ea typeface="Arial"/>
                <a:cs typeface="Arial"/>
              </a:defRPr>
            </a:pPr>
            <a:r>
              <a:rPr sz="1350" b="1">
                <a:solidFill>
                  <a:srgbClr val="54657A"/>
                </a:solidFill>
                <a:latin typeface="Arial"/>
                <a:ea typeface="Arial"/>
                <a:cs typeface="Arial"/>
              </a:rPr>
              <a:t>Challenge</a:t>
            </a:r>
          </a:p>
        </p:txBody>
      </p:sp>
      <p:sp>
        <p:nvSpPr>
          <p:cNvPr id="5" name="">
            <a:extLst xmlns:a="http://schemas.openxmlformats.org/drawingml/2006/main">
              <a:ext uri="{FF2B5EF4-FFF2-40B4-BE49-F238E27FC236}">
                <a16:creationId xmlns:a16="http://schemas.microsoft.com/office/drawing/2014/main" id="{E1C26116-26C7-4641-8628-4F6AFF1B02C6}"/>
              </a:ext>
            </a:extLst>
          </p:cNvPr>
          <p:cNvSpPr>
            <a:spLocks xmlns:a="http://schemas.openxmlformats.org/drawingml/2006/main" noGrp="1"/>
          </p:cNvSpPr>
          <p:nvPr/>
        </p:nvSpPr>
        <p:spPr>
          <a:xfrm xmlns:a="http://schemas.openxmlformats.org/drawingml/2006/main">
            <a:off x="3333750" y="1447800"/>
            <a:ext cx="327660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54657A"/>
                </a:solidFill>
                <a:latin typeface="Arial"/>
                <a:ea typeface="Arial"/>
                <a:cs typeface="Arial"/>
              </a:defRPr>
            </a:pPr>
            <a:r>
              <a:rPr sz="1350" b="1">
                <a:solidFill>
                  <a:srgbClr val="54657A"/>
                </a:solidFill>
                <a:latin typeface="Arial"/>
                <a:ea typeface="Arial"/>
                <a:cs typeface="Arial"/>
              </a:rPr>
              <a:t>Why it mattered</a:t>
            </a:r>
          </a:p>
        </p:txBody>
      </p:sp>
      <p:sp>
        <p:nvSpPr>
          <p:cNvPr id="6" name="">
            <a:extLst xmlns:a="http://schemas.openxmlformats.org/drawingml/2006/main">
              <a:ext uri="{FF2B5EF4-FFF2-40B4-BE49-F238E27FC236}">
                <a16:creationId xmlns:a16="http://schemas.microsoft.com/office/drawing/2014/main" id="{056B9EFF-5C08-4C84-AB01-03851D3649B8}"/>
              </a:ext>
            </a:extLst>
          </p:cNvPr>
          <p:cNvSpPr>
            <a:spLocks xmlns:a="http://schemas.openxmlformats.org/drawingml/2006/main" noGrp="1"/>
          </p:cNvSpPr>
          <p:nvPr/>
        </p:nvSpPr>
        <p:spPr>
          <a:xfrm xmlns:a="http://schemas.openxmlformats.org/drawingml/2006/main">
            <a:off x="6972300" y="1447800"/>
            <a:ext cx="4476750" cy="2667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54657A"/>
                </a:solidFill>
                <a:latin typeface="Arial"/>
                <a:ea typeface="Arial"/>
                <a:cs typeface="Arial"/>
              </a:defRPr>
            </a:pPr>
            <a:r>
              <a:rPr sz="1350" b="1">
                <a:solidFill>
                  <a:srgbClr val="54657A"/>
                </a:solidFill>
                <a:latin typeface="Arial"/>
                <a:ea typeface="Arial"/>
                <a:cs typeface="Arial"/>
              </a:rPr>
              <a:t>Implemented response</a:t>
            </a:r>
          </a:p>
        </p:txBody>
      </p:sp>
      <p:sp>
        <p:nvSpPr>
          <p:cNvPr id="7" name="">
            <a:extLst xmlns:a="http://schemas.openxmlformats.org/drawingml/2006/main">
              <a:ext uri="{FF2B5EF4-FFF2-40B4-BE49-F238E27FC236}">
                <a16:creationId xmlns:a16="http://schemas.microsoft.com/office/drawing/2014/main" id="{78C7000E-D90E-4BE4-9FD7-F39EC3F3A0A3}"/>
              </a:ext>
            </a:extLst>
          </p:cNvPr>
          <p:cNvSpPr>
            <a:spLocks xmlns:a="http://schemas.openxmlformats.org/drawingml/2006/main" noGrp="1"/>
          </p:cNvSpPr>
          <p:nvPr/>
        </p:nvSpPr>
        <p:spPr>
          <a:xfrm xmlns:a="http://schemas.openxmlformats.org/drawingml/2006/main">
            <a:off x="533400" y="1771650"/>
            <a:ext cx="11125200" cy="723900"/>
          </a:xfrm>
          <a:prstGeom xmlns:a="http://schemas.openxmlformats.org/drawingml/2006/main" prst="rect">
            <a:avLst/>
          </a:prstGeom>
          <a:solidFill xmlns:a="http://schemas.openxmlformats.org/drawingml/2006/main">
            <a:srgbClr val="F4F6F8"/>
          </a:solidFill>
          <a:ln xmlns:a="http://schemas.openxmlformats.org/drawingml/2006/main" w="9525">
            <a:solidFill>
              <a:srgbClr val="F4F6F8"/>
            </a:solidFill>
            <a:prstDash val="solid"/>
          </a:ln>
        </p:spPr>
      </p:sp>
      <p:sp>
        <p:nvSpPr>
          <p:cNvPr id="8" name="">
            <a:extLst xmlns:a="http://schemas.openxmlformats.org/drawingml/2006/main">
              <a:ext uri="{FF2B5EF4-FFF2-40B4-BE49-F238E27FC236}">
                <a16:creationId xmlns:a16="http://schemas.microsoft.com/office/drawing/2014/main" id="{0BAFA150-F541-49E0-8996-182C78665DC5}"/>
              </a:ext>
            </a:extLst>
          </p:cNvPr>
          <p:cNvSpPr>
            <a:spLocks xmlns:a="http://schemas.openxmlformats.org/drawingml/2006/main" noGrp="1"/>
          </p:cNvSpPr>
          <p:nvPr/>
        </p:nvSpPr>
        <p:spPr>
          <a:xfrm xmlns:a="http://schemas.openxmlformats.org/drawingml/2006/main">
            <a:off x="609600" y="1847850"/>
            <a:ext cx="23812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C84A4A"/>
                </a:solidFill>
                <a:latin typeface="Arial"/>
                <a:ea typeface="Arial"/>
                <a:cs typeface="Arial"/>
              </a:defRPr>
            </a:pPr>
            <a:r>
              <a:rPr sz="1350" b="1">
                <a:solidFill>
                  <a:srgbClr val="C84A4A"/>
                </a:solidFill>
                <a:latin typeface="Arial"/>
                <a:ea typeface="Arial"/>
                <a:cs typeface="Arial"/>
              </a:rPr>
              <a:t>Different identifiers</a:t>
            </a:r>
          </a:p>
        </p:txBody>
      </p:sp>
      <p:sp>
        <p:nvSpPr>
          <p:cNvPr id="9" name="">
            <a:extLst xmlns:a="http://schemas.openxmlformats.org/drawingml/2006/main">
              <a:ext uri="{FF2B5EF4-FFF2-40B4-BE49-F238E27FC236}">
                <a16:creationId xmlns:a16="http://schemas.microsoft.com/office/drawing/2014/main" id="{BFE13DA2-6BFF-4FBA-B556-346E1BD25BD4}"/>
              </a:ext>
            </a:extLst>
          </p:cNvPr>
          <p:cNvSpPr>
            <a:spLocks xmlns:a="http://schemas.openxmlformats.org/drawingml/2006/main" noGrp="1"/>
          </p:cNvSpPr>
          <p:nvPr/>
        </p:nvSpPr>
        <p:spPr>
          <a:xfrm xmlns:a="http://schemas.openxmlformats.org/drawingml/2006/main">
            <a:off x="3333750" y="1847850"/>
            <a:ext cx="32766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0">
                <a:solidFill>
                  <a:srgbClr val="54657A"/>
                </a:solidFill>
                <a:latin typeface="Arial"/>
                <a:ea typeface="Arial"/>
                <a:cs typeface="Arial"/>
              </a:defRPr>
            </a:pPr>
            <a:r>
              <a:rPr sz="1275" b="0">
                <a:solidFill>
                  <a:srgbClr val="54657A"/>
                </a:solidFill>
                <a:latin typeface="Arial"/>
                <a:ea typeface="Arial"/>
                <a:cs typeface="Arial"/>
              </a:rPr>
              <a:t>Names and tickers did not match reliably.</a:t>
            </a:r>
          </a:p>
        </p:txBody>
      </p:sp>
      <p:sp>
        <p:nvSpPr>
          <p:cNvPr id="10" name="">
            <a:extLst xmlns:a="http://schemas.openxmlformats.org/drawingml/2006/main">
              <a:ext uri="{FF2B5EF4-FFF2-40B4-BE49-F238E27FC236}">
                <a16:creationId xmlns:a16="http://schemas.microsoft.com/office/drawing/2014/main" id="{22F7E70E-E6F1-45D8-B97B-CE953E589409}"/>
              </a:ext>
            </a:extLst>
          </p:cNvPr>
          <p:cNvSpPr>
            <a:spLocks xmlns:a="http://schemas.openxmlformats.org/drawingml/2006/main" noGrp="1"/>
          </p:cNvSpPr>
          <p:nvPr/>
        </p:nvSpPr>
        <p:spPr>
          <a:xfrm xmlns:a="http://schemas.openxmlformats.org/drawingml/2006/main">
            <a:off x="6972300" y="1847850"/>
            <a:ext cx="44767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0B1F3A"/>
                </a:solidFill>
                <a:latin typeface="Arial"/>
                <a:ea typeface="Arial"/>
                <a:cs typeface="Arial"/>
              </a:defRPr>
            </a:pPr>
            <a:r>
              <a:rPr sz="1275" b="1">
                <a:solidFill>
                  <a:srgbClr val="0B1F3A"/>
                </a:solidFill>
                <a:latin typeface="Arial"/>
                <a:ea typeface="Arial"/>
                <a:cs typeface="Arial"/>
              </a:rPr>
              <a:t>Created silver_dim_company with controlled keys.</a:t>
            </a:r>
          </a:p>
        </p:txBody>
      </p:sp>
      <p:sp>
        <p:nvSpPr>
          <p:cNvPr id="11" name="">
            <a:extLst xmlns:a="http://schemas.openxmlformats.org/drawingml/2006/main">
              <a:ext uri="{FF2B5EF4-FFF2-40B4-BE49-F238E27FC236}">
                <a16:creationId xmlns:a16="http://schemas.microsoft.com/office/drawing/2014/main" id="{2436F065-2102-4ACE-9270-96F5DE4B8216}"/>
              </a:ext>
            </a:extLst>
          </p:cNvPr>
          <p:cNvSpPr>
            <a:spLocks xmlns:a="http://schemas.openxmlformats.org/drawingml/2006/main" noGrp="1"/>
          </p:cNvSpPr>
          <p:nvPr/>
        </p:nvSpPr>
        <p:spPr>
          <a:xfrm xmlns:a="http://schemas.openxmlformats.org/drawingml/2006/main">
            <a:off x="609600" y="2647950"/>
            <a:ext cx="23812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0B1F3A"/>
                </a:solidFill>
                <a:latin typeface="Arial"/>
                <a:ea typeface="Arial"/>
                <a:cs typeface="Arial"/>
              </a:defRPr>
            </a:pPr>
            <a:r>
              <a:rPr sz="1350" b="1">
                <a:solidFill>
                  <a:srgbClr val="0B1F3A"/>
                </a:solidFill>
                <a:latin typeface="Arial"/>
                <a:ea typeface="Arial"/>
                <a:cs typeface="Arial"/>
              </a:rPr>
              <a:t>Optional API fields</a:t>
            </a:r>
          </a:p>
        </p:txBody>
      </p:sp>
      <p:sp>
        <p:nvSpPr>
          <p:cNvPr id="12" name="">
            <a:extLst xmlns:a="http://schemas.openxmlformats.org/drawingml/2006/main">
              <a:ext uri="{FF2B5EF4-FFF2-40B4-BE49-F238E27FC236}">
                <a16:creationId xmlns:a16="http://schemas.microsoft.com/office/drawing/2014/main" id="{83DF94B0-D58E-4970-A78C-48B1FC010C86}"/>
              </a:ext>
            </a:extLst>
          </p:cNvPr>
          <p:cNvSpPr>
            <a:spLocks xmlns:a="http://schemas.openxmlformats.org/drawingml/2006/main" noGrp="1"/>
          </p:cNvSpPr>
          <p:nvPr/>
        </p:nvSpPr>
        <p:spPr>
          <a:xfrm xmlns:a="http://schemas.openxmlformats.org/drawingml/2006/main">
            <a:off x="3333750" y="2647950"/>
            <a:ext cx="32766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0">
                <a:solidFill>
                  <a:srgbClr val="54657A"/>
                </a:solidFill>
                <a:latin typeface="Arial"/>
                <a:ea typeface="Arial"/>
                <a:cs typeface="Arial"/>
              </a:defRPr>
            </a:pPr>
            <a:r>
              <a:rPr sz="1275" b="0">
                <a:solidFill>
                  <a:srgbClr val="54657A"/>
                </a:solidFill>
                <a:latin typeface="Arial"/>
                <a:ea typeface="Arial"/>
                <a:cs typeface="Arial"/>
              </a:rPr>
              <a:t>Nested or missing values could break rigid logic.</a:t>
            </a:r>
          </a:p>
        </p:txBody>
      </p:sp>
      <p:sp>
        <p:nvSpPr>
          <p:cNvPr id="13" name="">
            <a:extLst xmlns:a="http://schemas.openxmlformats.org/drawingml/2006/main">
              <a:ext uri="{FF2B5EF4-FFF2-40B4-BE49-F238E27FC236}">
                <a16:creationId xmlns:a16="http://schemas.microsoft.com/office/drawing/2014/main" id="{220A9CE8-3C5E-492D-947C-93A4AF3738FD}"/>
              </a:ext>
            </a:extLst>
          </p:cNvPr>
          <p:cNvSpPr>
            <a:spLocks xmlns:a="http://schemas.openxmlformats.org/drawingml/2006/main" noGrp="1"/>
          </p:cNvSpPr>
          <p:nvPr/>
        </p:nvSpPr>
        <p:spPr>
          <a:xfrm xmlns:a="http://schemas.openxmlformats.org/drawingml/2006/main">
            <a:off x="6972300" y="2647950"/>
            <a:ext cx="44767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0B1F3A"/>
                </a:solidFill>
                <a:latin typeface="Arial"/>
                <a:ea typeface="Arial"/>
                <a:cs typeface="Arial"/>
              </a:defRPr>
            </a:pPr>
            <a:r>
              <a:rPr sz="1275" b="1">
                <a:solidFill>
                  <a:srgbClr val="0B1F3A"/>
                </a:solidFill>
                <a:latin typeface="Arial"/>
                <a:ea typeface="Arial"/>
                <a:cs typeface="Arial"/>
              </a:rPr>
              <a:t>Preserved Bronze and used entity-specific Silver rules.</a:t>
            </a:r>
          </a:p>
        </p:txBody>
      </p:sp>
      <p:sp>
        <p:nvSpPr>
          <p:cNvPr id="14" name="">
            <a:extLst xmlns:a="http://schemas.openxmlformats.org/drawingml/2006/main">
              <a:ext uri="{FF2B5EF4-FFF2-40B4-BE49-F238E27FC236}">
                <a16:creationId xmlns:a16="http://schemas.microsoft.com/office/drawing/2014/main" id="{8CFEC5F9-26FB-463C-A91E-DD7C266E3426}"/>
              </a:ext>
            </a:extLst>
          </p:cNvPr>
          <p:cNvSpPr>
            <a:spLocks xmlns:a="http://schemas.openxmlformats.org/drawingml/2006/main" noGrp="1"/>
          </p:cNvSpPr>
          <p:nvPr/>
        </p:nvSpPr>
        <p:spPr>
          <a:xfrm xmlns:a="http://schemas.openxmlformats.org/drawingml/2006/main">
            <a:off x="533400" y="3371850"/>
            <a:ext cx="11125200" cy="723900"/>
          </a:xfrm>
          <a:prstGeom xmlns:a="http://schemas.openxmlformats.org/drawingml/2006/main" prst="rect">
            <a:avLst/>
          </a:prstGeom>
          <a:solidFill xmlns:a="http://schemas.openxmlformats.org/drawingml/2006/main">
            <a:srgbClr val="F4F6F8"/>
          </a:solidFill>
          <a:ln xmlns:a="http://schemas.openxmlformats.org/drawingml/2006/main" w="9525">
            <a:solidFill>
              <a:srgbClr val="F4F6F8"/>
            </a:solidFill>
            <a:prstDash val="solid"/>
          </a:ln>
        </p:spPr>
      </p:sp>
      <p:sp>
        <p:nvSpPr>
          <p:cNvPr id="15" name="">
            <a:extLst xmlns:a="http://schemas.openxmlformats.org/drawingml/2006/main">
              <a:ext uri="{FF2B5EF4-FFF2-40B4-BE49-F238E27FC236}">
                <a16:creationId xmlns:a16="http://schemas.microsoft.com/office/drawing/2014/main" id="{A01B891D-A047-42FD-B6E1-C5C136D6A942}"/>
              </a:ext>
            </a:extLst>
          </p:cNvPr>
          <p:cNvSpPr>
            <a:spLocks xmlns:a="http://schemas.openxmlformats.org/drawingml/2006/main" noGrp="1"/>
          </p:cNvSpPr>
          <p:nvPr/>
        </p:nvSpPr>
        <p:spPr>
          <a:xfrm xmlns:a="http://schemas.openxmlformats.org/drawingml/2006/main">
            <a:off x="609600" y="3448050"/>
            <a:ext cx="23812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0B1F3A"/>
                </a:solidFill>
                <a:latin typeface="Arial"/>
                <a:ea typeface="Arial"/>
                <a:cs typeface="Arial"/>
              </a:defRPr>
            </a:pPr>
            <a:r>
              <a:rPr sz="1350" b="1">
                <a:solidFill>
                  <a:srgbClr val="0B1F3A"/>
                </a:solidFill>
                <a:latin typeface="Arial"/>
                <a:ea typeface="Arial"/>
                <a:cs typeface="Arial"/>
              </a:rPr>
              <a:t>Duplicate records</a:t>
            </a:r>
          </a:p>
        </p:txBody>
      </p:sp>
      <p:sp>
        <p:nvSpPr>
          <p:cNvPr id="16" name="">
            <a:extLst xmlns:a="http://schemas.openxmlformats.org/drawingml/2006/main">
              <a:ext uri="{FF2B5EF4-FFF2-40B4-BE49-F238E27FC236}">
                <a16:creationId xmlns:a16="http://schemas.microsoft.com/office/drawing/2014/main" id="{3A7E1DEB-48E5-421E-A9ED-02C19E8001B4}"/>
              </a:ext>
            </a:extLst>
          </p:cNvPr>
          <p:cNvSpPr>
            <a:spLocks xmlns:a="http://schemas.openxmlformats.org/drawingml/2006/main" noGrp="1"/>
          </p:cNvSpPr>
          <p:nvPr/>
        </p:nvSpPr>
        <p:spPr>
          <a:xfrm xmlns:a="http://schemas.openxmlformats.org/drawingml/2006/main">
            <a:off x="3333750" y="3448050"/>
            <a:ext cx="32766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0">
                <a:solidFill>
                  <a:srgbClr val="54657A"/>
                </a:solidFill>
                <a:latin typeface="Arial"/>
                <a:ea typeface="Arial"/>
                <a:cs typeface="Arial"/>
              </a:defRPr>
            </a:pPr>
            <a:r>
              <a:rPr sz="1275" b="0">
                <a:solidFill>
                  <a:srgbClr val="54657A"/>
                </a:solidFill>
                <a:latin typeface="Arial"/>
                <a:ea typeface="Arial"/>
                <a:cs typeface="Arial"/>
              </a:rPr>
              <a:t>Repeated requests could duplicate filings, prices and news.</a:t>
            </a:r>
          </a:p>
        </p:txBody>
      </p:sp>
      <p:sp>
        <p:nvSpPr>
          <p:cNvPr id="17" name="">
            <a:extLst xmlns:a="http://schemas.openxmlformats.org/drawingml/2006/main">
              <a:ext uri="{FF2B5EF4-FFF2-40B4-BE49-F238E27FC236}">
                <a16:creationId xmlns:a16="http://schemas.microsoft.com/office/drawing/2014/main" id="{982CBCE9-0BB2-44B4-BFE6-F2C28259A214}"/>
              </a:ext>
            </a:extLst>
          </p:cNvPr>
          <p:cNvSpPr>
            <a:spLocks xmlns:a="http://schemas.openxmlformats.org/drawingml/2006/main" noGrp="1"/>
          </p:cNvSpPr>
          <p:nvPr/>
        </p:nvSpPr>
        <p:spPr>
          <a:xfrm xmlns:a="http://schemas.openxmlformats.org/drawingml/2006/main">
            <a:off x="6972300" y="3448050"/>
            <a:ext cx="44767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0B1F3A"/>
                </a:solidFill>
                <a:latin typeface="Arial"/>
                <a:ea typeface="Arial"/>
                <a:cs typeface="Arial"/>
              </a:defRPr>
            </a:pPr>
            <a:r>
              <a:rPr sz="1275" b="1">
                <a:solidFill>
                  <a:srgbClr val="0B1F3A"/>
                </a:solidFill>
                <a:latin typeface="Arial"/>
                <a:ea typeface="Arial"/>
                <a:cs typeface="Arial"/>
              </a:rPr>
              <a:t>Applied business keys at the correct grain.</a:t>
            </a:r>
          </a:p>
        </p:txBody>
      </p:sp>
      <p:sp>
        <p:nvSpPr>
          <p:cNvPr id="18" name="">
            <a:extLst xmlns:a="http://schemas.openxmlformats.org/drawingml/2006/main">
              <a:ext uri="{FF2B5EF4-FFF2-40B4-BE49-F238E27FC236}">
                <a16:creationId xmlns:a16="http://schemas.microsoft.com/office/drawing/2014/main" id="{A9E1B0FC-E87F-494E-AB2C-C461123C11A1}"/>
              </a:ext>
            </a:extLst>
          </p:cNvPr>
          <p:cNvSpPr>
            <a:spLocks xmlns:a="http://schemas.openxmlformats.org/drawingml/2006/main" noGrp="1"/>
          </p:cNvSpPr>
          <p:nvPr/>
        </p:nvSpPr>
        <p:spPr>
          <a:xfrm xmlns:a="http://schemas.openxmlformats.org/drawingml/2006/main">
            <a:off x="609600" y="4248150"/>
            <a:ext cx="23812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0B1F3A"/>
                </a:solidFill>
                <a:latin typeface="Arial"/>
                <a:ea typeface="Arial"/>
                <a:cs typeface="Arial"/>
              </a:defRPr>
            </a:pPr>
            <a:r>
              <a:rPr sz="1350" b="1">
                <a:solidFill>
                  <a:srgbClr val="0B1F3A"/>
                </a:solidFill>
                <a:latin typeface="Arial"/>
                <a:ea typeface="Arial"/>
                <a:cs typeface="Arial"/>
              </a:rPr>
              <a:t>Dashboard news count</a:t>
            </a:r>
          </a:p>
        </p:txBody>
      </p:sp>
      <p:sp>
        <p:nvSpPr>
          <p:cNvPr id="19" name="">
            <a:extLst xmlns:a="http://schemas.openxmlformats.org/drawingml/2006/main">
              <a:ext uri="{FF2B5EF4-FFF2-40B4-BE49-F238E27FC236}">
                <a16:creationId xmlns:a16="http://schemas.microsoft.com/office/drawing/2014/main" id="{5194253F-B6F5-4E66-AA11-41BE1D321552}"/>
              </a:ext>
            </a:extLst>
          </p:cNvPr>
          <p:cNvSpPr>
            <a:spLocks xmlns:a="http://schemas.openxmlformats.org/drawingml/2006/main" noGrp="1"/>
          </p:cNvSpPr>
          <p:nvPr/>
        </p:nvSpPr>
        <p:spPr>
          <a:xfrm xmlns:a="http://schemas.openxmlformats.org/drawingml/2006/main">
            <a:off x="3333750" y="4248150"/>
            <a:ext cx="32766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0">
                <a:solidFill>
                  <a:srgbClr val="54657A"/>
                </a:solidFill>
                <a:latin typeface="Arial"/>
                <a:ea typeface="Arial"/>
                <a:cs typeface="Arial"/>
              </a:defRPr>
            </a:pPr>
            <a:r>
              <a:rPr sz="1275" b="0">
                <a:solidFill>
                  <a:srgbClr val="54657A"/>
                </a:solidFill>
                <a:latin typeface="Arial"/>
                <a:ea typeface="Arial"/>
                <a:cs typeface="Arial"/>
              </a:rPr>
              <a:t>Article-level rows did not provide the required chart measure.</a:t>
            </a:r>
          </a:p>
        </p:txBody>
      </p:sp>
      <p:sp>
        <p:nvSpPr>
          <p:cNvPr id="20" name="">
            <a:extLst xmlns:a="http://schemas.openxmlformats.org/drawingml/2006/main">
              <a:ext uri="{FF2B5EF4-FFF2-40B4-BE49-F238E27FC236}">
                <a16:creationId xmlns:a16="http://schemas.microsoft.com/office/drawing/2014/main" id="{E850C72E-5FE0-4A1D-A28A-5092EE28D545}"/>
              </a:ext>
            </a:extLst>
          </p:cNvPr>
          <p:cNvSpPr>
            <a:spLocks xmlns:a="http://schemas.openxmlformats.org/drawingml/2006/main" noGrp="1"/>
          </p:cNvSpPr>
          <p:nvPr/>
        </p:nvSpPr>
        <p:spPr>
          <a:xfrm xmlns:a="http://schemas.openxmlformats.org/drawingml/2006/main">
            <a:off x="6972300" y="4248150"/>
            <a:ext cx="44767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0B1F3A"/>
                </a:solidFill>
                <a:latin typeface="Arial"/>
                <a:ea typeface="Arial"/>
                <a:cs typeface="Arial"/>
              </a:defRPr>
            </a:pPr>
            <a:r>
              <a:rPr sz="1275" b="1">
                <a:solidFill>
                  <a:srgbClr val="0B1F3A"/>
                </a:solidFill>
                <a:latin typeface="Arial"/>
                <a:ea typeface="Arial"/>
                <a:cs typeface="Arial"/>
              </a:rPr>
              <a:t>Created news_count aggregation and company filtering.</a:t>
            </a:r>
          </a:p>
        </p:txBody>
      </p:sp>
      <p:sp>
        <p:nvSpPr>
          <p:cNvPr id="21" name="">
            <a:extLst xmlns:a="http://schemas.openxmlformats.org/drawingml/2006/main">
              <a:ext uri="{FF2B5EF4-FFF2-40B4-BE49-F238E27FC236}">
                <a16:creationId xmlns:a16="http://schemas.microsoft.com/office/drawing/2014/main" id="{2343B4B4-E655-4327-A272-E6618490F625}"/>
              </a:ext>
            </a:extLst>
          </p:cNvPr>
          <p:cNvSpPr>
            <a:spLocks xmlns:a="http://schemas.openxmlformats.org/drawingml/2006/main" noGrp="1"/>
          </p:cNvSpPr>
          <p:nvPr/>
        </p:nvSpPr>
        <p:spPr>
          <a:xfrm xmlns:a="http://schemas.openxmlformats.org/drawingml/2006/main">
            <a:off x="533400" y="4972050"/>
            <a:ext cx="11125200" cy="723900"/>
          </a:xfrm>
          <a:prstGeom xmlns:a="http://schemas.openxmlformats.org/drawingml/2006/main" prst="rect">
            <a:avLst/>
          </a:prstGeom>
          <a:solidFill xmlns:a="http://schemas.openxmlformats.org/drawingml/2006/main">
            <a:srgbClr val="F4F6F8"/>
          </a:solidFill>
          <a:ln xmlns:a="http://schemas.openxmlformats.org/drawingml/2006/main" w="9525">
            <a:solidFill>
              <a:srgbClr val="F4F6F8"/>
            </a:solidFill>
            <a:prstDash val="solid"/>
          </a:ln>
        </p:spPr>
      </p:sp>
      <p:sp>
        <p:nvSpPr>
          <p:cNvPr id="22" name="">
            <a:extLst xmlns:a="http://schemas.openxmlformats.org/drawingml/2006/main">
              <a:ext uri="{FF2B5EF4-FFF2-40B4-BE49-F238E27FC236}">
                <a16:creationId xmlns:a16="http://schemas.microsoft.com/office/drawing/2014/main" id="{465942CD-951C-4D11-A83D-58C557E3A946}"/>
              </a:ext>
            </a:extLst>
          </p:cNvPr>
          <p:cNvSpPr>
            <a:spLocks xmlns:a="http://schemas.openxmlformats.org/drawingml/2006/main" noGrp="1"/>
          </p:cNvSpPr>
          <p:nvPr/>
        </p:nvSpPr>
        <p:spPr>
          <a:xfrm xmlns:a="http://schemas.openxmlformats.org/drawingml/2006/main">
            <a:off x="609600" y="5048250"/>
            <a:ext cx="23812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350" b="1">
                <a:solidFill>
                  <a:srgbClr val="0B1F3A"/>
                </a:solidFill>
                <a:latin typeface="Arial"/>
                <a:ea typeface="Arial"/>
                <a:cs typeface="Arial"/>
              </a:defRPr>
            </a:pPr>
            <a:r>
              <a:rPr sz="1350" b="1">
                <a:solidFill>
                  <a:srgbClr val="0B1F3A"/>
                </a:solidFill>
                <a:latin typeface="Arial"/>
                <a:ea typeface="Arial"/>
                <a:cs typeface="Arial"/>
              </a:rPr>
              <a:t>Class imbalance</a:t>
            </a:r>
          </a:p>
        </p:txBody>
      </p:sp>
      <p:sp>
        <p:nvSpPr>
          <p:cNvPr id="23" name="">
            <a:extLst xmlns:a="http://schemas.openxmlformats.org/drawingml/2006/main">
              <a:ext uri="{FF2B5EF4-FFF2-40B4-BE49-F238E27FC236}">
                <a16:creationId xmlns:a16="http://schemas.microsoft.com/office/drawing/2014/main" id="{08C87ADD-910E-4001-BFF8-6FE3B616438C}"/>
              </a:ext>
            </a:extLst>
          </p:cNvPr>
          <p:cNvSpPr>
            <a:spLocks xmlns:a="http://schemas.openxmlformats.org/drawingml/2006/main" noGrp="1"/>
          </p:cNvSpPr>
          <p:nvPr/>
        </p:nvSpPr>
        <p:spPr>
          <a:xfrm xmlns:a="http://schemas.openxmlformats.org/drawingml/2006/main">
            <a:off x="3333750" y="5048250"/>
            <a:ext cx="327660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0">
                <a:solidFill>
                  <a:srgbClr val="54657A"/>
                </a:solidFill>
                <a:latin typeface="Arial"/>
                <a:ea typeface="Arial"/>
                <a:cs typeface="Arial"/>
              </a:defRPr>
            </a:pPr>
            <a:r>
              <a:rPr sz="1275" b="0">
                <a:solidFill>
                  <a:srgbClr val="54657A"/>
                </a:solidFill>
                <a:latin typeface="Arial"/>
                <a:ea typeface="Arial"/>
                <a:cs typeface="Arial"/>
              </a:rPr>
              <a:t>Neutral examples dominated the labelled data.</a:t>
            </a:r>
          </a:p>
        </p:txBody>
      </p:sp>
      <p:sp>
        <p:nvSpPr>
          <p:cNvPr id="24" name="">
            <a:extLst xmlns:a="http://schemas.openxmlformats.org/drawingml/2006/main">
              <a:ext uri="{FF2B5EF4-FFF2-40B4-BE49-F238E27FC236}">
                <a16:creationId xmlns:a16="http://schemas.microsoft.com/office/drawing/2014/main" id="{2462D728-9BDF-41F5-B37E-DA14E3BE298E}"/>
              </a:ext>
            </a:extLst>
          </p:cNvPr>
          <p:cNvSpPr>
            <a:spLocks xmlns:a="http://schemas.openxmlformats.org/drawingml/2006/main" noGrp="1"/>
          </p:cNvSpPr>
          <p:nvPr/>
        </p:nvSpPr>
        <p:spPr>
          <a:xfrm xmlns:a="http://schemas.openxmlformats.org/drawingml/2006/main">
            <a:off x="6972300" y="5048250"/>
            <a:ext cx="4476750" cy="495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275" b="1">
                <a:solidFill>
                  <a:srgbClr val="0B1F3A"/>
                </a:solidFill>
                <a:latin typeface="Arial"/>
                <a:ea typeface="Arial"/>
                <a:cs typeface="Arial"/>
              </a:defRPr>
            </a:pPr>
            <a:r>
              <a:rPr sz="1275" b="1">
                <a:solidFill>
                  <a:srgbClr val="0B1F3A"/>
                </a:solidFill>
                <a:latin typeface="Arial"/>
                <a:ea typeface="Arial"/>
                <a:cs typeface="Arial"/>
              </a:rPr>
              <a:t>Used stratification, balanced weights and class-level metrics.</a:t>
            </a:r>
          </a:p>
        </p:txBody>
      </p:sp>
      <p:sp>
        <p:nvSpPr>
          <p:cNvPr id="25" name="">
            <a:extLst xmlns:a="http://schemas.openxmlformats.org/drawingml/2006/main">
              <a:ext uri="{FF2B5EF4-FFF2-40B4-BE49-F238E27FC236}">
                <a16:creationId xmlns:a16="http://schemas.microsoft.com/office/drawing/2014/main" id="{34C19FDF-5129-4BCD-9DA2-1445D97432A2}"/>
              </a:ext>
            </a:extLst>
          </p:cNvPr>
          <p:cNvSpPr>
            <a:spLocks xmlns:a="http://schemas.openxmlformats.org/drawingml/2006/main" noGrp="1"/>
          </p:cNvSpPr>
          <p:nvPr/>
        </p:nvSpPr>
        <p:spPr>
          <a:xfrm xmlns:a="http://schemas.openxmlformats.org/drawingml/2006/main">
            <a:off x="1200150" y="5981700"/>
            <a:ext cx="97917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9839"/>
          </a:bodyPr>
          <a:lstStyle xmlns:a="http://schemas.openxmlformats.org/drawingml/2006/main"/>
          <a:p xmlns:a="http://schemas.openxmlformats.org/drawingml/2006/main">
            <a:pPr algn="ctr">
              <a:defRPr sz="1425" b="1">
                <a:solidFill>
                  <a:srgbClr val="168A8A"/>
                </a:solidFill>
                <a:latin typeface="Arial"/>
                <a:ea typeface="Arial"/>
                <a:cs typeface="Arial"/>
              </a:defRPr>
            </a:pPr>
            <a:r>
              <a:rPr sz="1425" b="1">
                <a:solidFill>
                  <a:srgbClr val="168A8A"/>
                </a:solidFill>
                <a:latin typeface="Arial"/>
                <a:ea typeface="Arial"/>
                <a:cs typeface="Arial"/>
              </a:rPr>
              <a:t>Learning: reliable data engineering depends on grain, identifiers, audit fields and clear downstream requirements.</a:t>
            </a:r>
          </a:p>
        </p:txBody>
      </p:sp>
    </p:spTree>
    <p:extLst>
      <p:ext uri="{BB962C8B-B14F-4D97-AF65-F5344CB8AC3E}">
        <p14:creationId xmlns:p14="http://schemas.microsoft.com/office/powerpoint/2010/main" val="1319180492"/>
      </p:ext>
    </p:extLst>
  </p:cSld>
</p:sld>
</file>

<file path=ppt/slides/slide2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9" name="">
            <a:extLst xmlns:a="http://schemas.openxmlformats.org/drawingml/2006/main">
              <a:ext uri="{FF2B5EF4-FFF2-40B4-BE49-F238E27FC236}">
                <a16:creationId xmlns:a16="http://schemas.microsoft.com/office/drawing/2014/main" id="{C338429C-B72F-4031-B7AD-E48F5896D1C7}"/>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2967"/>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results are useful at prototype scale, but they have clear limits</a:t>
            </a:r>
          </a:p>
        </p:txBody>
      </p:sp>
      <p:sp>
        <p:nvSpPr>
          <p:cNvPr id="2" name="">
            <a:extLst xmlns:a="http://schemas.openxmlformats.org/drawingml/2006/main">
              <a:ext uri="{FF2B5EF4-FFF2-40B4-BE49-F238E27FC236}">
                <a16:creationId xmlns:a16="http://schemas.microsoft.com/office/drawing/2014/main" id="{95E68331-AA5D-4EEB-886E-45D6B42FDA06}"/>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7F4BA821-294C-4FBA-9075-8500039BB53F}"/>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25</a:t>
            </a:r>
          </a:p>
        </p:txBody>
      </p:sp>
      <p:sp>
        <p:nvSpPr>
          <p:cNvPr id="4" name="">
            <a:extLst xmlns:a="http://schemas.openxmlformats.org/drawingml/2006/main">
              <a:ext uri="{FF2B5EF4-FFF2-40B4-BE49-F238E27FC236}">
                <a16:creationId xmlns:a16="http://schemas.microsoft.com/office/drawing/2014/main" id="{6833DBC1-B542-4B41-8650-606B8D774699}"/>
              </a:ext>
            </a:extLst>
          </p:cNvPr>
          <p:cNvSpPr>
            <a:spLocks xmlns:a="http://schemas.openxmlformats.org/drawingml/2006/main" noGrp="1"/>
          </p:cNvSpPr>
          <p:nvPr/>
        </p:nvSpPr>
        <p:spPr>
          <a:xfrm xmlns:a="http://schemas.openxmlformats.org/drawingml/2006/main">
            <a:off x="723900" y="1428750"/>
            <a:ext cx="22669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168A8A"/>
                </a:solidFill>
                <a:latin typeface="Arial"/>
                <a:ea typeface="Arial"/>
                <a:cs typeface="Arial"/>
              </a:defRPr>
            </a:pPr>
            <a:r>
              <a:rPr sz="1650" b="1">
                <a:solidFill>
                  <a:srgbClr val="168A8A"/>
                </a:solidFill>
                <a:latin typeface="Arial"/>
                <a:ea typeface="Arial"/>
                <a:cs typeface="Arial"/>
              </a:rPr>
              <a:t>Coverage</a:t>
            </a:r>
          </a:p>
        </p:txBody>
      </p:sp>
      <p:sp>
        <p:nvSpPr>
          <p:cNvPr id="5" name="">
            <a:extLst xmlns:a="http://schemas.openxmlformats.org/drawingml/2006/main">
              <a:ext uri="{FF2B5EF4-FFF2-40B4-BE49-F238E27FC236}">
                <a16:creationId xmlns:a16="http://schemas.microsoft.com/office/drawing/2014/main" id="{F7C54C70-91BE-43F9-AD5A-A3DA357BDEAC}"/>
              </a:ext>
            </a:extLst>
          </p:cNvPr>
          <p:cNvSpPr>
            <a:spLocks xmlns:a="http://schemas.openxmlformats.org/drawingml/2006/main" noGrp="1"/>
          </p:cNvSpPr>
          <p:nvPr/>
        </p:nvSpPr>
        <p:spPr>
          <a:xfrm xmlns:a="http://schemas.openxmlformats.org/drawingml/2006/main">
            <a:off x="3238500" y="1428750"/>
            <a:ext cx="7848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The final demonstration used 20 selected companies and a limited collection period.</a:t>
            </a:r>
          </a:p>
        </p:txBody>
      </p:sp>
      <p:sp>
        <p:nvSpPr>
          <p:cNvPr id="6" name="">
            <a:extLst xmlns:a="http://schemas.openxmlformats.org/drawingml/2006/main">
              <a:ext uri="{FF2B5EF4-FFF2-40B4-BE49-F238E27FC236}">
                <a16:creationId xmlns:a16="http://schemas.microsoft.com/office/drawing/2014/main" id="{8B98DABD-3A95-4A36-8855-7964205F5EB1}"/>
              </a:ext>
            </a:extLst>
          </p:cNvPr>
          <p:cNvSpPr>
            <a:spLocks xmlns:a="http://schemas.openxmlformats.org/drawingml/2006/main" noGrp="1"/>
          </p:cNvSpPr>
          <p:nvPr/>
        </p:nvSpPr>
        <p:spPr>
          <a:xfrm xmlns:a="http://schemas.openxmlformats.org/drawingml/2006/main">
            <a:off x="723900" y="2095500"/>
            <a:ext cx="103632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7" name="">
            <a:extLst xmlns:a="http://schemas.openxmlformats.org/drawingml/2006/main">
              <a:ext uri="{FF2B5EF4-FFF2-40B4-BE49-F238E27FC236}">
                <a16:creationId xmlns:a16="http://schemas.microsoft.com/office/drawing/2014/main" id="{13588F6A-30FD-4CE4-A246-689994BAD9B4}"/>
              </a:ext>
            </a:extLst>
          </p:cNvPr>
          <p:cNvSpPr>
            <a:spLocks xmlns:a="http://schemas.openxmlformats.org/drawingml/2006/main" noGrp="1"/>
          </p:cNvSpPr>
          <p:nvPr/>
        </p:nvSpPr>
        <p:spPr>
          <a:xfrm xmlns:a="http://schemas.openxmlformats.org/drawingml/2006/main">
            <a:off x="723900" y="2324100"/>
            <a:ext cx="22669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168A8A"/>
                </a:solidFill>
                <a:latin typeface="Arial"/>
                <a:ea typeface="Arial"/>
                <a:cs typeface="Arial"/>
              </a:defRPr>
            </a:pPr>
            <a:r>
              <a:rPr sz="1650" b="1">
                <a:solidFill>
                  <a:srgbClr val="168A8A"/>
                </a:solidFill>
                <a:latin typeface="Arial"/>
                <a:ea typeface="Arial"/>
                <a:cs typeface="Arial"/>
              </a:rPr>
              <a:t>Source dependency</a:t>
            </a:r>
          </a:p>
        </p:txBody>
      </p:sp>
      <p:sp>
        <p:nvSpPr>
          <p:cNvPr id="8" name="">
            <a:extLst xmlns:a="http://schemas.openxmlformats.org/drawingml/2006/main">
              <a:ext uri="{FF2B5EF4-FFF2-40B4-BE49-F238E27FC236}">
                <a16:creationId xmlns:a16="http://schemas.microsoft.com/office/drawing/2014/main" id="{7D9727AD-5F2C-405A-8F7A-801E8C9713A2}"/>
              </a:ext>
            </a:extLst>
          </p:cNvPr>
          <p:cNvSpPr>
            <a:spLocks xmlns:a="http://schemas.openxmlformats.org/drawingml/2006/main" noGrp="1"/>
          </p:cNvSpPr>
          <p:nvPr/>
        </p:nvSpPr>
        <p:spPr>
          <a:xfrm xmlns:a="http://schemas.openxmlformats.org/drawingml/2006/main">
            <a:off x="3238500" y="2324100"/>
            <a:ext cx="7848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API availability, rate limits and schema changes can affect refresh reliability.</a:t>
            </a:r>
          </a:p>
        </p:txBody>
      </p:sp>
      <p:sp>
        <p:nvSpPr>
          <p:cNvPr id="9" name="">
            <a:extLst xmlns:a="http://schemas.openxmlformats.org/drawingml/2006/main">
              <a:ext uri="{FF2B5EF4-FFF2-40B4-BE49-F238E27FC236}">
                <a16:creationId xmlns:a16="http://schemas.microsoft.com/office/drawing/2014/main" id="{30A4D975-9340-4908-8C1C-3AD77E346AE5}"/>
              </a:ext>
            </a:extLst>
          </p:cNvPr>
          <p:cNvSpPr>
            <a:spLocks xmlns:a="http://schemas.openxmlformats.org/drawingml/2006/main" noGrp="1"/>
          </p:cNvSpPr>
          <p:nvPr/>
        </p:nvSpPr>
        <p:spPr>
          <a:xfrm xmlns:a="http://schemas.openxmlformats.org/drawingml/2006/main">
            <a:off x="723900" y="2990850"/>
            <a:ext cx="103632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0" name="">
            <a:extLst xmlns:a="http://schemas.openxmlformats.org/drawingml/2006/main">
              <a:ext uri="{FF2B5EF4-FFF2-40B4-BE49-F238E27FC236}">
                <a16:creationId xmlns:a16="http://schemas.microsoft.com/office/drawing/2014/main" id="{EE1A1261-419D-4255-8ED2-DAA0EDB4F68B}"/>
              </a:ext>
            </a:extLst>
          </p:cNvPr>
          <p:cNvSpPr>
            <a:spLocks xmlns:a="http://schemas.openxmlformats.org/drawingml/2006/main" noGrp="1"/>
          </p:cNvSpPr>
          <p:nvPr/>
        </p:nvSpPr>
        <p:spPr>
          <a:xfrm xmlns:a="http://schemas.openxmlformats.org/drawingml/2006/main">
            <a:off x="723900" y="3219450"/>
            <a:ext cx="22669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168A8A"/>
                </a:solidFill>
                <a:latin typeface="Arial"/>
                <a:ea typeface="Arial"/>
                <a:cs typeface="Arial"/>
              </a:defRPr>
            </a:pPr>
            <a:r>
              <a:rPr sz="1650" b="1">
                <a:solidFill>
                  <a:srgbClr val="168A8A"/>
                </a:solidFill>
                <a:latin typeface="Arial"/>
                <a:ea typeface="Arial"/>
                <a:cs typeface="Arial"/>
              </a:rPr>
              <a:t>Model scope</a:t>
            </a:r>
          </a:p>
        </p:txBody>
      </p:sp>
      <p:sp>
        <p:nvSpPr>
          <p:cNvPr id="11" name="">
            <a:extLst xmlns:a="http://schemas.openxmlformats.org/drawingml/2006/main">
              <a:ext uri="{FF2B5EF4-FFF2-40B4-BE49-F238E27FC236}">
                <a16:creationId xmlns:a16="http://schemas.microsoft.com/office/drawing/2014/main" id="{CE100888-87B7-4031-A2E6-B7688062EA5B}"/>
              </a:ext>
            </a:extLst>
          </p:cNvPr>
          <p:cNvSpPr>
            <a:spLocks xmlns:a="http://schemas.openxmlformats.org/drawingml/2006/main" noGrp="1"/>
          </p:cNvSpPr>
          <p:nvPr/>
        </p:nvSpPr>
        <p:spPr>
          <a:xfrm xmlns:a="http://schemas.openxmlformats.org/drawingml/2006/main">
            <a:off x="3238500" y="3219450"/>
            <a:ext cx="7848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TF-IDF baselines do not understand context as deeply as finance-specific transformers.</a:t>
            </a:r>
          </a:p>
        </p:txBody>
      </p:sp>
      <p:sp>
        <p:nvSpPr>
          <p:cNvPr id="12" name="">
            <a:extLst xmlns:a="http://schemas.openxmlformats.org/drawingml/2006/main">
              <a:ext uri="{FF2B5EF4-FFF2-40B4-BE49-F238E27FC236}">
                <a16:creationId xmlns:a16="http://schemas.microsoft.com/office/drawing/2014/main" id="{7E1C127C-B969-4E23-B070-42AEAD140E4F}"/>
              </a:ext>
            </a:extLst>
          </p:cNvPr>
          <p:cNvSpPr>
            <a:spLocks xmlns:a="http://schemas.openxmlformats.org/drawingml/2006/main" noGrp="1"/>
          </p:cNvSpPr>
          <p:nvPr/>
        </p:nvSpPr>
        <p:spPr>
          <a:xfrm xmlns:a="http://schemas.openxmlformats.org/drawingml/2006/main">
            <a:off x="723900" y="3886200"/>
            <a:ext cx="103632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3" name="">
            <a:extLst xmlns:a="http://schemas.openxmlformats.org/drawingml/2006/main">
              <a:ext uri="{FF2B5EF4-FFF2-40B4-BE49-F238E27FC236}">
                <a16:creationId xmlns:a16="http://schemas.microsoft.com/office/drawing/2014/main" id="{CA6DF4C0-9211-47C8-B429-505D3DA3CD8E}"/>
              </a:ext>
            </a:extLst>
          </p:cNvPr>
          <p:cNvSpPr>
            <a:spLocks xmlns:a="http://schemas.openxmlformats.org/drawingml/2006/main" noGrp="1"/>
          </p:cNvSpPr>
          <p:nvPr/>
        </p:nvSpPr>
        <p:spPr>
          <a:xfrm xmlns:a="http://schemas.openxmlformats.org/drawingml/2006/main">
            <a:off x="723900" y="4114800"/>
            <a:ext cx="22669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C84A4A"/>
                </a:solidFill>
                <a:latin typeface="Arial"/>
                <a:ea typeface="Arial"/>
                <a:cs typeface="Arial"/>
              </a:defRPr>
            </a:pPr>
            <a:r>
              <a:rPr sz="1650" b="1">
                <a:solidFill>
                  <a:srgbClr val="C84A4A"/>
                </a:solidFill>
                <a:latin typeface="Arial"/>
                <a:ea typeface="Arial"/>
                <a:cs typeface="Arial"/>
              </a:rPr>
              <a:t>Class imbalance</a:t>
            </a:r>
          </a:p>
        </p:txBody>
      </p:sp>
      <p:sp>
        <p:nvSpPr>
          <p:cNvPr id="14" name="">
            <a:extLst xmlns:a="http://schemas.openxmlformats.org/drawingml/2006/main">
              <a:ext uri="{FF2B5EF4-FFF2-40B4-BE49-F238E27FC236}">
                <a16:creationId xmlns:a16="http://schemas.microsoft.com/office/drawing/2014/main" id="{962A1F79-BF8E-4B66-AFDE-ED99425212D5}"/>
              </a:ext>
            </a:extLst>
          </p:cNvPr>
          <p:cNvSpPr>
            <a:spLocks xmlns:a="http://schemas.openxmlformats.org/drawingml/2006/main" noGrp="1"/>
          </p:cNvSpPr>
          <p:nvPr/>
        </p:nvSpPr>
        <p:spPr>
          <a:xfrm xmlns:a="http://schemas.openxmlformats.org/drawingml/2006/main">
            <a:off x="3238500" y="4114800"/>
            <a:ext cx="7848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Negative examples were limited, and negative recall remained weaker.</a:t>
            </a:r>
          </a:p>
        </p:txBody>
      </p:sp>
      <p:sp>
        <p:nvSpPr>
          <p:cNvPr id="15" name="">
            <a:extLst xmlns:a="http://schemas.openxmlformats.org/drawingml/2006/main">
              <a:ext uri="{FF2B5EF4-FFF2-40B4-BE49-F238E27FC236}">
                <a16:creationId xmlns:a16="http://schemas.microsoft.com/office/drawing/2014/main" id="{178B5762-6108-4EEE-A932-B568D8147B40}"/>
              </a:ext>
            </a:extLst>
          </p:cNvPr>
          <p:cNvSpPr>
            <a:spLocks xmlns:a="http://schemas.openxmlformats.org/drawingml/2006/main" noGrp="1"/>
          </p:cNvSpPr>
          <p:nvPr/>
        </p:nvSpPr>
        <p:spPr>
          <a:xfrm xmlns:a="http://schemas.openxmlformats.org/drawingml/2006/main">
            <a:off x="723900" y="4781550"/>
            <a:ext cx="10363200" cy="9525"/>
          </a:xfrm>
          <a:prstGeom xmlns:a="http://schemas.openxmlformats.org/drawingml/2006/main" prst="rect">
            <a:avLst/>
          </a:prstGeom>
          <a:solidFill xmlns:a="http://schemas.openxmlformats.org/drawingml/2006/main">
            <a:srgbClr val="C8D2DC"/>
          </a:solidFill>
          <a:ln xmlns:a="http://schemas.openxmlformats.org/drawingml/2006/main" w="0">
            <a:solidFill>
              <a:srgbClr val="C8D2DC"/>
            </a:solidFill>
            <a:prstDash val="solid"/>
          </a:ln>
        </p:spPr>
      </p:sp>
      <p:sp>
        <p:nvSpPr>
          <p:cNvPr id="16" name="">
            <a:extLst xmlns:a="http://schemas.openxmlformats.org/drawingml/2006/main">
              <a:ext uri="{FF2B5EF4-FFF2-40B4-BE49-F238E27FC236}">
                <a16:creationId xmlns:a16="http://schemas.microsoft.com/office/drawing/2014/main" id="{171B1783-B615-4E39-9411-EAF5F5986841}"/>
              </a:ext>
            </a:extLst>
          </p:cNvPr>
          <p:cNvSpPr>
            <a:spLocks xmlns:a="http://schemas.openxmlformats.org/drawingml/2006/main" noGrp="1"/>
          </p:cNvSpPr>
          <p:nvPr/>
        </p:nvSpPr>
        <p:spPr>
          <a:xfrm xmlns:a="http://schemas.openxmlformats.org/drawingml/2006/main">
            <a:off x="723900" y="5010150"/>
            <a:ext cx="226695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650" b="1">
                <a:solidFill>
                  <a:srgbClr val="168A8A"/>
                </a:solidFill>
                <a:latin typeface="Arial"/>
                <a:ea typeface="Arial"/>
                <a:cs typeface="Arial"/>
              </a:defRPr>
            </a:pPr>
            <a:r>
              <a:rPr sz="1650" b="1">
                <a:solidFill>
                  <a:srgbClr val="168A8A"/>
                </a:solidFill>
                <a:latin typeface="Arial"/>
                <a:ea typeface="Arial"/>
                <a:cs typeface="Arial"/>
              </a:rPr>
              <a:t>Production maturity</a:t>
            </a:r>
          </a:p>
        </p:txBody>
      </p:sp>
      <p:sp>
        <p:nvSpPr>
          <p:cNvPr id="17" name="">
            <a:extLst xmlns:a="http://schemas.openxmlformats.org/drawingml/2006/main">
              <a:ext uri="{FF2B5EF4-FFF2-40B4-BE49-F238E27FC236}">
                <a16:creationId xmlns:a16="http://schemas.microsoft.com/office/drawing/2014/main" id="{432AE572-8C8E-4557-A240-0B4BEB93BE25}"/>
              </a:ext>
            </a:extLst>
          </p:cNvPr>
          <p:cNvSpPr>
            <a:spLocks xmlns:a="http://schemas.openxmlformats.org/drawingml/2006/main" noGrp="1"/>
          </p:cNvSpPr>
          <p:nvPr/>
        </p:nvSpPr>
        <p:spPr>
          <a:xfrm xmlns:a="http://schemas.openxmlformats.org/drawingml/2006/main">
            <a:off x="3238500" y="5010150"/>
            <a:ext cx="7848600" cy="5524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54657A"/>
                </a:solidFill>
                <a:latin typeface="Arial"/>
                <a:ea typeface="Arial"/>
                <a:cs typeface="Arial"/>
              </a:defRPr>
            </a:pPr>
            <a:r>
              <a:rPr sz="1500" b="0">
                <a:solidFill>
                  <a:srgbClr val="54657A"/>
                </a:solidFill>
                <a:latin typeface="Arial"/>
                <a:ea typeface="Arial"/>
                <a:cs typeface="Arial"/>
              </a:rPr>
              <a:t>Batch processing, persistent DQ history, alerts and CI/CD need further development.</a:t>
            </a:r>
          </a:p>
        </p:txBody>
      </p:sp>
      <p:sp>
        <p:nvSpPr>
          <p:cNvPr id="18" name="">
            <a:extLst xmlns:a="http://schemas.openxmlformats.org/drawingml/2006/main">
              <a:ext uri="{FF2B5EF4-FFF2-40B4-BE49-F238E27FC236}">
                <a16:creationId xmlns:a16="http://schemas.microsoft.com/office/drawing/2014/main" id="{58C8006C-7021-4F86-A6F3-330F95CD0EAD}"/>
              </a:ext>
            </a:extLst>
          </p:cNvPr>
          <p:cNvSpPr>
            <a:spLocks xmlns:a="http://schemas.openxmlformats.org/drawingml/2006/main" noGrp="1"/>
          </p:cNvSpPr>
          <p:nvPr/>
        </p:nvSpPr>
        <p:spPr>
          <a:xfrm xmlns:a="http://schemas.openxmlformats.org/drawingml/2006/main">
            <a:off x="1733550" y="5962650"/>
            <a:ext cx="87249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1500" b="1">
                <a:solidFill>
                  <a:srgbClr val="2B78C5"/>
                </a:solidFill>
                <a:latin typeface="Arial"/>
                <a:ea typeface="Arial"/>
                <a:cs typeface="Arial"/>
              </a:defRPr>
            </a:pPr>
            <a:r>
              <a:rPr sz="1500" b="1">
                <a:solidFill>
                  <a:srgbClr val="2B78C5"/>
                </a:solidFill>
                <a:latin typeface="Arial"/>
                <a:ea typeface="Arial"/>
                <a:cs typeface="Arial"/>
              </a:rPr>
              <a:t>These limits prevent overclaiming and directly define the next development priorities.</a:t>
            </a:r>
          </a:p>
        </p:txBody>
      </p:sp>
    </p:spTree>
    <p:extLst>
      <p:ext uri="{BB962C8B-B14F-4D97-AF65-F5344CB8AC3E}">
        <p14:creationId xmlns:p14="http://schemas.microsoft.com/office/powerpoint/2010/main" val="1911659769"/>
      </p:ext>
    </p:extLst>
  </p:cSld>
</p:sld>
</file>

<file path=ppt/slides/slide2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3" name="">
            <a:extLst xmlns:a="http://schemas.openxmlformats.org/drawingml/2006/main">
              <a:ext uri="{FF2B5EF4-FFF2-40B4-BE49-F238E27FC236}">
                <a16:creationId xmlns:a16="http://schemas.microsoft.com/office/drawing/2014/main" id="{76801F9A-B062-4CC8-8373-5432AE90DC07}"/>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7449"/>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live demonstration follows one record through the platform</a:t>
            </a:r>
          </a:p>
        </p:txBody>
      </p:sp>
      <p:sp>
        <p:nvSpPr>
          <p:cNvPr id="2" name="">
            <a:extLst xmlns:a="http://schemas.openxmlformats.org/drawingml/2006/main">
              <a:ext uri="{FF2B5EF4-FFF2-40B4-BE49-F238E27FC236}">
                <a16:creationId xmlns:a16="http://schemas.microsoft.com/office/drawing/2014/main" id="{5E656073-D3AB-452D-BD92-1E703A2E940F}"/>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5553C279-C639-4A6E-848F-EEA92A8E63F0}"/>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26</a:t>
            </a:r>
          </a:p>
        </p:txBody>
      </p:sp>
      <p:sp>
        <p:nvSpPr>
          <p:cNvPr id="4" name="">
            <a:extLst xmlns:a="http://schemas.openxmlformats.org/drawingml/2006/main">
              <a:ext uri="{FF2B5EF4-FFF2-40B4-BE49-F238E27FC236}">
                <a16:creationId xmlns:a16="http://schemas.microsoft.com/office/drawing/2014/main" id="{38524FE5-0671-4A47-A65D-175CFCF2A8C7}"/>
              </a:ext>
            </a:extLst>
          </p:cNvPr>
          <p:cNvSpPr>
            <a:spLocks xmlns:a="http://schemas.openxmlformats.org/drawingml/2006/main" noGrp="1"/>
          </p:cNvSpPr>
          <p:nvPr/>
        </p:nvSpPr>
        <p:spPr>
          <a:xfrm xmlns:a="http://schemas.openxmlformats.org/drawingml/2006/main">
            <a:off x="533400" y="1485900"/>
            <a:ext cx="457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39A9C6"/>
                </a:solidFill>
                <a:latin typeface="Arial"/>
                <a:ea typeface="Arial"/>
                <a:cs typeface="Arial"/>
              </a:defRPr>
            </a:pPr>
            <a:r>
              <a:rPr sz="1800" b="1">
                <a:solidFill>
                  <a:srgbClr val="39A9C6"/>
                </a:solidFill>
                <a:latin typeface="Arial"/>
                <a:ea typeface="Arial"/>
                <a:cs typeface="Arial"/>
              </a:rPr>
              <a:t>1</a:t>
            </a:r>
          </a:p>
        </p:txBody>
      </p:sp>
      <p:sp>
        <p:nvSpPr>
          <p:cNvPr id="5" name="">
            <a:extLst xmlns:a="http://schemas.openxmlformats.org/drawingml/2006/main">
              <a:ext uri="{FF2B5EF4-FFF2-40B4-BE49-F238E27FC236}">
                <a16:creationId xmlns:a16="http://schemas.microsoft.com/office/drawing/2014/main" id="{0FE6EC45-5DA7-4605-8D29-D9BF4BF77AEB}"/>
              </a:ext>
            </a:extLst>
          </p:cNvPr>
          <p:cNvSpPr>
            <a:spLocks xmlns:a="http://schemas.openxmlformats.org/drawingml/2006/main" noGrp="1"/>
          </p:cNvSpPr>
          <p:nvPr/>
        </p:nvSpPr>
        <p:spPr>
          <a:xfrm xmlns:a="http://schemas.openxmlformats.org/drawingml/2006/main">
            <a:off x="1085850" y="1447800"/>
            <a:ext cx="2667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Jobs</a:t>
            </a:r>
          </a:p>
        </p:txBody>
      </p:sp>
      <p:sp>
        <p:nvSpPr>
          <p:cNvPr id="6" name="">
            <a:extLst xmlns:a="http://schemas.openxmlformats.org/drawingml/2006/main">
              <a:ext uri="{FF2B5EF4-FFF2-40B4-BE49-F238E27FC236}">
                <a16:creationId xmlns:a16="http://schemas.microsoft.com/office/drawing/2014/main" id="{570CE04E-F4FB-4D3D-AFB5-E692B99F1C74}"/>
              </a:ext>
            </a:extLst>
          </p:cNvPr>
          <p:cNvSpPr>
            <a:spLocks xmlns:a="http://schemas.openxmlformats.org/drawingml/2006/main" noGrp="1"/>
          </p:cNvSpPr>
          <p:nvPr/>
        </p:nvSpPr>
        <p:spPr>
          <a:xfrm xmlns:a="http://schemas.openxmlformats.org/drawingml/2006/main">
            <a:off x="1085850" y="2000250"/>
            <a:ext cx="2705100" cy="952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Show the successful workflow and task dependencies.</a:t>
            </a:r>
          </a:p>
        </p:txBody>
      </p:sp>
      <p:sp>
        <p:nvSpPr>
          <p:cNvPr id="7" name="">
            <a:extLst xmlns:a="http://schemas.openxmlformats.org/drawingml/2006/main">
              <a:ext uri="{FF2B5EF4-FFF2-40B4-BE49-F238E27FC236}">
                <a16:creationId xmlns:a16="http://schemas.microsoft.com/office/drawing/2014/main" id="{CDAD65AF-1DFA-4385-885D-122E5C486EAC}"/>
              </a:ext>
            </a:extLst>
          </p:cNvPr>
          <p:cNvSpPr>
            <a:spLocks xmlns:a="http://schemas.openxmlformats.org/drawingml/2006/main" noGrp="1"/>
          </p:cNvSpPr>
          <p:nvPr/>
        </p:nvSpPr>
        <p:spPr>
          <a:xfrm xmlns:a="http://schemas.openxmlformats.org/drawingml/2006/main">
            <a:off x="4267200" y="1485900"/>
            <a:ext cx="457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39A9C6"/>
                </a:solidFill>
                <a:latin typeface="Arial"/>
                <a:ea typeface="Arial"/>
                <a:cs typeface="Arial"/>
              </a:defRPr>
            </a:pPr>
            <a:r>
              <a:rPr sz="1800" b="1">
                <a:solidFill>
                  <a:srgbClr val="39A9C6"/>
                </a:solidFill>
                <a:latin typeface="Arial"/>
                <a:ea typeface="Arial"/>
                <a:cs typeface="Arial"/>
              </a:rPr>
              <a:t>2</a:t>
            </a:r>
          </a:p>
        </p:txBody>
      </p:sp>
      <p:sp>
        <p:nvSpPr>
          <p:cNvPr id="8" name="">
            <a:extLst xmlns:a="http://schemas.openxmlformats.org/drawingml/2006/main">
              <a:ext uri="{FF2B5EF4-FFF2-40B4-BE49-F238E27FC236}">
                <a16:creationId xmlns:a16="http://schemas.microsoft.com/office/drawing/2014/main" id="{59C79F40-FC66-4D74-87D0-F23E3DC978F2}"/>
              </a:ext>
            </a:extLst>
          </p:cNvPr>
          <p:cNvSpPr>
            <a:spLocks xmlns:a="http://schemas.openxmlformats.org/drawingml/2006/main" noGrp="1"/>
          </p:cNvSpPr>
          <p:nvPr/>
        </p:nvSpPr>
        <p:spPr>
          <a:xfrm xmlns:a="http://schemas.openxmlformats.org/drawingml/2006/main">
            <a:off x="4819650" y="1447800"/>
            <a:ext cx="2667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Bronze</a:t>
            </a:r>
          </a:p>
        </p:txBody>
      </p:sp>
      <p:sp>
        <p:nvSpPr>
          <p:cNvPr id="9" name="">
            <a:extLst xmlns:a="http://schemas.openxmlformats.org/drawingml/2006/main">
              <a:ext uri="{FF2B5EF4-FFF2-40B4-BE49-F238E27FC236}">
                <a16:creationId xmlns:a16="http://schemas.microsoft.com/office/drawing/2014/main" id="{1563A96F-F4CB-4440-A983-8522DC4C54E5}"/>
              </a:ext>
            </a:extLst>
          </p:cNvPr>
          <p:cNvSpPr>
            <a:spLocks xmlns:a="http://schemas.openxmlformats.org/drawingml/2006/main" noGrp="1"/>
          </p:cNvSpPr>
          <p:nvPr/>
        </p:nvSpPr>
        <p:spPr>
          <a:xfrm xmlns:a="http://schemas.openxmlformats.org/drawingml/2006/main">
            <a:off x="4819650" y="2000250"/>
            <a:ext cx="2705100" cy="952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Open a raw news or company record with its audit fields.</a:t>
            </a:r>
          </a:p>
        </p:txBody>
      </p:sp>
      <p:sp>
        <p:nvSpPr>
          <p:cNvPr id="10" name="">
            <a:extLst xmlns:a="http://schemas.openxmlformats.org/drawingml/2006/main">
              <a:ext uri="{FF2B5EF4-FFF2-40B4-BE49-F238E27FC236}">
                <a16:creationId xmlns:a16="http://schemas.microsoft.com/office/drawing/2014/main" id="{2AAE8B4A-4A37-4FDC-A620-861DB3DDD5A5}"/>
              </a:ext>
            </a:extLst>
          </p:cNvPr>
          <p:cNvSpPr>
            <a:spLocks xmlns:a="http://schemas.openxmlformats.org/drawingml/2006/main" noGrp="1"/>
          </p:cNvSpPr>
          <p:nvPr/>
        </p:nvSpPr>
        <p:spPr>
          <a:xfrm xmlns:a="http://schemas.openxmlformats.org/drawingml/2006/main">
            <a:off x="8001000" y="1485900"/>
            <a:ext cx="457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39A9C6"/>
                </a:solidFill>
                <a:latin typeface="Arial"/>
                <a:ea typeface="Arial"/>
                <a:cs typeface="Arial"/>
              </a:defRPr>
            </a:pPr>
            <a:r>
              <a:rPr sz="1800" b="1">
                <a:solidFill>
                  <a:srgbClr val="39A9C6"/>
                </a:solidFill>
                <a:latin typeface="Arial"/>
                <a:ea typeface="Arial"/>
                <a:cs typeface="Arial"/>
              </a:rPr>
              <a:t>3</a:t>
            </a:r>
          </a:p>
        </p:txBody>
      </p:sp>
      <p:sp>
        <p:nvSpPr>
          <p:cNvPr id="11" name="">
            <a:extLst xmlns:a="http://schemas.openxmlformats.org/drawingml/2006/main">
              <a:ext uri="{FF2B5EF4-FFF2-40B4-BE49-F238E27FC236}">
                <a16:creationId xmlns:a16="http://schemas.microsoft.com/office/drawing/2014/main" id="{5D44F2E7-2B1D-4ABC-A7C8-5B2285EAA3EB}"/>
              </a:ext>
            </a:extLst>
          </p:cNvPr>
          <p:cNvSpPr>
            <a:spLocks xmlns:a="http://schemas.openxmlformats.org/drawingml/2006/main" noGrp="1"/>
          </p:cNvSpPr>
          <p:nvPr/>
        </p:nvSpPr>
        <p:spPr>
          <a:xfrm xmlns:a="http://schemas.openxmlformats.org/drawingml/2006/main">
            <a:off x="8553450" y="1447800"/>
            <a:ext cx="2667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Silver</a:t>
            </a:r>
          </a:p>
        </p:txBody>
      </p:sp>
      <p:sp>
        <p:nvSpPr>
          <p:cNvPr id="12" name="">
            <a:extLst xmlns:a="http://schemas.openxmlformats.org/drawingml/2006/main">
              <a:ext uri="{FF2B5EF4-FFF2-40B4-BE49-F238E27FC236}">
                <a16:creationId xmlns:a16="http://schemas.microsoft.com/office/drawing/2014/main" id="{5F483F5F-4122-489C-BECB-A2A6DA681710}"/>
              </a:ext>
            </a:extLst>
          </p:cNvPr>
          <p:cNvSpPr>
            <a:spLocks xmlns:a="http://schemas.openxmlformats.org/drawingml/2006/main" noGrp="1"/>
          </p:cNvSpPr>
          <p:nvPr/>
        </p:nvSpPr>
        <p:spPr>
          <a:xfrm xmlns:a="http://schemas.openxmlformats.org/drawingml/2006/main">
            <a:off x="8553450" y="2000250"/>
            <a:ext cx="2705100" cy="952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Show cleaned values, deduplication and ticker_safe mapping.</a:t>
            </a:r>
          </a:p>
        </p:txBody>
      </p:sp>
      <p:sp>
        <p:nvSpPr>
          <p:cNvPr id="13" name="">
            <a:extLst xmlns:a="http://schemas.openxmlformats.org/drawingml/2006/main">
              <a:ext uri="{FF2B5EF4-FFF2-40B4-BE49-F238E27FC236}">
                <a16:creationId xmlns:a16="http://schemas.microsoft.com/office/drawing/2014/main" id="{1CA7F10C-384D-4874-BC4C-53AFA0FADB06}"/>
              </a:ext>
            </a:extLst>
          </p:cNvPr>
          <p:cNvSpPr>
            <a:spLocks xmlns:a="http://schemas.openxmlformats.org/drawingml/2006/main" noGrp="1"/>
          </p:cNvSpPr>
          <p:nvPr/>
        </p:nvSpPr>
        <p:spPr>
          <a:xfrm xmlns:a="http://schemas.openxmlformats.org/drawingml/2006/main">
            <a:off x="533400" y="3524250"/>
            <a:ext cx="457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39A9C6"/>
                </a:solidFill>
                <a:latin typeface="Arial"/>
                <a:ea typeface="Arial"/>
                <a:cs typeface="Arial"/>
              </a:defRPr>
            </a:pPr>
            <a:r>
              <a:rPr sz="1800" b="1">
                <a:solidFill>
                  <a:srgbClr val="39A9C6"/>
                </a:solidFill>
                <a:latin typeface="Arial"/>
                <a:ea typeface="Arial"/>
                <a:cs typeface="Arial"/>
              </a:rPr>
              <a:t>4</a:t>
            </a:r>
          </a:p>
        </p:txBody>
      </p:sp>
      <p:sp>
        <p:nvSpPr>
          <p:cNvPr id="14" name="">
            <a:extLst xmlns:a="http://schemas.openxmlformats.org/drawingml/2006/main">
              <a:ext uri="{FF2B5EF4-FFF2-40B4-BE49-F238E27FC236}">
                <a16:creationId xmlns:a16="http://schemas.microsoft.com/office/drawing/2014/main" id="{214B7D3C-33DD-4221-B7A5-EA28C1884925}"/>
              </a:ext>
            </a:extLst>
          </p:cNvPr>
          <p:cNvSpPr>
            <a:spLocks xmlns:a="http://schemas.openxmlformats.org/drawingml/2006/main" noGrp="1"/>
          </p:cNvSpPr>
          <p:nvPr/>
        </p:nvSpPr>
        <p:spPr>
          <a:xfrm xmlns:a="http://schemas.openxmlformats.org/drawingml/2006/main">
            <a:off x="1085850" y="3486150"/>
            <a:ext cx="2667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Gold</a:t>
            </a:r>
          </a:p>
        </p:txBody>
      </p:sp>
      <p:sp>
        <p:nvSpPr>
          <p:cNvPr id="15" name="">
            <a:extLst xmlns:a="http://schemas.openxmlformats.org/drawingml/2006/main">
              <a:ext uri="{FF2B5EF4-FFF2-40B4-BE49-F238E27FC236}">
                <a16:creationId xmlns:a16="http://schemas.microsoft.com/office/drawing/2014/main" id="{21470B6B-735F-4EBB-94FA-6C68D34D4491}"/>
              </a:ext>
            </a:extLst>
          </p:cNvPr>
          <p:cNvSpPr>
            <a:spLocks xmlns:a="http://schemas.openxmlformats.org/drawingml/2006/main" noGrp="1"/>
          </p:cNvSpPr>
          <p:nvPr/>
        </p:nvSpPr>
        <p:spPr>
          <a:xfrm xmlns:a="http://schemas.openxmlformats.org/drawingml/2006/main">
            <a:off x="1085850" y="4038600"/>
            <a:ext cx="2705100" cy="952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Show the company-level fact and reconciled row count.</a:t>
            </a:r>
          </a:p>
        </p:txBody>
      </p:sp>
      <p:sp>
        <p:nvSpPr>
          <p:cNvPr id="16" name="">
            <a:extLst xmlns:a="http://schemas.openxmlformats.org/drawingml/2006/main">
              <a:ext uri="{FF2B5EF4-FFF2-40B4-BE49-F238E27FC236}">
                <a16:creationId xmlns:a16="http://schemas.microsoft.com/office/drawing/2014/main" id="{C8846E70-3BAC-4C78-A8BA-B1FA71889D19}"/>
              </a:ext>
            </a:extLst>
          </p:cNvPr>
          <p:cNvSpPr>
            <a:spLocks xmlns:a="http://schemas.openxmlformats.org/drawingml/2006/main" noGrp="1"/>
          </p:cNvSpPr>
          <p:nvPr/>
        </p:nvSpPr>
        <p:spPr>
          <a:xfrm xmlns:a="http://schemas.openxmlformats.org/drawingml/2006/main">
            <a:off x="4267200" y="3524250"/>
            <a:ext cx="457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39A9C6"/>
                </a:solidFill>
                <a:latin typeface="Arial"/>
                <a:ea typeface="Arial"/>
                <a:cs typeface="Arial"/>
              </a:defRPr>
            </a:pPr>
            <a:r>
              <a:rPr sz="1800" b="1">
                <a:solidFill>
                  <a:srgbClr val="39A9C6"/>
                </a:solidFill>
                <a:latin typeface="Arial"/>
                <a:ea typeface="Arial"/>
                <a:cs typeface="Arial"/>
              </a:rPr>
              <a:t>5</a:t>
            </a:r>
          </a:p>
        </p:txBody>
      </p:sp>
      <p:sp>
        <p:nvSpPr>
          <p:cNvPr id="17" name="">
            <a:extLst xmlns:a="http://schemas.openxmlformats.org/drawingml/2006/main">
              <a:ext uri="{FF2B5EF4-FFF2-40B4-BE49-F238E27FC236}">
                <a16:creationId xmlns:a16="http://schemas.microsoft.com/office/drawing/2014/main" id="{9014E49B-4915-445F-B588-DA0081B98FBC}"/>
              </a:ext>
            </a:extLst>
          </p:cNvPr>
          <p:cNvSpPr>
            <a:spLocks xmlns:a="http://schemas.openxmlformats.org/drawingml/2006/main" noGrp="1"/>
          </p:cNvSpPr>
          <p:nvPr/>
        </p:nvSpPr>
        <p:spPr>
          <a:xfrm xmlns:a="http://schemas.openxmlformats.org/drawingml/2006/main">
            <a:off x="4819650" y="3486150"/>
            <a:ext cx="2667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AI</a:t>
            </a:r>
          </a:p>
        </p:txBody>
      </p:sp>
      <p:sp>
        <p:nvSpPr>
          <p:cNvPr id="18" name="">
            <a:extLst xmlns:a="http://schemas.openxmlformats.org/drawingml/2006/main">
              <a:ext uri="{FF2B5EF4-FFF2-40B4-BE49-F238E27FC236}">
                <a16:creationId xmlns:a16="http://schemas.microsoft.com/office/drawing/2014/main" id="{7E5BB91B-8A27-4561-A9FB-797FC2223980}"/>
              </a:ext>
            </a:extLst>
          </p:cNvPr>
          <p:cNvSpPr>
            <a:spLocks xmlns:a="http://schemas.openxmlformats.org/drawingml/2006/main" noGrp="1"/>
          </p:cNvSpPr>
          <p:nvPr/>
        </p:nvSpPr>
        <p:spPr>
          <a:xfrm xmlns:a="http://schemas.openxmlformats.org/drawingml/2006/main">
            <a:off x="4819650" y="4038600"/>
            <a:ext cx="2705100" cy="952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Open one prediction with label, margin, model and timestamp.</a:t>
            </a:r>
          </a:p>
        </p:txBody>
      </p:sp>
      <p:sp>
        <p:nvSpPr>
          <p:cNvPr id="19" name="">
            <a:extLst xmlns:a="http://schemas.openxmlformats.org/drawingml/2006/main">
              <a:ext uri="{FF2B5EF4-FFF2-40B4-BE49-F238E27FC236}">
                <a16:creationId xmlns:a16="http://schemas.microsoft.com/office/drawing/2014/main" id="{124688A5-0DE7-4F88-9507-2683E7DF5DC6}"/>
              </a:ext>
            </a:extLst>
          </p:cNvPr>
          <p:cNvSpPr>
            <a:spLocks xmlns:a="http://schemas.openxmlformats.org/drawingml/2006/main" noGrp="1"/>
          </p:cNvSpPr>
          <p:nvPr/>
        </p:nvSpPr>
        <p:spPr>
          <a:xfrm xmlns:a="http://schemas.openxmlformats.org/drawingml/2006/main">
            <a:off x="8001000" y="3524250"/>
            <a:ext cx="457200" cy="342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39A9C6"/>
                </a:solidFill>
                <a:latin typeface="Arial"/>
                <a:ea typeface="Arial"/>
                <a:cs typeface="Arial"/>
              </a:defRPr>
            </a:pPr>
            <a:r>
              <a:rPr sz="1800" b="1">
                <a:solidFill>
                  <a:srgbClr val="39A9C6"/>
                </a:solidFill>
                <a:latin typeface="Arial"/>
                <a:ea typeface="Arial"/>
                <a:cs typeface="Arial"/>
              </a:rPr>
              <a:t>6</a:t>
            </a:r>
          </a:p>
        </p:txBody>
      </p:sp>
      <p:sp>
        <p:nvSpPr>
          <p:cNvPr id="20" name="">
            <a:extLst xmlns:a="http://schemas.openxmlformats.org/drawingml/2006/main">
              <a:ext uri="{FF2B5EF4-FFF2-40B4-BE49-F238E27FC236}">
                <a16:creationId xmlns:a16="http://schemas.microsoft.com/office/drawing/2014/main" id="{C0C65FA3-6F38-433F-BE03-7DF13F7BF23F}"/>
              </a:ext>
            </a:extLst>
          </p:cNvPr>
          <p:cNvSpPr>
            <a:spLocks xmlns:a="http://schemas.openxmlformats.org/drawingml/2006/main" noGrp="1"/>
          </p:cNvSpPr>
          <p:nvPr/>
        </p:nvSpPr>
        <p:spPr>
          <a:xfrm xmlns:a="http://schemas.openxmlformats.org/drawingml/2006/main">
            <a:off x="8553450" y="3486150"/>
            <a:ext cx="26670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00" b="1">
                <a:solidFill>
                  <a:srgbClr val="0B1F3A"/>
                </a:solidFill>
                <a:latin typeface="Arial"/>
                <a:ea typeface="Arial"/>
                <a:cs typeface="Arial"/>
              </a:defRPr>
            </a:pPr>
            <a:r>
              <a:rPr sz="1800" b="1">
                <a:solidFill>
                  <a:srgbClr val="0B1F3A"/>
                </a:solidFill>
                <a:latin typeface="Arial"/>
                <a:ea typeface="Arial"/>
                <a:cs typeface="Arial"/>
              </a:rPr>
              <a:t>Dashboard</a:t>
            </a:r>
          </a:p>
        </p:txBody>
      </p:sp>
      <p:sp>
        <p:nvSpPr>
          <p:cNvPr id="21" name="">
            <a:extLst xmlns:a="http://schemas.openxmlformats.org/drawingml/2006/main">
              <a:ext uri="{FF2B5EF4-FFF2-40B4-BE49-F238E27FC236}">
                <a16:creationId xmlns:a16="http://schemas.microsoft.com/office/drawing/2014/main" id="{607DD180-CD79-4AF7-8711-461DED61B40D}"/>
              </a:ext>
            </a:extLst>
          </p:cNvPr>
          <p:cNvSpPr>
            <a:spLocks xmlns:a="http://schemas.openxmlformats.org/drawingml/2006/main" noGrp="1"/>
          </p:cNvSpPr>
          <p:nvPr/>
        </p:nvSpPr>
        <p:spPr>
          <a:xfrm xmlns:a="http://schemas.openxmlformats.org/drawingml/2006/main">
            <a:off x="8553450" y="4038600"/>
            <a:ext cx="2705100" cy="952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425" b="0">
                <a:solidFill>
                  <a:srgbClr val="54657A"/>
                </a:solidFill>
                <a:latin typeface="Arial"/>
                <a:ea typeface="Arial"/>
                <a:cs typeface="Arial"/>
              </a:defRPr>
            </a:pPr>
            <a:r>
              <a:rPr sz="1425" b="0">
                <a:solidFill>
                  <a:srgbClr val="54657A"/>
                </a:solidFill>
                <a:latin typeface="Arial"/>
                <a:ea typeface="Arial"/>
                <a:cs typeface="Arial"/>
              </a:rPr>
              <a:t>Filter one company and connect the chart back to its rows.</a:t>
            </a:r>
          </a:p>
        </p:txBody>
      </p:sp>
      <p:sp>
        <p:nvSpPr>
          <p:cNvPr id="22" name="">
            <a:extLst xmlns:a="http://schemas.openxmlformats.org/drawingml/2006/main">
              <a:ext uri="{FF2B5EF4-FFF2-40B4-BE49-F238E27FC236}">
                <a16:creationId xmlns:a16="http://schemas.microsoft.com/office/drawing/2014/main" id="{3723EBB6-7539-4A7B-BA9B-97EB18DE4AA1}"/>
              </a:ext>
            </a:extLst>
          </p:cNvPr>
          <p:cNvSpPr>
            <a:spLocks xmlns:a="http://schemas.openxmlformats.org/drawingml/2006/main" noGrp="1"/>
          </p:cNvSpPr>
          <p:nvPr/>
        </p:nvSpPr>
        <p:spPr>
          <a:xfrm xmlns:a="http://schemas.openxmlformats.org/drawingml/2006/main">
            <a:off x="1485900" y="5829300"/>
            <a:ext cx="9220200" cy="323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90702"/>
          </a:bodyPr>
          <a:lstStyle xmlns:a="http://schemas.openxmlformats.org/drawingml/2006/main"/>
          <a:p xmlns:a="http://schemas.openxmlformats.org/drawingml/2006/main">
            <a:pPr algn="ctr">
              <a:defRPr sz="1500" b="1">
                <a:solidFill>
                  <a:srgbClr val="1A9B73"/>
                </a:solidFill>
                <a:latin typeface="Arial"/>
                <a:ea typeface="Arial"/>
                <a:cs typeface="Arial"/>
              </a:defRPr>
            </a:pPr>
            <a:r>
              <a:rPr sz="1500" b="1">
                <a:solidFill>
                  <a:srgbClr val="1A9B73"/>
                </a:solidFill>
                <a:latin typeface="Arial"/>
                <a:ea typeface="Arial"/>
                <a:cs typeface="Arial"/>
              </a:rPr>
              <a:t>Demonstration message: every dashboard result can be traced back to prepared data and a controlled workflow.</a:t>
            </a:r>
          </a:p>
        </p:txBody>
      </p:sp>
    </p:spTree>
    <p:extLst>
      <p:ext uri="{BB962C8B-B14F-4D97-AF65-F5344CB8AC3E}">
        <p14:creationId xmlns:p14="http://schemas.microsoft.com/office/powerpoint/2010/main" val="1581312961"/>
      </p:ext>
    </p:extLst>
  </p:cSld>
</p:sld>
</file>

<file path=ppt/slides/slide2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BB0CB42D-E2C1-460E-BA4D-DB87A98508AF}"/>
              </a:ext>
            </a:extLst>
          </p:cNvPr>
          <p:cNvSpPr>
            <a:spLocks xmlns:a="http://schemas.openxmlformats.org/drawingml/2006/main" noGrp="1"/>
          </p:cNvSpPr>
          <p:nvPr/>
        </p:nvSpPr>
        <p:spPr>
          <a:xfrm xmlns:a="http://schemas.openxmlformats.org/drawingml/2006/main">
            <a:off x="533400" y="361950"/>
            <a:ext cx="10668000" cy="609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2850" b="1">
                <a:solidFill>
                  <a:srgbClr val="0B1F3A"/>
                </a:solidFill>
                <a:latin typeface="Arial"/>
                <a:ea typeface="Arial"/>
                <a:cs typeface="Arial"/>
              </a:defRPr>
            </a:pPr>
            <a:r>
              <a:rPr sz="2850" b="1">
                <a:solidFill>
                  <a:srgbClr val="0B1F3A"/>
                </a:solidFill>
                <a:latin typeface="Arial"/>
                <a:ea typeface="Arial"/>
                <a:cs typeface="Arial"/>
              </a:rPr>
              <a:t>The prototype achieved its aim and revealed next priorities</a:t>
            </a:r>
          </a:p>
        </p:txBody>
      </p:sp>
      <p:sp>
        <p:nvSpPr>
          <p:cNvPr id="2" name="">
            <a:extLst xmlns:a="http://schemas.openxmlformats.org/drawingml/2006/main">
              <a:ext uri="{FF2B5EF4-FFF2-40B4-BE49-F238E27FC236}">
                <a16:creationId xmlns:a16="http://schemas.microsoft.com/office/drawing/2014/main" id="{2AB7DD92-8484-41FF-BC03-DAE2638898CB}"/>
              </a:ext>
            </a:extLst>
          </p:cNvPr>
          <p:cNvSpPr>
            <a:spLocks xmlns:a="http://schemas.openxmlformats.org/drawingml/2006/main" noGrp="1"/>
          </p:cNvSpPr>
          <p:nvPr/>
        </p:nvSpPr>
        <p:spPr>
          <a:xfrm xmlns:a="http://schemas.openxmlformats.org/drawingml/2006/main">
            <a:off x="533400" y="1028700"/>
            <a:ext cx="11125200" cy="38100"/>
          </a:xfrm>
          <a:prstGeom xmlns:a="http://schemas.openxmlformats.org/drawingml/2006/main" prst="rect">
            <a:avLst/>
          </a:prstGeom>
          <a:solidFill xmlns:a="http://schemas.openxmlformats.org/drawingml/2006/main">
            <a:srgbClr val="39A9C6"/>
          </a:solidFill>
          <a:ln xmlns:a="http://schemas.openxmlformats.org/drawingml/2006/main" w="0">
            <a:solidFill>
              <a:srgbClr val="39A9C6"/>
            </a:solidFill>
            <a:prstDash val="solid"/>
          </a:ln>
        </p:spPr>
      </p:sp>
      <p:sp>
        <p:nvSpPr>
          <p:cNvPr id="3" name="">
            <a:extLst xmlns:a="http://schemas.openxmlformats.org/drawingml/2006/main">
              <a:ext uri="{FF2B5EF4-FFF2-40B4-BE49-F238E27FC236}">
                <a16:creationId xmlns:a16="http://schemas.microsoft.com/office/drawing/2014/main" id="{EBBC6BF3-BDB6-4974-AE9D-761BA2EB3088}"/>
              </a:ext>
            </a:extLst>
          </p:cNvPr>
          <p:cNvSpPr>
            <a:spLocks xmlns:a="http://schemas.openxmlformats.org/drawingml/2006/main" noGrp="1"/>
          </p:cNvSpPr>
          <p:nvPr/>
        </p:nvSpPr>
        <p:spPr>
          <a:xfrm xmlns:a="http://schemas.openxmlformats.org/drawingml/2006/main">
            <a:off x="11258550" y="6419850"/>
            <a:ext cx="381000" cy="190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r">
              <a:defRPr sz="975" b="0">
                <a:solidFill>
                  <a:srgbClr val="54657A"/>
                </a:solidFill>
                <a:latin typeface="Arial"/>
                <a:ea typeface="Arial"/>
                <a:cs typeface="Arial"/>
              </a:defRPr>
            </a:pPr>
            <a:r>
              <a:rPr sz="975" b="0">
                <a:solidFill>
                  <a:srgbClr val="54657A"/>
                </a:solidFill>
                <a:latin typeface="Arial"/>
                <a:ea typeface="Arial"/>
                <a:cs typeface="Arial"/>
              </a:rPr>
              <a:t>27</a:t>
            </a:r>
          </a:p>
        </p:txBody>
      </p:sp>
      <p:sp>
        <p:nvSpPr>
          <p:cNvPr id="4" name="">
            <a:extLst xmlns:a="http://schemas.openxmlformats.org/drawingml/2006/main">
              <a:ext uri="{FF2B5EF4-FFF2-40B4-BE49-F238E27FC236}">
                <a16:creationId xmlns:a16="http://schemas.microsoft.com/office/drawing/2014/main" id="{03934691-3EDD-475D-B4A0-D180D7F6CA85}"/>
              </a:ext>
            </a:extLst>
          </p:cNvPr>
          <p:cNvSpPr>
            <a:spLocks xmlns:a="http://schemas.openxmlformats.org/drawingml/2006/main" noGrp="1"/>
          </p:cNvSpPr>
          <p:nvPr/>
        </p:nvSpPr>
        <p:spPr>
          <a:xfrm xmlns:a="http://schemas.openxmlformats.org/drawingml/2006/main">
            <a:off x="533400" y="1447800"/>
            <a:ext cx="5238750" cy="3829050"/>
          </a:xfrm>
          <a:prstGeom xmlns:a="http://schemas.openxmlformats.org/drawingml/2006/main" prst="roundRect">
            <a:avLst>
              <a:gd name="adj" fmla="val 1990"/>
            </a:avLst>
          </a:prstGeom>
          <a:solidFill xmlns:a="http://schemas.openxmlformats.org/drawingml/2006/main">
            <a:srgbClr val="EAF5FB"/>
          </a:solidFill>
          <a:ln xmlns:a="http://schemas.openxmlformats.org/drawingml/2006/main" w="9525">
            <a:solidFill>
              <a:srgbClr val="39A9C6"/>
            </a:solidFill>
            <a:prstDash val="solid"/>
          </a:ln>
        </p:spPr>
      </p:sp>
      <p:sp>
        <p:nvSpPr>
          <p:cNvPr id="5" name="">
            <a:extLst xmlns:a="http://schemas.openxmlformats.org/drawingml/2006/main">
              <a:ext uri="{FF2B5EF4-FFF2-40B4-BE49-F238E27FC236}">
                <a16:creationId xmlns:a16="http://schemas.microsoft.com/office/drawing/2014/main" id="{7E697B07-DBBD-4B1C-A21A-D8990DDDBB6B}"/>
              </a:ext>
            </a:extLst>
          </p:cNvPr>
          <p:cNvSpPr>
            <a:spLocks xmlns:a="http://schemas.openxmlformats.org/drawingml/2006/main" noGrp="1"/>
          </p:cNvSpPr>
          <p:nvPr/>
        </p:nvSpPr>
        <p:spPr>
          <a:xfrm xmlns:a="http://schemas.openxmlformats.org/drawingml/2006/main">
            <a:off x="800100" y="1714500"/>
            <a:ext cx="447675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2B78C5"/>
                </a:solidFill>
                <a:latin typeface="Arial"/>
                <a:ea typeface="Arial"/>
                <a:cs typeface="Arial"/>
              </a:defRPr>
            </a:pPr>
            <a:r>
              <a:rPr sz="1875" b="1">
                <a:solidFill>
                  <a:srgbClr val="2B78C5"/>
                </a:solidFill>
                <a:latin typeface="Arial"/>
                <a:ea typeface="Arial"/>
                <a:cs typeface="Arial"/>
              </a:rPr>
              <a:t>What was achieved</a:t>
            </a:r>
          </a:p>
        </p:txBody>
      </p:sp>
      <p:sp>
        <p:nvSpPr>
          <p:cNvPr id="6" name="">
            <a:extLst xmlns:a="http://schemas.openxmlformats.org/drawingml/2006/main">
              <a:ext uri="{FF2B5EF4-FFF2-40B4-BE49-F238E27FC236}">
                <a16:creationId xmlns:a16="http://schemas.microsoft.com/office/drawing/2014/main" id="{B4986FE6-0A0D-4A91-B89E-4B0DBE59ABD9}"/>
              </a:ext>
            </a:extLst>
          </p:cNvPr>
          <p:cNvSpPr>
            <a:spLocks xmlns:a="http://schemas.openxmlformats.org/drawingml/2006/main" noGrp="1"/>
          </p:cNvSpPr>
          <p:nvPr/>
        </p:nvSpPr>
        <p:spPr>
          <a:xfrm xmlns:a="http://schemas.openxmlformats.org/drawingml/2006/main">
            <a:off x="800100" y="2343150"/>
            <a:ext cx="4438650" cy="23241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Integrated two external data sources in Databricks.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Created traceable Bronze, trusted Silver and analytical Gold tables.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Compared two sentiment models with measurable evidence.</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Automated task order and published an interactive dashboard.</a:t>
            </a:r>
          </a:p>
        </p:txBody>
      </p:sp>
      <p:sp>
        <p:nvSpPr>
          <p:cNvPr id="7" name="">
            <a:extLst xmlns:a="http://schemas.openxmlformats.org/drawingml/2006/main">
              <a:ext uri="{FF2B5EF4-FFF2-40B4-BE49-F238E27FC236}">
                <a16:creationId xmlns:a16="http://schemas.microsoft.com/office/drawing/2014/main" id="{29DF78A8-A330-43E5-A54D-9C6F102B80D8}"/>
              </a:ext>
            </a:extLst>
          </p:cNvPr>
          <p:cNvSpPr>
            <a:spLocks xmlns:a="http://schemas.openxmlformats.org/drawingml/2006/main" noGrp="1"/>
          </p:cNvSpPr>
          <p:nvPr/>
        </p:nvSpPr>
        <p:spPr>
          <a:xfrm xmlns:a="http://schemas.openxmlformats.org/drawingml/2006/main">
            <a:off x="6096000" y="1447800"/>
            <a:ext cx="5562600" cy="3829050"/>
          </a:xfrm>
          <a:prstGeom xmlns:a="http://schemas.openxmlformats.org/drawingml/2006/main" prst="roundRect">
            <a:avLst>
              <a:gd name="adj" fmla="val 1990"/>
            </a:avLst>
          </a:prstGeom>
          <a:solidFill xmlns:a="http://schemas.openxmlformats.org/drawingml/2006/main">
            <a:srgbClr val="F3F5F7"/>
          </a:solidFill>
          <a:ln xmlns:a="http://schemas.openxmlformats.org/drawingml/2006/main" w="9525">
            <a:solidFill>
              <a:srgbClr val="C8D2DC"/>
            </a:solidFill>
            <a:prstDash val="solid"/>
          </a:ln>
        </p:spPr>
      </p:sp>
      <p:sp>
        <p:nvSpPr>
          <p:cNvPr id="8" name="">
            <a:extLst xmlns:a="http://schemas.openxmlformats.org/drawingml/2006/main">
              <a:ext uri="{FF2B5EF4-FFF2-40B4-BE49-F238E27FC236}">
                <a16:creationId xmlns:a16="http://schemas.microsoft.com/office/drawing/2014/main" id="{66927F5A-3346-43E9-B093-5257C28A3866}"/>
              </a:ext>
            </a:extLst>
          </p:cNvPr>
          <p:cNvSpPr>
            <a:spLocks xmlns:a="http://schemas.openxmlformats.org/drawingml/2006/main" noGrp="1"/>
          </p:cNvSpPr>
          <p:nvPr/>
        </p:nvSpPr>
        <p:spPr>
          <a:xfrm xmlns:a="http://schemas.openxmlformats.org/drawingml/2006/main">
            <a:off x="6362700" y="1714500"/>
            <a:ext cx="4762500" cy="3619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875" b="1">
                <a:solidFill>
                  <a:srgbClr val="168A8A"/>
                </a:solidFill>
                <a:latin typeface="Arial"/>
                <a:ea typeface="Arial"/>
                <a:cs typeface="Arial"/>
              </a:defRPr>
            </a:pPr>
            <a:r>
              <a:rPr sz="1875" b="1">
                <a:solidFill>
                  <a:srgbClr val="168A8A"/>
                </a:solidFill>
                <a:latin typeface="Arial"/>
                <a:ea typeface="Arial"/>
                <a:cs typeface="Arial"/>
              </a:rPr>
              <a:t>Recommended next steps</a:t>
            </a:r>
          </a:p>
        </p:txBody>
      </p:sp>
      <p:sp>
        <p:nvSpPr>
          <p:cNvPr id="9" name="">
            <a:extLst xmlns:a="http://schemas.openxmlformats.org/drawingml/2006/main">
              <a:ext uri="{FF2B5EF4-FFF2-40B4-BE49-F238E27FC236}">
                <a16:creationId xmlns:a16="http://schemas.microsoft.com/office/drawing/2014/main" id="{45EE61EE-6C09-46DA-ACFE-75AF40990F59}"/>
              </a:ext>
            </a:extLst>
          </p:cNvPr>
          <p:cNvSpPr>
            <a:spLocks xmlns:a="http://schemas.openxmlformats.org/drawingml/2006/main" noGrp="1"/>
          </p:cNvSpPr>
          <p:nvPr/>
        </p:nvSpPr>
        <p:spPr>
          <a:xfrm xmlns:a="http://schemas.openxmlformats.org/drawingml/2006/main">
            <a:off x="6362700" y="2343150"/>
            <a:ext cx="4762500" cy="24003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Expand company, history and trusted news coverage.</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Persist rule-level data-quality metrics for every run.</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Monitor confidence, drift and low-margin predictions.</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Compare the baseline with a finance-specific transformer.</a:t>
            </a:r>
          </a:p>
          <a:p xmlns:a="http://schemas.openxmlformats.org/drawingml/2006/main">
            <a:r>
              <a:t/>
            </a:r>
          </a:p>
          <a:p xmlns:a="http://schemas.openxmlformats.org/drawingml/2006/main">
            <a:pPr algn="l">
              <a:defRPr sz="1500" b="0">
                <a:solidFill>
                  <a:srgbClr val="0B1F3A"/>
                </a:solidFill>
                <a:latin typeface="Arial"/>
                <a:ea typeface="Arial"/>
                <a:cs typeface="Arial"/>
              </a:defRPr>
            </a:pPr>
            <a:r>
              <a:rPr sz="1500" b="0">
                <a:solidFill>
                  <a:srgbClr val="0B1F3A"/>
                </a:solidFill>
                <a:latin typeface="Arial"/>
                <a:ea typeface="Arial"/>
                <a:cs typeface="Arial"/>
              </a:rPr>
              <a:t>• Add stronger production controls, alerts and CI/CD.</a:t>
            </a:r>
          </a:p>
        </p:txBody>
      </p:sp>
      <p:sp>
        <p:nvSpPr>
          <p:cNvPr id="10" name="">
            <a:extLst xmlns:a="http://schemas.openxmlformats.org/drawingml/2006/main">
              <a:ext uri="{FF2B5EF4-FFF2-40B4-BE49-F238E27FC236}">
                <a16:creationId xmlns:a16="http://schemas.microsoft.com/office/drawing/2014/main" id="{245D71B8-20C5-4F4D-9AD8-63F88C1F2C76}"/>
              </a:ext>
            </a:extLst>
          </p:cNvPr>
          <p:cNvSpPr>
            <a:spLocks xmlns:a="http://schemas.openxmlformats.org/drawingml/2006/main" noGrp="1"/>
          </p:cNvSpPr>
          <p:nvPr/>
        </p:nvSpPr>
        <p:spPr>
          <a:xfrm xmlns:a="http://schemas.openxmlformats.org/drawingml/2006/main">
            <a:off x="3238500" y="5429250"/>
            <a:ext cx="5715000" cy="4762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t">
            <a:normAutofit fontScale="100000"/>
          </a:bodyPr>
          <a:lstStyle xmlns:a="http://schemas.openxmlformats.org/drawingml/2006/main"/>
          <a:p xmlns:a="http://schemas.openxmlformats.org/drawingml/2006/main">
            <a:pPr algn="ctr">
              <a:defRPr sz="2025" b="1">
                <a:solidFill>
                  <a:srgbClr val="0B1F3A"/>
                </a:solidFill>
                <a:latin typeface="Arial"/>
                <a:ea typeface="Arial"/>
                <a:cs typeface="Arial"/>
              </a:defRPr>
            </a:pPr>
            <a:r>
              <a:rPr sz="2025" b="1">
                <a:solidFill>
                  <a:srgbClr val="0B1F3A"/>
                </a:solidFill>
                <a:latin typeface="Arial"/>
                <a:ea typeface="Arial"/>
                <a:cs typeface="Arial"/>
              </a:rPr>
              <a:t>Questions and discussion</a:t>
            </a:r>
          </a:p>
        </p:txBody>
      </p:sp>
    </p:spTree>
    <p:extLst>
      <p:ext uri="{BB962C8B-B14F-4D97-AF65-F5344CB8AC3E}">
        <p14:creationId xmlns:p14="http://schemas.microsoft.com/office/powerpoint/2010/main" val="458268777"/>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2026-08-28T10:53:31.0580000Z</dcterms:created>
  <dcterms:modified xsi:type="dcterms:W3CDTF">2026-08-28T10:53:31.0580000Z</dcterms:modified>
</coreProperties>
</file>