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</p:sldIdLst>
  <p:sldSz cx="9601200" cy="12801600" type="A3"/>
  <p:notesSz cx="6858000" cy="9144000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32">
          <p15:clr>
            <a:srgbClr val="A4A3A4"/>
          </p15:clr>
        </p15:guide>
        <p15:guide id="2" pos="302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3F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2568" y="58"/>
      </p:cViewPr>
      <p:guideLst>
        <p:guide orient="horz" pos="4032"/>
        <p:guide pos="3024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3976795"/>
            <a:ext cx="8161020" cy="274404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0180" y="7254240"/>
            <a:ext cx="6720840" cy="327152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429" y="8226215"/>
            <a:ext cx="8161020" cy="2542540"/>
          </a:xfrm>
        </p:spPr>
        <p:txBody>
          <a:bodyPr anchor="t"/>
          <a:lstStyle>
            <a:lvl1pPr algn="l">
              <a:defRPr sz="56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429" y="5425866"/>
            <a:ext cx="8161020" cy="2800349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1752" y="4181264"/>
            <a:ext cx="5969079" cy="11829627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0850" y="4181264"/>
            <a:ext cx="5969080" cy="11829627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512657"/>
            <a:ext cx="8641080" cy="21336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0061" y="2865545"/>
            <a:ext cx="4242197" cy="1194223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1" y="4059768"/>
            <a:ext cx="4242197" cy="7375737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77277" y="2865545"/>
            <a:ext cx="4243864" cy="1194223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77277" y="4059768"/>
            <a:ext cx="4243864" cy="7375737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11/29/2025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11/29/2025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11/29/2025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1" y="509693"/>
            <a:ext cx="3158729" cy="2169160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3802" y="509695"/>
            <a:ext cx="5367338" cy="10925811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0061" y="2678855"/>
            <a:ext cx="3158729" cy="8756651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1902" y="8961121"/>
            <a:ext cx="5760720" cy="1057911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81902" y="1143847"/>
            <a:ext cx="5760720" cy="7680960"/>
          </a:xfrm>
        </p:spPr>
        <p:txBody>
          <a:bodyPr/>
          <a:lstStyle>
            <a:lvl1pPr marL="0" indent="0">
              <a:buNone/>
              <a:defRPr sz="4500"/>
            </a:lvl1pPr>
            <a:lvl2pPr marL="640080" indent="0">
              <a:buNone/>
              <a:defRPr sz="3900"/>
            </a:lvl2pPr>
            <a:lvl3pPr marL="1280160" indent="0">
              <a:buNone/>
              <a:defRPr sz="340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1902" y="10019032"/>
            <a:ext cx="5760720" cy="1502409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46220" y="717127"/>
            <a:ext cx="3023711" cy="15293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1751" y="717127"/>
            <a:ext cx="8914448" cy="15293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0060" y="512657"/>
            <a:ext cx="8641080" cy="2133600"/>
          </a:xfrm>
          <a:prstGeom prst="rect">
            <a:avLst/>
          </a:prstGeom>
        </p:spPr>
        <p:txBody>
          <a:bodyPr vert="horz" lIns="128016" tIns="64008" rIns="128016" bIns="64008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0060" y="2987041"/>
            <a:ext cx="8641080" cy="8448464"/>
          </a:xfrm>
          <a:prstGeom prst="rect">
            <a:avLst/>
          </a:prstGeom>
        </p:spPr>
        <p:txBody>
          <a:bodyPr vert="horz" lIns="128016" tIns="64008" rIns="128016" bIns="6400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80060" y="11865189"/>
            <a:ext cx="2240280" cy="681567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l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9DE44-33B8-4A55-B8FE-FD0EA809709B}" type="datetimeFigureOut">
              <a:rPr lang="en-US" smtClean="0"/>
              <a:pPr/>
              <a:t>11/29/2025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0410" y="11865189"/>
            <a:ext cx="3040380" cy="681567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ct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0860" y="11865189"/>
            <a:ext cx="2240280" cy="681567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280160" rtl="0" eaLnBrk="1" latinLnBrk="0" hangingPunct="1">
        <a:spcBef>
          <a:spcPct val="0"/>
        </a:spcBef>
        <a:buNone/>
        <a:defRPr sz="6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80060" indent="-480060" algn="l" defTabSz="1280160" rtl="0" eaLnBrk="1" latinLnBrk="0" hangingPunct="1">
        <a:spcBef>
          <a:spcPct val="20000"/>
        </a:spcBef>
        <a:buFont typeface="Arial" pitchFamily="34" charset="0"/>
        <a:buChar char="•"/>
        <a:defRPr sz="4500" kern="1200">
          <a:solidFill>
            <a:schemeClr val="tx1"/>
          </a:solidFill>
          <a:latin typeface="+mn-lt"/>
          <a:ea typeface="+mn-ea"/>
          <a:cs typeface="+mn-cs"/>
        </a:defRPr>
      </a:lvl1pPr>
      <a:lvl2pPr marL="1040130" indent="-400050" algn="l" defTabSz="1280160" rtl="0" eaLnBrk="1" latinLnBrk="0" hangingPunct="1">
        <a:spcBef>
          <a:spcPct val="20000"/>
        </a:spcBef>
        <a:buFont typeface="Arial" pitchFamily="34" charset="0"/>
        <a:buChar char="–"/>
        <a:defRPr sz="39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34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chapter/edited-volume/abs/pii/B9780323905558000155" TargetMode="External"/><Relationship Id="rId2" Type="http://schemas.openxmlformats.org/officeDocument/2006/relationships/hyperlink" Target="https://www.mdpi.com/2673-6179/3/2/1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nk.springer.com/chapter/10.1007/978-3-030-89735-2_5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9601200" cy="12801599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>
              <a:buNone/>
            </a:pPr>
            <a:endParaRPr lang="en-GB" sz="36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36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36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36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2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Student Name: MAHIPALSINH RANVIRSINH GOHIL</a:t>
            </a:r>
          </a:p>
          <a:p>
            <a:pPr algn="ctr">
              <a:buNone/>
            </a:pPr>
            <a:r>
              <a:rPr lang="en-GB" sz="2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Student ID:</a:t>
            </a:r>
            <a:r>
              <a:rPr lang="en-GB" sz="26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 2510635</a:t>
            </a:r>
            <a:endParaRPr lang="en-US" sz="2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2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3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MARKETING MANAGEMENT</a:t>
            </a:r>
          </a:p>
          <a:p>
            <a:pPr algn="ctr">
              <a:buNone/>
            </a:pPr>
            <a:r>
              <a:rPr lang="en-GB" sz="3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LCMB7024</a:t>
            </a:r>
            <a:endParaRPr lang="en-US" sz="30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3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2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Lecturer’s Name: DR. JAYALAKSHMI GOPALKRISHNAN</a:t>
            </a:r>
            <a:endParaRPr lang="en-US" sz="2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3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en-US" sz="30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3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Poster – Marketing Strategy Pitch</a:t>
            </a:r>
          </a:p>
          <a:p>
            <a:pPr algn="ctr">
              <a:buNone/>
            </a:pPr>
            <a:r>
              <a:rPr lang="en-GB" sz="3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Apothecary by Lush </a:t>
            </a:r>
            <a:endParaRPr lang="en-US" sz="3000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3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3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Term 1</a:t>
            </a:r>
            <a:endParaRPr lang="en-US" sz="30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US" dirty="0"/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609600"/>
            <a:ext cx="4343400" cy="1752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 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601200" cy="149140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en-US" sz="3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ELEMENT 3</a:t>
            </a:r>
          </a:p>
          <a:p>
            <a:pPr algn="ctr"/>
            <a:r>
              <a:rPr lang="en-US" sz="3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Marketing Strategy Pitch</a:t>
            </a:r>
          </a:p>
          <a:p>
            <a:pPr algn="ctr"/>
            <a:r>
              <a:rPr lang="en-GB" sz="3000" b="1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Apothecary by Lush</a:t>
            </a:r>
            <a:endParaRPr lang="en-US" sz="3000" b="1" i="1" dirty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0" y="1752600"/>
            <a:ext cx="9601200" cy="11277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3" rtlCol="0" anchor="t"/>
          <a:lstStyle/>
          <a:p>
            <a:endParaRPr lang="en-US" sz="1600" dirty="0"/>
          </a:p>
        </p:txBody>
      </p:sp>
      <p:sp>
        <p:nvSpPr>
          <p:cNvPr id="23" name="Rectangle 22"/>
          <p:cNvSpPr/>
          <p:nvPr/>
        </p:nvSpPr>
        <p:spPr>
          <a:xfrm>
            <a:off x="0" y="1553058"/>
            <a:ext cx="3352800" cy="22052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Problem Statement</a:t>
            </a:r>
          </a:p>
          <a:p>
            <a:pPr algn="just"/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 cosmetics world involves significant usage of chemicals, and it has the ability to deteriorate the skin condition of the customer (</a:t>
            </a:r>
            <a:r>
              <a:rPr lang="en-GB" sz="1600" dirty="0" err="1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Kaushik</a:t>
            </a:r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1600" i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et al.,</a:t>
            </a:r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2023). Moreover, many consumers are sensitive to certain cosmetic items due to allergic reactions</a:t>
            </a:r>
            <a:endParaRPr lang="en-GB" sz="16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6400800" y="1567605"/>
            <a:ext cx="3200400" cy="2286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Value Enhancement</a:t>
            </a:r>
          </a:p>
          <a:p>
            <a:pPr algn="just"/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 cosmetics industry tends to test items on animals, which can harm them (</a:t>
            </a:r>
            <a:r>
              <a:rPr lang="en-GB" sz="1600" dirty="0" err="1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Srinivasulu</a:t>
            </a:r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1600" i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et al.,</a:t>
            </a:r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2022). To enhance the overall outcome, the utilisation of natural ingredients with zero cruelty towards animals can help Lush to help its consumers</a:t>
            </a:r>
            <a:r>
              <a:rPr lang="en-GB" sz="16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25" name="Rectangle 24"/>
          <p:cNvSpPr/>
          <p:nvPr/>
        </p:nvSpPr>
        <p:spPr>
          <a:xfrm>
            <a:off x="3358342" y="3985648"/>
            <a:ext cx="3042458" cy="320040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 Solution: Apotheca by Lush</a:t>
            </a:r>
          </a:p>
          <a:p>
            <a:pPr algn="just">
              <a:buFont typeface="Wingdings" pitchFamily="2" charset="2"/>
              <a:buChar char="v"/>
            </a:pPr>
            <a:r>
              <a:rPr lang="en-GB" sz="1600" dirty="0">
                <a:solidFill>
                  <a:schemeClr val="accent4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Developing herbal remedies for different skincare problems.</a:t>
            </a:r>
          </a:p>
          <a:p>
            <a:pPr algn="just">
              <a:buFont typeface="Wingdings" pitchFamily="2" charset="2"/>
              <a:buChar char="v"/>
            </a:pPr>
            <a:r>
              <a:rPr lang="en-GB" sz="1600" dirty="0">
                <a:solidFill>
                  <a:schemeClr val="accent4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It tied up with dermatologists and herbal medicine trainers to offer in-depth consultation with consumers.</a:t>
            </a:r>
          </a:p>
          <a:p>
            <a:pPr algn="just">
              <a:buFont typeface="Wingdings" pitchFamily="2" charset="2"/>
              <a:buChar char="v"/>
            </a:pPr>
            <a:r>
              <a:rPr lang="en-GB" sz="1600" dirty="0">
                <a:solidFill>
                  <a:schemeClr val="accent4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A serene clinical in-store ambience with aesthetic treatments can rejuvenate consumers’ beauty experience.</a:t>
            </a:r>
            <a:endParaRPr lang="en-GB" sz="1600" b="1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0" y="7239000"/>
            <a:ext cx="3352800" cy="2438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sz="1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Target Market</a:t>
            </a:r>
          </a:p>
          <a:p>
            <a:pPr algn="just"/>
            <a:r>
              <a:rPr lang="en-GB" sz="16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Target consumers are socially conscious teenagers, young and middle-aged women in the UK, mostly in the age group of 16-40 years old females. Reduction of expenses in daily cosmetics with personalised product formulation and aesthetic treatment can attract them.</a:t>
            </a:r>
            <a:endParaRPr lang="en-GB" sz="1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GB" sz="16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28" name="Rectangle 27"/>
          <p:cNvSpPr/>
          <p:nvPr/>
        </p:nvSpPr>
        <p:spPr>
          <a:xfrm>
            <a:off x="6553200" y="7086314"/>
            <a:ext cx="3048000" cy="25910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 sz="1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GB" sz="1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sz="1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Pricing</a:t>
            </a:r>
          </a:p>
          <a:p>
            <a:pPr algn="just"/>
            <a:r>
              <a:rPr lang="en-GB" sz="16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Since the brand is making products from natural ingredients, it is costlier than normal cosmetic products found in drugstores. However, it is affordable for a larger consumer section where items vary between the price ranges starting from $10. </a:t>
            </a:r>
            <a:endParaRPr lang="en-US" sz="1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GB" sz="1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1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7543800" y="10744200"/>
            <a:ext cx="2057400" cy="2286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sz="1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Future Recommendation </a:t>
            </a:r>
          </a:p>
          <a:p>
            <a:pPr lvl="0" algn="just">
              <a:buFont typeface="Wingdings" pitchFamily="2" charset="2"/>
              <a:buChar char="v"/>
            </a:pPr>
            <a:r>
              <a:rPr lang="en-GB" sz="16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 company should invest more in the research and development sector for diversified sustainable cosmetics products. </a:t>
            </a:r>
            <a:endParaRPr lang="en-US" sz="1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US" sz="1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9677400"/>
            <a:ext cx="5534025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2800" y="1553058"/>
            <a:ext cx="3048000" cy="240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7" name="Rectangle 26"/>
          <p:cNvSpPr/>
          <p:nvPr/>
        </p:nvSpPr>
        <p:spPr>
          <a:xfrm>
            <a:off x="0" y="11430000"/>
            <a:ext cx="1981200" cy="1600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sz="1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Future Recommendation</a:t>
            </a:r>
          </a:p>
          <a:p>
            <a:pPr lvl="0" algn="just">
              <a:buFont typeface="Wingdings" pitchFamily="2" charset="2"/>
              <a:buChar char="v"/>
            </a:pPr>
            <a:r>
              <a:rPr lang="en-GB" sz="16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It can offer reward points and occasional discounts to attract consumers. </a:t>
            </a:r>
            <a:endParaRPr lang="en-US" sz="1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sz="1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2800" y="7239000"/>
            <a:ext cx="314325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100" y="3758355"/>
            <a:ext cx="32766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6211995"/>
            <a:ext cx="3352800" cy="1103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477000" y="3880199"/>
            <a:ext cx="3143250" cy="319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526741" y="9692640"/>
            <a:ext cx="2057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0" y="9677400"/>
            <a:ext cx="19812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601200" cy="20574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References </a:t>
            </a:r>
            <a:endParaRPr lang="en-US" sz="3200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00201"/>
            <a:ext cx="8534400" cy="8915400"/>
          </a:xfrm>
          <a:noFill/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 err="1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Kaushik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M., </a:t>
            </a:r>
            <a:r>
              <a:rPr lang="en-GB" sz="2000" dirty="0" err="1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Farooq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U., Ali, M.S., </a:t>
            </a:r>
            <a:r>
              <a:rPr lang="en-GB" sz="2000" dirty="0" err="1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Ansari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M.J., </a:t>
            </a:r>
            <a:r>
              <a:rPr lang="en-GB" sz="2000" dirty="0" err="1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Iqbal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Z. and </a:t>
            </a:r>
            <a:r>
              <a:rPr lang="en-GB" sz="2000" dirty="0" err="1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Mir</a:t>
            </a:r>
            <a:r>
              <a:rPr lang="en-GB" sz="2000" u="sng" dirty="0" err="1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en-GB" sz="2000" dirty="0" err="1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M.A., (2023) Safety concern and regulatory status of chemicals used in cosmetics and personal care products. </a:t>
            </a:r>
            <a:r>
              <a:rPr lang="en-GB" sz="2000" i="1" dirty="0" err="1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Dermato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GB" sz="2000" i="1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(2), pp.131-157. </a:t>
            </a:r>
            <a:r>
              <a:rPr lang="en-GB" sz="2000" u="sng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https://www.mdpi.com/2673-6179/3/2/11</a:t>
            </a:r>
            <a:endParaRPr lang="en-US" sz="2000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2000" dirty="0" err="1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Srinivasulu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M., Chandra, M.S., </a:t>
            </a:r>
            <a:r>
              <a:rPr lang="en-GB" sz="2000" dirty="0" err="1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Gooty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J.M. and </a:t>
            </a:r>
            <a:r>
              <a:rPr lang="en-GB" sz="2000" dirty="0" err="1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Madhavi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A., (2022) Personal care products—fragrances, cosmetics, and sunscreens—in the environment. In </a:t>
            </a:r>
            <a:r>
              <a:rPr lang="en-GB" sz="2000" i="1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Environmental </a:t>
            </a:r>
            <a:r>
              <a:rPr lang="en-GB" sz="2000" i="1" dirty="0" err="1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micropollutants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(pp. 131-149). Elsevier. </a:t>
            </a:r>
            <a:r>
              <a:rPr lang="en-GB" sz="2000" u="sng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https://www.sciencedirect.com/science/chapter/edited-volume/abs/pii/B9780323905558000155</a:t>
            </a:r>
            <a:endParaRPr lang="en-US" sz="2000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2000" dirty="0" err="1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Saraiva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I. (2021, October). The contribution of green marketing to brand strengthening and consumer loyalty: The LUSH case. In </a:t>
            </a:r>
            <a:r>
              <a:rPr lang="en-GB" sz="2000" i="1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International Conference on Design and Digital Communication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(pp. 631-638). Cham: Springer International Publishing. </a:t>
            </a:r>
            <a:r>
              <a:rPr lang="en-GB" sz="2000" u="sng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https://link.springer.com/chapter/10.1007/978-3-030-89735-2_51</a:t>
            </a:r>
            <a:endParaRPr lang="en-US" sz="2000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559</TotalTime>
  <Words>492</Words>
  <Application>Microsoft Office PowerPoint</Application>
  <PresentationFormat>A3 Paper (297x420 mm)</PresentationFormat>
  <Paragraphs>48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Times New Roman</vt:lpstr>
      <vt:lpstr>Wingdings</vt:lpstr>
      <vt:lpstr>Office Theme</vt:lpstr>
      <vt:lpstr>PowerPoint Presentation</vt:lpstr>
      <vt:lpstr> c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mahipalsinh gohil</cp:lastModifiedBy>
  <cp:revision>2</cp:revision>
  <dcterms:created xsi:type="dcterms:W3CDTF">2022-09-30T05:54:23Z</dcterms:created>
  <dcterms:modified xsi:type="dcterms:W3CDTF">2025-11-29T23:13:14Z</dcterms:modified>
</cp:coreProperties>
</file>