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68" r:id="rId5"/>
    <p:sldId id="267" r:id="rId6"/>
    <p:sldId id="257" r:id="rId7"/>
    <p:sldId id="259" r:id="rId8"/>
    <p:sldId id="260" r:id="rId9"/>
    <p:sldId id="261" r:id="rId10"/>
    <p:sldId id="256" r:id="rId11"/>
    <p:sldId id="262" r:id="rId12"/>
    <p:sldId id="263" r:id="rId13"/>
    <p:sldId id="265" r:id="rId14"/>
    <p:sldId id="264"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DAE7EA-08F3-4E9B-91E2-1FE38F82827E}" v="279" dt="2022-12-13T16:28:42.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536" autoAdjust="0"/>
  </p:normalViewPr>
  <p:slideViewPr>
    <p:cSldViewPr snapToGrid="0">
      <p:cViewPr varScale="1">
        <p:scale>
          <a:sx n="50" d="100"/>
          <a:sy n="50" d="100"/>
        </p:scale>
        <p:origin x="12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C3C567-E859-4E0A-A40D-261C864480D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5AB94ED-5CA7-4FD1-83F1-4C341CC6A64F}">
      <dgm:prSet/>
      <dgm:spPr/>
      <dgm:t>
        <a:bodyPr/>
        <a:lstStyle/>
        <a:p>
          <a:r>
            <a:rPr lang="en-GB" dirty="0"/>
            <a:t>Sharing Economy</a:t>
          </a:r>
        </a:p>
        <a:p>
          <a:r>
            <a:rPr lang="en-GB" dirty="0"/>
            <a:t> and</a:t>
          </a:r>
        </a:p>
        <a:p>
          <a:r>
            <a:rPr lang="en-GB" dirty="0"/>
            <a:t> Airbnb</a:t>
          </a:r>
          <a:endParaRPr lang="en-US" dirty="0"/>
        </a:p>
      </dgm:t>
    </dgm:pt>
    <dgm:pt modelId="{40F22506-57DE-429E-ABAC-74D0CEC70097}" type="parTrans" cxnId="{B8F7F093-6D7B-4113-8156-E3D8EE0545B5}">
      <dgm:prSet/>
      <dgm:spPr/>
      <dgm:t>
        <a:bodyPr/>
        <a:lstStyle/>
        <a:p>
          <a:endParaRPr lang="en-US"/>
        </a:p>
      </dgm:t>
    </dgm:pt>
    <dgm:pt modelId="{3636EBC5-B567-426E-AF83-E511A2535935}" type="sibTrans" cxnId="{B8F7F093-6D7B-4113-8156-E3D8EE0545B5}">
      <dgm:prSet/>
      <dgm:spPr/>
      <dgm:t>
        <a:bodyPr/>
        <a:lstStyle/>
        <a:p>
          <a:endParaRPr lang="en-US"/>
        </a:p>
      </dgm:t>
    </dgm:pt>
    <dgm:pt modelId="{FAE00135-621A-432F-8390-0408D7B3917B}">
      <dgm:prSet/>
      <dgm:spPr/>
      <dgm:t>
        <a:bodyPr/>
        <a:lstStyle/>
        <a:p>
          <a:r>
            <a:rPr lang="en-GB"/>
            <a:t>Are Airbnb a prime example of a global company that makes the sharing economy possible.</a:t>
          </a:r>
          <a:endParaRPr lang="en-US"/>
        </a:p>
      </dgm:t>
    </dgm:pt>
    <dgm:pt modelId="{E7FB3BCA-5C17-4F3B-B542-99C18575A384}" type="parTrans" cxnId="{71113AF3-ACC2-4330-A8AD-14CD70289FAA}">
      <dgm:prSet/>
      <dgm:spPr/>
      <dgm:t>
        <a:bodyPr/>
        <a:lstStyle/>
        <a:p>
          <a:endParaRPr lang="en-US"/>
        </a:p>
      </dgm:t>
    </dgm:pt>
    <dgm:pt modelId="{39777E77-0DE7-4299-8D85-7095DB15C575}" type="sibTrans" cxnId="{71113AF3-ACC2-4330-A8AD-14CD70289FAA}">
      <dgm:prSet/>
      <dgm:spPr/>
      <dgm:t>
        <a:bodyPr/>
        <a:lstStyle/>
        <a:p>
          <a:endParaRPr lang="en-US"/>
        </a:p>
      </dgm:t>
    </dgm:pt>
    <dgm:pt modelId="{FC0C3610-D894-4575-AC6F-FFCA6566831C}" type="pres">
      <dgm:prSet presAssocID="{40C3C567-E859-4E0A-A40D-261C864480DA}" presName="linear" presStyleCnt="0">
        <dgm:presLayoutVars>
          <dgm:animLvl val="lvl"/>
          <dgm:resizeHandles val="exact"/>
        </dgm:presLayoutVars>
      </dgm:prSet>
      <dgm:spPr/>
    </dgm:pt>
    <dgm:pt modelId="{F44E26A1-EEBE-4D31-A2D6-BF6F769E4053}" type="pres">
      <dgm:prSet presAssocID="{65AB94ED-5CA7-4FD1-83F1-4C341CC6A64F}" presName="parentText" presStyleLbl="node1" presStyleIdx="0" presStyleCnt="2">
        <dgm:presLayoutVars>
          <dgm:chMax val="0"/>
          <dgm:bulletEnabled val="1"/>
        </dgm:presLayoutVars>
      </dgm:prSet>
      <dgm:spPr/>
    </dgm:pt>
    <dgm:pt modelId="{37A7C00C-F737-4BE1-8064-0BFDD750A1E1}" type="pres">
      <dgm:prSet presAssocID="{3636EBC5-B567-426E-AF83-E511A2535935}" presName="spacer" presStyleCnt="0"/>
      <dgm:spPr/>
    </dgm:pt>
    <dgm:pt modelId="{23D83AED-22DF-4207-879B-B09C09E3441A}" type="pres">
      <dgm:prSet presAssocID="{FAE00135-621A-432F-8390-0408D7B3917B}" presName="parentText" presStyleLbl="node1" presStyleIdx="1" presStyleCnt="2">
        <dgm:presLayoutVars>
          <dgm:chMax val="0"/>
          <dgm:bulletEnabled val="1"/>
        </dgm:presLayoutVars>
      </dgm:prSet>
      <dgm:spPr/>
    </dgm:pt>
  </dgm:ptLst>
  <dgm:cxnLst>
    <dgm:cxn modelId="{19EFE51D-1D76-43B8-A00C-DFD1F1B4FBB3}" type="presOf" srcId="{65AB94ED-5CA7-4FD1-83F1-4C341CC6A64F}" destId="{F44E26A1-EEBE-4D31-A2D6-BF6F769E4053}" srcOrd="0" destOrd="0" presId="urn:microsoft.com/office/officeart/2005/8/layout/vList2"/>
    <dgm:cxn modelId="{B410FA63-0DB1-4E03-9B20-4965E56C62B6}" type="presOf" srcId="{40C3C567-E859-4E0A-A40D-261C864480DA}" destId="{FC0C3610-D894-4575-AC6F-FFCA6566831C}" srcOrd="0" destOrd="0" presId="urn:microsoft.com/office/officeart/2005/8/layout/vList2"/>
    <dgm:cxn modelId="{B8F7F093-6D7B-4113-8156-E3D8EE0545B5}" srcId="{40C3C567-E859-4E0A-A40D-261C864480DA}" destId="{65AB94ED-5CA7-4FD1-83F1-4C341CC6A64F}" srcOrd="0" destOrd="0" parTransId="{40F22506-57DE-429E-ABAC-74D0CEC70097}" sibTransId="{3636EBC5-B567-426E-AF83-E511A2535935}"/>
    <dgm:cxn modelId="{B03A83BA-C939-4F38-8499-C2C96D2BCE15}" type="presOf" srcId="{FAE00135-621A-432F-8390-0408D7B3917B}" destId="{23D83AED-22DF-4207-879B-B09C09E3441A}" srcOrd="0" destOrd="0" presId="urn:microsoft.com/office/officeart/2005/8/layout/vList2"/>
    <dgm:cxn modelId="{71113AF3-ACC2-4330-A8AD-14CD70289FAA}" srcId="{40C3C567-E859-4E0A-A40D-261C864480DA}" destId="{FAE00135-621A-432F-8390-0408D7B3917B}" srcOrd="1" destOrd="0" parTransId="{E7FB3BCA-5C17-4F3B-B542-99C18575A384}" sibTransId="{39777E77-0DE7-4299-8D85-7095DB15C575}"/>
    <dgm:cxn modelId="{4D2CA425-9B0C-40E2-A712-AD6519EE3051}" type="presParOf" srcId="{FC0C3610-D894-4575-AC6F-FFCA6566831C}" destId="{F44E26A1-EEBE-4D31-A2D6-BF6F769E4053}" srcOrd="0" destOrd="0" presId="urn:microsoft.com/office/officeart/2005/8/layout/vList2"/>
    <dgm:cxn modelId="{FCEC8F57-5348-4056-B756-84EC0706FB08}" type="presParOf" srcId="{FC0C3610-D894-4575-AC6F-FFCA6566831C}" destId="{37A7C00C-F737-4BE1-8064-0BFDD750A1E1}" srcOrd="1" destOrd="0" presId="urn:microsoft.com/office/officeart/2005/8/layout/vList2"/>
    <dgm:cxn modelId="{0FC37B7D-4F0B-4DF8-A500-2C792C0F1C76}" type="presParOf" srcId="{FC0C3610-D894-4575-AC6F-FFCA6566831C}" destId="{23D83AED-22DF-4207-879B-B09C09E3441A}"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5C9C5C-E768-4BB1-A442-7178532662A3}" type="doc">
      <dgm:prSet loTypeId="urn:microsoft.com/office/officeart/2005/8/layout/hierarchy3" loCatId="hierarchy" qsTypeId="urn:microsoft.com/office/officeart/2005/8/quickstyle/simple5" qsCatId="simple" csTypeId="urn:microsoft.com/office/officeart/2005/8/colors/accent3_2" csCatId="accent3"/>
      <dgm:spPr/>
      <dgm:t>
        <a:bodyPr/>
        <a:lstStyle/>
        <a:p>
          <a:endParaRPr lang="en-US"/>
        </a:p>
      </dgm:t>
    </dgm:pt>
    <dgm:pt modelId="{F9B14AF7-09CB-4314-91A7-21D06DC68B13}">
      <dgm:prSet custT="1"/>
      <dgm:spPr/>
      <dgm:t>
        <a:bodyPr/>
        <a:lstStyle/>
        <a:p>
          <a:r>
            <a:rPr lang="en-US" sz="1800"/>
            <a:t>Sellers</a:t>
          </a:r>
        </a:p>
      </dgm:t>
    </dgm:pt>
    <dgm:pt modelId="{0B6D4EA0-22DA-4573-8349-6B417651EE6F}" type="parTrans" cxnId="{6C5B4747-5911-4104-9484-AD4C542A9813}">
      <dgm:prSet/>
      <dgm:spPr/>
      <dgm:t>
        <a:bodyPr/>
        <a:lstStyle/>
        <a:p>
          <a:endParaRPr lang="en-US" sz="1800"/>
        </a:p>
      </dgm:t>
    </dgm:pt>
    <dgm:pt modelId="{0388E0BA-AC11-441B-87FE-CB36273F6DB0}" type="sibTrans" cxnId="{6C5B4747-5911-4104-9484-AD4C542A9813}">
      <dgm:prSet/>
      <dgm:spPr/>
      <dgm:t>
        <a:bodyPr/>
        <a:lstStyle/>
        <a:p>
          <a:endParaRPr lang="en-US" sz="1800"/>
        </a:p>
      </dgm:t>
    </dgm:pt>
    <dgm:pt modelId="{43BB7EBF-B292-49A7-BF62-B771F46F70F0}">
      <dgm:prSet custT="1"/>
      <dgm:spPr/>
      <dgm:t>
        <a:bodyPr/>
        <a:lstStyle/>
        <a:p>
          <a:r>
            <a:rPr lang="en-US" sz="1800"/>
            <a:t>Facilitators</a:t>
          </a:r>
        </a:p>
      </dgm:t>
    </dgm:pt>
    <dgm:pt modelId="{50AF0987-FBD8-4A36-BB4C-0E2748CEDD7A}" type="parTrans" cxnId="{22B2437C-EBF2-4E36-86D2-9BC25E3FE4A1}">
      <dgm:prSet/>
      <dgm:spPr/>
      <dgm:t>
        <a:bodyPr/>
        <a:lstStyle/>
        <a:p>
          <a:endParaRPr lang="en-US" sz="1800"/>
        </a:p>
      </dgm:t>
    </dgm:pt>
    <dgm:pt modelId="{34910540-D505-439C-9AF7-DC5F967EDC15}" type="sibTrans" cxnId="{22B2437C-EBF2-4E36-86D2-9BC25E3FE4A1}">
      <dgm:prSet/>
      <dgm:spPr/>
      <dgm:t>
        <a:bodyPr/>
        <a:lstStyle/>
        <a:p>
          <a:endParaRPr lang="en-US" sz="1800"/>
        </a:p>
      </dgm:t>
    </dgm:pt>
    <dgm:pt modelId="{13A62973-AA1C-4A19-AADF-0FE824722C50}">
      <dgm:prSet custT="1"/>
      <dgm:spPr/>
      <dgm:t>
        <a:bodyPr/>
        <a:lstStyle/>
        <a:p>
          <a:r>
            <a:rPr lang="en-US" sz="1800"/>
            <a:t>Buyers </a:t>
          </a:r>
        </a:p>
      </dgm:t>
    </dgm:pt>
    <dgm:pt modelId="{E94C0EC6-FC81-44BC-B855-F1121F5F223F}" type="parTrans" cxnId="{11B4F571-9D6B-44DD-9BBC-03C8F35E9829}">
      <dgm:prSet/>
      <dgm:spPr/>
      <dgm:t>
        <a:bodyPr/>
        <a:lstStyle/>
        <a:p>
          <a:endParaRPr lang="en-US" sz="1800"/>
        </a:p>
      </dgm:t>
    </dgm:pt>
    <dgm:pt modelId="{A1D4AEFB-5A9F-4FCB-A489-931D8F4A2589}" type="sibTrans" cxnId="{11B4F571-9D6B-44DD-9BBC-03C8F35E9829}">
      <dgm:prSet/>
      <dgm:spPr/>
      <dgm:t>
        <a:bodyPr/>
        <a:lstStyle/>
        <a:p>
          <a:endParaRPr lang="en-US" sz="1800"/>
        </a:p>
      </dgm:t>
    </dgm:pt>
    <dgm:pt modelId="{9725BF2D-6538-40B2-88B9-304E615A4363}" type="pres">
      <dgm:prSet presAssocID="{215C9C5C-E768-4BB1-A442-7178532662A3}" presName="diagram" presStyleCnt="0">
        <dgm:presLayoutVars>
          <dgm:chPref val="1"/>
          <dgm:dir/>
          <dgm:animOne val="branch"/>
          <dgm:animLvl val="lvl"/>
          <dgm:resizeHandles/>
        </dgm:presLayoutVars>
      </dgm:prSet>
      <dgm:spPr/>
    </dgm:pt>
    <dgm:pt modelId="{45D95B70-5005-4365-AFA1-3A3B71A4336E}" type="pres">
      <dgm:prSet presAssocID="{F9B14AF7-09CB-4314-91A7-21D06DC68B13}" presName="root" presStyleCnt="0"/>
      <dgm:spPr/>
    </dgm:pt>
    <dgm:pt modelId="{54D625F5-156F-42E1-9921-EEAE855A743C}" type="pres">
      <dgm:prSet presAssocID="{F9B14AF7-09CB-4314-91A7-21D06DC68B13}" presName="rootComposite" presStyleCnt="0"/>
      <dgm:spPr/>
    </dgm:pt>
    <dgm:pt modelId="{4F62ADFA-7A2F-447B-8302-DE9D32BDC008}" type="pres">
      <dgm:prSet presAssocID="{F9B14AF7-09CB-4314-91A7-21D06DC68B13}" presName="rootText" presStyleLbl="node1" presStyleIdx="0" presStyleCnt="3"/>
      <dgm:spPr/>
    </dgm:pt>
    <dgm:pt modelId="{206F095E-7F14-4C17-AF28-7FE22E37C11E}" type="pres">
      <dgm:prSet presAssocID="{F9B14AF7-09CB-4314-91A7-21D06DC68B13}" presName="rootConnector" presStyleLbl="node1" presStyleIdx="0" presStyleCnt="3"/>
      <dgm:spPr/>
    </dgm:pt>
    <dgm:pt modelId="{033264AF-24AD-4E3E-9C2A-1BBF964BA567}" type="pres">
      <dgm:prSet presAssocID="{F9B14AF7-09CB-4314-91A7-21D06DC68B13}" presName="childShape" presStyleCnt="0"/>
      <dgm:spPr/>
    </dgm:pt>
    <dgm:pt modelId="{AF510F4F-2E00-4A51-B319-F37846566240}" type="pres">
      <dgm:prSet presAssocID="{43BB7EBF-B292-49A7-BF62-B771F46F70F0}" presName="root" presStyleCnt="0"/>
      <dgm:spPr/>
    </dgm:pt>
    <dgm:pt modelId="{4EBA5F96-47DB-4C6C-BAAE-65D55851C1DA}" type="pres">
      <dgm:prSet presAssocID="{43BB7EBF-B292-49A7-BF62-B771F46F70F0}" presName="rootComposite" presStyleCnt="0"/>
      <dgm:spPr/>
    </dgm:pt>
    <dgm:pt modelId="{EBCBB546-D984-4931-976D-BE192BF85049}" type="pres">
      <dgm:prSet presAssocID="{43BB7EBF-B292-49A7-BF62-B771F46F70F0}" presName="rootText" presStyleLbl="node1" presStyleIdx="1" presStyleCnt="3"/>
      <dgm:spPr/>
    </dgm:pt>
    <dgm:pt modelId="{07E80857-08FC-48EE-A9F0-96CB80DD238F}" type="pres">
      <dgm:prSet presAssocID="{43BB7EBF-B292-49A7-BF62-B771F46F70F0}" presName="rootConnector" presStyleLbl="node1" presStyleIdx="1" presStyleCnt="3"/>
      <dgm:spPr/>
    </dgm:pt>
    <dgm:pt modelId="{24F6CC45-0FFC-4725-A25E-44DB1917A5DA}" type="pres">
      <dgm:prSet presAssocID="{43BB7EBF-B292-49A7-BF62-B771F46F70F0}" presName="childShape" presStyleCnt="0"/>
      <dgm:spPr/>
    </dgm:pt>
    <dgm:pt modelId="{9865B8CA-85C9-40F4-97F9-C973F50B6D64}" type="pres">
      <dgm:prSet presAssocID="{13A62973-AA1C-4A19-AADF-0FE824722C50}" presName="root" presStyleCnt="0"/>
      <dgm:spPr/>
    </dgm:pt>
    <dgm:pt modelId="{23E4571B-FC38-48B2-9A05-F57714316E78}" type="pres">
      <dgm:prSet presAssocID="{13A62973-AA1C-4A19-AADF-0FE824722C50}" presName="rootComposite" presStyleCnt="0"/>
      <dgm:spPr/>
    </dgm:pt>
    <dgm:pt modelId="{D784873A-B7C8-49C0-904A-22364C95FFD4}" type="pres">
      <dgm:prSet presAssocID="{13A62973-AA1C-4A19-AADF-0FE824722C50}" presName="rootText" presStyleLbl="node1" presStyleIdx="2" presStyleCnt="3"/>
      <dgm:spPr/>
    </dgm:pt>
    <dgm:pt modelId="{BE6D5E89-CC18-45DB-A31F-9A32C14C0EB6}" type="pres">
      <dgm:prSet presAssocID="{13A62973-AA1C-4A19-AADF-0FE824722C50}" presName="rootConnector" presStyleLbl="node1" presStyleIdx="2" presStyleCnt="3"/>
      <dgm:spPr/>
    </dgm:pt>
    <dgm:pt modelId="{D3A1408E-0A2E-426D-87CA-F83217D0C1CC}" type="pres">
      <dgm:prSet presAssocID="{13A62973-AA1C-4A19-AADF-0FE824722C50}" presName="childShape" presStyleCnt="0"/>
      <dgm:spPr/>
    </dgm:pt>
  </dgm:ptLst>
  <dgm:cxnLst>
    <dgm:cxn modelId="{0F364107-03AF-4B61-B10F-1617E89B1BA4}" type="presOf" srcId="{43BB7EBF-B292-49A7-BF62-B771F46F70F0}" destId="{07E80857-08FC-48EE-A9F0-96CB80DD238F}" srcOrd="1" destOrd="0" presId="urn:microsoft.com/office/officeart/2005/8/layout/hierarchy3"/>
    <dgm:cxn modelId="{6C5B4747-5911-4104-9484-AD4C542A9813}" srcId="{215C9C5C-E768-4BB1-A442-7178532662A3}" destId="{F9B14AF7-09CB-4314-91A7-21D06DC68B13}" srcOrd="0" destOrd="0" parTransId="{0B6D4EA0-22DA-4573-8349-6B417651EE6F}" sibTransId="{0388E0BA-AC11-441B-87FE-CB36273F6DB0}"/>
    <dgm:cxn modelId="{BFF67951-F222-462B-A6B0-D77E094DE012}" type="presOf" srcId="{F9B14AF7-09CB-4314-91A7-21D06DC68B13}" destId="{4F62ADFA-7A2F-447B-8302-DE9D32BDC008}" srcOrd="0" destOrd="0" presId="urn:microsoft.com/office/officeart/2005/8/layout/hierarchy3"/>
    <dgm:cxn modelId="{11B4F571-9D6B-44DD-9BBC-03C8F35E9829}" srcId="{215C9C5C-E768-4BB1-A442-7178532662A3}" destId="{13A62973-AA1C-4A19-AADF-0FE824722C50}" srcOrd="2" destOrd="0" parTransId="{E94C0EC6-FC81-44BC-B855-F1121F5F223F}" sibTransId="{A1D4AEFB-5A9F-4FCB-A489-931D8F4A2589}"/>
    <dgm:cxn modelId="{61726C53-A76F-4494-B8A6-EE2EC006F62B}" type="presOf" srcId="{F9B14AF7-09CB-4314-91A7-21D06DC68B13}" destId="{206F095E-7F14-4C17-AF28-7FE22E37C11E}" srcOrd="1" destOrd="0" presId="urn:microsoft.com/office/officeart/2005/8/layout/hierarchy3"/>
    <dgm:cxn modelId="{22B2437C-EBF2-4E36-86D2-9BC25E3FE4A1}" srcId="{215C9C5C-E768-4BB1-A442-7178532662A3}" destId="{43BB7EBF-B292-49A7-BF62-B771F46F70F0}" srcOrd="1" destOrd="0" parTransId="{50AF0987-FBD8-4A36-BB4C-0E2748CEDD7A}" sibTransId="{34910540-D505-439C-9AF7-DC5F967EDC15}"/>
    <dgm:cxn modelId="{560C5F7F-297C-4C35-8A86-28A86513A26C}" type="presOf" srcId="{43BB7EBF-B292-49A7-BF62-B771F46F70F0}" destId="{EBCBB546-D984-4931-976D-BE192BF85049}" srcOrd="0" destOrd="0" presId="urn:microsoft.com/office/officeart/2005/8/layout/hierarchy3"/>
    <dgm:cxn modelId="{736BE9B9-DA72-446E-B97E-51A8097E2E01}" type="presOf" srcId="{215C9C5C-E768-4BB1-A442-7178532662A3}" destId="{9725BF2D-6538-40B2-88B9-304E615A4363}" srcOrd="0" destOrd="0" presId="urn:microsoft.com/office/officeart/2005/8/layout/hierarchy3"/>
    <dgm:cxn modelId="{53EF73C1-5BF5-4134-8CAD-7E5DE2753752}" type="presOf" srcId="{13A62973-AA1C-4A19-AADF-0FE824722C50}" destId="{D784873A-B7C8-49C0-904A-22364C95FFD4}" srcOrd="0" destOrd="0" presId="urn:microsoft.com/office/officeart/2005/8/layout/hierarchy3"/>
    <dgm:cxn modelId="{78A83AFC-1FD8-4A64-9E48-9D315584F23B}" type="presOf" srcId="{13A62973-AA1C-4A19-AADF-0FE824722C50}" destId="{BE6D5E89-CC18-45DB-A31F-9A32C14C0EB6}" srcOrd="1" destOrd="0" presId="urn:microsoft.com/office/officeart/2005/8/layout/hierarchy3"/>
    <dgm:cxn modelId="{AB3E733A-497E-4F02-A35F-D67731609FFE}" type="presParOf" srcId="{9725BF2D-6538-40B2-88B9-304E615A4363}" destId="{45D95B70-5005-4365-AFA1-3A3B71A4336E}" srcOrd="0" destOrd="0" presId="urn:microsoft.com/office/officeart/2005/8/layout/hierarchy3"/>
    <dgm:cxn modelId="{154A401D-3BBC-402B-A082-B00B6CBA10C5}" type="presParOf" srcId="{45D95B70-5005-4365-AFA1-3A3B71A4336E}" destId="{54D625F5-156F-42E1-9921-EEAE855A743C}" srcOrd="0" destOrd="0" presId="urn:microsoft.com/office/officeart/2005/8/layout/hierarchy3"/>
    <dgm:cxn modelId="{316C5381-3749-42CA-BA5D-7AE100434689}" type="presParOf" srcId="{54D625F5-156F-42E1-9921-EEAE855A743C}" destId="{4F62ADFA-7A2F-447B-8302-DE9D32BDC008}" srcOrd="0" destOrd="0" presId="urn:microsoft.com/office/officeart/2005/8/layout/hierarchy3"/>
    <dgm:cxn modelId="{E386C6D8-88F9-4557-A5CA-64BAF47F4A38}" type="presParOf" srcId="{54D625F5-156F-42E1-9921-EEAE855A743C}" destId="{206F095E-7F14-4C17-AF28-7FE22E37C11E}" srcOrd="1" destOrd="0" presId="urn:microsoft.com/office/officeart/2005/8/layout/hierarchy3"/>
    <dgm:cxn modelId="{41301F58-12C8-40B4-B870-BE876B5B5FBE}" type="presParOf" srcId="{45D95B70-5005-4365-AFA1-3A3B71A4336E}" destId="{033264AF-24AD-4E3E-9C2A-1BBF964BA567}" srcOrd="1" destOrd="0" presId="urn:microsoft.com/office/officeart/2005/8/layout/hierarchy3"/>
    <dgm:cxn modelId="{D6FF2A61-A86B-4B56-95A8-6854084C9115}" type="presParOf" srcId="{9725BF2D-6538-40B2-88B9-304E615A4363}" destId="{AF510F4F-2E00-4A51-B319-F37846566240}" srcOrd="1" destOrd="0" presId="urn:microsoft.com/office/officeart/2005/8/layout/hierarchy3"/>
    <dgm:cxn modelId="{EFC79F68-B09B-4010-8FD7-037F0DEB7D25}" type="presParOf" srcId="{AF510F4F-2E00-4A51-B319-F37846566240}" destId="{4EBA5F96-47DB-4C6C-BAAE-65D55851C1DA}" srcOrd="0" destOrd="0" presId="urn:microsoft.com/office/officeart/2005/8/layout/hierarchy3"/>
    <dgm:cxn modelId="{2FAA4442-E495-4535-B13F-F691832B11BF}" type="presParOf" srcId="{4EBA5F96-47DB-4C6C-BAAE-65D55851C1DA}" destId="{EBCBB546-D984-4931-976D-BE192BF85049}" srcOrd="0" destOrd="0" presId="urn:microsoft.com/office/officeart/2005/8/layout/hierarchy3"/>
    <dgm:cxn modelId="{6453D021-2C38-4DED-9091-F92D6C8799E2}" type="presParOf" srcId="{4EBA5F96-47DB-4C6C-BAAE-65D55851C1DA}" destId="{07E80857-08FC-48EE-A9F0-96CB80DD238F}" srcOrd="1" destOrd="0" presId="urn:microsoft.com/office/officeart/2005/8/layout/hierarchy3"/>
    <dgm:cxn modelId="{105FA2E2-7D48-4DF6-81A9-FDAECE0D8D6E}" type="presParOf" srcId="{AF510F4F-2E00-4A51-B319-F37846566240}" destId="{24F6CC45-0FFC-4725-A25E-44DB1917A5DA}" srcOrd="1" destOrd="0" presId="urn:microsoft.com/office/officeart/2005/8/layout/hierarchy3"/>
    <dgm:cxn modelId="{61483CDF-6654-4CBF-B5AE-894387D5B7FE}" type="presParOf" srcId="{9725BF2D-6538-40B2-88B9-304E615A4363}" destId="{9865B8CA-85C9-40F4-97F9-C973F50B6D64}" srcOrd="2" destOrd="0" presId="urn:microsoft.com/office/officeart/2005/8/layout/hierarchy3"/>
    <dgm:cxn modelId="{C5F14398-2093-4E77-95FF-B3DCBE8F6C21}" type="presParOf" srcId="{9865B8CA-85C9-40F4-97F9-C973F50B6D64}" destId="{23E4571B-FC38-48B2-9A05-F57714316E78}" srcOrd="0" destOrd="0" presId="urn:microsoft.com/office/officeart/2005/8/layout/hierarchy3"/>
    <dgm:cxn modelId="{CC98A3B2-9CCD-4104-BD7D-3EDBC8D3C416}" type="presParOf" srcId="{23E4571B-FC38-48B2-9A05-F57714316E78}" destId="{D784873A-B7C8-49C0-904A-22364C95FFD4}" srcOrd="0" destOrd="0" presId="urn:microsoft.com/office/officeart/2005/8/layout/hierarchy3"/>
    <dgm:cxn modelId="{26FBA34D-4D83-40EE-B195-DD24CC97F95E}" type="presParOf" srcId="{23E4571B-FC38-48B2-9A05-F57714316E78}" destId="{BE6D5E89-CC18-45DB-A31F-9A32C14C0EB6}" srcOrd="1" destOrd="0" presId="urn:microsoft.com/office/officeart/2005/8/layout/hierarchy3"/>
    <dgm:cxn modelId="{B469A8C1-ACBD-4BFA-A98B-E098CE7AB169}" type="presParOf" srcId="{9865B8CA-85C9-40F4-97F9-C973F50B6D64}" destId="{D3A1408E-0A2E-426D-87CA-F83217D0C1CC}"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FC46AA-7DD8-4EC5-9489-C847710DEF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3D27A1F-F4D4-43BD-BE82-FB8937207248}">
      <dgm:prSet/>
      <dgm:spPr/>
      <dgm:t>
        <a:bodyPr/>
        <a:lstStyle/>
        <a:p>
          <a:r>
            <a:rPr lang="en-US"/>
            <a:t>Sellers</a:t>
          </a:r>
        </a:p>
      </dgm:t>
    </dgm:pt>
    <dgm:pt modelId="{75EB26FC-28B1-41F3-BA73-0C81834894E8}" type="parTrans" cxnId="{45E34C02-1C20-4251-9413-44BDC1547DDD}">
      <dgm:prSet/>
      <dgm:spPr/>
      <dgm:t>
        <a:bodyPr/>
        <a:lstStyle/>
        <a:p>
          <a:endParaRPr lang="en-US"/>
        </a:p>
      </dgm:t>
    </dgm:pt>
    <dgm:pt modelId="{A374F295-FF97-4AE3-9214-B5E5EC856FDC}" type="sibTrans" cxnId="{45E34C02-1C20-4251-9413-44BDC1547DDD}">
      <dgm:prSet/>
      <dgm:spPr/>
      <dgm:t>
        <a:bodyPr/>
        <a:lstStyle/>
        <a:p>
          <a:endParaRPr lang="en-US"/>
        </a:p>
      </dgm:t>
    </dgm:pt>
    <dgm:pt modelId="{3EA72BE1-6240-4B8A-8CEF-0EAF00676F10}">
      <dgm:prSet/>
      <dgm:spPr/>
      <dgm:t>
        <a:bodyPr/>
        <a:lstStyle/>
        <a:p>
          <a:r>
            <a:rPr lang="en-US"/>
            <a:t>Facilitators</a:t>
          </a:r>
        </a:p>
      </dgm:t>
    </dgm:pt>
    <dgm:pt modelId="{72C0A680-34ED-41D4-9523-66969BEB5568}" type="parTrans" cxnId="{D71B5A82-BBB7-4909-BF01-1AD25D3B329B}">
      <dgm:prSet/>
      <dgm:spPr/>
      <dgm:t>
        <a:bodyPr/>
        <a:lstStyle/>
        <a:p>
          <a:endParaRPr lang="en-US"/>
        </a:p>
      </dgm:t>
    </dgm:pt>
    <dgm:pt modelId="{E81B379A-66D8-45EC-AAF1-0A7BCD04F756}" type="sibTrans" cxnId="{D71B5A82-BBB7-4909-BF01-1AD25D3B329B}">
      <dgm:prSet/>
      <dgm:spPr/>
      <dgm:t>
        <a:bodyPr/>
        <a:lstStyle/>
        <a:p>
          <a:endParaRPr lang="en-US"/>
        </a:p>
      </dgm:t>
    </dgm:pt>
    <dgm:pt modelId="{49D2F95E-43DC-4EB5-B87D-F365BAB5F30F}">
      <dgm:prSet/>
      <dgm:spPr/>
      <dgm:t>
        <a:bodyPr/>
        <a:lstStyle/>
        <a:p>
          <a:r>
            <a:rPr lang="en-US"/>
            <a:t>Buyers </a:t>
          </a:r>
        </a:p>
      </dgm:t>
    </dgm:pt>
    <dgm:pt modelId="{4B53BA8C-A279-4135-9F81-35A6DCE9DD0E}" type="parTrans" cxnId="{86A180EB-470E-40AE-B04B-D33806DA3BFC}">
      <dgm:prSet/>
      <dgm:spPr/>
      <dgm:t>
        <a:bodyPr/>
        <a:lstStyle/>
        <a:p>
          <a:endParaRPr lang="en-US"/>
        </a:p>
      </dgm:t>
    </dgm:pt>
    <dgm:pt modelId="{F7D73D8D-0478-4E99-9F3C-D6B979EFE5B3}" type="sibTrans" cxnId="{86A180EB-470E-40AE-B04B-D33806DA3BFC}">
      <dgm:prSet/>
      <dgm:spPr/>
      <dgm:t>
        <a:bodyPr/>
        <a:lstStyle/>
        <a:p>
          <a:endParaRPr lang="en-US"/>
        </a:p>
      </dgm:t>
    </dgm:pt>
    <dgm:pt modelId="{37DFE00E-D0B8-465E-A6F4-418F5584C0D3}">
      <dgm:prSet/>
      <dgm:spPr/>
      <dgm:t>
        <a:bodyPr/>
        <a:lstStyle/>
        <a:p>
          <a:r>
            <a:rPr lang="en-US"/>
            <a:t>Are Peer to Peer Accommodation a  sharing economy ?</a:t>
          </a:r>
        </a:p>
      </dgm:t>
    </dgm:pt>
    <dgm:pt modelId="{EF8D4308-5365-4793-87FC-CE0A3033CEF2}" type="parTrans" cxnId="{5B595191-4D7C-40AC-83DC-5030AC5D7697}">
      <dgm:prSet/>
      <dgm:spPr/>
      <dgm:t>
        <a:bodyPr/>
        <a:lstStyle/>
        <a:p>
          <a:endParaRPr lang="en-US"/>
        </a:p>
      </dgm:t>
    </dgm:pt>
    <dgm:pt modelId="{5430F753-CD5E-40D9-8EF3-8CA0E095EEC6}" type="sibTrans" cxnId="{5B595191-4D7C-40AC-83DC-5030AC5D7697}">
      <dgm:prSet/>
      <dgm:spPr/>
      <dgm:t>
        <a:bodyPr/>
        <a:lstStyle/>
        <a:p>
          <a:endParaRPr lang="en-US"/>
        </a:p>
      </dgm:t>
    </dgm:pt>
    <dgm:pt modelId="{EF319EE6-A2B2-41A4-8E70-FDBDD5AC1B4A}" type="pres">
      <dgm:prSet presAssocID="{1BFC46AA-7DD8-4EC5-9489-C847710DEF65}" presName="vert0" presStyleCnt="0">
        <dgm:presLayoutVars>
          <dgm:dir/>
          <dgm:animOne val="branch"/>
          <dgm:animLvl val="lvl"/>
        </dgm:presLayoutVars>
      </dgm:prSet>
      <dgm:spPr/>
    </dgm:pt>
    <dgm:pt modelId="{4817488B-B2BB-4507-9CB3-F8956C4149F2}" type="pres">
      <dgm:prSet presAssocID="{03D27A1F-F4D4-43BD-BE82-FB8937207248}" presName="thickLine" presStyleLbl="alignNode1" presStyleIdx="0" presStyleCnt="4"/>
      <dgm:spPr/>
    </dgm:pt>
    <dgm:pt modelId="{2748569F-177C-4873-8EAE-34DB627CD894}" type="pres">
      <dgm:prSet presAssocID="{03D27A1F-F4D4-43BD-BE82-FB8937207248}" presName="horz1" presStyleCnt="0"/>
      <dgm:spPr/>
    </dgm:pt>
    <dgm:pt modelId="{AD7AAF81-F964-4F83-BBC8-881733BF92B5}" type="pres">
      <dgm:prSet presAssocID="{03D27A1F-F4D4-43BD-BE82-FB8937207248}" presName="tx1" presStyleLbl="revTx" presStyleIdx="0" presStyleCnt="4"/>
      <dgm:spPr/>
    </dgm:pt>
    <dgm:pt modelId="{1FA474F0-6ECE-4A02-BD0B-444640909684}" type="pres">
      <dgm:prSet presAssocID="{03D27A1F-F4D4-43BD-BE82-FB8937207248}" presName="vert1" presStyleCnt="0"/>
      <dgm:spPr/>
    </dgm:pt>
    <dgm:pt modelId="{19E07E0B-21AD-4FBF-9073-3F5A4EB118A8}" type="pres">
      <dgm:prSet presAssocID="{3EA72BE1-6240-4B8A-8CEF-0EAF00676F10}" presName="thickLine" presStyleLbl="alignNode1" presStyleIdx="1" presStyleCnt="4"/>
      <dgm:spPr/>
    </dgm:pt>
    <dgm:pt modelId="{AF024D32-7BFE-4505-A211-4357B7160D63}" type="pres">
      <dgm:prSet presAssocID="{3EA72BE1-6240-4B8A-8CEF-0EAF00676F10}" presName="horz1" presStyleCnt="0"/>
      <dgm:spPr/>
    </dgm:pt>
    <dgm:pt modelId="{9B55C749-A414-4BF5-AB98-F98D62C19EA8}" type="pres">
      <dgm:prSet presAssocID="{3EA72BE1-6240-4B8A-8CEF-0EAF00676F10}" presName="tx1" presStyleLbl="revTx" presStyleIdx="1" presStyleCnt="4"/>
      <dgm:spPr/>
    </dgm:pt>
    <dgm:pt modelId="{2160B521-11EB-4F08-827E-DC8DA6F7EC88}" type="pres">
      <dgm:prSet presAssocID="{3EA72BE1-6240-4B8A-8CEF-0EAF00676F10}" presName="vert1" presStyleCnt="0"/>
      <dgm:spPr/>
    </dgm:pt>
    <dgm:pt modelId="{E43E505A-D1F5-402D-9ED2-B433D99FFC0F}" type="pres">
      <dgm:prSet presAssocID="{49D2F95E-43DC-4EB5-B87D-F365BAB5F30F}" presName="thickLine" presStyleLbl="alignNode1" presStyleIdx="2" presStyleCnt="4"/>
      <dgm:spPr/>
    </dgm:pt>
    <dgm:pt modelId="{C1A6FF0C-470A-4CFD-9732-C8179B4B2CFF}" type="pres">
      <dgm:prSet presAssocID="{49D2F95E-43DC-4EB5-B87D-F365BAB5F30F}" presName="horz1" presStyleCnt="0"/>
      <dgm:spPr/>
    </dgm:pt>
    <dgm:pt modelId="{A0AF1353-C980-4069-A1FD-7A5F5DE3448C}" type="pres">
      <dgm:prSet presAssocID="{49D2F95E-43DC-4EB5-B87D-F365BAB5F30F}" presName="tx1" presStyleLbl="revTx" presStyleIdx="2" presStyleCnt="4"/>
      <dgm:spPr/>
    </dgm:pt>
    <dgm:pt modelId="{B9E28B37-201D-4B1D-B522-7397A4EF69E3}" type="pres">
      <dgm:prSet presAssocID="{49D2F95E-43DC-4EB5-B87D-F365BAB5F30F}" presName="vert1" presStyleCnt="0"/>
      <dgm:spPr/>
    </dgm:pt>
    <dgm:pt modelId="{1EDA4667-8A28-4050-9C31-38E9298E2B18}" type="pres">
      <dgm:prSet presAssocID="{37DFE00E-D0B8-465E-A6F4-418F5584C0D3}" presName="thickLine" presStyleLbl="alignNode1" presStyleIdx="3" presStyleCnt="4"/>
      <dgm:spPr/>
    </dgm:pt>
    <dgm:pt modelId="{E7F9030D-96E8-4EEA-B64D-5DA710AAE70D}" type="pres">
      <dgm:prSet presAssocID="{37DFE00E-D0B8-465E-A6F4-418F5584C0D3}" presName="horz1" presStyleCnt="0"/>
      <dgm:spPr/>
    </dgm:pt>
    <dgm:pt modelId="{EAE77A1A-320D-4980-BA77-946FC3C70A47}" type="pres">
      <dgm:prSet presAssocID="{37DFE00E-D0B8-465E-A6F4-418F5584C0D3}" presName="tx1" presStyleLbl="revTx" presStyleIdx="3" presStyleCnt="4"/>
      <dgm:spPr/>
    </dgm:pt>
    <dgm:pt modelId="{D602F256-2A7D-4379-9DDB-1D022430A795}" type="pres">
      <dgm:prSet presAssocID="{37DFE00E-D0B8-465E-A6F4-418F5584C0D3}" presName="vert1" presStyleCnt="0"/>
      <dgm:spPr/>
    </dgm:pt>
  </dgm:ptLst>
  <dgm:cxnLst>
    <dgm:cxn modelId="{45E34C02-1C20-4251-9413-44BDC1547DDD}" srcId="{1BFC46AA-7DD8-4EC5-9489-C847710DEF65}" destId="{03D27A1F-F4D4-43BD-BE82-FB8937207248}" srcOrd="0" destOrd="0" parTransId="{75EB26FC-28B1-41F3-BA73-0C81834894E8}" sibTransId="{A374F295-FF97-4AE3-9214-B5E5EC856FDC}"/>
    <dgm:cxn modelId="{09873948-2747-477F-9061-9D86B4BFF83C}" type="presOf" srcId="{49D2F95E-43DC-4EB5-B87D-F365BAB5F30F}" destId="{A0AF1353-C980-4069-A1FD-7A5F5DE3448C}" srcOrd="0" destOrd="0" presId="urn:microsoft.com/office/officeart/2008/layout/LinedList"/>
    <dgm:cxn modelId="{D71B5A82-BBB7-4909-BF01-1AD25D3B329B}" srcId="{1BFC46AA-7DD8-4EC5-9489-C847710DEF65}" destId="{3EA72BE1-6240-4B8A-8CEF-0EAF00676F10}" srcOrd="1" destOrd="0" parTransId="{72C0A680-34ED-41D4-9523-66969BEB5568}" sibTransId="{E81B379A-66D8-45EC-AAF1-0A7BCD04F756}"/>
    <dgm:cxn modelId="{60602D8F-4749-409D-9047-E2E27AC5973E}" type="presOf" srcId="{1BFC46AA-7DD8-4EC5-9489-C847710DEF65}" destId="{EF319EE6-A2B2-41A4-8E70-FDBDD5AC1B4A}" srcOrd="0" destOrd="0" presId="urn:microsoft.com/office/officeart/2008/layout/LinedList"/>
    <dgm:cxn modelId="{5B595191-4D7C-40AC-83DC-5030AC5D7697}" srcId="{1BFC46AA-7DD8-4EC5-9489-C847710DEF65}" destId="{37DFE00E-D0B8-465E-A6F4-418F5584C0D3}" srcOrd="3" destOrd="0" parTransId="{EF8D4308-5365-4793-87FC-CE0A3033CEF2}" sibTransId="{5430F753-CD5E-40D9-8EF3-8CA0E095EEC6}"/>
    <dgm:cxn modelId="{DE0C2A97-FF4C-4E2A-8850-6E9CB73B9624}" type="presOf" srcId="{37DFE00E-D0B8-465E-A6F4-418F5584C0D3}" destId="{EAE77A1A-320D-4980-BA77-946FC3C70A47}" srcOrd="0" destOrd="0" presId="urn:microsoft.com/office/officeart/2008/layout/LinedList"/>
    <dgm:cxn modelId="{8ED27BE1-7118-4C9B-A745-4D68419827C0}" type="presOf" srcId="{3EA72BE1-6240-4B8A-8CEF-0EAF00676F10}" destId="{9B55C749-A414-4BF5-AB98-F98D62C19EA8}" srcOrd="0" destOrd="0" presId="urn:microsoft.com/office/officeart/2008/layout/LinedList"/>
    <dgm:cxn modelId="{A39BDAE8-8639-4D35-93AB-B2E31D92DAB7}" type="presOf" srcId="{03D27A1F-F4D4-43BD-BE82-FB8937207248}" destId="{AD7AAF81-F964-4F83-BBC8-881733BF92B5}" srcOrd="0" destOrd="0" presId="urn:microsoft.com/office/officeart/2008/layout/LinedList"/>
    <dgm:cxn modelId="{86A180EB-470E-40AE-B04B-D33806DA3BFC}" srcId="{1BFC46AA-7DD8-4EC5-9489-C847710DEF65}" destId="{49D2F95E-43DC-4EB5-B87D-F365BAB5F30F}" srcOrd="2" destOrd="0" parTransId="{4B53BA8C-A279-4135-9F81-35A6DCE9DD0E}" sibTransId="{F7D73D8D-0478-4E99-9F3C-D6B979EFE5B3}"/>
    <dgm:cxn modelId="{9A8B1D46-539C-4B03-BC4D-78A0E9149D9A}" type="presParOf" srcId="{EF319EE6-A2B2-41A4-8E70-FDBDD5AC1B4A}" destId="{4817488B-B2BB-4507-9CB3-F8956C4149F2}" srcOrd="0" destOrd="0" presId="urn:microsoft.com/office/officeart/2008/layout/LinedList"/>
    <dgm:cxn modelId="{ED805B1F-795E-475E-B2A4-9EE4B5234F6A}" type="presParOf" srcId="{EF319EE6-A2B2-41A4-8E70-FDBDD5AC1B4A}" destId="{2748569F-177C-4873-8EAE-34DB627CD894}" srcOrd="1" destOrd="0" presId="urn:microsoft.com/office/officeart/2008/layout/LinedList"/>
    <dgm:cxn modelId="{D279ED51-3E6D-42B3-B27B-D5149440F8CC}" type="presParOf" srcId="{2748569F-177C-4873-8EAE-34DB627CD894}" destId="{AD7AAF81-F964-4F83-BBC8-881733BF92B5}" srcOrd="0" destOrd="0" presId="urn:microsoft.com/office/officeart/2008/layout/LinedList"/>
    <dgm:cxn modelId="{42A66C19-AA0E-4015-9A3B-63BE3317E4AA}" type="presParOf" srcId="{2748569F-177C-4873-8EAE-34DB627CD894}" destId="{1FA474F0-6ECE-4A02-BD0B-444640909684}" srcOrd="1" destOrd="0" presId="urn:microsoft.com/office/officeart/2008/layout/LinedList"/>
    <dgm:cxn modelId="{5A902B54-BA69-402E-B2A4-9EBC2080F159}" type="presParOf" srcId="{EF319EE6-A2B2-41A4-8E70-FDBDD5AC1B4A}" destId="{19E07E0B-21AD-4FBF-9073-3F5A4EB118A8}" srcOrd="2" destOrd="0" presId="urn:microsoft.com/office/officeart/2008/layout/LinedList"/>
    <dgm:cxn modelId="{9CB32077-EB3C-46BE-A1FB-DA418A921328}" type="presParOf" srcId="{EF319EE6-A2B2-41A4-8E70-FDBDD5AC1B4A}" destId="{AF024D32-7BFE-4505-A211-4357B7160D63}" srcOrd="3" destOrd="0" presId="urn:microsoft.com/office/officeart/2008/layout/LinedList"/>
    <dgm:cxn modelId="{B65AD863-8BEC-472A-A11F-42DB79C94FE4}" type="presParOf" srcId="{AF024D32-7BFE-4505-A211-4357B7160D63}" destId="{9B55C749-A414-4BF5-AB98-F98D62C19EA8}" srcOrd="0" destOrd="0" presId="urn:microsoft.com/office/officeart/2008/layout/LinedList"/>
    <dgm:cxn modelId="{8C265597-2369-4A13-AD89-29239CA3C704}" type="presParOf" srcId="{AF024D32-7BFE-4505-A211-4357B7160D63}" destId="{2160B521-11EB-4F08-827E-DC8DA6F7EC88}" srcOrd="1" destOrd="0" presId="urn:microsoft.com/office/officeart/2008/layout/LinedList"/>
    <dgm:cxn modelId="{8D69BE37-5880-49DE-A895-4BF31611F002}" type="presParOf" srcId="{EF319EE6-A2B2-41A4-8E70-FDBDD5AC1B4A}" destId="{E43E505A-D1F5-402D-9ED2-B433D99FFC0F}" srcOrd="4" destOrd="0" presId="urn:microsoft.com/office/officeart/2008/layout/LinedList"/>
    <dgm:cxn modelId="{E77A6243-F707-4EF1-91DA-921BEA245181}" type="presParOf" srcId="{EF319EE6-A2B2-41A4-8E70-FDBDD5AC1B4A}" destId="{C1A6FF0C-470A-4CFD-9732-C8179B4B2CFF}" srcOrd="5" destOrd="0" presId="urn:microsoft.com/office/officeart/2008/layout/LinedList"/>
    <dgm:cxn modelId="{CF2DD789-8942-4502-9CA7-7526BAFCEB97}" type="presParOf" srcId="{C1A6FF0C-470A-4CFD-9732-C8179B4B2CFF}" destId="{A0AF1353-C980-4069-A1FD-7A5F5DE3448C}" srcOrd="0" destOrd="0" presId="urn:microsoft.com/office/officeart/2008/layout/LinedList"/>
    <dgm:cxn modelId="{0D636C4D-C86F-4C57-9DD3-B816463CD60F}" type="presParOf" srcId="{C1A6FF0C-470A-4CFD-9732-C8179B4B2CFF}" destId="{B9E28B37-201D-4B1D-B522-7397A4EF69E3}" srcOrd="1" destOrd="0" presId="urn:microsoft.com/office/officeart/2008/layout/LinedList"/>
    <dgm:cxn modelId="{73C77885-677E-4FF4-AF90-E74B62101C71}" type="presParOf" srcId="{EF319EE6-A2B2-41A4-8E70-FDBDD5AC1B4A}" destId="{1EDA4667-8A28-4050-9C31-38E9298E2B18}" srcOrd="6" destOrd="0" presId="urn:microsoft.com/office/officeart/2008/layout/LinedList"/>
    <dgm:cxn modelId="{506FC5EE-8B20-47EE-AED1-D9573FFACA9D}" type="presParOf" srcId="{EF319EE6-A2B2-41A4-8E70-FDBDD5AC1B4A}" destId="{E7F9030D-96E8-4EEA-B64D-5DA710AAE70D}" srcOrd="7" destOrd="0" presId="urn:microsoft.com/office/officeart/2008/layout/LinedList"/>
    <dgm:cxn modelId="{7AA4A5D7-147E-473B-B204-6E0388F3B857}" type="presParOf" srcId="{E7F9030D-96E8-4EEA-B64D-5DA710AAE70D}" destId="{EAE77A1A-320D-4980-BA77-946FC3C70A47}" srcOrd="0" destOrd="0" presId="urn:microsoft.com/office/officeart/2008/layout/LinedList"/>
    <dgm:cxn modelId="{489DC175-6238-4D83-8CEE-49AF93CCC879}" type="presParOf" srcId="{E7F9030D-96E8-4EEA-B64D-5DA710AAE70D}" destId="{D602F256-2A7D-4379-9DDB-1D022430A79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E26A1-EEBE-4D31-A2D6-BF6F769E4053}">
      <dsp:nvSpPr>
        <dsp:cNvPr id="0" name=""/>
        <dsp:cNvSpPr/>
      </dsp:nvSpPr>
      <dsp:spPr>
        <a:xfrm>
          <a:off x="0" y="76237"/>
          <a:ext cx="5744684" cy="22393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Sharing Economy</a:t>
          </a:r>
        </a:p>
        <a:p>
          <a:pPr marL="0" lvl="0" indent="0" algn="l" defTabSz="1466850">
            <a:lnSpc>
              <a:spcPct val="90000"/>
            </a:lnSpc>
            <a:spcBef>
              <a:spcPct val="0"/>
            </a:spcBef>
            <a:spcAft>
              <a:spcPct val="35000"/>
            </a:spcAft>
            <a:buNone/>
          </a:pPr>
          <a:r>
            <a:rPr lang="en-GB" sz="3300" kern="1200" dirty="0"/>
            <a:t> and</a:t>
          </a:r>
        </a:p>
        <a:p>
          <a:pPr marL="0" lvl="0" indent="0" algn="l" defTabSz="1466850">
            <a:lnSpc>
              <a:spcPct val="90000"/>
            </a:lnSpc>
            <a:spcBef>
              <a:spcPct val="0"/>
            </a:spcBef>
            <a:spcAft>
              <a:spcPct val="35000"/>
            </a:spcAft>
            <a:buNone/>
          </a:pPr>
          <a:r>
            <a:rPr lang="en-GB" sz="3300" kern="1200" dirty="0"/>
            <a:t> Airbnb</a:t>
          </a:r>
          <a:endParaRPr lang="en-US" sz="3300" kern="1200" dirty="0"/>
        </a:p>
      </dsp:txBody>
      <dsp:txXfrm>
        <a:off x="109318" y="185555"/>
        <a:ext cx="5526048" cy="2020744"/>
      </dsp:txXfrm>
    </dsp:sp>
    <dsp:sp modelId="{23D83AED-22DF-4207-879B-B09C09E3441A}">
      <dsp:nvSpPr>
        <dsp:cNvPr id="0" name=""/>
        <dsp:cNvSpPr/>
      </dsp:nvSpPr>
      <dsp:spPr>
        <a:xfrm>
          <a:off x="0" y="2410657"/>
          <a:ext cx="5744684" cy="22393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Are Airbnb a prime example of a global company that makes the sharing economy possible.</a:t>
          </a:r>
          <a:endParaRPr lang="en-US" sz="3300" kern="1200"/>
        </a:p>
      </dsp:txBody>
      <dsp:txXfrm>
        <a:off x="109318" y="2519975"/>
        <a:ext cx="5526048" cy="2020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2ADFA-7A2F-447B-8302-DE9D32BDC008}">
      <dsp:nvSpPr>
        <dsp:cNvPr id="0" name=""/>
        <dsp:cNvSpPr/>
      </dsp:nvSpPr>
      <dsp:spPr>
        <a:xfrm>
          <a:off x="494"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Sellers</a:t>
          </a:r>
        </a:p>
      </dsp:txBody>
      <dsp:txXfrm>
        <a:off x="17450" y="1509067"/>
        <a:ext cx="1123960" cy="545024"/>
      </dsp:txXfrm>
    </dsp:sp>
    <dsp:sp modelId="{EBCBB546-D984-4931-976D-BE192BF85049}">
      <dsp:nvSpPr>
        <dsp:cNvPr id="0" name=""/>
        <dsp:cNvSpPr/>
      </dsp:nvSpPr>
      <dsp:spPr>
        <a:xfrm>
          <a:off x="1447836"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Facilitators</a:t>
          </a:r>
        </a:p>
      </dsp:txBody>
      <dsp:txXfrm>
        <a:off x="1464792" y="1509067"/>
        <a:ext cx="1123960" cy="545024"/>
      </dsp:txXfrm>
    </dsp:sp>
    <dsp:sp modelId="{D784873A-B7C8-49C0-904A-22364C95FFD4}">
      <dsp:nvSpPr>
        <dsp:cNvPr id="0" name=""/>
        <dsp:cNvSpPr/>
      </dsp:nvSpPr>
      <dsp:spPr>
        <a:xfrm>
          <a:off x="2895177"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Buyers </a:t>
          </a:r>
        </a:p>
      </dsp:txBody>
      <dsp:txXfrm>
        <a:off x="2912133" y="1509067"/>
        <a:ext cx="1123960" cy="5450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7488B-B2BB-4507-9CB3-F8956C4149F2}">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AAF81-F964-4F83-BBC8-881733BF92B5}">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Sellers</a:t>
          </a:r>
        </a:p>
      </dsp:txBody>
      <dsp:txXfrm>
        <a:off x="0" y="0"/>
        <a:ext cx="6492875" cy="1276350"/>
      </dsp:txXfrm>
    </dsp:sp>
    <dsp:sp modelId="{19E07E0B-21AD-4FBF-9073-3F5A4EB118A8}">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5C749-A414-4BF5-AB98-F98D62C19EA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Facilitators</a:t>
          </a:r>
        </a:p>
      </dsp:txBody>
      <dsp:txXfrm>
        <a:off x="0" y="1276350"/>
        <a:ext cx="6492875" cy="1276350"/>
      </dsp:txXfrm>
    </dsp:sp>
    <dsp:sp modelId="{E43E505A-D1F5-402D-9ED2-B433D99FFC0F}">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F1353-C980-4069-A1FD-7A5F5DE3448C}">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Buyers </a:t>
          </a:r>
        </a:p>
      </dsp:txBody>
      <dsp:txXfrm>
        <a:off x="0" y="2552700"/>
        <a:ext cx="6492875" cy="1276350"/>
      </dsp:txXfrm>
    </dsp:sp>
    <dsp:sp modelId="{1EDA4667-8A28-4050-9C31-38E9298E2B1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77A1A-320D-4980-BA77-946FC3C70A4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Are Peer to Peer Accommodation a  sharing economy ?</a:t>
          </a:r>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EE5ED6-A451-4332-A53C-1B01512F092F}" type="datetimeFigureOut">
              <a:rPr lang="en-GB" smtClean="0"/>
              <a:t>16/12/2022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ACADC1-D2A1-4F46-B938-637729E6A119}" type="slidenum">
              <a:rPr lang="en-GB" smtClean="0"/>
              <a:t>‹#›</a:t>
            </a:fld>
            <a:endParaRPr lang="en-GB"/>
          </a:p>
        </p:txBody>
      </p:sp>
    </p:spTree>
    <p:extLst>
      <p:ext uri="{BB962C8B-B14F-4D97-AF65-F5344CB8AC3E}">
        <p14:creationId xmlns:p14="http://schemas.microsoft.com/office/powerpoint/2010/main" val="1769385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2</a:t>
            </a:fld>
            <a:endParaRPr lang="en-GB"/>
          </a:p>
        </p:txBody>
      </p:sp>
    </p:spTree>
    <p:extLst>
      <p:ext uri="{BB962C8B-B14F-4D97-AF65-F5344CB8AC3E}">
        <p14:creationId xmlns:p14="http://schemas.microsoft.com/office/powerpoint/2010/main" val="3993416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chemeClr val="tx1"/>
                </a:solidFill>
                <a:cs typeface="Calibri"/>
              </a:rPr>
              <a:t>Is Airbnb a part of the sharing economy, the following slides will explore three different chapters from the book  peer-to –peer accommodation networks by  Sara </a:t>
            </a:r>
            <a:r>
              <a:rPr lang="en-GB" b="0" u="none" dirty="0" err="1">
                <a:solidFill>
                  <a:schemeClr val="tx1"/>
                </a:solidFill>
                <a:cs typeface="Calibri"/>
              </a:rPr>
              <a:t>Dolnicar</a:t>
            </a:r>
            <a:r>
              <a:rPr lang="en-GB" b="0" u="none" dirty="0">
                <a:solidFill>
                  <a:schemeClr val="tx1"/>
                </a:solidFill>
                <a:cs typeface="Calibri"/>
              </a:rPr>
              <a:t>(Dolnicar,2017), extracting any themes and their relevance to Air BnB.</a:t>
            </a:r>
          </a:p>
          <a:p>
            <a:endParaRPr lang="en-GB" b="0" u="none" dirty="0">
              <a:solidFill>
                <a:schemeClr val="tx1"/>
              </a:solidFill>
              <a:cs typeface="Calibri"/>
            </a:endParaRPr>
          </a:p>
          <a:p>
            <a:r>
              <a:rPr lang="en-GB" b="0" u="none" dirty="0">
                <a:solidFill>
                  <a:schemeClr val="tx1"/>
                </a:solidFill>
                <a:cs typeface="Calibri"/>
              </a:rPr>
              <a:t>Sharing economy is defined by (</a:t>
            </a:r>
            <a:r>
              <a:rPr lang="en-GB" b="0" u="none" dirty="0" err="1">
                <a:solidFill>
                  <a:schemeClr val="tx1"/>
                </a:solidFill>
                <a:cs typeface="Calibri"/>
              </a:rPr>
              <a:t>Botsman</a:t>
            </a:r>
            <a:r>
              <a:rPr lang="en-GB" b="0" u="none" dirty="0">
                <a:solidFill>
                  <a:schemeClr val="tx1"/>
                </a:solidFill>
                <a:cs typeface="Calibri"/>
              </a:rPr>
              <a:t> and rogers2011) as 'an economic model based on sharing underutilised assets from spaces to skills for a monetary and nonmonetary benefits focusing on peer-to-peer transactions. Over time the phrase 'collaborative economy' and peer to peer economy have both been applied to profit and non-profit activities.</a:t>
            </a:r>
            <a:r>
              <a:rPr lang="en-GB" b="0" u="none" dirty="0">
                <a:solidFill>
                  <a:schemeClr val="tx1"/>
                </a:solidFill>
              </a:rPr>
              <a:t>(</a:t>
            </a:r>
            <a:r>
              <a:rPr lang="en-GB" b="0" u="none" dirty="0" err="1">
                <a:solidFill>
                  <a:schemeClr val="tx1"/>
                </a:solidFill>
              </a:rPr>
              <a:t>Gössling</a:t>
            </a:r>
            <a:r>
              <a:rPr lang="en-GB" b="0" u="none" dirty="0">
                <a:solidFill>
                  <a:schemeClr val="tx1"/>
                </a:solidFill>
              </a:rPr>
              <a:t> &amp; Hall,2019; OECD,2016; Peeters et al.,2018)</a:t>
            </a:r>
          </a:p>
          <a:p>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3</a:t>
            </a:fld>
            <a:endParaRPr lang="en-GB"/>
          </a:p>
        </p:txBody>
      </p:sp>
    </p:spTree>
    <p:extLst>
      <p:ext uri="{BB962C8B-B14F-4D97-AF65-F5344CB8AC3E}">
        <p14:creationId xmlns:p14="http://schemas.microsoft.com/office/powerpoint/2010/main" val="2647388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Brad stones quote “” and Habibi point out that many authors disagree with the specific meaning of sharing and what this means within the sharing economy,  there a various views on what the sharing economy means, </a:t>
            </a:r>
          </a:p>
          <a:p>
            <a:endParaRPr lang="en-US" dirty="0"/>
          </a:p>
          <a:p>
            <a:r>
              <a:rPr lang="en-US" dirty="0" err="1"/>
              <a:t>Breidbach</a:t>
            </a:r>
            <a:r>
              <a:rPr lang="en-US" dirty="0"/>
              <a:t> and brodie state that A range of behaviors are associated with sharing in the sharing economy: lending, trading, swapping, bartering, gifting, and renting (</a:t>
            </a:r>
            <a:r>
              <a:rPr lang="en-US" dirty="0" err="1"/>
              <a:t>Breidbach</a:t>
            </a:r>
            <a:r>
              <a:rPr lang="en-US" dirty="0"/>
              <a:t> and Brodie, 2017).</a:t>
            </a:r>
          </a:p>
          <a:p>
            <a:endParaRPr lang="en-US" dirty="0">
              <a:cs typeface="Calibri"/>
            </a:endParaRPr>
          </a:p>
          <a:p>
            <a:r>
              <a:rPr lang="en-US" dirty="0">
                <a:cs typeface="Calibri"/>
              </a:rPr>
              <a:t>Sharing generates a feeling of something being returned a sense of mutual ownership, this goes against paying for access like air BnB use. Belk distinguishes between sharing and pseudo-sharing he states that this in fact is not sharing, despite promoters often use the sharing vocabulary(Belk,2014)</a:t>
            </a:r>
            <a:endParaRPr lang="en-US" dirty="0"/>
          </a:p>
          <a:p>
            <a:endParaRPr lang="en-US" b="1" dirty="0">
              <a:cs typeface="Calibri"/>
            </a:endParaRPr>
          </a:p>
          <a:p>
            <a:r>
              <a:rPr lang="en-US" b="0" dirty="0">
                <a:cs typeface="Calibri"/>
              </a:rPr>
              <a:t>Although there a various views of what the sharing economy mean, many agree on  </a:t>
            </a:r>
            <a:r>
              <a:rPr lang="en-GB" b="0" dirty="0"/>
              <a:t>a common conceptual core: the sharing economy refers to a specific context of exchange (Muñoz and Cohen, 2017) which does not have to align with classical industry </a:t>
            </a:r>
            <a:r>
              <a:rPr lang="en-GB" dirty="0"/>
              <a:t>definitions (</a:t>
            </a:r>
            <a:r>
              <a:rPr lang="en-GB" dirty="0" err="1"/>
              <a:t>Kathan</a:t>
            </a:r>
            <a:r>
              <a:rPr lang="en-GB" dirty="0"/>
              <a:t> et al., 2016).</a:t>
            </a:r>
            <a:endParaRPr lang="en-US" b="1"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4</a:t>
            </a:fld>
            <a:endParaRPr lang="en-GB"/>
          </a:p>
        </p:txBody>
      </p:sp>
    </p:spTree>
    <p:extLst>
      <p:ext uri="{BB962C8B-B14F-4D97-AF65-F5344CB8AC3E}">
        <p14:creationId xmlns:p14="http://schemas.microsoft.com/office/powerpoint/2010/main" val="3491122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Peer to peer accommodation networks have three key factors to them, these are The hosts, the people that are offer their available space, the buyers this would be the guest and the facilitators this would be Air BnB. </a:t>
            </a:r>
          </a:p>
          <a:p>
            <a:endParaRPr lang="en-US" dirty="0">
              <a:cs typeface="Calibri"/>
            </a:endParaRPr>
          </a:p>
          <a:p>
            <a:r>
              <a:rPr lang="en-US" dirty="0">
                <a:cs typeface="Calibri"/>
              </a:rPr>
              <a:t>In contrast to business models with an intercessor, interchange occurs directly between buyer and seller, however the transaction would not and could not have occurred without the platform connecting the buyers and sellers as see in the diagram above with the dashed lines. </a:t>
            </a:r>
          </a:p>
          <a:p>
            <a:r>
              <a:rPr lang="en-US" dirty="0">
                <a:cs typeface="Calibri"/>
              </a:rPr>
              <a:t>The platform are not the facilitators, although it is the decision of the buyer and sellers to go ahead or not with their transaction and what terms they require . It Is in fact the product and technical infrastructure provided by the facilitator this would be the </a:t>
            </a:r>
            <a:r>
              <a:rPr lang="en-US" dirty="0" err="1">
                <a:cs typeface="Calibri"/>
              </a:rPr>
              <a:t>AirBnB’s</a:t>
            </a:r>
            <a:r>
              <a:rPr lang="en-US" dirty="0">
                <a:cs typeface="Calibri"/>
              </a:rPr>
              <a:t> website</a:t>
            </a:r>
            <a:r>
              <a:rPr lang="en-GB" dirty="0"/>
              <a:t>webpage  www.airbnb.com</a:t>
            </a:r>
            <a:r>
              <a:rPr lang="en-US" dirty="0">
                <a:cs typeface="Calibri"/>
              </a:rPr>
              <a:t> , this allow the interaction and exchanges go ahead.</a:t>
            </a:r>
          </a:p>
          <a:p>
            <a:endParaRPr lang="en-US" dirty="0">
              <a:cs typeface="Calibri"/>
            </a:endParaRPr>
          </a:p>
          <a:p>
            <a:r>
              <a:rPr lang="en-GB" dirty="0"/>
              <a:t>Platforms are called multi-sided if they offer value by connecting two or more actors (Rumble and </a:t>
            </a:r>
            <a:r>
              <a:rPr lang="en-GB" dirty="0" err="1"/>
              <a:t>Mangematin</a:t>
            </a:r>
            <a:r>
              <a:rPr lang="en-GB" dirty="0"/>
              <a:t>, 2015)</a:t>
            </a:r>
          </a:p>
          <a:p>
            <a:endParaRPr lang="en-GB" dirty="0">
              <a:cs typeface="Calibri"/>
            </a:endParaRPr>
          </a:p>
          <a:p>
            <a:r>
              <a:rPr lang="en-GB" dirty="0">
                <a:cs typeface="Calibri"/>
              </a:rPr>
              <a:t>Air BnB are a multisided platform as they connect more than 2 parties together.</a:t>
            </a:r>
            <a:endParaRPr lang="en-US"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5</a:t>
            </a:fld>
            <a:endParaRPr lang="en-GB"/>
          </a:p>
        </p:txBody>
      </p:sp>
    </p:spTree>
    <p:extLst>
      <p:ext uri="{BB962C8B-B14F-4D97-AF65-F5344CB8AC3E}">
        <p14:creationId xmlns:p14="http://schemas.microsoft.com/office/powerpoint/2010/main" val="987195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Peer to peer accommodation have Association with the sharing economy, however this does not mean that they offer a free service of sharing underutilized spaces.</a:t>
            </a:r>
          </a:p>
          <a:p>
            <a:endParaRPr lang="en-US" dirty="0">
              <a:cs typeface="Calibri"/>
            </a:endParaRPr>
          </a:p>
          <a:p>
            <a:r>
              <a:rPr lang="en-US" dirty="0">
                <a:cs typeface="Calibri"/>
              </a:rPr>
              <a:t>The sharing definitions and characteristics illustrate that existing peer to peer accommodation networks and relationships between the hosts, facilitator and guest are dependent on how the facilitator defined their framework on the platform.</a:t>
            </a:r>
            <a:endParaRPr lang="en-US" dirty="0"/>
          </a:p>
          <a:p>
            <a:endParaRPr lang="en-US" dirty="0"/>
          </a:p>
          <a:p>
            <a:r>
              <a:rPr lang="en-US" dirty="0">
                <a:cs typeface="Calibri"/>
              </a:rPr>
              <a:t>Falling into the broader definition of the sharing economy, business platforms differ in nature depending on the business model. Sara states that it is not possible to develop one set of regulations that will fit all, it is dependent on the hosts and their circumstances. One could be a small one bedroom space offering for a nominal amount whereas the another could be a property with numerous rooms with short term tenants. This would be seen as an unfair competition for larger premise's without creating added value to the local economy.</a:t>
            </a:r>
          </a:p>
          <a:p>
            <a:endParaRPr lang="en-US" dirty="0"/>
          </a:p>
          <a:p>
            <a:r>
              <a:rPr lang="en-US" dirty="0"/>
              <a:t>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6</a:t>
            </a:fld>
            <a:endParaRPr lang="en-GB"/>
          </a:p>
        </p:txBody>
      </p:sp>
    </p:spTree>
    <p:extLst>
      <p:ext uri="{BB962C8B-B14F-4D97-AF65-F5344CB8AC3E}">
        <p14:creationId xmlns:p14="http://schemas.microsoft.com/office/powerpoint/2010/main" val="3622423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this chapter we look at Short term rental and is it more beneficial to business and more profitable than long term rental, systematic platforms for peer-to peer trading of accommodation simplifies and aids easy use for anyone to make use of unused space by making it available for short term rental.</a:t>
            </a:r>
          </a:p>
          <a:p>
            <a:endParaRPr lang="en-GB" dirty="0"/>
          </a:p>
          <a:p>
            <a:r>
              <a:rPr lang="en-GB" b="0" i="0" dirty="0">
                <a:solidFill>
                  <a:srgbClr val="181818"/>
                </a:solidFill>
                <a:effectLst/>
                <a:latin typeface="Trade Gothic W01"/>
              </a:rPr>
              <a:t>The digital movement has recently disrupted many industries, to the benefit of consumers and society. </a:t>
            </a:r>
            <a:r>
              <a:rPr lang="en-GB" dirty="0"/>
              <a:t>(</a:t>
            </a:r>
            <a:r>
              <a:rPr lang="en-GB" i="1" dirty="0"/>
              <a:t>Airbnb: How the Sharing Economy Is Disrupting the Travel Industry</a:t>
            </a:r>
            <a:r>
              <a:rPr lang="en-GB" dirty="0"/>
              <a:t>, 2016</a:t>
            </a:r>
          </a:p>
          <a:p>
            <a:endParaRPr lang="en-GB" dirty="0"/>
          </a:p>
          <a:p>
            <a:r>
              <a:rPr lang="en-GB" dirty="0"/>
              <a:t>What is Digital Disruption?</a:t>
            </a:r>
          </a:p>
          <a:p>
            <a:r>
              <a:rPr lang="en-GB" dirty="0"/>
              <a:t> </a:t>
            </a:r>
          </a:p>
          <a:p>
            <a:r>
              <a:rPr lang="en-GB" dirty="0"/>
              <a:t>The change that happens when new digital technologies and business models affect the value proposition of an existing good service, The accelerated escalation in the use of mobile devices for personal use and at work is sometimes called a consumerisation of it, this has since increased the likely hood of digital disruption across many industries including that of tourism. (Tucci, 2019)</a:t>
            </a:r>
            <a:endParaRPr lang="en-GB" b="0" i="0" dirty="0">
              <a:solidFill>
                <a:srgbClr val="666666"/>
              </a:solidFill>
              <a:effectLst/>
              <a:latin typeface="Arial" panose="020B0604020202020204" pitchFamily="34"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characteristics of Airbnb have been described as a disruptive innovation, as revolutions in tourist accommodation. Peer-to-peer accommodation networks has also been described by the same words. More and more people like the idea of living like a local and meeting their host, for that reason prices should reflect this. </a:t>
            </a:r>
          </a:p>
          <a:p>
            <a:endParaRPr lang="en-GB" b="0" i="0" dirty="0">
              <a:solidFill>
                <a:srgbClr val="282829"/>
              </a:solidFill>
              <a:effectLst/>
              <a:latin typeface="-apple-system"/>
            </a:endParaRPr>
          </a:p>
          <a:p>
            <a:r>
              <a:rPr lang="en-GB" b="0" i="0" dirty="0">
                <a:solidFill>
                  <a:srgbClr val="282829"/>
                </a:solidFill>
                <a:effectLst/>
                <a:latin typeface="-apple-system"/>
              </a:rPr>
              <a:t>The high demand of peer-to-peer accommodation has received a lot of attention, this is not only from the tourist industry but also from the general public selling available space for short let is not a new concept many aspects of how peer-to-per accommodation platforms are structure have transformed the hospitality sector. </a:t>
            </a:r>
          </a:p>
        </p:txBody>
      </p:sp>
      <p:sp>
        <p:nvSpPr>
          <p:cNvPr id="4" name="Slide Number Placeholder 3"/>
          <p:cNvSpPr>
            <a:spLocks noGrp="1"/>
          </p:cNvSpPr>
          <p:nvPr>
            <p:ph type="sldNum" sz="quarter" idx="5"/>
          </p:nvPr>
        </p:nvSpPr>
        <p:spPr/>
        <p:txBody>
          <a:bodyPr/>
          <a:lstStyle/>
          <a:p>
            <a:fld id="{5EACADC1-D2A1-4F46-B938-637729E6A119}" type="slidenum">
              <a:rPr lang="en-GB" smtClean="0"/>
              <a:t>7</a:t>
            </a:fld>
            <a:endParaRPr lang="en-GB"/>
          </a:p>
        </p:txBody>
      </p:sp>
    </p:spTree>
    <p:extLst>
      <p:ext uri="{BB962C8B-B14F-4D97-AF65-F5344CB8AC3E}">
        <p14:creationId xmlns:p14="http://schemas.microsoft.com/office/powerpoint/2010/main" val="2749715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4D4D"/>
                </a:solidFill>
                <a:effectLst/>
                <a:latin typeface="Helvetica" panose="020B0604020202020204" pitchFamily="34" charset="0"/>
              </a:rPr>
              <a:t>We also find in this chapter that accommodation </a:t>
            </a:r>
            <a:r>
              <a:rPr lang="en-GB" dirty="0"/>
              <a:t>with more amenities can and will charge a higher price.</a:t>
            </a:r>
            <a:endParaRPr lang="en-GB" b="0" i="0" dirty="0">
              <a:solidFill>
                <a:srgbClr val="4D4D4D"/>
              </a:solidFill>
              <a:effectLst/>
              <a:latin typeface="Helvetica" panose="020B0604020202020204" pitchFamily="34" charset="0"/>
            </a:endParaRPr>
          </a:p>
          <a:p>
            <a:r>
              <a:rPr lang="en-GB" b="0" i="0" dirty="0">
                <a:solidFill>
                  <a:srgbClr val="4D4D4D"/>
                </a:solidFill>
                <a:effectLst/>
                <a:latin typeface="Helvetica" panose="020B0604020202020204" pitchFamily="34" charset="0"/>
              </a:rPr>
              <a:t>Guests always prefer and enjoy cheap accommodation and  good value for money, however in relation to peer-to-peer networks they highlight the benefits of living like a local instead of in a standardised hotel room.</a:t>
            </a:r>
          </a:p>
          <a:p>
            <a:r>
              <a:rPr lang="en-GB" dirty="0"/>
              <a:t>(</a:t>
            </a:r>
            <a:r>
              <a:rPr lang="en-GB" dirty="0" err="1"/>
              <a:t>Tussyadiah</a:t>
            </a:r>
            <a:r>
              <a:rPr lang="en-GB" dirty="0"/>
              <a:t> and </a:t>
            </a:r>
            <a:r>
              <a:rPr lang="en-GB" dirty="0" err="1"/>
              <a:t>Pesonen</a:t>
            </a:r>
            <a:r>
              <a:rPr lang="en-GB" dirty="0"/>
              <a:t>, 2016;)</a:t>
            </a:r>
          </a:p>
          <a:p>
            <a:endParaRPr lang="en-GB" dirty="0"/>
          </a:p>
          <a:p>
            <a:endParaRPr lang="en-GB" b="0" i="0" dirty="0">
              <a:solidFill>
                <a:srgbClr val="4D4D4D"/>
              </a:solidFill>
              <a:effectLst/>
              <a:latin typeface="Helvetica" panose="020B0604020202020204" pitchFamily="34" charset="0"/>
            </a:endParaRPr>
          </a:p>
          <a:p>
            <a:r>
              <a:rPr lang="en-GB" b="0" i="0" dirty="0" err="1">
                <a:solidFill>
                  <a:srgbClr val="4D4D4D"/>
                </a:solidFill>
                <a:effectLst/>
                <a:latin typeface="Helvetica" panose="020B0604020202020204" pitchFamily="34" charset="0"/>
              </a:rPr>
              <a:t>Norbet</a:t>
            </a:r>
            <a:r>
              <a:rPr lang="en-GB" b="0" i="0" dirty="0">
                <a:solidFill>
                  <a:srgbClr val="4D4D4D"/>
                </a:solidFill>
                <a:effectLst/>
                <a:latin typeface="Helvetica" panose="020B0604020202020204" pitchFamily="34" charset="0"/>
              </a:rPr>
              <a:t> from a site called </a:t>
            </a:r>
            <a:r>
              <a:rPr lang="en-GB" b="0" i="0" dirty="0" err="1">
                <a:solidFill>
                  <a:srgbClr val="4D4D4D"/>
                </a:solidFill>
                <a:effectLst/>
                <a:latin typeface="Helvetica" panose="020B0604020202020204" pitchFamily="34" charset="0"/>
              </a:rPr>
              <a:t>Globtrek</a:t>
            </a:r>
            <a:r>
              <a:rPr lang="en-GB" b="0" i="0" dirty="0">
                <a:solidFill>
                  <a:srgbClr val="4D4D4D"/>
                </a:solidFill>
                <a:effectLst/>
                <a:latin typeface="Helvetica" panose="020B0604020202020204" pitchFamily="34" charset="0"/>
              </a:rPr>
              <a:t> also states that peer-to-peer accommodation is not a normal hotel experience, your accommodation may have more culture with possibly a one-to-one touch, this is if your host happens to live in the accommodation as well however this is not the case all the time. He also states that not only could you have a cultural experience you will also get it at a fraction of the price of a typical hotel.(norbet,2020)</a:t>
            </a:r>
          </a:p>
          <a:p>
            <a:endParaRPr lang="en-GB" b="0" i="0" dirty="0">
              <a:solidFill>
                <a:srgbClr val="4D4D4D"/>
              </a:solidFill>
              <a:effectLst/>
              <a:latin typeface="Helvetica" panose="020B0604020202020204" pitchFamily="34" charset="0"/>
            </a:endParaRPr>
          </a:p>
          <a:p>
            <a:r>
              <a:rPr lang="en-GB" b="0" i="0" dirty="0">
                <a:solidFill>
                  <a:srgbClr val="4D4D4D"/>
                </a:solidFill>
                <a:effectLst/>
                <a:latin typeface="Helvetica" panose="020B0604020202020204" pitchFamily="34" charset="0"/>
              </a:rPr>
              <a:t>To date, Air </a:t>
            </a:r>
            <a:r>
              <a:rPr lang="en-GB" b="0" i="0" dirty="0" err="1">
                <a:solidFill>
                  <a:srgbClr val="4D4D4D"/>
                </a:solidFill>
                <a:effectLst/>
                <a:latin typeface="Helvetica" panose="020B0604020202020204" pitchFamily="34" charset="0"/>
              </a:rPr>
              <a:t>bnb</a:t>
            </a:r>
            <a:r>
              <a:rPr lang="en-GB" b="0" i="0" dirty="0">
                <a:solidFill>
                  <a:srgbClr val="4D4D4D"/>
                </a:solidFill>
                <a:effectLst/>
                <a:latin typeface="Helvetica" panose="020B0604020202020204" pitchFamily="34" charset="0"/>
              </a:rPr>
              <a:t> currently have over 1.2 million listings worldwide, spread all over 34,000+ cities in over 190 countries.(Norbert,2015)</a:t>
            </a:r>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8</a:t>
            </a:fld>
            <a:endParaRPr lang="en-GB"/>
          </a:p>
        </p:txBody>
      </p:sp>
    </p:spTree>
    <p:extLst>
      <p:ext uri="{BB962C8B-B14F-4D97-AF65-F5344CB8AC3E}">
        <p14:creationId xmlns:p14="http://schemas.microsoft.com/office/powerpoint/2010/main" val="2049962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Airbnb was first seen as a B2C this is Business to consumer, B2C is where a product is sold directly between a business and a consumer, however Airbnb also fits into the C2C category this is customer to customer which is frequently in an online environment. </a:t>
            </a:r>
            <a:r>
              <a:rPr lang="en-GB" dirty="0"/>
              <a:t>(</a:t>
            </a:r>
            <a:r>
              <a:rPr lang="en-GB" i="1" dirty="0"/>
              <a:t>What Is C2C? How Does the Customer-to-Customer Model Work?</a:t>
            </a:r>
            <a:r>
              <a:rPr lang="en-GB" dirty="0"/>
              <a:t>, 2022)</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9</a:t>
            </a:fld>
            <a:endParaRPr lang="en-GB"/>
          </a:p>
        </p:txBody>
      </p:sp>
    </p:spTree>
    <p:extLst>
      <p:ext uri="{BB962C8B-B14F-4D97-AF65-F5344CB8AC3E}">
        <p14:creationId xmlns:p14="http://schemas.microsoft.com/office/powerpoint/2010/main" val="3707640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Sharing Economy is an economic model which is widely defined as a peer-to- peer based activity of obtaining, providing and or sharing access to goods and services which are frequently facilitated by a community-based online platform. (Corporate Finance Institute, 2022)</a:t>
            </a:r>
          </a:p>
          <a:p>
            <a:endParaRPr lang="en-GB" dirty="0"/>
          </a:p>
          <a:p>
            <a:pPr algn="l">
              <a:buFont typeface="Arial" panose="020B0604020202020204" pitchFamily="34" charset="0"/>
              <a:buChar char="•"/>
            </a:pPr>
            <a:r>
              <a:rPr lang="en-GB" b="0" i="0" dirty="0">
                <a:solidFill>
                  <a:srgbClr val="111111"/>
                </a:solidFill>
                <a:effectLst/>
                <a:latin typeface="SourceSansPro"/>
              </a:rPr>
              <a:t>Involvement of short-term transactions to share inactive assets and services or to facilitate collaboration.</a:t>
            </a:r>
          </a:p>
          <a:p>
            <a:pPr algn="l">
              <a:buFont typeface="Arial" panose="020B0604020202020204" pitchFamily="34" charset="0"/>
              <a:buChar char="•"/>
            </a:pPr>
            <a:r>
              <a:rPr lang="en-GB" b="0" i="0" dirty="0">
                <a:solidFill>
                  <a:srgbClr val="111111"/>
                </a:solidFill>
                <a:effectLst/>
                <a:latin typeface="SourceSansPro"/>
              </a:rPr>
              <a:t>Involving an online platform to connect buyers and sellers.</a:t>
            </a:r>
          </a:p>
          <a:p>
            <a:pPr algn="l">
              <a:buFont typeface="Arial" panose="020B0604020202020204" pitchFamily="34" charset="0"/>
              <a:buChar char="•"/>
            </a:pPr>
            <a:r>
              <a:rPr lang="en-GB" b="0" i="0" dirty="0">
                <a:solidFill>
                  <a:srgbClr val="111111"/>
                </a:solidFill>
                <a:effectLst/>
                <a:latin typeface="SourceSansPro"/>
              </a:rPr>
              <a:t>A rapidly growing sharing economy is evolving, however faces significant challenges.</a:t>
            </a:r>
          </a:p>
          <a:p>
            <a:pPr algn="l">
              <a:buFont typeface="Arial" panose="020B0604020202020204" pitchFamily="34" charset="0"/>
              <a:buChar char="•"/>
            </a:pPr>
            <a:endParaRPr lang="en-GB" b="0" i="0" dirty="0">
              <a:solidFill>
                <a:srgbClr val="111111"/>
              </a:solidFill>
              <a:effectLst/>
              <a:latin typeface="SourceSansPro"/>
            </a:endParaRPr>
          </a:p>
          <a:p>
            <a:r>
              <a:rPr lang="en-GB" dirty="0"/>
              <a:t>Although Airbnb allows people to rent their unused space and earn money it does not create full time employment  the same as hotels, it creates contingent employment where people are not employed, yet are called up to work on a as and when basis. Chapter 14 looks at </a:t>
            </a:r>
            <a:r>
              <a:rPr lang="en-GB" dirty="0" err="1"/>
              <a:t>wheather</a:t>
            </a:r>
            <a:r>
              <a:rPr lang="en-GB" dirty="0"/>
              <a:t> peer-to-peer accommodation networks are part of the problem or solution. : Forgacs, G. and </a:t>
            </a:r>
            <a:r>
              <a:rPr lang="en-GB" dirty="0" err="1"/>
              <a:t>Dolnicar</a:t>
            </a:r>
            <a:r>
              <a:rPr lang="en-GB" dirty="0"/>
              <a:t>, S. (2017)</a:t>
            </a:r>
          </a:p>
          <a:p>
            <a:endParaRPr lang="en-GB" dirty="0"/>
          </a:p>
          <a:p>
            <a:r>
              <a:rPr lang="en-GB" dirty="0"/>
              <a:t>However due to more people using Airbnb type platforms Sara </a:t>
            </a:r>
            <a:r>
              <a:rPr lang="en-GB" dirty="0" err="1"/>
              <a:t>Dolnicar</a:t>
            </a:r>
            <a:r>
              <a:rPr lang="en-GB" dirty="0"/>
              <a:t> states that there is now an over supply of low skilled workers, such as bartenders, housekeepers and hotel door attendants. For one position that becomes available hundreds of applicants are not hired, is this due to the reduction of employees as hotels are no longer as buys as they used to be?</a:t>
            </a:r>
          </a:p>
          <a:p>
            <a:endParaRPr lang="en-GB" dirty="0"/>
          </a:p>
          <a:p>
            <a:r>
              <a:rPr lang="en-GB" dirty="0" err="1"/>
              <a:t>Pofeldt</a:t>
            </a:r>
            <a:r>
              <a:rPr lang="en-GB" dirty="0"/>
              <a:t> states that the number of long-term employees is decreasing, while occasional and part time workers are increasing. The US Government Accountability office states 40.4 % of the U.S workforce is now made up of contingent workers’ (pofeldt,2015) of the 40.4% </a:t>
            </a:r>
            <a:r>
              <a:rPr lang="en-GB" dirty="0" err="1"/>
              <a:t>pofeldt</a:t>
            </a:r>
            <a:r>
              <a:rPr lang="en-GB" dirty="0"/>
              <a:t> states that ‘8% are on call workers or agency temps’ whilst in 2015 the proportion of contingent workers was only 31%.(pofeldt,2015).</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None/>
            </a:pPr>
            <a:br>
              <a:rPr lang="en-GB" b="0" i="0" dirty="0">
                <a:solidFill>
                  <a:srgbClr val="111111"/>
                </a:solidFill>
                <a:effectLst/>
                <a:latin typeface="SourceSansPro"/>
              </a:rPr>
            </a:br>
            <a:endParaRPr lang="en-GB" b="0" i="0" dirty="0">
              <a:solidFill>
                <a:srgbClr val="111111"/>
              </a:solidFill>
              <a:effectLst/>
              <a:latin typeface="SourceSansPro"/>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10</a:t>
            </a:fld>
            <a:endParaRPr lang="en-GB"/>
          </a:p>
        </p:txBody>
      </p:sp>
    </p:spTree>
    <p:extLst>
      <p:ext uri="{BB962C8B-B14F-4D97-AF65-F5344CB8AC3E}">
        <p14:creationId xmlns:p14="http://schemas.microsoft.com/office/powerpoint/2010/main" val="698248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SourceSansPro"/>
              </a:rPr>
              <a:t>Electronic commerce or E-commerce Is turn of phrase that is used in most sale discussions, Marketers and service providers can increase their sales through online commerce, this boost revenue with ease. Selling digitally is a popular sales method globally.</a:t>
            </a:r>
            <a:r>
              <a:rPr lang="en-GB" dirty="0"/>
              <a:t>(</a:t>
            </a:r>
            <a:r>
              <a:rPr lang="en-GB" dirty="0" err="1"/>
              <a:t>DeMatas</a:t>
            </a:r>
            <a:r>
              <a:rPr lang="en-GB" dirty="0"/>
              <a:t>, 2022)</a:t>
            </a:r>
            <a:endParaRPr lang="en-GB" b="0" i="0" dirty="0">
              <a:solidFill>
                <a:srgbClr val="111111"/>
              </a:solidFill>
              <a:effectLst/>
              <a:latin typeface="SourceSans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SourceSans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SourceSansPro"/>
              </a:rPr>
              <a:t>Airbnb is a platform for host to advertise their space and for customers to rent the space, this makes it easier for the customer as they do not have to leave the comfort of their home to book accommodation with ease.</a:t>
            </a:r>
          </a:p>
          <a:p>
            <a:endParaRPr lang="en-GB" dirty="0"/>
          </a:p>
          <a:p>
            <a:endParaRPr lang="en-GB" dirty="0"/>
          </a:p>
          <a:p>
            <a:endParaRPr lang="en-GB" dirty="0"/>
          </a:p>
          <a:p>
            <a:pPr eaLnBrk="1" hangingPunct="1"/>
            <a:endParaRPr lang="en-GB" altLang="zh-CN" dirty="0"/>
          </a:p>
          <a:p>
            <a:pPr eaLnBrk="1" hangingPunct="1"/>
            <a:endParaRPr lang="en-GB" altLang="zh-CN" dirty="0"/>
          </a:p>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11</a:t>
            </a:fld>
            <a:endParaRPr lang="en-GB"/>
          </a:p>
        </p:txBody>
      </p:sp>
    </p:spTree>
    <p:extLst>
      <p:ext uri="{BB962C8B-B14F-4D97-AF65-F5344CB8AC3E}">
        <p14:creationId xmlns:p14="http://schemas.microsoft.com/office/powerpoint/2010/main" val="3326147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Airbnb business module is a multisided platform</a:t>
            </a:r>
          </a:p>
          <a:p>
            <a:endParaRPr lang="en-GB" dirty="0"/>
          </a:p>
          <a:p>
            <a:r>
              <a:rPr lang="en-GB" dirty="0"/>
              <a:t>Is a marketplace that allows owners of empty unused space rent it out to people that want a place to stay</a:t>
            </a:r>
          </a:p>
          <a:p>
            <a:endParaRPr lang="en-GB" dirty="0"/>
          </a:p>
          <a:p>
            <a:r>
              <a:rPr lang="en-GB" dirty="0"/>
              <a:t>Fully digital platform </a:t>
            </a:r>
          </a:p>
          <a:p>
            <a:endParaRPr lang="en-GB" dirty="0"/>
          </a:p>
          <a:p>
            <a:r>
              <a:rPr lang="en-GB" dirty="0"/>
              <a:t>According to the Business model analyst it currently makes  over 80,000 reservations a day without owning a single property(Pereira, 2022)</a:t>
            </a:r>
          </a:p>
        </p:txBody>
      </p:sp>
      <p:sp>
        <p:nvSpPr>
          <p:cNvPr id="4" name="Slide Number Placeholder 3"/>
          <p:cNvSpPr>
            <a:spLocks noGrp="1"/>
          </p:cNvSpPr>
          <p:nvPr>
            <p:ph type="sldNum" sz="quarter" idx="5"/>
          </p:nvPr>
        </p:nvSpPr>
        <p:spPr/>
        <p:txBody>
          <a:bodyPr/>
          <a:lstStyle/>
          <a:p>
            <a:fld id="{5EACADC1-D2A1-4F46-B938-637729E6A119}" type="slidenum">
              <a:rPr lang="en-GB" smtClean="0"/>
              <a:t>12</a:t>
            </a:fld>
            <a:endParaRPr lang="en-GB"/>
          </a:p>
        </p:txBody>
      </p:sp>
    </p:spTree>
    <p:extLst>
      <p:ext uri="{BB962C8B-B14F-4D97-AF65-F5344CB8AC3E}">
        <p14:creationId xmlns:p14="http://schemas.microsoft.com/office/powerpoint/2010/main" val="326878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BDBE1-F569-5121-A41B-93B03B3227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9E20AE-3DFB-4A96-D91B-CA5303BCEE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B7B078-699C-2CD5-F0DC-9834162EE6DD}"/>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891427F4-DB4D-567A-9EDD-C7EC23F8F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46A99A-4DAD-23F5-F7C9-7EC7B0A568B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515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8B0A3-4E33-1B82-8A1C-C66658FA60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25150-628E-BFE7-EC3F-0FFCD57883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CECE4-159F-03BD-CC23-5CBAB295754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34E4FCB4-88D6-6946-1468-041A6074AC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CB713-F5E1-DC49-8F71-8EED801FBD80}"/>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78435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42C9-13AA-0F54-A519-7D2F165756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3B01DF-68CD-353F-4E81-2086AB8C76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A23400-577E-1412-EE5D-D5FFBD19C0C1}"/>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6DDB782F-903D-93EA-C5D5-C91FB30160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1E9F6-FA40-BE4F-ED20-2E6DF488EE6E}"/>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171137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6843-851B-EFA8-EA9D-983B508E5C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5392B-BEA0-CDA4-A2F3-DF638AC764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84B5D8-C4CA-3D21-5EDF-ED320DAE42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1DFCDD-271C-708A-9A04-BDE76EDD63B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44016EA1-2306-19E7-FD76-AE1910788E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6ADD8F-47A0-1660-B05F-18FB19378E5C}"/>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889944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BA3AC-774B-11DF-2C82-0299E586B2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23CD8-AAA4-6A8B-5BF9-AD99036327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628D8F-E0BA-8EAB-D976-623EA3449B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F86693-816D-02D8-C1B8-5317B6A081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4E49CC-4750-A075-72F5-03AED8D054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285A2E-BDB8-0694-45B1-C3BA5C27B305}"/>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8" name="Footer Placeholder 7">
            <a:extLst>
              <a:ext uri="{FF2B5EF4-FFF2-40B4-BE49-F238E27FC236}">
                <a16:creationId xmlns:a16="http://schemas.microsoft.com/office/drawing/2014/main" id="{2EBD9E04-2EA0-6D66-0E28-8281FEE8D1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42CCA7-FC6E-F2E2-189F-B4D86D87D68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806622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66F-6B63-1788-7099-AAB4B72890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6CBF22-97ED-8A9C-8462-6797882A02D8}"/>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4" name="Footer Placeholder 3">
            <a:extLst>
              <a:ext uri="{FF2B5EF4-FFF2-40B4-BE49-F238E27FC236}">
                <a16:creationId xmlns:a16="http://schemas.microsoft.com/office/drawing/2014/main" id="{BFD1DA6C-98E4-1AC0-5312-217AEE83A3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139979-51C3-D868-391C-2F39D89AA9A2}"/>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731664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D21EA-E919-580D-7650-C989A1B8A7B5}"/>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3" name="Footer Placeholder 2">
            <a:extLst>
              <a:ext uri="{FF2B5EF4-FFF2-40B4-BE49-F238E27FC236}">
                <a16:creationId xmlns:a16="http://schemas.microsoft.com/office/drawing/2014/main" id="{932588A6-9E9D-B49F-4A6C-35CFABC83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821E5A-9E9D-44EC-1EC9-4FBE1D3EBDC7}"/>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525667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6F589-882F-0C8D-3861-A99A110E30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802993-C489-617A-BE87-9ED0397B81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81A36E-90DC-2174-8807-629868CD2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7159DF-8D2A-71F0-CEBB-C23B46D467B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5EC51308-E255-9CFD-3A51-16575511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58299-31BD-EEAC-8A92-E2E54B1DD9F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2208261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7175-337C-48E8-048E-B0FADC8E3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F4CCE1-C7B8-DF1D-2516-2B0B1AA2F2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AF3B07-D50A-8EED-3D81-AA2B6B30DD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8312D8-407B-94C0-1554-94682E891FC8}"/>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566020DD-FF86-4B5E-15E7-87E8DB693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374E7-0484-4132-F5C1-B3CB45BB4713}"/>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4287172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4AA7-A0E2-DA99-D7BB-28DC57684D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13DD73-891F-1DE5-065C-C0502B4E71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B6FD2-6CE7-5499-7623-D6B6BDBE9D77}"/>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EA10037D-E0E0-D76F-985F-4CC07D9175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EE23C9-7E03-B8C5-52B4-7963C2B4024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97093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E99095-C881-4F77-3B35-E1A3713307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7BBCAF-89F2-9724-DCE8-24494E84A5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726E8-786D-97EF-374C-B68FBB023C54}"/>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CE58A01F-BD12-6DE9-1CDB-4F424E22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4325B-372B-77C7-C5D6-343576345FC0}"/>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25461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D1B60-9B76-C444-92EB-BB05A75283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9D83C2-7459-72AA-D9B7-2CDD76A1BD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C9DB8-9CC0-215E-9E16-E0161A1867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5431794A-DDA5-4BCF-34DC-C7884AD125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68E1DF-DA00-5F12-E9A1-2037ADC6D8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2DC367-EB8F-4A93-8182-1E8005C1351D}" type="slidenum">
              <a:rPr lang="en-GB" smtClean="0"/>
              <a:t>‹#›</a:t>
            </a:fld>
            <a:endParaRPr lang="en-GB"/>
          </a:p>
        </p:txBody>
      </p:sp>
    </p:spTree>
    <p:extLst>
      <p:ext uri="{BB962C8B-B14F-4D97-AF65-F5344CB8AC3E}">
        <p14:creationId xmlns:p14="http://schemas.microsoft.com/office/powerpoint/2010/main" val="3601290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4.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11" Type="http://schemas.openxmlformats.org/officeDocument/2006/relationships/image" Target="../media/image3.png"/><Relationship Id="rId5" Type="http://schemas.openxmlformats.org/officeDocument/2006/relationships/diagramData" Target="../diagrams/data2.xml"/><Relationship Id="rId10" Type="http://schemas.openxmlformats.org/officeDocument/2006/relationships/image" Target="../media/image5.jp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20A96A8F-2928-EBBB-DB33-0442BFA325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175E4-1DC7-2242-B0DA-184210A72AE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Digital Business</a:t>
            </a:r>
            <a:br>
              <a:rPr lang="en-GB" sz="5200" dirty="0">
                <a:solidFill>
                  <a:srgbClr val="FFFFFF"/>
                </a:solidFill>
              </a:rPr>
            </a:br>
            <a:r>
              <a:rPr lang="en-GB" sz="5200" dirty="0">
                <a:solidFill>
                  <a:srgbClr val="FFFFFF"/>
                </a:solidFill>
              </a:rPr>
              <a:t> </a:t>
            </a:r>
            <a:r>
              <a:rPr lang="en-GB" sz="5200" b="1" dirty="0">
                <a:solidFill>
                  <a:srgbClr val="FFFFFF"/>
                </a:solidFill>
                <a:effectLst/>
                <a:latin typeface="Arial" panose="020B0604020202020204" pitchFamily="34" charset="0"/>
                <a:ea typeface="Times New Roman" panose="02020603050405020304" pitchFamily="18" charset="0"/>
              </a:rPr>
              <a:t>BMSP6002</a:t>
            </a:r>
            <a:endParaRPr lang="en-GB" sz="5200" dirty="0">
              <a:solidFill>
                <a:srgbClr val="FFFFFF"/>
              </a:solidFill>
            </a:endParaRPr>
          </a:p>
        </p:txBody>
      </p:sp>
      <p:sp>
        <p:nvSpPr>
          <p:cNvPr id="3" name="Subtitle 2">
            <a:extLst>
              <a:ext uri="{FF2B5EF4-FFF2-40B4-BE49-F238E27FC236}">
                <a16:creationId xmlns:a16="http://schemas.microsoft.com/office/drawing/2014/main" id="{F7B44AC9-8092-ED9F-DC7D-687F4F844AC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Anne-marie Thomas 2011226</a:t>
            </a:r>
          </a:p>
        </p:txBody>
      </p:sp>
    </p:spTree>
    <p:extLst>
      <p:ext uri="{BB962C8B-B14F-4D97-AF65-F5344CB8AC3E}">
        <p14:creationId xmlns:p14="http://schemas.microsoft.com/office/powerpoint/2010/main" val="383174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30114-E188-69A6-B134-99D7FD490F05}"/>
              </a:ext>
            </a:extLst>
          </p:cNvPr>
          <p:cNvSpPr>
            <a:spLocks noGrp="1"/>
          </p:cNvSpPr>
          <p:nvPr>
            <p:ph type="title"/>
          </p:nvPr>
        </p:nvSpPr>
        <p:spPr/>
        <p:txBody>
          <a:bodyPr/>
          <a:lstStyle/>
          <a:p>
            <a:pPr algn="ctr"/>
            <a:r>
              <a:rPr lang="en-US" sz="1800" dirty="0">
                <a:effectLst/>
                <a:latin typeface="Arial" panose="020B0604020202020204" pitchFamily="34" charset="0"/>
                <a:ea typeface="Times New Roman" panose="02020603050405020304" pitchFamily="18" charset="0"/>
              </a:rPr>
              <a:t>Peer-To-Peer Accommodation Networks &amp; Airbnb </a:t>
            </a:r>
            <a:endParaRPr lang="en-GB" dirty="0"/>
          </a:p>
        </p:txBody>
      </p:sp>
      <p:pic>
        <p:nvPicPr>
          <p:cNvPr id="6" name="Content Placeholder 5" descr="Diagram">
            <a:extLst>
              <a:ext uri="{FF2B5EF4-FFF2-40B4-BE49-F238E27FC236}">
                <a16:creationId xmlns:a16="http://schemas.microsoft.com/office/drawing/2014/main" id="{BC712AD3-9D5C-5D46-5265-4E108B62BD68}"/>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830543" y="1451830"/>
            <a:ext cx="7091941" cy="4725133"/>
          </a:xfrm>
        </p:spPr>
      </p:pic>
      <p:pic>
        <p:nvPicPr>
          <p:cNvPr id="4" name="Recorded Sound">
            <a:hlinkClick r:id="" action="ppaction://media"/>
            <a:extLst>
              <a:ext uri="{FF2B5EF4-FFF2-40B4-BE49-F238E27FC236}">
                <a16:creationId xmlns:a16="http://schemas.microsoft.com/office/drawing/2014/main" id="{AF668C21-255F-8839-E80B-CC83CF0012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5936695"/>
            <a:ext cx="609600" cy="609600"/>
          </a:xfrm>
          <a:prstGeom prst="rect">
            <a:avLst/>
          </a:prstGeom>
        </p:spPr>
      </p:pic>
      <p:sp>
        <p:nvSpPr>
          <p:cNvPr id="7" name="TextBox 6">
            <a:extLst>
              <a:ext uri="{FF2B5EF4-FFF2-40B4-BE49-F238E27FC236}">
                <a16:creationId xmlns:a16="http://schemas.microsoft.com/office/drawing/2014/main" id="{F6FDE685-2A8E-3988-F908-2B6661D02664}"/>
              </a:ext>
            </a:extLst>
          </p:cNvPr>
          <p:cNvSpPr txBox="1"/>
          <p:nvPr/>
        </p:nvSpPr>
        <p:spPr>
          <a:xfrm>
            <a:off x="5157209" y="6176963"/>
            <a:ext cx="7091941" cy="369332"/>
          </a:xfrm>
          <a:prstGeom prst="rect">
            <a:avLst/>
          </a:prstGeom>
          <a:noFill/>
        </p:spPr>
        <p:txBody>
          <a:bodyPr wrap="none" rtlCol="0">
            <a:spAutoFit/>
          </a:bodyPr>
          <a:lstStyle/>
          <a:p>
            <a:r>
              <a:rPr lang="en-GB"/>
              <a:t>(</a:t>
            </a:r>
            <a:r>
              <a:rPr lang="en-GB" i="1"/>
              <a:t>Airbnb: How the Sharing Economy Is Disrupting the Travel Industry</a:t>
            </a:r>
            <a:r>
              <a:rPr lang="en-GB"/>
              <a:t>, 2016)</a:t>
            </a:r>
            <a:endParaRPr lang="en-GB" dirty="0"/>
          </a:p>
        </p:txBody>
      </p:sp>
    </p:spTree>
    <p:extLst>
      <p:ext uri="{BB962C8B-B14F-4D97-AF65-F5344CB8AC3E}">
        <p14:creationId xmlns:p14="http://schemas.microsoft.com/office/powerpoint/2010/main" val="306837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DD08C30-3DC1-9150-8BA1-23192BB088F1}"/>
              </a:ext>
            </a:extLst>
          </p:cNvPr>
          <p:cNvPicPr>
            <a:picLocks noChangeAspect="1"/>
          </p:cNvPicPr>
          <p:nvPr/>
        </p:nvPicPr>
        <p:blipFill rotWithShape="1">
          <a:blip r:embed="rId5">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1059B229-A36E-DBF9-DDCA-502B85E2FDB9}"/>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The Sharing Economy &amp; Air BnB</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95B7F931-047B-0DD6-7520-ABBD42BBB37B}"/>
              </a:ext>
            </a:extLst>
          </p:cNvPr>
          <p:cNvGraphicFramePr>
            <a:graphicFrameLocks noGrp="1"/>
          </p:cNvGraphicFramePr>
          <p:nvPr>
            <p:ph idx="1"/>
            <p:extLst>
              <p:ext uri="{D42A27DB-BD31-4B8C-83A1-F6EECF244321}">
                <p14:modId xmlns:p14="http://schemas.microsoft.com/office/powerpoint/2010/main" val="3593478502"/>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D3E99B08-D10B-32D5-B5BE-8470125B1A7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33401" y="5811188"/>
            <a:ext cx="609600" cy="609600"/>
          </a:xfrm>
          <a:prstGeom prst="rect">
            <a:avLst/>
          </a:prstGeom>
        </p:spPr>
      </p:pic>
    </p:spTree>
    <p:extLst>
      <p:ext uri="{BB962C8B-B14F-4D97-AF65-F5344CB8AC3E}">
        <p14:creationId xmlns:p14="http://schemas.microsoft.com/office/powerpoint/2010/main" val="11584629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07EF8C4-F07C-618F-2F2B-64F7FBEFA513}"/>
              </a:ext>
            </a:extLst>
          </p:cNvPr>
          <p:cNvSpPr>
            <a:spLocks noGrp="1"/>
          </p:cNvSpPr>
          <p:nvPr>
            <p:ph type="title"/>
          </p:nvPr>
        </p:nvSpPr>
        <p:spPr>
          <a:xfrm>
            <a:off x="958506" y="800392"/>
            <a:ext cx="10264697" cy="1212102"/>
          </a:xfrm>
        </p:spPr>
        <p:txBody>
          <a:bodyPr>
            <a:normAutofit fontScale="90000"/>
          </a:bodyPr>
          <a:lstStyle/>
          <a:p>
            <a:pPr algn="ctr"/>
            <a:r>
              <a:rPr lang="en-US" sz="4000" dirty="0">
                <a:solidFill>
                  <a:srgbClr val="FFFFFF"/>
                </a:solidFill>
                <a:cs typeface="Calibri Light"/>
              </a:rPr>
              <a:t>Sharing economy &amp; Peer to Peer</a:t>
            </a:r>
            <a:br>
              <a:rPr lang="en-US" sz="4000" dirty="0">
                <a:solidFill>
                  <a:srgbClr val="FFFFFF"/>
                </a:solidFill>
                <a:cs typeface="Calibri Light"/>
              </a:rPr>
            </a:br>
            <a:r>
              <a:rPr lang="en-US" sz="4000" dirty="0">
                <a:solidFill>
                  <a:srgbClr val="FFFFFF"/>
                </a:solidFill>
                <a:cs typeface="Calibri Light"/>
              </a:rPr>
              <a:t>Chapter 2 </a:t>
            </a:r>
            <a:br>
              <a:rPr lang="en-US" sz="4000" dirty="0">
                <a:solidFill>
                  <a:srgbClr val="FFFFFF"/>
                </a:solidFill>
                <a:cs typeface="Calibri Light"/>
              </a:rPr>
            </a:br>
            <a:r>
              <a:rPr lang="en-US" sz="4000" dirty="0">
                <a:solidFill>
                  <a:srgbClr val="FFFFFF"/>
                </a:solidFill>
                <a:cs typeface="Calibri Light"/>
              </a:rPr>
              <a:t> </a:t>
            </a:r>
            <a:endParaRPr lang="en-US" sz="4000" dirty="0">
              <a:solidFill>
                <a:srgbClr val="FFFFFF"/>
              </a:solidFill>
            </a:endParaRPr>
          </a:p>
        </p:txBody>
      </p:sp>
      <p:sp>
        <p:nvSpPr>
          <p:cNvPr id="3" name="Content Placeholder 2">
            <a:extLst>
              <a:ext uri="{FF2B5EF4-FFF2-40B4-BE49-F238E27FC236}">
                <a16:creationId xmlns:a16="http://schemas.microsoft.com/office/drawing/2014/main" id="{F512ABE8-4EAE-2B12-DBA6-BC6EB4B67E5D}"/>
              </a:ext>
            </a:extLst>
          </p:cNvPr>
          <p:cNvSpPr>
            <a:spLocks noGrp="1"/>
          </p:cNvSpPr>
          <p:nvPr>
            <p:ph idx="1"/>
          </p:nvPr>
        </p:nvSpPr>
        <p:spPr>
          <a:xfrm>
            <a:off x="1367624" y="2490436"/>
            <a:ext cx="9708995" cy="3567173"/>
          </a:xfrm>
        </p:spPr>
        <p:txBody>
          <a:bodyPr vert="horz" lIns="91440" tIns="45720" rIns="91440" bIns="45720" rtlCol="0" anchor="ctr">
            <a:normAutofit/>
          </a:bodyPr>
          <a:lstStyle/>
          <a:p>
            <a:pPr marL="0" indent="0">
              <a:buNone/>
            </a:pPr>
            <a:r>
              <a:rPr lang="en-US" sz="2400" dirty="0">
                <a:ea typeface="+mn-lt"/>
                <a:cs typeface="+mn-lt"/>
              </a:rPr>
              <a:t> ‘It’s really not the sharing economy at all, though that phrase has been a useful one for the companies’ (Brad Stone, 2017)</a:t>
            </a:r>
          </a:p>
          <a:p>
            <a:pPr marL="0" indent="0">
              <a:buNone/>
            </a:pPr>
            <a:endParaRPr lang="en-US" sz="2400" dirty="0">
              <a:ea typeface="+mn-lt"/>
              <a:cs typeface="+mn-lt"/>
            </a:endParaRPr>
          </a:p>
          <a:p>
            <a:pPr marL="0" indent="0">
              <a:buNone/>
            </a:pPr>
            <a:r>
              <a:rPr lang="en-GB" sz="2400" dirty="0"/>
              <a:t>Definitions of the sharing economy abound. Authors disagree on the specific meaning of ‘sharing’ (Habibi et al., 2017)</a:t>
            </a:r>
            <a:endParaRPr lang="en-US" sz="2400" dirty="0">
              <a:cs typeface="Calibri"/>
            </a:endParaRPr>
          </a:p>
        </p:txBody>
      </p:sp>
      <p:pic>
        <p:nvPicPr>
          <p:cNvPr id="5" name="Recorded Sound">
            <a:hlinkClick r:id="" action="ppaction://media"/>
            <a:extLst>
              <a:ext uri="{FF2B5EF4-FFF2-40B4-BE49-F238E27FC236}">
                <a16:creationId xmlns:a16="http://schemas.microsoft.com/office/drawing/2014/main" id="{76E5E048-56D6-FBA0-FE64-E12FB33F46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9012" y="6020256"/>
            <a:ext cx="609600" cy="609600"/>
          </a:xfrm>
          <a:prstGeom prst="rect">
            <a:avLst/>
          </a:prstGeom>
        </p:spPr>
      </p:pic>
    </p:spTree>
    <p:extLst>
      <p:ext uri="{BB962C8B-B14F-4D97-AF65-F5344CB8AC3E}">
        <p14:creationId xmlns:p14="http://schemas.microsoft.com/office/powerpoint/2010/main" val="337104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6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D228EA5-1637-63E6-C59F-0790BCC824A6}"/>
              </a:ext>
            </a:extLst>
          </p:cNvPr>
          <p:cNvSpPr>
            <a:spLocks noGrp="1"/>
          </p:cNvSpPr>
          <p:nvPr>
            <p:ph type="title"/>
          </p:nvPr>
        </p:nvSpPr>
        <p:spPr>
          <a:xfrm>
            <a:off x="1047280" y="759805"/>
            <a:ext cx="10306520" cy="1325563"/>
          </a:xfrm>
        </p:spPr>
        <p:txBody>
          <a:bodyPr>
            <a:normAutofit/>
          </a:bodyPr>
          <a:lstStyle/>
          <a:p>
            <a:r>
              <a:rPr lang="en-US" sz="4000">
                <a:solidFill>
                  <a:srgbClr val="FFFFFF"/>
                </a:solidFill>
                <a:cs typeface="Calibri Light"/>
              </a:rPr>
              <a:t>Three Key Factors to Peer-to-Peer Accommodation</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34A162AC-1C50-422F-7B83-38162D0A6E83}"/>
              </a:ext>
            </a:extLst>
          </p:cNvPr>
          <p:cNvGraphicFramePr>
            <a:graphicFrameLocks noGrp="1"/>
          </p:cNvGraphicFramePr>
          <p:nvPr>
            <p:ph idx="1"/>
            <p:extLst>
              <p:ext uri="{D42A27DB-BD31-4B8C-83A1-F6EECF244321}">
                <p14:modId xmlns:p14="http://schemas.microsoft.com/office/powerpoint/2010/main" val="1138374485"/>
              </p:ext>
            </p:extLst>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descr="Diagram&#10;&#10;Description automatically generated">
            <a:extLst>
              <a:ext uri="{FF2B5EF4-FFF2-40B4-BE49-F238E27FC236}">
                <a16:creationId xmlns:a16="http://schemas.microsoft.com/office/drawing/2014/main" id="{68F7ED7B-D8F1-5957-3F22-511995AEDEA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47700" y="2577810"/>
            <a:ext cx="6372000" cy="3270142"/>
          </a:xfrm>
          <a:prstGeom prst="rect">
            <a:avLst/>
          </a:prstGeom>
        </p:spPr>
      </p:pic>
      <p:sp>
        <p:nvSpPr>
          <p:cNvPr id="17" name="TextBox 16">
            <a:extLst>
              <a:ext uri="{FF2B5EF4-FFF2-40B4-BE49-F238E27FC236}">
                <a16:creationId xmlns:a16="http://schemas.microsoft.com/office/drawing/2014/main" id="{6E02EC21-2042-D3B8-00BC-812FBD75BB6E}"/>
              </a:ext>
            </a:extLst>
          </p:cNvPr>
          <p:cNvSpPr txBox="1"/>
          <p:nvPr/>
        </p:nvSpPr>
        <p:spPr>
          <a:xfrm>
            <a:off x="5402696" y="5888011"/>
            <a:ext cx="6734023" cy="369332"/>
          </a:xfrm>
          <a:prstGeom prst="rect">
            <a:avLst/>
          </a:prstGeom>
          <a:noFill/>
        </p:spPr>
        <p:txBody>
          <a:bodyPr wrap="none" rtlCol="0">
            <a:spAutoFit/>
          </a:bodyPr>
          <a:lstStyle/>
          <a:p>
            <a:r>
              <a:rPr lang="en-GB" dirty="0"/>
              <a:t>Multi-sided platform. Source: modified from </a:t>
            </a:r>
            <a:r>
              <a:rPr lang="en-GB" dirty="0" err="1"/>
              <a:t>Hagiu</a:t>
            </a:r>
            <a:r>
              <a:rPr lang="en-GB" dirty="0"/>
              <a:t> and Wright (2015)</a:t>
            </a:r>
          </a:p>
        </p:txBody>
      </p:sp>
      <p:pic>
        <p:nvPicPr>
          <p:cNvPr id="3" name="Recorded Sound">
            <a:hlinkClick r:id="" action="ppaction://media"/>
            <a:extLst>
              <a:ext uri="{FF2B5EF4-FFF2-40B4-BE49-F238E27FC236}">
                <a16:creationId xmlns:a16="http://schemas.microsoft.com/office/drawing/2014/main" id="{389A9FC2-71A6-970B-38F7-6BA7F1C8BDC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57713" y="5952543"/>
            <a:ext cx="609600" cy="609600"/>
          </a:xfrm>
          <a:prstGeom prst="rect">
            <a:avLst/>
          </a:prstGeom>
        </p:spPr>
      </p:pic>
    </p:spTree>
    <p:extLst>
      <p:ext uri="{BB962C8B-B14F-4D97-AF65-F5344CB8AC3E}">
        <p14:creationId xmlns:p14="http://schemas.microsoft.com/office/powerpoint/2010/main" val="4160669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D47F5AA-1D60-2936-88B5-10B568972A6F}"/>
              </a:ext>
            </a:extLst>
          </p:cNvPr>
          <p:cNvSpPr>
            <a:spLocks noGrp="1"/>
          </p:cNvSpPr>
          <p:nvPr>
            <p:ph type="title"/>
          </p:nvPr>
        </p:nvSpPr>
        <p:spPr>
          <a:xfrm>
            <a:off x="535020" y="685800"/>
            <a:ext cx="2780271" cy="5105400"/>
          </a:xfrm>
        </p:spPr>
        <p:txBody>
          <a:bodyPr>
            <a:normAutofit/>
          </a:bodyPr>
          <a:lstStyle/>
          <a:p>
            <a:r>
              <a:rPr lang="en-US" sz="3100" dirty="0">
                <a:solidFill>
                  <a:srgbClr val="FFFFFF"/>
                </a:solidFill>
                <a:cs typeface="Calibri Light"/>
              </a:rPr>
              <a:t>Three Key Factors to Peer-to-Peer Accommodation</a:t>
            </a:r>
            <a:endParaRPr lang="en-US" sz="3100" dirty="0">
              <a:solidFill>
                <a:srgbClr val="FFFFFF"/>
              </a:solidFill>
            </a:endParaRPr>
          </a:p>
        </p:txBody>
      </p:sp>
      <p:graphicFrame>
        <p:nvGraphicFramePr>
          <p:cNvPr id="5" name="Content Placeholder 2">
            <a:extLst>
              <a:ext uri="{FF2B5EF4-FFF2-40B4-BE49-F238E27FC236}">
                <a16:creationId xmlns:a16="http://schemas.microsoft.com/office/drawing/2014/main" id="{9B5640B1-EE32-7B0D-AB44-75CFA5647726}"/>
              </a:ext>
            </a:extLst>
          </p:cNvPr>
          <p:cNvGraphicFramePr>
            <a:graphicFrameLocks noGrp="1"/>
          </p:cNvGraphicFramePr>
          <p:nvPr>
            <p:ph idx="1"/>
            <p:extLst>
              <p:ext uri="{D42A27DB-BD31-4B8C-83A1-F6EECF244321}">
                <p14:modId xmlns:p14="http://schemas.microsoft.com/office/powerpoint/2010/main" val="184891609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483B457-6929-7B41-92AE-C9B5614A42A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48147" y="6248400"/>
            <a:ext cx="609600" cy="609600"/>
          </a:xfrm>
          <a:prstGeom prst="rect">
            <a:avLst/>
          </a:prstGeom>
        </p:spPr>
      </p:pic>
    </p:spTree>
    <p:extLst>
      <p:ext uri="{BB962C8B-B14F-4D97-AF65-F5344CB8AC3E}">
        <p14:creationId xmlns:p14="http://schemas.microsoft.com/office/powerpoint/2010/main" val="123103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0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D809D-43BB-6920-D1EB-56FB46EC035C}"/>
              </a:ext>
            </a:extLst>
          </p:cNvPr>
          <p:cNvSpPr>
            <a:spLocks noGrp="1"/>
          </p:cNvSpPr>
          <p:nvPr>
            <p:ph type="ctrTitle"/>
          </p:nvPr>
        </p:nvSpPr>
        <p:spPr>
          <a:xfrm>
            <a:off x="1198181" y="560881"/>
            <a:ext cx="9795638" cy="1114380"/>
          </a:xfrm>
        </p:spPr>
        <p:txBody>
          <a:bodyPr>
            <a:normAutofit/>
          </a:bodyPr>
          <a:lstStyle/>
          <a:p>
            <a:r>
              <a:rPr lang="en-GB" sz="5200"/>
              <a:t>Chapter 12</a:t>
            </a:r>
          </a:p>
        </p:txBody>
      </p:sp>
      <p:sp>
        <p:nvSpPr>
          <p:cNvPr id="3" name="Subtitle 2">
            <a:extLst>
              <a:ext uri="{FF2B5EF4-FFF2-40B4-BE49-F238E27FC236}">
                <a16:creationId xmlns:a16="http://schemas.microsoft.com/office/drawing/2014/main" id="{4343653F-15DA-783D-CC5F-5CD30124D484}"/>
              </a:ext>
            </a:extLst>
          </p:cNvPr>
          <p:cNvSpPr>
            <a:spLocks noGrp="1"/>
          </p:cNvSpPr>
          <p:nvPr>
            <p:ph type="subTitle" idx="1"/>
          </p:nvPr>
        </p:nvSpPr>
        <p:spPr>
          <a:xfrm>
            <a:off x="1198181" y="1839595"/>
            <a:ext cx="9795638" cy="943119"/>
          </a:xfrm>
        </p:spPr>
        <p:txBody>
          <a:bodyPr>
            <a:normAutofit/>
          </a:bodyPr>
          <a:lstStyle/>
          <a:p>
            <a:r>
              <a:rPr lang="en-GB" dirty="0"/>
              <a:t>Digital Disruption &amp; value</a:t>
            </a:r>
          </a:p>
        </p:txBody>
      </p:sp>
      <p:pic>
        <p:nvPicPr>
          <p:cNvPr id="21" name="Graphic 6" descr="Open Book">
            <a:extLst>
              <a:ext uri="{FF2B5EF4-FFF2-40B4-BE49-F238E27FC236}">
                <a16:creationId xmlns:a16="http://schemas.microsoft.com/office/drawing/2014/main" id="{A4B61F68-0635-3380-A74F-AA8BEF6559B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2176" y="2957665"/>
            <a:ext cx="3346376" cy="3346376"/>
          </a:xfrm>
          <a:prstGeom prst="rect">
            <a:avLst/>
          </a:prstGeom>
        </p:spPr>
      </p:pic>
      <p:pic>
        <p:nvPicPr>
          <p:cNvPr id="5" name="Picture 4" descr="A picture containing diagram&#10;&#10;Description automatically generated">
            <a:extLst>
              <a:ext uri="{FF2B5EF4-FFF2-40B4-BE49-F238E27FC236}">
                <a16:creationId xmlns:a16="http://schemas.microsoft.com/office/drawing/2014/main" id="{949FC0A0-25B6-9F2E-040A-3335B411BE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82505" y="2991655"/>
            <a:ext cx="5828261" cy="3278396"/>
          </a:xfrm>
          <a:prstGeom prst="rect">
            <a:avLst/>
          </a:prstGeom>
        </p:spPr>
      </p:pic>
      <p:sp>
        <p:nvSpPr>
          <p:cNvPr id="6" name="TextBox 5">
            <a:extLst>
              <a:ext uri="{FF2B5EF4-FFF2-40B4-BE49-F238E27FC236}">
                <a16:creationId xmlns:a16="http://schemas.microsoft.com/office/drawing/2014/main" id="{4CBF46A6-19DA-4FF5-C95F-8BF2C605674E}"/>
              </a:ext>
            </a:extLst>
          </p:cNvPr>
          <p:cNvSpPr txBox="1"/>
          <p:nvPr/>
        </p:nvSpPr>
        <p:spPr>
          <a:xfrm>
            <a:off x="6398199" y="6468108"/>
            <a:ext cx="5790752" cy="369332"/>
          </a:xfrm>
          <a:prstGeom prst="rect">
            <a:avLst/>
          </a:prstGeom>
          <a:noFill/>
        </p:spPr>
        <p:txBody>
          <a:bodyPr wrap="none" rtlCol="0">
            <a:spAutoFit/>
          </a:bodyPr>
          <a:lstStyle/>
          <a:p>
            <a:r>
              <a:rPr lang="en-GB"/>
              <a:t>(</a:t>
            </a:r>
            <a:r>
              <a:rPr lang="en-GB" i="1"/>
              <a:t>Digital Disruption in Business Definition - Bing Images</a:t>
            </a:r>
            <a:r>
              <a:rPr lang="en-GB"/>
              <a:t>, n.d.)</a:t>
            </a:r>
            <a:endParaRPr lang="en-GB" dirty="0"/>
          </a:p>
        </p:txBody>
      </p:sp>
      <p:pic>
        <p:nvPicPr>
          <p:cNvPr id="8" name="Recorded Sound">
            <a:hlinkClick r:id="" action="ppaction://media"/>
            <a:extLst>
              <a:ext uri="{FF2B5EF4-FFF2-40B4-BE49-F238E27FC236}">
                <a16:creationId xmlns:a16="http://schemas.microsoft.com/office/drawing/2014/main" id="{8C4C7117-456A-2EA7-4BEF-91E86B8E4EA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16593" y="5999241"/>
            <a:ext cx="609600" cy="609600"/>
          </a:xfrm>
          <a:prstGeom prst="rect">
            <a:avLst/>
          </a:prstGeom>
        </p:spPr>
      </p:pic>
    </p:spTree>
    <p:extLst>
      <p:ext uri="{BB962C8B-B14F-4D97-AF65-F5344CB8AC3E}">
        <p14:creationId xmlns:p14="http://schemas.microsoft.com/office/powerpoint/2010/main" val="88479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22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5" name="Freeform: Shape 24">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28" name="Freeform: Shape 27">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D15A33D2-A965-D533-DA9A-C39AAE525C06}"/>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Value and Peer-to Peer Accommodation </a:t>
            </a:r>
          </a:p>
        </p:txBody>
      </p:sp>
      <p:grpSp>
        <p:nvGrpSpPr>
          <p:cNvPr id="36" name="Group 35">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37" name="Freeform: Shape 36">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 name="Freeform: Shape 39">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41">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43" name="Freeform: Shape 42">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Recorded Sound">
            <a:hlinkClick r:id="" action="ppaction://media"/>
            <a:extLst>
              <a:ext uri="{FF2B5EF4-FFF2-40B4-BE49-F238E27FC236}">
                <a16:creationId xmlns:a16="http://schemas.microsoft.com/office/drawing/2014/main" id="{DA06A2A4-DA52-F66F-C506-6DC88C1A68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4388" y="5981793"/>
            <a:ext cx="609600" cy="609600"/>
          </a:xfrm>
          <a:prstGeom prst="rect">
            <a:avLst/>
          </a:prstGeom>
        </p:spPr>
      </p:pic>
    </p:spTree>
    <p:extLst>
      <p:ext uri="{BB962C8B-B14F-4D97-AF65-F5344CB8AC3E}">
        <p14:creationId xmlns:p14="http://schemas.microsoft.com/office/powerpoint/2010/main" val="401300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17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20CA8661-3A67-6C35-9E5C-038851AE5D12}"/>
              </a:ext>
            </a:extLst>
          </p:cNvPr>
          <p:cNvSpPr txBox="1"/>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2400">
                <a:solidFill>
                  <a:srgbClr val="FEFFFF"/>
                </a:solidFill>
              </a:rPr>
              <a:t>: Chaffey, D. (2009) </a:t>
            </a:r>
            <a:r>
              <a:rPr lang="en-US" altLang="en-US" sz="2400" i="1">
                <a:solidFill>
                  <a:srgbClr val="FEFFFF"/>
                </a:solidFill>
              </a:rPr>
              <a:t>E-Business and E-Commerce Management,</a:t>
            </a:r>
            <a:r>
              <a:rPr lang="en-US" altLang="en-US" sz="2400">
                <a:solidFill>
                  <a:srgbClr val="FEFFFF"/>
                </a:solidFill>
              </a:rPr>
              <a:t> 4</a:t>
            </a:r>
            <a:r>
              <a:rPr lang="en-US" altLang="en-US" sz="2400" baseline="30000">
                <a:solidFill>
                  <a:srgbClr val="FEFFFF"/>
                </a:solidFill>
              </a:rPr>
              <a:t>th</a:t>
            </a:r>
            <a:r>
              <a:rPr lang="en-US" altLang="en-US" sz="2400">
                <a:solidFill>
                  <a:srgbClr val="FEFFFF"/>
                </a:solidFill>
              </a:rPr>
              <a:t>  Edition, Pearson: Harlow</a:t>
            </a:r>
            <a:endParaRPr lang="en-US" sz="2400">
              <a:solidFill>
                <a:srgbClr val="FEFFFF"/>
              </a:solidFill>
            </a:endParaRPr>
          </a:p>
        </p:txBody>
      </p:sp>
      <p:pic>
        <p:nvPicPr>
          <p:cNvPr id="2" name="Picture 3" descr="C01NF002">
            <a:extLst>
              <a:ext uri="{FF2B5EF4-FFF2-40B4-BE49-F238E27FC236}">
                <a16:creationId xmlns:a16="http://schemas.microsoft.com/office/drawing/2014/main" id="{43ED07F9-FC4E-58D6-D2A3-82D25617BAD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98268" y="1038539"/>
            <a:ext cx="6539075" cy="44615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Recorded Sound">
            <a:hlinkClick r:id="" action="ppaction://media"/>
            <a:extLst>
              <a:ext uri="{FF2B5EF4-FFF2-40B4-BE49-F238E27FC236}">
                <a16:creationId xmlns:a16="http://schemas.microsoft.com/office/drawing/2014/main" id="{A36C9DBA-F326-DEC1-B0C2-6A987D758E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9617" y="6213618"/>
            <a:ext cx="609600" cy="609600"/>
          </a:xfrm>
          <a:prstGeom prst="rect">
            <a:avLst/>
          </a:prstGeom>
        </p:spPr>
      </p:pic>
    </p:spTree>
    <p:extLst>
      <p:ext uri="{BB962C8B-B14F-4D97-AF65-F5344CB8AC3E}">
        <p14:creationId xmlns:p14="http://schemas.microsoft.com/office/powerpoint/2010/main" val="405118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BCC72-406D-C7FC-6536-170D625841C9}"/>
              </a:ext>
            </a:extLst>
          </p:cNvPr>
          <p:cNvSpPr>
            <a:spLocks noGrp="1"/>
          </p:cNvSpPr>
          <p:nvPr>
            <p:ph type="title"/>
          </p:nvPr>
        </p:nvSpPr>
        <p:spPr/>
        <p:txBody>
          <a:bodyPr/>
          <a:lstStyle/>
          <a:p>
            <a:pPr algn="ctr"/>
            <a:r>
              <a:rPr lang="en-GB" dirty="0"/>
              <a:t>Chapter 14 </a:t>
            </a:r>
            <a:br>
              <a:rPr lang="en-GB" dirty="0"/>
            </a:br>
            <a:r>
              <a:rPr lang="en-GB" dirty="0"/>
              <a:t>Sharing economy &amp; Ecommerce </a:t>
            </a:r>
          </a:p>
        </p:txBody>
      </p:sp>
      <p:pic>
        <p:nvPicPr>
          <p:cNvPr id="1026" name="Picture 2" descr="Sharing Economy">
            <a:extLst>
              <a:ext uri="{FF2B5EF4-FFF2-40B4-BE49-F238E27FC236}">
                <a16:creationId xmlns:a16="http://schemas.microsoft.com/office/drawing/2014/main" id="{1C2D1533-6EF7-02E5-5771-DB89722A51E3}"/>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834089" y="1825625"/>
            <a:ext cx="6523821"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B39FAC4-EE65-0B71-59F8-864553DF178B}"/>
              </a:ext>
            </a:extLst>
          </p:cNvPr>
          <p:cNvSpPr txBox="1"/>
          <p:nvPr/>
        </p:nvSpPr>
        <p:spPr>
          <a:xfrm>
            <a:off x="8382000" y="6406634"/>
            <a:ext cx="3464410" cy="369332"/>
          </a:xfrm>
          <a:prstGeom prst="rect">
            <a:avLst/>
          </a:prstGeom>
          <a:noFill/>
        </p:spPr>
        <p:txBody>
          <a:bodyPr wrap="none" rtlCol="0">
            <a:spAutoFit/>
          </a:bodyPr>
          <a:lstStyle/>
          <a:p>
            <a:r>
              <a:rPr lang="en-GB" dirty="0"/>
              <a:t>(Corporate Finance Institute, 2022)</a:t>
            </a:r>
          </a:p>
        </p:txBody>
      </p:sp>
      <p:pic>
        <p:nvPicPr>
          <p:cNvPr id="3" name="Recorded Sound">
            <a:hlinkClick r:id="" action="ppaction://media"/>
            <a:extLst>
              <a:ext uri="{FF2B5EF4-FFF2-40B4-BE49-F238E27FC236}">
                <a16:creationId xmlns:a16="http://schemas.microsoft.com/office/drawing/2014/main" id="{63601FE5-0B3E-3979-44E9-7B253534C9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5590" y="5981700"/>
            <a:ext cx="609600" cy="609600"/>
          </a:xfrm>
          <a:prstGeom prst="rect">
            <a:avLst/>
          </a:prstGeom>
        </p:spPr>
      </p:pic>
    </p:spTree>
    <p:extLst>
      <p:ext uri="{BB962C8B-B14F-4D97-AF65-F5344CB8AC3E}">
        <p14:creationId xmlns:p14="http://schemas.microsoft.com/office/powerpoint/2010/main" val="334461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950243F-1647-0661-AA8E-70FFD0B8C4B5}"/>
              </a:ext>
            </a:extLst>
          </p:cNvPr>
          <p:cNvPicPr>
            <a:picLocks noChangeAspect="1"/>
          </p:cNvPicPr>
          <p:nvPr/>
        </p:nvPicPr>
        <p:blipFill rotWithShape="1">
          <a:blip r:embed="rId5">
            <a:extLst>
              <a:ext uri="{28A0092B-C50C-407E-A947-70E740481C1C}">
                <a14:useLocalDpi xmlns:a14="http://schemas.microsoft.com/office/drawing/2010/main" val="0"/>
              </a:ext>
            </a:extLst>
          </a:blip>
          <a:srcRect t="20540" r="-1" b="214"/>
          <a:stretch/>
        </p:blipFill>
        <p:spPr>
          <a:xfrm>
            <a:off x="20" y="10"/>
            <a:ext cx="12188932" cy="6857990"/>
          </a:xfrm>
          <a:prstGeom prst="rect">
            <a:avLst/>
          </a:prstGeom>
        </p:spPr>
      </p:pic>
      <p:sp>
        <p:nvSpPr>
          <p:cNvPr id="13" name="Freeform: Shape 12">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C5E49-4701-5AC6-7928-EC445596DF6E}"/>
              </a:ext>
            </a:extLst>
          </p:cNvPr>
          <p:cNvSpPr>
            <a:spLocks noGrp="1"/>
          </p:cNvSpPr>
          <p:nvPr>
            <p:ph type="title"/>
          </p:nvPr>
        </p:nvSpPr>
        <p:spPr>
          <a:xfrm>
            <a:off x="618062" y="4185749"/>
            <a:ext cx="9265771" cy="622836"/>
          </a:xfrm>
        </p:spPr>
        <p:txBody>
          <a:bodyPr vert="horz" lIns="91440" tIns="45720" rIns="91440" bIns="45720" rtlCol="0" anchor="ctr">
            <a:normAutofit/>
          </a:bodyPr>
          <a:lstStyle/>
          <a:p>
            <a:r>
              <a:rPr lang="en-US" sz="3600"/>
              <a:t>Ecommerce </a:t>
            </a:r>
          </a:p>
        </p:txBody>
      </p:sp>
      <p:sp>
        <p:nvSpPr>
          <p:cNvPr id="8" name="Content Placeholder 7">
            <a:extLst>
              <a:ext uri="{FF2B5EF4-FFF2-40B4-BE49-F238E27FC236}">
                <a16:creationId xmlns:a16="http://schemas.microsoft.com/office/drawing/2014/main" id="{B523EA5A-CF41-5BC2-7483-7AB7B61AB30A}"/>
              </a:ext>
            </a:extLst>
          </p:cNvPr>
          <p:cNvSpPr>
            <a:spLocks noGrp="1"/>
          </p:cNvSpPr>
          <p:nvPr>
            <p:ph idx="1"/>
          </p:nvPr>
        </p:nvSpPr>
        <p:spPr>
          <a:xfrm>
            <a:off x="618063" y="4856921"/>
            <a:ext cx="9565028" cy="1249240"/>
          </a:xfrm>
        </p:spPr>
        <p:txBody>
          <a:bodyPr vert="horz" lIns="91440" tIns="45720" rIns="91440" bIns="45720" rtlCol="0">
            <a:normAutofit/>
          </a:bodyPr>
          <a:lstStyle/>
          <a:p>
            <a:r>
              <a:rPr lang="en-US" sz="1800" dirty="0"/>
              <a:t>(</a:t>
            </a:r>
            <a:r>
              <a:rPr lang="en-US" sz="1800" i="1" dirty="0"/>
              <a:t>Ecommerce - Bing Images</a:t>
            </a:r>
            <a:r>
              <a:rPr lang="en-US" sz="1800" dirty="0"/>
              <a:t>, n.d.)</a:t>
            </a:r>
          </a:p>
        </p:txBody>
      </p:sp>
      <p:pic>
        <p:nvPicPr>
          <p:cNvPr id="3" name="Recorded Sound">
            <a:hlinkClick r:id="" action="ppaction://media"/>
            <a:extLst>
              <a:ext uri="{FF2B5EF4-FFF2-40B4-BE49-F238E27FC236}">
                <a16:creationId xmlns:a16="http://schemas.microsoft.com/office/drawing/2014/main" id="{3CE236D1-E53F-D212-E1FB-A91E9A57B0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3262" y="6248400"/>
            <a:ext cx="609600" cy="609600"/>
          </a:xfrm>
          <a:prstGeom prst="rect">
            <a:avLst/>
          </a:prstGeom>
        </p:spPr>
      </p:pic>
    </p:spTree>
    <p:extLst>
      <p:ext uri="{BB962C8B-B14F-4D97-AF65-F5344CB8AC3E}">
        <p14:creationId xmlns:p14="http://schemas.microsoft.com/office/powerpoint/2010/main" val="19814449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EFA3-CF2F-96F9-4877-7C20DDC70F21}"/>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B636398C-0319-BE7C-8AB2-6C689B3E56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1999" cy="6074229"/>
          </a:xfrm>
          <a:prstGeom prst="rect">
            <a:avLst/>
          </a:prstGeom>
        </p:spPr>
      </p:pic>
      <p:sp>
        <p:nvSpPr>
          <p:cNvPr id="5" name="TextBox 4">
            <a:extLst>
              <a:ext uri="{FF2B5EF4-FFF2-40B4-BE49-F238E27FC236}">
                <a16:creationId xmlns:a16="http://schemas.microsoft.com/office/drawing/2014/main" id="{D36CD397-D0A4-3517-EB08-D5C09A6C9429}"/>
              </a:ext>
            </a:extLst>
          </p:cNvPr>
          <p:cNvSpPr txBox="1"/>
          <p:nvPr/>
        </p:nvSpPr>
        <p:spPr>
          <a:xfrm>
            <a:off x="10626699" y="6439354"/>
            <a:ext cx="1565300" cy="369332"/>
          </a:xfrm>
          <a:prstGeom prst="rect">
            <a:avLst/>
          </a:prstGeom>
          <a:noFill/>
        </p:spPr>
        <p:txBody>
          <a:bodyPr wrap="none" rtlCol="0">
            <a:spAutoFit/>
          </a:bodyPr>
          <a:lstStyle/>
          <a:p>
            <a:r>
              <a:rPr lang="en-GB" dirty="0"/>
              <a:t>(Pereira, 2022)</a:t>
            </a:r>
          </a:p>
        </p:txBody>
      </p:sp>
      <p:pic>
        <p:nvPicPr>
          <p:cNvPr id="7" name="Recorded Sound">
            <a:hlinkClick r:id="" action="ppaction://media"/>
            <a:extLst>
              <a:ext uri="{FF2B5EF4-FFF2-40B4-BE49-F238E27FC236}">
                <a16:creationId xmlns:a16="http://schemas.microsoft.com/office/drawing/2014/main" id="{80746A36-6F5B-1377-D632-7BE6D80041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3850" y="6134554"/>
            <a:ext cx="609600" cy="609600"/>
          </a:xfrm>
          <a:prstGeom prst="rect">
            <a:avLst/>
          </a:prstGeom>
        </p:spPr>
      </p:pic>
    </p:spTree>
    <p:extLst>
      <p:ext uri="{BB962C8B-B14F-4D97-AF65-F5344CB8AC3E}">
        <p14:creationId xmlns:p14="http://schemas.microsoft.com/office/powerpoint/2010/main" val="72468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8" ma:contentTypeDescription="Create a new document." ma:contentTypeScope="" ma:versionID="4fe6ed94476a5500beb8f285aea45066">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abffed356e6924796ab90940d6160d72"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AAEDE3-9C43-4545-9374-33C7ACA8A0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AF45F5-111E-4492-96DC-9CB29E093C2E}">
  <ds:schemaRefs>
    <ds:schemaRef ds:uri="http://schemas.openxmlformats.org/package/2006/metadata/core-properties"/>
    <ds:schemaRef ds:uri="http://schemas.microsoft.com/office/2006/documentManagement/types"/>
    <ds:schemaRef ds:uri="http://schemas.microsoft.com/office/infopath/2007/PartnerControls"/>
    <ds:schemaRef ds:uri="f54e4810-f1f5-4bce-aa8e-e4722dc561be"/>
    <ds:schemaRef ds:uri="http://purl.org/dc/elements/1.1/"/>
    <ds:schemaRef ds:uri="http://schemas.microsoft.com/office/2006/metadata/properties"/>
    <ds:schemaRef ds:uri="7b23fa32-4003-4364-bee1-595462966394"/>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9A1D2021-8E3A-431A-95D3-D5012407C1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734</TotalTime>
  <Words>1853</Words>
  <Application>Microsoft Office PowerPoint</Application>
  <PresentationFormat>Widescreen</PresentationFormat>
  <Paragraphs>119</Paragraphs>
  <Slides>12</Slides>
  <Notes>11</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-apple-system</vt:lpstr>
      <vt:lpstr>Arial</vt:lpstr>
      <vt:lpstr>Calibri</vt:lpstr>
      <vt:lpstr>Calibri Light</vt:lpstr>
      <vt:lpstr>Helvetica</vt:lpstr>
      <vt:lpstr>SourceSansPro</vt:lpstr>
      <vt:lpstr>Trade Gothic W01</vt:lpstr>
      <vt:lpstr>Office Theme</vt:lpstr>
      <vt:lpstr>Digital Business  BMSP6002</vt:lpstr>
      <vt:lpstr>Peer-To-Peer Accommodation Networks &amp; Airbnb </vt:lpstr>
      <vt:lpstr>The Sharing Economy &amp; Air BnB</vt:lpstr>
      <vt:lpstr>Sharing economy &amp; Peer to Peer Chapter 2   </vt:lpstr>
      <vt:lpstr>Three Key Factors to Peer-to-Peer Accommodation</vt:lpstr>
      <vt:lpstr>Three Key Factors to Peer-to-Peer Accommodation</vt:lpstr>
      <vt:lpstr>Chapter 12</vt:lpstr>
      <vt:lpstr>Value and Peer-to Peer Accommodation </vt:lpstr>
      <vt:lpstr>PowerPoint Presentation</vt:lpstr>
      <vt:lpstr>Chapter 14  Sharing economy &amp; Ecommerce </vt:lpstr>
      <vt:lpstr>Ecommerce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Anne-Marie Thomas</dc:creator>
  <cp:lastModifiedBy>Anne-Marie</cp:lastModifiedBy>
  <cp:revision>380</cp:revision>
  <dcterms:created xsi:type="dcterms:W3CDTF">2022-12-05T12:54:58Z</dcterms:created>
  <dcterms:modified xsi:type="dcterms:W3CDTF">2022-12-16T21:13:41Z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