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56" r:id="rId2"/>
    <p:sldId id="313" r:id="rId3"/>
    <p:sldId id="314" r:id="rId4"/>
    <p:sldId id="315" r:id="rId5"/>
    <p:sldId id="316" r:id="rId6"/>
    <p:sldId id="317" r:id="rId7"/>
    <p:sldId id="318" r:id="rId8"/>
    <p:sldId id="319" r:id="rId9"/>
    <p:sldId id="320" r:id="rId10"/>
    <p:sldId id="321" r:id="rId11"/>
    <p:sldId id="322" r:id="rId12"/>
    <p:sldId id="323" r:id="rId13"/>
    <p:sldId id="324" r:id="rId1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013" autoAdjust="0"/>
  </p:normalViewPr>
  <p:slideViewPr>
    <p:cSldViewPr>
      <p:cViewPr varScale="1">
        <p:scale>
          <a:sx n="63" d="100"/>
          <a:sy n="63" d="100"/>
        </p:scale>
        <p:origin x="159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29" tIns="45714" rIns="91429" bIns="45714" rtlCol="0"/>
          <a:lstStyle>
            <a:lvl1pPr algn="r">
              <a:defRPr sz="1200"/>
            </a:lvl1pPr>
          </a:lstStyle>
          <a:p>
            <a:fld id="{D848C778-B13F-4C98-B114-03E77944FC7A}" type="datetimeFigureOut">
              <a:rPr lang="en-GB" smtClean="0"/>
              <a:pPr/>
              <a:t>30/10/2022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29" tIns="45714" rIns="91429" bIns="45714"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29" tIns="45714" rIns="91429" bIns="45714"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632877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these very carefully – try to cover each area asked for</a:t>
            </a:r>
          </a:p>
        </p:txBody>
      </p:sp>
      <p:sp>
        <p:nvSpPr>
          <p:cNvPr id="4" name="Slide Number Placeholder 3"/>
          <p:cNvSpPr>
            <a:spLocks noGrp="1"/>
          </p:cNvSpPr>
          <p:nvPr>
            <p:ph type="sldNum" sz="quarter" idx="5"/>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24976361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2802640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7093881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30/10/2022</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pPr lvl="0">
              <a:buClr>
                <a:srgbClr val="93A299"/>
              </a:buClr>
              <a:defRPr/>
            </a:pPr>
            <a:r>
              <a:rPr lang="en-GB" dirty="0">
                <a:solidFill>
                  <a:srgbClr val="292934">
                    <a:lumMod val="75000"/>
                    <a:lumOff val="25000"/>
                  </a:srgbClr>
                </a:solidFill>
              </a:rPr>
              <a:t>Dr Ben Duxbury.  Room AS411     </a:t>
            </a:r>
            <a:r>
              <a:rPr lang="en-GB" dirty="0">
                <a:solidFill>
                  <a:srgbClr val="292934">
                    <a:lumMod val="75000"/>
                    <a:lumOff val="25000"/>
                  </a:srgbClr>
                </a:solidFill>
                <a:hlinkClick r:id="rId3"/>
              </a:rPr>
              <a:t>ben.duxbury@uwtsd.ac.uk</a:t>
            </a: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a:xfrm>
            <a:off x="457200" y="980728"/>
            <a:ext cx="8229600" cy="1995227"/>
          </a:xfrm>
        </p:spPr>
        <p:txBody>
          <a:bodyPr>
            <a:normAutofit/>
          </a:bodyPr>
          <a:lstStyle/>
          <a:p>
            <a:br>
              <a:rPr lang="en-GB" sz="4000" cap="none" dirty="0"/>
            </a:br>
            <a:r>
              <a:rPr lang="en-US" sz="2700" dirty="0"/>
              <a:t>Introduction to Health Research: BMNS4005 </a:t>
            </a:r>
            <a:br>
              <a:rPr lang="en-US" sz="2700" dirty="0"/>
            </a:br>
            <a:r>
              <a:rPr lang="en-US" sz="2700" dirty="0"/>
              <a:t>Assignment one guide</a:t>
            </a:r>
            <a:endParaRPr lang="en-GB" sz="4000" cap="none" dirty="0"/>
          </a:p>
        </p:txBody>
      </p:sp>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1A12AE-2CAC-4559-8367-5D3F5152988E}"/>
              </a:ext>
            </a:extLst>
          </p:cNvPr>
          <p:cNvSpPr>
            <a:spLocks noGrp="1"/>
          </p:cNvSpPr>
          <p:nvPr>
            <p:ph type="title"/>
          </p:nvPr>
        </p:nvSpPr>
        <p:spPr>
          <a:xfrm>
            <a:off x="323528" y="274638"/>
            <a:ext cx="8363272" cy="778098"/>
          </a:xfrm>
        </p:spPr>
        <p:txBody>
          <a:bodyPr/>
          <a:lstStyle/>
          <a:p>
            <a:r>
              <a:rPr lang="en-GB" dirty="0"/>
              <a:t>Assignment one guide</a:t>
            </a:r>
          </a:p>
        </p:txBody>
      </p:sp>
      <p:sp>
        <p:nvSpPr>
          <p:cNvPr id="3" name="Content Placeholder 2"/>
          <p:cNvSpPr>
            <a:spLocks noGrp="1"/>
          </p:cNvSpPr>
          <p:nvPr>
            <p:ph sz="quarter" idx="1"/>
          </p:nvPr>
        </p:nvSpPr>
        <p:spPr>
          <a:xfrm>
            <a:off x="179512" y="1052736"/>
            <a:ext cx="8507288" cy="5530626"/>
          </a:xfrm>
        </p:spPr>
        <p:txBody>
          <a:bodyPr/>
          <a:lstStyle/>
          <a:p>
            <a:r>
              <a:rPr lang="en-GB" dirty="0"/>
              <a:t>Assignment one task description</a:t>
            </a:r>
          </a:p>
          <a:p>
            <a:r>
              <a:rPr lang="en-GB" dirty="0"/>
              <a:t>Layout/structure of assignment one</a:t>
            </a:r>
          </a:p>
        </p:txBody>
      </p:sp>
    </p:spTree>
    <p:extLst>
      <p:ext uri="{BB962C8B-B14F-4D97-AF65-F5344CB8AC3E}">
        <p14:creationId xmlns:p14="http://schemas.microsoft.com/office/powerpoint/2010/main" val="1185405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903A2-0F45-C09C-37DD-74335BC0BDAB}"/>
              </a:ext>
            </a:extLst>
          </p:cNvPr>
          <p:cNvSpPr>
            <a:spLocks noGrp="1"/>
          </p:cNvSpPr>
          <p:nvPr>
            <p:ph type="title"/>
          </p:nvPr>
        </p:nvSpPr>
        <p:spPr>
          <a:xfrm>
            <a:off x="203352" y="274638"/>
            <a:ext cx="8483448" cy="490066"/>
          </a:xfrm>
        </p:spPr>
        <p:txBody>
          <a:bodyPr>
            <a:normAutofit fontScale="90000"/>
          </a:bodyPr>
          <a:lstStyle/>
          <a:p>
            <a:r>
              <a:rPr lang="en-GB" dirty="0"/>
              <a:t>Assignment one task description</a:t>
            </a:r>
          </a:p>
        </p:txBody>
      </p:sp>
      <p:sp>
        <p:nvSpPr>
          <p:cNvPr id="3" name="Content Placeholder 2">
            <a:extLst>
              <a:ext uri="{FF2B5EF4-FFF2-40B4-BE49-F238E27FC236}">
                <a16:creationId xmlns:a16="http://schemas.microsoft.com/office/drawing/2014/main" id="{90935704-A144-38F3-7F86-02AE42BCAFAC}"/>
              </a:ext>
            </a:extLst>
          </p:cNvPr>
          <p:cNvSpPr>
            <a:spLocks noGrp="1"/>
          </p:cNvSpPr>
          <p:nvPr>
            <p:ph sz="quarter" idx="1"/>
          </p:nvPr>
        </p:nvSpPr>
        <p:spPr>
          <a:xfrm>
            <a:off x="203352" y="764704"/>
            <a:ext cx="8737296" cy="6093296"/>
          </a:xfrm>
        </p:spPr>
        <p:txBody>
          <a:bodyPr>
            <a:normAutofit fontScale="92500"/>
          </a:bodyPr>
          <a:lstStyle/>
          <a:p>
            <a:r>
              <a:rPr lang="en-GB" sz="2200" dirty="0">
                <a:effectLst/>
                <a:ea typeface="Times New Roman" panose="02020603050405020304" pitchFamily="18" charset="0"/>
              </a:rPr>
              <a:t>From the list below, select ONE health-related topic of current interest in Wales.  Write a 2000-word report that considers the following areas: firstly, the role of research in nursing and health; secondly, the main findings of specific research related to the chosen health-related topic; thirdly, recommendations as to the possible role of these findings in helping drive national health-promotion strategies.</a:t>
            </a:r>
            <a:r>
              <a:rPr lang="en-GB" sz="2200" dirty="0">
                <a:effectLst/>
                <a:latin typeface="Times New Roman" panose="02020603050405020304" pitchFamily="18" charset="0"/>
                <a:ea typeface="Times New Roman" panose="02020603050405020304" pitchFamily="18" charset="0"/>
              </a:rPr>
              <a:t> </a:t>
            </a:r>
          </a:p>
          <a:p>
            <a:pPr marL="0" indent="0">
              <a:buNone/>
            </a:pPr>
            <a:r>
              <a:rPr lang="en-GB" sz="1800" dirty="0">
                <a:effectLst/>
                <a:latin typeface="Times New Roman" panose="02020603050405020304" pitchFamily="18" charset="0"/>
                <a:ea typeface="Times New Roman" panose="02020603050405020304" pitchFamily="18" charset="0"/>
              </a:rPr>
              <a:t>Adverse childhood experiences (ACEs)</a:t>
            </a:r>
            <a:r>
              <a:rPr lang="en-GB" sz="1800" dirty="0">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Air quality		</a:t>
            </a:r>
          </a:p>
          <a:p>
            <a:pPr marL="0" indent="0">
              <a:buNone/>
            </a:pPr>
            <a:r>
              <a:rPr lang="en-GB" sz="1800" dirty="0">
                <a:effectLst/>
                <a:latin typeface="Times New Roman" panose="02020603050405020304" pitchFamily="18" charset="0"/>
                <a:ea typeface="Times New Roman" panose="02020603050405020304" pitchFamily="18" charset="0"/>
              </a:rPr>
              <a:t>Asthma					Cardiovascular diseases	</a:t>
            </a:r>
          </a:p>
          <a:p>
            <a:pPr marL="0" indent="0">
              <a:buNone/>
            </a:pPr>
            <a:r>
              <a:rPr lang="en-GB" sz="1800" dirty="0">
                <a:latin typeface="Times New Roman" panose="02020603050405020304" pitchFamily="18" charset="0"/>
                <a:ea typeface="Times New Roman" panose="02020603050405020304" pitchFamily="18" charset="0"/>
              </a:rPr>
              <a:t>Child</a:t>
            </a:r>
            <a:r>
              <a:rPr lang="en-GB" sz="1800" dirty="0">
                <a:effectLst/>
                <a:latin typeface="Times New Roman" panose="02020603050405020304" pitchFamily="18" charset="0"/>
                <a:ea typeface="Times New Roman" panose="02020603050405020304" pitchFamily="18" charset="0"/>
              </a:rPr>
              <a:t> Measurement Programme for Wales		The management of chronic conditions </a:t>
            </a:r>
          </a:p>
          <a:p>
            <a:pPr marL="0" indent="0">
              <a:buNone/>
            </a:pPr>
            <a:r>
              <a:rPr lang="en-GB" sz="1800" dirty="0">
                <a:effectLst/>
                <a:latin typeface="Times New Roman" panose="02020603050405020304" pitchFamily="18" charset="0"/>
                <a:ea typeface="Times New Roman" panose="02020603050405020304" pitchFamily="18" charset="0"/>
              </a:rPr>
              <a:t>Diabetes</a:t>
            </a:r>
            <a:r>
              <a:rPr lang="en-GB" sz="1800" dirty="0">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Environmental Noise Pollution</a:t>
            </a:r>
          </a:p>
          <a:p>
            <a:pPr marL="0" indent="0">
              <a:buNone/>
            </a:pPr>
            <a:r>
              <a:rPr lang="en-GB" sz="1800" dirty="0">
                <a:effectLst/>
                <a:latin typeface="Times New Roman" panose="02020603050405020304" pitchFamily="18" charset="0"/>
                <a:ea typeface="Times New Roman" panose="02020603050405020304" pitchFamily="18" charset="0"/>
              </a:rPr>
              <a:t>Falls Prevention				Food safety and hygiene</a:t>
            </a:r>
          </a:p>
          <a:p>
            <a:pPr marL="0" indent="0">
              <a:buNone/>
            </a:pPr>
            <a:r>
              <a:rPr lang="en-GB" sz="1800" dirty="0">
                <a:effectLst/>
                <a:latin typeface="Times New Roman" panose="02020603050405020304" pitchFamily="18" charset="0"/>
                <a:ea typeface="Times New Roman" panose="02020603050405020304" pitchFamily="18" charset="0"/>
              </a:rPr>
              <a:t>Healthy Eating				Health and Wellbeing: a Guide to Working 					with Young People</a:t>
            </a:r>
          </a:p>
          <a:p>
            <a:pPr marL="0" indent="0">
              <a:buNone/>
            </a:pPr>
            <a:r>
              <a:rPr lang="en-GB" sz="1800" dirty="0">
                <a:effectLst/>
                <a:latin typeface="Times New Roman" panose="02020603050405020304" pitchFamily="18" charset="0"/>
                <a:ea typeface="Times New Roman" panose="02020603050405020304" pitchFamily="18" charset="0"/>
              </a:rPr>
              <a:t>HIV/AIDS				Housing and Health</a:t>
            </a:r>
          </a:p>
          <a:p>
            <a:pPr marL="0" indent="0">
              <a:buNone/>
            </a:pPr>
            <a:r>
              <a:rPr lang="en-GB" sz="1800" dirty="0">
                <a:effectLst/>
                <a:latin typeface="Times New Roman" panose="02020603050405020304" pitchFamily="18" charset="0"/>
                <a:ea typeface="Times New Roman" panose="02020603050405020304" pitchFamily="18" charset="0"/>
              </a:rPr>
              <a:t>Mental health				Obesity</a:t>
            </a:r>
          </a:p>
          <a:p>
            <a:pPr marL="0" indent="0">
              <a:buNone/>
            </a:pPr>
            <a:r>
              <a:rPr lang="en-GB" sz="1800" dirty="0">
                <a:effectLst/>
                <a:latin typeface="Times New Roman" panose="02020603050405020304" pitchFamily="18" charset="0"/>
                <a:ea typeface="Times New Roman" panose="02020603050405020304" pitchFamily="18" charset="0"/>
              </a:rPr>
              <a:t>Physical Activity				Screening</a:t>
            </a:r>
          </a:p>
          <a:p>
            <a:pPr marL="0" indent="0">
              <a:buNone/>
            </a:pPr>
            <a:r>
              <a:rPr lang="en-GB" sz="1800" dirty="0">
                <a:effectLst/>
                <a:latin typeface="Times New Roman" panose="02020603050405020304" pitchFamily="18" charset="0"/>
                <a:ea typeface="Times New Roman" panose="02020603050405020304" pitchFamily="18" charset="0"/>
              </a:rPr>
              <a:t>Sexual Health				Substance Misuse - Drugs &amp; Alcohol</a:t>
            </a:r>
          </a:p>
          <a:p>
            <a:pPr marL="0" indent="0">
              <a:buNone/>
            </a:pPr>
            <a:r>
              <a:rPr lang="en-GB" sz="1800" dirty="0">
                <a:effectLst/>
                <a:latin typeface="Times New Roman" panose="02020603050405020304" pitchFamily="18" charset="0"/>
                <a:ea typeface="Times New Roman" panose="02020603050405020304" pitchFamily="18" charset="0"/>
              </a:rPr>
              <a:t>Suicide and self harm			Tuberculosis</a:t>
            </a:r>
            <a:endParaRPr lang="en-GB" sz="1800" dirty="0">
              <a:latin typeface="Times New Roman" panose="02020603050405020304" pitchFamily="18" charset="0"/>
              <a:ea typeface="Times New Roman" panose="02020603050405020304" pitchFamily="18" charset="0"/>
            </a:endParaRPr>
          </a:p>
          <a:p>
            <a:pPr marL="0" indent="0">
              <a:buNone/>
            </a:pPr>
            <a:r>
              <a:rPr lang="en-GB" sz="1800" dirty="0">
                <a:effectLst/>
                <a:latin typeface="Times New Roman" panose="02020603050405020304" pitchFamily="18" charset="0"/>
                <a:ea typeface="Times New Roman" panose="02020603050405020304" pitchFamily="18" charset="0"/>
              </a:rPr>
              <a:t>Workplace Health</a:t>
            </a: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382569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67AEC-B6DA-6CC7-292D-E72F95008916}"/>
              </a:ext>
            </a:extLst>
          </p:cNvPr>
          <p:cNvSpPr>
            <a:spLocks noGrp="1"/>
          </p:cNvSpPr>
          <p:nvPr>
            <p:ph type="title"/>
          </p:nvPr>
        </p:nvSpPr>
        <p:spPr>
          <a:xfrm>
            <a:off x="0" y="188640"/>
            <a:ext cx="8686800" cy="864096"/>
          </a:xfrm>
        </p:spPr>
        <p:txBody>
          <a:bodyPr/>
          <a:lstStyle/>
          <a:p>
            <a:r>
              <a:rPr lang="en-GB" dirty="0"/>
              <a:t>Title page (first page of document)* </a:t>
            </a:r>
          </a:p>
        </p:txBody>
      </p:sp>
      <p:sp>
        <p:nvSpPr>
          <p:cNvPr id="3" name="Content Placeholder 2">
            <a:extLst>
              <a:ext uri="{FF2B5EF4-FFF2-40B4-BE49-F238E27FC236}">
                <a16:creationId xmlns:a16="http://schemas.microsoft.com/office/drawing/2014/main" id="{B301BE5C-0E7C-C69B-3CB1-DC80E7B47B23}"/>
              </a:ext>
            </a:extLst>
          </p:cNvPr>
          <p:cNvSpPr>
            <a:spLocks noGrp="1"/>
          </p:cNvSpPr>
          <p:nvPr>
            <p:ph sz="quarter" idx="1"/>
          </p:nvPr>
        </p:nvSpPr>
        <p:spPr>
          <a:xfrm>
            <a:off x="251520" y="1052736"/>
            <a:ext cx="8435280" cy="4967064"/>
          </a:xfrm>
        </p:spPr>
        <p:txBody>
          <a:bodyPr>
            <a:normAutofit lnSpcReduction="10000"/>
          </a:bodyPr>
          <a:lstStyle/>
          <a:p>
            <a:pPr>
              <a:lnSpc>
                <a:spcPct val="150000"/>
              </a:lnSpc>
              <a:spcAft>
                <a:spcPts val="1000"/>
              </a:spcAft>
            </a:pPr>
            <a:r>
              <a:rPr lang="en-GB" sz="1800" b="1" dirty="0">
                <a:effectLst/>
                <a:ea typeface="Calibri" panose="020F0502020204030204" pitchFamily="34" charset="0"/>
              </a:rPr>
              <a:t>Title: 			</a:t>
            </a:r>
            <a:r>
              <a:rPr lang="en-GB" sz="1800" dirty="0">
                <a:effectLst/>
                <a:ea typeface="Calibri" panose="020F0502020204030204" pitchFamily="34" charset="0"/>
              </a:rPr>
              <a:t>Nursing research project: to what extent can 					integration of care services benefit people living 					with chronic conditions?</a:t>
            </a:r>
            <a:r>
              <a:rPr lang="x-none" sz="1800" dirty="0">
                <a:effectLst/>
                <a:ea typeface="Calibri" panose="020F0502020204030204" pitchFamily="34" charset="0"/>
              </a:rPr>
              <a:t> </a:t>
            </a:r>
            <a:endParaRPr lang="en-GB" sz="1800" dirty="0">
              <a:effectLst/>
              <a:ea typeface="Calibri" panose="020F0502020204030204" pitchFamily="34" charset="0"/>
            </a:endParaRPr>
          </a:p>
          <a:p>
            <a:pPr>
              <a:lnSpc>
                <a:spcPct val="150000"/>
              </a:lnSpc>
              <a:spcAft>
                <a:spcPts val="1000"/>
              </a:spcAft>
            </a:pPr>
            <a:r>
              <a:rPr lang="en-GB" sz="1800" b="1" dirty="0">
                <a:effectLst/>
                <a:ea typeface="Calibri" panose="020F0502020204030204" pitchFamily="34" charset="0"/>
              </a:rPr>
              <a:t>Student name: 		</a:t>
            </a:r>
            <a:r>
              <a:rPr lang="en-GB" sz="1800" dirty="0">
                <a:ea typeface="Calibri" panose="020F0502020204030204" pitchFamily="34" charset="0"/>
              </a:rPr>
              <a:t>Roger </a:t>
            </a:r>
            <a:r>
              <a:rPr lang="en-GB" sz="1800" dirty="0">
                <a:effectLst/>
                <a:ea typeface="Calibri" panose="020F0502020204030204" pitchFamily="34" charset="0"/>
              </a:rPr>
              <a:t>Stephens</a:t>
            </a:r>
          </a:p>
          <a:p>
            <a:pPr>
              <a:lnSpc>
                <a:spcPct val="150000"/>
              </a:lnSpc>
              <a:spcAft>
                <a:spcPts val="1000"/>
              </a:spcAft>
            </a:pPr>
            <a:r>
              <a:rPr lang="en-GB" sz="1800" b="1" dirty="0">
                <a:effectLst/>
                <a:ea typeface="Calibri" panose="020F0502020204030204" pitchFamily="34" charset="0"/>
              </a:rPr>
              <a:t>Student number:	</a:t>
            </a:r>
            <a:r>
              <a:rPr lang="en-GB" sz="1800" dirty="0">
                <a:effectLst/>
                <a:ea typeface="Calibri" panose="020F0502020204030204" pitchFamily="34" charset="0"/>
              </a:rPr>
              <a:t>7777777</a:t>
            </a:r>
          </a:p>
          <a:p>
            <a:pPr>
              <a:lnSpc>
                <a:spcPct val="150000"/>
              </a:lnSpc>
              <a:spcAft>
                <a:spcPts val="1000"/>
              </a:spcAft>
            </a:pPr>
            <a:r>
              <a:rPr lang="en-GB" sz="1800" b="1" dirty="0">
                <a:effectLst/>
                <a:ea typeface="Calibri" panose="020F0502020204030204" pitchFamily="34" charset="0"/>
              </a:rPr>
              <a:t>Lecturer name:		</a:t>
            </a:r>
            <a:r>
              <a:rPr lang="en-GB" sz="1800" dirty="0">
                <a:effectLst/>
                <a:ea typeface="Calibri" panose="020F0502020204030204" pitchFamily="34" charset="0"/>
              </a:rPr>
              <a:t>Ben Duxbury</a:t>
            </a:r>
          </a:p>
          <a:p>
            <a:pPr>
              <a:lnSpc>
                <a:spcPct val="150000"/>
              </a:lnSpc>
              <a:spcAft>
                <a:spcPts val="1000"/>
              </a:spcAft>
            </a:pPr>
            <a:endParaRPr lang="en-GB" sz="1800" dirty="0">
              <a:ea typeface="Calibri" panose="020F0502020204030204" pitchFamily="34" charset="0"/>
            </a:endParaRPr>
          </a:p>
          <a:p>
            <a:pPr>
              <a:lnSpc>
                <a:spcPct val="150000"/>
              </a:lnSpc>
              <a:spcAft>
                <a:spcPts val="1000"/>
              </a:spcAft>
            </a:pPr>
            <a:endParaRPr lang="en-GB" sz="1800" dirty="0">
              <a:effectLst/>
              <a:ea typeface="Calibri" panose="020F0502020204030204" pitchFamily="34" charset="0"/>
            </a:endParaRPr>
          </a:p>
          <a:p>
            <a:pPr>
              <a:lnSpc>
                <a:spcPct val="150000"/>
              </a:lnSpc>
              <a:spcAft>
                <a:spcPts val="1000"/>
              </a:spcAft>
            </a:pPr>
            <a:r>
              <a:rPr lang="en-GB" sz="1800" b="1" u="sng" dirty="0">
                <a:ea typeface="Calibri" panose="020F0502020204030204" pitchFamily="34" charset="0"/>
              </a:rPr>
              <a:t>NB: anything marked with an asterisk * is not included in the word count</a:t>
            </a:r>
            <a:endParaRPr lang="en-GB" sz="1800" b="1" u="sng" dirty="0">
              <a:effectLst/>
              <a:ea typeface="Calibri" panose="020F0502020204030204" pitchFamily="34" charset="0"/>
            </a:endParaRPr>
          </a:p>
          <a:p>
            <a:pPr>
              <a:lnSpc>
                <a:spcPct val="150000"/>
              </a:lnSpc>
              <a:spcAft>
                <a:spcPts val="1000"/>
              </a:spcAft>
            </a:pPr>
            <a:endParaRPr lang="en-GB" sz="1800" dirty="0">
              <a:effectLst/>
              <a:ea typeface="Calibri" panose="020F0502020204030204" pitchFamily="34" charset="0"/>
            </a:endParaRPr>
          </a:p>
          <a:p>
            <a:pPr marL="0" indent="0">
              <a:lnSpc>
                <a:spcPct val="150000"/>
              </a:lnSpc>
              <a:spcAft>
                <a:spcPts val="1000"/>
              </a:spcAft>
              <a:buNone/>
            </a:pPr>
            <a:endParaRPr lang="en-GB" dirty="0"/>
          </a:p>
        </p:txBody>
      </p:sp>
    </p:spTree>
    <p:extLst>
      <p:ext uri="{BB962C8B-B14F-4D97-AF65-F5344CB8AC3E}">
        <p14:creationId xmlns:p14="http://schemas.microsoft.com/office/powerpoint/2010/main" val="255173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FF4FF-694D-769E-2E71-1AB71ACBD688}"/>
              </a:ext>
            </a:extLst>
          </p:cNvPr>
          <p:cNvSpPr>
            <a:spLocks noGrp="1"/>
          </p:cNvSpPr>
          <p:nvPr>
            <p:ph type="title"/>
          </p:nvPr>
        </p:nvSpPr>
        <p:spPr>
          <a:xfrm>
            <a:off x="323528" y="274638"/>
            <a:ext cx="8363272" cy="778098"/>
          </a:xfrm>
        </p:spPr>
        <p:txBody>
          <a:bodyPr/>
          <a:lstStyle/>
          <a:p>
            <a:r>
              <a:rPr lang="en-GB" dirty="0"/>
              <a:t>Abstract (new page)* </a:t>
            </a:r>
          </a:p>
        </p:txBody>
      </p:sp>
      <p:sp>
        <p:nvSpPr>
          <p:cNvPr id="3" name="Content Placeholder 2">
            <a:extLst>
              <a:ext uri="{FF2B5EF4-FFF2-40B4-BE49-F238E27FC236}">
                <a16:creationId xmlns:a16="http://schemas.microsoft.com/office/drawing/2014/main" id="{895BDD52-1BAA-7B9B-9D66-A9267DD61D79}"/>
              </a:ext>
            </a:extLst>
          </p:cNvPr>
          <p:cNvSpPr>
            <a:spLocks noGrp="1"/>
          </p:cNvSpPr>
          <p:nvPr>
            <p:ph sz="quarter" idx="1"/>
          </p:nvPr>
        </p:nvSpPr>
        <p:spPr>
          <a:xfrm>
            <a:off x="179512" y="1196752"/>
            <a:ext cx="8507288" cy="4823048"/>
          </a:xfrm>
        </p:spPr>
        <p:txBody>
          <a:bodyPr/>
          <a:lstStyle/>
          <a:p>
            <a:r>
              <a:rPr lang="en-GB" dirty="0"/>
              <a:t>The abstract provides a brief summary of the project.  It does not contain references and is not included in the overall word count.   The abstract sums up the aim of the project, how it was carried out, its findings, conclusions and recommendations.  An abstract must be brief and concise – aim to write no more than 100 words</a:t>
            </a:r>
          </a:p>
        </p:txBody>
      </p:sp>
    </p:spTree>
    <p:extLst>
      <p:ext uri="{BB962C8B-B14F-4D97-AF65-F5344CB8AC3E}">
        <p14:creationId xmlns:p14="http://schemas.microsoft.com/office/powerpoint/2010/main" val="1394389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294C3-DE0C-2FBC-C628-BB3C41B363F4}"/>
              </a:ext>
            </a:extLst>
          </p:cNvPr>
          <p:cNvSpPr>
            <a:spLocks noGrp="1"/>
          </p:cNvSpPr>
          <p:nvPr>
            <p:ph type="title"/>
          </p:nvPr>
        </p:nvSpPr>
        <p:spPr>
          <a:xfrm>
            <a:off x="323528" y="274638"/>
            <a:ext cx="8363272" cy="706090"/>
          </a:xfrm>
        </p:spPr>
        <p:txBody>
          <a:bodyPr>
            <a:normAutofit fontScale="90000"/>
          </a:bodyPr>
          <a:lstStyle/>
          <a:p>
            <a:r>
              <a:rPr lang="en-GB" dirty="0"/>
              <a:t>Page of contents (new page)*</a:t>
            </a:r>
          </a:p>
        </p:txBody>
      </p:sp>
      <p:sp>
        <p:nvSpPr>
          <p:cNvPr id="3" name="Content Placeholder 2">
            <a:extLst>
              <a:ext uri="{FF2B5EF4-FFF2-40B4-BE49-F238E27FC236}">
                <a16:creationId xmlns:a16="http://schemas.microsoft.com/office/drawing/2014/main" id="{3209C6D6-6970-BEEE-06BB-42EFDB90CCD1}"/>
              </a:ext>
            </a:extLst>
          </p:cNvPr>
          <p:cNvSpPr>
            <a:spLocks noGrp="1"/>
          </p:cNvSpPr>
          <p:nvPr>
            <p:ph sz="quarter" idx="1"/>
          </p:nvPr>
        </p:nvSpPr>
        <p:spPr>
          <a:xfrm>
            <a:off x="323528" y="980728"/>
            <a:ext cx="8363272" cy="5602634"/>
          </a:xfrm>
        </p:spPr>
        <p:txBody>
          <a:bodyPr>
            <a:normAutofit fontScale="92500" lnSpcReduction="20000"/>
          </a:bodyPr>
          <a:lstStyle/>
          <a:p>
            <a:pPr marL="0" indent="0">
              <a:buNone/>
            </a:pPr>
            <a:r>
              <a:rPr lang="en-GB" b="1" dirty="0"/>
              <a:t>Section	</a:t>
            </a:r>
            <a:r>
              <a:rPr lang="en-GB" dirty="0"/>
              <a:t>					Page</a:t>
            </a:r>
          </a:p>
          <a:p>
            <a:pPr marL="0" indent="0">
              <a:buNone/>
            </a:pPr>
            <a:r>
              <a:rPr lang="en-GB" dirty="0"/>
              <a:t>Title							</a:t>
            </a:r>
            <a:r>
              <a:rPr lang="en-GB" dirty="0" err="1"/>
              <a:t>i</a:t>
            </a:r>
            <a:r>
              <a:rPr lang="en-GB" dirty="0"/>
              <a:t>*</a:t>
            </a:r>
          </a:p>
          <a:p>
            <a:pPr marL="0" indent="0">
              <a:buNone/>
            </a:pPr>
            <a:r>
              <a:rPr lang="en-GB" dirty="0"/>
              <a:t>Abstract 						ii*</a:t>
            </a:r>
          </a:p>
          <a:p>
            <a:pPr marL="0" indent="0">
              <a:buNone/>
            </a:pPr>
            <a:r>
              <a:rPr lang="en-GB" dirty="0"/>
              <a:t>Page of contents						iii*</a:t>
            </a:r>
          </a:p>
          <a:p>
            <a:pPr marL="0" indent="0">
              <a:buNone/>
            </a:pPr>
            <a:r>
              <a:rPr lang="en-GB" dirty="0"/>
              <a:t>Introduction: the current context</a:t>
            </a:r>
          </a:p>
          <a:p>
            <a:pPr marL="0" indent="0">
              <a:buNone/>
            </a:pPr>
            <a:r>
              <a:rPr lang="en-GB" dirty="0"/>
              <a:t>of research in nursing					1</a:t>
            </a:r>
          </a:p>
          <a:p>
            <a:pPr marL="0" indent="0">
              <a:buNone/>
            </a:pPr>
            <a:r>
              <a:rPr lang="en-GB" dirty="0"/>
              <a:t>Chronic conditions and</a:t>
            </a:r>
          </a:p>
          <a:p>
            <a:pPr marL="0" indent="0">
              <a:buNone/>
            </a:pPr>
            <a:r>
              <a:rPr lang="en-GB" dirty="0"/>
              <a:t>integrated working: background 				3</a:t>
            </a:r>
          </a:p>
          <a:p>
            <a:pPr marL="0" indent="0">
              <a:buNone/>
            </a:pPr>
            <a:r>
              <a:rPr lang="en-GB" dirty="0"/>
              <a:t>Determinants of integration				5</a:t>
            </a:r>
          </a:p>
          <a:p>
            <a:pPr marL="0" indent="0">
              <a:buNone/>
            </a:pPr>
            <a:r>
              <a:rPr lang="en-GB" dirty="0"/>
              <a:t>The impact of integration				7</a:t>
            </a:r>
          </a:p>
          <a:p>
            <a:pPr marL="0" indent="0">
              <a:buNone/>
            </a:pPr>
            <a:r>
              <a:rPr lang="en-GB" dirty="0"/>
              <a:t>Conclusion and recommendations			9</a:t>
            </a:r>
          </a:p>
          <a:p>
            <a:pPr marL="0" indent="0">
              <a:buNone/>
            </a:pPr>
            <a:r>
              <a:rPr lang="en-GB" dirty="0"/>
              <a:t>Appendices 						10*</a:t>
            </a:r>
          </a:p>
          <a:p>
            <a:pPr marL="0" indent="0">
              <a:buNone/>
            </a:pPr>
            <a:r>
              <a:rPr lang="en-GB" dirty="0"/>
              <a:t>References and bibliography				12*</a:t>
            </a:r>
          </a:p>
          <a:p>
            <a:pPr marL="0" indent="0">
              <a:buNone/>
            </a:pPr>
            <a:endParaRPr lang="en-GB" b="1" i="1" dirty="0"/>
          </a:p>
          <a:p>
            <a:pPr marL="0" indent="0">
              <a:buNone/>
            </a:pPr>
            <a:r>
              <a:rPr lang="en-GB" b="1" i="1" dirty="0"/>
              <a:t>NB: remember to insert page numbers</a:t>
            </a:r>
          </a:p>
        </p:txBody>
      </p:sp>
    </p:spTree>
    <p:extLst>
      <p:ext uri="{BB962C8B-B14F-4D97-AF65-F5344CB8AC3E}">
        <p14:creationId xmlns:p14="http://schemas.microsoft.com/office/powerpoint/2010/main" val="876632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BB07C-4524-66F7-ED83-972F0B49C189}"/>
              </a:ext>
            </a:extLst>
          </p:cNvPr>
          <p:cNvSpPr>
            <a:spLocks noGrp="1"/>
          </p:cNvSpPr>
          <p:nvPr>
            <p:ph type="title"/>
          </p:nvPr>
        </p:nvSpPr>
        <p:spPr>
          <a:xfrm>
            <a:off x="457200" y="274638"/>
            <a:ext cx="8229600" cy="634082"/>
          </a:xfrm>
        </p:spPr>
        <p:txBody>
          <a:bodyPr>
            <a:normAutofit fontScale="90000"/>
          </a:bodyPr>
          <a:lstStyle/>
          <a:p>
            <a:r>
              <a:rPr lang="en-GB" dirty="0"/>
              <a:t>Introduction (new page) </a:t>
            </a:r>
          </a:p>
        </p:txBody>
      </p:sp>
      <p:sp>
        <p:nvSpPr>
          <p:cNvPr id="3" name="Content Placeholder 2">
            <a:extLst>
              <a:ext uri="{FF2B5EF4-FFF2-40B4-BE49-F238E27FC236}">
                <a16:creationId xmlns:a16="http://schemas.microsoft.com/office/drawing/2014/main" id="{3481342A-D771-2CD3-9325-B49063902E76}"/>
              </a:ext>
            </a:extLst>
          </p:cNvPr>
          <p:cNvSpPr>
            <a:spLocks noGrp="1"/>
          </p:cNvSpPr>
          <p:nvPr>
            <p:ph sz="quarter" idx="1"/>
          </p:nvPr>
        </p:nvSpPr>
        <p:spPr>
          <a:xfrm>
            <a:off x="251520" y="908720"/>
            <a:ext cx="8435280" cy="5949280"/>
          </a:xfrm>
        </p:spPr>
        <p:txBody>
          <a:bodyPr/>
          <a:lstStyle/>
          <a:p>
            <a:r>
              <a:rPr lang="en-GB" dirty="0"/>
              <a:t>Provide a bolded subtitle (as listed in the page of contents)</a:t>
            </a:r>
          </a:p>
          <a:p>
            <a:r>
              <a:rPr lang="en-GB" dirty="0"/>
              <a:t>This section should set the scene for the assignment and indicate the importance of research in current nursing.  To do this, a number of areas could/should be covered:</a:t>
            </a:r>
          </a:p>
          <a:p>
            <a:pPr lvl="1"/>
            <a:r>
              <a:rPr lang="en-GB" dirty="0"/>
              <a:t>Definition of key terms</a:t>
            </a:r>
          </a:p>
          <a:p>
            <a:pPr lvl="1"/>
            <a:r>
              <a:rPr lang="en-GB" dirty="0"/>
              <a:t>Role of research in nursing</a:t>
            </a:r>
          </a:p>
          <a:p>
            <a:pPr lvl="1"/>
            <a:r>
              <a:rPr lang="en-GB" dirty="0"/>
              <a:t>Role of EBP in nursing</a:t>
            </a:r>
          </a:p>
          <a:p>
            <a:pPr lvl="1"/>
            <a:r>
              <a:rPr lang="en-GB" dirty="0"/>
              <a:t>Role of research literacy in nursing</a:t>
            </a:r>
          </a:p>
          <a:p>
            <a:pPr lvl="1"/>
            <a:r>
              <a:rPr lang="en-GB" dirty="0"/>
              <a:t>Layout of the rest of the assignment</a:t>
            </a:r>
          </a:p>
          <a:p>
            <a:pPr lvl="1"/>
            <a:r>
              <a:rPr lang="en-GB" dirty="0"/>
              <a:t>Link sentence to next section</a:t>
            </a:r>
          </a:p>
        </p:txBody>
      </p:sp>
    </p:spTree>
    <p:extLst>
      <p:ext uri="{BB962C8B-B14F-4D97-AF65-F5344CB8AC3E}">
        <p14:creationId xmlns:p14="http://schemas.microsoft.com/office/powerpoint/2010/main" val="3792368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E92AE-83B5-65D6-D54A-02C65E689F34}"/>
              </a:ext>
            </a:extLst>
          </p:cNvPr>
          <p:cNvSpPr>
            <a:spLocks noGrp="1"/>
          </p:cNvSpPr>
          <p:nvPr>
            <p:ph type="title"/>
          </p:nvPr>
        </p:nvSpPr>
        <p:spPr>
          <a:xfrm>
            <a:off x="251520" y="274638"/>
            <a:ext cx="8435280" cy="922114"/>
          </a:xfrm>
        </p:spPr>
        <p:txBody>
          <a:bodyPr/>
          <a:lstStyle/>
          <a:p>
            <a:r>
              <a:rPr lang="en-GB" dirty="0"/>
              <a:t>First section of ‘main body’ (new page)</a:t>
            </a:r>
          </a:p>
        </p:txBody>
      </p:sp>
      <p:sp>
        <p:nvSpPr>
          <p:cNvPr id="3" name="Content Placeholder 2">
            <a:extLst>
              <a:ext uri="{FF2B5EF4-FFF2-40B4-BE49-F238E27FC236}">
                <a16:creationId xmlns:a16="http://schemas.microsoft.com/office/drawing/2014/main" id="{64B78B80-2304-2962-0370-0EB51F518D12}"/>
              </a:ext>
            </a:extLst>
          </p:cNvPr>
          <p:cNvSpPr>
            <a:spLocks noGrp="1"/>
          </p:cNvSpPr>
          <p:nvPr>
            <p:ph sz="quarter" idx="1"/>
          </p:nvPr>
        </p:nvSpPr>
        <p:spPr>
          <a:xfrm>
            <a:off x="251520" y="1196752"/>
            <a:ext cx="8435280" cy="5386610"/>
          </a:xfrm>
        </p:spPr>
        <p:txBody>
          <a:bodyPr>
            <a:normAutofit lnSpcReduction="10000"/>
          </a:bodyPr>
          <a:lstStyle/>
          <a:p>
            <a:r>
              <a:rPr lang="en-GB" dirty="0"/>
              <a:t>Provide a bolded subtitle (as listed in the page of contents)</a:t>
            </a:r>
          </a:p>
          <a:p>
            <a:r>
              <a:rPr lang="en-GB" dirty="0"/>
              <a:t> This section should provide background to the choice of topic.  To do this, a number of areas could/should be covered:</a:t>
            </a:r>
          </a:p>
          <a:p>
            <a:pPr lvl="1"/>
            <a:r>
              <a:rPr lang="en-GB" dirty="0"/>
              <a:t>Setting the scene, e.g. by using statistics</a:t>
            </a:r>
          </a:p>
          <a:p>
            <a:pPr lvl="1"/>
            <a:r>
              <a:rPr lang="en-GB" dirty="0"/>
              <a:t>Defining key terms</a:t>
            </a:r>
          </a:p>
          <a:p>
            <a:pPr lvl="1"/>
            <a:r>
              <a:rPr lang="en-GB" dirty="0"/>
              <a:t>Rationale of choice, including perhaps the scale of the problem, the identification that it is an issue (e.g. by reporting what experts, /reports/research say)</a:t>
            </a:r>
          </a:p>
          <a:p>
            <a:pPr lvl="1"/>
            <a:r>
              <a:rPr lang="en-GB" dirty="0"/>
              <a:t>Indication of how you answer your research question </a:t>
            </a:r>
          </a:p>
          <a:p>
            <a:pPr lvl="1"/>
            <a:r>
              <a:rPr lang="en-GB" dirty="0"/>
              <a:t>It would be helpful to indicate the role of ethics in nursing research </a:t>
            </a:r>
          </a:p>
          <a:p>
            <a:pPr lvl="1"/>
            <a:r>
              <a:rPr lang="en-GB" dirty="0"/>
              <a:t>Indicate themes that were found and will be examined (you might want to mention that limitations meant that you could only examine two/three main themes) </a:t>
            </a:r>
          </a:p>
          <a:p>
            <a:pPr lvl="1"/>
            <a:r>
              <a:rPr lang="en-GB" dirty="0"/>
              <a:t>Link to next section</a:t>
            </a:r>
          </a:p>
          <a:p>
            <a:pPr lvl="1"/>
            <a:endParaRPr lang="en-GB" dirty="0"/>
          </a:p>
          <a:p>
            <a:endParaRPr lang="en-GB" dirty="0"/>
          </a:p>
        </p:txBody>
      </p:sp>
    </p:spTree>
    <p:extLst>
      <p:ext uri="{BB962C8B-B14F-4D97-AF65-F5344CB8AC3E}">
        <p14:creationId xmlns:p14="http://schemas.microsoft.com/office/powerpoint/2010/main" val="38040340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3ABEA-E6E1-B8FA-85E6-0E763D9D4E92}"/>
              </a:ext>
            </a:extLst>
          </p:cNvPr>
          <p:cNvSpPr>
            <a:spLocks noGrp="1"/>
          </p:cNvSpPr>
          <p:nvPr>
            <p:ph type="title"/>
          </p:nvPr>
        </p:nvSpPr>
        <p:spPr>
          <a:xfrm>
            <a:off x="395536" y="188640"/>
            <a:ext cx="8291264" cy="706090"/>
          </a:xfrm>
        </p:spPr>
        <p:txBody>
          <a:bodyPr>
            <a:normAutofit fontScale="90000"/>
          </a:bodyPr>
          <a:lstStyle/>
          <a:p>
            <a:r>
              <a:rPr lang="en-GB" dirty="0"/>
              <a:t>Next section of main body (new page)</a:t>
            </a:r>
          </a:p>
        </p:txBody>
      </p:sp>
      <p:sp>
        <p:nvSpPr>
          <p:cNvPr id="3" name="Content Placeholder 2">
            <a:extLst>
              <a:ext uri="{FF2B5EF4-FFF2-40B4-BE49-F238E27FC236}">
                <a16:creationId xmlns:a16="http://schemas.microsoft.com/office/drawing/2014/main" id="{42D7B631-24D3-E40D-5F9A-24BAA4AFA48B}"/>
              </a:ext>
            </a:extLst>
          </p:cNvPr>
          <p:cNvSpPr>
            <a:spLocks noGrp="1"/>
          </p:cNvSpPr>
          <p:nvPr>
            <p:ph sz="quarter" idx="1"/>
          </p:nvPr>
        </p:nvSpPr>
        <p:spPr>
          <a:xfrm>
            <a:off x="395536" y="894730"/>
            <a:ext cx="8291264" cy="5558606"/>
          </a:xfrm>
        </p:spPr>
        <p:txBody>
          <a:bodyPr>
            <a:normAutofit fontScale="92500" lnSpcReduction="10000"/>
          </a:bodyPr>
          <a:lstStyle/>
          <a:p>
            <a:r>
              <a:rPr lang="en-GB" dirty="0"/>
              <a:t>Provide a bolded subtitle (as listed in the page of contents)</a:t>
            </a:r>
          </a:p>
          <a:p>
            <a:r>
              <a:rPr lang="en-GB" dirty="0"/>
              <a:t>This section should examine the first theme that you have identified.  To do this, a number of areas could/should be covered:</a:t>
            </a:r>
          </a:p>
          <a:p>
            <a:pPr lvl="1"/>
            <a:r>
              <a:rPr lang="en-GB" dirty="0"/>
              <a:t>Provision of some background to the theme</a:t>
            </a:r>
          </a:p>
          <a:p>
            <a:pPr lvl="1"/>
            <a:r>
              <a:rPr lang="en-GB" dirty="0"/>
              <a:t>Definition of new terms (if necessary)</a:t>
            </a:r>
          </a:p>
          <a:p>
            <a:pPr lvl="1"/>
            <a:r>
              <a:rPr lang="en-GB" dirty="0"/>
              <a:t>Detailing of evidence – this can be from a variety of sources, but must include some </a:t>
            </a:r>
            <a:r>
              <a:rPr lang="en-GB" b="1" dirty="0"/>
              <a:t>empirical research</a:t>
            </a:r>
          </a:p>
          <a:p>
            <a:pPr lvl="1"/>
            <a:r>
              <a:rPr lang="en-GB" dirty="0"/>
              <a:t>Report what the evidence says </a:t>
            </a:r>
          </a:p>
          <a:p>
            <a:pPr lvl="1"/>
            <a:r>
              <a:rPr lang="en-GB" dirty="0"/>
              <a:t>When detailing empirical research, indicate how the research was conducted and what the main finding/conclusions were</a:t>
            </a:r>
          </a:p>
          <a:p>
            <a:pPr lvl="1"/>
            <a:r>
              <a:rPr lang="en-GB" dirty="0"/>
              <a:t>Compare/contrast evidence</a:t>
            </a:r>
          </a:p>
          <a:p>
            <a:pPr lvl="1"/>
            <a:r>
              <a:rPr lang="en-GB" dirty="0"/>
              <a:t>Provide analysis/synthesis</a:t>
            </a:r>
          </a:p>
          <a:p>
            <a:pPr lvl="1"/>
            <a:r>
              <a:rPr lang="en-GB" dirty="0"/>
              <a:t>Use new paragraphs for new sub-topics</a:t>
            </a:r>
          </a:p>
          <a:p>
            <a:pPr lvl="1"/>
            <a:r>
              <a:rPr lang="en-GB" dirty="0"/>
              <a:t>Sum up section</a:t>
            </a:r>
          </a:p>
          <a:p>
            <a:pPr lvl="1"/>
            <a:r>
              <a:rPr lang="en-GB" dirty="0"/>
              <a:t>Provide link to next section</a:t>
            </a:r>
          </a:p>
        </p:txBody>
      </p:sp>
    </p:spTree>
    <p:extLst>
      <p:ext uri="{BB962C8B-B14F-4D97-AF65-F5344CB8AC3E}">
        <p14:creationId xmlns:p14="http://schemas.microsoft.com/office/powerpoint/2010/main" val="247000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4753-250C-0ACB-2F46-0FD65B129E6A}"/>
              </a:ext>
            </a:extLst>
          </p:cNvPr>
          <p:cNvSpPr>
            <a:spLocks noGrp="1"/>
          </p:cNvSpPr>
          <p:nvPr>
            <p:ph type="title"/>
          </p:nvPr>
        </p:nvSpPr>
        <p:spPr>
          <a:xfrm>
            <a:off x="467544" y="274638"/>
            <a:ext cx="8219256" cy="778098"/>
          </a:xfrm>
        </p:spPr>
        <p:txBody>
          <a:bodyPr>
            <a:normAutofit/>
          </a:bodyPr>
          <a:lstStyle/>
          <a:p>
            <a:r>
              <a:rPr lang="en-GB" dirty="0"/>
              <a:t>Next section of main body (new page)</a:t>
            </a:r>
          </a:p>
        </p:txBody>
      </p:sp>
      <p:sp>
        <p:nvSpPr>
          <p:cNvPr id="3" name="Content Placeholder 2">
            <a:extLst>
              <a:ext uri="{FF2B5EF4-FFF2-40B4-BE49-F238E27FC236}">
                <a16:creationId xmlns:a16="http://schemas.microsoft.com/office/drawing/2014/main" id="{3F86E290-992A-227C-7056-79EA60D6594F}"/>
              </a:ext>
            </a:extLst>
          </p:cNvPr>
          <p:cNvSpPr>
            <a:spLocks noGrp="1"/>
          </p:cNvSpPr>
          <p:nvPr>
            <p:ph sz="quarter" idx="1"/>
          </p:nvPr>
        </p:nvSpPr>
        <p:spPr>
          <a:xfrm>
            <a:off x="323528" y="1052736"/>
            <a:ext cx="8363272" cy="4967064"/>
          </a:xfrm>
        </p:spPr>
        <p:txBody>
          <a:bodyPr/>
          <a:lstStyle/>
          <a:p>
            <a:r>
              <a:rPr lang="en-GB" dirty="0"/>
              <a:t>Provide a bolded subtitle (as listed in the page of contents)</a:t>
            </a:r>
          </a:p>
          <a:p>
            <a:r>
              <a:rPr lang="en-GB" dirty="0"/>
              <a:t>This section should examine the second theme that you have identified.  To do this, repeat the procedure for the first section.</a:t>
            </a:r>
          </a:p>
        </p:txBody>
      </p:sp>
    </p:spTree>
    <p:extLst>
      <p:ext uri="{BB962C8B-B14F-4D97-AF65-F5344CB8AC3E}">
        <p14:creationId xmlns:p14="http://schemas.microsoft.com/office/powerpoint/2010/main" val="9335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62A7-6930-4F47-216E-B3701BEA6CEE}"/>
              </a:ext>
            </a:extLst>
          </p:cNvPr>
          <p:cNvSpPr>
            <a:spLocks noGrp="1"/>
          </p:cNvSpPr>
          <p:nvPr>
            <p:ph type="title"/>
          </p:nvPr>
        </p:nvSpPr>
        <p:spPr>
          <a:xfrm>
            <a:off x="395536" y="274638"/>
            <a:ext cx="8291264" cy="850106"/>
          </a:xfrm>
        </p:spPr>
        <p:txBody>
          <a:bodyPr/>
          <a:lstStyle/>
          <a:p>
            <a:r>
              <a:rPr lang="en-GB" dirty="0"/>
              <a:t>Conclusion and recommendations</a:t>
            </a:r>
          </a:p>
        </p:txBody>
      </p:sp>
      <p:sp>
        <p:nvSpPr>
          <p:cNvPr id="3" name="Content Placeholder 2">
            <a:extLst>
              <a:ext uri="{FF2B5EF4-FFF2-40B4-BE49-F238E27FC236}">
                <a16:creationId xmlns:a16="http://schemas.microsoft.com/office/drawing/2014/main" id="{5F542828-BB6E-C34C-0405-9A3AA1DD3E7C}"/>
              </a:ext>
            </a:extLst>
          </p:cNvPr>
          <p:cNvSpPr>
            <a:spLocks noGrp="1"/>
          </p:cNvSpPr>
          <p:nvPr>
            <p:ph sz="quarter" idx="1"/>
          </p:nvPr>
        </p:nvSpPr>
        <p:spPr>
          <a:xfrm>
            <a:off x="251520" y="1124744"/>
            <a:ext cx="8435280" cy="4895056"/>
          </a:xfrm>
        </p:spPr>
        <p:txBody>
          <a:bodyPr>
            <a:normAutofit fontScale="92500" lnSpcReduction="20000"/>
          </a:bodyPr>
          <a:lstStyle/>
          <a:p>
            <a:r>
              <a:rPr lang="en-GB" dirty="0"/>
              <a:t>Provide a bolded subtitle (as listed in the page of contents)</a:t>
            </a:r>
          </a:p>
          <a:p>
            <a:r>
              <a:rPr lang="en-GB" dirty="0"/>
              <a:t>This section should sum up the assignment (i.e. </a:t>
            </a:r>
            <a:r>
              <a:rPr lang="en-GB" b="1" dirty="0"/>
              <a:t>do not provide any new information</a:t>
            </a:r>
            <a:r>
              <a:rPr lang="en-GB" dirty="0"/>
              <a:t>) and indicate possible future developments in the field.   To do this, a number of areas could/should be covered:</a:t>
            </a:r>
          </a:p>
          <a:p>
            <a:pPr lvl="1"/>
            <a:r>
              <a:rPr lang="en-GB" dirty="0"/>
              <a:t>A reminder of the aim of the assignment</a:t>
            </a:r>
          </a:p>
          <a:p>
            <a:pPr lvl="1"/>
            <a:r>
              <a:rPr lang="en-GB" dirty="0"/>
              <a:t>A reminder of the main themes and what research suggests</a:t>
            </a:r>
          </a:p>
          <a:p>
            <a:pPr lvl="1"/>
            <a:r>
              <a:rPr lang="en-GB" dirty="0"/>
              <a:t>State some general conclusions</a:t>
            </a:r>
          </a:p>
          <a:p>
            <a:pPr lvl="1"/>
            <a:r>
              <a:rPr lang="en-GB" dirty="0"/>
              <a:t>Make it clear why these conclusions are important/significant</a:t>
            </a:r>
          </a:p>
          <a:p>
            <a:pPr lvl="1"/>
            <a:r>
              <a:rPr lang="en-GB" dirty="0"/>
              <a:t>Provide some recommendations.  These should link directly to the evidence presented in the main body.  Hence, if an area has been discussed and weaknesses identified, the logical recommendation would be something that addresses this.  </a:t>
            </a:r>
          </a:p>
          <a:p>
            <a:pPr lvl="1"/>
            <a:r>
              <a:rPr lang="en-GB" dirty="0"/>
              <a:t>Recommendations should normally cover the following four areas: policy; (front-line) practice; education; future research.  Recommendations are often bullet-pointed. </a:t>
            </a:r>
          </a:p>
          <a:p>
            <a:endParaRPr lang="en-GB" dirty="0"/>
          </a:p>
        </p:txBody>
      </p:sp>
    </p:spTree>
    <p:extLst>
      <p:ext uri="{BB962C8B-B14F-4D97-AF65-F5344CB8AC3E}">
        <p14:creationId xmlns:p14="http://schemas.microsoft.com/office/powerpoint/2010/main" val="1698561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A3949-A0AC-537D-2776-5FE414DB72CC}"/>
              </a:ext>
            </a:extLst>
          </p:cNvPr>
          <p:cNvSpPr>
            <a:spLocks noGrp="1"/>
          </p:cNvSpPr>
          <p:nvPr>
            <p:ph type="title"/>
          </p:nvPr>
        </p:nvSpPr>
        <p:spPr>
          <a:xfrm>
            <a:off x="323528" y="274638"/>
            <a:ext cx="8363272" cy="1143000"/>
          </a:xfrm>
        </p:spPr>
        <p:txBody>
          <a:bodyPr/>
          <a:lstStyle/>
          <a:p>
            <a:r>
              <a:rPr lang="en-GB" dirty="0"/>
              <a:t>Appendices (if required)*</a:t>
            </a:r>
          </a:p>
        </p:txBody>
      </p:sp>
      <p:sp>
        <p:nvSpPr>
          <p:cNvPr id="3" name="Content Placeholder 2">
            <a:extLst>
              <a:ext uri="{FF2B5EF4-FFF2-40B4-BE49-F238E27FC236}">
                <a16:creationId xmlns:a16="http://schemas.microsoft.com/office/drawing/2014/main" id="{F4655E19-FD29-56B3-5562-1BF32AE64C75}"/>
              </a:ext>
            </a:extLst>
          </p:cNvPr>
          <p:cNvSpPr>
            <a:spLocks noGrp="1"/>
          </p:cNvSpPr>
          <p:nvPr>
            <p:ph sz="quarter" idx="1"/>
          </p:nvPr>
        </p:nvSpPr>
        <p:spPr>
          <a:xfrm>
            <a:off x="323528" y="1417638"/>
            <a:ext cx="8363272" cy="4602162"/>
          </a:xfrm>
        </p:spPr>
        <p:txBody>
          <a:bodyPr/>
          <a:lstStyle/>
          <a:p>
            <a:r>
              <a:rPr lang="en-GB" dirty="0"/>
              <a:t>The purpose of appendices is to provide supporting details and materials which, if included in the main body of the report, would interrupt its flow for the reader.  </a:t>
            </a:r>
          </a:p>
          <a:p>
            <a:r>
              <a:rPr lang="en-GB" dirty="0"/>
              <a:t>E.g. if you used specific checklists (such as those published by CASP) these could be included</a:t>
            </a:r>
          </a:p>
        </p:txBody>
      </p:sp>
    </p:spTree>
    <p:extLst>
      <p:ext uri="{BB962C8B-B14F-4D97-AF65-F5344CB8AC3E}">
        <p14:creationId xmlns:p14="http://schemas.microsoft.com/office/powerpoint/2010/main" val="3372891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116B-DF2F-4C81-504B-C96C5872739C}"/>
              </a:ext>
            </a:extLst>
          </p:cNvPr>
          <p:cNvSpPr>
            <a:spLocks noGrp="1"/>
          </p:cNvSpPr>
          <p:nvPr>
            <p:ph type="title"/>
          </p:nvPr>
        </p:nvSpPr>
        <p:spPr/>
        <p:txBody>
          <a:bodyPr/>
          <a:lstStyle/>
          <a:p>
            <a:r>
              <a:rPr lang="en-GB" dirty="0"/>
              <a:t>References/bibliography*</a:t>
            </a:r>
          </a:p>
        </p:txBody>
      </p:sp>
      <p:sp>
        <p:nvSpPr>
          <p:cNvPr id="3" name="Content Placeholder 2">
            <a:extLst>
              <a:ext uri="{FF2B5EF4-FFF2-40B4-BE49-F238E27FC236}">
                <a16:creationId xmlns:a16="http://schemas.microsoft.com/office/drawing/2014/main" id="{EFEBA64B-D3D5-968B-303D-EFD27C321C94}"/>
              </a:ext>
            </a:extLst>
          </p:cNvPr>
          <p:cNvSpPr>
            <a:spLocks noGrp="1"/>
          </p:cNvSpPr>
          <p:nvPr>
            <p:ph sz="quarter" idx="1"/>
          </p:nvPr>
        </p:nvSpPr>
        <p:spPr/>
        <p:txBody>
          <a:bodyPr/>
          <a:lstStyle/>
          <a:p>
            <a:r>
              <a:rPr lang="en-GB" dirty="0"/>
              <a:t>List all literature referenced in the main body of the work, and anything else that you have consulted (e.g. as background reading).  </a:t>
            </a:r>
          </a:p>
          <a:p>
            <a:r>
              <a:rPr lang="en-GB" dirty="0"/>
              <a:t>Make sure that everything in report is referenced – this is </a:t>
            </a:r>
            <a:r>
              <a:rPr lang="en-GB" b="1" u="sng" dirty="0"/>
              <a:t>VERY IMPORTANT </a:t>
            </a:r>
            <a:r>
              <a:rPr lang="en-GB" dirty="0"/>
              <a:t>– if in-text references are repeatedly missing from the reference list</a:t>
            </a:r>
            <a:r>
              <a:rPr lang="en-GB"/>
              <a:t>, this </a:t>
            </a:r>
            <a:r>
              <a:rPr lang="en-GB" dirty="0"/>
              <a:t>will impact significantly on the final mark</a:t>
            </a:r>
          </a:p>
          <a:p>
            <a:r>
              <a:rPr lang="en-GB" dirty="0"/>
              <a:t>Use Harvard referencing guidelines</a:t>
            </a:r>
          </a:p>
        </p:txBody>
      </p:sp>
    </p:spTree>
    <p:extLst>
      <p:ext uri="{BB962C8B-B14F-4D97-AF65-F5344CB8AC3E}">
        <p14:creationId xmlns:p14="http://schemas.microsoft.com/office/powerpoint/2010/main" val="22775463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1664</TotalTime>
  <Words>1206</Words>
  <Application>Microsoft Office PowerPoint</Application>
  <PresentationFormat>On-screen Show (4:3)</PresentationFormat>
  <Paragraphs>102</Paragraphs>
  <Slides>13</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Franklin Gothic Book</vt:lpstr>
      <vt:lpstr>Perpetua</vt:lpstr>
      <vt:lpstr>Times New Roman</vt:lpstr>
      <vt:lpstr>Wingdings 2</vt:lpstr>
      <vt:lpstr>Equity</vt:lpstr>
      <vt:lpstr> Introduction to Health Research: BMNS4005  Assignment one guide</vt:lpstr>
      <vt:lpstr>Assignment one guide</vt:lpstr>
      <vt:lpstr>Assignment one task description</vt:lpstr>
      <vt:lpstr>Title page (first page of document)* </vt:lpstr>
      <vt:lpstr>Abstract (new page)* </vt:lpstr>
      <vt:lpstr>Page of contents (new page)*</vt:lpstr>
      <vt:lpstr>Introduction (new page) </vt:lpstr>
      <vt:lpstr>First section of ‘main body’ (new page)</vt:lpstr>
      <vt:lpstr>Next section of main body (new page)</vt:lpstr>
      <vt:lpstr>Next section of main body (new page)</vt:lpstr>
      <vt:lpstr>Conclusion and recommendations</vt:lpstr>
      <vt:lpstr>Appendices (if required)*</vt:lpstr>
      <vt:lpstr>References/bibliography*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Ben Duxbury</cp:lastModifiedBy>
  <cp:revision>192</cp:revision>
  <cp:lastPrinted>2018-01-29T07:55:00Z</cp:lastPrinted>
  <dcterms:created xsi:type="dcterms:W3CDTF">2014-09-13T13:55:51Z</dcterms:created>
  <dcterms:modified xsi:type="dcterms:W3CDTF">2022-10-30T08:24:53Z</dcterms:modified>
</cp:coreProperties>
</file>