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6"/>
  </p:notesMasterIdLst>
  <p:handoutMasterIdLst>
    <p:handoutMasterId r:id="rId37"/>
  </p:handoutMasterIdLst>
  <p:sldIdLst>
    <p:sldId id="1099" r:id="rId2"/>
    <p:sldId id="1145" r:id="rId3"/>
    <p:sldId id="1192" r:id="rId4"/>
    <p:sldId id="1194" r:id="rId5"/>
    <p:sldId id="1190" r:id="rId6"/>
    <p:sldId id="1147" r:id="rId7"/>
    <p:sldId id="1034" r:id="rId8"/>
    <p:sldId id="942" r:id="rId9"/>
    <p:sldId id="1040" r:id="rId10"/>
    <p:sldId id="1041" r:id="rId11"/>
    <p:sldId id="1042" r:id="rId12"/>
    <p:sldId id="1153" r:id="rId13"/>
    <p:sldId id="1188" r:id="rId14"/>
    <p:sldId id="1044" r:id="rId15"/>
    <p:sldId id="1189" r:id="rId16"/>
    <p:sldId id="1047" r:id="rId17"/>
    <p:sldId id="946" r:id="rId18"/>
    <p:sldId id="1050" r:id="rId19"/>
    <p:sldId id="1154" r:id="rId20"/>
    <p:sldId id="947" r:id="rId21"/>
    <p:sldId id="1156" r:id="rId22"/>
    <p:sldId id="1155" r:id="rId23"/>
    <p:sldId id="949" r:id="rId24"/>
    <p:sldId id="1168" r:id="rId25"/>
    <p:sldId id="1137" r:id="rId26"/>
    <p:sldId id="1170" r:id="rId27"/>
    <p:sldId id="1169" r:id="rId28"/>
    <p:sldId id="1184" r:id="rId29"/>
    <p:sldId id="1182" r:id="rId30"/>
    <p:sldId id="1176" r:id="rId31"/>
    <p:sldId id="1181" r:id="rId32"/>
    <p:sldId id="1183" r:id="rId33"/>
    <p:sldId id="1187" r:id="rId34"/>
    <p:sldId id="1193" r:id="rId35"/>
  </p:sldIdLst>
  <p:sldSz cx="9144000" cy="6858000" type="screen4x3"/>
  <p:notesSz cx="9929813" cy="679926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7CB"/>
    <a:srgbClr val="99FFCC"/>
    <a:srgbClr val="99FF99"/>
    <a:srgbClr val="95AC82"/>
    <a:srgbClr val="6699CC"/>
    <a:srgbClr val="FFFFFF"/>
    <a:srgbClr val="FCCD23"/>
    <a:srgbClr val="E6F0FF"/>
    <a:srgbClr val="437CB5"/>
    <a:srgbClr val="2323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0" autoAdjust="0"/>
    <p:restoredTop sz="78261" autoAdjust="0"/>
  </p:normalViewPr>
  <p:slideViewPr>
    <p:cSldViewPr snapToGrid="0" snapToObjects="1">
      <p:cViewPr varScale="1">
        <p:scale>
          <a:sx n="98" d="100"/>
          <a:sy n="98" d="100"/>
        </p:scale>
        <p:origin x="1896" y="96"/>
      </p:cViewPr>
      <p:guideLst>
        <p:guide orient="horz" pos="2160"/>
        <p:guide pos="2880"/>
      </p:guideLst>
    </p:cSldViewPr>
  </p:slideViewPr>
  <p:notesTextViewPr>
    <p:cViewPr>
      <p:scale>
        <a:sx n="3" d="2"/>
        <a:sy n="3" d="2"/>
      </p:scale>
      <p:origin x="0" y="0"/>
    </p:cViewPr>
  </p:notesTextViewPr>
  <p:sorterViewPr>
    <p:cViewPr varScale="1">
      <p:scale>
        <a:sx n="1" d="1"/>
        <a:sy n="1" d="1"/>
      </p:scale>
      <p:origin x="0" y="0"/>
    </p:cViewPr>
  </p:sorterViewPr>
  <p:gridSpacing cx="71999" cy="71999"/>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sz="quarter" idx="1"/>
          </p:nvPr>
        </p:nvSpPr>
        <p:spPr>
          <a:xfrm>
            <a:off x="5624596" y="1"/>
            <a:ext cx="4302919" cy="341144"/>
          </a:xfrm>
          <a:prstGeom prst="rect">
            <a:avLst/>
          </a:prstGeom>
        </p:spPr>
        <p:txBody>
          <a:bodyPr vert="horz" lIns="91440" tIns="45720" rIns="91440" bIns="45720" rtlCol="0"/>
          <a:lstStyle>
            <a:lvl1pPr algn="r">
              <a:defRPr sz="1200"/>
            </a:lvl1pPr>
          </a:lstStyle>
          <a:p>
            <a:fld id="{B4B3B7E4-A211-450A-B104-EA8E89A190BE}" type="datetimeFigureOut">
              <a:rPr lang="de-DE" smtClean="0"/>
              <a:t>11.03.2024</a:t>
            </a:fld>
            <a:endParaRPr lang="de-DE"/>
          </a:p>
        </p:txBody>
      </p:sp>
      <p:sp>
        <p:nvSpPr>
          <p:cNvPr id="4" name="Footer Placeholder 3"/>
          <p:cNvSpPr>
            <a:spLocks noGrp="1"/>
          </p:cNvSpPr>
          <p:nvPr>
            <p:ph type="ftr" sz="quarter" idx="2"/>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5" name="Slide Number Placeholder 4"/>
          <p:cNvSpPr>
            <a:spLocks noGrp="1"/>
          </p:cNvSpPr>
          <p:nvPr>
            <p:ph type="sldNum" sz="quarter" idx="3"/>
          </p:nvPr>
        </p:nvSpPr>
        <p:spPr>
          <a:xfrm>
            <a:off x="5624596" y="6458121"/>
            <a:ext cx="4302919" cy="341143"/>
          </a:xfrm>
          <a:prstGeom prst="rect">
            <a:avLst/>
          </a:prstGeom>
        </p:spPr>
        <p:txBody>
          <a:bodyPr vert="horz" lIns="91440" tIns="45720" rIns="91440" bIns="45720" rtlCol="0" anchor="b"/>
          <a:lstStyle>
            <a:lvl1pPr algn="r">
              <a:defRPr sz="1200"/>
            </a:lvl1pPr>
          </a:lstStyle>
          <a:p>
            <a:fld id="{10F72494-BD2A-427B-89E4-E017B6110069}" type="slidenum">
              <a:rPr lang="de-DE" smtClean="0"/>
              <a:t>‹#›</a:t>
            </a:fld>
            <a:endParaRPr lang="de-DE"/>
          </a:p>
        </p:txBody>
      </p:sp>
    </p:spTree>
    <p:extLst>
      <p:ext uri="{BB962C8B-B14F-4D97-AF65-F5344CB8AC3E}">
        <p14:creationId xmlns:p14="http://schemas.microsoft.com/office/powerpoint/2010/main" val="25945790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302919" cy="341144"/>
          </a:xfrm>
          <a:prstGeom prst="rect">
            <a:avLst/>
          </a:prstGeom>
        </p:spPr>
        <p:txBody>
          <a:bodyPr vert="horz" lIns="91440" tIns="45720" rIns="91440" bIns="45720" rtlCol="0"/>
          <a:lstStyle>
            <a:lvl1pPr algn="l">
              <a:defRPr sz="1200"/>
            </a:lvl1pPr>
          </a:lstStyle>
          <a:p>
            <a:endParaRPr lang="de-DE"/>
          </a:p>
        </p:txBody>
      </p:sp>
      <p:sp>
        <p:nvSpPr>
          <p:cNvPr id="3" name="Date Placeholder 2"/>
          <p:cNvSpPr>
            <a:spLocks noGrp="1"/>
          </p:cNvSpPr>
          <p:nvPr>
            <p:ph type="dt" idx="1"/>
          </p:nvPr>
        </p:nvSpPr>
        <p:spPr>
          <a:xfrm>
            <a:off x="5624596" y="1"/>
            <a:ext cx="4302919" cy="341144"/>
          </a:xfrm>
          <a:prstGeom prst="rect">
            <a:avLst/>
          </a:prstGeom>
        </p:spPr>
        <p:txBody>
          <a:bodyPr vert="horz" lIns="91440" tIns="45720" rIns="91440" bIns="45720" rtlCol="0"/>
          <a:lstStyle>
            <a:lvl1pPr algn="r">
              <a:defRPr sz="1200"/>
            </a:lvl1pPr>
          </a:lstStyle>
          <a:p>
            <a:fld id="{116ADBCA-916B-4419-B29D-A189EB9A5B4A}" type="datetimeFigureOut">
              <a:rPr lang="de-DE" smtClean="0"/>
              <a:t>11.03.2024</a:t>
            </a:fld>
            <a:endParaRPr lang="de-DE"/>
          </a:p>
        </p:txBody>
      </p:sp>
      <p:sp>
        <p:nvSpPr>
          <p:cNvPr id="4" name="Slide Image Placeholder 3"/>
          <p:cNvSpPr>
            <a:spLocks noGrp="1" noRot="1" noChangeAspect="1"/>
          </p:cNvSpPr>
          <p:nvPr>
            <p:ph type="sldImg" idx="2"/>
          </p:nvPr>
        </p:nvSpPr>
        <p:spPr>
          <a:xfrm>
            <a:off x="3433763" y="849313"/>
            <a:ext cx="3062287" cy="2295525"/>
          </a:xfrm>
          <a:prstGeom prst="rect">
            <a:avLst/>
          </a:prstGeom>
          <a:noFill/>
          <a:ln w="12700">
            <a:solidFill>
              <a:prstClr val="black"/>
            </a:solidFill>
          </a:ln>
        </p:spPr>
        <p:txBody>
          <a:bodyPr vert="horz" lIns="91440" tIns="45720" rIns="91440" bIns="45720" rtlCol="0" anchor="ctr"/>
          <a:lstStyle/>
          <a:p>
            <a:endParaRPr lang="de-DE"/>
          </a:p>
        </p:txBody>
      </p:sp>
      <p:sp>
        <p:nvSpPr>
          <p:cNvPr id="5" name="Notes Placeholder 4"/>
          <p:cNvSpPr>
            <a:spLocks noGrp="1"/>
          </p:cNvSpPr>
          <p:nvPr>
            <p:ph type="body" sz="quarter" idx="3"/>
          </p:nvPr>
        </p:nvSpPr>
        <p:spPr>
          <a:xfrm>
            <a:off x="992982" y="3272145"/>
            <a:ext cx="7943850" cy="267721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Footer Placeholder 5"/>
          <p:cNvSpPr>
            <a:spLocks noGrp="1"/>
          </p:cNvSpPr>
          <p:nvPr>
            <p:ph type="ftr" sz="quarter" idx="4"/>
          </p:nvPr>
        </p:nvSpPr>
        <p:spPr>
          <a:xfrm>
            <a:off x="0" y="6458121"/>
            <a:ext cx="4302919" cy="341143"/>
          </a:xfrm>
          <a:prstGeom prst="rect">
            <a:avLst/>
          </a:prstGeom>
        </p:spPr>
        <p:txBody>
          <a:bodyPr vert="horz" lIns="91440" tIns="45720" rIns="91440" bIns="45720" rtlCol="0" anchor="b"/>
          <a:lstStyle>
            <a:lvl1pPr algn="l">
              <a:defRPr sz="1200"/>
            </a:lvl1pPr>
          </a:lstStyle>
          <a:p>
            <a:endParaRPr lang="de-DE"/>
          </a:p>
        </p:txBody>
      </p:sp>
      <p:sp>
        <p:nvSpPr>
          <p:cNvPr id="7" name="Slide Number Placeholder 6"/>
          <p:cNvSpPr>
            <a:spLocks noGrp="1"/>
          </p:cNvSpPr>
          <p:nvPr>
            <p:ph type="sldNum" sz="quarter" idx="5"/>
          </p:nvPr>
        </p:nvSpPr>
        <p:spPr>
          <a:xfrm>
            <a:off x="5624596" y="6458121"/>
            <a:ext cx="4302919" cy="341143"/>
          </a:xfrm>
          <a:prstGeom prst="rect">
            <a:avLst/>
          </a:prstGeom>
        </p:spPr>
        <p:txBody>
          <a:bodyPr vert="horz" lIns="91440" tIns="45720" rIns="91440" bIns="45720" rtlCol="0" anchor="b"/>
          <a:lstStyle>
            <a:lvl1pPr algn="r">
              <a:defRPr sz="1200"/>
            </a:lvl1pPr>
          </a:lstStyle>
          <a:p>
            <a:fld id="{36D06500-57F3-405F-92A5-6DE512B4D68C}" type="slidenum">
              <a:rPr lang="de-DE" smtClean="0"/>
              <a:t>‹#›</a:t>
            </a:fld>
            <a:endParaRPr lang="de-DE"/>
          </a:p>
        </p:txBody>
      </p:sp>
    </p:spTree>
    <p:extLst>
      <p:ext uri="{BB962C8B-B14F-4D97-AF65-F5344CB8AC3E}">
        <p14:creationId xmlns:p14="http://schemas.microsoft.com/office/powerpoint/2010/main" val="26912057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p:cNvSpPr>
            <a:spLocks noGrp="1" noRot="1" noChangeAspect="1" noChangeArrowheads="1" noTextEdit="1"/>
          </p:cNvSpPr>
          <p:nvPr>
            <p:ph type="sldImg"/>
          </p:nvPr>
        </p:nvSpPr>
        <p:spPr>
          <a:ln cap="flat"/>
        </p:spPr>
      </p:sp>
      <p:sp>
        <p:nvSpPr>
          <p:cNvPr id="12290" name="Rectangle 3"/>
          <p:cNvSpPr>
            <a:spLocks noGrp="1" noChangeArrowheads="1"/>
          </p:cNvSpPr>
          <p:nvPr>
            <p:ph type="body" idx="1"/>
          </p:nvPr>
        </p:nvSpPr>
        <p:spPr>
          <a:noFill/>
          <a:ln w="9525"/>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endParaRPr lang="en-US">
              <a:ea typeface="ＭＳ Ｐゴシック" charset="0"/>
              <a:cs typeface="ＭＳ Ｐゴシック" charset="0"/>
            </a:endParaRPr>
          </a:p>
        </p:txBody>
      </p:sp>
    </p:spTree>
    <p:extLst>
      <p:ext uri="{BB962C8B-B14F-4D97-AF65-F5344CB8AC3E}">
        <p14:creationId xmlns:p14="http://schemas.microsoft.com/office/powerpoint/2010/main" val="12753424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4103923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Rot="1" noChangeAspect="1" noChangeArrowheads="1" noTextEdit="1"/>
          </p:cNvSpPr>
          <p:nvPr>
            <p:ph type="sldImg"/>
          </p:nvPr>
        </p:nvSpPr>
        <p:spPr>
          <a:ln/>
        </p:spPr>
      </p:sp>
      <p:sp>
        <p:nvSpPr>
          <p:cNvPr id="1751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578796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472713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atin typeface="Arial" panose="020B0604020202020204" pitchFamily="34" charset="0"/>
            </a:endParaRPr>
          </a:p>
        </p:txBody>
      </p:sp>
    </p:spTree>
    <p:extLst>
      <p:ext uri="{BB962C8B-B14F-4D97-AF65-F5344CB8AC3E}">
        <p14:creationId xmlns:p14="http://schemas.microsoft.com/office/powerpoint/2010/main" val="2123127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noProof="1"/>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1"/>
              <a:t>Click to edit Master subtitle style</a:t>
            </a:r>
          </a:p>
        </p:txBody>
      </p:sp>
      <p:sp>
        <p:nvSpPr>
          <p:cNvPr id="4" name="Date Placeholder 1027">
            <a:extLst>
              <a:ext uri="{FF2B5EF4-FFF2-40B4-BE49-F238E27FC236}">
                <a16:creationId xmlns:a16="http://schemas.microsoft.com/office/drawing/2014/main" id="{EE3B30C1-6B2C-4091-8EE7-B735F2CEBF06}"/>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DCAB0A01-2AEB-42BE-AAF6-1D8AA5C3EC38}"/>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73D4770B-FC4A-4E5E-86F5-B1668107F0E1}"/>
              </a:ext>
            </a:extLst>
          </p:cNvPr>
          <p:cNvSpPr>
            <a:spLocks noGrp="1"/>
          </p:cNvSpPr>
          <p:nvPr>
            <p:ph type="sldNum" sz="quarter" idx="12"/>
          </p:nvPr>
        </p:nvSpPr>
        <p:spPr/>
        <p:txBody>
          <a:bodyPr/>
          <a:lstStyle>
            <a:lvl1pPr>
              <a:defRPr/>
            </a:lvl1pPr>
          </a:lstStyle>
          <a:p>
            <a:pPr>
              <a:defRPr/>
            </a:pPr>
            <a:fld id="{AD57C450-9BC1-46BD-99D2-44FD7CCAC378}" type="slidenum">
              <a:rPr lang="en-US" altLang="zh-CN"/>
              <a:pPr>
                <a:defRPr/>
              </a:pPr>
              <a:t>‹#›</a:t>
            </a:fld>
            <a:endParaRPr lang="en-US" altLang="zh-CN"/>
          </a:p>
        </p:txBody>
      </p:sp>
    </p:spTree>
    <p:extLst>
      <p:ext uri="{BB962C8B-B14F-4D97-AF65-F5344CB8AC3E}">
        <p14:creationId xmlns:p14="http://schemas.microsoft.com/office/powerpoint/2010/main" val="65942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idx="1"/>
          </p:nvPr>
        </p:nvSpPr>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EFF7B06D-19B8-4F39-BDD6-AC69574200B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09D7D495-5651-4A28-AF54-0F7375DDB570}"/>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189C313A-0F47-4F4B-8FE9-ECAC89E7778C}"/>
              </a:ext>
            </a:extLst>
          </p:cNvPr>
          <p:cNvSpPr>
            <a:spLocks noGrp="1"/>
          </p:cNvSpPr>
          <p:nvPr>
            <p:ph type="sldNum" sz="quarter" idx="12"/>
          </p:nvPr>
        </p:nvSpPr>
        <p:spPr/>
        <p:txBody>
          <a:bodyPr/>
          <a:lstStyle>
            <a:lvl1pPr>
              <a:defRPr/>
            </a:lvl1pPr>
          </a:lstStyle>
          <a:p>
            <a:pPr>
              <a:defRPr/>
            </a:pPr>
            <a:fld id="{430D06DD-8A7C-4B32-A348-2535C1FA2F51}" type="slidenum">
              <a:rPr lang="en-US" altLang="zh-CN"/>
              <a:pPr>
                <a:defRPr/>
              </a:pPr>
              <a:t>‹#›</a:t>
            </a:fld>
            <a:endParaRPr lang="en-US" altLang="zh-CN"/>
          </a:p>
        </p:txBody>
      </p:sp>
    </p:spTree>
    <p:extLst>
      <p:ext uri="{BB962C8B-B14F-4D97-AF65-F5344CB8AC3E}">
        <p14:creationId xmlns:p14="http://schemas.microsoft.com/office/powerpoint/2010/main" val="2853957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4500"/>
            </a:lvl1pPr>
          </a:lstStyle>
          <a:p>
            <a:r>
              <a:rPr lang="en-US" noProof="1"/>
              <a:t>Click to edit Master title style</a:t>
            </a:r>
          </a:p>
        </p:txBody>
      </p:sp>
      <p:sp>
        <p:nvSpPr>
          <p:cNvPr id="3" name="Text Placeholder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noProof="1"/>
              <a:t>Click to edit Master text styles</a:t>
            </a:r>
          </a:p>
        </p:txBody>
      </p:sp>
      <p:sp>
        <p:nvSpPr>
          <p:cNvPr id="4" name="Date Placeholder 1027">
            <a:extLst>
              <a:ext uri="{FF2B5EF4-FFF2-40B4-BE49-F238E27FC236}">
                <a16:creationId xmlns:a16="http://schemas.microsoft.com/office/drawing/2014/main" id="{9359E976-39E5-49B4-BFA9-5AA2AC9FD129}"/>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CD0C101-DFDE-405E-901F-15D3D0E930A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04A9A283-FD89-486B-A25E-9B9B958FCDB6}"/>
              </a:ext>
            </a:extLst>
          </p:cNvPr>
          <p:cNvSpPr>
            <a:spLocks noGrp="1"/>
          </p:cNvSpPr>
          <p:nvPr>
            <p:ph type="sldNum" sz="quarter" idx="12"/>
          </p:nvPr>
        </p:nvSpPr>
        <p:spPr/>
        <p:txBody>
          <a:bodyPr/>
          <a:lstStyle>
            <a:lvl1pPr>
              <a:defRPr/>
            </a:lvl1pPr>
          </a:lstStyle>
          <a:p>
            <a:pPr>
              <a:defRPr/>
            </a:pPr>
            <a:fld id="{72CCB824-58A9-4B77-96CF-502246AD2DAC}" type="slidenum">
              <a:rPr lang="en-US" altLang="zh-CN"/>
              <a:pPr>
                <a:defRPr/>
              </a:pPr>
              <a:t>‹#›</a:t>
            </a:fld>
            <a:endParaRPr lang="en-US" altLang="zh-CN"/>
          </a:p>
        </p:txBody>
      </p:sp>
    </p:spTree>
    <p:extLst>
      <p:ext uri="{BB962C8B-B14F-4D97-AF65-F5344CB8AC3E}">
        <p14:creationId xmlns:p14="http://schemas.microsoft.com/office/powerpoint/2010/main" val="2414936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Content Placeholder 2"/>
          <p:cNvSpPr>
            <a:spLocks noGrp="1"/>
          </p:cNvSpPr>
          <p:nvPr>
            <p:ph sz="half" idx="1"/>
          </p:nvPr>
        </p:nvSpPr>
        <p:spPr>
          <a:xfrm>
            <a:off x="457200"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Content Placeholder 3"/>
          <p:cNvSpPr>
            <a:spLocks noGrp="1"/>
          </p:cNvSpPr>
          <p:nvPr>
            <p:ph sz="half" idx="2"/>
          </p:nvPr>
        </p:nvSpPr>
        <p:spPr>
          <a:xfrm>
            <a:off x="4654296" y="1600200"/>
            <a:ext cx="4032504" cy="4525963"/>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Date Placeholder 1027">
            <a:extLst>
              <a:ext uri="{FF2B5EF4-FFF2-40B4-BE49-F238E27FC236}">
                <a16:creationId xmlns:a16="http://schemas.microsoft.com/office/drawing/2014/main" id="{38DB06D0-45BA-4D7B-993C-4AE1652EBC8E}"/>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45EAE06-503A-4E22-B170-4106E156872F}"/>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0B1AA435-4D8E-437F-A966-697C454DC2EE}"/>
              </a:ext>
            </a:extLst>
          </p:cNvPr>
          <p:cNvSpPr>
            <a:spLocks noGrp="1"/>
          </p:cNvSpPr>
          <p:nvPr>
            <p:ph type="sldNum" sz="quarter" idx="12"/>
          </p:nvPr>
        </p:nvSpPr>
        <p:spPr/>
        <p:txBody>
          <a:bodyPr/>
          <a:lstStyle>
            <a:lvl1pPr>
              <a:defRPr/>
            </a:lvl1pPr>
          </a:lstStyle>
          <a:p>
            <a:pPr>
              <a:defRPr/>
            </a:pPr>
            <a:fld id="{AE3DE72B-5845-4032-B525-46AC111DA6E6}" type="slidenum">
              <a:rPr lang="en-US" altLang="zh-CN"/>
              <a:pPr>
                <a:defRPr/>
              </a:pPr>
              <a:t>‹#›</a:t>
            </a:fld>
            <a:endParaRPr lang="en-US" altLang="zh-CN"/>
          </a:p>
        </p:txBody>
      </p:sp>
    </p:spTree>
    <p:extLst>
      <p:ext uri="{BB962C8B-B14F-4D97-AF65-F5344CB8AC3E}">
        <p14:creationId xmlns:p14="http://schemas.microsoft.com/office/powerpoint/2010/main" val="2296136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1325563"/>
          </a:xfrm>
        </p:spPr>
        <p:txBody>
          <a:bodyPr/>
          <a:lstStyle/>
          <a:p>
            <a:r>
              <a:rPr lang="en-US" noProof="1"/>
              <a:t>Click to edit Master title style</a:t>
            </a:r>
          </a:p>
        </p:txBody>
      </p:sp>
      <p:sp>
        <p:nvSpPr>
          <p:cNvPr id="3" name="Text Placeholder 2"/>
          <p:cNvSpPr>
            <a:spLocks noGrp="1"/>
          </p:cNvSpPr>
          <p:nvPr>
            <p:ph type="body" idx="1"/>
          </p:nvPr>
        </p:nvSpPr>
        <p:spPr>
          <a:xfrm>
            <a:off x="629841"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4" name="Content Placeholder 3"/>
          <p:cNvSpPr>
            <a:spLocks noGrp="1"/>
          </p:cNvSpPr>
          <p:nvPr>
            <p:ph sz="half" idx="2"/>
          </p:nvPr>
        </p:nvSpPr>
        <p:spPr>
          <a:xfrm>
            <a:off x="629841" y="2505075"/>
            <a:ext cx="3868340"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noProof="1"/>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7" name="Date Placeholder 1027">
            <a:extLst>
              <a:ext uri="{FF2B5EF4-FFF2-40B4-BE49-F238E27FC236}">
                <a16:creationId xmlns:a16="http://schemas.microsoft.com/office/drawing/2014/main" id="{9D75D2D3-68F3-4A3D-BEB2-8E3F5CFB2E7A}"/>
              </a:ext>
            </a:extLst>
          </p:cNvPr>
          <p:cNvSpPr>
            <a:spLocks noGrp="1"/>
          </p:cNvSpPr>
          <p:nvPr>
            <p:ph type="dt" sz="half" idx="10"/>
          </p:nvPr>
        </p:nvSpPr>
        <p:spPr/>
        <p:txBody>
          <a:bodyPr/>
          <a:lstStyle>
            <a:lvl1pPr>
              <a:defRPr/>
            </a:lvl1pPr>
          </a:lstStyle>
          <a:p>
            <a:pPr>
              <a:defRPr/>
            </a:pPr>
            <a:endParaRPr lang="en-US" altLang="zh-CN"/>
          </a:p>
        </p:txBody>
      </p:sp>
      <p:sp>
        <p:nvSpPr>
          <p:cNvPr id="8" name="Footer Placeholder 1028">
            <a:extLst>
              <a:ext uri="{FF2B5EF4-FFF2-40B4-BE49-F238E27FC236}">
                <a16:creationId xmlns:a16="http://schemas.microsoft.com/office/drawing/2014/main" id="{0B37FE8F-AB3D-48EB-9B93-AB73F3F44676}"/>
              </a:ext>
            </a:extLst>
          </p:cNvPr>
          <p:cNvSpPr>
            <a:spLocks noGrp="1"/>
          </p:cNvSpPr>
          <p:nvPr>
            <p:ph type="ftr" sz="quarter" idx="11"/>
          </p:nvPr>
        </p:nvSpPr>
        <p:spPr/>
        <p:txBody>
          <a:bodyPr/>
          <a:lstStyle>
            <a:lvl1pPr>
              <a:defRPr/>
            </a:lvl1pPr>
          </a:lstStyle>
          <a:p>
            <a:pPr>
              <a:defRPr/>
            </a:pPr>
            <a:endParaRPr lang="en-US" altLang="zh-CN"/>
          </a:p>
        </p:txBody>
      </p:sp>
      <p:sp>
        <p:nvSpPr>
          <p:cNvPr id="9" name="Slide Number Placeholder 1029">
            <a:extLst>
              <a:ext uri="{FF2B5EF4-FFF2-40B4-BE49-F238E27FC236}">
                <a16:creationId xmlns:a16="http://schemas.microsoft.com/office/drawing/2014/main" id="{C79580D2-E23F-46E0-B3DC-12997F117A70}"/>
              </a:ext>
            </a:extLst>
          </p:cNvPr>
          <p:cNvSpPr>
            <a:spLocks noGrp="1"/>
          </p:cNvSpPr>
          <p:nvPr>
            <p:ph type="sldNum" sz="quarter" idx="12"/>
          </p:nvPr>
        </p:nvSpPr>
        <p:spPr/>
        <p:txBody>
          <a:bodyPr/>
          <a:lstStyle>
            <a:lvl1pPr>
              <a:defRPr/>
            </a:lvl1pPr>
          </a:lstStyle>
          <a:p>
            <a:pPr>
              <a:defRPr/>
            </a:pPr>
            <a:fld id="{B74BB0FF-9895-44E5-9B61-D57B53657482}" type="slidenum">
              <a:rPr lang="en-US" altLang="zh-CN"/>
              <a:pPr>
                <a:defRPr/>
              </a:pPr>
              <a:t>‹#›</a:t>
            </a:fld>
            <a:endParaRPr lang="en-US" altLang="zh-CN"/>
          </a:p>
        </p:txBody>
      </p:sp>
    </p:spTree>
    <p:extLst>
      <p:ext uri="{BB962C8B-B14F-4D97-AF65-F5344CB8AC3E}">
        <p14:creationId xmlns:p14="http://schemas.microsoft.com/office/powerpoint/2010/main" val="364363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Date Placeholder 1027">
            <a:extLst>
              <a:ext uri="{FF2B5EF4-FFF2-40B4-BE49-F238E27FC236}">
                <a16:creationId xmlns:a16="http://schemas.microsoft.com/office/drawing/2014/main" id="{92CBBEB0-B359-4FF3-9D4C-E72BE0C64F5B}"/>
              </a:ext>
            </a:extLst>
          </p:cNvPr>
          <p:cNvSpPr>
            <a:spLocks noGrp="1"/>
          </p:cNvSpPr>
          <p:nvPr>
            <p:ph type="dt" sz="half" idx="10"/>
          </p:nvPr>
        </p:nvSpPr>
        <p:spPr/>
        <p:txBody>
          <a:bodyPr/>
          <a:lstStyle>
            <a:lvl1pPr>
              <a:defRPr/>
            </a:lvl1pPr>
          </a:lstStyle>
          <a:p>
            <a:pPr>
              <a:defRPr/>
            </a:pPr>
            <a:endParaRPr lang="en-US" altLang="zh-CN"/>
          </a:p>
        </p:txBody>
      </p:sp>
      <p:sp>
        <p:nvSpPr>
          <p:cNvPr id="4" name="Footer Placeholder 1028">
            <a:extLst>
              <a:ext uri="{FF2B5EF4-FFF2-40B4-BE49-F238E27FC236}">
                <a16:creationId xmlns:a16="http://schemas.microsoft.com/office/drawing/2014/main" id="{379DAFF8-01AC-4173-8346-56B7E6E0D644}"/>
              </a:ext>
            </a:extLst>
          </p:cNvPr>
          <p:cNvSpPr>
            <a:spLocks noGrp="1"/>
          </p:cNvSpPr>
          <p:nvPr>
            <p:ph type="ftr" sz="quarter" idx="11"/>
          </p:nvPr>
        </p:nvSpPr>
        <p:spPr/>
        <p:txBody>
          <a:bodyPr/>
          <a:lstStyle>
            <a:lvl1pPr>
              <a:defRPr/>
            </a:lvl1pPr>
          </a:lstStyle>
          <a:p>
            <a:pPr>
              <a:defRPr/>
            </a:pPr>
            <a:endParaRPr lang="en-US" altLang="zh-CN"/>
          </a:p>
        </p:txBody>
      </p:sp>
      <p:sp>
        <p:nvSpPr>
          <p:cNvPr id="5" name="Slide Number Placeholder 1029">
            <a:extLst>
              <a:ext uri="{FF2B5EF4-FFF2-40B4-BE49-F238E27FC236}">
                <a16:creationId xmlns:a16="http://schemas.microsoft.com/office/drawing/2014/main" id="{9A0FC386-2C2F-4134-BFA3-521E7AA4E869}"/>
              </a:ext>
            </a:extLst>
          </p:cNvPr>
          <p:cNvSpPr>
            <a:spLocks noGrp="1"/>
          </p:cNvSpPr>
          <p:nvPr>
            <p:ph type="sldNum" sz="quarter" idx="12"/>
          </p:nvPr>
        </p:nvSpPr>
        <p:spPr/>
        <p:txBody>
          <a:bodyPr/>
          <a:lstStyle>
            <a:lvl1pPr>
              <a:defRPr/>
            </a:lvl1pPr>
          </a:lstStyle>
          <a:p>
            <a:pPr>
              <a:defRPr/>
            </a:pPr>
            <a:fld id="{64706CE3-2016-43BB-9C6B-A9CAAAC166EA}" type="slidenum">
              <a:rPr lang="en-US" altLang="zh-CN"/>
              <a:pPr>
                <a:defRPr/>
              </a:pPr>
              <a:t>‹#›</a:t>
            </a:fld>
            <a:endParaRPr lang="en-US" altLang="zh-CN"/>
          </a:p>
        </p:txBody>
      </p:sp>
    </p:spTree>
    <p:extLst>
      <p:ext uri="{BB962C8B-B14F-4D97-AF65-F5344CB8AC3E}">
        <p14:creationId xmlns:p14="http://schemas.microsoft.com/office/powerpoint/2010/main" val="53628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027">
            <a:extLst>
              <a:ext uri="{FF2B5EF4-FFF2-40B4-BE49-F238E27FC236}">
                <a16:creationId xmlns:a16="http://schemas.microsoft.com/office/drawing/2014/main" id="{087D47D0-8C58-4ADD-8293-B740DA0D7402}"/>
              </a:ext>
            </a:extLst>
          </p:cNvPr>
          <p:cNvSpPr>
            <a:spLocks noGrp="1"/>
          </p:cNvSpPr>
          <p:nvPr>
            <p:ph type="dt" sz="half" idx="10"/>
          </p:nvPr>
        </p:nvSpPr>
        <p:spPr/>
        <p:txBody>
          <a:bodyPr/>
          <a:lstStyle>
            <a:lvl1pPr>
              <a:defRPr/>
            </a:lvl1pPr>
          </a:lstStyle>
          <a:p>
            <a:pPr>
              <a:defRPr/>
            </a:pPr>
            <a:endParaRPr lang="en-US" altLang="zh-CN"/>
          </a:p>
        </p:txBody>
      </p:sp>
      <p:sp>
        <p:nvSpPr>
          <p:cNvPr id="3" name="Footer Placeholder 1028">
            <a:extLst>
              <a:ext uri="{FF2B5EF4-FFF2-40B4-BE49-F238E27FC236}">
                <a16:creationId xmlns:a16="http://schemas.microsoft.com/office/drawing/2014/main" id="{A2CB302A-177A-4B3E-840A-24AC5B95D367}"/>
              </a:ext>
            </a:extLst>
          </p:cNvPr>
          <p:cNvSpPr>
            <a:spLocks noGrp="1"/>
          </p:cNvSpPr>
          <p:nvPr>
            <p:ph type="ftr" sz="quarter" idx="11"/>
          </p:nvPr>
        </p:nvSpPr>
        <p:spPr/>
        <p:txBody>
          <a:bodyPr/>
          <a:lstStyle>
            <a:lvl1pPr>
              <a:defRPr/>
            </a:lvl1pPr>
          </a:lstStyle>
          <a:p>
            <a:pPr>
              <a:defRPr/>
            </a:pPr>
            <a:endParaRPr lang="en-US" altLang="zh-CN"/>
          </a:p>
        </p:txBody>
      </p:sp>
      <p:sp>
        <p:nvSpPr>
          <p:cNvPr id="4" name="Slide Number Placeholder 1029">
            <a:extLst>
              <a:ext uri="{FF2B5EF4-FFF2-40B4-BE49-F238E27FC236}">
                <a16:creationId xmlns:a16="http://schemas.microsoft.com/office/drawing/2014/main" id="{595D3AC3-0C5A-4AE5-A480-7A1BCA60AD8E}"/>
              </a:ext>
            </a:extLst>
          </p:cNvPr>
          <p:cNvSpPr>
            <a:spLocks noGrp="1"/>
          </p:cNvSpPr>
          <p:nvPr>
            <p:ph type="sldNum" sz="quarter" idx="12"/>
          </p:nvPr>
        </p:nvSpPr>
        <p:spPr/>
        <p:txBody>
          <a:bodyPr/>
          <a:lstStyle>
            <a:lvl1pPr>
              <a:defRPr/>
            </a:lvl1pPr>
          </a:lstStyle>
          <a:p>
            <a:pPr>
              <a:defRPr/>
            </a:pPr>
            <a:fld id="{DC64FD5C-E568-49F7-A42C-0F4830A49AB9}" type="slidenum">
              <a:rPr lang="en-US" altLang="zh-CN"/>
              <a:pPr>
                <a:defRPr/>
              </a:pPr>
              <a:t>‹#›</a:t>
            </a:fld>
            <a:endParaRPr lang="en-US" altLang="zh-CN"/>
          </a:p>
        </p:txBody>
      </p:sp>
    </p:spTree>
    <p:extLst>
      <p:ext uri="{BB962C8B-B14F-4D97-AF65-F5344CB8AC3E}">
        <p14:creationId xmlns:p14="http://schemas.microsoft.com/office/powerpoint/2010/main" val="32666663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Content Placeholder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5E742E54-F33D-4710-93B6-7726443F9D8B}"/>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C15A5DAA-8539-449D-9846-B107D53DD1BA}"/>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E7021738-E27A-4F86-AF84-66ED902F52B0}"/>
              </a:ext>
            </a:extLst>
          </p:cNvPr>
          <p:cNvSpPr>
            <a:spLocks noGrp="1"/>
          </p:cNvSpPr>
          <p:nvPr>
            <p:ph type="sldNum" sz="quarter" idx="12"/>
          </p:nvPr>
        </p:nvSpPr>
        <p:spPr/>
        <p:txBody>
          <a:bodyPr/>
          <a:lstStyle>
            <a:lvl1pPr>
              <a:defRPr/>
            </a:lvl1pPr>
          </a:lstStyle>
          <a:p>
            <a:pPr>
              <a:defRPr/>
            </a:pPr>
            <a:fld id="{81E7AA21-9830-4C2F-A60D-93987749A879}" type="slidenum">
              <a:rPr lang="en-US" altLang="zh-CN"/>
              <a:pPr>
                <a:defRPr/>
              </a:pPr>
              <a:t>‹#›</a:t>
            </a:fld>
            <a:endParaRPr lang="en-US" altLang="zh-CN"/>
          </a:p>
        </p:txBody>
      </p:sp>
    </p:spTree>
    <p:extLst>
      <p:ext uri="{BB962C8B-B14F-4D97-AF65-F5344CB8AC3E}">
        <p14:creationId xmlns:p14="http://schemas.microsoft.com/office/powerpoint/2010/main" val="211771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noProof="1"/>
              <a:t>Click to edit Master title style</a:t>
            </a:r>
          </a:p>
        </p:txBody>
      </p:sp>
      <p:sp>
        <p:nvSpPr>
          <p:cNvPr id="3" name="Picture Placeholder 2"/>
          <p:cNvSpPr>
            <a:spLocks noGrp="1"/>
          </p:cNvSpPr>
          <p:nvPr>
            <p:ph type="pic" idx="1"/>
          </p:nvPr>
        </p:nvSpPr>
        <p:spPr>
          <a:xfrm>
            <a:off x="3887391" y="987425"/>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1"/>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noProof="1"/>
              <a:t>Click to edit Master text styles</a:t>
            </a:r>
          </a:p>
        </p:txBody>
      </p:sp>
      <p:sp>
        <p:nvSpPr>
          <p:cNvPr id="5" name="Date Placeholder 1027">
            <a:extLst>
              <a:ext uri="{FF2B5EF4-FFF2-40B4-BE49-F238E27FC236}">
                <a16:creationId xmlns:a16="http://schemas.microsoft.com/office/drawing/2014/main" id="{F163C1A8-8E95-4CB5-9EBC-E11A21C79376}"/>
              </a:ext>
            </a:extLst>
          </p:cNvPr>
          <p:cNvSpPr>
            <a:spLocks noGrp="1"/>
          </p:cNvSpPr>
          <p:nvPr>
            <p:ph type="dt" sz="half" idx="10"/>
          </p:nvPr>
        </p:nvSpPr>
        <p:spPr/>
        <p:txBody>
          <a:bodyPr/>
          <a:lstStyle>
            <a:lvl1pPr>
              <a:defRPr/>
            </a:lvl1pPr>
          </a:lstStyle>
          <a:p>
            <a:pPr>
              <a:defRPr/>
            </a:pPr>
            <a:endParaRPr lang="en-US" altLang="zh-CN"/>
          </a:p>
        </p:txBody>
      </p:sp>
      <p:sp>
        <p:nvSpPr>
          <p:cNvPr id="6" name="Footer Placeholder 1028">
            <a:extLst>
              <a:ext uri="{FF2B5EF4-FFF2-40B4-BE49-F238E27FC236}">
                <a16:creationId xmlns:a16="http://schemas.microsoft.com/office/drawing/2014/main" id="{00AF615B-483F-4440-AEAD-F57A0CE0BC07}"/>
              </a:ext>
            </a:extLst>
          </p:cNvPr>
          <p:cNvSpPr>
            <a:spLocks noGrp="1"/>
          </p:cNvSpPr>
          <p:nvPr>
            <p:ph type="ftr" sz="quarter" idx="11"/>
          </p:nvPr>
        </p:nvSpPr>
        <p:spPr/>
        <p:txBody>
          <a:bodyPr/>
          <a:lstStyle>
            <a:lvl1pPr>
              <a:defRPr/>
            </a:lvl1pPr>
          </a:lstStyle>
          <a:p>
            <a:pPr>
              <a:defRPr/>
            </a:pPr>
            <a:endParaRPr lang="en-US" altLang="zh-CN"/>
          </a:p>
        </p:txBody>
      </p:sp>
      <p:sp>
        <p:nvSpPr>
          <p:cNvPr id="7" name="Slide Number Placeholder 1029">
            <a:extLst>
              <a:ext uri="{FF2B5EF4-FFF2-40B4-BE49-F238E27FC236}">
                <a16:creationId xmlns:a16="http://schemas.microsoft.com/office/drawing/2014/main" id="{688B831F-F167-4D46-BAEE-5838F58EF4A0}"/>
              </a:ext>
            </a:extLst>
          </p:cNvPr>
          <p:cNvSpPr>
            <a:spLocks noGrp="1"/>
          </p:cNvSpPr>
          <p:nvPr>
            <p:ph type="sldNum" sz="quarter" idx="12"/>
          </p:nvPr>
        </p:nvSpPr>
        <p:spPr/>
        <p:txBody>
          <a:bodyPr/>
          <a:lstStyle>
            <a:lvl1pPr>
              <a:defRPr/>
            </a:lvl1pPr>
          </a:lstStyle>
          <a:p>
            <a:pPr>
              <a:defRPr/>
            </a:pPr>
            <a:fld id="{205C7D8A-A440-49E5-8FF0-CE90AD69C8E3}" type="slidenum">
              <a:rPr lang="en-US" altLang="zh-CN"/>
              <a:pPr>
                <a:defRPr/>
              </a:pPr>
              <a:t>‹#›</a:t>
            </a:fld>
            <a:endParaRPr lang="en-US" altLang="zh-CN"/>
          </a:p>
        </p:txBody>
      </p:sp>
    </p:spTree>
    <p:extLst>
      <p:ext uri="{BB962C8B-B14F-4D97-AF65-F5344CB8AC3E}">
        <p14:creationId xmlns:p14="http://schemas.microsoft.com/office/powerpoint/2010/main" val="157874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7A0416FF-4275-4813-9DEB-D3098AF72EEA}"/>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492C6BF7-9F5A-4DD9-9063-DD21CF5BDC5C}"/>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A2D01360-AA81-4CE1-A61F-80977AEBFC57}"/>
              </a:ext>
            </a:extLst>
          </p:cNvPr>
          <p:cNvSpPr>
            <a:spLocks noGrp="1"/>
          </p:cNvSpPr>
          <p:nvPr>
            <p:ph type="sldNum" sz="quarter" idx="12"/>
          </p:nvPr>
        </p:nvSpPr>
        <p:spPr/>
        <p:txBody>
          <a:bodyPr/>
          <a:lstStyle>
            <a:lvl1pPr>
              <a:defRPr/>
            </a:lvl1pPr>
          </a:lstStyle>
          <a:p>
            <a:pPr>
              <a:defRPr/>
            </a:pPr>
            <a:fld id="{F2D46640-A4E2-4109-840E-0388CA6B1719}" type="slidenum">
              <a:rPr lang="en-US" altLang="zh-CN"/>
              <a:pPr>
                <a:defRPr/>
              </a:pPr>
              <a:t>‹#›</a:t>
            </a:fld>
            <a:endParaRPr lang="en-US" altLang="zh-CN"/>
          </a:p>
        </p:txBody>
      </p:sp>
    </p:spTree>
    <p:extLst>
      <p:ext uri="{BB962C8B-B14F-4D97-AF65-F5344CB8AC3E}">
        <p14:creationId xmlns:p14="http://schemas.microsoft.com/office/powerpoint/2010/main" val="3848094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noProof="1"/>
              <a:t>Click to edit Master title style</a:t>
            </a:r>
          </a:p>
        </p:txBody>
      </p:sp>
      <p:sp>
        <p:nvSpPr>
          <p:cNvPr id="3" name="Vertical Text Placeholder 2"/>
          <p:cNvSpPr>
            <a:spLocks noGrp="1"/>
          </p:cNvSpPr>
          <p:nvPr>
            <p:ph type="body" orient="vert" idx="1"/>
          </p:nvPr>
        </p:nvSpPr>
        <p:spPr>
          <a:xfrm>
            <a:off x="457200" y="274638"/>
            <a:ext cx="6052930" cy="5851525"/>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p>
        </p:txBody>
      </p:sp>
      <p:sp>
        <p:nvSpPr>
          <p:cNvPr id="4" name="Date Placeholder 1027">
            <a:extLst>
              <a:ext uri="{FF2B5EF4-FFF2-40B4-BE49-F238E27FC236}">
                <a16:creationId xmlns:a16="http://schemas.microsoft.com/office/drawing/2014/main" id="{C40DA201-0B21-4666-86CF-98EB772125F8}"/>
              </a:ext>
            </a:extLst>
          </p:cNvPr>
          <p:cNvSpPr>
            <a:spLocks noGrp="1"/>
          </p:cNvSpPr>
          <p:nvPr>
            <p:ph type="dt" sz="half" idx="10"/>
          </p:nvPr>
        </p:nvSpPr>
        <p:spPr/>
        <p:txBody>
          <a:bodyPr/>
          <a:lstStyle>
            <a:lvl1pPr>
              <a:defRPr/>
            </a:lvl1pPr>
          </a:lstStyle>
          <a:p>
            <a:pPr>
              <a:defRPr/>
            </a:pPr>
            <a:endParaRPr lang="en-US" altLang="zh-CN"/>
          </a:p>
        </p:txBody>
      </p:sp>
      <p:sp>
        <p:nvSpPr>
          <p:cNvPr id="5" name="Footer Placeholder 1028">
            <a:extLst>
              <a:ext uri="{FF2B5EF4-FFF2-40B4-BE49-F238E27FC236}">
                <a16:creationId xmlns:a16="http://schemas.microsoft.com/office/drawing/2014/main" id="{C1147F3C-A143-491C-A465-59E475B01B22}"/>
              </a:ext>
            </a:extLst>
          </p:cNvPr>
          <p:cNvSpPr>
            <a:spLocks noGrp="1"/>
          </p:cNvSpPr>
          <p:nvPr>
            <p:ph type="ftr" sz="quarter" idx="11"/>
          </p:nvPr>
        </p:nvSpPr>
        <p:spPr/>
        <p:txBody>
          <a:bodyPr/>
          <a:lstStyle>
            <a:lvl1pPr>
              <a:defRPr/>
            </a:lvl1pPr>
          </a:lstStyle>
          <a:p>
            <a:pPr>
              <a:defRPr/>
            </a:pPr>
            <a:endParaRPr lang="en-US" altLang="zh-CN"/>
          </a:p>
        </p:txBody>
      </p:sp>
      <p:sp>
        <p:nvSpPr>
          <p:cNvPr id="6" name="Slide Number Placeholder 1029">
            <a:extLst>
              <a:ext uri="{FF2B5EF4-FFF2-40B4-BE49-F238E27FC236}">
                <a16:creationId xmlns:a16="http://schemas.microsoft.com/office/drawing/2014/main" id="{40E41003-1271-41BE-98F6-2E7C358D12AD}"/>
              </a:ext>
            </a:extLst>
          </p:cNvPr>
          <p:cNvSpPr>
            <a:spLocks noGrp="1"/>
          </p:cNvSpPr>
          <p:nvPr>
            <p:ph type="sldNum" sz="quarter" idx="12"/>
          </p:nvPr>
        </p:nvSpPr>
        <p:spPr/>
        <p:txBody>
          <a:bodyPr/>
          <a:lstStyle>
            <a:lvl1pPr>
              <a:defRPr/>
            </a:lvl1pPr>
          </a:lstStyle>
          <a:p>
            <a:pPr>
              <a:defRPr/>
            </a:pPr>
            <a:fld id="{0E27EC7D-B599-41EC-B249-CBE4AD64BE74}" type="slidenum">
              <a:rPr lang="en-US" altLang="zh-CN"/>
              <a:pPr>
                <a:defRPr/>
              </a:pPr>
              <a:t>‹#›</a:t>
            </a:fld>
            <a:endParaRPr lang="en-US" altLang="zh-CN"/>
          </a:p>
        </p:txBody>
      </p:sp>
    </p:spTree>
    <p:extLst>
      <p:ext uri="{BB962C8B-B14F-4D97-AF65-F5344CB8AC3E}">
        <p14:creationId xmlns:p14="http://schemas.microsoft.com/office/powerpoint/2010/main" val="29680744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a:xfrm>
            <a:off x="35496" y="6458545"/>
            <a:ext cx="683096" cy="365125"/>
          </a:xfrm>
        </p:spPr>
        <p:txBody>
          <a:bodyPr/>
          <a:lstStyle>
            <a:lvl1pPr algn="l">
              <a:defRPr/>
            </a:lvl1pPr>
          </a:lstStyle>
          <a:p>
            <a:fld id="{B3DD4D5E-1AAD-46F9-A822-8C981A40F6B9}" type="slidenum">
              <a:rPr lang="en-AU" smtClean="0"/>
              <a:pPr/>
              <a:t>‹#›</a:t>
            </a:fld>
            <a:endParaRPr lang="en-AU"/>
          </a:p>
        </p:txBody>
      </p:sp>
      <p:sp>
        <p:nvSpPr>
          <p:cNvPr id="3" name="TextBox 2"/>
          <p:cNvSpPr txBox="1"/>
          <p:nvPr userDrawn="1"/>
        </p:nvSpPr>
        <p:spPr>
          <a:xfrm>
            <a:off x="0" y="0"/>
            <a:ext cx="9144000" cy="369332"/>
          </a:xfrm>
          <a:prstGeom prst="rect">
            <a:avLst/>
          </a:prstGeom>
          <a:gradFill flip="none" rotWithShape="1">
            <a:gsLst>
              <a:gs pos="0">
                <a:schemeClr val="accent1">
                  <a:lumMod val="5000"/>
                  <a:lumOff val="95000"/>
                </a:schemeClr>
              </a:gs>
              <a:gs pos="100000">
                <a:schemeClr val="tx2"/>
              </a:gs>
            </a:gsLst>
            <a:lin ang="0" scaled="1"/>
            <a:tileRect/>
          </a:gradFill>
        </p:spPr>
        <p:txBody>
          <a:bodyPr wrap="square" rtlCol="0">
            <a:spAutoFit/>
          </a:bodyPr>
          <a:lstStyle/>
          <a:p>
            <a:pPr algn="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7028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gradFill flip="none" rotWithShape="1">
          <a:gsLst>
            <a:gs pos="23000">
              <a:schemeClr val="accent1">
                <a:lumMod val="5000"/>
                <a:lumOff val="95000"/>
              </a:schemeClr>
            </a:gs>
            <a:gs pos="99000">
              <a:srgbClr val="002060">
                <a:lumMod val="99000"/>
                <a:lumOff val="1000"/>
                <a:alpha val="75000"/>
              </a:srgbClr>
            </a:gs>
          </a:gsLst>
          <a:lin ang="2700000" scaled="1"/>
          <a:tileRect/>
        </a:gradFill>
        <a:effectLst/>
      </p:bgPr>
    </p:bg>
    <p:spTree>
      <p:nvGrpSpPr>
        <p:cNvPr id="1" name=""/>
        <p:cNvGrpSpPr/>
        <p:nvPr/>
      </p:nvGrpSpPr>
      <p:grpSpPr>
        <a:xfrm>
          <a:off x="0" y="0"/>
          <a:ext cx="0" cy="0"/>
          <a:chOff x="0" y="0"/>
          <a:chExt cx="0" cy="0"/>
        </a:xfrm>
      </p:grpSpPr>
      <p:sp>
        <p:nvSpPr>
          <p:cNvPr id="1026" name="Title 1025"/>
          <p:cNvSpPr>
            <a:spLocks noGrp="1" noChangeArrowheads="1"/>
          </p:cNvSpPr>
          <p:nvPr>
            <p:ph type="title" idx="4294967295"/>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1026"/>
          <p:cNvSpPr>
            <a:spLocks noGrp="1" noChangeArrowheads="1"/>
          </p:cNvSpPr>
          <p:nvPr>
            <p:ph type="body" idx="4294967295"/>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Date Placeholder 1027">
            <a:extLst>
              <a:ext uri="{FF2B5EF4-FFF2-40B4-BE49-F238E27FC236}">
                <a16:creationId xmlns:a16="http://schemas.microsoft.com/office/drawing/2014/main" id="{A819CC32-FFE5-4BE3-80EC-7A5DC1ABDBD0}"/>
              </a:ext>
            </a:extLst>
          </p:cNvPr>
          <p:cNvSpPr>
            <a:spLocks noGrp="1"/>
          </p:cNvSpPr>
          <p:nvPr>
            <p:ph type="dt" sz="half" idx="2"/>
          </p:nvPr>
        </p:nvSpPr>
        <p:spPr>
          <a:xfrm>
            <a:off x="457200" y="6245225"/>
            <a:ext cx="2133600" cy="476250"/>
          </a:xfrm>
          <a:prstGeom prst="rect">
            <a:avLst/>
          </a:prstGeom>
          <a:noFill/>
          <a:ln w="9525">
            <a:noFill/>
          </a:ln>
        </p:spPr>
        <p:txBody>
          <a:bodyPr vert="horz" wrap="square" lIns="91440" tIns="45720" rIns="91440" bIns="45720" numCol="1" anchor="t" anchorCtr="0" compatLnSpc="1"/>
          <a:lstStyle>
            <a:lvl1pP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29" name="Footer Placeholder 1028">
            <a:extLst>
              <a:ext uri="{FF2B5EF4-FFF2-40B4-BE49-F238E27FC236}">
                <a16:creationId xmlns:a16="http://schemas.microsoft.com/office/drawing/2014/main" id="{925879BE-701F-42A0-9C12-A6E8667A0F4E}"/>
              </a:ext>
            </a:extLst>
          </p:cNvPr>
          <p:cNvSpPr>
            <a:spLocks noGrp="1"/>
          </p:cNvSpPr>
          <p:nvPr>
            <p:ph type="ftr" sz="quarter" idx="3"/>
          </p:nvPr>
        </p:nvSpPr>
        <p:spPr>
          <a:xfrm>
            <a:off x="3124200" y="6245225"/>
            <a:ext cx="2895600" cy="476250"/>
          </a:xfrm>
          <a:prstGeom prst="rect">
            <a:avLst/>
          </a:prstGeom>
          <a:noFill/>
          <a:ln w="9525">
            <a:noFill/>
          </a:ln>
        </p:spPr>
        <p:txBody>
          <a:bodyPr vert="horz" wrap="square" lIns="91440" tIns="45720" rIns="91440" bIns="45720" numCol="1" anchor="t" anchorCtr="0" compatLnSpc="1"/>
          <a:lstStyle>
            <a:lvl1pPr algn="ctr" eaLnBrk="1" hangingPunct="1">
              <a:buFont typeface="Arial" panose="020B0604020202020204" pitchFamily="34" charset="0"/>
              <a:buNone/>
              <a:defRPr sz="1400" noProof="1">
                <a:ea typeface="SimSun" panose="02010600030101010101" pitchFamily="2" charset="-122"/>
              </a:defRPr>
            </a:lvl1pPr>
          </a:lstStyle>
          <a:p>
            <a:pPr>
              <a:defRPr/>
            </a:pPr>
            <a:endParaRPr lang="en-US" altLang="zh-CN"/>
          </a:p>
        </p:txBody>
      </p:sp>
      <p:sp>
        <p:nvSpPr>
          <p:cNvPr id="1030" name="Slide Number Placeholder 1029">
            <a:extLst>
              <a:ext uri="{FF2B5EF4-FFF2-40B4-BE49-F238E27FC236}">
                <a16:creationId xmlns:a16="http://schemas.microsoft.com/office/drawing/2014/main" id="{B0291A70-9137-4FF9-B759-F000E13799DA}"/>
              </a:ext>
            </a:extLst>
          </p:cNvPr>
          <p:cNvSpPr>
            <a:spLocks noGrp="1"/>
          </p:cNvSpPr>
          <p:nvPr>
            <p:ph type="sldNum" sz="quarter" idx="4"/>
          </p:nvPr>
        </p:nvSpPr>
        <p:spPr>
          <a:xfrm>
            <a:off x="6553200" y="6245225"/>
            <a:ext cx="2133600" cy="476250"/>
          </a:xfrm>
          <a:prstGeom prst="rect">
            <a:avLst/>
          </a:prstGeom>
          <a:noFill/>
          <a:ln w="9525">
            <a:noFill/>
          </a:ln>
        </p:spPr>
        <p:txBody>
          <a:bodyPr vert="horz" wrap="square" lIns="91440" tIns="45720" rIns="91440" bIns="45720" numCol="1" anchor="t" anchorCtr="0" compatLnSpc="1"/>
          <a:lstStyle>
            <a:lvl1pPr algn="r" eaLnBrk="1" hangingPunct="1">
              <a:buFont typeface="Arial" panose="020B0604020202020204" pitchFamily="34" charset="0"/>
              <a:buNone/>
              <a:defRPr sz="1400" noProof="1">
                <a:ea typeface="SimSun" panose="02010600030101010101" pitchFamily="2" charset="-122"/>
                <a:cs typeface="+mn-cs"/>
              </a:defRPr>
            </a:lvl1pPr>
          </a:lstStyle>
          <a:p>
            <a:pPr>
              <a:defRPr/>
            </a:pPr>
            <a:fld id="{44D23AE8-3CB1-43D2-B62C-CD3A80EC897B}" type="slidenum">
              <a:rPr lang="en-US" altLang="zh-CN"/>
              <a:pPr>
                <a:defRPr/>
              </a:pPr>
              <a:t>‹#›</a:t>
            </a:fld>
            <a:endParaRPr lang="en-US" altLang="zh-CN">
              <a:cs typeface="Arial" panose="020B0604020202020204" pitchFamily="34" charset="0"/>
            </a:endParaRPr>
          </a:p>
        </p:txBody>
      </p:sp>
    </p:spTree>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Lst>
  <p:txStyles>
    <p:titleStyle>
      <a:lvl1pPr algn="ctr" rtl="0" eaLnBrk="0" fontAlgn="base" hangingPunct="0">
        <a:spcBef>
          <a:spcPct val="0"/>
        </a:spcBef>
        <a:spcAft>
          <a:spcPct val="0"/>
        </a:spcAft>
        <a:buFont typeface="Arial" panose="020B0604020202020204" pitchFamily="34" charset="0"/>
        <a:defRPr sz="4400" kern="1200">
          <a:solidFill>
            <a:schemeClr val="tx2"/>
          </a:solidFill>
          <a:latin typeface="+mj-lt"/>
          <a:ea typeface="+mj-ea"/>
          <a:cs typeface="Arial" panose="020B0604020202020204" pitchFamily="34" charset="0"/>
        </a:defRPr>
      </a:lvl1pPr>
      <a:lvl2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buFont typeface="Arial" panose="020B0604020202020204" pitchFamily="34" charset="0"/>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lnSpc>
          <a:spcPct val="100000"/>
        </a:lnSpc>
        <a:spcBef>
          <a:spcPct val="0"/>
        </a:spcBef>
        <a:spcAft>
          <a:spcPct val="0"/>
        </a:spcAft>
        <a:buFont typeface="Arial" panose="020B0604020202020204" pitchFamily="34" charset="0"/>
        <a:buNone/>
        <a:defRPr sz="1800" b="0" i="0" u="none" kern="1200" baseline="0">
          <a:solidFill>
            <a:schemeClr val="tx1"/>
          </a:solidFill>
          <a:latin typeface="+mn-lt"/>
          <a:ea typeface="+mn-ea"/>
          <a:cs typeface="+mn-cs"/>
        </a:defRPr>
      </a:lvl1pPr>
      <a:lvl2pPr marL="457200" lvl="1"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2pPr>
      <a:lvl3pPr marL="914400" lvl="2"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3pPr>
      <a:lvl4pPr marL="1371600" lvl="3"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4pPr>
      <a:lvl5pPr marL="1828800" lvl="4"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5pPr>
      <a:lvl6pPr marL="2286000" lvl="5"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6pPr>
      <a:lvl7pPr marL="2743200" lvl="6"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7pPr>
      <a:lvl8pPr marL="3200400" lvl="7"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8pPr>
      <a:lvl9pPr marL="3657600" lvl="8" indent="0" algn="l" defTabSz="914400" eaLnBrk="1" fontAlgn="base" latinLnBrk="0" hangingPunct="1">
        <a:lnSpc>
          <a:spcPct val="100000"/>
        </a:lnSpc>
        <a:spcBef>
          <a:spcPct val="0"/>
        </a:spcBef>
        <a:spcAft>
          <a:spcPct val="0"/>
        </a:spcAft>
        <a:buFont typeface="Arial" panose="020B0604020202020204" pitchFamily="34" charset="0"/>
        <a:buNone/>
        <a:defRPr b="0" i="0" u="none" kern="1200" baseline="0">
          <a:solidFill>
            <a:schemeClr val="tx1"/>
          </a:solidFill>
          <a:latin typeface="Arial" panose="020B0604020202020204" pitchFamily="34" charset="0"/>
          <a:ea typeface="Arial" panose="020B0604020202020204" pitchFamily="34" charset="0"/>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hyperlink" Target="https://home.wgnhs.wisc.edu/wisconsin-geology/karst-sinkhol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7.xml"/><Relationship Id="rId5" Type="http://schemas.openxmlformats.org/officeDocument/2006/relationships/image" Target="../media/image17.jpeg"/><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26.png"/><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1.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42.png"/><Relationship Id="rId1" Type="http://schemas.openxmlformats.org/officeDocument/2006/relationships/slideLayout" Target="../slideLayouts/slideLayout7.xml"/><Relationship Id="rId6" Type="http://schemas.microsoft.com/office/2007/relationships/hdphoto" Target="../media/hdphoto6.wdp"/><Relationship Id="rId5" Type="http://schemas.openxmlformats.org/officeDocument/2006/relationships/image" Target="../media/image44.png"/><Relationship Id="rId4" Type="http://schemas.openxmlformats.org/officeDocument/2006/relationships/image" Target="../media/image43.jpeg"/></Relationships>
</file>

<file path=ppt/slides/_rels/slide22.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5.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hyperlink" Target="https://www.ted.com/talks/francesco_sauro_deep_under_the_earth_s_surface_discovering_beauty_and_science?utm_campaign=tedspread&amp;utm_medium=referral&amp;utm_source=tedcomshare" TargetMode="External"/><Relationship Id="rId4" Type="http://schemas.openxmlformats.org/officeDocument/2006/relationships/image" Target="../media/image47.jpeg"/></Relationships>
</file>

<file path=ppt/slides/_rels/slide23.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8.png"/><Relationship Id="rId7" Type="http://schemas.openxmlformats.org/officeDocument/2006/relationships/image" Target="../media/image50.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8.wdp"/><Relationship Id="rId5" Type="http://schemas.openxmlformats.org/officeDocument/2006/relationships/image" Target="../media/image49.png"/><Relationship Id="rId4" Type="http://schemas.microsoft.com/office/2007/relationships/hdphoto" Target="../media/hdphoto7.wdp"/></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 Id="rId5" Type="http://schemas.openxmlformats.org/officeDocument/2006/relationships/image" Target="../media/image57.emf"/><Relationship Id="rId4" Type="http://schemas.openxmlformats.org/officeDocument/2006/relationships/image" Target="../media/image56.emf"/></Relationships>
</file>

<file path=ppt/slides/_rels/slide2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 Id="rId5" Type="http://schemas.openxmlformats.org/officeDocument/2006/relationships/image" Target="../media/image63.jpeg"/><Relationship Id="rId4" Type="http://schemas.openxmlformats.org/officeDocument/2006/relationships/image" Target="../media/image62.jpeg"/></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jpeg"/><Relationship Id="rId1" Type="http://schemas.openxmlformats.org/officeDocument/2006/relationships/slideLayout" Target="../slideLayouts/slideLayout7.xml"/><Relationship Id="rId4" Type="http://schemas.openxmlformats.org/officeDocument/2006/relationships/image" Target="../media/image66.jpeg"/></Relationships>
</file>

<file path=ppt/slides/_rels/slide30.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jpeg"/><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31.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 Id="rId5" Type="http://schemas.openxmlformats.org/officeDocument/2006/relationships/image" Target="../media/image73.jpeg"/><Relationship Id="rId4" Type="http://schemas.openxmlformats.org/officeDocument/2006/relationships/image" Target="../media/image72.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timescavengers.blog/introductory-material/geologic-time/principles-of-geolog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BEAF786-F5A6-43AC-960C-6551BA2153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6" name="TextBox 5"/>
          <p:cNvSpPr txBox="1"/>
          <p:nvPr/>
        </p:nvSpPr>
        <p:spPr>
          <a:xfrm>
            <a:off x="249039" y="5907242"/>
            <a:ext cx="2025171" cy="400110"/>
          </a:xfrm>
          <a:prstGeom prst="rect">
            <a:avLst/>
          </a:prstGeom>
          <a:noFill/>
        </p:spPr>
        <p:txBody>
          <a:bodyPr wrap="none" rtlCol="0">
            <a:spAutoFit/>
          </a:bodyPr>
          <a:lstStyle/>
          <a:p>
            <a:pPr algn="r"/>
            <a:r>
              <a:rPr lang="en-AU" sz="2000" dirty="0">
                <a:solidFill>
                  <a:schemeClr val="bg1"/>
                </a:solidFill>
                <a:latin typeface="Arial" pitchFamily="34" charset="0"/>
                <a:cs typeface="Arial" pitchFamily="34" charset="0"/>
              </a:rPr>
              <a:t>Dr </a:t>
            </a:r>
            <a:r>
              <a:rPr lang="en-AU" sz="2000" dirty="0">
                <a:solidFill>
                  <a:schemeClr val="bg1"/>
                </a:solidFill>
              </a:rPr>
              <a:t>Alissa Flatley</a:t>
            </a:r>
            <a:endParaRPr lang="en-AU" sz="2000" dirty="0">
              <a:solidFill>
                <a:schemeClr val="bg1"/>
              </a:solidFill>
              <a:latin typeface="Arial" pitchFamily="34" charset="0"/>
              <a:cs typeface="Arial" pitchFamily="34" charset="0"/>
            </a:endParaRPr>
          </a:p>
        </p:txBody>
      </p:sp>
      <p:sp>
        <p:nvSpPr>
          <p:cNvPr id="8" name="Rectangle 7"/>
          <p:cNvSpPr/>
          <p:nvPr/>
        </p:nvSpPr>
        <p:spPr>
          <a:xfrm>
            <a:off x="693906" y="125493"/>
            <a:ext cx="8311871" cy="2585323"/>
          </a:xfrm>
          <a:prstGeom prst="rect">
            <a:avLst/>
          </a:prstGeom>
        </p:spPr>
        <p:txBody>
          <a:bodyPr wrap="square">
            <a:spAutoFit/>
          </a:bodyPr>
          <a:lstStyle/>
          <a:p>
            <a:pPr algn="r"/>
            <a:r>
              <a:rPr lang="en-AU" sz="3200" b="1" dirty="0">
                <a:solidFill>
                  <a:srgbClr val="002060"/>
                </a:solidFill>
                <a:effectLst>
                  <a:outerShdw blurRad="50800" dist="63500" dir="5400000" algn="ctr" rotWithShape="0">
                    <a:schemeClr val="bg1">
                      <a:alpha val="43000"/>
                    </a:schemeClr>
                  </a:outerShdw>
                </a:effectLst>
              </a:rPr>
              <a:t>Resolving dissolution…</a:t>
            </a:r>
          </a:p>
          <a:p>
            <a:pPr algn="r"/>
            <a:r>
              <a:rPr lang="en-AU" sz="6600" dirty="0">
                <a:solidFill>
                  <a:srgbClr val="002060"/>
                </a:solidFill>
                <a:effectLst>
                  <a:outerShdw blurRad="50800" dist="63500" dir="5400000" algn="ctr" rotWithShape="0">
                    <a:schemeClr val="bg1">
                      <a:alpha val="43000"/>
                    </a:schemeClr>
                  </a:outerShdw>
                </a:effectLst>
                <a:latin typeface="Arial Black" pitchFamily="34" charset="0"/>
              </a:rPr>
              <a:t>Karst landscapes</a:t>
            </a:r>
          </a:p>
          <a:p>
            <a:pPr algn="r"/>
            <a:r>
              <a:rPr lang="en-AU" sz="3200" b="1" dirty="0">
                <a:solidFill>
                  <a:srgbClr val="002060"/>
                </a:solidFill>
                <a:effectLst>
                  <a:outerShdw blurRad="50800" dist="63500" dir="5400000" algn="ctr" rotWithShape="0">
                    <a:schemeClr val="bg1">
                      <a:alpha val="43000"/>
                    </a:schemeClr>
                  </a:outerShdw>
                </a:effectLst>
                <a:latin typeface="+mn-lt"/>
                <a:cs typeface="Arial" pitchFamily="34" charset="0"/>
              </a:rPr>
              <a:t>Processes, forms and paleo-environmental significance</a:t>
            </a:r>
          </a:p>
        </p:txBody>
      </p:sp>
      <p:sp>
        <p:nvSpPr>
          <p:cNvPr id="7" name="TextBox 6">
            <a:extLst>
              <a:ext uri="{FF2B5EF4-FFF2-40B4-BE49-F238E27FC236}">
                <a16:creationId xmlns:a16="http://schemas.microsoft.com/office/drawing/2014/main" id="{67E35D42-D7B4-44D8-B8B4-A5630F6ACF40}"/>
              </a:ext>
            </a:extLst>
          </p:cNvPr>
          <p:cNvSpPr txBox="1"/>
          <p:nvPr/>
        </p:nvSpPr>
        <p:spPr>
          <a:xfrm>
            <a:off x="249039" y="6294429"/>
            <a:ext cx="5878532" cy="369332"/>
          </a:xfrm>
          <a:prstGeom prst="rect">
            <a:avLst/>
          </a:prstGeom>
          <a:noFill/>
        </p:spPr>
        <p:txBody>
          <a:bodyPr wrap="none" rtlCol="0">
            <a:spAutoFit/>
          </a:bodyPr>
          <a:lstStyle/>
          <a:p>
            <a:r>
              <a:rPr lang="en-GB" dirty="0">
                <a:solidFill>
                  <a:schemeClr val="bg1"/>
                </a:solidFill>
              </a:rPr>
              <a:t>ACNA4007 – Physical Landscape and the Geosphere </a:t>
            </a:r>
            <a:endParaRPr lang="en-AU" dirty="0">
              <a:solidFill>
                <a:schemeClr val="bg1"/>
              </a:solidFill>
            </a:endParaRPr>
          </a:p>
        </p:txBody>
      </p:sp>
      <p:pic>
        <p:nvPicPr>
          <p:cNvPr id="3" name="Picture 2" descr="A black background with white text&#10;&#10;Description automatically generated">
            <a:extLst>
              <a:ext uri="{FF2B5EF4-FFF2-40B4-BE49-F238E27FC236}">
                <a16:creationId xmlns:a16="http://schemas.microsoft.com/office/drawing/2014/main" id="{BE2C25DF-095B-78FB-4B52-C138F25CAAA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82650" y="5519311"/>
            <a:ext cx="2623127" cy="1213196"/>
          </a:xfrm>
          <a:prstGeom prst="rect">
            <a:avLst/>
          </a:prstGeom>
        </p:spPr>
      </p:pic>
    </p:spTree>
    <p:extLst>
      <p:ext uri="{BB962C8B-B14F-4D97-AF65-F5344CB8AC3E}">
        <p14:creationId xmlns:p14="http://schemas.microsoft.com/office/powerpoint/2010/main" val="3861424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72342"/>
          </a:xfrm>
          <a:prstGeom prst="rect">
            <a:avLst/>
          </a:prstGeom>
        </p:spPr>
      </p:pic>
      <p:sp>
        <p:nvSpPr>
          <p:cNvPr id="7" name="TextBox 6"/>
          <p:cNvSpPr txBox="1"/>
          <p:nvPr/>
        </p:nvSpPr>
        <p:spPr>
          <a:xfrm>
            <a:off x="8414313" y="6641510"/>
            <a:ext cx="729687" cy="230832"/>
          </a:xfrm>
          <a:prstGeom prst="rect">
            <a:avLst/>
          </a:prstGeom>
          <a:noFill/>
        </p:spPr>
        <p:txBody>
          <a:bodyPr wrap="none" rtlCol="0">
            <a:spAutoFit/>
          </a:bodyPr>
          <a:lstStyle/>
          <a:p>
            <a:r>
              <a:rPr lang="de-DE" sz="900" dirty="0">
                <a:solidFill>
                  <a:schemeClr val="bg1"/>
                </a:solidFill>
              </a:rPr>
              <a:t>Allen 2005</a:t>
            </a:r>
          </a:p>
        </p:txBody>
      </p:sp>
      <p:sp>
        <p:nvSpPr>
          <p:cNvPr id="4" name="TextBox 3"/>
          <p:cNvSpPr txBox="1"/>
          <p:nvPr/>
        </p:nvSpPr>
        <p:spPr>
          <a:xfrm>
            <a:off x="1046241" y="802438"/>
            <a:ext cx="4636919"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Karst Landforms and Processes</a:t>
            </a:r>
          </a:p>
        </p:txBody>
      </p:sp>
      <p:sp>
        <p:nvSpPr>
          <p:cNvPr id="22" name="TextBox 21"/>
          <p:cNvSpPr txBox="1"/>
          <p:nvPr/>
        </p:nvSpPr>
        <p:spPr>
          <a:xfrm>
            <a:off x="2912433" y="1225617"/>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Relative Age and Earth‘s clues</a:t>
            </a:r>
          </a:p>
        </p:txBody>
      </p: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Outline…</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8D3DA12-14A6-1C21-04E2-95D24A9534E7}"/>
              </a:ext>
            </a:extLst>
          </p:cNvPr>
          <p:cNvSpPr txBox="1"/>
          <p:nvPr/>
        </p:nvSpPr>
        <p:spPr>
          <a:xfrm>
            <a:off x="5394626" y="1790149"/>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Guest Lecture (next week)</a:t>
            </a:r>
          </a:p>
        </p:txBody>
      </p:sp>
    </p:spTree>
    <p:extLst>
      <p:ext uri="{BB962C8B-B14F-4D97-AF65-F5344CB8AC3E}">
        <p14:creationId xmlns:p14="http://schemas.microsoft.com/office/powerpoint/2010/main" val="1762029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2"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72342"/>
          </a:xfrm>
          <a:prstGeom prst="rect">
            <a:avLst/>
          </a:prstGeom>
        </p:spPr>
      </p:pic>
      <p:sp>
        <p:nvSpPr>
          <p:cNvPr id="7" name="TextBox 6"/>
          <p:cNvSpPr txBox="1"/>
          <p:nvPr/>
        </p:nvSpPr>
        <p:spPr>
          <a:xfrm>
            <a:off x="8414313" y="6641510"/>
            <a:ext cx="729687" cy="230832"/>
          </a:xfrm>
          <a:prstGeom prst="rect">
            <a:avLst/>
          </a:prstGeom>
          <a:noFill/>
        </p:spPr>
        <p:txBody>
          <a:bodyPr wrap="none" rtlCol="0">
            <a:spAutoFit/>
          </a:bodyPr>
          <a:lstStyle/>
          <a:p>
            <a:r>
              <a:rPr lang="de-DE" sz="900" dirty="0">
                <a:solidFill>
                  <a:schemeClr val="bg1"/>
                </a:solidFill>
              </a:rPr>
              <a:t>Allen 2005</a:t>
            </a:r>
          </a:p>
        </p:txBody>
      </p:sp>
      <p:sp>
        <p:nvSpPr>
          <p:cNvPr id="4" name="TextBox 3"/>
          <p:cNvSpPr txBox="1"/>
          <p:nvPr/>
        </p:nvSpPr>
        <p:spPr>
          <a:xfrm>
            <a:off x="1046241" y="802438"/>
            <a:ext cx="4636919"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Karst Landforms and Processes</a:t>
            </a:r>
          </a:p>
        </p:txBody>
      </p:sp>
      <p:sp>
        <p:nvSpPr>
          <p:cNvPr id="22" name="TextBox 21"/>
          <p:cNvSpPr txBox="1"/>
          <p:nvPr/>
        </p:nvSpPr>
        <p:spPr>
          <a:xfrm>
            <a:off x="2912433" y="1225617"/>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Relative Age and Earth‘s clues</a:t>
            </a:r>
          </a:p>
        </p:txBody>
      </p: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Outline…</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8D3DA12-14A6-1C21-04E2-95D24A9534E7}"/>
              </a:ext>
            </a:extLst>
          </p:cNvPr>
          <p:cNvSpPr txBox="1"/>
          <p:nvPr/>
        </p:nvSpPr>
        <p:spPr>
          <a:xfrm>
            <a:off x="5394626" y="1790149"/>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Guest Lecture (next week)</a:t>
            </a:r>
          </a:p>
        </p:txBody>
      </p:sp>
      <p:pic>
        <p:nvPicPr>
          <p:cNvPr id="3" name="Picture 2">
            <a:extLst>
              <a:ext uri="{FF2B5EF4-FFF2-40B4-BE49-F238E27FC236}">
                <a16:creationId xmlns:a16="http://schemas.microsoft.com/office/drawing/2014/main" id="{1ECF045F-2D35-23CC-E73A-CB4963A36D35}"/>
              </a:ext>
            </a:extLst>
          </p:cNvPr>
          <p:cNvPicPr>
            <a:picLocks noChangeAspect="1"/>
          </p:cNvPicPr>
          <p:nvPr/>
        </p:nvPicPr>
        <p:blipFill rotWithShape="1">
          <a:blip r:embed="rId3"/>
          <a:srcRect l="36448" t="10415" r="32991" b="11827"/>
          <a:stretch/>
        </p:blipFill>
        <p:spPr>
          <a:xfrm>
            <a:off x="533493" y="1968144"/>
            <a:ext cx="3346008" cy="4788782"/>
          </a:xfrm>
          <a:prstGeom prst="rect">
            <a:avLst/>
          </a:prstGeom>
        </p:spPr>
      </p:pic>
    </p:spTree>
    <p:extLst>
      <p:ext uri="{BB962C8B-B14F-4D97-AF65-F5344CB8AC3E}">
        <p14:creationId xmlns:p14="http://schemas.microsoft.com/office/powerpoint/2010/main" val="8476292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2"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72342"/>
          </a:xfrm>
          <a:prstGeom prst="rect">
            <a:avLst/>
          </a:prstGeom>
        </p:spPr>
      </p:pic>
      <p:sp>
        <p:nvSpPr>
          <p:cNvPr id="7" name="TextBox 6"/>
          <p:cNvSpPr txBox="1"/>
          <p:nvPr/>
        </p:nvSpPr>
        <p:spPr>
          <a:xfrm>
            <a:off x="8414313" y="6641510"/>
            <a:ext cx="729687" cy="230832"/>
          </a:xfrm>
          <a:prstGeom prst="rect">
            <a:avLst/>
          </a:prstGeom>
          <a:noFill/>
        </p:spPr>
        <p:txBody>
          <a:bodyPr wrap="none" rtlCol="0">
            <a:spAutoFit/>
          </a:bodyPr>
          <a:lstStyle/>
          <a:p>
            <a:r>
              <a:rPr lang="de-DE" sz="900" dirty="0">
                <a:solidFill>
                  <a:schemeClr val="bg1"/>
                </a:solidFill>
              </a:rPr>
              <a:t>Allen 2005</a:t>
            </a:r>
          </a:p>
        </p:txBody>
      </p:sp>
      <p:sp>
        <p:nvSpPr>
          <p:cNvPr id="4" name="TextBox 3"/>
          <p:cNvSpPr txBox="1"/>
          <p:nvPr/>
        </p:nvSpPr>
        <p:spPr>
          <a:xfrm>
            <a:off x="1046241" y="802438"/>
            <a:ext cx="4636919"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Karst Landforms and Processes</a:t>
            </a:r>
          </a:p>
        </p:txBody>
      </p:sp>
      <p:sp>
        <p:nvSpPr>
          <p:cNvPr id="22" name="TextBox 21"/>
          <p:cNvSpPr txBox="1"/>
          <p:nvPr/>
        </p:nvSpPr>
        <p:spPr>
          <a:xfrm>
            <a:off x="2912433" y="1225617"/>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Relative Age and Earth‘s clues</a:t>
            </a:r>
          </a:p>
        </p:txBody>
      </p: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Outline…</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E8D3DA12-14A6-1C21-04E2-95D24A9534E7}"/>
              </a:ext>
            </a:extLst>
          </p:cNvPr>
          <p:cNvSpPr txBox="1"/>
          <p:nvPr/>
        </p:nvSpPr>
        <p:spPr>
          <a:xfrm>
            <a:off x="5394626" y="1790149"/>
            <a:ext cx="4964385" cy="400110"/>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Guest Lecture (next week)</a:t>
            </a:r>
          </a:p>
        </p:txBody>
      </p:sp>
      <p:pic>
        <p:nvPicPr>
          <p:cNvPr id="3" name="Picture 2">
            <a:extLst>
              <a:ext uri="{FF2B5EF4-FFF2-40B4-BE49-F238E27FC236}">
                <a16:creationId xmlns:a16="http://schemas.microsoft.com/office/drawing/2014/main" id="{1ECF045F-2D35-23CC-E73A-CB4963A36D35}"/>
              </a:ext>
            </a:extLst>
          </p:cNvPr>
          <p:cNvPicPr>
            <a:picLocks noChangeAspect="1"/>
          </p:cNvPicPr>
          <p:nvPr/>
        </p:nvPicPr>
        <p:blipFill rotWithShape="1">
          <a:blip r:embed="rId3"/>
          <a:srcRect l="36448" t="10415" r="32991" b="11827"/>
          <a:stretch/>
        </p:blipFill>
        <p:spPr>
          <a:xfrm>
            <a:off x="533493" y="1968144"/>
            <a:ext cx="3346008" cy="4788782"/>
          </a:xfrm>
          <a:prstGeom prst="rect">
            <a:avLst/>
          </a:prstGeom>
        </p:spPr>
      </p:pic>
      <p:pic>
        <p:nvPicPr>
          <p:cNvPr id="1028" name="Picture 4">
            <a:extLst>
              <a:ext uri="{FF2B5EF4-FFF2-40B4-BE49-F238E27FC236}">
                <a16:creationId xmlns:a16="http://schemas.microsoft.com/office/drawing/2014/main" id="{A8816770-6B8F-A18E-B207-EC0A292C1C3B}"/>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5108" t="15291" r="23304" b="6152"/>
          <a:stretch/>
        </p:blipFill>
        <p:spPr bwMode="auto">
          <a:xfrm>
            <a:off x="4807032" y="2485324"/>
            <a:ext cx="3803475" cy="3861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14914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2"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72342"/>
          </a:xfrm>
          <a:prstGeom prst="rect">
            <a:avLst/>
          </a:prstGeom>
        </p:spPr>
      </p:pic>
      <p:sp>
        <p:nvSpPr>
          <p:cNvPr id="7" name="TextBox 6"/>
          <p:cNvSpPr txBox="1"/>
          <p:nvPr/>
        </p:nvSpPr>
        <p:spPr>
          <a:xfrm>
            <a:off x="8414313" y="6641510"/>
            <a:ext cx="729687" cy="230832"/>
          </a:xfrm>
          <a:prstGeom prst="rect">
            <a:avLst/>
          </a:prstGeom>
          <a:noFill/>
        </p:spPr>
        <p:txBody>
          <a:bodyPr wrap="none" rtlCol="0">
            <a:spAutoFit/>
          </a:bodyPr>
          <a:lstStyle/>
          <a:p>
            <a:r>
              <a:rPr lang="de-DE" sz="900" dirty="0">
                <a:solidFill>
                  <a:schemeClr val="bg1"/>
                </a:solidFill>
              </a:rPr>
              <a:t>Allen 2005</a:t>
            </a:r>
          </a:p>
        </p:txBody>
      </p:sp>
      <p:sp>
        <p:nvSpPr>
          <p:cNvPr id="10" name="TextBox 9"/>
          <p:cNvSpPr txBox="1"/>
          <p:nvPr/>
        </p:nvSpPr>
        <p:spPr>
          <a:xfrm>
            <a:off x="502805" y="866344"/>
            <a:ext cx="2584106" cy="369332"/>
          </a:xfrm>
          <a:prstGeom prst="rect">
            <a:avLst/>
          </a:prstGeom>
          <a:noFill/>
        </p:spPr>
        <p:txBody>
          <a:bodyPr wrap="square" rtlCol="0">
            <a:spAutoFit/>
          </a:bodyPr>
          <a:lstStyle/>
          <a:p>
            <a:r>
              <a:rPr lang="de-DE" dirty="0">
                <a:solidFill>
                  <a:srgbClr val="002060"/>
                </a:solidFill>
              </a:rPr>
              <a:t>What is karst?</a:t>
            </a:r>
          </a:p>
        </p:txBody>
      </p:sp>
      <p:sp>
        <p:nvSpPr>
          <p:cNvPr id="4" name="TextBox 3"/>
          <p:cNvSpPr txBox="1"/>
          <p:nvPr/>
        </p:nvSpPr>
        <p:spPr>
          <a:xfrm>
            <a:off x="3686892" y="676512"/>
            <a:ext cx="4636919"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002060"/>
                </a:solidFill>
              </a:rPr>
              <a:t>“Karst” is a landscape created when water dissolves rocks. </a:t>
            </a:r>
            <a:endParaRPr lang="de-DE" sz="2000" dirty="0">
              <a:solidFill>
                <a:srgbClr val="002060"/>
              </a:solidFill>
            </a:endParaRPr>
          </a:p>
        </p:txBody>
      </p: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What is karst?…</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5" name="Picture 2" descr="Karst and Sinkholes – WGNHS – UW–Madison">
            <a:extLst>
              <a:ext uri="{FF2B5EF4-FFF2-40B4-BE49-F238E27FC236}">
                <a16:creationId xmlns:a16="http://schemas.microsoft.com/office/drawing/2014/main" id="{715DFB17-5E11-1930-B4F8-3A649200D2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254" y="1658199"/>
            <a:ext cx="8432288" cy="4983312"/>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09A6CFEB-87EE-BB5C-74F1-34CFE4CD4382}"/>
              </a:ext>
            </a:extLst>
          </p:cNvPr>
          <p:cNvSpPr txBox="1"/>
          <p:nvPr/>
        </p:nvSpPr>
        <p:spPr>
          <a:xfrm>
            <a:off x="502805" y="6333733"/>
            <a:ext cx="5059110" cy="307777"/>
          </a:xfrm>
          <a:prstGeom prst="rect">
            <a:avLst/>
          </a:prstGeom>
          <a:noFill/>
        </p:spPr>
        <p:txBody>
          <a:bodyPr wrap="square">
            <a:spAutoFit/>
          </a:bodyPr>
          <a:lstStyle/>
          <a:p>
            <a:r>
              <a:rPr lang="en-GB" sz="1400" dirty="0">
                <a:hlinkClick r:id="rId4"/>
              </a:rPr>
              <a:t>Karst and Sinkholes – WGNHS – UW–Madison (wisc.edu)</a:t>
            </a:r>
            <a:endParaRPr lang="en-GB" sz="1400" dirty="0"/>
          </a:p>
        </p:txBody>
      </p:sp>
    </p:spTree>
    <p:extLst>
      <p:ext uri="{BB962C8B-B14F-4D97-AF65-F5344CB8AC3E}">
        <p14:creationId xmlns:p14="http://schemas.microsoft.com/office/powerpoint/2010/main" val="24641613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A700AC96-6DAA-4D97-9BAE-8570450B4220}"/>
              </a:ext>
            </a:extLst>
          </p:cNvPr>
          <p:cNvGrpSpPr/>
          <p:nvPr/>
        </p:nvGrpSpPr>
        <p:grpSpPr>
          <a:xfrm>
            <a:off x="197894" y="631188"/>
            <a:ext cx="8946109" cy="2342886"/>
            <a:chOff x="3131837" y="3957512"/>
            <a:chExt cx="8946109" cy="2342886"/>
          </a:xfrm>
        </p:grpSpPr>
        <p:sp>
          <p:nvSpPr>
            <p:cNvPr id="8" name="TextBox 7">
              <a:extLst>
                <a:ext uri="{FF2B5EF4-FFF2-40B4-BE49-F238E27FC236}">
                  <a16:creationId xmlns:a16="http://schemas.microsoft.com/office/drawing/2014/main" id="{FCC2A319-44DB-45D4-9B2D-FF4EDA90AAF3}"/>
                </a:ext>
              </a:extLst>
            </p:cNvPr>
            <p:cNvSpPr txBox="1"/>
            <p:nvPr/>
          </p:nvSpPr>
          <p:spPr>
            <a:xfrm>
              <a:off x="3131837" y="5469401"/>
              <a:ext cx="5572143" cy="830997"/>
            </a:xfrm>
            <a:prstGeom prst="rect">
              <a:avLst/>
            </a:prstGeom>
            <a:solidFill>
              <a:schemeClr val="bg1">
                <a:lumMod val="85000"/>
              </a:schemeClr>
            </a:solidFill>
          </p:spPr>
          <p:txBody>
            <a:bodyPr wrap="square" rtlCol="0">
              <a:spAutoFit/>
            </a:bodyPr>
            <a:lstStyle/>
            <a:p>
              <a:pPr algn="ctr">
                <a:lnSpc>
                  <a:spcPct val="150000"/>
                </a:lnSpc>
              </a:pPr>
              <a:r>
                <a:rPr lang="en-GB" sz="1600" dirty="0">
                  <a:solidFill>
                    <a:srgbClr val="002060"/>
                  </a:solidFill>
                  <a:latin typeface="Arial" panose="020B0604020202020204" pitchFamily="34" charset="0"/>
                  <a:cs typeface="Arial" panose="020B0604020202020204" pitchFamily="34" charset="0"/>
                </a:rPr>
                <a:t>Calcite + </a:t>
              </a:r>
              <a:r>
                <a:rPr lang="en-GB" sz="1600" dirty="0">
                  <a:solidFill>
                    <a:srgbClr val="002060"/>
                  </a:solidFill>
                </a:rPr>
                <a:t>C</a:t>
              </a:r>
              <a:r>
                <a:rPr lang="en-GB" sz="1600" dirty="0">
                  <a:solidFill>
                    <a:srgbClr val="002060"/>
                  </a:solidFill>
                  <a:latin typeface="Arial" panose="020B0604020202020204" pitchFamily="34" charset="0"/>
                  <a:cs typeface="Arial" panose="020B0604020202020204" pitchFamily="34" charset="0"/>
                </a:rPr>
                <a:t>arbonic acid </a:t>
              </a:r>
              <a:r>
                <a:rPr lang="en-GB" sz="1600" dirty="0">
                  <a:solidFill>
                    <a:srgbClr val="002060"/>
                  </a:solidFill>
                  <a:latin typeface="Arial" panose="020B0604020202020204" pitchFamily="34" charset="0"/>
                  <a:cs typeface="Arial" panose="020B0604020202020204" pitchFamily="34" charset="0"/>
                  <a:sym typeface="Symbol" panose="05050102010706020507" pitchFamily="18" charset="2"/>
                </a:rPr>
                <a:t> </a:t>
              </a:r>
              <a:r>
                <a:rPr lang="en-GB" sz="1600" dirty="0">
                  <a:solidFill>
                    <a:srgbClr val="002060"/>
                  </a:solidFill>
                  <a:sym typeface="Symbol" panose="05050102010706020507" pitchFamily="18" charset="2"/>
                </a:rPr>
                <a:t> Calcium Hydrogen Carbonate</a:t>
              </a:r>
              <a:endParaRPr lang="en-GB" sz="1600" dirty="0">
                <a:solidFill>
                  <a:srgbClr val="002060"/>
                </a:solidFill>
                <a:latin typeface="Arial" panose="020B0604020202020204" pitchFamily="34" charset="0"/>
                <a:cs typeface="Arial" panose="020B0604020202020204" pitchFamily="34" charset="0"/>
                <a:sym typeface="Symbol" panose="05050102010706020507" pitchFamily="18" charset="2"/>
              </a:endParaRPr>
            </a:p>
            <a:p>
              <a:pPr algn="ctr">
                <a:lnSpc>
                  <a:spcPct val="150000"/>
                </a:lnSpc>
              </a:pPr>
              <a:r>
                <a:rPr lang="en-GB" sz="1600" dirty="0">
                  <a:solidFill>
                    <a:schemeClr val="bg1">
                      <a:lumMod val="50000"/>
                    </a:schemeClr>
                  </a:solidFill>
                  <a:sym typeface="Symbol" panose="05050102010706020507" pitchFamily="18" charset="2"/>
                </a:rPr>
                <a:t>CaCO</a:t>
              </a:r>
              <a:r>
                <a:rPr lang="en-GB" sz="1600" baseline="-25000" dirty="0">
                  <a:solidFill>
                    <a:schemeClr val="bg1">
                      <a:lumMod val="50000"/>
                    </a:schemeClr>
                  </a:solidFill>
                  <a:sym typeface="Symbol" panose="05050102010706020507" pitchFamily="18" charset="2"/>
                </a:rPr>
                <a:t>3</a:t>
              </a:r>
              <a:r>
                <a:rPr lang="en-GB" sz="1600" dirty="0">
                  <a:solidFill>
                    <a:schemeClr val="bg1">
                      <a:lumMod val="50000"/>
                    </a:schemeClr>
                  </a:solidFill>
                  <a:sym typeface="Symbol" panose="05050102010706020507" pitchFamily="18" charset="2"/>
                </a:rPr>
                <a:t> + H</a:t>
              </a:r>
              <a:r>
                <a:rPr lang="en-GB" sz="1600" baseline="-25000" dirty="0">
                  <a:solidFill>
                    <a:schemeClr val="bg1">
                      <a:lumMod val="50000"/>
                    </a:schemeClr>
                  </a:solidFill>
                  <a:sym typeface="Symbol" panose="05050102010706020507" pitchFamily="18" charset="2"/>
                </a:rPr>
                <a:t>2</a:t>
              </a:r>
              <a:r>
                <a:rPr lang="en-GB" sz="1600" dirty="0">
                  <a:solidFill>
                    <a:schemeClr val="bg1">
                      <a:lumMod val="50000"/>
                    </a:schemeClr>
                  </a:solidFill>
                  <a:sym typeface="Symbol" panose="05050102010706020507" pitchFamily="18" charset="2"/>
                </a:rPr>
                <a:t>O + CO</a:t>
              </a:r>
              <a:r>
                <a:rPr lang="en-GB" sz="1600" baseline="-25000" dirty="0">
                  <a:solidFill>
                    <a:schemeClr val="bg1">
                      <a:lumMod val="50000"/>
                    </a:schemeClr>
                  </a:solidFill>
                  <a:sym typeface="Symbol" panose="05050102010706020507" pitchFamily="18" charset="2"/>
                </a:rPr>
                <a:t>2 </a:t>
              </a:r>
              <a:r>
                <a:rPr lang="en-GB" sz="1600" dirty="0">
                  <a:solidFill>
                    <a:schemeClr val="bg1">
                      <a:lumMod val="50000"/>
                    </a:schemeClr>
                  </a:solidFill>
                  <a:sym typeface="Symbol" panose="05050102010706020507" pitchFamily="18" charset="2"/>
                </a:rPr>
                <a:t> CaCO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 + H</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2</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 </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 Ca(HCO</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3</a:t>
              </a:r>
              <a:r>
                <a:rPr lang="en-GB" sz="16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a:t>
              </a:r>
              <a:r>
                <a:rPr lang="en-GB" sz="1600" baseline="-25000" dirty="0">
                  <a:solidFill>
                    <a:schemeClr val="bg1">
                      <a:lumMod val="50000"/>
                    </a:schemeClr>
                  </a:solidFill>
                  <a:latin typeface="Arial" panose="020B0604020202020204" pitchFamily="34" charset="0"/>
                  <a:cs typeface="Arial" panose="020B0604020202020204" pitchFamily="34" charset="0"/>
                  <a:sym typeface="Symbol" panose="05050102010706020507" pitchFamily="18" charset="2"/>
                </a:rPr>
                <a:t>2</a:t>
              </a:r>
              <a:endParaRPr lang="en-GB" sz="1600" baseline="-25000" dirty="0">
                <a:solidFill>
                  <a:schemeClr val="bg1">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AC0990C-2497-4FF6-8EFF-75369DF3741C}"/>
                </a:ext>
              </a:extLst>
            </p:cNvPr>
            <p:cNvSpPr txBox="1"/>
            <p:nvPr/>
          </p:nvSpPr>
          <p:spPr>
            <a:xfrm>
              <a:off x="4451458" y="4770239"/>
              <a:ext cx="2727636" cy="523220"/>
            </a:xfrm>
            <a:prstGeom prst="rect">
              <a:avLst/>
            </a:prstGeom>
            <a:solidFill>
              <a:srgbClr val="002060"/>
            </a:solidFill>
          </p:spPr>
          <p:txBody>
            <a:bodyPr wrap="square" rtlCol="0">
              <a:spAutoFit/>
            </a:bodyPr>
            <a:lstStyle/>
            <a:p>
              <a:pPr algn="ctr"/>
              <a:r>
                <a:rPr lang="en-GB" sz="2800" dirty="0">
                  <a:solidFill>
                    <a:schemeClr val="bg1"/>
                  </a:solidFill>
                  <a:latin typeface="Arial" panose="020B0604020202020204" pitchFamily="34" charset="0"/>
                  <a:cs typeface="Arial" panose="020B0604020202020204" pitchFamily="34" charset="0"/>
                </a:rPr>
                <a:t>=</a:t>
              </a:r>
              <a:r>
                <a:rPr lang="en-GB" sz="2800" b="1" dirty="0">
                  <a:solidFill>
                    <a:schemeClr val="bg1"/>
                  </a:solidFill>
                  <a:latin typeface="Arial" panose="020B0604020202020204" pitchFamily="34" charset="0"/>
                  <a:cs typeface="Arial" panose="020B0604020202020204" pitchFamily="34" charset="0"/>
                </a:rPr>
                <a:t> Dissolution</a:t>
              </a:r>
            </a:p>
          </p:txBody>
        </p:sp>
        <p:sp>
          <p:nvSpPr>
            <p:cNvPr id="10" name="TextBox 9">
              <a:extLst>
                <a:ext uri="{FF2B5EF4-FFF2-40B4-BE49-F238E27FC236}">
                  <a16:creationId xmlns:a16="http://schemas.microsoft.com/office/drawing/2014/main" id="{65DF1D45-537A-4DAB-A33F-1362EC216AC8}"/>
                </a:ext>
              </a:extLst>
            </p:cNvPr>
            <p:cNvSpPr txBox="1"/>
            <p:nvPr/>
          </p:nvSpPr>
          <p:spPr>
            <a:xfrm>
              <a:off x="3131839" y="3957512"/>
              <a:ext cx="8946107"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Transition of a mineral into aqueous solution (needs water), special case </a:t>
              </a:r>
              <a:r>
                <a:rPr lang="en-GB" dirty="0">
                  <a:solidFill>
                    <a:srgbClr val="002060"/>
                  </a:solidFill>
                </a:rPr>
                <a:t>carbonate (needs carbonic acid)</a:t>
              </a:r>
            </a:p>
          </p:txBody>
        </p:sp>
      </p:grpSp>
      <p:sp>
        <p:nvSpPr>
          <p:cNvPr id="11" name="Rectangle 10">
            <a:extLst>
              <a:ext uri="{FF2B5EF4-FFF2-40B4-BE49-F238E27FC236}">
                <a16:creationId xmlns:a16="http://schemas.microsoft.com/office/drawing/2014/main" id="{92F4B7DA-04F5-4EBB-BD0E-A4D5B2AAA17D}"/>
              </a:ext>
            </a:extLst>
          </p:cNvPr>
          <p:cNvSpPr/>
          <p:nvPr/>
        </p:nvSpPr>
        <p:spPr>
          <a:xfrm>
            <a:off x="5922239" y="1196087"/>
            <a:ext cx="3102123" cy="1938992"/>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Limestone can dissolve in pure water, but it is more soluble in natural waters which contain weak acids</a:t>
            </a:r>
          </a:p>
          <a:p>
            <a:pPr marL="285750" indent="-285750">
              <a:buFont typeface="Arial" panose="020B0604020202020204" pitchFamily="34" charset="0"/>
              <a:buChar char="•"/>
            </a:pPr>
            <a:endParaRPr lang="en-US" sz="1050" dirty="0">
              <a:solidFill>
                <a:srgbClr val="002060"/>
              </a:solidFill>
            </a:endParaRPr>
          </a:p>
          <a:p>
            <a:pPr marL="285750" indent="-285750">
              <a:buFont typeface="Arial" panose="020B0604020202020204" pitchFamily="34" charset="0"/>
              <a:buChar char="•"/>
            </a:pPr>
            <a:r>
              <a:rPr lang="en-US" dirty="0">
                <a:solidFill>
                  <a:srgbClr val="002060"/>
                </a:solidFill>
              </a:rPr>
              <a:t>CO</a:t>
            </a:r>
            <a:r>
              <a:rPr lang="en-US" baseline="-25000" dirty="0">
                <a:solidFill>
                  <a:srgbClr val="002060"/>
                </a:solidFill>
              </a:rPr>
              <a:t>2</a:t>
            </a:r>
            <a:r>
              <a:rPr lang="en-US" dirty="0">
                <a:solidFill>
                  <a:srgbClr val="002060"/>
                </a:solidFill>
              </a:rPr>
              <a:t> from atmosphere as catalyst</a:t>
            </a:r>
            <a:endParaRPr lang="en-AU" dirty="0">
              <a:solidFill>
                <a:srgbClr val="002060"/>
              </a:solidFill>
            </a:endParaRPr>
          </a:p>
        </p:txBody>
      </p:sp>
      <p:grpSp>
        <p:nvGrpSpPr>
          <p:cNvPr id="17" name="Group 16"/>
          <p:cNvGrpSpPr/>
          <p:nvPr/>
        </p:nvGrpSpPr>
        <p:grpSpPr>
          <a:xfrm>
            <a:off x="406685" y="5007575"/>
            <a:ext cx="8250757" cy="1660508"/>
            <a:chOff x="406682" y="5221583"/>
            <a:chExt cx="8250757" cy="1660508"/>
          </a:xfrm>
        </p:grpSpPr>
        <p:pic>
          <p:nvPicPr>
            <p:cNvPr id="16" name="Picture 5" descr="IMG_0004">
              <a:extLst>
                <a:ext uri="{FF2B5EF4-FFF2-40B4-BE49-F238E27FC236}">
                  <a16:creationId xmlns:a16="http://schemas.microsoft.com/office/drawing/2014/main" id="{8131C99F-E47E-41A2-87C7-D80D86BA9928}"/>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5670957" y="5221583"/>
              <a:ext cx="2986482" cy="16605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Rectangle 3"/>
            <p:cNvSpPr/>
            <p:nvPr/>
          </p:nvSpPr>
          <p:spPr>
            <a:xfrm>
              <a:off x="406682" y="5395349"/>
              <a:ext cx="4572000" cy="1477328"/>
            </a:xfrm>
            <a:prstGeom prst="rect">
              <a:avLst/>
            </a:prstGeom>
          </p:spPr>
          <p:txBody>
            <a:bodyPr>
              <a:spAutoFit/>
            </a:bodyPr>
            <a:lstStyle/>
            <a:p>
              <a:pPr marL="800100" lvl="1" indent="-342900">
                <a:buFont typeface="+mj-lt"/>
                <a:buAutoNum type="arabicPeriod"/>
              </a:pPr>
              <a:r>
                <a:rPr lang="en-US" dirty="0">
                  <a:solidFill>
                    <a:srgbClr val="FF0000"/>
                  </a:solidFill>
                </a:rPr>
                <a:t>CO</a:t>
              </a:r>
              <a:r>
                <a:rPr lang="en-US" baseline="-25000" dirty="0">
                  <a:solidFill>
                    <a:srgbClr val="FF0000"/>
                  </a:solidFill>
                </a:rPr>
                <a:t>2</a:t>
              </a:r>
              <a:r>
                <a:rPr lang="en-US" dirty="0">
                  <a:solidFill>
                    <a:srgbClr val="FF0000"/>
                  </a:solidFill>
                </a:rPr>
                <a:t> concentration</a:t>
              </a:r>
            </a:p>
            <a:p>
              <a:pPr marL="800100" lvl="1" indent="-342900">
                <a:buFont typeface="+mj-lt"/>
                <a:buAutoNum type="arabicPeriod"/>
              </a:pPr>
              <a:r>
                <a:rPr lang="en-US" dirty="0">
                  <a:solidFill>
                    <a:srgbClr val="FF0000"/>
                  </a:solidFill>
                </a:rPr>
                <a:t>Temperature </a:t>
              </a:r>
            </a:p>
            <a:p>
              <a:pPr marL="800100" lvl="1" indent="-342900">
                <a:buFont typeface="+mj-lt"/>
                <a:buAutoNum type="arabicPeriod"/>
              </a:pPr>
              <a:r>
                <a:rPr lang="en-US" dirty="0">
                  <a:solidFill>
                    <a:srgbClr val="FF0000"/>
                  </a:solidFill>
                </a:rPr>
                <a:t>Time</a:t>
              </a:r>
              <a:r>
                <a:rPr lang="en-US" dirty="0">
                  <a:solidFill>
                    <a:srgbClr val="002060"/>
                  </a:solidFill>
                </a:rPr>
                <a:t> and equilibrium (percolation)</a:t>
              </a:r>
            </a:p>
            <a:p>
              <a:pPr marL="800100" lvl="1" indent="-342900">
                <a:buFont typeface="+mj-lt"/>
                <a:buAutoNum type="arabicPeriod"/>
              </a:pPr>
              <a:r>
                <a:rPr lang="en-AU" dirty="0">
                  <a:solidFill>
                    <a:srgbClr val="002060"/>
                  </a:solidFill>
                </a:rPr>
                <a:t>Flow type</a:t>
              </a:r>
            </a:p>
            <a:p>
              <a:pPr marL="800100" lvl="1" indent="-342900">
                <a:buFont typeface="+mj-lt"/>
                <a:buAutoNum type="arabicPeriod"/>
              </a:pPr>
              <a:r>
                <a:rPr lang="en-AU" dirty="0">
                  <a:solidFill>
                    <a:srgbClr val="002060"/>
                  </a:solidFill>
                </a:rPr>
                <a:t>… and ?</a:t>
              </a:r>
            </a:p>
          </p:txBody>
        </p:sp>
      </p:grpSp>
      <p:grpSp>
        <p:nvGrpSpPr>
          <p:cNvPr id="12" name="Group 11"/>
          <p:cNvGrpSpPr/>
          <p:nvPr/>
        </p:nvGrpSpPr>
        <p:grpSpPr>
          <a:xfrm>
            <a:off x="197894" y="3150016"/>
            <a:ext cx="8858107" cy="2031325"/>
            <a:chOff x="197891" y="3364024"/>
            <a:chExt cx="8858107" cy="2031325"/>
          </a:xfrm>
        </p:grpSpPr>
        <p:grpSp>
          <p:nvGrpSpPr>
            <p:cNvPr id="6" name="Group 5"/>
            <p:cNvGrpSpPr/>
            <p:nvPr/>
          </p:nvGrpSpPr>
          <p:grpSpPr>
            <a:xfrm>
              <a:off x="197891" y="3364024"/>
              <a:ext cx="8858107" cy="2031325"/>
              <a:chOff x="197891" y="3364024"/>
              <a:chExt cx="8858107" cy="2031325"/>
            </a:xfrm>
          </p:grpSpPr>
          <p:sp>
            <p:nvSpPr>
              <p:cNvPr id="13" name="Rectangle 12">
                <a:extLst>
                  <a:ext uri="{FF2B5EF4-FFF2-40B4-BE49-F238E27FC236}">
                    <a16:creationId xmlns:a16="http://schemas.microsoft.com/office/drawing/2014/main" id="{7629CDFD-BC2C-4A9D-905F-013491427D48}"/>
                  </a:ext>
                </a:extLst>
              </p:cNvPr>
              <p:cNvSpPr/>
              <p:nvPr/>
            </p:nvSpPr>
            <p:spPr>
              <a:xfrm>
                <a:off x="197891" y="3364024"/>
                <a:ext cx="4646319" cy="2031325"/>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Soil is the major CO</a:t>
                </a:r>
                <a:r>
                  <a:rPr lang="en-US" baseline="-25000" dirty="0">
                    <a:solidFill>
                      <a:srgbClr val="002060"/>
                    </a:solidFill>
                  </a:rPr>
                  <a:t>2</a:t>
                </a:r>
                <a:r>
                  <a:rPr lang="en-US" dirty="0">
                    <a:solidFill>
                      <a:srgbClr val="002060"/>
                    </a:solidFill>
                  </a:rPr>
                  <a:t> source in dissolution - transfer of CO</a:t>
                </a:r>
                <a:r>
                  <a:rPr lang="en-US" baseline="-25000" dirty="0">
                    <a:solidFill>
                      <a:srgbClr val="002060"/>
                    </a:solidFill>
                  </a:rPr>
                  <a:t>2</a:t>
                </a:r>
                <a:r>
                  <a:rPr lang="en-US" dirty="0">
                    <a:solidFill>
                      <a:srgbClr val="002060"/>
                    </a:solidFill>
                  </a:rPr>
                  <a:t> from soil air to soil water is proportional to its concentration in the soil air but is inversely proportional to temperature:</a:t>
                </a:r>
              </a:p>
              <a:p>
                <a:pPr marL="285750" indent="-285750">
                  <a:buFont typeface="Arial" panose="020B0604020202020204" pitchFamily="34" charset="0"/>
                  <a:buChar char="•"/>
                </a:pPr>
                <a:endParaRPr lang="en-US" dirty="0">
                  <a:solidFill>
                    <a:srgbClr val="002060"/>
                  </a:solidFill>
                </a:endParaRPr>
              </a:p>
              <a:p>
                <a:endParaRPr lang="en-US" dirty="0">
                  <a:solidFill>
                    <a:srgbClr val="002060"/>
                  </a:solidFill>
                </a:endParaRPr>
              </a:p>
            </p:txBody>
          </p:sp>
          <p:pic>
            <p:nvPicPr>
              <p:cNvPr id="14" name="Picture 2" descr="IMG0001">
                <a:extLst>
                  <a:ext uri="{FF2B5EF4-FFF2-40B4-BE49-F238E27FC236}">
                    <a16:creationId xmlns:a16="http://schemas.microsoft.com/office/drawing/2014/main" id="{A8C768EC-818A-439A-973A-4C6314D04042}"/>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7017972" y="3364024"/>
                <a:ext cx="2038026" cy="1696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5" name="Picture 3" descr="IMG_0002">
                <a:extLst>
                  <a:ext uri="{FF2B5EF4-FFF2-40B4-BE49-F238E27FC236}">
                    <a16:creationId xmlns:a16="http://schemas.microsoft.com/office/drawing/2014/main" id="{B24F2760-7830-456A-A3DC-62F31DB184A0}"/>
                  </a:ext>
                </a:extLst>
              </p:cNvPr>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4844210" y="3364024"/>
                <a:ext cx="2173762" cy="1696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
          <p:nvSpPr>
            <p:cNvPr id="7" name="TextBox 6"/>
            <p:cNvSpPr txBox="1"/>
            <p:nvPr/>
          </p:nvSpPr>
          <p:spPr>
            <a:xfrm>
              <a:off x="469644" y="4891157"/>
              <a:ext cx="3403496" cy="369332"/>
            </a:xfrm>
            <a:prstGeom prst="rect">
              <a:avLst/>
            </a:prstGeom>
            <a:noFill/>
          </p:spPr>
          <p:txBody>
            <a:bodyPr wrap="none" rtlCol="0">
              <a:spAutoFit/>
            </a:bodyPr>
            <a:lstStyle/>
            <a:p>
              <a:r>
                <a:rPr lang="de-DE" b="1" dirty="0">
                  <a:solidFill>
                    <a:srgbClr val="002060"/>
                  </a:solidFill>
                </a:rPr>
                <a:t>Dissolution rates </a:t>
              </a:r>
              <a:r>
                <a:rPr lang="de-DE" dirty="0">
                  <a:solidFill>
                    <a:srgbClr val="002060"/>
                  </a:solidFill>
                </a:rPr>
                <a:t>depend on...</a:t>
              </a:r>
            </a:p>
          </p:txBody>
        </p:sp>
      </p:grpSp>
      <p:sp>
        <p:nvSpPr>
          <p:cNvPr id="20" name="TextBox 19"/>
          <p:cNvSpPr txBox="1"/>
          <p:nvPr/>
        </p:nvSpPr>
        <p:spPr>
          <a:xfrm>
            <a:off x="4352579" y="1575014"/>
            <a:ext cx="1569660" cy="369332"/>
          </a:xfrm>
          <a:prstGeom prst="rect">
            <a:avLst/>
          </a:prstGeom>
          <a:noFill/>
        </p:spPr>
        <p:txBody>
          <a:bodyPr wrap="none" rtlCol="0">
            <a:spAutoFit/>
          </a:bodyPr>
          <a:lstStyle/>
          <a:p>
            <a:r>
              <a:rPr lang="de-DE" b="1" dirty="0">
                <a:solidFill>
                  <a:srgbClr val="FF0000"/>
                </a:solidFill>
              </a:rPr>
              <a:t>Reversible !!</a:t>
            </a:r>
          </a:p>
        </p:txBody>
      </p:sp>
      <p:cxnSp>
        <p:nvCxnSpPr>
          <p:cNvPr id="22" name="Straight Connector 21"/>
          <p:cNvCxnSpPr/>
          <p:nvPr/>
        </p:nvCxnSpPr>
        <p:spPr>
          <a:xfrm flipH="1">
            <a:off x="4670949" y="1944346"/>
            <a:ext cx="102028" cy="221237"/>
          </a:xfrm>
          <a:prstGeom prst="line">
            <a:avLst/>
          </a:prstGeom>
          <a:ln w="9525">
            <a:solidFill>
              <a:srgbClr val="FF0000"/>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Rock Dissolution…</a:t>
            </a:r>
          </a:p>
        </p:txBody>
      </p:sp>
      <p:cxnSp>
        <p:nvCxnSpPr>
          <p:cNvPr id="24" name="Straight Connector 2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141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94D5EA-C6E3-4502-A237-9D0C8EE9A58B}"/>
              </a:ext>
            </a:extLst>
          </p:cNvPr>
          <p:cNvSpPr/>
          <p:nvPr/>
        </p:nvSpPr>
        <p:spPr>
          <a:xfrm>
            <a:off x="126458" y="710153"/>
            <a:ext cx="4634918" cy="646331"/>
          </a:xfrm>
          <a:prstGeom prst="rect">
            <a:avLst/>
          </a:prstGeom>
        </p:spPr>
        <p:txBody>
          <a:bodyPr wrap="square">
            <a:spAutoFit/>
          </a:bodyPr>
          <a:lstStyle/>
          <a:p>
            <a:r>
              <a:rPr lang="en-US" dirty="0">
                <a:solidFill>
                  <a:srgbClr val="002060"/>
                </a:solidFill>
              </a:rPr>
              <a:t>There are three </a:t>
            </a:r>
            <a:r>
              <a:rPr lang="en-US" b="1" dirty="0">
                <a:solidFill>
                  <a:srgbClr val="002060"/>
                </a:solidFill>
              </a:rPr>
              <a:t>preconditions</a:t>
            </a:r>
            <a:r>
              <a:rPr lang="en-US" dirty="0">
                <a:solidFill>
                  <a:srgbClr val="002060"/>
                </a:solidFill>
              </a:rPr>
              <a:t> for karst landscape formation (</a:t>
            </a:r>
            <a:r>
              <a:rPr lang="en-US" dirty="0" err="1">
                <a:solidFill>
                  <a:srgbClr val="002060"/>
                </a:solidFill>
              </a:rPr>
              <a:t>karstification</a:t>
            </a:r>
            <a:r>
              <a:rPr lang="en-US" dirty="0">
                <a:solidFill>
                  <a:srgbClr val="002060"/>
                </a:solidFill>
              </a:rPr>
              <a:t>)</a:t>
            </a:r>
          </a:p>
        </p:txBody>
      </p:sp>
      <p:sp>
        <p:nvSpPr>
          <p:cNvPr id="3" name="TextBox 2">
            <a:extLst>
              <a:ext uri="{FF2B5EF4-FFF2-40B4-BE49-F238E27FC236}">
                <a16:creationId xmlns:a16="http://schemas.microsoft.com/office/drawing/2014/main" id="{B08D2608-86E2-4C6D-90CA-090438EDCED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Karstification</a:t>
            </a:r>
          </a:p>
        </p:txBody>
      </p:sp>
      <p:cxnSp>
        <p:nvCxnSpPr>
          <p:cNvPr id="4" name="Straight Connector 3">
            <a:extLst>
              <a:ext uri="{FF2B5EF4-FFF2-40B4-BE49-F238E27FC236}">
                <a16:creationId xmlns:a16="http://schemas.microsoft.com/office/drawing/2014/main" id="{889F44CC-725F-40E2-8BC1-6FEAEA5B3783}"/>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197893" y="1584146"/>
            <a:ext cx="4572000" cy="1077218"/>
          </a:xfrm>
          <a:prstGeom prst="rect">
            <a:avLst/>
          </a:prstGeom>
        </p:spPr>
        <p:txBody>
          <a:bodyPr>
            <a:spAutoFit/>
          </a:bodyPr>
          <a:lstStyle/>
          <a:p>
            <a:pPr marL="342900" indent="-342900">
              <a:spcAft>
                <a:spcPts val="1200"/>
              </a:spcAft>
              <a:buFont typeface="+mj-lt"/>
              <a:buAutoNum type="arabicPeriod"/>
            </a:pPr>
            <a:r>
              <a:rPr lang="en-US" dirty="0">
                <a:solidFill>
                  <a:srgbClr val="002060"/>
                </a:solidFill>
              </a:rPr>
              <a:t>Soluble rock (e.g. limestone, dolomite, gypsum…)</a:t>
            </a:r>
          </a:p>
          <a:p>
            <a:pPr marL="342900" indent="-342900">
              <a:spcAft>
                <a:spcPts val="1200"/>
              </a:spcAft>
              <a:buFont typeface="+mj-lt"/>
              <a:buAutoNum type="arabicPeriod"/>
            </a:pPr>
            <a:r>
              <a:rPr lang="en-US" dirty="0">
                <a:solidFill>
                  <a:srgbClr val="002060"/>
                </a:solidFill>
              </a:rPr>
              <a:t>Water</a:t>
            </a:r>
            <a:endParaRPr lang="en-AU" dirty="0">
              <a:solidFill>
                <a:srgbClr val="002060"/>
              </a:solidFill>
            </a:endParaRPr>
          </a:p>
        </p:txBody>
      </p:sp>
      <p:grpSp>
        <p:nvGrpSpPr>
          <p:cNvPr id="14" name="Group 13"/>
          <p:cNvGrpSpPr/>
          <p:nvPr/>
        </p:nvGrpSpPr>
        <p:grpSpPr>
          <a:xfrm>
            <a:off x="197893" y="178634"/>
            <a:ext cx="8768586" cy="6495457"/>
            <a:chOff x="197893" y="178634"/>
            <a:chExt cx="8768586" cy="6495457"/>
          </a:xfrm>
        </p:grpSpPr>
        <p:grpSp>
          <p:nvGrpSpPr>
            <p:cNvPr id="12" name="Group 11"/>
            <p:cNvGrpSpPr/>
            <p:nvPr/>
          </p:nvGrpSpPr>
          <p:grpSpPr>
            <a:xfrm>
              <a:off x="5069772" y="178634"/>
              <a:ext cx="3896707" cy="6495457"/>
              <a:chOff x="5069772" y="178634"/>
              <a:chExt cx="3896707" cy="6495457"/>
            </a:xfrm>
          </p:grpSpPr>
          <p:pic>
            <p:nvPicPr>
              <p:cNvPr id="5" name="Picture 6" descr="P1080542">
                <a:extLst>
                  <a:ext uri="{FF2B5EF4-FFF2-40B4-BE49-F238E27FC236}">
                    <a16:creationId xmlns:a16="http://schemas.microsoft.com/office/drawing/2014/main" id="{5903ED69-67C5-45CE-8613-553E01A299A3}"/>
                  </a:ext>
                </a:extLst>
              </p:cNvPr>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t="-26"/>
              <a:stretch/>
            </p:blipFill>
            <p:spPr bwMode="auto">
              <a:xfrm>
                <a:off x="5069772" y="178634"/>
                <a:ext cx="3896707" cy="64954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Text Box 7">
                <a:extLst>
                  <a:ext uri="{FF2B5EF4-FFF2-40B4-BE49-F238E27FC236}">
                    <a16:creationId xmlns:a16="http://schemas.microsoft.com/office/drawing/2014/main" id="{05447A55-CB8A-4098-997A-27330FBBEEB2}"/>
                  </a:ext>
                </a:extLst>
              </p:cNvPr>
              <p:cNvSpPr txBox="1">
                <a:spLocks noChangeArrowheads="1"/>
              </p:cNvSpPr>
              <p:nvPr/>
            </p:nvSpPr>
            <p:spPr bwMode="auto">
              <a:xfrm>
                <a:off x="6221780" y="6269336"/>
                <a:ext cx="2744699"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pPr algn="ctr"/>
                <a:r>
                  <a:rPr lang="en-AU" sz="1600" b="0" dirty="0">
                    <a:solidFill>
                      <a:srgbClr val="FFFFFF"/>
                    </a:solidFill>
                    <a:latin typeface="+mn-lt"/>
                  </a:rPr>
                  <a:t>Bedding (tilted) in limestone</a:t>
                </a:r>
              </a:p>
            </p:txBody>
          </p:sp>
        </p:grpSp>
        <p:grpSp>
          <p:nvGrpSpPr>
            <p:cNvPr id="11" name="Group 10"/>
            <p:cNvGrpSpPr/>
            <p:nvPr/>
          </p:nvGrpSpPr>
          <p:grpSpPr>
            <a:xfrm>
              <a:off x="272642" y="3711416"/>
              <a:ext cx="4634918" cy="2962675"/>
              <a:chOff x="272642" y="3711416"/>
              <a:chExt cx="4634918" cy="2962675"/>
            </a:xfrm>
          </p:grpSpPr>
          <p:pic>
            <p:nvPicPr>
              <p:cNvPr id="7" name="Picture 1" descr="IMG_5514.JPG">
                <a:extLst>
                  <a:ext uri="{FF2B5EF4-FFF2-40B4-BE49-F238E27FC236}">
                    <a16:creationId xmlns:a16="http://schemas.microsoft.com/office/drawing/2014/main" id="{95C00559-23C0-4A8C-A8AD-72239718EF0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272642" y="3711416"/>
                <a:ext cx="4634918" cy="2962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2">
                <a:extLst>
                  <a:ext uri="{FF2B5EF4-FFF2-40B4-BE49-F238E27FC236}">
                    <a16:creationId xmlns:a16="http://schemas.microsoft.com/office/drawing/2014/main" id="{F9C86114-70C3-4670-B3FB-528B2A06BDD3}"/>
                  </a:ext>
                </a:extLst>
              </p:cNvPr>
              <p:cNvSpPr txBox="1">
                <a:spLocks noChangeArrowheads="1"/>
              </p:cNvSpPr>
              <p:nvPr/>
            </p:nvSpPr>
            <p:spPr bwMode="auto">
              <a:xfrm>
                <a:off x="1951037" y="3711417"/>
                <a:ext cx="1167699"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a:solidFill>
                      <a:srgbClr val="002060"/>
                    </a:solidFill>
                    <a:latin typeface="+mn-lt"/>
                  </a:rPr>
                  <a:t>joints</a:t>
                </a:r>
              </a:p>
            </p:txBody>
          </p:sp>
          <p:sp>
            <p:nvSpPr>
              <p:cNvPr id="9" name="TextBox 11">
                <a:extLst>
                  <a:ext uri="{FF2B5EF4-FFF2-40B4-BE49-F238E27FC236}">
                    <a16:creationId xmlns:a16="http://schemas.microsoft.com/office/drawing/2014/main" id="{72B23B3F-9BBF-4D07-9FC9-3432ACD944FF}"/>
                  </a:ext>
                </a:extLst>
              </p:cNvPr>
              <p:cNvSpPr txBox="1">
                <a:spLocks noChangeArrowheads="1"/>
              </p:cNvSpPr>
              <p:nvPr/>
            </p:nvSpPr>
            <p:spPr bwMode="auto">
              <a:xfrm>
                <a:off x="2604667" y="3988611"/>
                <a:ext cx="1589333"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a:solidFill>
                      <a:srgbClr val="002060"/>
                    </a:solidFill>
                    <a:latin typeface="+mn-lt"/>
                  </a:rPr>
                  <a:t>bedding planes</a:t>
                </a:r>
              </a:p>
            </p:txBody>
          </p:sp>
        </p:grpSp>
        <p:sp>
          <p:nvSpPr>
            <p:cNvPr id="13" name="Rectangle 12"/>
            <p:cNvSpPr/>
            <p:nvPr/>
          </p:nvSpPr>
          <p:spPr>
            <a:xfrm>
              <a:off x="197893" y="2773015"/>
              <a:ext cx="4572000" cy="646331"/>
            </a:xfrm>
            <a:prstGeom prst="rect">
              <a:avLst/>
            </a:prstGeom>
          </p:spPr>
          <p:txBody>
            <a:bodyPr>
              <a:spAutoFit/>
            </a:bodyPr>
            <a:lstStyle/>
            <a:p>
              <a:pPr marL="342900" indent="-342900">
                <a:spcAft>
                  <a:spcPts val="1200"/>
                </a:spcAft>
                <a:buFont typeface="+mj-lt"/>
                <a:buAutoNum type="arabicPeriod" startAt="3"/>
              </a:pPr>
              <a:r>
                <a:rPr lang="en-US" dirty="0">
                  <a:solidFill>
                    <a:srgbClr val="002060"/>
                  </a:solidFill>
                </a:rPr>
                <a:t>Secondary porosity (e.g. bedding planes, fractures, faults)</a:t>
              </a:r>
            </a:p>
          </p:txBody>
        </p:sp>
      </p:grpSp>
    </p:spTree>
    <p:extLst>
      <p:ext uri="{BB962C8B-B14F-4D97-AF65-F5344CB8AC3E}">
        <p14:creationId xmlns:p14="http://schemas.microsoft.com/office/powerpoint/2010/main" val="505873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i.imgur.com/KRutkFr.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 y="0"/>
            <a:ext cx="9137559"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p:cNvGrpSpPr/>
          <p:nvPr/>
        </p:nvGrpSpPr>
        <p:grpSpPr>
          <a:xfrm>
            <a:off x="536330" y="1412776"/>
            <a:ext cx="8064896" cy="4032448"/>
            <a:chOff x="536330" y="1412776"/>
            <a:chExt cx="8064896" cy="4032448"/>
          </a:xfrm>
        </p:grpSpPr>
        <p:pic>
          <p:nvPicPr>
            <p:cNvPr id="158722" name="Picture 2" descr="https://upload.wikimedia.org/wikipedia/commons/thumb/3/35/Carbonate-outcrops_world.jpg/1920px-Carbonate-outcrops_world.jpg"/>
            <p:cNvPicPr>
              <a:picLocks noChangeAspect="1" noChangeArrowheads="1"/>
            </p:cNvPicPr>
            <p:nvPr/>
          </p:nvPicPr>
          <p:blipFill>
            <a:blip r:embed="rId3" cstate="screen">
              <a:clrChange>
                <a:clrFrom>
                  <a:srgbClr val="000000"/>
                </a:clrFrom>
                <a:clrTo>
                  <a:srgbClr val="000000">
                    <a:alpha val="0"/>
                  </a:srgbClr>
                </a:clrTo>
              </a:clrChange>
              <a:extLst>
                <a:ext uri="{BEBA8EAE-BF5A-486C-A8C5-ECC9F3942E4B}">
                  <a14:imgProps xmlns:a14="http://schemas.microsoft.com/office/drawing/2010/main">
                    <a14:imgLayer r:embed="rId4">
                      <a14:imgEffect>
                        <a14:saturation sat="33000"/>
                      </a14:imgEffect>
                    </a14:imgLayer>
                  </a14:imgProps>
                </a:ext>
                <a:ext uri="{28A0092B-C50C-407E-A947-70E740481C1C}">
                  <a14:useLocalDpi xmlns:a14="http://schemas.microsoft.com/office/drawing/2010/main"/>
                </a:ext>
              </a:extLst>
            </a:blip>
            <a:srcRect/>
            <a:stretch>
              <a:fillRect/>
            </a:stretch>
          </p:blipFill>
          <p:spPr bwMode="auto">
            <a:xfrm>
              <a:off x="536330" y="1412776"/>
              <a:ext cx="8064896" cy="40324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655834" y="4516641"/>
              <a:ext cx="3023585" cy="400110"/>
            </a:xfrm>
            <a:prstGeom prst="rect">
              <a:avLst/>
            </a:prstGeom>
          </p:spPr>
          <p:txBody>
            <a:bodyPr wrap="none">
              <a:spAutoFit/>
            </a:bodyPr>
            <a:lstStyle/>
            <a:p>
              <a:r>
                <a:rPr lang="en-GB" sz="2000" dirty="0">
                  <a:solidFill>
                    <a:schemeClr val="bg1"/>
                  </a:solidFill>
                  <a:latin typeface="Arial" panose="020B0604020202020204" pitchFamily="34" charset="0"/>
                  <a:cs typeface="Arial" panose="020B0604020202020204" pitchFamily="34" charset="0"/>
                </a:rPr>
                <a:t>~10% of the land surface</a:t>
              </a:r>
            </a:p>
          </p:txBody>
        </p:sp>
      </p:grpSp>
      <p:sp>
        <p:nvSpPr>
          <p:cNvPr id="6" name="TextBox 5">
            <a:extLst>
              <a:ext uri="{FF2B5EF4-FFF2-40B4-BE49-F238E27FC236}">
                <a16:creationId xmlns:a16="http://schemas.microsoft.com/office/drawing/2014/main" id="{08A1F79F-60DC-412A-9C55-0A17F43BD6B9}"/>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a:t>
            </a:r>
          </a:p>
        </p:txBody>
      </p:sp>
      <p:cxnSp>
        <p:nvCxnSpPr>
          <p:cNvPr id="7" name="Straight Connector 6">
            <a:extLst>
              <a:ext uri="{FF2B5EF4-FFF2-40B4-BE49-F238E27FC236}">
                <a16:creationId xmlns:a16="http://schemas.microsoft.com/office/drawing/2014/main" id="{AC07C756-4770-454D-89EA-94047E51F336}"/>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34CC767D-1745-44EF-AA8D-EC36BE025A0B}"/>
              </a:ext>
            </a:extLst>
          </p:cNvPr>
          <p:cNvSpPr/>
          <p:nvPr/>
        </p:nvSpPr>
        <p:spPr>
          <a:xfrm>
            <a:off x="454756" y="5689947"/>
            <a:ext cx="8423113" cy="923330"/>
          </a:xfrm>
          <a:prstGeom prst="rect">
            <a:avLst/>
          </a:prstGeom>
        </p:spPr>
        <p:txBody>
          <a:bodyPr wrap="square">
            <a:spAutoFit/>
          </a:bodyPr>
          <a:lstStyle/>
          <a:p>
            <a:pPr algn="just"/>
            <a:r>
              <a:rPr lang="en-US" dirty="0">
                <a:solidFill>
                  <a:schemeClr val="bg1"/>
                </a:solidFill>
              </a:rPr>
              <a:t>“Karst” is the term used to describe a special style of landscape containing caves and extensive underground water systems that is </a:t>
            </a:r>
            <a:r>
              <a:rPr lang="en-US" b="1" dirty="0">
                <a:solidFill>
                  <a:srgbClr val="FF0000"/>
                </a:solidFill>
              </a:rPr>
              <a:t>developed on especially soluble rocks</a:t>
            </a:r>
            <a:r>
              <a:rPr lang="en-US" dirty="0">
                <a:solidFill>
                  <a:srgbClr val="FF0000"/>
                </a:solidFill>
              </a:rPr>
              <a:t> </a:t>
            </a:r>
            <a:r>
              <a:rPr lang="en-US" dirty="0">
                <a:solidFill>
                  <a:schemeClr val="bg1"/>
                </a:solidFill>
              </a:rPr>
              <a:t>such as limestone, marble and gypsum (Ford and Williams, 2007)</a:t>
            </a:r>
            <a:endParaRPr lang="en-AU" dirty="0">
              <a:solidFill>
                <a:schemeClr val="bg1"/>
              </a:solidFill>
            </a:endParaRPr>
          </a:p>
        </p:txBody>
      </p:sp>
    </p:spTree>
    <p:extLst>
      <p:ext uri="{BB962C8B-B14F-4D97-AF65-F5344CB8AC3E}">
        <p14:creationId xmlns:p14="http://schemas.microsoft.com/office/powerpoint/2010/main" val="3080900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30EEDAB-D9C5-4604-BCB0-33883175B7FC}"/>
              </a:ext>
            </a:extLst>
          </p:cNvPr>
          <p:cNvSpPr/>
          <p:nvPr/>
        </p:nvSpPr>
        <p:spPr>
          <a:xfrm>
            <a:off x="3951215" y="5150016"/>
            <a:ext cx="5044507" cy="16229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1265" name="Rectangle 1026"/>
          <p:cNvSpPr>
            <a:spLocks noChangeArrowheads="1"/>
          </p:cNvSpPr>
          <p:nvPr/>
        </p:nvSpPr>
        <p:spPr bwMode="auto">
          <a:xfrm>
            <a:off x="474663" y="1447800"/>
            <a:ext cx="8026400" cy="48006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90488" tIns="44450" rIns="90488" bIns="44450"/>
          <a:lstStyle/>
          <a:p>
            <a:pPr marL="342900" indent="-342900">
              <a:spcBef>
                <a:spcPct val="20000"/>
              </a:spcBef>
            </a:pPr>
            <a:endParaRPr lang="en-US" sz="2400">
              <a:solidFill>
                <a:srgbClr val="FE2424"/>
              </a:solidFill>
              <a:latin typeface="Arial" charset="0"/>
            </a:endParaRPr>
          </a:p>
        </p:txBody>
      </p:sp>
      <p:sp>
        <p:nvSpPr>
          <p:cNvPr id="2" name="Rectangle 1">
            <a:extLst>
              <a:ext uri="{FF2B5EF4-FFF2-40B4-BE49-F238E27FC236}">
                <a16:creationId xmlns:a16="http://schemas.microsoft.com/office/drawing/2014/main" id="{34053AF7-7789-4E0D-B4F7-0B6662AA14DE}"/>
              </a:ext>
            </a:extLst>
          </p:cNvPr>
          <p:cNvSpPr/>
          <p:nvPr/>
        </p:nvSpPr>
        <p:spPr>
          <a:xfrm>
            <a:off x="154089" y="4241334"/>
            <a:ext cx="3067576" cy="1754326"/>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Hydrographic limits ≠ hydrogeological limits</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Catchment boundaries are often impossible to delineate</a:t>
            </a:r>
          </a:p>
        </p:txBody>
      </p:sp>
      <p:sp>
        <p:nvSpPr>
          <p:cNvPr id="3" name="Rectangle 2">
            <a:extLst>
              <a:ext uri="{FF2B5EF4-FFF2-40B4-BE49-F238E27FC236}">
                <a16:creationId xmlns:a16="http://schemas.microsoft.com/office/drawing/2014/main" id="{5AF69ED3-C272-45EA-8CB1-4F6B5FD0FBE7}"/>
              </a:ext>
            </a:extLst>
          </p:cNvPr>
          <p:cNvSpPr/>
          <p:nvPr/>
        </p:nvSpPr>
        <p:spPr>
          <a:xfrm>
            <a:off x="154089" y="708779"/>
            <a:ext cx="3797125" cy="341632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Most of drainage underground (often leading to relatively dry environments at surface)</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Surface drainage is chaotic and ‘</a:t>
            </a:r>
            <a:r>
              <a:rPr lang="en-US" dirty="0" err="1">
                <a:solidFill>
                  <a:srgbClr val="002060"/>
                </a:solidFill>
              </a:rPr>
              <a:t>disorganised</a:t>
            </a:r>
            <a:r>
              <a:rPr lang="en-US" dirty="0">
                <a:solidFill>
                  <a:srgbClr val="002060"/>
                </a:solidFill>
              </a:rPr>
              <a:t>’</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Underground drainage is highly integrated</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An elaborate subterranean geomorphology develops</a:t>
            </a:r>
          </a:p>
        </p:txBody>
      </p:sp>
      <p:sp>
        <p:nvSpPr>
          <p:cNvPr id="7" name="TextBox 6">
            <a:extLst>
              <a:ext uri="{FF2B5EF4-FFF2-40B4-BE49-F238E27FC236}">
                <a16:creationId xmlns:a16="http://schemas.microsoft.com/office/drawing/2014/main" id="{2B8A15F9-82B7-4813-B6D8-82976381C45C}"/>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a:t>
            </a:r>
          </a:p>
        </p:txBody>
      </p:sp>
      <p:cxnSp>
        <p:nvCxnSpPr>
          <p:cNvPr id="8" name="Straight Connector 7">
            <a:extLst>
              <a:ext uri="{FF2B5EF4-FFF2-40B4-BE49-F238E27FC236}">
                <a16:creationId xmlns:a16="http://schemas.microsoft.com/office/drawing/2014/main" id="{6737C938-2BB5-4202-844C-C778F5FDA9BE}"/>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1030" descr="karst_cave cutaway">
            <a:extLst>
              <a:ext uri="{FF2B5EF4-FFF2-40B4-BE49-F238E27FC236}">
                <a16:creationId xmlns:a16="http://schemas.microsoft.com/office/drawing/2014/main" id="{AE15507D-8A3E-40E5-BFF3-2DA302FB50D6}"/>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3951215" y="110172"/>
            <a:ext cx="5044507" cy="52022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Rectangle 4">
            <a:extLst>
              <a:ext uri="{FF2B5EF4-FFF2-40B4-BE49-F238E27FC236}">
                <a16:creationId xmlns:a16="http://schemas.microsoft.com/office/drawing/2014/main" id="{5A411DD6-145C-47FF-B485-C16D995425E4}"/>
              </a:ext>
            </a:extLst>
          </p:cNvPr>
          <p:cNvSpPr/>
          <p:nvPr/>
        </p:nvSpPr>
        <p:spPr>
          <a:xfrm>
            <a:off x="4153325" y="5097984"/>
            <a:ext cx="5320284" cy="1585049"/>
          </a:xfrm>
          <a:prstGeom prst="rect">
            <a:avLst/>
          </a:prstGeom>
        </p:spPr>
        <p:txBody>
          <a:bodyPr wrap="square">
            <a:spAutoFit/>
          </a:bodyPr>
          <a:lstStyle/>
          <a:p>
            <a:r>
              <a:rPr lang="en-GB" b="1" dirty="0">
                <a:solidFill>
                  <a:srgbClr val="002060"/>
                </a:solidFill>
              </a:rPr>
              <a:t>Classification</a:t>
            </a:r>
          </a:p>
          <a:p>
            <a:pPr marL="342900" indent="-342900">
              <a:buFont typeface="Arial" panose="020B0604020202020204" pitchFamily="34" charset="0"/>
              <a:buChar char="•"/>
            </a:pPr>
            <a:endParaRPr lang="en-GB" sz="500" dirty="0">
              <a:solidFill>
                <a:srgbClr val="002060"/>
              </a:solidFill>
            </a:endParaRPr>
          </a:p>
          <a:p>
            <a:pPr marL="342900" indent="-342900">
              <a:buFont typeface="Arial" panose="020B0604020202020204" pitchFamily="34" charset="0"/>
              <a:buChar char="•"/>
            </a:pPr>
            <a:r>
              <a:rPr lang="en-GB" dirty="0">
                <a:solidFill>
                  <a:srgbClr val="002060"/>
                </a:solidFill>
              </a:rPr>
              <a:t>Underground (endo-), surface (</a:t>
            </a:r>
            <a:r>
              <a:rPr lang="en-GB" dirty="0" err="1">
                <a:solidFill>
                  <a:srgbClr val="002060"/>
                </a:solidFill>
              </a:rPr>
              <a:t>exokarst</a:t>
            </a:r>
            <a:r>
              <a:rPr lang="en-GB" dirty="0">
                <a:solidFill>
                  <a:srgbClr val="002060"/>
                </a:solidFill>
              </a:rPr>
              <a:t>)</a:t>
            </a:r>
          </a:p>
          <a:p>
            <a:pPr marL="342900" indent="-342900">
              <a:buFont typeface="Arial" panose="020B0604020202020204" pitchFamily="34" charset="0"/>
              <a:buChar char="•"/>
            </a:pPr>
            <a:r>
              <a:rPr lang="en-GB" dirty="0">
                <a:solidFill>
                  <a:srgbClr val="002060"/>
                </a:solidFill>
              </a:rPr>
              <a:t>Cover – covered and uncovered karst   </a:t>
            </a:r>
          </a:p>
          <a:p>
            <a:pPr marL="342900" indent="-342900">
              <a:buFont typeface="Arial" panose="020B0604020202020204" pitchFamily="34" charset="0"/>
              <a:buChar char="•"/>
            </a:pPr>
            <a:r>
              <a:rPr lang="en-GB" dirty="0">
                <a:solidFill>
                  <a:srgbClr val="002060"/>
                </a:solidFill>
              </a:rPr>
              <a:t>Activity – active or fossil (past) karst</a:t>
            </a:r>
          </a:p>
          <a:p>
            <a:pPr marL="342900" indent="-342900">
              <a:buFont typeface="Arial" panose="020B0604020202020204" pitchFamily="34" charset="0"/>
              <a:buChar char="•"/>
            </a:pPr>
            <a:r>
              <a:rPr lang="en-GB" dirty="0">
                <a:solidFill>
                  <a:srgbClr val="002060"/>
                </a:solidFill>
              </a:rPr>
              <a:t>Size and Morphology…</a:t>
            </a:r>
          </a:p>
        </p:txBody>
      </p:sp>
    </p:spTree>
    <p:extLst>
      <p:ext uri="{BB962C8B-B14F-4D97-AF65-F5344CB8AC3E}">
        <p14:creationId xmlns:p14="http://schemas.microsoft.com/office/powerpoint/2010/main" val="956258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3" descr="IMG_0012.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7894" y="707117"/>
            <a:ext cx="8797875" cy="60544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a:extLst>
              <a:ext uri="{FF2B5EF4-FFF2-40B4-BE49-F238E27FC236}">
                <a16:creationId xmlns:a16="http://schemas.microsoft.com/office/drawing/2014/main" id="{31AAF8C5-4D03-463F-9BD7-A98536490CC0}"/>
              </a:ext>
            </a:extLst>
          </p:cNvPr>
          <p:cNvSpPr/>
          <p:nvPr/>
        </p:nvSpPr>
        <p:spPr>
          <a:xfrm>
            <a:off x="352852" y="4482047"/>
            <a:ext cx="6173953" cy="2185214"/>
          </a:xfrm>
          <a:prstGeom prst="rect">
            <a:avLst/>
          </a:prstGeom>
          <a:solidFill>
            <a:schemeClr val="bg1">
              <a:alpha val="59000"/>
            </a:schemeClr>
          </a:solidFill>
        </p:spPr>
        <p:txBody>
          <a:bodyPr wrap="square">
            <a:spAutoFit/>
          </a:bodyPr>
          <a:lstStyle/>
          <a:p>
            <a:pPr marL="285750" indent="-285750">
              <a:spcAft>
                <a:spcPts val="600"/>
              </a:spcAft>
              <a:buFont typeface="Arial" panose="020B0604020202020204" pitchFamily="34" charset="0"/>
              <a:buChar char="•"/>
            </a:pPr>
            <a:r>
              <a:rPr lang="en-AU" dirty="0">
                <a:solidFill>
                  <a:srgbClr val="002060"/>
                </a:solidFill>
              </a:rPr>
              <a:t>Is rain water aggressive to limestone?  YES</a:t>
            </a:r>
          </a:p>
          <a:p>
            <a:pPr marL="285750" indent="-285750">
              <a:spcAft>
                <a:spcPts val="600"/>
              </a:spcAft>
              <a:buFont typeface="Arial" panose="020B0604020202020204" pitchFamily="34" charset="0"/>
              <a:buChar char="•"/>
            </a:pPr>
            <a:r>
              <a:rPr lang="en-AU" dirty="0">
                <a:solidFill>
                  <a:srgbClr val="002060"/>
                </a:solidFill>
              </a:rPr>
              <a:t>‘Karren’ - general term for the suite of surface solution features: simple and composite forms (</a:t>
            </a:r>
            <a:r>
              <a:rPr lang="en-AU" dirty="0" err="1">
                <a:solidFill>
                  <a:srgbClr val="002060"/>
                </a:solidFill>
              </a:rPr>
              <a:t>Rillenkarren</a:t>
            </a:r>
            <a:r>
              <a:rPr lang="en-AU" dirty="0">
                <a:solidFill>
                  <a:srgbClr val="002060"/>
                </a:solidFill>
              </a:rPr>
              <a:t>, </a:t>
            </a:r>
            <a:r>
              <a:rPr lang="en-AU" dirty="0" err="1">
                <a:solidFill>
                  <a:srgbClr val="002060"/>
                </a:solidFill>
              </a:rPr>
              <a:t>Rinnenkarren</a:t>
            </a:r>
            <a:r>
              <a:rPr lang="en-AU" dirty="0">
                <a:solidFill>
                  <a:srgbClr val="002060"/>
                </a:solidFill>
              </a:rPr>
              <a:t>)</a:t>
            </a:r>
          </a:p>
          <a:p>
            <a:pPr marL="285750" indent="-285750">
              <a:spcAft>
                <a:spcPts val="600"/>
              </a:spcAft>
              <a:buFont typeface="Arial" panose="020B0604020202020204" pitchFamily="34" charset="0"/>
              <a:buChar char="•"/>
            </a:pPr>
            <a:r>
              <a:rPr lang="en-AU" dirty="0">
                <a:solidFill>
                  <a:srgbClr val="002060"/>
                </a:solidFill>
              </a:rPr>
              <a:t>Form varies  according to bedrock grain-size characteristics, rock surface slope, vegetation cover, hydrodynamics</a:t>
            </a:r>
          </a:p>
        </p:txBody>
      </p:sp>
      <p:pic>
        <p:nvPicPr>
          <p:cNvPr id="4" name="Picture 1" descr="IMG_0015.jpg">
            <a:extLst>
              <a:ext uri="{FF2B5EF4-FFF2-40B4-BE49-F238E27FC236}">
                <a16:creationId xmlns:a16="http://schemas.microsoft.com/office/drawing/2014/main" id="{7D4B4718-35B3-4730-A075-BF7412F7B60B}"/>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a:ext>
            </a:extLst>
          </a:blip>
          <a:srcRect/>
          <a:stretch/>
        </p:blipFill>
        <p:spPr bwMode="auto">
          <a:xfrm>
            <a:off x="6691762" y="2749218"/>
            <a:ext cx="2153345" cy="39180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8" name="Picture 7">
            <a:extLst>
              <a:ext uri="{FF2B5EF4-FFF2-40B4-BE49-F238E27FC236}">
                <a16:creationId xmlns:a16="http://schemas.microsoft.com/office/drawing/2014/main" id="{B43D7E71-0F4E-4999-86A8-1CBC5CCDB66F}"/>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691763" y="91800"/>
            <a:ext cx="2153345" cy="2563316"/>
          </a:xfrm>
          <a:prstGeom prst="rect">
            <a:avLst/>
          </a:prstGeom>
        </p:spPr>
      </p:pic>
      <p:sp>
        <p:nvSpPr>
          <p:cNvPr id="9" name="TextBox 8">
            <a:extLst>
              <a:ext uri="{FF2B5EF4-FFF2-40B4-BE49-F238E27FC236}">
                <a16:creationId xmlns:a16="http://schemas.microsoft.com/office/drawing/2014/main" id="{3E674F83-5FE5-4EC1-92CA-95985E41056B}"/>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10" name="Straight Connector 9">
            <a:extLst>
              <a:ext uri="{FF2B5EF4-FFF2-40B4-BE49-F238E27FC236}">
                <a16:creationId xmlns:a16="http://schemas.microsoft.com/office/drawing/2014/main" id="{6461DF46-B411-46F8-BBA5-E3FB40F3B49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7487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descr="IMG_0009.jpg"/>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6822" y="696482"/>
            <a:ext cx="8839171" cy="60519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4" name="TextBox 3">
            <a:extLst>
              <a:ext uri="{FF2B5EF4-FFF2-40B4-BE49-F238E27FC236}">
                <a16:creationId xmlns:a16="http://schemas.microsoft.com/office/drawing/2014/main" id="{7909A240-D661-4DE1-A782-0A9DDD9AB67D}"/>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5" name="Straight Connector 4">
            <a:extLst>
              <a:ext uri="{FF2B5EF4-FFF2-40B4-BE49-F238E27FC236}">
                <a16:creationId xmlns:a16="http://schemas.microsoft.com/office/drawing/2014/main" id="{D7B54D89-0F37-422E-9392-D613ED66A550}"/>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11" name="Group 10"/>
          <p:cNvGrpSpPr/>
          <p:nvPr/>
        </p:nvGrpSpPr>
        <p:grpSpPr>
          <a:xfrm>
            <a:off x="229756" y="815974"/>
            <a:ext cx="3601576" cy="5884845"/>
            <a:chOff x="229756" y="815974"/>
            <a:chExt cx="3601576" cy="5884845"/>
          </a:xfrm>
        </p:grpSpPr>
        <p:pic>
          <p:nvPicPr>
            <p:cNvPr id="6" name="Picture 3">
              <a:extLst>
                <a:ext uri="{FF2B5EF4-FFF2-40B4-BE49-F238E27FC236}">
                  <a16:creationId xmlns:a16="http://schemas.microsoft.com/office/drawing/2014/main" id="{E2BECE9B-37AD-46BE-9F38-4B7B4299767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229756" y="815974"/>
              <a:ext cx="3601576" cy="588484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 name="TextBox 4">
              <a:extLst>
                <a:ext uri="{FF2B5EF4-FFF2-40B4-BE49-F238E27FC236}">
                  <a16:creationId xmlns:a16="http://schemas.microsoft.com/office/drawing/2014/main" id="{65C5A0D2-327C-4B3D-AA5B-7721C01ECC8F}"/>
                </a:ext>
              </a:extLst>
            </p:cNvPr>
            <p:cNvSpPr txBox="1">
              <a:spLocks noChangeArrowheads="1"/>
            </p:cNvSpPr>
            <p:nvPr/>
          </p:nvSpPr>
          <p:spPr bwMode="auto">
            <a:xfrm>
              <a:off x="1651025" y="1185412"/>
              <a:ext cx="731290" cy="3385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r>
                <a:rPr lang="en-US" sz="1600" b="0" dirty="0" err="1">
                  <a:solidFill>
                    <a:schemeClr val="bg1"/>
                  </a:solidFill>
                  <a:latin typeface="+mn-lt"/>
                </a:rPr>
                <a:t>grikes</a:t>
              </a:r>
              <a:endParaRPr lang="en-US" sz="1600" b="0" dirty="0">
                <a:solidFill>
                  <a:schemeClr val="bg1"/>
                </a:solidFill>
                <a:latin typeface="+mn-lt"/>
              </a:endParaRPr>
            </a:p>
          </p:txBody>
        </p:sp>
        <p:sp>
          <p:nvSpPr>
            <p:cNvPr id="8" name="TextBox 7">
              <a:extLst>
                <a:ext uri="{FF2B5EF4-FFF2-40B4-BE49-F238E27FC236}">
                  <a16:creationId xmlns:a16="http://schemas.microsoft.com/office/drawing/2014/main" id="{22D8DD3C-3D6E-48DF-BC61-46CB9A022F77}"/>
                </a:ext>
              </a:extLst>
            </p:cNvPr>
            <p:cNvSpPr txBox="1"/>
            <p:nvPr/>
          </p:nvSpPr>
          <p:spPr>
            <a:xfrm>
              <a:off x="2701033" y="1185412"/>
              <a:ext cx="651140" cy="338554"/>
            </a:xfrm>
            <a:prstGeom prst="rect">
              <a:avLst/>
            </a:prstGeom>
            <a:noFill/>
          </p:spPr>
          <p:txBody>
            <a:bodyPr wrap="none">
              <a:spAutoFit/>
            </a:bodyPr>
            <a:lstStyle/>
            <a:p>
              <a:pPr>
                <a:defRPr/>
              </a:pPr>
              <a:r>
                <a:rPr lang="en-US" sz="1600" b="0" dirty="0" err="1">
                  <a:solidFill>
                    <a:schemeClr val="bg1"/>
                  </a:solidFill>
                  <a:latin typeface="+mn-lt"/>
                </a:rPr>
                <a:t>clints</a:t>
              </a:r>
              <a:endParaRPr lang="en-US" sz="1600" b="0" dirty="0">
                <a:solidFill>
                  <a:schemeClr val="bg1"/>
                </a:solidFill>
                <a:latin typeface="+mn-lt"/>
              </a:endParaRPr>
            </a:p>
          </p:txBody>
        </p:sp>
        <p:cxnSp>
          <p:nvCxnSpPr>
            <p:cNvPr id="9" name="Straight Arrow Connector 8">
              <a:extLst>
                <a:ext uri="{FF2B5EF4-FFF2-40B4-BE49-F238E27FC236}">
                  <a16:creationId xmlns:a16="http://schemas.microsoft.com/office/drawing/2014/main" id="{6E5F2A05-6373-4367-8AC1-83F777DA21B9}"/>
                </a:ext>
              </a:extLst>
            </p:cNvPr>
            <p:cNvCxnSpPr>
              <a:cxnSpLocks/>
            </p:cNvCxnSpPr>
            <p:nvPr/>
          </p:nvCxnSpPr>
          <p:spPr bwMode="auto">
            <a:xfrm>
              <a:off x="2031301" y="1520825"/>
              <a:ext cx="532437" cy="1368425"/>
            </a:xfrm>
            <a:prstGeom prst="straightConnector1">
              <a:avLst/>
            </a:prstGeom>
            <a:solidFill>
              <a:schemeClr val="accent1"/>
            </a:solidFill>
            <a:ln w="19050" cap="flat" cmpd="sng" algn="ctr">
              <a:solidFill>
                <a:schemeClr val="bg1"/>
              </a:solidFill>
              <a:prstDash val="solid"/>
              <a:round/>
              <a:headEnd type="none" w="med" len="med"/>
              <a:tailEnd type="arrow"/>
            </a:ln>
            <a:effectLst/>
          </p:spPr>
        </p:cxnSp>
        <p:cxnSp>
          <p:nvCxnSpPr>
            <p:cNvPr id="10" name="Straight Arrow Connector 9">
              <a:extLst>
                <a:ext uri="{FF2B5EF4-FFF2-40B4-BE49-F238E27FC236}">
                  <a16:creationId xmlns:a16="http://schemas.microsoft.com/office/drawing/2014/main" id="{42F63CFC-46FD-44A9-8293-D6D059CF8C68}"/>
                </a:ext>
              </a:extLst>
            </p:cNvPr>
            <p:cNvCxnSpPr>
              <a:cxnSpLocks/>
            </p:cNvCxnSpPr>
            <p:nvPr/>
          </p:nvCxnSpPr>
          <p:spPr bwMode="auto">
            <a:xfrm>
              <a:off x="2997749" y="1520825"/>
              <a:ext cx="1" cy="1109966"/>
            </a:xfrm>
            <a:prstGeom prst="straightConnector1">
              <a:avLst/>
            </a:prstGeom>
            <a:solidFill>
              <a:schemeClr val="accent1"/>
            </a:solidFill>
            <a:ln w="19050" cap="flat" cmpd="sng" algn="ctr">
              <a:solidFill>
                <a:schemeClr val="bg1"/>
              </a:solidFill>
              <a:prstDash val="solid"/>
              <a:round/>
              <a:headEnd type="none" w="med" len="med"/>
              <a:tailEnd type="arrow"/>
            </a:ln>
            <a:effectLst/>
          </p:spPr>
        </p:cxnSp>
      </p:grpSp>
      <p:grpSp>
        <p:nvGrpSpPr>
          <p:cNvPr id="2" name="Group 1"/>
          <p:cNvGrpSpPr/>
          <p:nvPr/>
        </p:nvGrpSpPr>
        <p:grpSpPr>
          <a:xfrm>
            <a:off x="5691499" y="838371"/>
            <a:ext cx="3110669" cy="5862449"/>
            <a:chOff x="5691499" y="838371"/>
            <a:chExt cx="3110669" cy="5862449"/>
          </a:xfrm>
        </p:grpSpPr>
        <p:pic>
          <p:nvPicPr>
            <p:cNvPr id="3" name="Picture 2">
              <a:extLst>
                <a:ext uri="{FF2B5EF4-FFF2-40B4-BE49-F238E27FC236}">
                  <a16:creationId xmlns:a16="http://schemas.microsoft.com/office/drawing/2014/main" id="{565F8A52-CFF1-4047-A3AA-F242A2F0E6CE}"/>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691499" y="838371"/>
              <a:ext cx="3110669" cy="5862449"/>
            </a:xfrm>
            <a:prstGeom prst="rect">
              <a:avLst/>
            </a:prstGeom>
          </p:spPr>
        </p:pic>
        <p:sp>
          <p:nvSpPr>
            <p:cNvPr id="13" name="Rectangle 12">
              <a:extLst>
                <a:ext uri="{FF2B5EF4-FFF2-40B4-BE49-F238E27FC236}">
                  <a16:creationId xmlns:a16="http://schemas.microsoft.com/office/drawing/2014/main" id="{D9DC658C-488F-4438-B2AF-89E7221A57CF}"/>
                </a:ext>
              </a:extLst>
            </p:cNvPr>
            <p:cNvSpPr/>
            <p:nvPr/>
          </p:nvSpPr>
          <p:spPr>
            <a:xfrm>
              <a:off x="6620706" y="4747159"/>
              <a:ext cx="1608133" cy="369332"/>
            </a:xfrm>
            <a:prstGeom prst="rect">
              <a:avLst/>
            </a:prstGeom>
          </p:spPr>
          <p:txBody>
            <a:bodyPr wrap="none">
              <a:spAutoFit/>
            </a:bodyPr>
            <a:lstStyle/>
            <a:p>
              <a:r>
                <a:rPr lang="en-AU" dirty="0">
                  <a:solidFill>
                    <a:schemeClr val="bg1"/>
                  </a:solidFill>
                </a:rPr>
                <a:t>solution pans </a:t>
              </a:r>
              <a:endParaRPr lang="en-AU" dirty="0"/>
            </a:p>
          </p:txBody>
        </p:sp>
      </p:grpSp>
      <p:sp>
        <p:nvSpPr>
          <p:cNvPr id="14" name="Rectangle 13">
            <a:extLst>
              <a:ext uri="{FF2B5EF4-FFF2-40B4-BE49-F238E27FC236}">
                <a16:creationId xmlns:a16="http://schemas.microsoft.com/office/drawing/2014/main" id="{B3CD1049-676B-4D8F-A240-32A2FA152BE8}"/>
              </a:ext>
            </a:extLst>
          </p:cNvPr>
          <p:cNvSpPr/>
          <p:nvPr/>
        </p:nvSpPr>
        <p:spPr>
          <a:xfrm>
            <a:off x="4070606" y="1519620"/>
            <a:ext cx="1467068" cy="369332"/>
          </a:xfrm>
          <a:prstGeom prst="rect">
            <a:avLst/>
          </a:prstGeom>
        </p:spPr>
        <p:txBody>
          <a:bodyPr wrap="none">
            <a:spAutoFit/>
          </a:bodyPr>
          <a:lstStyle/>
          <a:p>
            <a:r>
              <a:rPr lang="en-AU" dirty="0">
                <a:solidFill>
                  <a:schemeClr val="bg1"/>
                </a:solidFill>
              </a:rPr>
              <a:t>solution pits </a:t>
            </a:r>
          </a:p>
        </p:txBody>
      </p:sp>
    </p:spTree>
    <p:extLst>
      <p:ext uri="{BB962C8B-B14F-4D97-AF65-F5344CB8AC3E}">
        <p14:creationId xmlns:p14="http://schemas.microsoft.com/office/powerpoint/2010/main" val="415327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r="6666"/>
          <a:stretch/>
        </p:blipFill>
        <p:spPr>
          <a:xfrm>
            <a:off x="0" y="-1"/>
            <a:ext cx="9144000" cy="6858001"/>
          </a:xfrm>
          <a:prstGeom prst="rect">
            <a:avLst/>
          </a:prstGeom>
        </p:spPr>
      </p:pic>
      <p:sp>
        <p:nvSpPr>
          <p:cNvPr id="2" name="Rectangle 1"/>
          <p:cNvSpPr/>
          <p:nvPr/>
        </p:nvSpPr>
        <p:spPr>
          <a:xfrm>
            <a:off x="5548016" y="691056"/>
            <a:ext cx="3595984" cy="369332"/>
          </a:xfrm>
          <a:prstGeom prst="rect">
            <a:avLst/>
          </a:prstGeom>
        </p:spPr>
        <p:txBody>
          <a:bodyPr wrap="none">
            <a:spAutoFit/>
          </a:bodyPr>
          <a:lstStyle/>
          <a:p>
            <a:r>
              <a:rPr lang="de-DE" dirty="0">
                <a:solidFill>
                  <a:srgbClr val="002060"/>
                </a:solidFill>
              </a:rPr>
              <a:t>Tsingy de Ankarana, Madagaskar</a:t>
            </a:r>
          </a:p>
        </p:txBody>
      </p:sp>
      <p:sp>
        <p:nvSpPr>
          <p:cNvPr id="4" name="TextBox 3">
            <a:extLst>
              <a:ext uri="{FF2B5EF4-FFF2-40B4-BE49-F238E27FC236}">
                <a16:creationId xmlns:a16="http://schemas.microsoft.com/office/drawing/2014/main" id="{7909A240-D661-4DE1-A782-0A9DDD9AB67D}"/>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5" name="Straight Connector 4">
            <a:extLst>
              <a:ext uri="{FF2B5EF4-FFF2-40B4-BE49-F238E27FC236}">
                <a16:creationId xmlns:a16="http://schemas.microsoft.com/office/drawing/2014/main" id="{D7B54D89-0F37-422E-9392-D613ED66A550}"/>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4559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high angle view of a forest&#10;&#10;Description automatically generated with low confidence">
            <a:extLst>
              <a:ext uri="{FF2B5EF4-FFF2-40B4-BE49-F238E27FC236}">
                <a16:creationId xmlns:a16="http://schemas.microsoft.com/office/drawing/2014/main" id="{AA4AB8BB-BD59-A057-3CCA-22CF42587251}"/>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l="5456" r="18607"/>
          <a:stretch/>
        </p:blipFill>
        <p:spPr>
          <a:xfrm>
            <a:off x="0" y="-1"/>
            <a:ext cx="9138121" cy="6858001"/>
          </a:xfrm>
          <a:prstGeom prst="rect">
            <a:avLst/>
          </a:prstGeom>
        </p:spPr>
      </p:pic>
      <p:sp>
        <p:nvSpPr>
          <p:cNvPr id="8" name="Rectangle 7">
            <a:extLst>
              <a:ext uri="{FF2B5EF4-FFF2-40B4-BE49-F238E27FC236}">
                <a16:creationId xmlns:a16="http://schemas.microsoft.com/office/drawing/2014/main" id="{5DD34850-75FB-64D7-C771-70CC4FA203FB}"/>
              </a:ext>
            </a:extLst>
          </p:cNvPr>
          <p:cNvSpPr/>
          <p:nvPr/>
        </p:nvSpPr>
        <p:spPr>
          <a:xfrm>
            <a:off x="5173258" y="691056"/>
            <a:ext cx="3847654" cy="369332"/>
          </a:xfrm>
          <a:prstGeom prst="rect">
            <a:avLst/>
          </a:prstGeom>
        </p:spPr>
        <p:txBody>
          <a:bodyPr wrap="square">
            <a:spAutoFit/>
          </a:bodyPr>
          <a:lstStyle/>
          <a:p>
            <a:r>
              <a:rPr lang="de-DE" dirty="0">
                <a:solidFill>
                  <a:schemeClr val="bg1"/>
                </a:solidFill>
              </a:rPr>
              <a:t>Tsingy de Bemaraha, , Madagaskar</a:t>
            </a:r>
          </a:p>
        </p:txBody>
      </p:sp>
      <p:sp>
        <p:nvSpPr>
          <p:cNvPr id="9" name="TextBox 8">
            <a:extLst>
              <a:ext uri="{FF2B5EF4-FFF2-40B4-BE49-F238E27FC236}">
                <a16:creationId xmlns:a16="http://schemas.microsoft.com/office/drawing/2014/main" id="{2B8684E9-D0AF-2BE2-8BEF-933A588C4051}"/>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1</a:t>
            </a:r>
          </a:p>
        </p:txBody>
      </p:sp>
      <p:cxnSp>
        <p:nvCxnSpPr>
          <p:cNvPr id="10" name="Straight Connector 9">
            <a:extLst>
              <a:ext uri="{FF2B5EF4-FFF2-40B4-BE49-F238E27FC236}">
                <a16:creationId xmlns:a16="http://schemas.microsoft.com/office/drawing/2014/main" id="{842D9763-65BF-521C-F805-F588706F1FD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038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descr="Doline_1.jpg">
            <a:extLst>
              <a:ext uri="{FF2B5EF4-FFF2-40B4-BE49-F238E27FC236}">
                <a16:creationId xmlns:a16="http://schemas.microsoft.com/office/drawing/2014/main" id="{106F0062-48CF-4ECC-B103-A9DD127251D4}"/>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 name="TextBox 4">
            <a:extLst>
              <a:ext uri="{FF2B5EF4-FFF2-40B4-BE49-F238E27FC236}">
                <a16:creationId xmlns:a16="http://schemas.microsoft.com/office/drawing/2014/main" id="{AC390D55-295C-4320-87FB-C248525C941C}"/>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2</a:t>
            </a:r>
          </a:p>
        </p:txBody>
      </p:sp>
      <p:cxnSp>
        <p:nvCxnSpPr>
          <p:cNvPr id="6" name="Straight Connector 5">
            <a:extLst>
              <a:ext uri="{FF2B5EF4-FFF2-40B4-BE49-F238E27FC236}">
                <a16:creationId xmlns:a16="http://schemas.microsoft.com/office/drawing/2014/main" id="{76B037ED-C676-49CF-AB66-BF0462996F75}"/>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13251" y="164984"/>
            <a:ext cx="8818476" cy="3475838"/>
            <a:chOff x="113251" y="164984"/>
            <a:chExt cx="8818476" cy="3475838"/>
          </a:xfrm>
        </p:grpSpPr>
        <p:sp>
          <p:nvSpPr>
            <p:cNvPr id="4" name="Rectangle 3">
              <a:extLst>
                <a:ext uri="{FF2B5EF4-FFF2-40B4-BE49-F238E27FC236}">
                  <a16:creationId xmlns:a16="http://schemas.microsoft.com/office/drawing/2014/main" id="{EC7D0900-E2A7-48EA-A7B4-2D70519883C3}"/>
                </a:ext>
              </a:extLst>
            </p:cNvPr>
            <p:cNvSpPr/>
            <p:nvPr/>
          </p:nvSpPr>
          <p:spPr>
            <a:xfrm>
              <a:off x="113251" y="734929"/>
              <a:ext cx="4572000" cy="1692771"/>
            </a:xfrm>
            <a:prstGeom prst="rect">
              <a:avLst/>
            </a:prstGeom>
          </p:spPr>
          <p:txBody>
            <a:bodyPr>
              <a:spAutoFit/>
            </a:bodyPr>
            <a:lstStyle/>
            <a:p>
              <a:pPr marL="285750" indent="-285750">
                <a:buFont typeface="Arial" panose="020B0604020202020204" pitchFamily="34" charset="0"/>
                <a:buChar char="•"/>
              </a:pPr>
              <a:r>
                <a:rPr lang="en-AU" dirty="0">
                  <a:solidFill>
                    <a:srgbClr val="002060"/>
                  </a:solidFill>
                </a:rPr>
                <a:t>Dolines (‘sinkholes’), genetic types</a:t>
              </a:r>
            </a:p>
            <a:p>
              <a:pPr lvl="1"/>
              <a:endParaRPr lang="en-AU" sz="600" dirty="0">
                <a:solidFill>
                  <a:srgbClr val="002060"/>
                </a:solidFill>
              </a:endParaRPr>
            </a:p>
            <a:p>
              <a:pPr lvl="1"/>
              <a:r>
                <a:rPr lang="en-AU" sz="1600" dirty="0">
                  <a:solidFill>
                    <a:srgbClr val="002060"/>
                  </a:solidFill>
                </a:rPr>
                <a:t>(a) Collapse</a:t>
              </a:r>
            </a:p>
            <a:p>
              <a:pPr lvl="1"/>
              <a:r>
                <a:rPr lang="en-AU" sz="1600" dirty="0">
                  <a:solidFill>
                    <a:srgbClr val="002060"/>
                  </a:solidFill>
                </a:rPr>
                <a:t>(b) Solution</a:t>
              </a:r>
            </a:p>
            <a:p>
              <a:pPr lvl="1"/>
              <a:r>
                <a:rPr lang="en-AU" sz="1600" dirty="0">
                  <a:solidFill>
                    <a:srgbClr val="002060"/>
                  </a:solidFill>
                </a:rPr>
                <a:t>(c) </a:t>
              </a:r>
              <a:r>
                <a:rPr lang="en-AU" sz="1600" dirty="0" err="1">
                  <a:solidFill>
                    <a:srgbClr val="002060"/>
                  </a:solidFill>
                </a:rPr>
                <a:t>Suffosion</a:t>
              </a:r>
              <a:endParaRPr lang="en-AU" sz="1600" dirty="0">
                <a:solidFill>
                  <a:srgbClr val="002060"/>
                </a:solidFill>
              </a:endParaRPr>
            </a:p>
            <a:p>
              <a:pPr lvl="1"/>
              <a:r>
                <a:rPr lang="en-AU" sz="1600" dirty="0">
                  <a:solidFill>
                    <a:srgbClr val="002060"/>
                  </a:solidFill>
                </a:rPr>
                <a:t>(d) Subjacent</a:t>
              </a:r>
            </a:p>
            <a:p>
              <a:pPr lvl="1"/>
              <a:r>
                <a:rPr lang="en-AU" sz="1600" dirty="0">
                  <a:solidFill>
                    <a:srgbClr val="002060"/>
                  </a:solidFill>
                </a:rPr>
                <a:t>(e) </a:t>
              </a:r>
              <a:r>
                <a:rPr lang="en-AU" sz="1600" dirty="0" err="1">
                  <a:solidFill>
                    <a:srgbClr val="002060"/>
                  </a:solidFill>
                </a:rPr>
                <a:t>Streamsink</a:t>
              </a:r>
              <a:endParaRPr lang="en-AU" sz="1600" dirty="0">
                <a:solidFill>
                  <a:srgbClr val="002060"/>
                </a:solidFill>
              </a:endParaRPr>
            </a:p>
          </p:txBody>
        </p:sp>
        <p:pic>
          <p:nvPicPr>
            <p:cNvPr id="8" name="Picture 4" descr="dolines">
              <a:extLst>
                <a:ext uri="{FF2B5EF4-FFF2-40B4-BE49-F238E27FC236}">
                  <a16:creationId xmlns:a16="http://schemas.microsoft.com/office/drawing/2014/main" id="{5B78C197-9F2D-4440-BC69-16A9CF4AEB65}"/>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4139064" y="164984"/>
              <a:ext cx="4792663" cy="34758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pic>
        <p:nvPicPr>
          <p:cNvPr id="14" name="Picture 1">
            <a:extLst>
              <a:ext uri="{FF2B5EF4-FFF2-40B4-BE49-F238E27FC236}">
                <a16:creationId xmlns:a16="http://schemas.microsoft.com/office/drawing/2014/main" id="{FCB3BFC7-CBCE-494B-ACF4-DCF8F3A29B04}"/>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bwMode="auto">
          <a:xfrm>
            <a:off x="197893" y="3003259"/>
            <a:ext cx="3777157" cy="36827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nvGrpSpPr>
          <p:cNvPr id="3" name="Group 2"/>
          <p:cNvGrpSpPr/>
          <p:nvPr/>
        </p:nvGrpSpPr>
        <p:grpSpPr>
          <a:xfrm>
            <a:off x="4139064" y="3798036"/>
            <a:ext cx="4827782" cy="2887989"/>
            <a:chOff x="4139064" y="3798036"/>
            <a:chExt cx="4827782" cy="2887989"/>
          </a:xfrm>
        </p:grpSpPr>
        <p:pic>
          <p:nvPicPr>
            <p:cNvPr id="16" name="Picture 15">
              <a:extLst>
                <a:ext uri="{FF2B5EF4-FFF2-40B4-BE49-F238E27FC236}">
                  <a16:creationId xmlns:a16="http://schemas.microsoft.com/office/drawing/2014/main" id="{A4F55235-432A-4378-873F-247DC51DCE53}"/>
                </a:ext>
              </a:extLst>
            </p:cNvPr>
            <p:cNvPicPr>
              <a:picLocks noChangeAspect="1"/>
            </p:cNvPicPr>
            <p:nvPr/>
          </p:nvPicPr>
          <p:blipFill>
            <a:blip r:embed="rId5" cstate="screen">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a:ext>
              </a:extLst>
            </a:blip>
            <a:stretch>
              <a:fillRect/>
            </a:stretch>
          </p:blipFill>
          <p:spPr>
            <a:xfrm>
              <a:off x="4147373" y="3798036"/>
              <a:ext cx="4803118" cy="2887989"/>
            </a:xfrm>
            <a:prstGeom prst="rect">
              <a:avLst/>
            </a:prstGeom>
          </p:spPr>
        </p:pic>
        <p:sp>
          <p:nvSpPr>
            <p:cNvPr id="17" name="Rectangle 16">
              <a:extLst>
                <a:ext uri="{FF2B5EF4-FFF2-40B4-BE49-F238E27FC236}">
                  <a16:creationId xmlns:a16="http://schemas.microsoft.com/office/drawing/2014/main" id="{3BC8AF38-DCCF-4F99-9C5F-20C6D2676AB6}"/>
                </a:ext>
              </a:extLst>
            </p:cNvPr>
            <p:cNvSpPr/>
            <p:nvPr/>
          </p:nvSpPr>
          <p:spPr>
            <a:xfrm>
              <a:off x="4139064" y="3869358"/>
              <a:ext cx="4572000" cy="369332"/>
            </a:xfrm>
            <a:prstGeom prst="rect">
              <a:avLst/>
            </a:prstGeom>
          </p:spPr>
          <p:txBody>
            <a:bodyPr>
              <a:spAutoFit/>
            </a:bodyPr>
            <a:lstStyle/>
            <a:p>
              <a:r>
                <a:rPr lang="en-US" dirty="0">
                  <a:solidFill>
                    <a:srgbClr val="002060"/>
                  </a:solidFill>
                </a:rPr>
                <a:t>Isolated individual features or clusters</a:t>
              </a:r>
            </a:p>
          </p:txBody>
        </p:sp>
        <p:sp>
          <p:nvSpPr>
            <p:cNvPr id="18" name="TextBox 17">
              <a:extLst>
                <a:ext uri="{FF2B5EF4-FFF2-40B4-BE49-F238E27FC236}">
                  <a16:creationId xmlns:a16="http://schemas.microsoft.com/office/drawing/2014/main" id="{BE4DE9C7-9953-47B9-B195-350A1C73A316}"/>
                </a:ext>
              </a:extLst>
            </p:cNvPr>
            <p:cNvSpPr txBox="1">
              <a:spLocks noChangeArrowheads="1"/>
            </p:cNvSpPr>
            <p:nvPr/>
          </p:nvSpPr>
          <p:spPr bwMode="auto">
            <a:xfrm>
              <a:off x="4721652" y="5916182"/>
              <a:ext cx="4245194" cy="5847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a:defRPr sz="2000" b="1">
                  <a:solidFill>
                    <a:schemeClr val="tx1"/>
                  </a:solidFill>
                  <a:latin typeface="Verdana" charset="0"/>
                  <a:ea typeface="ＭＳ Ｐゴシック" charset="0"/>
                  <a:cs typeface="ＭＳ Ｐゴシック" charset="0"/>
                </a:defRPr>
              </a:lvl1pPr>
              <a:lvl2pPr marL="742950" indent="-285750">
                <a:defRPr sz="2000" b="1">
                  <a:solidFill>
                    <a:schemeClr val="tx1"/>
                  </a:solidFill>
                  <a:latin typeface="Verdana" charset="0"/>
                  <a:ea typeface="ＭＳ Ｐゴシック" charset="0"/>
                </a:defRPr>
              </a:lvl2pPr>
              <a:lvl3pPr marL="1143000" indent="-228600">
                <a:defRPr sz="2000" b="1">
                  <a:solidFill>
                    <a:schemeClr val="tx1"/>
                  </a:solidFill>
                  <a:latin typeface="Verdana" charset="0"/>
                  <a:ea typeface="ＭＳ Ｐゴシック" charset="0"/>
                </a:defRPr>
              </a:lvl3pPr>
              <a:lvl4pPr marL="1600200" indent="-228600">
                <a:defRPr sz="2000" b="1">
                  <a:solidFill>
                    <a:schemeClr val="tx1"/>
                  </a:solidFill>
                  <a:latin typeface="Verdana" charset="0"/>
                  <a:ea typeface="ＭＳ Ｐゴシック" charset="0"/>
                </a:defRPr>
              </a:lvl4pPr>
              <a:lvl5pPr marL="2057400" indent="-228600">
                <a:defRPr sz="2000" b="1">
                  <a:solidFill>
                    <a:schemeClr val="tx1"/>
                  </a:solidFill>
                  <a:latin typeface="Verdana" charset="0"/>
                  <a:ea typeface="ＭＳ Ｐゴシック" charset="0"/>
                </a:defRPr>
              </a:lvl5pPr>
              <a:lvl6pPr marL="2514600" indent="-228600" eaLnBrk="0" fontAlgn="base" hangingPunct="0">
                <a:spcBef>
                  <a:spcPct val="0"/>
                </a:spcBef>
                <a:spcAft>
                  <a:spcPct val="0"/>
                </a:spcAft>
                <a:defRPr sz="2000" b="1">
                  <a:solidFill>
                    <a:schemeClr val="tx1"/>
                  </a:solidFill>
                  <a:latin typeface="Verdana" charset="0"/>
                  <a:ea typeface="ＭＳ Ｐゴシック" charset="0"/>
                </a:defRPr>
              </a:lvl6pPr>
              <a:lvl7pPr marL="2971800" indent="-228600" eaLnBrk="0" fontAlgn="base" hangingPunct="0">
                <a:spcBef>
                  <a:spcPct val="0"/>
                </a:spcBef>
                <a:spcAft>
                  <a:spcPct val="0"/>
                </a:spcAft>
                <a:defRPr sz="2000" b="1">
                  <a:solidFill>
                    <a:schemeClr val="tx1"/>
                  </a:solidFill>
                  <a:latin typeface="Verdana" charset="0"/>
                  <a:ea typeface="ＭＳ Ｐゴシック" charset="0"/>
                </a:defRPr>
              </a:lvl7pPr>
              <a:lvl8pPr marL="3429000" indent="-228600" eaLnBrk="0" fontAlgn="base" hangingPunct="0">
                <a:spcBef>
                  <a:spcPct val="0"/>
                </a:spcBef>
                <a:spcAft>
                  <a:spcPct val="0"/>
                </a:spcAft>
                <a:defRPr sz="2000" b="1">
                  <a:solidFill>
                    <a:schemeClr val="tx1"/>
                  </a:solidFill>
                  <a:latin typeface="Verdana" charset="0"/>
                  <a:ea typeface="ＭＳ Ｐゴシック" charset="0"/>
                </a:defRPr>
              </a:lvl8pPr>
              <a:lvl9pPr marL="3886200" indent="-228600" eaLnBrk="0" fontAlgn="base" hangingPunct="0">
                <a:spcBef>
                  <a:spcPct val="0"/>
                </a:spcBef>
                <a:spcAft>
                  <a:spcPct val="0"/>
                </a:spcAft>
                <a:defRPr sz="2000" b="1">
                  <a:solidFill>
                    <a:schemeClr val="tx1"/>
                  </a:solidFill>
                  <a:latin typeface="Verdana" charset="0"/>
                  <a:ea typeface="ＭＳ Ｐゴシック" charset="0"/>
                </a:defRPr>
              </a:lvl9pPr>
            </a:lstStyle>
            <a:p>
              <a:pPr algn="r"/>
              <a:r>
                <a:rPr lang="en-US" sz="1600" b="0" dirty="0">
                  <a:solidFill>
                    <a:srgbClr val="002060"/>
                  </a:solidFill>
                  <a:latin typeface="+mj-lt"/>
                </a:rPr>
                <a:t>Network of collapse and </a:t>
              </a:r>
              <a:r>
                <a:rPr lang="en-US" sz="1600" b="0" dirty="0" err="1">
                  <a:solidFill>
                    <a:srgbClr val="002060"/>
                  </a:solidFill>
                  <a:latin typeface="+mj-lt"/>
                </a:rPr>
                <a:t>streamsink</a:t>
              </a:r>
              <a:r>
                <a:rPr lang="en-US" sz="1600" b="0" dirty="0">
                  <a:solidFill>
                    <a:srgbClr val="002060"/>
                  </a:solidFill>
                  <a:latin typeface="+mj-lt"/>
                </a:rPr>
                <a:t> </a:t>
              </a:r>
            </a:p>
            <a:p>
              <a:pPr algn="r"/>
              <a:r>
                <a:rPr lang="en-US" sz="1600" b="0" dirty="0" err="1">
                  <a:solidFill>
                    <a:srgbClr val="002060"/>
                  </a:solidFill>
                  <a:latin typeface="+mj-lt"/>
                </a:rPr>
                <a:t>dolines</a:t>
              </a:r>
              <a:r>
                <a:rPr lang="en-US" sz="1600" b="0" dirty="0">
                  <a:solidFill>
                    <a:srgbClr val="002060"/>
                  </a:solidFill>
                  <a:latin typeface="+mj-lt"/>
                </a:rPr>
                <a:t>, </a:t>
              </a:r>
              <a:r>
                <a:rPr lang="en-US" sz="1600" b="0" dirty="0" err="1">
                  <a:solidFill>
                    <a:srgbClr val="002060"/>
                  </a:solidFill>
                  <a:latin typeface="+mj-lt"/>
                </a:rPr>
                <a:t>Nullarbor</a:t>
              </a:r>
              <a:r>
                <a:rPr lang="en-US" sz="1600" b="0" dirty="0">
                  <a:solidFill>
                    <a:srgbClr val="002060"/>
                  </a:solidFill>
                  <a:latin typeface="+mj-lt"/>
                </a:rPr>
                <a:t> Plain</a:t>
              </a:r>
            </a:p>
          </p:txBody>
        </p:sp>
      </p:grpSp>
    </p:spTree>
    <p:extLst>
      <p:ext uri="{BB962C8B-B14F-4D97-AF65-F5344CB8AC3E}">
        <p14:creationId xmlns:p14="http://schemas.microsoft.com/office/powerpoint/2010/main" val="370871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mountain, sky, outdoor, nature&#10;&#10;Description automatically generated">
            <a:extLst>
              <a:ext uri="{FF2B5EF4-FFF2-40B4-BE49-F238E27FC236}">
                <a16:creationId xmlns:a16="http://schemas.microsoft.com/office/drawing/2014/main" id="{2B4D714E-6D0C-E572-911D-F43BD9FC5CDD}"/>
              </a:ext>
            </a:extLst>
          </p:cNvPr>
          <p:cNvPicPr>
            <a:picLocks noChangeAspect="1"/>
          </p:cNvPicPr>
          <p:nvPr/>
        </p:nvPicPr>
        <p:blipFill rotWithShape="1">
          <a:blip r:embed="rId2">
            <a:extLst>
              <a:ext uri="{28A0092B-C50C-407E-A947-70E740481C1C}">
                <a14:useLocalDpi xmlns:a14="http://schemas.microsoft.com/office/drawing/2010/main" val="0"/>
              </a:ext>
            </a:extLst>
          </a:blip>
          <a:srcRect l="15303" r="9433"/>
          <a:stretch/>
        </p:blipFill>
        <p:spPr>
          <a:xfrm>
            <a:off x="0" y="-1"/>
            <a:ext cx="9144000" cy="6858001"/>
          </a:xfrm>
          <a:prstGeom prst="rect">
            <a:avLst/>
          </a:prstGeom>
        </p:spPr>
      </p:pic>
      <p:sp>
        <p:nvSpPr>
          <p:cNvPr id="4" name="TextBox 3">
            <a:extLst>
              <a:ext uri="{FF2B5EF4-FFF2-40B4-BE49-F238E27FC236}">
                <a16:creationId xmlns:a16="http://schemas.microsoft.com/office/drawing/2014/main" id="{0B930B49-F68B-0B97-D66A-D404580FCBB0}"/>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2</a:t>
            </a:r>
          </a:p>
        </p:txBody>
      </p:sp>
      <p:cxnSp>
        <p:nvCxnSpPr>
          <p:cNvPr id="5" name="Straight Connector 4">
            <a:extLst>
              <a:ext uri="{FF2B5EF4-FFF2-40B4-BE49-F238E27FC236}">
                <a16:creationId xmlns:a16="http://schemas.microsoft.com/office/drawing/2014/main" id="{44133B57-3E66-DFBC-317D-9487CD6A5C6F}"/>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C41ADF4-FF2D-4336-FA7E-280246E9F9F0}"/>
              </a:ext>
            </a:extLst>
          </p:cNvPr>
          <p:cNvSpPr txBox="1"/>
          <p:nvPr/>
        </p:nvSpPr>
        <p:spPr>
          <a:xfrm>
            <a:off x="295712" y="6307344"/>
            <a:ext cx="4651694" cy="369332"/>
          </a:xfrm>
          <a:prstGeom prst="rect">
            <a:avLst/>
          </a:prstGeom>
          <a:noFill/>
        </p:spPr>
        <p:txBody>
          <a:bodyPr wrap="square">
            <a:spAutoFit/>
          </a:bodyPr>
          <a:lstStyle/>
          <a:p>
            <a:r>
              <a:rPr lang="en-AU" dirty="0" err="1">
                <a:solidFill>
                  <a:schemeClr val="bg1"/>
                </a:solidFill>
              </a:rPr>
              <a:t>Bravsko</a:t>
            </a:r>
            <a:r>
              <a:rPr lang="en-AU" dirty="0">
                <a:solidFill>
                  <a:schemeClr val="bg1"/>
                </a:solidFill>
              </a:rPr>
              <a:t> plains, Bosnia</a:t>
            </a:r>
          </a:p>
        </p:txBody>
      </p:sp>
    </p:spTree>
    <p:extLst>
      <p:ext uri="{BB962C8B-B14F-4D97-AF65-F5344CB8AC3E}">
        <p14:creationId xmlns:p14="http://schemas.microsoft.com/office/powerpoint/2010/main" val="3740753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4CECD1D-2726-4CC7-A1A7-3C9A0A26CD7E}"/>
              </a:ext>
            </a:extLst>
          </p:cNvPr>
          <p:cNvPicPr>
            <a:picLocks noChangeAspect="1"/>
          </p:cNvPicPr>
          <p:nvPr/>
        </p:nvPicPr>
        <p:blipFill>
          <a:blip r:embed="rId2"/>
          <a:stretch>
            <a:fillRect/>
          </a:stretch>
        </p:blipFill>
        <p:spPr>
          <a:xfrm>
            <a:off x="0" y="0"/>
            <a:ext cx="9144000" cy="6858000"/>
          </a:xfrm>
          <a:prstGeom prst="rect">
            <a:avLst/>
          </a:prstGeom>
        </p:spPr>
      </p:pic>
      <p:sp>
        <p:nvSpPr>
          <p:cNvPr id="3" name="TextBox 2">
            <a:extLst>
              <a:ext uri="{FF2B5EF4-FFF2-40B4-BE49-F238E27FC236}">
                <a16:creationId xmlns:a16="http://schemas.microsoft.com/office/drawing/2014/main" id="{A4E51866-0E42-4727-BA51-1EEC4BD9947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3</a:t>
            </a:r>
          </a:p>
        </p:txBody>
      </p:sp>
      <p:cxnSp>
        <p:nvCxnSpPr>
          <p:cNvPr id="4" name="Straight Connector 3">
            <a:extLst>
              <a:ext uri="{FF2B5EF4-FFF2-40B4-BE49-F238E27FC236}">
                <a16:creationId xmlns:a16="http://schemas.microsoft.com/office/drawing/2014/main" id="{ACCC370D-45DD-4CDE-96EB-2D2B2DCE05C7}"/>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DFF7D80B-4BAB-4021-A3BE-82B60268FB4B}"/>
              </a:ext>
            </a:extLst>
          </p:cNvPr>
          <p:cNvSpPr/>
          <p:nvPr/>
        </p:nvSpPr>
        <p:spPr>
          <a:xfrm>
            <a:off x="53393" y="6283178"/>
            <a:ext cx="2813719" cy="369332"/>
          </a:xfrm>
          <a:prstGeom prst="rect">
            <a:avLst/>
          </a:prstGeom>
        </p:spPr>
        <p:txBody>
          <a:bodyPr wrap="none">
            <a:spAutoFit/>
          </a:bodyPr>
          <a:lstStyle/>
          <a:p>
            <a:r>
              <a:rPr lang="en-AU" dirty="0">
                <a:solidFill>
                  <a:schemeClr val="bg1"/>
                </a:solidFill>
              </a:rPr>
              <a:t>Sierra de </a:t>
            </a:r>
            <a:r>
              <a:rPr lang="en-AU" dirty="0" err="1">
                <a:solidFill>
                  <a:schemeClr val="bg1"/>
                </a:solidFill>
              </a:rPr>
              <a:t>Libar</a:t>
            </a:r>
            <a:r>
              <a:rPr lang="en-AU" dirty="0">
                <a:solidFill>
                  <a:schemeClr val="bg1"/>
                </a:solidFill>
              </a:rPr>
              <a:t>, </a:t>
            </a:r>
            <a:r>
              <a:rPr lang="en-AU" dirty="0" err="1">
                <a:solidFill>
                  <a:schemeClr val="bg1"/>
                </a:solidFill>
              </a:rPr>
              <a:t>Andalucia</a:t>
            </a:r>
            <a:endParaRPr lang="en-AU" dirty="0">
              <a:solidFill>
                <a:schemeClr val="bg1"/>
              </a:solidFill>
            </a:endParaRPr>
          </a:p>
        </p:txBody>
      </p:sp>
      <p:sp>
        <p:nvSpPr>
          <p:cNvPr id="11" name="Rectangle 10">
            <a:extLst>
              <a:ext uri="{FF2B5EF4-FFF2-40B4-BE49-F238E27FC236}">
                <a16:creationId xmlns:a16="http://schemas.microsoft.com/office/drawing/2014/main" id="{9D3827E6-CAF0-441F-8570-75669F4615A7}"/>
              </a:ext>
            </a:extLst>
          </p:cNvPr>
          <p:cNvSpPr/>
          <p:nvPr/>
        </p:nvSpPr>
        <p:spPr>
          <a:xfrm>
            <a:off x="197893" y="744963"/>
            <a:ext cx="8024503"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Polje - Large-scale closed depressions with steep slopes, flat bottom with alluvial cover</a:t>
            </a:r>
            <a:endParaRPr lang="en-AU" dirty="0">
              <a:solidFill>
                <a:srgbClr val="002060"/>
              </a:solidFill>
            </a:endParaRPr>
          </a:p>
        </p:txBody>
      </p:sp>
      <p:grpSp>
        <p:nvGrpSpPr>
          <p:cNvPr id="2" name="Group 1"/>
          <p:cNvGrpSpPr/>
          <p:nvPr/>
        </p:nvGrpSpPr>
        <p:grpSpPr>
          <a:xfrm>
            <a:off x="317534" y="1570195"/>
            <a:ext cx="4420700" cy="4576492"/>
            <a:chOff x="317534" y="1570195"/>
            <a:chExt cx="4420700" cy="4576492"/>
          </a:xfrm>
        </p:grpSpPr>
        <p:pic>
          <p:nvPicPr>
            <p:cNvPr id="12" name="Picture 11">
              <a:extLst>
                <a:ext uri="{FF2B5EF4-FFF2-40B4-BE49-F238E27FC236}">
                  <a16:creationId xmlns:a16="http://schemas.microsoft.com/office/drawing/2014/main" id="{D5270225-0B2F-4C5B-B49C-3B69D5F1AA3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17534" y="1570195"/>
              <a:ext cx="4420700" cy="4576492"/>
            </a:xfrm>
            <a:prstGeom prst="rect">
              <a:avLst/>
            </a:prstGeom>
          </p:spPr>
        </p:pic>
        <p:cxnSp>
          <p:nvCxnSpPr>
            <p:cNvPr id="13" name="Straight Arrow Connector 12">
              <a:extLst>
                <a:ext uri="{FF2B5EF4-FFF2-40B4-BE49-F238E27FC236}">
                  <a16:creationId xmlns:a16="http://schemas.microsoft.com/office/drawing/2014/main" id="{81BDF9FC-F472-44A1-9B28-B2723ACCF23F}"/>
                </a:ext>
              </a:extLst>
            </p:cNvPr>
            <p:cNvCxnSpPr>
              <a:cxnSpLocks/>
            </p:cNvCxnSpPr>
            <p:nvPr/>
          </p:nvCxnSpPr>
          <p:spPr>
            <a:xfrm flipH="1" flipV="1">
              <a:off x="2033965" y="4864001"/>
              <a:ext cx="111029" cy="751337"/>
            </a:xfrm>
            <a:prstGeom prst="straightConnector1">
              <a:avLst/>
            </a:prstGeom>
            <a:ln w="12700">
              <a:solidFill>
                <a:schemeClr val="bg1"/>
              </a:solidFill>
              <a:tailEnd type="arrow"/>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83F5E62-D06E-4B25-9B28-251E25F738F5}"/>
                </a:ext>
              </a:extLst>
            </p:cNvPr>
            <p:cNvSpPr txBox="1"/>
            <p:nvPr/>
          </p:nvSpPr>
          <p:spPr>
            <a:xfrm>
              <a:off x="956415" y="3375571"/>
              <a:ext cx="2377157" cy="923330"/>
            </a:xfrm>
            <a:prstGeom prst="rect">
              <a:avLst/>
            </a:prstGeom>
            <a:noFill/>
          </p:spPr>
          <p:txBody>
            <a:bodyPr wrap="square" rtlCol="0">
              <a:spAutoFit/>
            </a:bodyPr>
            <a:lstStyle/>
            <a:p>
              <a:r>
                <a:rPr lang="en-AU" dirty="0">
                  <a:solidFill>
                    <a:schemeClr val="bg1"/>
                  </a:solidFill>
                </a:rPr>
                <a:t>Ponors (water sinks underground) on edges of poljes</a:t>
              </a:r>
            </a:p>
          </p:txBody>
        </p:sp>
      </p:grpSp>
    </p:spTree>
    <p:extLst>
      <p:ext uri="{BB962C8B-B14F-4D97-AF65-F5344CB8AC3E}">
        <p14:creationId xmlns:p14="http://schemas.microsoft.com/office/powerpoint/2010/main" val="429147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2" descr="http://asterweb.jpl.nasa.gov/gallery/images/newkarst.jpg">
            <a:extLst>
              <a:ext uri="{FF2B5EF4-FFF2-40B4-BE49-F238E27FC236}">
                <a16:creationId xmlns:a16="http://schemas.microsoft.com/office/drawing/2014/main" id="{D50CABD8-E88D-488F-9FFE-1ED245F3FA6D}"/>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27592" y="716937"/>
            <a:ext cx="8877868" cy="599220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5935" y="1939741"/>
            <a:ext cx="5730950" cy="4529470"/>
          </a:xfrm>
          <a:prstGeom prst="rect">
            <a:avLst/>
          </a:prstGeom>
        </p:spPr>
      </p:pic>
      <p:sp>
        <p:nvSpPr>
          <p:cNvPr id="990217" name="Rectangle 9"/>
          <p:cNvSpPr>
            <a:spLocks noGrp="1" noChangeArrowheads="1"/>
          </p:cNvSpPr>
          <p:nvPr>
            <p:ph type="body" idx="1"/>
          </p:nvPr>
        </p:nvSpPr>
        <p:spPr>
          <a:xfrm>
            <a:off x="435935" y="1978703"/>
            <a:ext cx="8441934" cy="680838"/>
          </a:xfrm>
        </p:spPr>
        <p:txBody>
          <a:bodyPr>
            <a:normAutofit/>
          </a:bodyPr>
          <a:lstStyle/>
          <a:p>
            <a:pPr eaLnBrk="1" hangingPunct="1">
              <a:defRPr/>
            </a:pPr>
            <a:r>
              <a:rPr lang="en-US" sz="2000" dirty="0">
                <a:solidFill>
                  <a:srgbClr val="002060"/>
                </a:solidFill>
                <a:latin typeface="Arial" panose="020B0604020202020204" pitchFamily="34" charset="0"/>
                <a:cs typeface="Arial" panose="020B0604020202020204" pitchFamily="34" charset="0"/>
              </a:rPr>
              <a:t>Cockpit-, tower- </a:t>
            </a:r>
            <a:r>
              <a:rPr lang="en-US" sz="2000" dirty="0">
                <a:solidFill>
                  <a:srgbClr val="002060"/>
                </a:solidFill>
                <a:latin typeface="Arial" panose="020B0604020202020204" pitchFamily="34" charset="0"/>
              </a:rPr>
              <a:t>and</a:t>
            </a:r>
            <a:r>
              <a:rPr lang="en-US" sz="2000" dirty="0">
                <a:solidFill>
                  <a:srgbClr val="002060"/>
                </a:solidFill>
                <a:latin typeface="Arial" panose="020B0604020202020204" pitchFamily="34" charset="0"/>
                <a:cs typeface="Arial" panose="020B0604020202020204" pitchFamily="34" charset="0"/>
              </a:rPr>
              <a:t> conical karst in tropics</a:t>
            </a:r>
          </a:p>
          <a:p>
            <a:pPr eaLnBrk="1" hangingPunct="1">
              <a:defRPr/>
            </a:pPr>
            <a:endParaRPr lang="en-US" sz="2000" dirty="0">
              <a:solidFill>
                <a:schemeClr val="bg1"/>
              </a:solidFill>
              <a:latin typeface="Arial" panose="020B0604020202020204" pitchFamily="34" charset="0"/>
              <a:cs typeface="Arial" panose="020B0604020202020204" pitchFamily="34" charset="0"/>
            </a:endParaRPr>
          </a:p>
          <a:p>
            <a:pPr eaLnBrk="1" hangingPunct="1">
              <a:buFont typeface="Webdings" panose="05030102010509060703" pitchFamily="18" charset="2"/>
              <a:buNone/>
              <a:defRPr/>
            </a:pPr>
            <a:endParaRPr lang="en-US" sz="20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6A841B3-5C0F-45FA-9711-8CDBA5D87753}"/>
              </a:ext>
            </a:extLst>
          </p:cNvPr>
          <p:cNvCxnSpPr>
            <a:cxnSpLocks/>
          </p:cNvCxnSpPr>
          <p:nvPr/>
        </p:nvCxnSpPr>
        <p:spPr>
          <a:xfrm flipH="1">
            <a:off x="648587" y="2464023"/>
            <a:ext cx="5667152" cy="0"/>
          </a:xfrm>
          <a:prstGeom prst="line">
            <a:avLst/>
          </a:prstGeom>
          <a:ln w="9525">
            <a:solidFill>
              <a:srgbClr val="002060"/>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83622F9-1339-4286-9489-ACC7E5864762}"/>
              </a:ext>
            </a:extLst>
          </p:cNvPr>
          <p:cNvCxnSpPr>
            <a:cxnSpLocks/>
          </p:cNvCxnSpPr>
          <p:nvPr/>
        </p:nvCxnSpPr>
        <p:spPr>
          <a:xfrm>
            <a:off x="3103147" y="2573077"/>
            <a:ext cx="0" cy="3007551"/>
          </a:xfrm>
          <a:prstGeom prst="straightConnector1">
            <a:avLst/>
          </a:prstGeom>
          <a:ln>
            <a:solidFill>
              <a:srgbClr val="002060"/>
            </a:solidFill>
            <a:tailEnd type="arrow"/>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1784739-0174-4C2E-AF2D-A035A85FFCFC}"/>
              </a:ext>
            </a:extLst>
          </p:cNvPr>
          <p:cNvSpPr/>
          <p:nvPr/>
        </p:nvSpPr>
        <p:spPr>
          <a:xfrm>
            <a:off x="3548542" y="2834352"/>
            <a:ext cx="2300630" cy="369332"/>
          </a:xfrm>
          <a:prstGeom prst="rect">
            <a:avLst/>
          </a:prstGeom>
        </p:spPr>
        <p:txBody>
          <a:bodyPr wrap="none">
            <a:spAutoFit/>
          </a:bodyPr>
          <a:lstStyle/>
          <a:p>
            <a:pPr algn="r" eaLnBrk="1" hangingPunct="1">
              <a:defRPr/>
            </a:pPr>
            <a:r>
              <a:rPr lang="en-US" dirty="0">
                <a:solidFill>
                  <a:srgbClr val="002060"/>
                </a:solidFill>
              </a:rPr>
              <a:t>Residual topography</a:t>
            </a:r>
          </a:p>
        </p:txBody>
      </p:sp>
      <p:sp>
        <p:nvSpPr>
          <p:cNvPr id="2" name="Rectangle 1">
            <a:extLst>
              <a:ext uri="{FF2B5EF4-FFF2-40B4-BE49-F238E27FC236}">
                <a16:creationId xmlns:a16="http://schemas.microsoft.com/office/drawing/2014/main" id="{BF42A7CA-DBB8-48AC-8216-6EB4AA668536}"/>
              </a:ext>
            </a:extLst>
          </p:cNvPr>
          <p:cNvSpPr/>
          <p:nvPr/>
        </p:nvSpPr>
        <p:spPr>
          <a:xfrm>
            <a:off x="6238160" y="1867453"/>
            <a:ext cx="2647098" cy="4247317"/>
          </a:xfrm>
          <a:prstGeom prst="rect">
            <a:avLst/>
          </a:prstGeom>
        </p:spPr>
        <p:txBody>
          <a:bodyPr wrap="square">
            <a:spAutoFit/>
          </a:bodyPr>
          <a:lstStyle/>
          <a:p>
            <a:pPr marL="285750" indent="-285750">
              <a:buFont typeface="Arial" panose="020B0604020202020204" pitchFamily="34" charset="0"/>
              <a:buChar char="•"/>
            </a:pPr>
            <a:r>
              <a:rPr lang="en-US" dirty="0">
                <a:solidFill>
                  <a:schemeClr val="bg1"/>
                </a:solidFill>
              </a:rPr>
              <a:t>Karst is most rapidly developed in wet, CO</a:t>
            </a:r>
            <a:r>
              <a:rPr lang="en-US" baseline="-25000" dirty="0">
                <a:solidFill>
                  <a:schemeClr val="bg1"/>
                </a:solidFill>
              </a:rPr>
              <a:t>2</a:t>
            </a:r>
            <a:r>
              <a:rPr lang="en-US" dirty="0">
                <a:solidFill>
                  <a:schemeClr val="bg1"/>
                </a:solidFill>
              </a:rPr>
              <a:t>-rich regions (tropics, middle latitudes)</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a:solidFill>
                  <a:schemeClr val="bg1"/>
                </a:solidFill>
              </a:rPr>
              <a:t>Perennial and higher soil CO</a:t>
            </a:r>
            <a:r>
              <a:rPr lang="en-US" baseline="-25000" dirty="0">
                <a:solidFill>
                  <a:schemeClr val="bg1"/>
                </a:solidFill>
              </a:rPr>
              <a:t>2</a:t>
            </a:r>
            <a:r>
              <a:rPr lang="en-US" dirty="0">
                <a:solidFill>
                  <a:schemeClr val="bg1"/>
                </a:solidFill>
              </a:rPr>
              <a:t> production in tropics (vs temperature)</a:t>
            </a:r>
          </a:p>
          <a:p>
            <a:pPr marL="285750" indent="-285750">
              <a:buFont typeface="Arial" panose="020B0604020202020204" pitchFamily="34" charset="0"/>
              <a:buChar char="•"/>
            </a:pPr>
            <a:endParaRPr lang="en-US" dirty="0">
              <a:solidFill>
                <a:schemeClr val="bg1"/>
              </a:solidFill>
            </a:endParaRPr>
          </a:p>
          <a:p>
            <a:pPr marL="285750" indent="-285750">
              <a:buFont typeface="Arial" panose="020B0604020202020204" pitchFamily="34" charset="0"/>
              <a:buChar char="•"/>
            </a:pPr>
            <a:r>
              <a:rPr lang="en-US" dirty="0">
                <a:solidFill>
                  <a:schemeClr val="bg1"/>
                </a:solidFill>
              </a:rPr>
              <a:t>Seasonally decreased soil activity in mid-latitudes</a:t>
            </a:r>
          </a:p>
        </p:txBody>
      </p:sp>
    </p:spTree>
    <p:extLst>
      <p:ext uri="{BB962C8B-B14F-4D97-AF65-F5344CB8AC3E}">
        <p14:creationId xmlns:p14="http://schemas.microsoft.com/office/powerpoint/2010/main" val="4061562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90217">
                                            <p:txEl>
                                              <p:pRg st="0" end="0"/>
                                            </p:txEl>
                                          </p:spTgt>
                                        </p:tgtEl>
                                        <p:attrNameLst>
                                          <p:attrName>style.visibility</p:attrName>
                                        </p:attrNameLst>
                                      </p:cBhvr>
                                      <p:to>
                                        <p:strVal val="visible"/>
                                      </p:to>
                                    </p:set>
                                    <p:animEffect transition="in" filter="fade">
                                      <p:cBhvr>
                                        <p:cTn id="7" dur="500"/>
                                        <p:tgtEl>
                                          <p:spTgt spid="990217">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0217" grpId="0" build="p"/>
      <p:bldP spid="2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1502314E-A085-49E9-B93C-90E757952677}"/>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9417"/>
          <a:stretch/>
        </p:blipFill>
        <p:spPr bwMode="auto">
          <a:xfrm>
            <a:off x="0" y="-1"/>
            <a:ext cx="9144000" cy="685800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D513324C-3663-4BD7-8B68-D5B984664866}"/>
              </a:ext>
            </a:extLst>
          </p:cNvPr>
          <p:cNvSpPr/>
          <p:nvPr/>
        </p:nvSpPr>
        <p:spPr>
          <a:xfrm>
            <a:off x="372407" y="4515131"/>
            <a:ext cx="2613171" cy="646331"/>
          </a:xfrm>
          <a:prstGeom prst="rect">
            <a:avLst/>
          </a:prstGeom>
        </p:spPr>
        <p:txBody>
          <a:bodyPr wrap="square">
            <a:spAutoFit/>
          </a:bodyPr>
          <a:lstStyle/>
          <a:p>
            <a:r>
              <a:rPr lang="en-US" dirty="0">
                <a:solidFill>
                  <a:schemeClr val="bg1"/>
                </a:solidFill>
              </a:rPr>
              <a:t>Miniature karst towers, Barkly Tableland, </a:t>
            </a:r>
            <a:r>
              <a:rPr lang="en-US" dirty="0" err="1">
                <a:solidFill>
                  <a:schemeClr val="bg1"/>
                </a:solidFill>
              </a:rPr>
              <a:t>Qld</a:t>
            </a:r>
            <a:endParaRPr lang="en-US" dirty="0">
              <a:solidFill>
                <a:schemeClr val="bg1"/>
              </a:solidFill>
            </a:endParaRPr>
          </a:p>
        </p:txBody>
      </p:sp>
      <p:grpSp>
        <p:nvGrpSpPr>
          <p:cNvPr id="4" name="Group 3"/>
          <p:cNvGrpSpPr/>
          <p:nvPr/>
        </p:nvGrpSpPr>
        <p:grpSpPr>
          <a:xfrm>
            <a:off x="350293" y="3031288"/>
            <a:ext cx="8556238" cy="3614015"/>
            <a:chOff x="350293" y="3031288"/>
            <a:chExt cx="8556238" cy="3614015"/>
          </a:xfrm>
        </p:grpSpPr>
        <p:pic>
          <p:nvPicPr>
            <p:cNvPr id="2" name="Picture 1">
              <a:extLst>
                <a:ext uri="{FF2B5EF4-FFF2-40B4-BE49-F238E27FC236}">
                  <a16:creationId xmlns:a16="http://schemas.microsoft.com/office/drawing/2014/main" id="{EF90C0CA-EC03-45B6-B01D-0E88E50A4F57}"/>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50293" y="3031288"/>
              <a:ext cx="8556238" cy="3614015"/>
            </a:xfrm>
            <a:prstGeom prst="rect">
              <a:avLst/>
            </a:prstGeom>
          </p:spPr>
        </p:pic>
        <p:sp>
          <p:nvSpPr>
            <p:cNvPr id="5" name="Rectangle 4">
              <a:extLst>
                <a:ext uri="{FF2B5EF4-FFF2-40B4-BE49-F238E27FC236}">
                  <a16:creationId xmlns:a16="http://schemas.microsoft.com/office/drawing/2014/main" id="{F5FF86B3-B0A4-44F0-BFB6-286BCA6AA453}"/>
                </a:ext>
              </a:extLst>
            </p:cNvPr>
            <p:cNvSpPr/>
            <p:nvPr/>
          </p:nvSpPr>
          <p:spPr>
            <a:xfrm>
              <a:off x="504119" y="6260836"/>
              <a:ext cx="3044423" cy="369332"/>
            </a:xfrm>
            <a:prstGeom prst="rect">
              <a:avLst/>
            </a:prstGeom>
          </p:spPr>
          <p:txBody>
            <a:bodyPr wrap="none">
              <a:spAutoFit/>
            </a:bodyPr>
            <a:lstStyle/>
            <a:p>
              <a:r>
                <a:rPr lang="en-AU" dirty="0">
                  <a:solidFill>
                    <a:schemeClr val="bg1"/>
                  </a:solidFill>
                </a:rPr>
                <a:t>Bohol Province , Philippines</a:t>
              </a:r>
            </a:p>
          </p:txBody>
        </p:sp>
      </p:grpSp>
      <p:grpSp>
        <p:nvGrpSpPr>
          <p:cNvPr id="6" name="Group 5"/>
          <p:cNvGrpSpPr/>
          <p:nvPr/>
        </p:nvGrpSpPr>
        <p:grpSpPr>
          <a:xfrm>
            <a:off x="1116419" y="675908"/>
            <a:ext cx="4397986" cy="3358263"/>
            <a:chOff x="1116419" y="675908"/>
            <a:chExt cx="4397986" cy="3358263"/>
          </a:xfrm>
        </p:grpSpPr>
        <p:pic>
          <p:nvPicPr>
            <p:cNvPr id="13" name="Picture 4" descr="halong">
              <a:extLst>
                <a:ext uri="{FF2B5EF4-FFF2-40B4-BE49-F238E27FC236}">
                  <a16:creationId xmlns:a16="http://schemas.microsoft.com/office/drawing/2014/main" id="{F7531DAA-DC05-44A0-AD53-F1D68AB94A27}"/>
                </a:ext>
              </a:extLst>
            </p:cNvPr>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1116419" y="675908"/>
              <a:ext cx="4397986" cy="33582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110B6C08-A11A-42FE-8394-1803623B7FBE}"/>
                </a:ext>
              </a:extLst>
            </p:cNvPr>
            <p:cNvSpPr/>
            <p:nvPr/>
          </p:nvSpPr>
          <p:spPr>
            <a:xfrm>
              <a:off x="1217904" y="3554463"/>
              <a:ext cx="2330638" cy="369332"/>
            </a:xfrm>
            <a:prstGeom prst="rect">
              <a:avLst/>
            </a:prstGeom>
          </p:spPr>
          <p:txBody>
            <a:bodyPr wrap="none">
              <a:spAutoFit/>
            </a:bodyPr>
            <a:lstStyle/>
            <a:p>
              <a:r>
                <a:rPr lang="en-AU" dirty="0" err="1">
                  <a:solidFill>
                    <a:schemeClr val="bg1"/>
                  </a:solidFill>
                </a:rPr>
                <a:t>Halong</a:t>
              </a:r>
              <a:r>
                <a:rPr lang="en-AU" dirty="0">
                  <a:solidFill>
                    <a:schemeClr val="bg1"/>
                  </a:solidFill>
                </a:rPr>
                <a:t> Bay, Vietnam</a:t>
              </a:r>
            </a:p>
          </p:txBody>
        </p:sp>
      </p:grpSp>
      <p:grpSp>
        <p:nvGrpSpPr>
          <p:cNvPr id="3" name="Group 2"/>
          <p:cNvGrpSpPr/>
          <p:nvPr/>
        </p:nvGrpSpPr>
        <p:grpSpPr>
          <a:xfrm>
            <a:off x="5751874" y="211672"/>
            <a:ext cx="3273391" cy="2606919"/>
            <a:chOff x="5751874" y="211672"/>
            <a:chExt cx="3273391" cy="2606919"/>
          </a:xfrm>
        </p:grpSpPr>
        <p:pic>
          <p:nvPicPr>
            <p:cNvPr id="16" name="Picture 4" descr="IMG_0013.jpg">
              <a:extLst>
                <a:ext uri="{FF2B5EF4-FFF2-40B4-BE49-F238E27FC236}">
                  <a16:creationId xmlns:a16="http://schemas.microsoft.com/office/drawing/2014/main" id="{B60F024A-A768-4C68-B065-6335E011AE13}"/>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t="-1"/>
            <a:stretch/>
          </p:blipFill>
          <p:spPr bwMode="auto">
            <a:xfrm>
              <a:off x="5751874" y="211672"/>
              <a:ext cx="3154657" cy="260691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7" name="Rectangle 16">
              <a:extLst>
                <a:ext uri="{FF2B5EF4-FFF2-40B4-BE49-F238E27FC236}">
                  <a16:creationId xmlns:a16="http://schemas.microsoft.com/office/drawing/2014/main" id="{2C1C18BA-556F-428D-9D1E-B60D0F6F554D}"/>
                </a:ext>
              </a:extLst>
            </p:cNvPr>
            <p:cNvSpPr/>
            <p:nvPr/>
          </p:nvSpPr>
          <p:spPr>
            <a:xfrm>
              <a:off x="6412094" y="2084294"/>
              <a:ext cx="2613171" cy="646331"/>
            </a:xfrm>
            <a:prstGeom prst="rect">
              <a:avLst/>
            </a:prstGeom>
          </p:spPr>
          <p:txBody>
            <a:bodyPr wrap="square">
              <a:spAutoFit/>
            </a:bodyPr>
            <a:lstStyle/>
            <a:p>
              <a:r>
                <a:rPr lang="en-US" dirty="0">
                  <a:solidFill>
                    <a:schemeClr val="bg1"/>
                  </a:solidFill>
                </a:rPr>
                <a:t>Miniature karst towers, Barkly Tableland, </a:t>
              </a:r>
              <a:r>
                <a:rPr lang="en-US" dirty="0" err="1">
                  <a:solidFill>
                    <a:schemeClr val="bg1"/>
                  </a:solidFill>
                </a:rPr>
                <a:t>Qld</a:t>
              </a:r>
              <a:endParaRPr lang="en-US" dirty="0">
                <a:solidFill>
                  <a:schemeClr val="bg1"/>
                </a:solidFill>
              </a:endParaRPr>
            </a:p>
          </p:txBody>
        </p:sp>
      </p:grpSp>
    </p:spTree>
    <p:extLst>
      <p:ext uri="{BB962C8B-B14F-4D97-AF65-F5344CB8AC3E}">
        <p14:creationId xmlns:p14="http://schemas.microsoft.com/office/powerpoint/2010/main" val="2817084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b="-95"/>
          <a:stretch/>
        </p:blipFill>
        <p:spPr>
          <a:xfrm>
            <a:off x="0" y="0"/>
            <a:ext cx="9144000" cy="6858000"/>
          </a:xfrm>
          <a:prstGeom prst="rect">
            <a:avLst/>
          </a:prstGeom>
        </p:spPr>
      </p:pic>
      <p:sp>
        <p:nvSpPr>
          <p:cNvPr id="18" name="Rectangle 17">
            <a:extLst>
              <a:ext uri="{FF2B5EF4-FFF2-40B4-BE49-F238E27FC236}">
                <a16:creationId xmlns:a16="http://schemas.microsoft.com/office/drawing/2014/main" id="{55DAD927-2D72-611E-A69F-8F8E67D0962C}"/>
              </a:ext>
            </a:extLst>
          </p:cNvPr>
          <p:cNvSpPr/>
          <p:nvPr/>
        </p:nvSpPr>
        <p:spPr>
          <a:xfrm>
            <a:off x="793979" y="4272554"/>
            <a:ext cx="2855232" cy="1477328"/>
          </a:xfrm>
          <a:prstGeom prst="rect">
            <a:avLst/>
          </a:prstGeom>
          <a:noFill/>
        </p:spPr>
        <p:txBody>
          <a:bodyPr wrap="square">
            <a:spAutoFit/>
          </a:bodyPr>
          <a:lstStyle/>
          <a:p>
            <a:pPr>
              <a:spcAft>
                <a:spcPts val="600"/>
              </a:spcAft>
            </a:pPr>
            <a:r>
              <a:rPr lang="en-US" b="1" dirty="0">
                <a:solidFill>
                  <a:schemeClr val="bg1"/>
                </a:solidFill>
              </a:rPr>
              <a:t>Solubility </a:t>
            </a:r>
            <a:r>
              <a:rPr lang="en-US" dirty="0">
                <a:solidFill>
                  <a:schemeClr val="bg1"/>
                </a:solidFill>
              </a:rPr>
              <a:t>of</a:t>
            </a:r>
            <a:r>
              <a:rPr lang="en-US" b="1" dirty="0">
                <a:solidFill>
                  <a:schemeClr val="bg1"/>
                </a:solidFill>
              </a:rPr>
              <a:t> </a:t>
            </a:r>
            <a:r>
              <a:rPr lang="en-US" dirty="0">
                <a:solidFill>
                  <a:schemeClr val="bg1"/>
                </a:solidFill>
              </a:rPr>
              <a:t>limestone / calcium carbonate ~47 mg/l at earth-surface temperature and pH = 7… (85 mg/l at pH = 3)</a:t>
            </a:r>
            <a:endParaRPr lang="de-DE" dirty="0">
              <a:solidFill>
                <a:schemeClr val="bg1"/>
              </a:solidFill>
            </a:endParaRPr>
          </a:p>
        </p:txBody>
      </p:sp>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9" name="Straight Connector 8">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76247" y="600313"/>
            <a:ext cx="4456841" cy="646331"/>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b="1" dirty="0">
                <a:solidFill>
                  <a:schemeClr val="bg1"/>
                </a:solidFill>
              </a:rPr>
              <a:t>Solubility </a:t>
            </a:r>
            <a:r>
              <a:rPr lang="en-US" dirty="0">
                <a:solidFill>
                  <a:schemeClr val="bg1"/>
                </a:solidFill>
              </a:rPr>
              <a:t>of</a:t>
            </a:r>
            <a:r>
              <a:rPr lang="en-US" b="1" dirty="0">
                <a:solidFill>
                  <a:schemeClr val="bg1"/>
                </a:solidFill>
              </a:rPr>
              <a:t> </a:t>
            </a:r>
            <a:r>
              <a:rPr lang="en-US" dirty="0">
                <a:solidFill>
                  <a:schemeClr val="bg1"/>
                </a:solidFill>
              </a:rPr>
              <a:t>quartz 6-14 mg/l at earth-surface temperature (this is low…)</a:t>
            </a:r>
            <a:endParaRPr lang="de-DE" dirty="0">
              <a:solidFill>
                <a:schemeClr val="bg1"/>
              </a:solidFill>
            </a:endParaRPr>
          </a:p>
        </p:txBody>
      </p:sp>
      <p:grpSp>
        <p:nvGrpSpPr>
          <p:cNvPr id="12" name="Group 11"/>
          <p:cNvGrpSpPr/>
          <p:nvPr/>
        </p:nvGrpSpPr>
        <p:grpSpPr>
          <a:xfrm>
            <a:off x="5350214" y="3456563"/>
            <a:ext cx="3547353" cy="3252231"/>
            <a:chOff x="5350214" y="3456563"/>
            <a:chExt cx="3547353" cy="3252231"/>
          </a:xfrm>
        </p:grpSpPr>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t="5150" b="2575"/>
            <a:stretch/>
          </p:blipFill>
          <p:spPr>
            <a:xfrm>
              <a:off x="5350214" y="3456563"/>
              <a:ext cx="3524512" cy="3252231"/>
            </a:xfrm>
            <a:prstGeom prst="rect">
              <a:avLst/>
            </a:prstGeom>
            <a:ln w="15875">
              <a:solidFill>
                <a:schemeClr val="bg1"/>
              </a:solidFill>
            </a:ln>
          </p:spPr>
        </p:pic>
        <p:sp>
          <p:nvSpPr>
            <p:cNvPr id="20" name="TextBox 19"/>
            <p:cNvSpPr txBox="1"/>
            <p:nvPr/>
          </p:nvSpPr>
          <p:spPr>
            <a:xfrm>
              <a:off x="6443049" y="6332866"/>
              <a:ext cx="2454518" cy="369332"/>
            </a:xfrm>
            <a:prstGeom prst="rect">
              <a:avLst/>
            </a:prstGeom>
            <a:noFill/>
          </p:spPr>
          <p:txBody>
            <a:bodyPr wrap="none" rtlCol="0">
              <a:spAutoFit/>
            </a:bodyPr>
            <a:lstStyle/>
            <a:p>
              <a:r>
                <a:rPr lang="de-DE" dirty="0">
                  <a:solidFill>
                    <a:schemeClr val="bg1"/>
                  </a:solidFill>
                </a:rPr>
                <a:t>Solution and oxidation</a:t>
              </a:r>
            </a:p>
          </p:txBody>
        </p:sp>
      </p:grpSp>
      <p:grpSp>
        <p:nvGrpSpPr>
          <p:cNvPr id="14" name="Group 13"/>
          <p:cNvGrpSpPr/>
          <p:nvPr/>
        </p:nvGrpSpPr>
        <p:grpSpPr>
          <a:xfrm>
            <a:off x="5350213" y="188069"/>
            <a:ext cx="3540869" cy="3080426"/>
            <a:chOff x="5350213" y="188069"/>
            <a:chExt cx="3540869" cy="3080426"/>
          </a:xfrm>
        </p:grpSpPr>
        <p:pic>
          <p:nvPicPr>
            <p:cNvPr id="11" name="Picture 10"/>
            <p:cNvPicPr>
              <a:picLocks noChangeAspect="1"/>
            </p:cNvPicPr>
            <p:nvPr/>
          </p:nvPicPr>
          <p:blipFill rotWithShape="1">
            <a:blip r:embed="rId4" cstate="screen">
              <a:extLst>
                <a:ext uri="{28A0092B-C50C-407E-A947-70E740481C1C}">
                  <a14:useLocalDpi xmlns:a14="http://schemas.microsoft.com/office/drawing/2010/main"/>
                </a:ext>
              </a:extLst>
            </a:blip>
            <a:srcRect t="6720" b="15290"/>
            <a:stretch/>
          </p:blipFill>
          <p:spPr>
            <a:xfrm>
              <a:off x="5350213" y="188069"/>
              <a:ext cx="3540869" cy="3080426"/>
            </a:xfrm>
            <a:prstGeom prst="rect">
              <a:avLst/>
            </a:prstGeom>
            <a:ln w="15875">
              <a:solidFill>
                <a:schemeClr val="bg1"/>
              </a:solidFill>
            </a:ln>
          </p:spPr>
        </p:pic>
        <p:cxnSp>
          <p:nvCxnSpPr>
            <p:cNvPr id="13" name="Straight Connector 12"/>
            <p:cNvCxnSpPr/>
            <p:nvPr/>
          </p:nvCxnSpPr>
          <p:spPr>
            <a:xfrm flipV="1">
              <a:off x="5466081" y="1447379"/>
              <a:ext cx="3262008" cy="1154349"/>
            </a:xfrm>
            <a:prstGeom prst="line">
              <a:avLst/>
            </a:prstGeom>
            <a:ln w="15875">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8086928" y="1783404"/>
              <a:ext cx="12970" cy="570690"/>
            </a:xfrm>
            <a:prstGeom prst="straightConnector1">
              <a:avLst/>
            </a:prstGeom>
            <a:ln w="12700">
              <a:solidFill>
                <a:schemeClr val="bg1"/>
              </a:solidFill>
              <a:headEnd type="none"/>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6128426" y="2487063"/>
              <a:ext cx="9727" cy="599848"/>
            </a:xfrm>
            <a:prstGeom prst="straightConnector1">
              <a:avLst/>
            </a:prstGeom>
            <a:ln w="12700">
              <a:solidFill>
                <a:schemeClr val="bg1"/>
              </a:solidFill>
              <a:headEnd type="none"/>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p:nvSpPr>
          <p:spPr>
            <a:xfrm>
              <a:off x="7120647" y="2617923"/>
              <a:ext cx="1723549" cy="369332"/>
            </a:xfrm>
            <a:prstGeom prst="rect">
              <a:avLst/>
            </a:prstGeom>
            <a:noFill/>
          </p:spPr>
          <p:txBody>
            <a:bodyPr wrap="none" rtlCol="0">
              <a:spAutoFit/>
            </a:bodyPr>
            <a:lstStyle/>
            <a:p>
              <a:r>
                <a:rPr lang="de-DE" dirty="0">
                  <a:solidFill>
                    <a:schemeClr val="bg1"/>
                  </a:solidFill>
                </a:rPr>
                <a:t>Residual forms</a:t>
              </a:r>
            </a:p>
          </p:txBody>
        </p:sp>
      </p:grpSp>
      <p:grpSp>
        <p:nvGrpSpPr>
          <p:cNvPr id="24" name="Group 23">
            <a:extLst>
              <a:ext uri="{FF2B5EF4-FFF2-40B4-BE49-F238E27FC236}">
                <a16:creationId xmlns:a16="http://schemas.microsoft.com/office/drawing/2014/main" id="{11D10A77-B490-1B0E-62F9-8AF157121C56}"/>
              </a:ext>
            </a:extLst>
          </p:cNvPr>
          <p:cNvGrpSpPr/>
          <p:nvPr/>
        </p:nvGrpSpPr>
        <p:grpSpPr>
          <a:xfrm>
            <a:off x="671208" y="1355386"/>
            <a:ext cx="4474456" cy="4793559"/>
            <a:chOff x="671208" y="1355386"/>
            <a:chExt cx="4474456" cy="4793559"/>
          </a:xfrm>
        </p:grpSpPr>
        <p:grpSp>
          <p:nvGrpSpPr>
            <p:cNvPr id="3" name="Group 2"/>
            <p:cNvGrpSpPr/>
            <p:nvPr/>
          </p:nvGrpSpPr>
          <p:grpSpPr>
            <a:xfrm>
              <a:off x="671208" y="1355386"/>
              <a:ext cx="3229582" cy="2515227"/>
              <a:chOff x="671208" y="1355386"/>
              <a:chExt cx="3229582" cy="2515227"/>
            </a:xfrm>
          </p:grpSpPr>
          <p:pic>
            <p:nvPicPr>
              <p:cNvPr id="4" name="Picture 3"/>
              <p:cNvPicPr>
                <a:picLocks noChangeAspect="1"/>
              </p:cNvPicPr>
              <p:nvPr/>
            </p:nvPicPr>
            <p:blipFill rotWithShape="1">
              <a:blip r:embed="rId5" cstate="screen">
                <a:extLst>
                  <a:ext uri="{28A0092B-C50C-407E-A947-70E740481C1C}">
                    <a14:useLocalDpi xmlns:a14="http://schemas.microsoft.com/office/drawing/2010/main"/>
                  </a:ext>
                </a:extLst>
              </a:blip>
              <a:srcRect t="12794"/>
              <a:stretch/>
            </p:blipFill>
            <p:spPr>
              <a:xfrm>
                <a:off x="671208" y="1355386"/>
                <a:ext cx="3229582" cy="2515227"/>
              </a:xfrm>
              <a:prstGeom prst="rect">
                <a:avLst/>
              </a:prstGeom>
              <a:ln w="15875">
                <a:solidFill>
                  <a:schemeClr val="bg1"/>
                </a:solidFill>
              </a:ln>
            </p:spPr>
          </p:pic>
          <p:sp>
            <p:nvSpPr>
              <p:cNvPr id="19" name="TextBox 18"/>
              <p:cNvSpPr txBox="1"/>
              <p:nvPr/>
            </p:nvSpPr>
            <p:spPr>
              <a:xfrm>
                <a:off x="765242" y="3427360"/>
                <a:ext cx="1441420" cy="369332"/>
              </a:xfrm>
              <a:prstGeom prst="rect">
                <a:avLst/>
              </a:prstGeom>
              <a:noFill/>
            </p:spPr>
            <p:txBody>
              <a:bodyPr wrap="none" rtlCol="0">
                <a:spAutoFit/>
              </a:bodyPr>
              <a:lstStyle/>
              <a:p>
                <a:r>
                  <a:rPr lang="de-DE" dirty="0">
                    <a:solidFill>
                      <a:schemeClr val="bg1"/>
                    </a:solidFill>
                  </a:rPr>
                  <a:t>Solution pits</a:t>
                </a:r>
              </a:p>
            </p:txBody>
          </p:sp>
        </p:grpSp>
        <p:sp>
          <p:nvSpPr>
            <p:cNvPr id="22" name="TextBox 21"/>
            <p:cNvSpPr txBox="1"/>
            <p:nvPr/>
          </p:nvSpPr>
          <p:spPr>
            <a:xfrm>
              <a:off x="3771982" y="5502614"/>
              <a:ext cx="1373682" cy="646331"/>
            </a:xfrm>
            <a:prstGeom prst="rect">
              <a:avLst/>
            </a:prstGeom>
            <a:noFill/>
          </p:spPr>
          <p:txBody>
            <a:bodyPr wrap="square" rtlCol="0">
              <a:spAutoFit/>
            </a:bodyPr>
            <a:lstStyle/>
            <a:p>
              <a:r>
                <a:rPr lang="de-DE" dirty="0">
                  <a:solidFill>
                    <a:schemeClr val="bg1"/>
                  </a:solidFill>
                </a:rPr>
                <a:t>Solution channels</a:t>
              </a:r>
            </a:p>
          </p:txBody>
        </p:sp>
      </p:grpSp>
    </p:spTree>
    <p:extLst>
      <p:ext uri="{BB962C8B-B14F-4D97-AF65-F5344CB8AC3E}">
        <p14:creationId xmlns:p14="http://schemas.microsoft.com/office/powerpoint/2010/main" val="90263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descr="http://i.huffpost.com/gadgets/slideshows/353437/slide_353437_3843058_free.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0" y="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867F02E-B5CF-4856-9AEF-F6F0AA971BDB}"/>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chemeClr val="bg1"/>
                </a:solidFill>
              </a:rPr>
              <a:t>Karst Landforms 4</a:t>
            </a:r>
          </a:p>
        </p:txBody>
      </p:sp>
      <p:cxnSp>
        <p:nvCxnSpPr>
          <p:cNvPr id="5" name="Straight Connector 4">
            <a:extLst>
              <a:ext uri="{FF2B5EF4-FFF2-40B4-BE49-F238E27FC236}">
                <a16:creationId xmlns:a16="http://schemas.microsoft.com/office/drawing/2014/main" id="{F9E0AFB7-F802-4162-B38B-ACCB67C92BDE}"/>
              </a:ext>
            </a:extLst>
          </p:cNvPr>
          <p:cNvCxnSpPr/>
          <p:nvPr/>
        </p:nvCxnSpPr>
        <p:spPr>
          <a:xfrm>
            <a:off x="197893" y="585860"/>
            <a:ext cx="86799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155BED0-E999-4BDC-BD07-7EF5CA3A24A4}"/>
              </a:ext>
            </a:extLst>
          </p:cNvPr>
          <p:cNvSpPr/>
          <p:nvPr/>
        </p:nvSpPr>
        <p:spPr>
          <a:xfrm>
            <a:off x="5474337" y="6424055"/>
            <a:ext cx="3621632" cy="369332"/>
          </a:xfrm>
          <a:prstGeom prst="rect">
            <a:avLst/>
          </a:prstGeom>
        </p:spPr>
        <p:txBody>
          <a:bodyPr wrap="none">
            <a:spAutoFit/>
          </a:bodyPr>
          <a:lstStyle/>
          <a:p>
            <a:r>
              <a:rPr lang="en-AU" dirty="0">
                <a:solidFill>
                  <a:schemeClr val="bg1"/>
                </a:solidFill>
              </a:rPr>
              <a:t>Bungle </a:t>
            </a:r>
            <a:r>
              <a:rPr lang="en-AU" dirty="0" err="1">
                <a:solidFill>
                  <a:schemeClr val="bg1"/>
                </a:solidFill>
              </a:rPr>
              <a:t>Bungle</a:t>
            </a:r>
            <a:r>
              <a:rPr lang="en-AU" dirty="0">
                <a:solidFill>
                  <a:schemeClr val="bg1"/>
                </a:solidFill>
              </a:rPr>
              <a:t> NP, Kimberley WA</a:t>
            </a:r>
          </a:p>
        </p:txBody>
      </p:sp>
      <p:sp>
        <p:nvSpPr>
          <p:cNvPr id="3" name="Rectangle 2">
            <a:extLst>
              <a:ext uri="{FF2B5EF4-FFF2-40B4-BE49-F238E27FC236}">
                <a16:creationId xmlns:a16="http://schemas.microsoft.com/office/drawing/2014/main" id="{1C162AA6-6C35-4180-B6E7-296D2AB45F03}"/>
              </a:ext>
            </a:extLst>
          </p:cNvPr>
          <p:cNvSpPr/>
          <p:nvPr/>
        </p:nvSpPr>
        <p:spPr>
          <a:xfrm>
            <a:off x="642354" y="1555716"/>
            <a:ext cx="4869988" cy="400110"/>
          </a:xfrm>
          <a:prstGeom prst="rect">
            <a:avLst/>
          </a:prstGeom>
        </p:spPr>
        <p:txBody>
          <a:bodyPr wrap="square">
            <a:spAutoFit/>
          </a:bodyPr>
          <a:lstStyle/>
          <a:p>
            <a:pPr marL="342900" indent="-342900">
              <a:buFont typeface="Arial" panose="020B0604020202020204" pitchFamily="34" charset="0"/>
              <a:buChar char="•"/>
            </a:pPr>
            <a:r>
              <a:rPr lang="en-AU" sz="2000" dirty="0">
                <a:solidFill>
                  <a:schemeClr val="bg1"/>
                </a:solidFill>
              </a:rPr>
              <a:t>Dissolution of </a:t>
            </a:r>
            <a:r>
              <a:rPr lang="en-AU" sz="2000" b="1" dirty="0">
                <a:solidFill>
                  <a:schemeClr val="bg1"/>
                </a:solidFill>
              </a:rPr>
              <a:t>Silica</a:t>
            </a:r>
            <a:r>
              <a:rPr lang="en-AU" sz="2000" dirty="0">
                <a:solidFill>
                  <a:schemeClr val="bg1"/>
                </a:solidFill>
              </a:rPr>
              <a:t> – </a:t>
            </a:r>
            <a:r>
              <a:rPr lang="en-AU" sz="2000" dirty="0" err="1">
                <a:solidFill>
                  <a:schemeClr val="bg1"/>
                </a:solidFill>
              </a:rPr>
              <a:t>Pseudokarst</a:t>
            </a:r>
            <a:r>
              <a:rPr lang="en-AU" sz="2000" dirty="0">
                <a:solidFill>
                  <a:schemeClr val="bg1"/>
                </a:solidFill>
              </a:rPr>
              <a:t> ?</a:t>
            </a:r>
          </a:p>
        </p:txBody>
      </p:sp>
      <p:grpSp>
        <p:nvGrpSpPr>
          <p:cNvPr id="15" name="Group 14"/>
          <p:cNvGrpSpPr/>
          <p:nvPr/>
        </p:nvGrpSpPr>
        <p:grpSpPr>
          <a:xfrm>
            <a:off x="697989" y="732482"/>
            <a:ext cx="7934198" cy="5112219"/>
            <a:chOff x="697989" y="732482"/>
            <a:chExt cx="7934198" cy="5112219"/>
          </a:xfrm>
        </p:grpSpPr>
        <p:grpSp>
          <p:nvGrpSpPr>
            <p:cNvPr id="6" name="Group 5"/>
            <p:cNvGrpSpPr/>
            <p:nvPr/>
          </p:nvGrpSpPr>
          <p:grpSpPr>
            <a:xfrm>
              <a:off x="5938118" y="1013296"/>
              <a:ext cx="2694069" cy="4831405"/>
              <a:chOff x="1171707" y="1361872"/>
              <a:chExt cx="2694069" cy="4831405"/>
            </a:xfrm>
          </p:grpSpPr>
          <p:grpSp>
            <p:nvGrpSpPr>
              <p:cNvPr id="7" name="Group 6"/>
              <p:cNvGrpSpPr/>
              <p:nvPr/>
            </p:nvGrpSpPr>
            <p:grpSpPr>
              <a:xfrm>
                <a:off x="1171707" y="1361872"/>
                <a:ext cx="2694069" cy="4831405"/>
                <a:chOff x="1171707" y="1361872"/>
                <a:chExt cx="2694069" cy="4831405"/>
              </a:xfrm>
            </p:grpSpPr>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l="4983" t="1970" b="-5633"/>
                <a:stretch/>
              </p:blipFill>
              <p:spPr>
                <a:xfrm>
                  <a:off x="1171707" y="1361872"/>
                  <a:ext cx="2680446" cy="4831405"/>
                </a:xfrm>
                <a:prstGeom prst="rect">
                  <a:avLst/>
                </a:prstGeom>
                <a:solidFill>
                  <a:schemeClr val="bg1"/>
                </a:solidFill>
              </p:spPr>
            </p:pic>
            <p:sp>
              <p:nvSpPr>
                <p:cNvPr id="9" name="TextBox 8"/>
                <p:cNvSpPr txBox="1"/>
                <p:nvPr/>
              </p:nvSpPr>
              <p:spPr>
                <a:xfrm>
                  <a:off x="2471678" y="5819003"/>
                  <a:ext cx="389850" cy="276999"/>
                </a:xfrm>
                <a:prstGeom prst="rect">
                  <a:avLst/>
                </a:prstGeom>
                <a:noFill/>
              </p:spPr>
              <p:txBody>
                <a:bodyPr wrap="none" rtlCol="0">
                  <a:spAutoFit/>
                </a:bodyPr>
                <a:lstStyle/>
                <a:p>
                  <a:r>
                    <a:rPr lang="de-DE" sz="1200" b="1" dirty="0">
                      <a:solidFill>
                        <a:schemeClr val="tx1">
                          <a:lumMod val="85000"/>
                          <a:lumOff val="15000"/>
                        </a:schemeClr>
                      </a:solidFill>
                    </a:rPr>
                    <a:t>pH</a:t>
                  </a:r>
                </a:p>
              </p:txBody>
            </p:sp>
            <p:sp>
              <p:nvSpPr>
                <p:cNvPr id="10" name="TextBox 9"/>
                <p:cNvSpPr txBox="1"/>
                <p:nvPr/>
              </p:nvSpPr>
              <p:spPr>
                <a:xfrm>
                  <a:off x="1590652" y="5823626"/>
                  <a:ext cx="269626" cy="276999"/>
                </a:xfrm>
                <a:prstGeom prst="rect">
                  <a:avLst/>
                </a:prstGeom>
                <a:noFill/>
              </p:spPr>
              <p:txBody>
                <a:bodyPr wrap="none" rtlCol="0">
                  <a:spAutoFit/>
                </a:bodyPr>
                <a:lstStyle/>
                <a:p>
                  <a:r>
                    <a:rPr lang="de-DE" sz="1200" dirty="0">
                      <a:solidFill>
                        <a:schemeClr val="tx1">
                          <a:lumMod val="85000"/>
                          <a:lumOff val="15000"/>
                        </a:schemeClr>
                      </a:solidFill>
                    </a:rPr>
                    <a:t>0</a:t>
                  </a:r>
                </a:p>
              </p:txBody>
            </p:sp>
            <p:sp>
              <p:nvSpPr>
                <p:cNvPr id="11" name="TextBox 10"/>
                <p:cNvSpPr txBox="1"/>
                <p:nvPr/>
              </p:nvSpPr>
              <p:spPr>
                <a:xfrm>
                  <a:off x="3511192" y="5823625"/>
                  <a:ext cx="354584" cy="276999"/>
                </a:xfrm>
                <a:prstGeom prst="rect">
                  <a:avLst/>
                </a:prstGeom>
                <a:noFill/>
              </p:spPr>
              <p:txBody>
                <a:bodyPr wrap="none" rtlCol="0">
                  <a:spAutoFit/>
                </a:bodyPr>
                <a:lstStyle/>
                <a:p>
                  <a:r>
                    <a:rPr lang="de-DE" sz="1200" dirty="0">
                      <a:solidFill>
                        <a:schemeClr val="tx1">
                          <a:lumMod val="85000"/>
                          <a:lumOff val="15000"/>
                        </a:schemeClr>
                      </a:solidFill>
                    </a:rPr>
                    <a:t>14</a:t>
                  </a:r>
                </a:p>
              </p:txBody>
            </p:sp>
          </p:grpSp>
          <p:cxnSp>
            <p:nvCxnSpPr>
              <p:cNvPr id="12" name="Straight Connector 11"/>
              <p:cNvCxnSpPr/>
              <p:nvPr/>
            </p:nvCxnSpPr>
            <p:spPr>
              <a:xfrm flipV="1">
                <a:off x="2730230" y="2049294"/>
                <a:ext cx="32425" cy="3702995"/>
              </a:xfrm>
              <a:prstGeom prst="line">
                <a:avLst/>
              </a:prstGeom>
              <a:ln>
                <a:solidFill>
                  <a:schemeClr val="tx2"/>
                </a:solidFill>
                <a:prstDash val="dash"/>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2481405" y="2049294"/>
                <a:ext cx="32425" cy="3702995"/>
              </a:xfrm>
              <a:prstGeom prst="line">
                <a:avLst/>
              </a:prstGeom>
              <a:ln w="9525">
                <a:solidFill>
                  <a:schemeClr val="accent1">
                    <a:lumMod val="75000"/>
                  </a:schemeClr>
                </a:solidFill>
                <a:prstDash val="lgDash"/>
              </a:ln>
            </p:spPr>
            <p:style>
              <a:lnRef idx="1">
                <a:schemeClr val="accent1"/>
              </a:lnRef>
              <a:fillRef idx="0">
                <a:schemeClr val="accent1"/>
              </a:fillRef>
              <a:effectRef idx="0">
                <a:schemeClr val="accent1"/>
              </a:effectRef>
              <a:fontRef idx="minor">
                <a:schemeClr val="tx1"/>
              </a:fontRef>
            </p:style>
          </p:cxnSp>
        </p:grpSp>
        <p:sp>
          <p:nvSpPr>
            <p:cNvPr id="14" name="Rectangle 13"/>
            <p:cNvSpPr/>
            <p:nvPr/>
          </p:nvSpPr>
          <p:spPr>
            <a:xfrm>
              <a:off x="697989" y="732482"/>
              <a:ext cx="4289060" cy="707886"/>
            </a:xfrm>
            <a:prstGeom prst="rect">
              <a:avLst/>
            </a:prstGeom>
          </p:spPr>
          <p:txBody>
            <a:bodyPr wrap="square">
              <a:spAutoFit/>
            </a:bodyPr>
            <a:lstStyle/>
            <a:p>
              <a:pPr marL="285750" indent="-285750">
                <a:buFont typeface="Arial" panose="020B0604020202020204" pitchFamily="34" charset="0"/>
                <a:buChar char="•"/>
              </a:pPr>
              <a:r>
                <a:rPr lang="en-US" sz="2000" dirty="0">
                  <a:solidFill>
                    <a:schemeClr val="bg1"/>
                  </a:solidFill>
                </a:rPr>
                <a:t>Silica soluble in highly alkaline conditions (</a:t>
              </a:r>
              <a:r>
                <a:rPr lang="en-US" sz="2000" dirty="0" err="1">
                  <a:solidFill>
                    <a:schemeClr val="bg1"/>
                  </a:solidFill>
                </a:rPr>
                <a:t>NaOH</a:t>
              </a:r>
              <a:r>
                <a:rPr lang="en-US" sz="2000" dirty="0">
                  <a:solidFill>
                    <a:schemeClr val="bg1"/>
                  </a:solidFill>
                </a:rPr>
                <a:t> or KOH)</a:t>
              </a:r>
              <a:endParaRPr lang="de-DE" sz="2000" dirty="0">
                <a:solidFill>
                  <a:schemeClr val="bg1"/>
                </a:solidFill>
              </a:endParaRPr>
            </a:p>
          </p:txBody>
        </p:sp>
      </p:grpSp>
    </p:spTree>
    <p:extLst>
      <p:ext uri="{BB962C8B-B14F-4D97-AF65-F5344CB8AC3E}">
        <p14:creationId xmlns:p14="http://schemas.microsoft.com/office/powerpoint/2010/main" val="765652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Landforms 4</a:t>
            </a:r>
          </a:p>
        </p:txBody>
      </p:sp>
      <p:cxnSp>
        <p:nvCxnSpPr>
          <p:cNvPr id="9" name="Straight Connector 8">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135391" y="6596390"/>
            <a:ext cx="1008609" cy="261610"/>
          </a:xfrm>
          <a:prstGeom prst="rect">
            <a:avLst/>
          </a:prstGeom>
          <a:noFill/>
        </p:spPr>
        <p:txBody>
          <a:bodyPr wrap="none" rtlCol="0">
            <a:spAutoFit/>
          </a:bodyPr>
          <a:lstStyle/>
          <a:p>
            <a:r>
              <a:rPr lang="de-DE" sz="1100" dirty="0">
                <a:solidFill>
                  <a:srgbClr val="002060"/>
                </a:solidFill>
              </a:rPr>
              <a:t>Busche 1998</a:t>
            </a:r>
          </a:p>
        </p:txBody>
      </p:sp>
      <p:pic>
        <p:nvPicPr>
          <p:cNvPr id="11" name="Picture 10"/>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a:xfrm>
            <a:off x="198959" y="741252"/>
            <a:ext cx="6130505" cy="3831565"/>
          </a:xfrm>
          <a:prstGeom prst="rect">
            <a:avLst/>
          </a:prstGeom>
        </p:spPr>
      </p:pic>
      <p:sp>
        <p:nvSpPr>
          <p:cNvPr id="12" name="TextBox 11"/>
          <p:cNvSpPr txBox="1"/>
          <p:nvPr/>
        </p:nvSpPr>
        <p:spPr>
          <a:xfrm>
            <a:off x="248761" y="4178289"/>
            <a:ext cx="2270173" cy="338554"/>
          </a:xfrm>
          <a:prstGeom prst="rect">
            <a:avLst/>
          </a:prstGeom>
          <a:noFill/>
        </p:spPr>
        <p:txBody>
          <a:bodyPr wrap="none" rtlCol="0">
            <a:spAutoFit/>
          </a:bodyPr>
          <a:lstStyle/>
          <a:p>
            <a:r>
              <a:rPr lang="de-DE" sz="1600" dirty="0">
                <a:solidFill>
                  <a:schemeClr val="bg1"/>
                </a:solidFill>
              </a:rPr>
              <a:t>Ehdi Ouarek, NE Niger</a:t>
            </a:r>
          </a:p>
        </p:txBody>
      </p:sp>
      <p:pic>
        <p:nvPicPr>
          <p:cNvPr id="13" name="Picture 1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5400000">
            <a:off x="5635862" y="559370"/>
            <a:ext cx="3639889" cy="2844124"/>
          </a:xfrm>
          <a:prstGeom prst="rect">
            <a:avLst/>
          </a:prstGeom>
        </p:spPr>
      </p:pic>
      <p:sp>
        <p:nvSpPr>
          <p:cNvPr id="14" name="TextBox 13"/>
          <p:cNvSpPr txBox="1"/>
          <p:nvPr/>
        </p:nvSpPr>
        <p:spPr>
          <a:xfrm>
            <a:off x="6033745" y="201444"/>
            <a:ext cx="2223686" cy="338554"/>
          </a:xfrm>
          <a:prstGeom prst="rect">
            <a:avLst/>
          </a:prstGeom>
          <a:noFill/>
        </p:spPr>
        <p:txBody>
          <a:bodyPr wrap="none" rtlCol="0">
            <a:spAutoFit/>
          </a:bodyPr>
          <a:lstStyle/>
          <a:p>
            <a:r>
              <a:rPr lang="de-DE" sz="1600" dirty="0">
                <a:solidFill>
                  <a:schemeClr val="bg1"/>
                </a:solidFill>
              </a:rPr>
              <a:t>Achenouma, NE Niger</a:t>
            </a:r>
          </a:p>
        </p:txBody>
      </p:sp>
      <p:pic>
        <p:nvPicPr>
          <p:cNvPr id="15" name="Picture 14"/>
          <p:cNvPicPr>
            <a:picLocks noChangeAspect="1"/>
          </p:cNvPicPr>
          <p:nvPr/>
        </p:nvPicPr>
        <p:blipFill rotWithShape="1">
          <a:blip r:embed="rId5" cstate="screen">
            <a:extLst>
              <a:ext uri="{BEBA8EAE-BF5A-486C-A8C5-ECC9F3942E4B}">
                <a14:imgProps xmlns:a14="http://schemas.microsoft.com/office/drawing/2010/main">
                  <a14:imgLayer r:embed="rId6">
                    <a14:imgEffect>
                      <a14:brightnessContrast contrast="-20000"/>
                    </a14:imgEffect>
                  </a14:imgLayer>
                </a14:imgProps>
              </a:ext>
              <a:ext uri="{28A0092B-C50C-407E-A947-70E740481C1C}">
                <a14:useLocalDpi xmlns:a14="http://schemas.microsoft.com/office/drawing/2010/main"/>
              </a:ext>
            </a:extLst>
          </a:blip>
          <a:srcRect/>
          <a:stretch/>
        </p:blipFill>
        <p:spPr>
          <a:xfrm>
            <a:off x="4284334" y="3894254"/>
            <a:ext cx="4593535" cy="2708819"/>
          </a:xfrm>
          <a:prstGeom prst="rect">
            <a:avLst/>
          </a:prstGeom>
        </p:spPr>
      </p:pic>
      <p:sp>
        <p:nvSpPr>
          <p:cNvPr id="16" name="TextBox 15"/>
          <p:cNvSpPr txBox="1"/>
          <p:nvPr/>
        </p:nvSpPr>
        <p:spPr>
          <a:xfrm>
            <a:off x="4284334" y="6213592"/>
            <a:ext cx="2110899" cy="338554"/>
          </a:xfrm>
          <a:prstGeom prst="rect">
            <a:avLst/>
          </a:prstGeom>
          <a:noFill/>
        </p:spPr>
        <p:txBody>
          <a:bodyPr wrap="none" rtlCol="0">
            <a:spAutoFit/>
          </a:bodyPr>
          <a:lstStyle/>
          <a:p>
            <a:r>
              <a:rPr lang="de-DE" sz="1600" dirty="0">
                <a:solidFill>
                  <a:schemeClr val="bg1"/>
                </a:solidFill>
              </a:rPr>
              <a:t>Tin Teferist, S Algeria</a:t>
            </a:r>
          </a:p>
        </p:txBody>
      </p:sp>
      <p:sp>
        <p:nvSpPr>
          <p:cNvPr id="17" name="TextBox 16"/>
          <p:cNvSpPr txBox="1"/>
          <p:nvPr/>
        </p:nvSpPr>
        <p:spPr>
          <a:xfrm>
            <a:off x="223860" y="4905541"/>
            <a:ext cx="4035573" cy="1477328"/>
          </a:xfrm>
          <a:prstGeom prst="rect">
            <a:avLst/>
          </a:prstGeom>
          <a:noFill/>
        </p:spPr>
        <p:txBody>
          <a:bodyPr wrap="square" rtlCol="0">
            <a:spAutoFit/>
          </a:bodyPr>
          <a:lstStyle/>
          <a:p>
            <a:pPr marL="285750" indent="-285750">
              <a:buFont typeface="Arial" panose="020B0604020202020204" pitchFamily="34" charset="0"/>
              <a:buChar char="•"/>
            </a:pPr>
            <a:r>
              <a:rPr lang="de-DE" dirty="0">
                <a:solidFill>
                  <a:srgbClr val="002060"/>
                </a:solidFill>
              </a:rPr>
              <a:t>Sandstone Karst in central Sahara...</a:t>
            </a:r>
          </a:p>
          <a:p>
            <a:pPr marL="285750" indent="-285750">
              <a:buFont typeface="Arial" panose="020B0604020202020204" pitchFamily="34" charset="0"/>
              <a:buChar char="•"/>
            </a:pPr>
            <a:endParaRPr lang="de-DE" dirty="0">
              <a:solidFill>
                <a:srgbClr val="002060"/>
              </a:solidFill>
            </a:endParaRPr>
          </a:p>
          <a:p>
            <a:pPr marL="285750" indent="-285750">
              <a:buFont typeface="Arial" panose="020B0604020202020204" pitchFamily="34" charset="0"/>
              <a:buChar char="•"/>
            </a:pPr>
            <a:r>
              <a:rPr lang="de-DE" dirty="0">
                <a:solidFill>
                  <a:srgbClr val="002060"/>
                </a:solidFill>
              </a:rPr>
              <a:t>Palaeoform (due to different, more moist conditions in the past?)</a:t>
            </a:r>
          </a:p>
        </p:txBody>
      </p:sp>
    </p:spTree>
    <p:extLst>
      <p:ext uri="{BB962C8B-B14F-4D97-AF65-F5344CB8AC3E}">
        <p14:creationId xmlns:p14="http://schemas.microsoft.com/office/powerpoint/2010/main" val="1474203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Box 8">
            <a:extLst>
              <a:ext uri="{FF2B5EF4-FFF2-40B4-BE49-F238E27FC236}">
                <a16:creationId xmlns:a16="http://schemas.microsoft.com/office/drawing/2014/main" id="{B8BBF325-CF64-4C9D-BA28-8EB08D971FD5}"/>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chemeClr val="bg1"/>
                </a:solidFill>
              </a:rPr>
              <a:t>Karst Landforms 4</a:t>
            </a:r>
          </a:p>
        </p:txBody>
      </p:sp>
      <p:cxnSp>
        <p:nvCxnSpPr>
          <p:cNvPr id="10" name="Straight Connector 9">
            <a:extLst>
              <a:ext uri="{FF2B5EF4-FFF2-40B4-BE49-F238E27FC236}">
                <a16:creationId xmlns:a16="http://schemas.microsoft.com/office/drawing/2014/main" id="{9658DDF9-5972-4294-9E1B-5668F4930C6D}"/>
              </a:ext>
            </a:extLst>
          </p:cNvPr>
          <p:cNvCxnSpPr/>
          <p:nvPr/>
        </p:nvCxnSpPr>
        <p:spPr>
          <a:xfrm>
            <a:off x="197893" y="585860"/>
            <a:ext cx="867997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5540000" y="129312"/>
            <a:ext cx="3446142" cy="2702424"/>
            <a:chOff x="5566733" y="1024256"/>
            <a:chExt cx="3446142" cy="2702424"/>
          </a:xfrm>
        </p:grpSpPr>
        <p:pic>
          <p:nvPicPr>
            <p:cNvPr id="11" name="Picture 10"/>
            <p:cNvPicPr>
              <a:picLocks noChangeAspect="1"/>
            </p:cNvPicPr>
            <p:nvPr/>
          </p:nvPicPr>
          <p:blipFill rotWithShape="1">
            <a:blip r:embed="rId3" cstate="screen">
              <a:extLst>
                <a:ext uri="{28A0092B-C50C-407E-A947-70E740481C1C}">
                  <a14:useLocalDpi xmlns:a14="http://schemas.microsoft.com/office/drawing/2010/main"/>
                </a:ext>
              </a:extLst>
            </a:blip>
            <a:srcRect l="6943" t="6309"/>
            <a:stretch/>
          </p:blipFill>
          <p:spPr>
            <a:xfrm>
              <a:off x="5566733" y="1024256"/>
              <a:ext cx="3446142" cy="2702424"/>
            </a:xfrm>
            <a:prstGeom prst="rect">
              <a:avLst/>
            </a:prstGeom>
          </p:spPr>
        </p:pic>
        <p:sp>
          <p:nvSpPr>
            <p:cNvPr id="12" name="Rectangle 11"/>
            <p:cNvSpPr/>
            <p:nvPr/>
          </p:nvSpPr>
          <p:spPr>
            <a:xfrm>
              <a:off x="6917430" y="1058254"/>
              <a:ext cx="2095445" cy="369332"/>
            </a:xfrm>
            <a:prstGeom prst="rect">
              <a:avLst/>
            </a:prstGeom>
          </p:spPr>
          <p:txBody>
            <a:bodyPr wrap="none">
              <a:spAutoFit/>
            </a:bodyPr>
            <a:lstStyle/>
            <a:p>
              <a:r>
                <a:rPr lang="de-DE" dirty="0">
                  <a:solidFill>
                    <a:srgbClr val="002060"/>
                  </a:solidFill>
                </a:rPr>
                <a:t>Abismo Guy Collet</a:t>
              </a:r>
            </a:p>
          </p:txBody>
        </p:sp>
      </p:grpSp>
      <p:sp>
        <p:nvSpPr>
          <p:cNvPr id="13" name="Rectangle 12"/>
          <p:cNvSpPr/>
          <p:nvPr/>
        </p:nvSpPr>
        <p:spPr>
          <a:xfrm>
            <a:off x="2718084" y="993738"/>
            <a:ext cx="3639593" cy="369332"/>
          </a:xfrm>
          <a:prstGeom prst="rect">
            <a:avLst/>
          </a:prstGeom>
        </p:spPr>
        <p:txBody>
          <a:bodyPr wrap="square">
            <a:spAutoFit/>
          </a:bodyPr>
          <a:lstStyle/>
          <a:p>
            <a:r>
              <a:rPr lang="de-DE" dirty="0">
                <a:solidFill>
                  <a:srgbClr val="002060"/>
                </a:solidFill>
              </a:rPr>
              <a:t>Roraima region (N Brazil)</a:t>
            </a:r>
          </a:p>
        </p:txBody>
      </p:sp>
      <p:grpSp>
        <p:nvGrpSpPr>
          <p:cNvPr id="4" name="Group 3"/>
          <p:cNvGrpSpPr/>
          <p:nvPr/>
        </p:nvGrpSpPr>
        <p:grpSpPr>
          <a:xfrm>
            <a:off x="215209" y="1427586"/>
            <a:ext cx="5166934" cy="5199017"/>
            <a:chOff x="215209" y="1427586"/>
            <a:chExt cx="5166934" cy="5199017"/>
          </a:xfrm>
        </p:grpSpPr>
        <p:pic>
          <p:nvPicPr>
            <p:cNvPr id="3074" name="Picture 2" descr="https://images.newscientist.com/wp-content/uploads/2016/04/tpi2013a-vittoriocrobu-2197-galeria-de-las-mil-columnas.jpg?width=800"/>
            <p:cNvPicPr>
              <a:picLocks noChangeAspect="1" noChangeArrowheads="1"/>
            </p:cNvPicPr>
            <p:nvPr/>
          </p:nvPicPr>
          <p:blipFill rotWithShape="1">
            <a:blip r:embed="rId4">
              <a:extLst>
                <a:ext uri="{28A0092B-C50C-407E-A947-70E740481C1C}">
                  <a14:useLocalDpi xmlns:a14="http://schemas.microsoft.com/office/drawing/2010/main"/>
                </a:ext>
              </a:extLst>
            </a:blip>
            <a:srcRect l="9435" r="22289"/>
            <a:stretch/>
          </p:blipFill>
          <p:spPr bwMode="auto">
            <a:xfrm>
              <a:off x="215209" y="1427586"/>
              <a:ext cx="5166934" cy="5181991"/>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266363" y="6118772"/>
              <a:ext cx="5064626" cy="507831"/>
            </a:xfrm>
            <a:prstGeom prst="rect">
              <a:avLst/>
            </a:prstGeom>
          </p:spPr>
          <p:txBody>
            <a:bodyPr wrap="square">
              <a:spAutoFit/>
            </a:bodyPr>
            <a:lstStyle/>
            <a:p>
              <a:pPr algn="r"/>
              <a:r>
                <a:rPr lang="de-DE" sz="900" dirty="0">
                  <a:solidFill>
                    <a:schemeClr val="bg1"/>
                  </a:solidFill>
                  <a:hlinkClick r:id="rId5"/>
                </a:rPr>
                <a:t>https://www.ted.com/talks/francesco_sauro_deep_under_the_earth_s_surface_discovering_beauty_and_science?utm_campaign=tedspread&amp;utm_medium=referral&amp;utm_source=tedcomshare</a:t>
              </a:r>
              <a:endParaRPr lang="de-DE" sz="900" dirty="0">
                <a:solidFill>
                  <a:schemeClr val="bg1"/>
                </a:solidFill>
              </a:endParaRPr>
            </a:p>
            <a:p>
              <a:pPr algn="r"/>
              <a:endParaRPr lang="de-DE" sz="900" dirty="0">
                <a:solidFill>
                  <a:schemeClr val="bg1"/>
                </a:solidFill>
              </a:endParaRPr>
            </a:p>
          </p:txBody>
        </p:sp>
        <p:sp>
          <p:nvSpPr>
            <p:cNvPr id="15" name="Rectangle 14"/>
            <p:cNvSpPr/>
            <p:nvPr/>
          </p:nvSpPr>
          <p:spPr>
            <a:xfrm>
              <a:off x="2116940" y="5073969"/>
              <a:ext cx="3186737" cy="923330"/>
            </a:xfrm>
            <a:prstGeom prst="rect">
              <a:avLst/>
            </a:prstGeom>
          </p:spPr>
          <p:txBody>
            <a:bodyPr wrap="square">
              <a:spAutoFit/>
            </a:bodyPr>
            <a:lstStyle/>
            <a:p>
              <a:pPr algn="r"/>
              <a:r>
                <a:rPr lang="de-DE" b="1" dirty="0">
                  <a:solidFill>
                    <a:schemeClr val="bg1"/>
                  </a:solidFill>
                </a:rPr>
                <a:t>Sauro, F. </a:t>
              </a:r>
              <a:r>
                <a:rPr lang="de-DE" dirty="0">
                  <a:solidFill>
                    <a:schemeClr val="bg1"/>
                  </a:solidFill>
                </a:rPr>
                <a:t>– Deep under the Earth surface, disovering beautiy and science</a:t>
              </a:r>
            </a:p>
          </p:txBody>
        </p:sp>
      </p:grpSp>
      <p:grpSp>
        <p:nvGrpSpPr>
          <p:cNvPr id="6" name="Group 5"/>
          <p:cNvGrpSpPr/>
          <p:nvPr/>
        </p:nvGrpSpPr>
        <p:grpSpPr>
          <a:xfrm>
            <a:off x="5715107" y="2579291"/>
            <a:ext cx="3296366" cy="4156314"/>
            <a:chOff x="5715107" y="2579291"/>
            <a:chExt cx="3296366" cy="4156314"/>
          </a:xfrm>
        </p:grpSpPr>
        <p:grpSp>
          <p:nvGrpSpPr>
            <p:cNvPr id="5" name="Group 4"/>
            <p:cNvGrpSpPr/>
            <p:nvPr/>
          </p:nvGrpSpPr>
          <p:grpSpPr>
            <a:xfrm>
              <a:off x="5715107" y="3306343"/>
              <a:ext cx="3296366" cy="3429262"/>
              <a:chOff x="5715107" y="3306343"/>
              <a:chExt cx="3296366" cy="3429262"/>
            </a:xfrm>
          </p:grpSpPr>
          <p:sp>
            <p:nvSpPr>
              <p:cNvPr id="8" name="Rectangle 7"/>
              <p:cNvSpPr/>
              <p:nvPr/>
            </p:nvSpPr>
            <p:spPr>
              <a:xfrm>
                <a:off x="5715107" y="4704280"/>
                <a:ext cx="3296366" cy="2031325"/>
              </a:xfrm>
              <a:prstGeom prst="rect">
                <a:avLst/>
              </a:prstGeom>
            </p:spPr>
            <p:txBody>
              <a:bodyPr wrap="square">
                <a:spAutoFit/>
              </a:bodyPr>
              <a:lstStyle/>
              <a:p>
                <a:r>
                  <a:rPr lang="en-US" sz="1400" i="1" dirty="0">
                    <a:solidFill>
                      <a:schemeClr val="bg1"/>
                    </a:solidFill>
                  </a:rPr>
                  <a:t>“… on the very highly </a:t>
                </a:r>
                <a:r>
                  <a:rPr lang="en-US" sz="1400" i="1" dirty="0" err="1">
                    <a:solidFill>
                      <a:schemeClr val="bg1"/>
                    </a:solidFill>
                  </a:rPr>
                  <a:t>karstified</a:t>
                </a:r>
                <a:r>
                  <a:rPr lang="en-US" sz="1400" i="1" dirty="0">
                    <a:solidFill>
                      <a:schemeClr val="bg1"/>
                    </a:solidFill>
                  </a:rPr>
                  <a:t> </a:t>
                </a:r>
                <a:r>
                  <a:rPr lang="en-US" sz="1400" i="1" dirty="0" err="1">
                    <a:solidFill>
                      <a:schemeClr val="bg1"/>
                    </a:solidFill>
                  </a:rPr>
                  <a:t>quartzites</a:t>
                </a:r>
                <a:r>
                  <a:rPr lang="en-US" sz="1400" i="1" dirty="0">
                    <a:solidFill>
                      <a:schemeClr val="bg1"/>
                    </a:solidFill>
                  </a:rPr>
                  <a:t> of Roraima, limited field measurements indicate that the chemical conditions under which the karst is forming are at odds with laboratory results, which  indicate that highly alkaline conditions are necessary to achieve significant silica dissolution” (Wray 2003) </a:t>
                </a:r>
                <a:endParaRPr lang="de-DE" sz="1400" i="1" dirty="0">
                  <a:solidFill>
                    <a:schemeClr val="bg1"/>
                  </a:solidFill>
                </a:endParaRPr>
              </a:p>
            </p:txBody>
          </p:sp>
          <p:sp>
            <p:nvSpPr>
              <p:cNvPr id="16" name="TextBox 15"/>
              <p:cNvSpPr txBox="1"/>
              <p:nvPr/>
            </p:nvSpPr>
            <p:spPr>
              <a:xfrm>
                <a:off x="8099262" y="3306343"/>
                <a:ext cx="569387" cy="923330"/>
              </a:xfrm>
              <a:prstGeom prst="rect">
                <a:avLst/>
              </a:prstGeom>
              <a:noFill/>
            </p:spPr>
            <p:txBody>
              <a:bodyPr wrap="none" rtlCol="0">
                <a:spAutoFit/>
              </a:bodyPr>
              <a:lstStyle/>
              <a:p>
                <a:r>
                  <a:rPr lang="de-DE" sz="5400" dirty="0">
                    <a:solidFill>
                      <a:schemeClr val="bg1"/>
                    </a:solidFill>
                  </a:rPr>
                  <a:t>?</a:t>
                </a:r>
              </a:p>
            </p:txBody>
          </p:sp>
        </p:grpSp>
        <p:pic>
          <p:nvPicPr>
            <p:cNvPr id="17" name="Picture 16"/>
            <p:cNvPicPr>
              <a:picLocks noChangeAspect="1"/>
            </p:cNvPicPr>
            <p:nvPr/>
          </p:nvPicPr>
          <p:blipFill rotWithShape="1">
            <a:blip r:embed="rId6" cstate="screen">
              <a:extLst>
                <a:ext uri="{28A0092B-C50C-407E-A947-70E740481C1C}">
                  <a14:useLocalDpi xmlns:a14="http://schemas.microsoft.com/office/drawing/2010/main"/>
                </a:ext>
              </a:extLst>
            </a:blip>
            <a:srcRect l="4983" t="1970" b="39067"/>
            <a:stretch/>
          </p:blipFill>
          <p:spPr>
            <a:xfrm>
              <a:off x="5822228" y="2579291"/>
              <a:ext cx="1959541" cy="2008974"/>
            </a:xfrm>
            <a:prstGeom prst="rect">
              <a:avLst/>
            </a:prstGeom>
            <a:solidFill>
              <a:schemeClr val="bg1"/>
            </a:solidFill>
          </p:spPr>
        </p:pic>
      </p:grpSp>
    </p:spTree>
    <p:extLst>
      <p:ext uri="{BB962C8B-B14F-4D97-AF65-F5344CB8AC3E}">
        <p14:creationId xmlns:p14="http://schemas.microsoft.com/office/powerpoint/2010/main" val="323693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0627" name="Rectangle 3"/>
          <p:cNvSpPr>
            <a:spLocks noGrp="1" noChangeArrowheads="1"/>
          </p:cNvSpPr>
          <p:nvPr>
            <p:ph type="body" idx="1"/>
          </p:nvPr>
        </p:nvSpPr>
        <p:spPr>
          <a:xfrm>
            <a:off x="4253874" y="3075615"/>
            <a:ext cx="5052253" cy="1117848"/>
          </a:xfrm>
        </p:spPr>
        <p:txBody>
          <a:bodyPr>
            <a:normAutofit/>
          </a:bodyPr>
          <a:lstStyle/>
          <a:p>
            <a:pPr eaLnBrk="1" hangingPunct="1">
              <a:defRPr/>
            </a:pPr>
            <a:r>
              <a:rPr lang="en-US" sz="2000" dirty="0">
                <a:solidFill>
                  <a:srgbClr val="002060"/>
                </a:solidFill>
                <a:latin typeface="Arial" panose="020B0604020202020204" pitchFamily="34" charset="0"/>
                <a:cs typeface="Arial" panose="020B0604020202020204" pitchFamily="34" charset="0"/>
              </a:rPr>
              <a:t>Form along joints – geometry and </a:t>
            </a:r>
            <a:r>
              <a:rPr lang="en-US" sz="2000" b="1" dirty="0">
                <a:solidFill>
                  <a:srgbClr val="002060"/>
                </a:solidFill>
                <a:latin typeface="Arial" panose="020B0604020202020204" pitchFamily="34" charset="0"/>
                <a:cs typeface="Arial" panose="020B0604020202020204" pitchFamily="34" charset="0"/>
              </a:rPr>
              <a:t>network pattern </a:t>
            </a:r>
            <a:r>
              <a:rPr lang="en-US" sz="2000" dirty="0">
                <a:solidFill>
                  <a:srgbClr val="002060"/>
                </a:solidFill>
                <a:latin typeface="Arial" panose="020B0604020202020204" pitchFamily="34" charset="0"/>
                <a:cs typeface="Arial" panose="020B0604020202020204" pitchFamily="34" charset="0"/>
              </a:rPr>
              <a:t>reflects joint network; stratigraphy and bedding important</a:t>
            </a:r>
          </a:p>
        </p:txBody>
      </p:sp>
      <p:sp>
        <p:nvSpPr>
          <p:cNvPr id="6" name="TextBox 5">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and Caves</a:t>
            </a:r>
          </a:p>
        </p:txBody>
      </p:sp>
      <p:cxnSp>
        <p:nvCxnSpPr>
          <p:cNvPr id="8" name="Straight Connector 7">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FDD3F72F-82F4-4C9F-9F25-F404C47C91ED}"/>
              </a:ext>
            </a:extLst>
          </p:cNvPr>
          <p:cNvSpPr/>
          <p:nvPr/>
        </p:nvSpPr>
        <p:spPr>
          <a:xfrm>
            <a:off x="5713379" y="180753"/>
            <a:ext cx="3260500" cy="2773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pic>
        <p:nvPicPr>
          <p:cNvPr id="11" name="Picture 5" descr="npo000110">
            <a:extLst>
              <a:ext uri="{FF2B5EF4-FFF2-40B4-BE49-F238E27FC236}">
                <a16:creationId xmlns:a16="http://schemas.microsoft.com/office/drawing/2014/main" id="{E6810CB2-C78F-42A1-A912-A2604B2F27D5}"/>
              </a:ext>
            </a:extLst>
          </p:cNvPr>
          <p:cNvPicPr>
            <a:picLocks noChangeAspect="1" noChangeArrowheads="1"/>
          </p:cNvPicPr>
          <p:nvPr/>
        </p:nvPicPr>
        <p:blipFill>
          <a:blip r:embed="rId3" cstate="screen">
            <a:extLst>
              <a:ext uri="{BEBA8EAE-BF5A-486C-A8C5-ECC9F3942E4B}">
                <a14:imgProps xmlns:a14="http://schemas.microsoft.com/office/drawing/2010/main">
                  <a14:imgLayer r:embed="rId4">
                    <a14:imgEffect>
                      <a14:saturation sat="66000"/>
                    </a14:imgEffect>
                  </a14:imgLayer>
                </a14:imgProps>
              </a:ext>
              <a:ext uri="{28A0092B-C50C-407E-A947-70E740481C1C}">
                <a14:useLocalDpi xmlns:a14="http://schemas.microsoft.com/office/drawing/2010/main"/>
              </a:ext>
            </a:extLst>
          </a:blip>
          <a:srcRect/>
          <a:stretch>
            <a:fillRect/>
          </a:stretch>
        </p:blipFill>
        <p:spPr bwMode="auto">
          <a:xfrm>
            <a:off x="5952423" y="206004"/>
            <a:ext cx="2925446" cy="2533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pic>
      <p:grpSp>
        <p:nvGrpSpPr>
          <p:cNvPr id="3" name="Group 2"/>
          <p:cNvGrpSpPr/>
          <p:nvPr/>
        </p:nvGrpSpPr>
        <p:grpSpPr>
          <a:xfrm>
            <a:off x="4253875" y="4247670"/>
            <a:ext cx="5190910" cy="2462942"/>
            <a:chOff x="4253875" y="4247670"/>
            <a:chExt cx="5190910" cy="2462942"/>
          </a:xfrm>
        </p:grpSpPr>
        <p:pic>
          <p:nvPicPr>
            <p:cNvPr id="15" name="Picture 11" descr="npo000118">
              <a:extLst>
                <a:ext uri="{FF2B5EF4-FFF2-40B4-BE49-F238E27FC236}">
                  <a16:creationId xmlns:a16="http://schemas.microsoft.com/office/drawing/2014/main" id="{025AC7D5-B573-4FBE-B5F5-68A2F6905607}"/>
                </a:ext>
              </a:extLst>
            </p:cNvPr>
            <p:cNvPicPr>
              <a:picLocks noChangeAspect="1" noChangeArrowheads="1"/>
            </p:cNvPicPr>
            <p:nvPr/>
          </p:nvPicPr>
          <p:blipFill>
            <a:blip r:embed="rId5" cstate="screen">
              <a:extLst>
                <a:ext uri="{BEBA8EAE-BF5A-486C-A8C5-ECC9F3942E4B}">
                  <a14:imgProps xmlns:a14="http://schemas.microsoft.com/office/drawing/2010/main">
                    <a14:imgLayer r:embed="rId6">
                      <a14:imgEffect>
                        <a14:saturation sat="33000"/>
                      </a14:imgEffect>
                    </a14:imgLayer>
                  </a14:imgProps>
                </a:ext>
                <a:ext uri="{28A0092B-C50C-407E-A947-70E740481C1C}">
                  <a14:useLocalDpi xmlns:a14="http://schemas.microsoft.com/office/drawing/2010/main"/>
                </a:ext>
              </a:extLst>
            </a:blip>
            <a:srcRect/>
            <a:stretch>
              <a:fillRect/>
            </a:stretch>
          </p:blipFill>
          <p:spPr bwMode="auto">
            <a:xfrm>
              <a:off x="4340053" y="4247670"/>
              <a:ext cx="4480259" cy="132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ctr">
                  <a:solidFill>
                    <a:srgbClr val="000000"/>
                  </a:solidFill>
                  <a:miter lim="800000"/>
                  <a:headEnd/>
                  <a:tailEnd/>
                </a14:hiddenLine>
              </a:ext>
            </a:extLst>
          </p:spPr>
        </p:pic>
        <p:sp>
          <p:nvSpPr>
            <p:cNvPr id="18" name="Rectangle 10">
              <a:extLst>
                <a:ext uri="{FF2B5EF4-FFF2-40B4-BE49-F238E27FC236}">
                  <a16:creationId xmlns:a16="http://schemas.microsoft.com/office/drawing/2014/main" id="{6BD2E7AF-E25B-4D26-9034-7BF8049000F6}"/>
                </a:ext>
              </a:extLst>
            </p:cNvPr>
            <p:cNvSpPr txBox="1">
              <a:spLocks noChangeArrowheads="1"/>
            </p:cNvSpPr>
            <p:nvPr/>
          </p:nvSpPr>
          <p:spPr bwMode="auto">
            <a:xfrm>
              <a:off x="4253875" y="5690108"/>
              <a:ext cx="5190910" cy="1020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Arial" panose="020B0604020202020204" pitchFamily="34" charset="0"/>
                </a:defRPr>
              </a:lvl1pPr>
              <a:lvl2pPr marL="742950" lvl="1"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Arial" panose="020B0604020202020204" pitchFamily="34" charset="0"/>
                </a:defRPr>
              </a:lvl2pPr>
              <a:lvl3pPr marL="1143000" lvl="2"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Arial" panose="020B0604020202020204" pitchFamily="34" charset="0"/>
                </a:defRPr>
              </a:lvl3pPr>
              <a:lvl4pPr marL="1600200" lvl="3"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4pPr>
              <a:lvl5pPr marL="2057400" lvl="4"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Arial" panose="020B0604020202020204" pitchFamily="34" charset="0"/>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a:lstStyle>
            <a:p>
              <a:pPr eaLnBrk="1" hangingPunct="1">
                <a:spcBef>
                  <a:spcPts val="1200"/>
                </a:spcBef>
                <a:defRPr/>
              </a:pPr>
              <a:r>
                <a:rPr lang="en-US" sz="2000" dirty="0">
                  <a:solidFill>
                    <a:srgbClr val="002060"/>
                  </a:solidFill>
                  <a:latin typeface="Arial" panose="020B0604020202020204" pitchFamily="34" charset="0"/>
                </a:rPr>
                <a:t>Cave network develops near ground-water table – sequential development adjusting to uplift, incision etc.</a:t>
              </a:r>
            </a:p>
          </p:txBody>
        </p:sp>
      </p:grpSp>
      <p:sp>
        <p:nvSpPr>
          <p:cNvPr id="4" name="Rectangle 3">
            <a:extLst>
              <a:ext uri="{FF2B5EF4-FFF2-40B4-BE49-F238E27FC236}">
                <a16:creationId xmlns:a16="http://schemas.microsoft.com/office/drawing/2014/main" id="{7EF6E44D-D4CD-49A7-94A7-864777B39CA5}"/>
              </a:ext>
            </a:extLst>
          </p:cNvPr>
          <p:cNvSpPr/>
          <p:nvPr/>
        </p:nvSpPr>
        <p:spPr>
          <a:xfrm>
            <a:off x="107100" y="1452484"/>
            <a:ext cx="5398755" cy="1015663"/>
          </a:xfrm>
          <a:prstGeom prst="rect">
            <a:avLst/>
          </a:prstGeom>
        </p:spPr>
        <p:txBody>
          <a:bodyPr wrap="square">
            <a:spAutoFit/>
          </a:bodyPr>
          <a:lstStyle/>
          <a:p>
            <a:pPr marL="342900" indent="-342900" eaLnBrk="1" hangingPunct="1">
              <a:spcBef>
                <a:spcPct val="20000"/>
              </a:spcBef>
              <a:buFont typeface="Arial" panose="020B0604020202020204" pitchFamily="34" charset="0"/>
              <a:buChar char="•"/>
              <a:defRPr/>
            </a:pPr>
            <a:r>
              <a:rPr lang="en-US" sz="2000" dirty="0">
                <a:solidFill>
                  <a:srgbClr val="002060"/>
                </a:solidFill>
              </a:rPr>
              <a:t>Caves - conduits &gt; 10 mm (turbulent flow) in diameter that move water between input and output points in a karst system</a:t>
            </a:r>
          </a:p>
        </p:txBody>
      </p:sp>
      <p:grpSp>
        <p:nvGrpSpPr>
          <p:cNvPr id="2" name="Group 1"/>
          <p:cNvGrpSpPr/>
          <p:nvPr/>
        </p:nvGrpSpPr>
        <p:grpSpPr>
          <a:xfrm>
            <a:off x="185033" y="2615610"/>
            <a:ext cx="3948808" cy="4106551"/>
            <a:chOff x="185033" y="2615610"/>
            <a:chExt cx="3948808" cy="4106551"/>
          </a:xfrm>
        </p:grpSpPr>
        <p:pic>
          <p:nvPicPr>
            <p:cNvPr id="20" name="Picture 1" descr="IMG_0026.jpg">
              <a:extLst>
                <a:ext uri="{FF2B5EF4-FFF2-40B4-BE49-F238E27FC236}">
                  <a16:creationId xmlns:a16="http://schemas.microsoft.com/office/drawing/2014/main" id="{36BC3DF9-0DC3-4D98-9D35-4BC0C5EFFE45}"/>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bwMode="auto">
            <a:xfrm rot="-5400000">
              <a:off x="1165294" y="1635350"/>
              <a:ext cx="1988288" cy="39488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1" name="Picture 5" descr="Don&amp;rsquo;t look down ... the cave">
              <a:extLst>
                <a:ext uri="{FF2B5EF4-FFF2-40B4-BE49-F238E27FC236}">
                  <a16:creationId xmlns:a16="http://schemas.microsoft.com/office/drawing/2014/main" id="{69DFF7D7-95E2-4A2A-B0BD-5AF9B0704B75}"/>
                </a:ext>
              </a:extLst>
            </p:cNvPr>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a:off x="185033" y="4760010"/>
              <a:ext cx="3948807" cy="19621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2" name="TextBox 11">
              <a:extLst>
                <a:ext uri="{FF2B5EF4-FFF2-40B4-BE49-F238E27FC236}">
                  <a16:creationId xmlns:a16="http://schemas.microsoft.com/office/drawing/2014/main" id="{5B399008-EB36-4A34-90A2-719DF8682467}"/>
                </a:ext>
              </a:extLst>
            </p:cNvPr>
            <p:cNvSpPr txBox="1"/>
            <p:nvPr/>
          </p:nvSpPr>
          <p:spPr>
            <a:xfrm>
              <a:off x="287078" y="4164761"/>
              <a:ext cx="928459" cy="369332"/>
            </a:xfrm>
            <a:prstGeom prst="rect">
              <a:avLst/>
            </a:prstGeom>
            <a:noFill/>
          </p:spPr>
          <p:txBody>
            <a:bodyPr wrap="none" rtlCol="0">
              <a:spAutoFit/>
            </a:bodyPr>
            <a:lstStyle/>
            <a:p>
              <a:r>
                <a:rPr lang="en-AU" dirty="0">
                  <a:solidFill>
                    <a:schemeClr val="bg1"/>
                  </a:solidFill>
                </a:rPr>
                <a:t>conduit</a:t>
              </a:r>
            </a:p>
          </p:txBody>
        </p:sp>
        <p:sp>
          <p:nvSpPr>
            <p:cNvPr id="23" name="TextBox 22">
              <a:extLst>
                <a:ext uri="{FF2B5EF4-FFF2-40B4-BE49-F238E27FC236}">
                  <a16:creationId xmlns:a16="http://schemas.microsoft.com/office/drawing/2014/main" id="{DBC8D4CA-8A8A-40C4-AD0B-CA39129FE4BE}"/>
                </a:ext>
              </a:extLst>
            </p:cNvPr>
            <p:cNvSpPr txBox="1"/>
            <p:nvPr/>
          </p:nvSpPr>
          <p:spPr>
            <a:xfrm>
              <a:off x="258083" y="6292408"/>
              <a:ext cx="2601994" cy="369332"/>
            </a:xfrm>
            <a:prstGeom prst="rect">
              <a:avLst/>
            </a:prstGeom>
            <a:noFill/>
          </p:spPr>
          <p:txBody>
            <a:bodyPr wrap="none" rtlCol="0">
              <a:spAutoFit/>
            </a:bodyPr>
            <a:lstStyle/>
            <a:p>
              <a:r>
                <a:rPr lang="en-AU" dirty="0">
                  <a:solidFill>
                    <a:schemeClr val="bg1"/>
                  </a:solidFill>
                </a:rPr>
                <a:t>vertical shaft (&gt; 1000m)</a:t>
              </a:r>
            </a:p>
          </p:txBody>
        </p:sp>
      </p:grpSp>
      <p:sp>
        <p:nvSpPr>
          <p:cNvPr id="17" name="Rectangle 16"/>
          <p:cNvSpPr/>
          <p:nvPr/>
        </p:nvSpPr>
        <p:spPr>
          <a:xfrm>
            <a:off x="107099" y="748656"/>
            <a:ext cx="5159713" cy="707886"/>
          </a:xfrm>
          <a:prstGeom prst="rect">
            <a:avLst/>
          </a:prstGeom>
        </p:spPr>
        <p:txBody>
          <a:bodyPr wrap="square">
            <a:spAutoFit/>
          </a:bodyPr>
          <a:lstStyle/>
          <a:p>
            <a:pPr marL="342900" indent="-342900">
              <a:buFont typeface="Arial" panose="020B0604020202020204" pitchFamily="34" charset="0"/>
              <a:buChar char="•"/>
            </a:pPr>
            <a:r>
              <a:rPr lang="en-US" sz="2000" dirty="0">
                <a:solidFill>
                  <a:srgbClr val="002060"/>
                </a:solidFill>
              </a:rPr>
              <a:t>30,000 km traversed by explorers - tens of millions of km remain undiscovered</a:t>
            </a:r>
            <a:endParaRPr lang="de-DE" sz="2000" dirty="0">
              <a:solidFill>
                <a:srgbClr val="002060"/>
              </a:solidFill>
            </a:endParaRPr>
          </a:p>
        </p:txBody>
      </p:sp>
    </p:spTree>
    <p:extLst>
      <p:ext uri="{BB962C8B-B14F-4D97-AF65-F5344CB8AC3E}">
        <p14:creationId xmlns:p14="http://schemas.microsoft.com/office/powerpoint/2010/main" val="4143760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and Caves</a:t>
            </a:r>
          </a:p>
        </p:txBody>
      </p:sp>
      <p:cxnSp>
        <p:nvCxnSpPr>
          <p:cNvPr id="5" name="Straight Connector 4">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 name="Picture 6"/>
          <p:cNvPicPr>
            <a:picLocks noChangeAspect="1"/>
          </p:cNvPicPr>
          <p:nvPr/>
        </p:nvPicPr>
        <p:blipFill rotWithShape="1">
          <a:blip r:embed="rId2"/>
          <a:srcRect l="2277" t="1905" r="2484" b="2758"/>
          <a:stretch/>
        </p:blipFill>
        <p:spPr>
          <a:xfrm>
            <a:off x="4111558" y="1057073"/>
            <a:ext cx="4766311" cy="5494041"/>
          </a:xfrm>
          <a:prstGeom prst="rect">
            <a:avLst/>
          </a:prstGeom>
        </p:spPr>
      </p:pic>
      <p:pic>
        <p:nvPicPr>
          <p:cNvPr id="11" name="Picture 10"/>
          <p:cNvPicPr>
            <a:picLocks noChangeAspect="1"/>
          </p:cNvPicPr>
          <p:nvPr/>
        </p:nvPicPr>
        <p:blipFill rotWithShape="1">
          <a:blip r:embed="rId3"/>
          <a:srcRect l="561" r="2809"/>
          <a:stretch/>
        </p:blipFill>
        <p:spPr>
          <a:xfrm>
            <a:off x="356681" y="1735600"/>
            <a:ext cx="3346315" cy="4815514"/>
          </a:xfrm>
          <a:prstGeom prst="rect">
            <a:avLst/>
          </a:prstGeom>
        </p:spPr>
      </p:pic>
      <p:sp>
        <p:nvSpPr>
          <p:cNvPr id="13" name="TextBox 12"/>
          <p:cNvSpPr txBox="1"/>
          <p:nvPr/>
        </p:nvSpPr>
        <p:spPr>
          <a:xfrm>
            <a:off x="246434" y="662803"/>
            <a:ext cx="3800272" cy="1015663"/>
          </a:xfrm>
          <a:prstGeom prst="rect">
            <a:avLst/>
          </a:prstGeom>
          <a:noFill/>
        </p:spPr>
        <p:txBody>
          <a:bodyPr wrap="square" rtlCol="0">
            <a:spAutoFit/>
          </a:bodyPr>
          <a:lstStyle/>
          <a:p>
            <a:pPr marL="342900" indent="-342900">
              <a:buFont typeface="Arial" panose="020B0604020202020204" pitchFamily="34" charset="0"/>
              <a:buChar char="•"/>
            </a:pPr>
            <a:r>
              <a:rPr lang="de-DE" sz="2000" dirty="0">
                <a:solidFill>
                  <a:srgbClr val="002060"/>
                </a:solidFill>
              </a:rPr>
              <a:t>Karst cave development stages</a:t>
            </a:r>
          </a:p>
          <a:p>
            <a:pPr marL="342900" indent="-342900">
              <a:buFont typeface="Arial" panose="020B0604020202020204" pitchFamily="34" charset="0"/>
              <a:buChar char="•"/>
            </a:pPr>
            <a:r>
              <a:rPr lang="de-DE" sz="2000" dirty="0">
                <a:solidFill>
                  <a:srgbClr val="002060"/>
                </a:solidFill>
              </a:rPr>
              <a:t>Deepest cave ca. 2.5 km</a:t>
            </a:r>
          </a:p>
        </p:txBody>
      </p:sp>
      <p:sp>
        <p:nvSpPr>
          <p:cNvPr id="8" name="TextBox 7"/>
          <p:cNvSpPr txBox="1"/>
          <p:nvPr/>
        </p:nvSpPr>
        <p:spPr>
          <a:xfrm>
            <a:off x="4298081" y="1086590"/>
            <a:ext cx="2042334" cy="307777"/>
          </a:xfrm>
          <a:prstGeom prst="rect">
            <a:avLst/>
          </a:prstGeom>
          <a:noFill/>
        </p:spPr>
        <p:txBody>
          <a:bodyPr wrap="square" rtlCol="0">
            <a:spAutoFit/>
          </a:bodyPr>
          <a:lstStyle/>
          <a:p>
            <a:pPr algn="ctr"/>
            <a:r>
              <a:rPr lang="de-DE" sz="1400" dirty="0">
                <a:solidFill>
                  <a:srgbClr val="002060"/>
                </a:solidFill>
              </a:rPr>
              <a:t>Vadose zone</a:t>
            </a:r>
          </a:p>
        </p:txBody>
      </p:sp>
      <p:sp>
        <p:nvSpPr>
          <p:cNvPr id="9" name="TextBox 8"/>
          <p:cNvSpPr txBox="1"/>
          <p:nvPr/>
        </p:nvSpPr>
        <p:spPr>
          <a:xfrm>
            <a:off x="4487862" y="1530404"/>
            <a:ext cx="1145007" cy="523220"/>
          </a:xfrm>
          <a:prstGeom prst="rect">
            <a:avLst/>
          </a:prstGeom>
          <a:noFill/>
        </p:spPr>
        <p:txBody>
          <a:bodyPr wrap="square" rtlCol="0">
            <a:spAutoFit/>
          </a:bodyPr>
          <a:lstStyle/>
          <a:p>
            <a:pPr algn="ctr"/>
            <a:r>
              <a:rPr lang="de-DE" sz="1400" dirty="0">
                <a:solidFill>
                  <a:srgbClr val="002060"/>
                </a:solidFill>
              </a:rPr>
              <a:t>Phreatic zone</a:t>
            </a:r>
          </a:p>
        </p:txBody>
      </p:sp>
      <p:cxnSp>
        <p:nvCxnSpPr>
          <p:cNvPr id="10" name="Straight Connector 9"/>
          <p:cNvCxnSpPr/>
          <p:nvPr/>
        </p:nvCxnSpPr>
        <p:spPr>
          <a:xfrm flipV="1">
            <a:off x="4183811" y="1362974"/>
            <a:ext cx="2225615" cy="94890"/>
          </a:xfrm>
          <a:prstGeom prst="line">
            <a:avLst/>
          </a:prstGeom>
          <a:ln w="22225">
            <a:solidFill>
              <a:srgbClr val="002060"/>
            </a:solidFill>
            <a:prstDash val="dash"/>
          </a:ln>
        </p:spPr>
        <p:style>
          <a:lnRef idx="1">
            <a:schemeClr val="accent1"/>
          </a:lnRef>
          <a:fillRef idx="0">
            <a:schemeClr val="accent1"/>
          </a:fillRef>
          <a:effectRef idx="0">
            <a:schemeClr val="accent1"/>
          </a:effectRef>
          <a:fontRef idx="minor">
            <a:schemeClr val="tx1"/>
          </a:fontRef>
        </p:style>
      </p:cxnSp>
      <p:sp>
        <p:nvSpPr>
          <p:cNvPr id="12" name="Right Arrow 11"/>
          <p:cNvSpPr/>
          <p:nvPr/>
        </p:nvSpPr>
        <p:spPr>
          <a:xfrm>
            <a:off x="1865936" y="2734574"/>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4" name="Right Arrow 13"/>
          <p:cNvSpPr/>
          <p:nvPr/>
        </p:nvSpPr>
        <p:spPr>
          <a:xfrm>
            <a:off x="2018336" y="3240656"/>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5" name="Right Arrow 14"/>
          <p:cNvSpPr/>
          <p:nvPr/>
        </p:nvSpPr>
        <p:spPr>
          <a:xfrm>
            <a:off x="1828557" y="3775498"/>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6" name="Right Arrow 15"/>
          <p:cNvSpPr/>
          <p:nvPr/>
        </p:nvSpPr>
        <p:spPr>
          <a:xfrm>
            <a:off x="1578390" y="4681264"/>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7" name="Right Arrow 16"/>
          <p:cNvSpPr/>
          <p:nvPr/>
        </p:nvSpPr>
        <p:spPr>
          <a:xfrm>
            <a:off x="1644526" y="5851576"/>
            <a:ext cx="327804" cy="396815"/>
          </a:xfrm>
          <a:prstGeom prst="rightArrow">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868097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7285" y="741943"/>
            <a:ext cx="2837530" cy="1200329"/>
          </a:xfrm>
          <a:prstGeom prst="rect">
            <a:avLst/>
          </a:prstGeom>
        </p:spPr>
        <p:txBody>
          <a:bodyPr wrap="square">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Longest known cave in the world! (560 km passages, vertical range 200 km) </a:t>
            </a:r>
          </a:p>
        </p:txBody>
      </p:sp>
      <p:sp>
        <p:nvSpPr>
          <p:cNvPr id="11" name="TextBox 10">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Caves and Landscape</a:t>
            </a:r>
          </a:p>
        </p:txBody>
      </p:sp>
      <p:cxnSp>
        <p:nvCxnSpPr>
          <p:cNvPr id="14" name="Straight Connector 13">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983" y="741943"/>
            <a:ext cx="3313023" cy="3908330"/>
          </a:xfrm>
          <a:prstGeom prst="rect">
            <a:avLst/>
          </a:prstGeom>
        </p:spPr>
      </p:pic>
      <p:sp>
        <p:nvSpPr>
          <p:cNvPr id="21" name="Rectangle 20"/>
          <p:cNvSpPr/>
          <p:nvPr/>
        </p:nvSpPr>
        <p:spPr>
          <a:xfrm>
            <a:off x="2204758" y="6637658"/>
            <a:ext cx="6939242" cy="246221"/>
          </a:xfrm>
          <a:prstGeom prst="rect">
            <a:avLst/>
          </a:prstGeom>
        </p:spPr>
        <p:txBody>
          <a:bodyPr wrap="square">
            <a:spAutoFit/>
          </a:bodyPr>
          <a:lstStyle/>
          <a:p>
            <a:pPr algn="r"/>
            <a:r>
              <a:rPr lang="en-GB" sz="1000" dirty="0">
                <a:solidFill>
                  <a:srgbClr val="002060"/>
                </a:solidFill>
                <a:latin typeface="Arial" panose="020B0604020202020204" pitchFamily="34" charset="0"/>
                <a:cs typeface="Arial" panose="020B0604020202020204" pitchFamily="34" charset="0"/>
              </a:rPr>
              <a:t>Granger et al. 2001</a:t>
            </a:r>
          </a:p>
        </p:txBody>
      </p:sp>
      <p:grpSp>
        <p:nvGrpSpPr>
          <p:cNvPr id="5" name="Group 4"/>
          <p:cNvGrpSpPr/>
          <p:nvPr/>
        </p:nvGrpSpPr>
        <p:grpSpPr>
          <a:xfrm>
            <a:off x="3607558" y="137226"/>
            <a:ext cx="5432376" cy="3448591"/>
            <a:chOff x="3607558" y="137226"/>
            <a:chExt cx="5432376" cy="3448591"/>
          </a:xfrm>
        </p:grpSpPr>
        <p:sp>
          <p:nvSpPr>
            <p:cNvPr id="7" name="Rectangle 6"/>
            <p:cNvSpPr/>
            <p:nvPr/>
          </p:nvSpPr>
          <p:spPr>
            <a:xfrm>
              <a:off x="3607558" y="2662487"/>
              <a:ext cx="4576894" cy="923330"/>
            </a:xfrm>
            <a:prstGeom prst="rect">
              <a:avLst/>
            </a:prstGeom>
          </p:spPr>
          <p:txBody>
            <a:bodyPr wrap="square">
              <a:spAutoFit/>
            </a:bodyPr>
            <a:lstStyle/>
            <a:p>
              <a:pPr marL="285750" indent="-285750">
                <a:buFont typeface="Arial" panose="020B0604020202020204" pitchFamily="34" charset="0"/>
                <a:buChar char="•"/>
              </a:pPr>
              <a:r>
                <a:rPr lang="en-GB" dirty="0">
                  <a:solidFill>
                    <a:srgbClr val="002060"/>
                  </a:solidFill>
                  <a:latin typeface="Arial" panose="020B0604020202020204" pitchFamily="34" charset="0"/>
                  <a:cs typeface="Arial" panose="020B0604020202020204" pitchFamily="34" charset="0"/>
                </a:rPr>
                <a:t>Aggradation of surface rivers floods the lowest cave passages, allowing many to be </a:t>
              </a:r>
              <a:r>
                <a:rPr lang="en-GB" b="1" dirty="0">
                  <a:solidFill>
                    <a:srgbClr val="002060"/>
                  </a:solidFill>
                  <a:latin typeface="Arial" panose="020B0604020202020204" pitchFamily="34" charset="0"/>
                  <a:cs typeface="Arial" panose="020B0604020202020204" pitchFamily="34" charset="0"/>
                </a:rPr>
                <a:t>filled with clastic sediment </a:t>
              </a:r>
            </a:p>
          </p:txBody>
        </p:sp>
        <p:pic>
          <p:nvPicPr>
            <p:cNvPr id="19" name="Picture 18"/>
            <p:cNvPicPr>
              <a:picLocks noChangeAspect="1"/>
            </p:cNvPicPr>
            <p:nvPr/>
          </p:nvPicPr>
          <p:blipFill rotWithShape="1">
            <a:blip r:embed="rId3" cstate="print">
              <a:extLst>
                <a:ext uri="{28A0092B-C50C-407E-A947-70E740481C1C}">
                  <a14:useLocalDpi xmlns:a14="http://schemas.microsoft.com/office/drawing/2010/main" val="0"/>
                </a:ext>
              </a:extLst>
            </a:blip>
            <a:srcRect l="32663" t="20286" r="19856" b="20693"/>
            <a:stretch/>
          </p:blipFill>
          <p:spPr>
            <a:xfrm>
              <a:off x="6434815" y="137226"/>
              <a:ext cx="2583811" cy="2408835"/>
            </a:xfrm>
            <a:prstGeom prst="rect">
              <a:avLst/>
            </a:prstGeom>
          </p:spPr>
        </p:pic>
        <p:sp>
          <p:nvSpPr>
            <p:cNvPr id="23" name="Rectangle 22"/>
            <p:cNvSpPr/>
            <p:nvPr/>
          </p:nvSpPr>
          <p:spPr>
            <a:xfrm>
              <a:off x="6413506" y="161321"/>
              <a:ext cx="2626428" cy="584775"/>
            </a:xfrm>
            <a:prstGeom prst="rect">
              <a:avLst/>
            </a:prstGeom>
          </p:spPr>
          <p:txBody>
            <a:bodyPr wrap="square">
              <a:spAutoFit/>
            </a:bodyPr>
            <a:lstStyle/>
            <a:p>
              <a:r>
                <a:rPr lang="en-GB" sz="1600" dirty="0">
                  <a:solidFill>
                    <a:schemeClr val="bg1"/>
                  </a:solidFill>
                  <a:latin typeface="Arial" panose="020B0604020202020204" pitchFamily="34" charset="0"/>
                  <a:cs typeface="Arial" panose="020B0604020202020204" pitchFamily="34" charset="0"/>
                </a:rPr>
                <a:t>Mammoth-Flint Ridge Cave System </a:t>
              </a:r>
            </a:p>
          </p:txBody>
        </p:sp>
      </p:grpSp>
      <p:grpSp>
        <p:nvGrpSpPr>
          <p:cNvPr id="4" name="Group 3"/>
          <p:cNvGrpSpPr/>
          <p:nvPr/>
        </p:nvGrpSpPr>
        <p:grpSpPr>
          <a:xfrm>
            <a:off x="2153056" y="1967006"/>
            <a:ext cx="4260450" cy="2567707"/>
            <a:chOff x="2153056" y="1967006"/>
            <a:chExt cx="4260450" cy="2567707"/>
          </a:xfrm>
        </p:grpSpPr>
        <p:sp>
          <p:nvSpPr>
            <p:cNvPr id="9" name="Rectangle 8"/>
            <p:cNvSpPr/>
            <p:nvPr/>
          </p:nvSpPr>
          <p:spPr>
            <a:xfrm>
              <a:off x="3588633" y="1967006"/>
              <a:ext cx="2824873" cy="646331"/>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FF0000"/>
                  </a:solidFill>
                </a:rPr>
                <a:t>Progressively</a:t>
              </a:r>
              <a:r>
                <a:rPr lang="en-GB" b="1" dirty="0">
                  <a:solidFill>
                    <a:srgbClr val="FF0000"/>
                  </a:solidFill>
                </a:rPr>
                <a:t> lower levels</a:t>
              </a:r>
              <a:endParaRPr lang="de-DE" dirty="0">
                <a:solidFill>
                  <a:srgbClr val="FF0000"/>
                </a:solidFill>
              </a:endParaRPr>
            </a:p>
          </p:txBody>
        </p:sp>
        <p:sp>
          <p:nvSpPr>
            <p:cNvPr id="25" name="Rectangle 24"/>
            <p:cNvSpPr/>
            <p:nvPr/>
          </p:nvSpPr>
          <p:spPr>
            <a:xfrm>
              <a:off x="2153056" y="3294422"/>
              <a:ext cx="1238656" cy="1240291"/>
            </a:xfrm>
            <a:prstGeom prst="rect">
              <a:avLst/>
            </a:prstGeom>
            <a:noFill/>
            <a:ln w="15875">
              <a:solidFill>
                <a:srgbClr val="FF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8" name="Group 7"/>
          <p:cNvGrpSpPr/>
          <p:nvPr/>
        </p:nvGrpSpPr>
        <p:grpSpPr>
          <a:xfrm>
            <a:off x="3607558" y="2870781"/>
            <a:ext cx="5376802" cy="3758466"/>
            <a:chOff x="3607558" y="2870781"/>
            <a:chExt cx="5376802" cy="3758466"/>
          </a:xfrm>
        </p:grpSpPr>
        <p:sp>
          <p:nvSpPr>
            <p:cNvPr id="26" name="TextBox 25"/>
            <p:cNvSpPr txBox="1"/>
            <p:nvPr/>
          </p:nvSpPr>
          <p:spPr>
            <a:xfrm>
              <a:off x="3607558" y="6259915"/>
              <a:ext cx="4576894" cy="369332"/>
            </a:xfrm>
            <a:prstGeom prst="rect">
              <a:avLst/>
            </a:prstGeom>
            <a:noFill/>
          </p:spPr>
          <p:txBody>
            <a:bodyPr wrap="none" rtlCol="0">
              <a:spAutoFit/>
            </a:bodyPr>
            <a:lstStyle/>
            <a:p>
              <a:pPr marL="285750" indent="-285750">
                <a:buFont typeface="Arial" panose="020B0604020202020204" pitchFamily="34" charset="0"/>
                <a:buChar char="•"/>
              </a:pPr>
              <a:r>
                <a:rPr lang="de-DE" dirty="0">
                  <a:solidFill>
                    <a:srgbClr val="002060"/>
                  </a:solidFill>
                </a:rPr>
                <a:t>Dating of (i) last exposure, or (ii) burial...</a:t>
              </a:r>
            </a:p>
          </p:txBody>
        </p:sp>
        <p:grpSp>
          <p:nvGrpSpPr>
            <p:cNvPr id="6" name="Group 5"/>
            <p:cNvGrpSpPr/>
            <p:nvPr/>
          </p:nvGrpSpPr>
          <p:grpSpPr>
            <a:xfrm>
              <a:off x="3782452" y="2870781"/>
              <a:ext cx="5201908" cy="3270569"/>
              <a:chOff x="3782452" y="2870781"/>
              <a:chExt cx="5201908" cy="3270569"/>
            </a:xfrm>
          </p:grpSpPr>
          <p:pic>
            <p:nvPicPr>
              <p:cNvPr id="22" name="Picture 21"/>
              <p:cNvPicPr>
                <a:picLocks noChangeAspect="1"/>
              </p:cNvPicPr>
              <p:nvPr/>
            </p:nvPicPr>
            <p:blipFill rotWithShape="1">
              <a:blip r:embed="rId4" cstate="screen">
                <a:extLst>
                  <a:ext uri="{28A0092B-C50C-407E-A947-70E740481C1C}">
                    <a14:useLocalDpi xmlns:a14="http://schemas.microsoft.com/office/drawing/2010/main"/>
                  </a:ext>
                </a:extLst>
              </a:blip>
              <a:srcRect t="5788" r="25974" b="48538"/>
              <a:stretch/>
            </p:blipFill>
            <p:spPr>
              <a:xfrm>
                <a:off x="3782452" y="3711565"/>
                <a:ext cx="5201908" cy="2429785"/>
              </a:xfrm>
              <a:prstGeom prst="rect">
                <a:avLst/>
              </a:prstGeom>
            </p:spPr>
          </p:pic>
          <p:sp>
            <p:nvSpPr>
              <p:cNvPr id="27" name="Down Arrow 26"/>
              <p:cNvSpPr/>
              <p:nvPr/>
            </p:nvSpPr>
            <p:spPr>
              <a:xfrm>
                <a:off x="8298207" y="2870781"/>
                <a:ext cx="579662" cy="557719"/>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grpSp>
        <p:nvGrpSpPr>
          <p:cNvPr id="10" name="Group 9"/>
          <p:cNvGrpSpPr/>
          <p:nvPr/>
        </p:nvGrpSpPr>
        <p:grpSpPr>
          <a:xfrm>
            <a:off x="158982" y="4762143"/>
            <a:ext cx="3306697" cy="1984646"/>
            <a:chOff x="158982" y="4762143"/>
            <a:chExt cx="3306697" cy="1984646"/>
          </a:xfrm>
        </p:grpSpPr>
        <p:pic>
          <p:nvPicPr>
            <p:cNvPr id="24" name="Picture 2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58982" y="4762143"/>
              <a:ext cx="3306697" cy="1984646"/>
            </a:xfrm>
            <a:prstGeom prst="rect">
              <a:avLst/>
            </a:prstGeom>
          </p:spPr>
        </p:pic>
        <p:sp>
          <p:nvSpPr>
            <p:cNvPr id="28" name="Down Arrow 27"/>
            <p:cNvSpPr/>
            <p:nvPr/>
          </p:nvSpPr>
          <p:spPr>
            <a:xfrm>
              <a:off x="2465961" y="5001491"/>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29" name="Down Arrow 28"/>
            <p:cNvSpPr/>
            <p:nvPr/>
          </p:nvSpPr>
          <p:spPr>
            <a:xfrm>
              <a:off x="1360250" y="5264137"/>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0" name="Down Arrow 29"/>
            <p:cNvSpPr/>
            <p:nvPr/>
          </p:nvSpPr>
          <p:spPr>
            <a:xfrm>
              <a:off x="1145741" y="5535385"/>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31" name="Down Arrow 30"/>
            <p:cNvSpPr/>
            <p:nvPr/>
          </p:nvSpPr>
          <p:spPr>
            <a:xfrm>
              <a:off x="750651" y="6031103"/>
              <a:ext cx="204282" cy="220493"/>
            </a:xfrm>
            <a:prstGeom prst="down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cxnSp>
          <p:nvCxnSpPr>
            <p:cNvPr id="33" name="Straight Connector 32"/>
            <p:cNvCxnSpPr/>
            <p:nvPr/>
          </p:nvCxnSpPr>
          <p:spPr>
            <a:xfrm>
              <a:off x="1564532" y="5111737"/>
              <a:ext cx="789562" cy="0"/>
            </a:xfrm>
            <a:prstGeom prst="line">
              <a:avLst/>
            </a:prstGeom>
            <a:ln w="12700">
              <a:solidFill>
                <a:srgbClr val="002060"/>
              </a:solidFill>
              <a:prstDash val="dash"/>
            </a:ln>
          </p:spPr>
          <p:style>
            <a:lnRef idx="1">
              <a:schemeClr val="accent1"/>
            </a:lnRef>
            <a:fillRef idx="0">
              <a:schemeClr val="accent1"/>
            </a:fillRef>
            <a:effectRef idx="0">
              <a:schemeClr val="accent1"/>
            </a:effectRef>
            <a:fontRef idx="minor">
              <a:schemeClr val="tx1"/>
            </a:fontRef>
          </p:style>
        </p:cxnSp>
      </p:grpSp>
      <p:sp>
        <p:nvSpPr>
          <p:cNvPr id="3" name="TextBox 2"/>
          <p:cNvSpPr txBox="1"/>
          <p:nvPr/>
        </p:nvSpPr>
        <p:spPr>
          <a:xfrm>
            <a:off x="177424" y="735260"/>
            <a:ext cx="2569934" cy="292388"/>
          </a:xfrm>
          <a:prstGeom prst="rect">
            <a:avLst/>
          </a:prstGeom>
          <a:noFill/>
        </p:spPr>
        <p:txBody>
          <a:bodyPr wrap="none" rtlCol="0">
            <a:spAutoFit/>
          </a:bodyPr>
          <a:lstStyle/>
          <a:p>
            <a:r>
              <a:rPr lang="de-DE" sz="1300" dirty="0">
                <a:solidFill>
                  <a:srgbClr val="002060"/>
                </a:solidFill>
              </a:rPr>
              <a:t>Mammoth and Flint Caves, USA</a:t>
            </a:r>
          </a:p>
        </p:txBody>
      </p:sp>
    </p:spTree>
    <p:extLst>
      <p:ext uri="{BB962C8B-B14F-4D97-AF65-F5344CB8AC3E}">
        <p14:creationId xmlns:p14="http://schemas.microsoft.com/office/powerpoint/2010/main" val="165011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 Sediments</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clrChange>
              <a:clrFrom>
                <a:srgbClr val="BEC3C2"/>
              </a:clrFrom>
              <a:clrTo>
                <a:srgbClr val="BEC3C2">
                  <a:alpha val="0"/>
                </a:srgbClr>
              </a:clrTo>
            </a:clrChange>
          </a:blip>
          <a:stretch>
            <a:fillRect/>
          </a:stretch>
        </p:blipFill>
        <p:spPr>
          <a:xfrm>
            <a:off x="197893" y="2931270"/>
            <a:ext cx="5275715" cy="3731469"/>
          </a:xfrm>
          <a:prstGeom prst="rect">
            <a:avLst/>
          </a:prstGeom>
        </p:spPr>
      </p:pic>
      <p:sp>
        <p:nvSpPr>
          <p:cNvPr id="6" name="Rectangle 5"/>
          <p:cNvSpPr/>
          <p:nvPr/>
        </p:nvSpPr>
        <p:spPr>
          <a:xfrm>
            <a:off x="132943" y="789069"/>
            <a:ext cx="8744926" cy="369332"/>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Rainwater in soil zone reacts with soil CO</a:t>
            </a:r>
            <a:r>
              <a:rPr lang="en-US" baseline="-25000" dirty="0">
                <a:solidFill>
                  <a:srgbClr val="002060"/>
                </a:solidFill>
              </a:rPr>
              <a:t>2</a:t>
            </a:r>
            <a:r>
              <a:rPr lang="en-US" dirty="0">
                <a:solidFill>
                  <a:srgbClr val="002060"/>
                </a:solidFill>
              </a:rPr>
              <a:t> to create weakly acidic water</a:t>
            </a:r>
            <a:endParaRPr lang="de-DE" dirty="0">
              <a:solidFill>
                <a:srgbClr val="002060"/>
              </a:solidFill>
            </a:endParaRPr>
          </a:p>
        </p:txBody>
      </p:sp>
      <p:grpSp>
        <p:nvGrpSpPr>
          <p:cNvPr id="15" name="Group 14"/>
          <p:cNvGrpSpPr/>
          <p:nvPr/>
        </p:nvGrpSpPr>
        <p:grpSpPr>
          <a:xfrm>
            <a:off x="985735" y="443224"/>
            <a:ext cx="7566536" cy="2726094"/>
            <a:chOff x="985735" y="443224"/>
            <a:chExt cx="7566536" cy="2726094"/>
          </a:xfrm>
        </p:grpSpPr>
        <p:sp>
          <p:nvSpPr>
            <p:cNvPr id="7" name="Rectangle 6"/>
            <p:cNvSpPr/>
            <p:nvPr/>
          </p:nvSpPr>
          <p:spPr>
            <a:xfrm>
              <a:off x="6157064" y="443224"/>
              <a:ext cx="2395207" cy="369332"/>
            </a:xfrm>
            <a:prstGeom prst="rect">
              <a:avLst/>
            </a:prstGeom>
            <a:solidFill>
              <a:srgbClr val="99FFCC"/>
            </a:solidFill>
          </p:spPr>
          <p:txBody>
            <a:bodyPr wrap="none">
              <a:spAutoFit/>
            </a:bodyPr>
            <a:lstStyle/>
            <a:p>
              <a:r>
                <a:rPr lang="de-DE" dirty="0">
                  <a:solidFill>
                    <a:srgbClr val="002060"/>
                  </a:solidFill>
                </a:rPr>
                <a:t>H</a:t>
              </a:r>
              <a:r>
                <a:rPr lang="de-DE" baseline="-25000" dirty="0">
                  <a:solidFill>
                    <a:srgbClr val="002060"/>
                  </a:solidFill>
                </a:rPr>
                <a:t>2</a:t>
              </a:r>
              <a:r>
                <a:rPr lang="de-DE" dirty="0">
                  <a:solidFill>
                    <a:srgbClr val="002060"/>
                  </a:solidFill>
                </a:rPr>
                <a:t>O + CO</a:t>
              </a:r>
              <a:r>
                <a:rPr lang="de-DE" baseline="-25000" dirty="0">
                  <a:solidFill>
                    <a:srgbClr val="002060"/>
                  </a:solidFill>
                </a:rPr>
                <a:t>2</a:t>
              </a:r>
              <a:r>
                <a:rPr lang="de-DE" dirty="0">
                  <a:solidFill>
                    <a:srgbClr val="002060"/>
                  </a:solidFill>
                </a:rPr>
                <a:t> → H</a:t>
              </a:r>
              <a:r>
                <a:rPr lang="de-DE" baseline="-25000" dirty="0">
                  <a:solidFill>
                    <a:srgbClr val="002060"/>
                  </a:solidFill>
                </a:rPr>
                <a:t>2</a:t>
              </a:r>
              <a:r>
                <a:rPr lang="de-DE" dirty="0">
                  <a:solidFill>
                    <a:srgbClr val="002060"/>
                  </a:solidFill>
                </a:rPr>
                <a:t>CO</a:t>
              </a:r>
              <a:r>
                <a:rPr lang="de-DE" baseline="-25000" dirty="0">
                  <a:solidFill>
                    <a:srgbClr val="002060"/>
                  </a:solidFill>
                </a:rPr>
                <a:t>3</a:t>
              </a:r>
            </a:p>
          </p:txBody>
        </p:sp>
        <p:sp>
          <p:nvSpPr>
            <p:cNvPr id="10" name="Down Arrow 9"/>
            <p:cNvSpPr/>
            <p:nvPr/>
          </p:nvSpPr>
          <p:spPr>
            <a:xfrm>
              <a:off x="985735" y="2676450"/>
              <a:ext cx="512324" cy="492868"/>
            </a:xfrm>
            <a:prstGeom prst="downArrow">
              <a:avLst/>
            </a:prstGeom>
            <a:solidFill>
              <a:srgbClr val="99FFCC"/>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7" name="Group 16"/>
          <p:cNvGrpSpPr/>
          <p:nvPr/>
        </p:nvGrpSpPr>
        <p:grpSpPr>
          <a:xfrm>
            <a:off x="132943" y="1215395"/>
            <a:ext cx="8813841" cy="2579731"/>
            <a:chOff x="132943" y="1215395"/>
            <a:chExt cx="8813841" cy="2579731"/>
          </a:xfrm>
        </p:grpSpPr>
        <p:sp>
          <p:nvSpPr>
            <p:cNvPr id="8" name="Rectangle 7"/>
            <p:cNvSpPr/>
            <p:nvPr/>
          </p:nvSpPr>
          <p:spPr>
            <a:xfrm>
              <a:off x="132943" y="1215395"/>
              <a:ext cx="8751651"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This lower pH water travels through the calcium carbonate bedrock (surface to the cave ceiling), </a:t>
              </a:r>
              <a:r>
                <a:rPr lang="en-US" b="1" dirty="0">
                  <a:solidFill>
                    <a:srgbClr val="FF0000"/>
                  </a:solidFill>
                </a:rPr>
                <a:t>dissolving</a:t>
              </a:r>
              <a:r>
                <a:rPr lang="en-US" dirty="0">
                  <a:solidFill>
                    <a:srgbClr val="002060"/>
                  </a:solidFill>
                </a:rPr>
                <a:t> the bedrock…</a:t>
              </a:r>
              <a:endParaRPr lang="de-DE" dirty="0">
                <a:solidFill>
                  <a:srgbClr val="002060"/>
                </a:solidFill>
              </a:endParaRPr>
            </a:p>
          </p:txBody>
        </p:sp>
        <p:sp>
          <p:nvSpPr>
            <p:cNvPr id="9" name="Rectangle 8"/>
            <p:cNvSpPr/>
            <p:nvPr/>
          </p:nvSpPr>
          <p:spPr>
            <a:xfrm>
              <a:off x="5118492" y="1603269"/>
              <a:ext cx="3828292" cy="369332"/>
            </a:xfrm>
            <a:prstGeom prst="rect">
              <a:avLst/>
            </a:prstGeom>
            <a:solidFill>
              <a:schemeClr val="accent1">
                <a:lumMod val="40000"/>
                <a:lumOff val="60000"/>
              </a:schemeClr>
            </a:solidFill>
          </p:spPr>
          <p:txBody>
            <a:bodyPr wrap="none">
              <a:spAutoFit/>
            </a:bodyPr>
            <a:lstStyle/>
            <a:p>
              <a:r>
                <a:rPr lang="pt-BR" dirty="0">
                  <a:solidFill>
                    <a:srgbClr val="002060"/>
                  </a:solidFill>
                </a:rPr>
                <a:t>CaCO</a:t>
              </a:r>
              <a:r>
                <a:rPr lang="pt-BR" baseline="-25000" dirty="0">
                  <a:solidFill>
                    <a:srgbClr val="002060"/>
                  </a:solidFill>
                </a:rPr>
                <a:t>3</a:t>
              </a:r>
              <a:r>
                <a:rPr lang="pt-BR" dirty="0">
                  <a:solidFill>
                    <a:srgbClr val="002060"/>
                  </a:solidFill>
                </a:rPr>
                <a:t> + H</a:t>
              </a:r>
              <a:r>
                <a:rPr lang="pt-BR" baseline="-25000" dirty="0">
                  <a:solidFill>
                    <a:srgbClr val="002060"/>
                  </a:solidFill>
                </a:rPr>
                <a:t>2</a:t>
              </a:r>
              <a:r>
                <a:rPr lang="pt-BR" dirty="0">
                  <a:solidFill>
                    <a:srgbClr val="002060"/>
                  </a:solidFill>
                </a:rPr>
                <a:t>CO</a:t>
              </a:r>
              <a:r>
                <a:rPr lang="pt-BR" baseline="-25000" dirty="0">
                  <a:solidFill>
                    <a:srgbClr val="002060"/>
                  </a:solidFill>
                </a:rPr>
                <a:t>3</a:t>
              </a:r>
              <a:r>
                <a:rPr lang="pt-BR" dirty="0">
                  <a:solidFill>
                    <a:srgbClr val="002060"/>
                  </a:solidFill>
                </a:rPr>
                <a:t> → Ca</a:t>
              </a:r>
              <a:r>
                <a:rPr lang="pt-BR" baseline="30000" dirty="0">
                  <a:solidFill>
                    <a:srgbClr val="002060"/>
                  </a:solidFill>
                </a:rPr>
                <a:t>2+</a:t>
              </a:r>
              <a:r>
                <a:rPr lang="pt-BR" dirty="0">
                  <a:solidFill>
                    <a:srgbClr val="002060"/>
                  </a:solidFill>
                </a:rPr>
                <a:t> + 2 HCO</a:t>
              </a:r>
              <a:r>
                <a:rPr lang="pt-BR" baseline="-25000" dirty="0">
                  <a:solidFill>
                    <a:srgbClr val="002060"/>
                  </a:solidFill>
                </a:rPr>
                <a:t>3</a:t>
              </a:r>
              <a:r>
                <a:rPr lang="pt-BR" baseline="30000" dirty="0">
                  <a:solidFill>
                    <a:srgbClr val="002060"/>
                  </a:solidFill>
                </a:rPr>
                <a:t>−</a:t>
              </a:r>
              <a:endParaRPr lang="de-DE" dirty="0">
                <a:solidFill>
                  <a:srgbClr val="002060"/>
                </a:solidFill>
              </a:endParaRPr>
            </a:p>
          </p:txBody>
        </p:sp>
        <p:sp>
          <p:nvSpPr>
            <p:cNvPr id="11" name="Down Arrow 10"/>
            <p:cNvSpPr/>
            <p:nvPr/>
          </p:nvSpPr>
          <p:spPr>
            <a:xfrm>
              <a:off x="985735" y="3302258"/>
              <a:ext cx="512324" cy="492868"/>
            </a:xfrm>
            <a:prstGeom prst="downArrow">
              <a:avLst/>
            </a:prstGeom>
            <a:solidFill>
              <a:schemeClr val="accent1">
                <a:lumMod val="40000"/>
                <a:lumOff val="6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grpSp>
        <p:nvGrpSpPr>
          <p:cNvPr id="18" name="Group 17"/>
          <p:cNvGrpSpPr/>
          <p:nvPr/>
        </p:nvGrpSpPr>
        <p:grpSpPr>
          <a:xfrm>
            <a:off x="985735" y="2051255"/>
            <a:ext cx="8041532" cy="2372931"/>
            <a:chOff x="985735" y="2051255"/>
            <a:chExt cx="8041532" cy="2372931"/>
          </a:xfrm>
        </p:grpSpPr>
        <p:sp>
          <p:nvSpPr>
            <p:cNvPr id="12" name="Down Arrow 11"/>
            <p:cNvSpPr/>
            <p:nvPr/>
          </p:nvSpPr>
          <p:spPr>
            <a:xfrm>
              <a:off x="985735" y="3931318"/>
              <a:ext cx="512324" cy="492868"/>
            </a:xfrm>
            <a:prstGeom prst="downArrow">
              <a:avLst/>
            </a:prstGeom>
            <a:solidFill>
              <a:schemeClr val="accent5">
                <a:lumMod val="90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3" name="Rectangle 12"/>
            <p:cNvSpPr/>
            <p:nvPr/>
          </p:nvSpPr>
          <p:spPr>
            <a:xfrm>
              <a:off x="2185481" y="2051255"/>
              <a:ext cx="6841786"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Solution reaches a cave, degassing of CO</a:t>
              </a:r>
              <a:r>
                <a:rPr lang="en-US" baseline="-25000" dirty="0">
                  <a:solidFill>
                    <a:srgbClr val="002060"/>
                  </a:solidFill>
                </a:rPr>
                <a:t>2</a:t>
              </a:r>
              <a:r>
                <a:rPr lang="en-US" dirty="0">
                  <a:solidFill>
                    <a:srgbClr val="002060"/>
                  </a:solidFill>
                </a:rPr>
                <a:t> due to the lower atmospheric pCO</a:t>
              </a:r>
              <a:r>
                <a:rPr lang="en-US" baseline="-25000" dirty="0">
                  <a:solidFill>
                    <a:srgbClr val="002060"/>
                  </a:solidFill>
                </a:rPr>
                <a:t>2</a:t>
              </a:r>
              <a:r>
                <a:rPr lang="en-US" dirty="0">
                  <a:solidFill>
                    <a:srgbClr val="002060"/>
                  </a:solidFill>
                </a:rPr>
                <a:t> results in pH increase</a:t>
              </a:r>
              <a:r>
                <a:rPr lang="en-US" dirty="0"/>
                <a:t> </a:t>
              </a:r>
              <a:r>
                <a:rPr lang="en-US" dirty="0">
                  <a:solidFill>
                    <a:srgbClr val="002060"/>
                  </a:solidFill>
                </a:rPr>
                <a:t>driving </a:t>
              </a:r>
              <a:r>
                <a:rPr lang="en-US" b="1" dirty="0">
                  <a:solidFill>
                    <a:srgbClr val="FF0000"/>
                  </a:solidFill>
                </a:rPr>
                <a:t>precipitation</a:t>
              </a:r>
              <a:r>
                <a:rPr lang="en-US" dirty="0">
                  <a:solidFill>
                    <a:srgbClr val="002060"/>
                  </a:solidFill>
                </a:rPr>
                <a:t> of CaCO</a:t>
              </a:r>
              <a:r>
                <a:rPr lang="en-US" baseline="-25000" dirty="0">
                  <a:solidFill>
                    <a:srgbClr val="002060"/>
                  </a:solidFill>
                </a:rPr>
                <a:t>3</a:t>
              </a:r>
              <a:endParaRPr lang="de-DE" baseline="-25000" dirty="0">
                <a:solidFill>
                  <a:srgbClr val="002060"/>
                </a:solidFill>
              </a:endParaRPr>
            </a:p>
          </p:txBody>
        </p:sp>
        <p:sp>
          <p:nvSpPr>
            <p:cNvPr id="14" name="Rectangle 13"/>
            <p:cNvSpPr/>
            <p:nvPr/>
          </p:nvSpPr>
          <p:spPr>
            <a:xfrm>
              <a:off x="4269261" y="2821234"/>
              <a:ext cx="4677523" cy="369332"/>
            </a:xfrm>
            <a:prstGeom prst="rect">
              <a:avLst/>
            </a:prstGeom>
            <a:solidFill>
              <a:schemeClr val="accent5">
                <a:lumMod val="90000"/>
              </a:schemeClr>
            </a:solidFill>
          </p:spPr>
          <p:txBody>
            <a:bodyPr wrap="square">
              <a:spAutoFit/>
            </a:bodyPr>
            <a:lstStyle/>
            <a:p>
              <a:r>
                <a:rPr lang="pt-BR" dirty="0">
                  <a:solidFill>
                    <a:srgbClr val="002060"/>
                  </a:solidFill>
                </a:rPr>
                <a:t>Ca</a:t>
              </a:r>
              <a:r>
                <a:rPr lang="pt-BR" baseline="30000" dirty="0">
                  <a:solidFill>
                    <a:srgbClr val="002060"/>
                  </a:solidFill>
                </a:rPr>
                <a:t>2+</a:t>
              </a:r>
              <a:r>
                <a:rPr lang="pt-BR" dirty="0">
                  <a:solidFill>
                    <a:srgbClr val="002060"/>
                  </a:solidFill>
                </a:rPr>
                <a:t> + 2 HCO</a:t>
              </a:r>
              <a:r>
                <a:rPr lang="pt-BR" baseline="-25000" dirty="0">
                  <a:solidFill>
                    <a:srgbClr val="002060"/>
                  </a:solidFill>
                </a:rPr>
                <a:t>3</a:t>
              </a:r>
              <a:r>
                <a:rPr lang="pt-BR" baseline="30000" dirty="0">
                  <a:solidFill>
                    <a:srgbClr val="002060"/>
                  </a:solidFill>
                </a:rPr>
                <a:t>−</a:t>
              </a:r>
              <a:r>
                <a:rPr lang="pt-BR" dirty="0">
                  <a:solidFill>
                    <a:srgbClr val="002060"/>
                  </a:solidFill>
                </a:rPr>
                <a:t> → CaCO</a:t>
              </a:r>
              <a:r>
                <a:rPr lang="pt-BR" baseline="-25000" dirty="0">
                  <a:solidFill>
                    <a:srgbClr val="002060"/>
                  </a:solidFill>
                </a:rPr>
                <a:t>3</a:t>
              </a:r>
              <a:r>
                <a:rPr lang="pt-BR" dirty="0">
                  <a:solidFill>
                    <a:srgbClr val="002060"/>
                  </a:solidFill>
                </a:rPr>
                <a:t> + H</a:t>
              </a:r>
              <a:r>
                <a:rPr lang="pt-BR" baseline="-25000" dirty="0">
                  <a:solidFill>
                    <a:srgbClr val="002060"/>
                  </a:solidFill>
                </a:rPr>
                <a:t>2</a:t>
              </a:r>
              <a:r>
                <a:rPr lang="pt-BR" dirty="0">
                  <a:solidFill>
                    <a:srgbClr val="002060"/>
                  </a:solidFill>
                </a:rPr>
                <a:t>O + CO</a:t>
              </a:r>
              <a:r>
                <a:rPr lang="pt-BR" baseline="-25000" dirty="0">
                  <a:solidFill>
                    <a:srgbClr val="002060"/>
                  </a:solidFill>
                </a:rPr>
                <a:t>2</a:t>
              </a:r>
              <a:endParaRPr lang="de-DE" dirty="0">
                <a:solidFill>
                  <a:srgbClr val="002060"/>
                </a:solidFill>
              </a:endParaRPr>
            </a:p>
          </p:txBody>
        </p:sp>
      </p:grpSp>
      <p:sp>
        <p:nvSpPr>
          <p:cNvPr id="19" name="Rectangle 18"/>
          <p:cNvSpPr/>
          <p:nvPr/>
        </p:nvSpPr>
        <p:spPr>
          <a:xfrm>
            <a:off x="5611951" y="4741509"/>
            <a:ext cx="3485435" cy="1754326"/>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Speleothems store </a:t>
            </a:r>
            <a:r>
              <a:rPr lang="de-DE" b="1" dirty="0">
                <a:solidFill>
                  <a:srgbClr val="002060"/>
                </a:solidFill>
              </a:rPr>
              <a:t>paleoclimate</a:t>
            </a:r>
            <a:r>
              <a:rPr lang="de-DE" dirty="0">
                <a:solidFill>
                  <a:srgbClr val="002060"/>
                </a:solidFill>
              </a:rPr>
              <a:t> info (e.g. drip rates = moisture, O isotopes = temperature, C isotopes = vegetation, trace elements = weathering ...)</a:t>
            </a:r>
          </a:p>
        </p:txBody>
      </p:sp>
      <p:grpSp>
        <p:nvGrpSpPr>
          <p:cNvPr id="20" name="Group 19"/>
          <p:cNvGrpSpPr/>
          <p:nvPr/>
        </p:nvGrpSpPr>
        <p:grpSpPr>
          <a:xfrm>
            <a:off x="2077628" y="3694091"/>
            <a:ext cx="6949640" cy="2906019"/>
            <a:chOff x="2077628" y="3694091"/>
            <a:chExt cx="6949640" cy="2906019"/>
          </a:xfrm>
        </p:grpSpPr>
        <p:sp>
          <p:nvSpPr>
            <p:cNvPr id="5" name="Rectangle 4"/>
            <p:cNvSpPr/>
            <p:nvPr/>
          </p:nvSpPr>
          <p:spPr>
            <a:xfrm>
              <a:off x="2077628" y="6292333"/>
              <a:ext cx="3369833" cy="307777"/>
            </a:xfrm>
            <a:prstGeom prst="rect">
              <a:avLst/>
            </a:prstGeom>
          </p:spPr>
          <p:txBody>
            <a:bodyPr wrap="none">
              <a:spAutoFit/>
            </a:bodyPr>
            <a:lstStyle/>
            <a:p>
              <a:r>
                <a:rPr lang="de-DE" sz="1400" dirty="0">
                  <a:solidFill>
                    <a:schemeClr val="bg1"/>
                  </a:solidFill>
                </a:rPr>
                <a:t>https://en.wikipedia.org/wiki/Speleothem</a:t>
              </a:r>
            </a:p>
          </p:txBody>
        </p:sp>
        <p:sp>
          <p:nvSpPr>
            <p:cNvPr id="16" name="Rectangle 15"/>
            <p:cNvSpPr/>
            <p:nvPr/>
          </p:nvSpPr>
          <p:spPr>
            <a:xfrm>
              <a:off x="5038009" y="3694091"/>
              <a:ext cx="3989259" cy="923330"/>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accumulation of precipitates forms wide range of chemical deposits (</a:t>
              </a:r>
              <a:r>
                <a:rPr lang="de-DE" dirty="0">
                  <a:solidFill>
                    <a:schemeClr val="bg1"/>
                  </a:solidFill>
                </a:rPr>
                <a:t>speleothems</a:t>
              </a:r>
              <a:r>
                <a:rPr lang="de-DE" dirty="0">
                  <a:solidFill>
                    <a:srgbClr val="002060"/>
                  </a:solidFill>
                </a:rPr>
                <a:t>)</a:t>
              </a:r>
            </a:p>
          </p:txBody>
        </p:sp>
        <p:cxnSp>
          <p:nvCxnSpPr>
            <p:cNvPr id="24" name="Straight Arrow Connector 23"/>
            <p:cNvCxnSpPr/>
            <p:nvPr/>
          </p:nvCxnSpPr>
          <p:spPr>
            <a:xfrm flipH="1">
              <a:off x="4857345" y="4657794"/>
              <a:ext cx="754606" cy="1511966"/>
            </a:xfrm>
            <a:prstGeom prst="straightConnector1">
              <a:avLst/>
            </a:prstGeom>
            <a:ln w="9525">
              <a:solidFill>
                <a:schemeClr val="bg1"/>
              </a:solidFill>
              <a:tailEnd type="arrow"/>
            </a:ln>
          </p:spPr>
          <p:style>
            <a:lnRef idx="1">
              <a:schemeClr val="accent1"/>
            </a:lnRef>
            <a:fillRef idx="0">
              <a:schemeClr val="accent1"/>
            </a:fillRef>
            <a:effectRef idx="0">
              <a:schemeClr val="accent1"/>
            </a:effectRef>
            <a:fontRef idx="minor">
              <a:schemeClr val="tx1"/>
            </a:fontRef>
          </p:style>
        </p:cxnSp>
      </p:grpSp>
      <p:sp>
        <p:nvSpPr>
          <p:cNvPr id="26" name="Down Arrow 25"/>
          <p:cNvSpPr/>
          <p:nvPr/>
        </p:nvSpPr>
        <p:spPr>
          <a:xfrm>
            <a:off x="985735" y="2056172"/>
            <a:ext cx="512324" cy="492868"/>
          </a:xfrm>
          <a:prstGeom prst="downArrow">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Tree>
    <p:extLst>
      <p:ext uri="{BB962C8B-B14F-4D97-AF65-F5344CB8AC3E}">
        <p14:creationId xmlns:p14="http://schemas.microsoft.com/office/powerpoint/2010/main" val="207249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upload.wikimedia.org/wikipedia/commons/a/a1/Labeled_speleothem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Cave Sediments</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3754877" y="2444885"/>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8" name="Rectangle 7"/>
          <p:cNvSpPr/>
          <p:nvPr/>
        </p:nvSpPr>
        <p:spPr>
          <a:xfrm>
            <a:off x="5619345" y="2253574"/>
            <a:ext cx="11251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9" name="Rectangle 8"/>
          <p:cNvSpPr/>
          <p:nvPr/>
        </p:nvSpPr>
        <p:spPr>
          <a:xfrm>
            <a:off x="8171234" y="1760706"/>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0" name="Rectangle 9"/>
          <p:cNvSpPr/>
          <p:nvPr/>
        </p:nvSpPr>
        <p:spPr>
          <a:xfrm>
            <a:off x="2454613" y="3206363"/>
            <a:ext cx="972766"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1" name="Rectangle 10"/>
          <p:cNvSpPr/>
          <p:nvPr/>
        </p:nvSpPr>
        <p:spPr>
          <a:xfrm>
            <a:off x="4173165" y="4951378"/>
            <a:ext cx="1332689"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sp>
        <p:nvSpPr>
          <p:cNvPr id="12" name="Rectangle 11"/>
          <p:cNvSpPr/>
          <p:nvPr/>
        </p:nvSpPr>
        <p:spPr>
          <a:xfrm>
            <a:off x="807396" y="5496128"/>
            <a:ext cx="1092740" cy="34371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de-DE"/>
          </a:p>
        </p:txBody>
      </p:sp>
      <p:grpSp>
        <p:nvGrpSpPr>
          <p:cNvPr id="4" name="Group 3"/>
          <p:cNvGrpSpPr/>
          <p:nvPr/>
        </p:nvGrpSpPr>
        <p:grpSpPr>
          <a:xfrm>
            <a:off x="807397" y="1760706"/>
            <a:ext cx="8336604" cy="4079133"/>
            <a:chOff x="959796" y="1913106"/>
            <a:chExt cx="8336604" cy="4079133"/>
          </a:xfrm>
        </p:grpSpPr>
        <p:sp>
          <p:nvSpPr>
            <p:cNvPr id="13" name="Rectangle 12"/>
            <p:cNvSpPr/>
            <p:nvPr/>
          </p:nvSpPr>
          <p:spPr>
            <a:xfrm>
              <a:off x="3907277" y="2597285"/>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drape</a:t>
              </a:r>
            </a:p>
          </p:txBody>
        </p:sp>
        <p:sp>
          <p:nvSpPr>
            <p:cNvPr id="14" name="Rectangle 13"/>
            <p:cNvSpPr/>
            <p:nvPr/>
          </p:nvSpPr>
          <p:spPr>
            <a:xfrm>
              <a:off x="5771745" y="2405974"/>
              <a:ext cx="11251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stalagtite</a:t>
              </a:r>
            </a:p>
          </p:txBody>
        </p:sp>
        <p:sp>
          <p:nvSpPr>
            <p:cNvPr id="15" name="Rectangle 14"/>
            <p:cNvSpPr/>
            <p:nvPr/>
          </p:nvSpPr>
          <p:spPr>
            <a:xfrm>
              <a:off x="8323634" y="1913106"/>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straw</a:t>
              </a:r>
            </a:p>
          </p:txBody>
        </p:sp>
        <p:sp>
          <p:nvSpPr>
            <p:cNvPr id="16" name="Rectangle 15"/>
            <p:cNvSpPr/>
            <p:nvPr/>
          </p:nvSpPr>
          <p:spPr>
            <a:xfrm>
              <a:off x="2607013" y="3358763"/>
              <a:ext cx="972766"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column</a:t>
              </a:r>
            </a:p>
          </p:txBody>
        </p:sp>
        <p:sp>
          <p:nvSpPr>
            <p:cNvPr id="17" name="Rectangle 16"/>
            <p:cNvSpPr/>
            <p:nvPr/>
          </p:nvSpPr>
          <p:spPr>
            <a:xfrm>
              <a:off x="4325565" y="5103778"/>
              <a:ext cx="1332689"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dirty="0">
                  <a:solidFill>
                    <a:srgbClr val="002060"/>
                  </a:solidFill>
                </a:rPr>
                <a:t>stalagmite</a:t>
              </a:r>
            </a:p>
          </p:txBody>
        </p:sp>
        <p:sp>
          <p:nvSpPr>
            <p:cNvPr id="18" name="Rectangle 17"/>
            <p:cNvSpPr/>
            <p:nvPr/>
          </p:nvSpPr>
          <p:spPr>
            <a:xfrm>
              <a:off x="959796" y="5648528"/>
              <a:ext cx="1092740" cy="34371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de-DE" sz="1600" dirty="0">
                  <a:solidFill>
                    <a:srgbClr val="002060"/>
                  </a:solidFill>
                </a:rPr>
                <a:t>flowstone</a:t>
              </a:r>
            </a:p>
          </p:txBody>
        </p:sp>
      </p:grpSp>
    </p:spTree>
    <p:extLst>
      <p:ext uri="{BB962C8B-B14F-4D97-AF65-F5344CB8AC3E}">
        <p14:creationId xmlns:p14="http://schemas.microsoft.com/office/powerpoint/2010/main" val="1160895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rotWithShape="1">
          <a:blip r:embed="rId2" cstate="print">
            <a:extLst>
              <a:ext uri="{28A0092B-C50C-407E-A947-70E740481C1C}">
                <a14:useLocalDpi xmlns:a14="http://schemas.microsoft.com/office/drawing/2010/main" val="0"/>
              </a:ext>
            </a:extLst>
          </a:blip>
          <a:srcRect t="10154" b="11437"/>
          <a:stretch/>
        </p:blipFill>
        <p:spPr>
          <a:xfrm>
            <a:off x="418454" y="752282"/>
            <a:ext cx="4219394" cy="2481290"/>
          </a:xfrm>
          <a:prstGeom prst="rect">
            <a:avLst/>
          </a:prstGeom>
        </p:spPr>
      </p:pic>
      <p:pic>
        <p:nvPicPr>
          <p:cNvPr id="19" name="Picture 18"/>
          <p:cNvPicPr>
            <a:picLocks noChangeAspect="1"/>
          </p:cNvPicPr>
          <p:nvPr/>
        </p:nvPicPr>
        <p:blipFill rotWithShape="1">
          <a:blip r:embed="rId3" cstate="print">
            <a:extLst>
              <a:ext uri="{28A0092B-C50C-407E-A947-70E740481C1C}">
                <a14:useLocalDpi xmlns:a14="http://schemas.microsoft.com/office/drawing/2010/main" val="0"/>
              </a:ext>
            </a:extLst>
          </a:blip>
          <a:srcRect t="10662" b="15705"/>
          <a:stretch/>
        </p:blipFill>
        <p:spPr>
          <a:xfrm rot="5400000">
            <a:off x="3821349" y="1535349"/>
            <a:ext cx="6858000" cy="3787302"/>
          </a:xfrm>
          <a:prstGeom prst="rect">
            <a:avLst/>
          </a:prstGeom>
        </p:spPr>
      </p:pic>
      <p:sp>
        <p:nvSpPr>
          <p:cNvPr id="2" name="Rectangle 1"/>
          <p:cNvSpPr/>
          <p:nvPr/>
        </p:nvSpPr>
        <p:spPr>
          <a:xfrm>
            <a:off x="189743" y="4316679"/>
            <a:ext cx="523180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Tufa - formed when carbonate minerals precipitate out of ambient temperature water saturated with calcite by </a:t>
            </a:r>
            <a:r>
              <a:rPr lang="en-US" dirty="0">
                <a:solidFill>
                  <a:srgbClr val="FF0000"/>
                </a:solidFill>
              </a:rPr>
              <a:t>CO</a:t>
            </a:r>
            <a:r>
              <a:rPr lang="en-US" baseline="-25000" dirty="0">
                <a:solidFill>
                  <a:srgbClr val="FF0000"/>
                </a:solidFill>
              </a:rPr>
              <a:t>2</a:t>
            </a:r>
            <a:r>
              <a:rPr lang="en-US" dirty="0">
                <a:solidFill>
                  <a:srgbClr val="FF0000"/>
                </a:solidFill>
              </a:rPr>
              <a:t> degassing…</a:t>
            </a:r>
            <a:endParaRPr lang="de-DE" dirty="0">
              <a:solidFill>
                <a:srgbClr val="FF0000"/>
              </a:solidFill>
            </a:endParaRPr>
          </a:p>
        </p:txBody>
      </p:sp>
      <p:sp>
        <p:nvSpPr>
          <p:cNvPr id="6" name="TextBox 5">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Tufa Deposits</a:t>
            </a:r>
          </a:p>
        </p:txBody>
      </p:sp>
      <p:cxnSp>
        <p:nvCxnSpPr>
          <p:cNvPr id="7" name="Straight Connector 6">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189744" y="3376167"/>
            <a:ext cx="5166954" cy="923330"/>
          </a:xfrm>
          <a:prstGeom prst="rect">
            <a:avLst/>
          </a:prstGeom>
        </p:spPr>
        <p:txBody>
          <a:bodyPr wrap="square">
            <a:spAutoFit/>
          </a:bodyPr>
          <a:lstStyle/>
          <a:p>
            <a:pPr marL="285750" indent="-285750">
              <a:buFont typeface="Arial" panose="020B0604020202020204" pitchFamily="34" charset="0"/>
              <a:buChar char="•"/>
            </a:pPr>
            <a:r>
              <a:rPr lang="de-DE" dirty="0">
                <a:solidFill>
                  <a:srgbClr val="002060"/>
                </a:solidFill>
              </a:rPr>
              <a:t>Precipitation of CaCO</a:t>
            </a:r>
            <a:r>
              <a:rPr lang="de-DE" baseline="-25000" dirty="0">
                <a:solidFill>
                  <a:srgbClr val="002060"/>
                </a:solidFill>
              </a:rPr>
              <a:t>3</a:t>
            </a:r>
            <a:r>
              <a:rPr lang="de-DE" dirty="0">
                <a:solidFill>
                  <a:srgbClr val="002060"/>
                </a:solidFill>
              </a:rPr>
              <a:t> can also be facilitated by other processes and conditions (leading to different forms and deposits!)</a:t>
            </a:r>
          </a:p>
        </p:txBody>
      </p:sp>
      <p:grpSp>
        <p:nvGrpSpPr>
          <p:cNvPr id="9" name="Group 8"/>
          <p:cNvGrpSpPr/>
          <p:nvPr/>
        </p:nvGrpSpPr>
        <p:grpSpPr>
          <a:xfrm>
            <a:off x="189744" y="151067"/>
            <a:ext cx="8857115" cy="6675785"/>
            <a:chOff x="189744" y="151067"/>
            <a:chExt cx="8857115" cy="6675785"/>
          </a:xfrm>
        </p:grpSpPr>
        <p:sp>
          <p:nvSpPr>
            <p:cNvPr id="3" name="Rectangle 2"/>
            <p:cNvSpPr/>
            <p:nvPr/>
          </p:nvSpPr>
          <p:spPr>
            <a:xfrm>
              <a:off x="189744" y="5903522"/>
              <a:ext cx="516695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Springs, fluvial channels, wetland or lake environments – large </a:t>
              </a:r>
              <a:r>
                <a:rPr lang="en-US" dirty="0" err="1">
                  <a:solidFill>
                    <a:srgbClr val="002060"/>
                  </a:solidFill>
                </a:rPr>
                <a:t>macrobiological</a:t>
              </a:r>
              <a:r>
                <a:rPr lang="en-US" dirty="0">
                  <a:solidFill>
                    <a:srgbClr val="002060"/>
                  </a:solidFill>
                </a:rPr>
                <a:t> component and high porosity</a:t>
              </a:r>
              <a:endParaRPr lang="de-DE" dirty="0">
                <a:solidFill>
                  <a:srgbClr val="002060"/>
                </a:solidFill>
              </a:endParaRPr>
            </a:p>
          </p:txBody>
        </p:sp>
        <p:pic>
          <p:nvPicPr>
            <p:cNvPr id="11" name="Picture 10" descr="C:\Users\hmay\Desktop\zoomed jpgs\CG 329-C-001.jpg"/>
            <p:cNvPicPr/>
            <p:nvPr/>
          </p:nvPicPr>
          <p:blipFill rotWithShape="1">
            <a:blip r:embed="rId4" cstate="print">
              <a:extLst>
                <a:ext uri="{28A0092B-C50C-407E-A947-70E740481C1C}">
                  <a14:useLocalDpi xmlns:a14="http://schemas.microsoft.com/office/drawing/2010/main" val="0"/>
                </a:ext>
              </a:extLst>
            </a:blip>
            <a:srcRect l="13304"/>
            <a:stretch/>
          </p:blipFill>
          <p:spPr bwMode="auto">
            <a:xfrm>
              <a:off x="7562778" y="151067"/>
              <a:ext cx="1484081" cy="3248927"/>
            </a:xfrm>
            <a:prstGeom prst="rect">
              <a:avLst/>
            </a:prstGeom>
            <a:noFill/>
            <a:ln>
              <a:noFill/>
            </a:ln>
          </p:spPr>
        </p:pic>
      </p:grpSp>
      <p:grpSp>
        <p:nvGrpSpPr>
          <p:cNvPr id="4" name="Group 3"/>
          <p:cNvGrpSpPr/>
          <p:nvPr/>
        </p:nvGrpSpPr>
        <p:grpSpPr>
          <a:xfrm>
            <a:off x="184923" y="287338"/>
            <a:ext cx="6069228" cy="5616184"/>
            <a:chOff x="184923" y="287338"/>
            <a:chExt cx="6069228" cy="5616184"/>
          </a:xfrm>
        </p:grpSpPr>
        <p:pic>
          <p:nvPicPr>
            <p:cNvPr id="17" name="Picture 16"/>
            <p:cNvPicPr>
              <a:picLocks noChangeAspect="1"/>
            </p:cNvPicPr>
            <p:nvPr/>
          </p:nvPicPr>
          <p:blipFill rotWithShape="1">
            <a:blip r:embed="rId5" cstate="print">
              <a:extLst>
                <a:ext uri="{28A0092B-C50C-407E-A947-70E740481C1C}">
                  <a14:useLocalDpi xmlns:a14="http://schemas.microsoft.com/office/drawing/2010/main" val="0"/>
                </a:ext>
              </a:extLst>
            </a:blip>
            <a:srcRect l="24217" r="20339" b="10545"/>
            <a:stretch/>
          </p:blipFill>
          <p:spPr>
            <a:xfrm>
              <a:off x="4071669" y="287338"/>
              <a:ext cx="2182482" cy="2640965"/>
            </a:xfrm>
            <a:prstGeom prst="rect">
              <a:avLst/>
            </a:prstGeom>
          </p:spPr>
        </p:pic>
        <p:sp>
          <p:nvSpPr>
            <p:cNvPr id="5" name="Rectangle 4"/>
            <p:cNvSpPr/>
            <p:nvPr/>
          </p:nvSpPr>
          <p:spPr>
            <a:xfrm>
              <a:off x="184923" y="5257191"/>
              <a:ext cx="4964693" cy="646331"/>
            </a:xfrm>
            <a:prstGeom prst="rect">
              <a:avLst/>
            </a:prstGeom>
          </p:spPr>
          <p:txBody>
            <a:bodyPr wrap="square">
              <a:spAutoFit/>
            </a:bodyPr>
            <a:lstStyle/>
            <a:p>
              <a:pPr marL="285750" indent="-285750">
                <a:buFont typeface="Arial" panose="020B0604020202020204" pitchFamily="34" charset="0"/>
                <a:buChar char="•"/>
              </a:pPr>
              <a:r>
                <a:rPr lang="en-US" dirty="0">
                  <a:solidFill>
                    <a:srgbClr val="FF0000"/>
                  </a:solidFill>
                </a:rPr>
                <a:t>…reduction in pCO</a:t>
              </a:r>
              <a:r>
                <a:rPr lang="en-US" baseline="-25000" dirty="0">
                  <a:solidFill>
                    <a:srgbClr val="FF0000"/>
                  </a:solidFill>
                </a:rPr>
                <a:t>2</a:t>
              </a:r>
              <a:r>
                <a:rPr lang="en-US" dirty="0">
                  <a:solidFill>
                    <a:srgbClr val="FF0000"/>
                  </a:solidFill>
                </a:rPr>
                <a:t> also by (</a:t>
              </a:r>
              <a:r>
                <a:rPr lang="en-US" dirty="0" err="1">
                  <a:solidFill>
                    <a:srgbClr val="FF0000"/>
                  </a:solidFill>
                </a:rPr>
                <a:t>i</a:t>
              </a:r>
              <a:r>
                <a:rPr lang="en-US" dirty="0">
                  <a:solidFill>
                    <a:srgbClr val="FF0000"/>
                  </a:solidFill>
                </a:rPr>
                <a:t>) evaporation, (ii) photosynthesis</a:t>
              </a:r>
              <a:endParaRPr lang="de-DE" dirty="0"/>
            </a:p>
          </p:txBody>
        </p:sp>
      </p:grpSp>
    </p:spTree>
    <p:extLst>
      <p:ext uri="{BB962C8B-B14F-4D97-AF65-F5344CB8AC3E}">
        <p14:creationId xmlns:p14="http://schemas.microsoft.com/office/powerpoint/2010/main" val="367241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54836" y="747856"/>
            <a:ext cx="4289164" cy="1661993"/>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 </a:t>
            </a:r>
            <a:r>
              <a:rPr lang="en-US" dirty="0">
                <a:solidFill>
                  <a:srgbClr val="FF0000"/>
                </a:solidFill>
              </a:rPr>
              <a:t>Air-water interactions </a:t>
            </a:r>
            <a:r>
              <a:rPr lang="en-US" dirty="0">
                <a:solidFill>
                  <a:srgbClr val="002060"/>
                </a:solidFill>
              </a:rPr>
              <a:t>at waterfalls or rapids may be important for precipitation (turbulence and degassing)</a:t>
            </a:r>
          </a:p>
          <a:p>
            <a:pPr marL="285750" indent="-285750">
              <a:buFont typeface="Arial" panose="020B0604020202020204" pitchFamily="34" charset="0"/>
              <a:buChar char="•"/>
            </a:pPr>
            <a:endParaRPr lang="en-US" sz="1050" dirty="0">
              <a:solidFill>
                <a:srgbClr val="002060"/>
              </a:solidFill>
            </a:endParaRPr>
          </a:p>
          <a:p>
            <a:pPr marL="285750" indent="-285750">
              <a:buFont typeface="Arial" panose="020B0604020202020204" pitchFamily="34" charset="0"/>
              <a:buChar char="•"/>
            </a:pPr>
            <a:r>
              <a:rPr lang="en-US" dirty="0">
                <a:solidFill>
                  <a:srgbClr val="002060"/>
                </a:solidFill>
              </a:rPr>
              <a:t>High-rates of calcite formation </a:t>
            </a:r>
            <a:endParaRPr lang="de-DE" dirty="0">
              <a:solidFill>
                <a:srgbClr val="002060"/>
              </a:solidFill>
            </a:endParaRPr>
          </a:p>
        </p:txBody>
      </p:sp>
      <p:sp>
        <p:nvSpPr>
          <p:cNvPr id="5" name="TextBox 4">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Tufa Deposits</a:t>
            </a:r>
          </a:p>
        </p:txBody>
      </p:sp>
      <p:cxnSp>
        <p:nvCxnSpPr>
          <p:cNvPr id="6" name="Straight Connector 5">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2" name="Group 1"/>
          <p:cNvGrpSpPr/>
          <p:nvPr/>
        </p:nvGrpSpPr>
        <p:grpSpPr>
          <a:xfrm>
            <a:off x="197893" y="802450"/>
            <a:ext cx="4477155" cy="5969540"/>
            <a:chOff x="197893" y="802450"/>
            <a:chExt cx="4477155" cy="5969540"/>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7893" y="802450"/>
              <a:ext cx="4477155" cy="5969540"/>
            </a:xfrm>
            <a:prstGeom prst="rect">
              <a:avLst/>
            </a:prstGeom>
          </p:spPr>
        </p:pic>
        <p:sp>
          <p:nvSpPr>
            <p:cNvPr id="8" name="TextBox 7"/>
            <p:cNvSpPr txBox="1"/>
            <p:nvPr/>
          </p:nvSpPr>
          <p:spPr>
            <a:xfrm>
              <a:off x="2522234" y="802450"/>
              <a:ext cx="2152814" cy="646331"/>
            </a:xfrm>
            <a:prstGeom prst="rect">
              <a:avLst/>
            </a:prstGeom>
            <a:noFill/>
          </p:spPr>
          <p:txBody>
            <a:bodyPr wrap="square" rtlCol="0">
              <a:spAutoFit/>
            </a:bodyPr>
            <a:lstStyle/>
            <a:p>
              <a:pPr algn="r"/>
              <a:r>
                <a:rPr lang="de-DE" dirty="0">
                  <a:solidFill>
                    <a:schemeClr val="bg1"/>
                  </a:solidFill>
                </a:rPr>
                <a:t>Kempty Falls, Uttakharand (India)</a:t>
              </a:r>
            </a:p>
          </p:txBody>
        </p:sp>
      </p:grpSp>
      <p:pic>
        <p:nvPicPr>
          <p:cNvPr id="9" name="Picture 4" descr="https://i.pinimg.com/originals/6e/cb/76/6ecb763d23d2ad3aa44d6714a9a77c82.jpg"/>
          <p:cNvPicPr>
            <a:picLocks noChangeAspect="1" noChangeArrowheads="1"/>
          </p:cNvPicPr>
          <p:nvPr/>
        </p:nvPicPr>
        <p:blipFill rotWithShape="1">
          <a:blip r:embed="rId3">
            <a:extLst>
              <a:ext uri="{28A0092B-C50C-407E-A947-70E740481C1C}">
                <a14:useLocalDpi xmlns:a14="http://schemas.microsoft.com/office/drawing/2010/main"/>
              </a:ext>
            </a:extLst>
          </a:blip>
          <a:srcRect r="11504"/>
          <a:stretch/>
        </p:blipFill>
        <p:spPr bwMode="auto">
          <a:xfrm>
            <a:off x="4838290" y="2492802"/>
            <a:ext cx="4106771" cy="309378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rotWithShape="1">
          <a:blip r:embed="rId4" cstate="screen">
            <a:extLst>
              <a:ext uri="{28A0092B-C50C-407E-A947-70E740481C1C}">
                <a14:useLocalDpi xmlns:a14="http://schemas.microsoft.com/office/drawing/2010/main"/>
              </a:ext>
            </a:extLst>
          </a:blip>
          <a:srcRect l="27347" t="22338" r="19605" b="25099"/>
          <a:stretch/>
        </p:blipFill>
        <p:spPr>
          <a:xfrm rot="5400000">
            <a:off x="1774237" y="3897632"/>
            <a:ext cx="3170856" cy="2356432"/>
          </a:xfrm>
          <a:prstGeom prst="rect">
            <a:avLst/>
          </a:prstGeom>
        </p:spPr>
      </p:pic>
      <p:sp>
        <p:nvSpPr>
          <p:cNvPr id="11" name="Rectangle 10"/>
          <p:cNvSpPr/>
          <p:nvPr/>
        </p:nvSpPr>
        <p:spPr>
          <a:xfrm>
            <a:off x="4878435" y="5767138"/>
            <a:ext cx="4265565" cy="923330"/>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River blockage (barrage tufa) and exacerbation of waterfalls (cascade tufa)</a:t>
            </a:r>
            <a:endParaRPr lang="de-DE" dirty="0">
              <a:solidFill>
                <a:srgbClr val="002060"/>
              </a:solidFill>
            </a:endParaRPr>
          </a:p>
        </p:txBody>
      </p:sp>
      <p:sp>
        <p:nvSpPr>
          <p:cNvPr id="12" name="TextBox 11"/>
          <p:cNvSpPr txBox="1"/>
          <p:nvPr/>
        </p:nvSpPr>
        <p:spPr>
          <a:xfrm>
            <a:off x="4904023" y="2521242"/>
            <a:ext cx="1928733" cy="369332"/>
          </a:xfrm>
          <a:prstGeom prst="rect">
            <a:avLst/>
          </a:prstGeom>
          <a:noFill/>
        </p:spPr>
        <p:txBody>
          <a:bodyPr wrap="none" rtlCol="0">
            <a:spAutoFit/>
          </a:bodyPr>
          <a:lstStyle/>
          <a:p>
            <a:r>
              <a:rPr lang="de-DE" dirty="0">
                <a:solidFill>
                  <a:schemeClr val="bg1">
                    <a:lumMod val="95000"/>
                  </a:schemeClr>
                </a:solidFill>
              </a:rPr>
              <a:t>Plitwice (Croatia)</a:t>
            </a:r>
          </a:p>
        </p:txBody>
      </p:sp>
    </p:spTree>
    <p:extLst>
      <p:ext uri="{BB962C8B-B14F-4D97-AF65-F5344CB8AC3E}">
        <p14:creationId xmlns:p14="http://schemas.microsoft.com/office/powerpoint/2010/main" val="202707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flipH="1">
            <a:off x="0" y="0"/>
            <a:ext cx="9144000" cy="6858000"/>
          </a:xfrm>
          <a:prstGeom prst="rect">
            <a:avLst/>
          </a:prstGeom>
        </p:spPr>
      </p:pic>
      <p:sp>
        <p:nvSpPr>
          <p:cNvPr id="9" name="Rectangle 8"/>
          <p:cNvSpPr/>
          <p:nvPr/>
        </p:nvSpPr>
        <p:spPr>
          <a:xfrm>
            <a:off x="156133" y="2571110"/>
            <a:ext cx="3835450" cy="2308324"/>
          </a:xfrm>
          <a:prstGeom prst="rect">
            <a:avLst/>
          </a:prstGeom>
        </p:spPr>
        <p:txBody>
          <a:bodyPr wrap="square">
            <a:spAutoFit/>
          </a:bodyPr>
          <a:lstStyle/>
          <a:p>
            <a:pPr marL="285750" indent="-285750">
              <a:buFont typeface="Arial" panose="020B0604020202020204" pitchFamily="34" charset="0"/>
              <a:buChar char="•"/>
            </a:pPr>
            <a:r>
              <a:rPr lang="en-US" dirty="0">
                <a:solidFill>
                  <a:srgbClr val="002060"/>
                </a:solidFill>
              </a:rPr>
              <a:t>Travertine is deposited by mineral springs, especially hot springs</a:t>
            </a:r>
          </a:p>
          <a:p>
            <a:pPr marL="285750" indent="-285750">
              <a:buFont typeface="Arial" panose="020B0604020202020204" pitchFamily="34" charset="0"/>
              <a:buChar char="•"/>
            </a:pPr>
            <a:endParaRPr lang="en-US" dirty="0">
              <a:solidFill>
                <a:srgbClr val="002060"/>
              </a:solidFill>
            </a:endParaRPr>
          </a:p>
          <a:p>
            <a:pPr marL="285750" indent="-285750">
              <a:buFont typeface="Arial" panose="020B0604020202020204" pitchFamily="34" charset="0"/>
              <a:buChar char="•"/>
            </a:pPr>
            <a:r>
              <a:rPr lang="en-US" dirty="0">
                <a:solidFill>
                  <a:srgbClr val="002060"/>
                </a:solidFill>
              </a:rPr>
              <a:t>… formed from geothermally heated supersaturated alkaline waters, with raised pCO</a:t>
            </a:r>
            <a:r>
              <a:rPr lang="en-US" baseline="-25000" dirty="0">
                <a:solidFill>
                  <a:srgbClr val="002060"/>
                </a:solidFill>
              </a:rPr>
              <a:t>2</a:t>
            </a:r>
            <a:endParaRPr lang="en-US" b="1" baseline="-25000" dirty="0">
              <a:solidFill>
                <a:srgbClr val="002060"/>
              </a:solidFill>
            </a:endParaRPr>
          </a:p>
          <a:p>
            <a:pPr marL="285750" indent="-285750">
              <a:buFont typeface="Arial" panose="020B0604020202020204" pitchFamily="34" charset="0"/>
              <a:buChar char="•"/>
            </a:pPr>
            <a:endParaRPr lang="en-US" dirty="0">
              <a:solidFill>
                <a:srgbClr val="002060"/>
              </a:solidFill>
            </a:endParaRPr>
          </a:p>
        </p:txBody>
      </p:sp>
      <p:sp>
        <p:nvSpPr>
          <p:cNvPr id="10" name="TextBox 9">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Travertine Deposits</a:t>
            </a:r>
          </a:p>
        </p:txBody>
      </p:sp>
      <p:cxnSp>
        <p:nvCxnSpPr>
          <p:cNvPr id="11" name="Straight Connector 10">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nvGrpSpPr>
          <p:cNvPr id="4" name="Group 3"/>
          <p:cNvGrpSpPr/>
          <p:nvPr/>
        </p:nvGrpSpPr>
        <p:grpSpPr>
          <a:xfrm>
            <a:off x="4206780" y="4481208"/>
            <a:ext cx="4811949" cy="2243847"/>
            <a:chOff x="4206780" y="4481208"/>
            <a:chExt cx="4811949" cy="2243847"/>
          </a:xfrm>
        </p:grpSpPr>
        <p:pic>
          <p:nvPicPr>
            <p:cNvPr id="7" name="Picture 6"/>
            <p:cNvPicPr>
              <a:picLocks noChangeAspect="1"/>
            </p:cNvPicPr>
            <p:nvPr/>
          </p:nvPicPr>
          <p:blipFill rotWithShape="1">
            <a:blip r:embed="rId3" cstate="screen">
              <a:extLst>
                <a:ext uri="{28A0092B-C50C-407E-A947-70E740481C1C}">
                  <a14:useLocalDpi xmlns:a14="http://schemas.microsoft.com/office/drawing/2010/main"/>
                </a:ext>
              </a:extLst>
            </a:blip>
            <a:srcRect t="13875" b="23952"/>
            <a:stretch/>
          </p:blipFill>
          <p:spPr>
            <a:xfrm>
              <a:off x="4206780" y="4481208"/>
              <a:ext cx="4811949" cy="2243847"/>
            </a:xfrm>
            <a:prstGeom prst="rect">
              <a:avLst/>
            </a:prstGeom>
          </p:spPr>
        </p:pic>
        <p:sp>
          <p:nvSpPr>
            <p:cNvPr id="6" name="TextBox 5"/>
            <p:cNvSpPr txBox="1"/>
            <p:nvPr/>
          </p:nvSpPr>
          <p:spPr>
            <a:xfrm>
              <a:off x="5693923" y="4507027"/>
              <a:ext cx="1005403" cy="369332"/>
            </a:xfrm>
            <a:prstGeom prst="rect">
              <a:avLst/>
            </a:prstGeom>
            <a:noFill/>
          </p:spPr>
          <p:txBody>
            <a:bodyPr wrap="none" rtlCol="0">
              <a:spAutoFit/>
            </a:bodyPr>
            <a:lstStyle/>
            <a:p>
              <a:r>
                <a:rPr lang="de-DE" dirty="0">
                  <a:solidFill>
                    <a:srgbClr val="002060"/>
                  </a:solidFill>
                </a:rPr>
                <a:t>Mounds</a:t>
              </a:r>
            </a:p>
          </p:txBody>
        </p:sp>
        <p:cxnSp>
          <p:nvCxnSpPr>
            <p:cNvPr id="14" name="Straight Connector 13"/>
            <p:cNvCxnSpPr/>
            <p:nvPr/>
          </p:nvCxnSpPr>
          <p:spPr>
            <a:xfrm flipV="1">
              <a:off x="5168630" y="4818434"/>
              <a:ext cx="460442" cy="248635"/>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V="1">
              <a:off x="5321030" y="4818434"/>
              <a:ext cx="460442" cy="401036"/>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V="1">
              <a:off x="5781472" y="4818434"/>
              <a:ext cx="132945" cy="255319"/>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V="1">
              <a:off x="6316494" y="4876359"/>
              <a:ext cx="0" cy="145936"/>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flipV="1">
              <a:off x="6612754" y="4876359"/>
              <a:ext cx="157698" cy="152400"/>
            </a:xfrm>
            <a:prstGeom prst="line">
              <a:avLst/>
            </a:prstGeom>
            <a:ln w="9525">
              <a:solidFill>
                <a:srgbClr val="002060"/>
              </a:solidFill>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380647" y="5692241"/>
              <a:ext cx="2497222" cy="369332"/>
            </a:xfrm>
            <a:prstGeom prst="rect">
              <a:avLst/>
            </a:prstGeom>
            <a:noFill/>
          </p:spPr>
          <p:txBody>
            <a:bodyPr wrap="none" rtlCol="0">
              <a:spAutoFit/>
            </a:bodyPr>
            <a:lstStyle/>
            <a:p>
              <a:r>
                <a:rPr lang="de-DE" dirty="0">
                  <a:solidFill>
                    <a:srgbClr val="002060"/>
                  </a:solidFill>
                </a:rPr>
                <a:t>Travertine (125 ka old)</a:t>
              </a:r>
            </a:p>
          </p:txBody>
        </p:sp>
      </p:grpSp>
      <p:sp>
        <p:nvSpPr>
          <p:cNvPr id="28" name="TextBox 27"/>
          <p:cNvSpPr txBox="1"/>
          <p:nvPr/>
        </p:nvSpPr>
        <p:spPr>
          <a:xfrm>
            <a:off x="2159540" y="6488668"/>
            <a:ext cx="1787733" cy="369332"/>
          </a:xfrm>
          <a:prstGeom prst="rect">
            <a:avLst/>
          </a:prstGeom>
          <a:noFill/>
        </p:spPr>
        <p:txBody>
          <a:bodyPr wrap="none" rtlCol="0">
            <a:spAutoFit/>
          </a:bodyPr>
          <a:lstStyle/>
          <a:p>
            <a:r>
              <a:rPr lang="de-DE" dirty="0">
                <a:solidFill>
                  <a:schemeClr val="bg1"/>
                </a:solidFill>
              </a:rPr>
              <a:t>Thirtapuri, Tibet</a:t>
            </a:r>
          </a:p>
        </p:txBody>
      </p:sp>
      <p:grpSp>
        <p:nvGrpSpPr>
          <p:cNvPr id="3" name="Group 2"/>
          <p:cNvGrpSpPr/>
          <p:nvPr/>
        </p:nvGrpSpPr>
        <p:grpSpPr>
          <a:xfrm>
            <a:off x="4221804" y="188068"/>
            <a:ext cx="4796926" cy="4160195"/>
            <a:chOff x="4221804" y="188068"/>
            <a:chExt cx="4796926" cy="4160195"/>
          </a:xfrm>
        </p:grpSpPr>
        <p:pic>
          <p:nvPicPr>
            <p:cNvPr id="27" name="Picture 2" descr="https://www.triptipedia.com/tip/img/snwDS5v8Z.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l="-42" r="13563"/>
            <a:stretch/>
          </p:blipFill>
          <p:spPr bwMode="auto">
            <a:xfrm>
              <a:off x="4221804" y="188068"/>
              <a:ext cx="4796926" cy="4160195"/>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p:cNvSpPr txBox="1"/>
            <p:nvPr/>
          </p:nvSpPr>
          <p:spPr>
            <a:xfrm>
              <a:off x="6849225" y="3964801"/>
              <a:ext cx="2146806" cy="369332"/>
            </a:xfrm>
            <a:prstGeom prst="rect">
              <a:avLst/>
            </a:prstGeom>
            <a:noFill/>
          </p:spPr>
          <p:txBody>
            <a:bodyPr wrap="none" rtlCol="0">
              <a:spAutoFit/>
            </a:bodyPr>
            <a:lstStyle/>
            <a:p>
              <a:r>
                <a:rPr lang="de-DE" dirty="0">
                  <a:solidFill>
                    <a:srgbClr val="002060"/>
                  </a:solidFill>
                </a:rPr>
                <a:t>Pamukkale, Turkey</a:t>
              </a:r>
            </a:p>
          </p:txBody>
        </p:sp>
      </p:grpSp>
    </p:spTree>
    <p:extLst>
      <p:ext uri="{BB962C8B-B14F-4D97-AF65-F5344CB8AC3E}">
        <p14:creationId xmlns:p14="http://schemas.microsoft.com/office/powerpoint/2010/main" val="4038578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TextBox 4">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Travertine Deposits</a:t>
            </a:r>
          </a:p>
        </p:txBody>
      </p:sp>
      <p:cxnSp>
        <p:nvCxnSpPr>
          <p:cNvPr id="6" name="Straight Connector 5">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p:nvPicPr>
        <p:blipFill rotWithShape="1">
          <a:blip r:embed="rId3" cstate="screen">
            <a:extLst>
              <a:ext uri="{28A0092B-C50C-407E-A947-70E740481C1C}">
                <a14:useLocalDpi xmlns:a14="http://schemas.microsoft.com/office/drawing/2010/main"/>
              </a:ext>
            </a:extLst>
          </a:blip>
          <a:srcRect l="62550" r="6722"/>
          <a:stretch/>
        </p:blipFill>
        <p:spPr>
          <a:xfrm>
            <a:off x="6271097" y="243191"/>
            <a:ext cx="2684835" cy="6553200"/>
          </a:xfrm>
          <a:prstGeom prst="rect">
            <a:avLst/>
          </a:prstGeom>
        </p:spPr>
      </p:pic>
      <p:grpSp>
        <p:nvGrpSpPr>
          <p:cNvPr id="4" name="Group 3"/>
          <p:cNvGrpSpPr/>
          <p:nvPr/>
        </p:nvGrpSpPr>
        <p:grpSpPr>
          <a:xfrm>
            <a:off x="196099" y="749975"/>
            <a:ext cx="4109137" cy="5897342"/>
            <a:chOff x="196099" y="749975"/>
            <a:chExt cx="4109137" cy="5897342"/>
          </a:xfrm>
        </p:grpSpPr>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t="14470" r="20944" b="16644"/>
            <a:stretch/>
          </p:blipFill>
          <p:spPr>
            <a:xfrm>
              <a:off x="197893" y="749975"/>
              <a:ext cx="4107343" cy="2684205"/>
            </a:xfrm>
            <a:prstGeom prst="rect">
              <a:avLst/>
            </a:prstGeom>
          </p:spPr>
        </p:pic>
        <p:pic>
          <p:nvPicPr>
            <p:cNvPr id="10" name="Picture 9"/>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97892" y="3566809"/>
              <a:ext cx="4107344" cy="3080508"/>
            </a:xfrm>
            <a:prstGeom prst="rect">
              <a:avLst/>
            </a:prstGeom>
          </p:spPr>
        </p:pic>
        <p:sp>
          <p:nvSpPr>
            <p:cNvPr id="3" name="TextBox 2"/>
            <p:cNvSpPr txBox="1"/>
            <p:nvPr/>
          </p:nvSpPr>
          <p:spPr>
            <a:xfrm>
              <a:off x="252919" y="794620"/>
              <a:ext cx="689035" cy="369332"/>
            </a:xfrm>
            <a:prstGeom prst="rect">
              <a:avLst/>
            </a:prstGeom>
            <a:noFill/>
          </p:spPr>
          <p:txBody>
            <a:bodyPr wrap="none" rtlCol="0">
              <a:spAutoFit/>
            </a:bodyPr>
            <a:lstStyle/>
            <a:p>
              <a:r>
                <a:rPr lang="de-DE" dirty="0">
                  <a:solidFill>
                    <a:srgbClr val="002060"/>
                  </a:solidFill>
                </a:rPr>
                <a:t>Tibet</a:t>
              </a:r>
            </a:p>
          </p:txBody>
        </p:sp>
        <p:sp>
          <p:nvSpPr>
            <p:cNvPr id="11" name="TextBox 10"/>
            <p:cNvSpPr txBox="1"/>
            <p:nvPr/>
          </p:nvSpPr>
          <p:spPr>
            <a:xfrm>
              <a:off x="196099" y="3563395"/>
              <a:ext cx="2802114" cy="307777"/>
            </a:xfrm>
            <a:prstGeom prst="rect">
              <a:avLst/>
            </a:prstGeom>
            <a:noFill/>
          </p:spPr>
          <p:txBody>
            <a:bodyPr wrap="none" rtlCol="0">
              <a:spAutoFit/>
            </a:bodyPr>
            <a:lstStyle/>
            <a:p>
              <a:r>
                <a:rPr lang="de-DE" sz="1400" dirty="0">
                  <a:solidFill>
                    <a:srgbClr val="002060"/>
                  </a:solidFill>
                </a:rPr>
                <a:t>Mound Springs, Central Australia</a:t>
              </a:r>
            </a:p>
          </p:txBody>
        </p:sp>
      </p:grpSp>
    </p:spTree>
    <p:extLst>
      <p:ext uri="{BB962C8B-B14F-4D97-AF65-F5344CB8AC3E}">
        <p14:creationId xmlns:p14="http://schemas.microsoft.com/office/powerpoint/2010/main" val="2196276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96AF4-7D2A-4FF5-9B6A-B569647C7444}"/>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Karst Landscapes – </a:t>
            </a:r>
            <a:r>
              <a:rPr lang="en-AU" sz="3200" dirty="0">
                <a:solidFill>
                  <a:srgbClr val="002060"/>
                </a:solidFill>
              </a:rPr>
              <a:t>Summary…</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236277" y="870438"/>
            <a:ext cx="8603207" cy="6370975"/>
          </a:xfrm>
          <a:prstGeom prst="rect">
            <a:avLst/>
          </a:prstGeom>
          <a:noFill/>
        </p:spPr>
        <p:txBody>
          <a:bodyPr wrap="square" rtlCol="0">
            <a:spAutoFit/>
          </a:bodyPr>
          <a:lstStyle/>
          <a:p>
            <a:pPr marL="285750" indent="-285750">
              <a:buFont typeface="Arial" panose="020B0604020202020204" pitchFamily="34" charset="0"/>
              <a:buChar char="•"/>
            </a:pPr>
            <a:r>
              <a:rPr lang="de-DE" sz="2400" dirty="0">
                <a:solidFill>
                  <a:srgbClr val="002060"/>
                </a:solidFill>
              </a:rPr>
              <a:t>Solution contributes to erosion / denudation of continents (to source-to-sink processes)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Spectacular karst landscapes are the result of rock dissolution</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Most karst landscapes form in limestone, but silica karst is also important </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Caves are „unexplored underground world“ and contain valuable archives for the reconstruction of past landscapes and climates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r>
              <a:rPr lang="de-DE" sz="2400" dirty="0">
                <a:solidFill>
                  <a:srgbClr val="002060"/>
                </a:solidFill>
              </a:rPr>
              <a:t>Calcite precipitates represent chemical sediment and build up a range of landforms</a:t>
            </a:r>
          </a:p>
          <a:p>
            <a:pPr marL="285750" indent="-285750">
              <a:buFont typeface="Arial" panose="020B0604020202020204" pitchFamily="34" charset="0"/>
              <a:buChar char="•"/>
            </a:pPr>
            <a:endParaRPr lang="de-DE" sz="2400" dirty="0">
              <a:solidFill>
                <a:srgbClr val="002060"/>
              </a:solidFill>
            </a:endParaRPr>
          </a:p>
          <a:p>
            <a:pPr marL="285750" indent="-285750">
              <a:buFont typeface="Arial" panose="020B0604020202020204" pitchFamily="34" charset="0"/>
              <a:buChar char="•"/>
            </a:pPr>
            <a:endParaRPr lang="de-DE" sz="2400" dirty="0">
              <a:solidFill>
                <a:srgbClr val="002060"/>
              </a:solidFill>
            </a:endParaRPr>
          </a:p>
        </p:txBody>
      </p:sp>
    </p:spTree>
    <p:extLst>
      <p:ext uri="{BB962C8B-B14F-4D97-AF65-F5344CB8AC3E}">
        <p14:creationId xmlns:p14="http://schemas.microsoft.com/office/powerpoint/2010/main" val="159782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723" r="2944"/>
          <a:stretch/>
        </p:blipFill>
        <p:spPr>
          <a:xfrm>
            <a:off x="-13736" y="-4576"/>
            <a:ext cx="9157736" cy="6862576"/>
          </a:xfrm>
          <a:prstGeom prst="rect">
            <a:avLst/>
          </a:prstGeom>
        </p:spPr>
      </p:pic>
      <p:sp>
        <p:nvSpPr>
          <p:cNvPr id="4" name="TextBox 3"/>
          <p:cNvSpPr txBox="1"/>
          <p:nvPr/>
        </p:nvSpPr>
        <p:spPr>
          <a:xfrm>
            <a:off x="107504" y="476672"/>
            <a:ext cx="1774845" cy="461665"/>
          </a:xfrm>
          <a:prstGeom prst="rect">
            <a:avLst/>
          </a:prstGeom>
          <a:noFill/>
        </p:spPr>
        <p:txBody>
          <a:bodyPr wrap="none" rtlCol="0">
            <a:spAutoFit/>
          </a:bodyPr>
          <a:lstStyle/>
          <a:p>
            <a:r>
              <a:rPr lang="de-DE" sz="2400" b="1" dirty="0">
                <a:solidFill>
                  <a:srgbClr val="080808"/>
                </a:solidFill>
              </a:rPr>
              <a:t>3 </a:t>
            </a:r>
            <a:r>
              <a:rPr lang="de-DE" sz="2400" dirty="0">
                <a:solidFill>
                  <a:srgbClr val="080808"/>
                </a:solidFill>
              </a:rPr>
              <a:t>minutes...</a:t>
            </a:r>
          </a:p>
        </p:txBody>
      </p:sp>
    </p:spTree>
    <p:extLst>
      <p:ext uri="{BB962C8B-B14F-4D97-AF65-F5344CB8AC3E}">
        <p14:creationId xmlns:p14="http://schemas.microsoft.com/office/powerpoint/2010/main" val="108050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096AF4-7D2A-4FF5-9B6A-B569647C7444}"/>
              </a:ext>
            </a:extLst>
          </p:cNvPr>
          <p:cNvSpPr txBox="1"/>
          <p:nvPr/>
        </p:nvSpPr>
        <p:spPr>
          <a:xfrm>
            <a:off x="0" y="7769"/>
            <a:ext cx="9144000" cy="584775"/>
          </a:xfrm>
          <a:prstGeom prst="rect">
            <a:avLst/>
          </a:prstGeom>
          <a:noFill/>
        </p:spPr>
        <p:txBody>
          <a:bodyPr wrap="square" rtlCol="0">
            <a:spAutoFit/>
          </a:bodyPr>
          <a:lstStyle/>
          <a:p>
            <a:pPr>
              <a:spcAft>
                <a:spcPts val="1800"/>
              </a:spcAft>
            </a:pPr>
            <a:r>
              <a:rPr lang="en-AU" sz="3200" b="1" dirty="0">
                <a:solidFill>
                  <a:srgbClr val="002060"/>
                </a:solidFill>
              </a:rPr>
              <a:t>Activity – Relative Age and Earth’s Clues</a:t>
            </a:r>
            <a:r>
              <a:rPr lang="en-AU" sz="3200" dirty="0">
                <a:solidFill>
                  <a:srgbClr val="002060"/>
                </a:solidFill>
              </a:rPr>
              <a:t>…</a:t>
            </a:r>
          </a:p>
        </p:txBody>
      </p:sp>
      <p:cxnSp>
        <p:nvCxnSpPr>
          <p:cNvPr id="3" name="Straight Connector 2">
            <a:extLst>
              <a:ext uri="{FF2B5EF4-FFF2-40B4-BE49-F238E27FC236}">
                <a16:creationId xmlns:a16="http://schemas.microsoft.com/office/drawing/2014/main" id="{B2113019-B912-42ED-A516-6C9EF8D78391}"/>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p:cNvSpPr txBox="1"/>
          <p:nvPr/>
        </p:nvSpPr>
        <p:spPr>
          <a:xfrm>
            <a:off x="236277" y="870438"/>
            <a:ext cx="8603207" cy="1200329"/>
          </a:xfrm>
          <a:prstGeom prst="rect">
            <a:avLst/>
          </a:prstGeom>
          <a:noFill/>
        </p:spPr>
        <p:txBody>
          <a:bodyPr wrap="square" rtlCol="0">
            <a:spAutoFit/>
          </a:bodyPr>
          <a:lstStyle/>
          <a:p>
            <a:pPr marL="285750" indent="-285750">
              <a:buFont typeface="Arial" panose="020B0604020202020204" pitchFamily="34" charset="0"/>
              <a:buChar char="•"/>
            </a:pPr>
            <a:r>
              <a:rPr lang="de-DE" sz="2400" dirty="0">
                <a:solidFill>
                  <a:srgbClr val="002060"/>
                </a:solidFill>
                <a:hlinkClick r:id="rId2"/>
              </a:rPr>
              <a:t>https://timescavengers.blog/introductory-material/geologic-time/principles-of-geology/</a:t>
            </a:r>
            <a:r>
              <a:rPr lang="de-DE" sz="2400" dirty="0">
                <a:solidFill>
                  <a:srgbClr val="002060"/>
                </a:solidFill>
              </a:rPr>
              <a:t> </a:t>
            </a:r>
          </a:p>
          <a:p>
            <a:pPr marL="285750" indent="-285750">
              <a:buFont typeface="Arial" panose="020B0604020202020204" pitchFamily="34" charset="0"/>
              <a:buChar char="•"/>
            </a:pPr>
            <a:endParaRPr lang="de-DE" sz="2400" dirty="0">
              <a:solidFill>
                <a:srgbClr val="002060"/>
              </a:solidFill>
            </a:endParaRPr>
          </a:p>
        </p:txBody>
      </p:sp>
      <p:pic>
        <p:nvPicPr>
          <p:cNvPr id="6" name="Picture 5">
            <a:extLst>
              <a:ext uri="{FF2B5EF4-FFF2-40B4-BE49-F238E27FC236}">
                <a16:creationId xmlns:a16="http://schemas.microsoft.com/office/drawing/2014/main" id="{F15C82FD-CB78-3563-131A-F0D9E8B256C8}"/>
              </a:ext>
            </a:extLst>
          </p:cNvPr>
          <p:cNvPicPr>
            <a:picLocks noChangeAspect="1"/>
          </p:cNvPicPr>
          <p:nvPr/>
        </p:nvPicPr>
        <p:blipFill rotWithShape="1">
          <a:blip r:embed="rId3"/>
          <a:srcRect l="38973" t="19387" r="23270" b="9169"/>
          <a:stretch/>
        </p:blipFill>
        <p:spPr>
          <a:xfrm>
            <a:off x="521293" y="1854436"/>
            <a:ext cx="4409630" cy="4693420"/>
          </a:xfrm>
          <a:prstGeom prst="rect">
            <a:avLst/>
          </a:prstGeom>
        </p:spPr>
      </p:pic>
      <p:sp>
        <p:nvSpPr>
          <p:cNvPr id="8" name="TextBox 7">
            <a:extLst>
              <a:ext uri="{FF2B5EF4-FFF2-40B4-BE49-F238E27FC236}">
                <a16:creationId xmlns:a16="http://schemas.microsoft.com/office/drawing/2014/main" id="{915BD377-5C7D-BD60-B1A2-986A26D896D8}"/>
              </a:ext>
            </a:extLst>
          </p:cNvPr>
          <p:cNvSpPr txBox="1"/>
          <p:nvPr/>
        </p:nvSpPr>
        <p:spPr>
          <a:xfrm>
            <a:off x="5215939" y="5814129"/>
            <a:ext cx="3837060" cy="646331"/>
          </a:xfrm>
          <a:prstGeom prst="rect">
            <a:avLst/>
          </a:prstGeom>
          <a:noFill/>
        </p:spPr>
        <p:txBody>
          <a:bodyPr wrap="square">
            <a:spAutoFit/>
          </a:bodyPr>
          <a:lstStyle/>
          <a:p>
            <a:pPr marL="285750" indent="-285750">
              <a:buFont typeface="Arial" panose="020B0604020202020204" pitchFamily="34" charset="0"/>
              <a:buChar char="•"/>
            </a:pPr>
            <a:r>
              <a:rPr lang="de-DE" sz="1800" dirty="0">
                <a:solidFill>
                  <a:srgbClr val="002060"/>
                </a:solidFill>
              </a:rPr>
              <a:t>Answers provided next week after guest lecture</a:t>
            </a:r>
          </a:p>
        </p:txBody>
      </p:sp>
    </p:spTree>
    <p:extLst>
      <p:ext uri="{BB962C8B-B14F-4D97-AF65-F5344CB8AC3E}">
        <p14:creationId xmlns:p14="http://schemas.microsoft.com/office/powerpoint/2010/main" val="1008802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Default Design">
  <a:themeElements>
    <a:clrScheme name="">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C0D7F5"/>
      </a:accent5>
      <a:accent6>
        <a:srgbClr val="AC4744"/>
      </a:accent6>
      <a:hlink>
        <a:srgbClr val="0066CC"/>
      </a:hlink>
      <a:folHlink>
        <a:srgbClr val="800080"/>
      </a:folHlink>
    </a:clrScheme>
    <a:fontScheme name="">
      <a:majorFont>
        <a:latin typeface="Arial"/>
        <a:ea typeface="Arial"/>
        <a:cs typeface=""/>
      </a:majorFont>
      <a:minorFont>
        <a:latin typeface="Arial"/>
        <a:ea typeface="Arial"/>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5">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6">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7">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8">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9">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0">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1">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2">
        <a:dk1>
          <a:srgbClr val="000000"/>
        </a:dk1>
        <a:lt1>
          <a:srgbClr val="FFFFFF"/>
        </a:lt1>
        <a:dk2>
          <a:srgbClr val="000000"/>
        </a:dk2>
        <a:lt2>
          <a:srgbClr val="808080"/>
        </a:lt2>
        <a:accent1>
          <a:srgbClr val="7DB6EF"/>
        </a:accent1>
        <a:accent2>
          <a:srgbClr val="C0504D"/>
        </a:accent2>
        <a:accent3>
          <a:srgbClr val="FFFFFF"/>
        </a:accent3>
        <a:accent4>
          <a:srgbClr val="000000"/>
        </a:accent4>
        <a:accent5>
          <a:srgbClr val="BFD7F6"/>
        </a:accent5>
        <a:accent6>
          <a:srgbClr val="AE4845"/>
        </a:accent6>
        <a:hlink>
          <a:srgbClr val="0066CC"/>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TotalTime>
  <Pages>0</Pages>
  <Words>1477</Words>
  <Characters>0</Characters>
  <Application>Microsoft Office PowerPoint</Application>
  <PresentationFormat>On-screen Show (4:3)</PresentationFormat>
  <Lines>0</Lines>
  <Paragraphs>215</Paragraphs>
  <Slides>34</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ＭＳ Ｐゴシック</vt:lpstr>
      <vt:lpstr>Arial</vt:lpstr>
      <vt:lpstr>Arial Black</vt:lpstr>
      <vt:lpstr>Calibri</vt:lpstr>
      <vt:lpstr>Symbol</vt:lpstr>
      <vt:lpstr>Webdings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CharactersWithSpaces>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PowerPoint-Präsentation</dc:title>
  <dc:subject/>
  <dc:creator>Alissa Flatley</dc:creator>
  <cp:keywords/>
  <dc:description/>
  <cp:lastModifiedBy>Alissa Flatley</cp:lastModifiedBy>
  <cp:revision>519</cp:revision>
  <cp:lastPrinted>2018-04-23T07:08:05Z</cp:lastPrinted>
  <dcterms:created xsi:type="dcterms:W3CDTF">2013-11-15T06:11:31Z</dcterms:created>
  <dcterms:modified xsi:type="dcterms:W3CDTF">2024-03-11T09:47:31Z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1033-10.2.0.5978</vt:lpwstr>
  </property>
</Properties>
</file>