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7" r:id="rId2"/>
    <p:sldId id="258" r:id="rId3"/>
    <p:sldId id="259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C6F0F04-5AB9-DF59-6A61-2CAA727423DB}" v="152" dt="2025-04-24T20:15:08.725"/>
    <p1510:client id="{DD730A10-AE97-0827-6C54-128EA975E093}" v="13" dt="2025-04-24T20:05:38.043"/>
    <p1510:client id="{DEC5E3A6-429F-F7F3-8DF5-EA1C6A49B397}" v="357" dt="2025-04-23T22:03:15.3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A1826-1B3E-4E2E-8D6C-93BCEAA3D6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07200" y="1096965"/>
            <a:ext cx="7977600" cy="2085696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B5F0CE-1714-4650-9690-5676C06349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16000" y="3945771"/>
            <a:ext cx="5760000" cy="1832730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0" spc="5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0CA85-BF38-4762-934C-D00F2047C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4/24/2025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CA3C9-6579-49D9-A5FD-20231FB4B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B94FE-6287-4D49-B0E5-FE9A9BA75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0C0B2A-3FD1-4235-A16E-0ED1E028A93E}"/>
              </a:ext>
            </a:extLst>
          </p:cNvPr>
          <p:cNvCxnSpPr>
            <a:cxnSpLocks/>
          </p:cNvCxnSpPr>
          <p:nvPr/>
        </p:nvCxnSpPr>
        <p:spPr>
          <a:xfrm>
            <a:off x="5826000" y="3525773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id="{9494E066-0146-46E9-BAF1-C33240ABA294}"/>
              </a:ext>
            </a:extLst>
          </p:cNvPr>
          <p:cNvGrpSpPr/>
          <p:nvPr/>
        </p:nvGrpSpPr>
        <p:grpSpPr>
          <a:xfrm rot="2700000">
            <a:off x="10127693" y="4178240"/>
            <a:ext cx="633413" cy="1862138"/>
            <a:chOff x="5959192" y="333389"/>
            <a:chExt cx="633413" cy="186213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B02BD80B-C499-4DAC-9580-575B04F8658F}"/>
                </a:ext>
              </a:extLst>
            </p:cNvPr>
            <p:cNvGrpSpPr/>
            <p:nvPr/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CCF069F3-858C-4C67-90C2-46017C3D4CE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8A1FFA52-DFA8-4A81-8A85-50BE13257F5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0" name="Line 70">
              <a:extLst>
                <a:ext uri="{FF2B5EF4-FFF2-40B4-BE49-F238E27FC236}">
                  <a16:creationId xmlns:a16="http://schemas.microsoft.com/office/drawing/2014/main" id="{BAEDA471-60CB-4A0C-B9AD-B2B3C51EA2F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2297909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32E59-6597-437B-B2F8-E2DD1F86A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3BC1D-912E-4012-84AC-A509C9EF4F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7110C-4AA3-4101-B3BD-140B90AF9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4/24/2025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50F189-4D8E-4DE6-8295-CF92FA8BF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5F33EC-1ACF-4D46-AEA5-A20802210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23881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45267-19A7-4A3D-9658-AD3F78DD3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2305800"/>
            <a:ext cx="4636800" cy="2246400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F17554-5672-499F-BEB9-AB069E6D15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65250" y="2305800"/>
            <a:ext cx="4636800" cy="22464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1">
                <a:solidFill>
                  <a:schemeClr val="tx1"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BA3C6-C279-46AA-B4EE-5F861D83D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4/24/2025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4C125B-DDB9-4F4E-B9E9-A747E648F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D465E-E86B-42A8-B18A-9046E40D6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681007E-0E57-40DB-9A98-D04E0A05937B}"/>
              </a:ext>
            </a:extLst>
          </p:cNvPr>
          <p:cNvSpPr/>
          <p:nvPr/>
        </p:nvSpPr>
        <p:spPr>
          <a:xfrm>
            <a:off x="1437136" y="649304"/>
            <a:ext cx="340415" cy="340415"/>
          </a:xfrm>
          <a:prstGeom prst="ellipse">
            <a:avLst/>
          </a:prstGeom>
          <a:gradFill flip="none" rotWithShape="1">
            <a:gsLst>
              <a:gs pos="0">
                <a:srgbClr val="FFFFFF">
                  <a:alpha val="80000"/>
                </a:srgbClr>
              </a:gs>
              <a:gs pos="100000">
                <a:srgbClr val="FFFFFF">
                  <a:alpha val="10000"/>
                </a:srgbClr>
              </a:gs>
            </a:gsLst>
            <a:lin ang="2700000" scaled="0"/>
            <a:tileRect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C2D7ED2-BAE3-470E-9EFF-F2A49EDD9767}"/>
              </a:ext>
            </a:extLst>
          </p:cNvPr>
          <p:cNvGrpSpPr/>
          <p:nvPr/>
        </p:nvGrpSpPr>
        <p:grpSpPr>
          <a:xfrm rot="10800000">
            <a:off x="1079500" y="952167"/>
            <a:ext cx="641184" cy="1069728"/>
            <a:chOff x="6484111" y="2967038"/>
            <a:chExt cx="641184" cy="106972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5B14D1A-9E1B-41C3-96AA-A5C40C4F9B3A}"/>
                </a:ext>
              </a:extLst>
            </p:cNvPr>
            <p:cNvGrpSpPr/>
            <p:nvPr/>
          </p:nvGrpSpPr>
          <p:grpSpPr>
            <a:xfrm>
              <a:off x="6808136" y="2967038"/>
              <a:ext cx="317159" cy="932400"/>
              <a:chOff x="6808136" y="2967038"/>
              <a:chExt cx="317159" cy="932400"/>
            </a:xfrm>
          </p:grpSpPr>
          <p:sp>
            <p:nvSpPr>
              <p:cNvPr id="14" name="Freeform 68">
                <a:extLst>
                  <a:ext uri="{FF2B5EF4-FFF2-40B4-BE49-F238E27FC236}">
                    <a16:creationId xmlns:a16="http://schemas.microsoft.com/office/drawing/2014/main" id="{00EC83EC-04A6-4533-80A5-B1817F1FB35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" name="Freeform 69">
                <a:extLst>
                  <a:ext uri="{FF2B5EF4-FFF2-40B4-BE49-F238E27FC236}">
                    <a16:creationId xmlns:a16="http://schemas.microsoft.com/office/drawing/2014/main" id="{BF61FF24-9074-4265-ACF4-1AEC3621B76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" name="Line 70">
                <a:extLst>
                  <a:ext uri="{FF2B5EF4-FFF2-40B4-BE49-F238E27FC236}">
                    <a16:creationId xmlns:a16="http://schemas.microsoft.com/office/drawing/2014/main" id="{8D31D9FF-672B-4C5E-B4B2-DD86A124413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991EBFD-EBD5-48CE-9178-AF5B6F50D416}"/>
                </a:ext>
              </a:extLst>
            </p:cNvPr>
            <p:cNvGrpSpPr/>
            <p:nvPr/>
          </p:nvGrpSpPr>
          <p:grpSpPr>
            <a:xfrm rot="18900000" flipH="1">
              <a:off x="6484111" y="3104366"/>
              <a:ext cx="317159" cy="932400"/>
              <a:chOff x="6808136" y="2967038"/>
              <a:chExt cx="317159" cy="932400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1B45F046-3129-4A30-9402-44BA590CD1B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24589F32-BB2E-46B1-BAB5-75EA779C7A2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" name="Line 70">
                <a:extLst>
                  <a:ext uri="{FF2B5EF4-FFF2-40B4-BE49-F238E27FC236}">
                    <a16:creationId xmlns:a16="http://schemas.microsoft.com/office/drawing/2014/main" id="{0BD46CA5-AE89-4413-AB8D-347179D8813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043A360-3214-4DB8-BD85-C6AE48D02D3A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63545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4AEE3-6C7B-402E-B26D-1D079D78D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01641-6BDA-433D-9393-1DDACE0670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9400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8F8D2A-A489-488D-B1E1-23F36D3E9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202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A242E8-AEEF-4BBD-94E9-86F89D695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4/24/2025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58D2CA-06C9-412D-A5D6-F97DDBBB0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1A80D9-E04B-47BF-80DA-01E68346A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8855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42251-8A4B-463E-982B-C657C3810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74D5E-AC0B-46BF-8840-61CC89C3B6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399" y="1736732"/>
            <a:ext cx="4928400" cy="661912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1A0738-7A90-4A35-AB98-9656D61872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9400" y="2431256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ADFE01-1BA7-4288-9355-8B2B508BE5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4200" y="1736732"/>
            <a:ext cx="4928400" cy="662400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D49F77-6C55-47AC-B1AE-5D9906DBD7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4200" y="2431257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D8EF53-AF86-47E8-83DC-8C419847A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4/24/2025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01D653-ED9A-46D3-A97F-B5FA1DAE6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5B9B66-64EA-4022-BD96-ECF2A80CE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6771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4/24/2025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436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46A27C-9BDA-43B3-96EA-C145EA7F0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4/24/2025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1FBD5E-AA17-42F1-8615-49F2664DD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57A2D5-EBE5-43DD-8CF2-8B90801A0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779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451E1-40E1-4ED2-A9E3-6376E774A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1" y="955674"/>
            <a:ext cx="3531600" cy="138499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AAE5E-AD83-40D4-8BDB-6B2525024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4850" y="882651"/>
            <a:ext cx="5760000" cy="489584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4DF8E2-A28B-4889-AD9E-1D733FEA2E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89401" y="2584759"/>
            <a:ext cx="3531600" cy="319374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2EF812-B775-468C-84D9-4394CC19F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4/24/2025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E1DEB3-5237-467C-A5B6-EDA7F366E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877A6B-440F-4D7B-92DA-1B964D029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89B2F1-1E32-44DB-B50E-BEA1896CAD8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01938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6B204-119E-45DB-A177-995FF5D9B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55456"/>
            <a:ext cx="3531600" cy="1384995"/>
          </a:xfrm>
        </p:spPr>
        <p:txBody>
          <a:bodyPr anchor="b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CD3036-53A8-4361-AAAC-D8072EB470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40001"/>
            <a:ext cx="6115050" cy="52385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FCFCD5-820E-47D9-9A60-57680C4C94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90000" y="2584758"/>
            <a:ext cx="3531600" cy="3284229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2446C3-A62E-4690-9098-53D59C4C3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4/24/2025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6C8B8-EA3D-45E5-950A-B6F1EA0B47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2ACAB7-ADBF-42E5-A214-232BA9EFB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0E80DA6-B971-46B7-B0D3-8581AE0B6AC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32257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FB6D0-92CA-4910-AE77-E238F4C89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913172-A138-4DD4-A5B1-58BA625078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3897B9-E4AD-469B-A60D-9A1A4BD19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4/24/2025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5E1B0-48D6-4F99-9955-39958BA96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9F49DA-55D4-4E36-AEB9-A0E99E31A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620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FEBC7C-C5C1-4A79-A195-B35701C289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D34A74-3328-469B-ABCA-96F2FE3687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AE19AB-5637-455E-89C3-B41702C20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4/24/2025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64F2A3-EBEE-4F42-BAC2-A482F00E6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FE1C27-1A43-4B0B-88D0-0C5FE1DBE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81533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2DDA7E-8449-42D1-93BD-4E96C1BFC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72EB64-DBC0-4012-830E-9166670D17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400" y="1685925"/>
            <a:ext cx="10213200" cy="40401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49A3E9-8704-4E26-A519-8215B3E943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0000" y="6357168"/>
            <a:ext cx="1760150" cy="4616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4EC743F4-8769-40B4-85DF-6CB8DE9F66AA}" type="datetimeFigureOut">
              <a:rPr lang="en-US" smtClean="0"/>
              <a:pPr/>
              <a:t>4/24/2025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90E32-87A0-44C2-A299-D45FAB146E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754312" y="6357600"/>
            <a:ext cx="6683376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cap="all" spc="3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1C1A41-01A7-44E2-965B-ACFD4F2806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82800" y="6357600"/>
            <a:ext cx="1760150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92151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49" r:id="rId5"/>
    <p:sldLayoutId id="2147483754" r:id="rId6"/>
    <p:sldLayoutId id="2147483750" r:id="rId7"/>
    <p:sldLayoutId id="2147483751" r:id="rId8"/>
    <p:sldLayoutId id="2147483752" r:id="rId9"/>
    <p:sldLayoutId id="2147483753" r:id="rId10"/>
    <p:sldLayoutId id="214748375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spc="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50000"/>
        </a:lnSpc>
        <a:spcBef>
          <a:spcPts val="10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reatermanchester-ca.gov.uk/what-we-do/safer-and-stronger-communities/police-and-crime-plan/" TargetMode="External"/><Relationship Id="rId3" Type="http://schemas.openxmlformats.org/officeDocument/2006/relationships/hyperlink" Target="https://www.college.police.uk/research/evidence-based-policing-EBP" TargetMode="External"/><Relationship Id="rId7" Type="http://schemas.openxmlformats.org/officeDocument/2006/relationships/hyperlink" Target="https://www.greatermanchester-ca.gov.uk/news/public-trust-equality-and-culture-at-the-heart-of-new-greater-manchester-police-and-crime-plan/" TargetMode="External"/><Relationship Id="rId2" Type="http://schemas.openxmlformats.org/officeDocument/2006/relationships/hyperlink" Target="https://vulnerabilitypolicing.org.uk/police-learning-a-way-to-rebuild-trust-in-policin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ost.parliament.uk/public-trust-and-confidence-in-the-police/" TargetMode="External"/><Relationship Id="rId11" Type="http://schemas.openxmlformats.org/officeDocument/2006/relationships/hyperlink" Target="https://www.policeconduct.gov.uk/about-us/our-strategy-and-performance/building-trust-and-confidence-in-policing" TargetMode="External"/><Relationship Id="rId5" Type="http://schemas.openxmlformats.org/officeDocument/2006/relationships/hyperlink" Target="https://www.college.police.uk/article/new-strategy-aims-transform-police-culture-and-rebuild-public-trust" TargetMode="External"/><Relationship Id="rId10" Type="http://schemas.openxmlformats.org/officeDocument/2006/relationships/hyperlink" Target="http://www.policeconduct.gov.uk" TargetMode="External"/><Relationship Id="rId4" Type="http://schemas.openxmlformats.org/officeDocument/2006/relationships/hyperlink" Target="https://collegeofpolicing-newsroom.prgloo.com/news/evidence-based-guide-for-improving-public-confidence-in-the-police-launched-by-college-of-policing" TargetMode="External"/><Relationship Id="rId9" Type="http://schemas.openxmlformats.org/officeDocument/2006/relationships/hyperlink" Target="https://www.greatermanchester-ca.gov.uk/media/nf0dl34x/standing-together-report-police-and-crime-pla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F0E5E1-2E04-C715-6485-0E359BDC1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Strategies that improves public trust and confidence towards the police.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A7CEB0-1C6B-247A-AF17-B5F534B029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59410" indent="-359410"/>
            <a:r>
              <a:rPr lang="en-US" sz="2400" b="1" dirty="0">
                <a:latin typeface="Goudy Old Style"/>
              </a:rPr>
              <a:t>Current Community Engagement Strategies</a:t>
            </a:r>
            <a:r>
              <a:rPr lang="en-US" sz="2400" dirty="0">
                <a:latin typeface="Goudy Old Style"/>
              </a:rPr>
              <a:t> </a:t>
            </a:r>
            <a:endParaRPr lang="en-US" sz="2400" i="1">
              <a:solidFill>
                <a:srgbClr val="000000">
                  <a:alpha val="60000"/>
                </a:srgbClr>
              </a:solidFill>
              <a:latin typeface="Goudy Old Style"/>
            </a:endParaRPr>
          </a:p>
          <a:p>
            <a:pPr marL="359410" indent="-359410"/>
            <a:r>
              <a:rPr lang="en-US" sz="2400" b="1" dirty="0">
                <a:latin typeface="Goudy Old Style"/>
                <a:ea typeface="+mn-lt"/>
                <a:cs typeface="+mn-lt"/>
              </a:rPr>
              <a:t>Neighbour hood Policing Teams</a:t>
            </a:r>
            <a:endParaRPr lang="en-US" sz="2400">
              <a:solidFill>
                <a:srgbClr val="000000">
                  <a:alpha val="60000"/>
                </a:srgbClr>
              </a:solidFill>
              <a:latin typeface="Goudy Old Style"/>
            </a:endParaRPr>
          </a:p>
          <a:p>
            <a:pPr marL="359410" indent="-359410"/>
            <a:r>
              <a:rPr lang="en-US" sz="2400" b="1" dirty="0">
                <a:latin typeface="Goudy Old Style"/>
                <a:ea typeface="+mn-lt"/>
                <a:cs typeface="+mn-lt"/>
              </a:rPr>
              <a:t>Police-Community Forums &amp; Town Halls</a:t>
            </a:r>
            <a:endParaRPr lang="en-US" sz="2400">
              <a:solidFill>
                <a:srgbClr val="000000">
                  <a:alpha val="60000"/>
                </a:srgbClr>
              </a:solidFill>
              <a:latin typeface="Goudy Old Style"/>
            </a:endParaRPr>
          </a:p>
          <a:p>
            <a:pPr marL="359410" indent="-359410"/>
            <a:r>
              <a:rPr lang="en-US" sz="2400" b="1" dirty="0">
                <a:latin typeface="Goudy Old Style"/>
                <a:ea typeface="+mn-lt"/>
                <a:cs typeface="+mn-lt"/>
              </a:rPr>
              <a:t>School liaison officers &amp; youth outreach</a:t>
            </a:r>
            <a:endParaRPr lang="en-US" sz="2400">
              <a:solidFill>
                <a:srgbClr val="000000">
                  <a:alpha val="60000"/>
                </a:srgbClr>
              </a:solidFill>
              <a:latin typeface="Goudy Old Style"/>
            </a:endParaRPr>
          </a:p>
          <a:p>
            <a:pPr marL="359410" indent="-359410"/>
            <a:r>
              <a:rPr lang="en-US" sz="2400" b="1" dirty="0">
                <a:latin typeface="Goudy Old Style"/>
                <a:ea typeface="+mn-lt"/>
                <a:cs typeface="+mn-lt"/>
              </a:rPr>
              <a:t>Social media engagement</a:t>
            </a:r>
            <a:endParaRPr lang="en-US" sz="2400">
              <a:solidFill>
                <a:srgbClr val="000000">
                  <a:alpha val="60000"/>
                </a:srgbClr>
              </a:solidFill>
              <a:latin typeface="Goudy Old Style"/>
            </a:endParaRPr>
          </a:p>
          <a:p>
            <a:pPr marL="359410" indent="-359410"/>
            <a:r>
              <a:rPr lang="en-US" sz="2400" b="1" dirty="0">
                <a:latin typeface="Goudy Old Style"/>
                <a:ea typeface="+mn-lt"/>
                <a:cs typeface="+mn-lt"/>
              </a:rPr>
              <a:t>Foot patrols and visible policing</a:t>
            </a:r>
            <a:endParaRPr lang="en-US" sz="2400" dirty="0">
              <a:solidFill>
                <a:srgbClr val="000000">
                  <a:alpha val="60000"/>
                </a:srgbClr>
              </a:solidFill>
              <a:latin typeface="Goudy Old Style"/>
            </a:endParaRPr>
          </a:p>
          <a:p>
            <a:pPr marL="359410" indent="-359410"/>
            <a:endParaRPr lang="en-US" dirty="0">
              <a:solidFill>
                <a:srgbClr val="000000">
                  <a:alpha val="60000"/>
                </a:srgb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3D09DBF-BAFA-9FFE-0AC3-9940BD235F80}"/>
              </a:ext>
            </a:extLst>
          </p:cNvPr>
          <p:cNvSpPr txBox="1"/>
          <p:nvPr/>
        </p:nvSpPr>
        <p:spPr>
          <a:xfrm>
            <a:off x="8764257" y="3704936"/>
            <a:ext cx="3281570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Goudy Old Style"/>
                <a:cs typeface="Times New Roman"/>
              </a:rPr>
              <a:t>(Capstick, 2023)</a:t>
            </a:r>
            <a:endParaRPr lang="en-US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Goudy Old Style"/>
                <a:cs typeface="Times New Roman"/>
              </a:rPr>
              <a:t>(College of Policing, 2024)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Goudy Old Style"/>
                <a:cs typeface="Times New Roman"/>
              </a:rPr>
              <a:t>(Low and Owen-Evans, 2024)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Goudy Old Style"/>
                <a:cs typeface="Times New Roman"/>
              </a:rPr>
              <a:t>(www.policeconduct.gov.uk, 2024)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Goudy Old Style"/>
                <a:cs typeface="Times New Roman"/>
              </a:rPr>
              <a:t>(Standing Together Our plan for policing and safer and stronger communities in Greater, 2024)</a:t>
            </a:r>
            <a:endParaRPr lang="en-US" sz="2000">
              <a:latin typeface="Goudy Old Style"/>
            </a:endParaRPr>
          </a:p>
        </p:txBody>
      </p:sp>
    </p:spTree>
    <p:extLst>
      <p:ext uri="{BB962C8B-B14F-4D97-AF65-F5344CB8AC3E}">
        <p14:creationId xmlns:p14="http://schemas.microsoft.com/office/powerpoint/2010/main" val="7761336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D1BB6-7E39-69D4-5778-6B3BEE504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076" y="693911"/>
            <a:ext cx="10213200" cy="1112836"/>
          </a:xfrm>
        </p:spPr>
        <p:txBody>
          <a:bodyPr/>
          <a:lstStyle/>
          <a:p>
            <a:r>
              <a:rPr lang="en-US" dirty="0">
                <a:latin typeface="Goudy Old Style"/>
                <a:cs typeface="Arial"/>
              </a:rPr>
              <a:t>The challenges of implementing EBP within community policing.</a:t>
            </a:r>
            <a:endParaRPr lang="en-US" dirty="0">
              <a:latin typeface="Goudy Old Style"/>
            </a:endParaRP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CACC81-F64B-BB8D-1E83-80821175A9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2076" y="1253439"/>
            <a:ext cx="10213200" cy="404019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59410" indent="-359410"/>
            <a:r>
              <a:rPr lang="en-US" sz="2400" dirty="0">
                <a:latin typeface="Goudy Old Style"/>
                <a:ea typeface="+mn-lt"/>
                <a:cs typeface="+mn-lt"/>
              </a:rPr>
              <a:t>What is EBP? Using data, research, and trials to guide police practices.</a:t>
            </a:r>
            <a:endParaRPr lang="en-US" sz="2400">
              <a:solidFill>
                <a:srgbClr val="000000">
                  <a:alpha val="60000"/>
                </a:srgbClr>
              </a:solidFill>
              <a:latin typeface="Goudy Old Style"/>
            </a:endParaRPr>
          </a:p>
          <a:p>
            <a:pPr marL="359410" indent="-359410"/>
            <a:r>
              <a:rPr lang="en-US" sz="2400" dirty="0">
                <a:latin typeface="Goudy Old Style"/>
                <a:ea typeface="+mn-lt"/>
                <a:cs typeface="+mn-lt"/>
              </a:rPr>
              <a:t>Challenges:</a:t>
            </a:r>
            <a:endParaRPr lang="en-US" sz="2400">
              <a:solidFill>
                <a:srgbClr val="000000">
                  <a:alpha val="60000"/>
                </a:srgbClr>
              </a:solidFill>
              <a:latin typeface="Goudy Old Style"/>
            </a:endParaRPr>
          </a:p>
          <a:p>
            <a:pPr marL="359410" lvl="1">
              <a:buFont typeface="Arial" panose="05000000000000000000" pitchFamily="2" charset="2"/>
              <a:buChar char="•"/>
            </a:pPr>
            <a:r>
              <a:rPr lang="en-US" sz="2400" i="0" dirty="0">
                <a:latin typeface="Goudy Old Style"/>
                <a:ea typeface="+mn-lt"/>
                <a:cs typeface="+mn-lt"/>
              </a:rPr>
              <a:t>Resistance from frontline officers.</a:t>
            </a:r>
            <a:endParaRPr lang="en-US" sz="2400">
              <a:solidFill>
                <a:srgbClr val="000000">
                  <a:alpha val="60000"/>
                </a:srgbClr>
              </a:solidFill>
              <a:latin typeface="Goudy Old Style"/>
            </a:endParaRPr>
          </a:p>
          <a:p>
            <a:pPr marL="359410" lvl="1">
              <a:buFont typeface="Arial" panose="05000000000000000000" pitchFamily="2" charset="2"/>
              <a:buChar char="•"/>
            </a:pPr>
            <a:r>
              <a:rPr lang="en-US" sz="2400" i="0" dirty="0">
                <a:latin typeface="Goudy Old Style"/>
                <a:ea typeface="+mn-lt"/>
                <a:cs typeface="+mn-lt"/>
              </a:rPr>
              <a:t>Lack of resources or training.</a:t>
            </a:r>
            <a:endParaRPr lang="en-US" sz="2400">
              <a:solidFill>
                <a:srgbClr val="000000">
                  <a:alpha val="60000"/>
                </a:srgbClr>
              </a:solidFill>
              <a:latin typeface="Goudy Old Style"/>
            </a:endParaRPr>
          </a:p>
          <a:p>
            <a:pPr marL="359410" lvl="1">
              <a:buFont typeface="Arial" panose="05000000000000000000" pitchFamily="2" charset="2"/>
              <a:buChar char="•"/>
            </a:pPr>
            <a:r>
              <a:rPr lang="en-US" sz="2400" i="0" dirty="0">
                <a:latin typeface="Goudy Old Style"/>
                <a:ea typeface="+mn-lt"/>
                <a:cs typeface="+mn-lt"/>
              </a:rPr>
              <a:t>Data quality and interpretation issues.</a:t>
            </a:r>
            <a:endParaRPr lang="en-US" sz="2400">
              <a:solidFill>
                <a:srgbClr val="000000">
                  <a:alpha val="60000"/>
                </a:srgbClr>
              </a:solidFill>
              <a:latin typeface="Goudy Old Style"/>
            </a:endParaRPr>
          </a:p>
          <a:p>
            <a:pPr marL="359410" lvl="1">
              <a:buFont typeface="Arial" panose="05000000000000000000" pitchFamily="2" charset="2"/>
              <a:buChar char="•"/>
            </a:pPr>
            <a:r>
              <a:rPr lang="en-US" sz="2400" i="0" dirty="0">
                <a:latin typeface="Goudy Old Style"/>
                <a:ea typeface="+mn-lt"/>
                <a:cs typeface="+mn-lt"/>
              </a:rPr>
              <a:t>Balancing EBP with local community needs or cultural differences.</a:t>
            </a:r>
            <a:endParaRPr lang="en-US" sz="2400">
              <a:solidFill>
                <a:srgbClr val="000000">
                  <a:alpha val="60000"/>
                </a:srgbClr>
              </a:solidFill>
              <a:latin typeface="Goudy Old Style"/>
            </a:endParaRPr>
          </a:p>
          <a:p>
            <a:pPr marL="359410" indent="-359410"/>
            <a:endParaRPr lang="en-US" sz="2400" dirty="0">
              <a:solidFill>
                <a:srgbClr val="000000">
                  <a:alpha val="60000"/>
                </a:srgbClr>
              </a:solidFill>
              <a:latin typeface="Avenir Next LT Pr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D5D627-D2FF-7271-E971-9F22A5842FE3}"/>
              </a:ext>
            </a:extLst>
          </p:cNvPr>
          <p:cNvSpPr txBox="1"/>
          <p:nvPr/>
        </p:nvSpPr>
        <p:spPr>
          <a:xfrm>
            <a:off x="7373314" y="5297836"/>
            <a:ext cx="4812969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 dirty="0">
                <a:latin typeface="Goudy Old Style"/>
                <a:cs typeface="Times New Roman"/>
              </a:rPr>
              <a:t>(Selby-Fell and Newton, 2022)</a:t>
            </a:r>
            <a:endParaRPr lang="en-US"/>
          </a:p>
          <a:p>
            <a:pPr marL="342900" indent="-342900">
              <a:buFont typeface="Arial"/>
              <a:buChar char="•"/>
            </a:pPr>
            <a:r>
              <a:rPr lang="en-US" sz="2000" dirty="0">
                <a:latin typeface="Goudy Old Style"/>
                <a:cs typeface="Times New Roman"/>
              </a:rPr>
              <a:t>(College of Policing, 2024)</a:t>
            </a:r>
          </a:p>
          <a:p>
            <a:pPr marL="342900" indent="-342900">
              <a:buFont typeface="Arial"/>
              <a:buChar char="•"/>
            </a:pPr>
            <a:r>
              <a:rPr lang="en-US" sz="2000" dirty="0">
                <a:latin typeface="Goudy Old Style"/>
                <a:cs typeface="Times New Roman"/>
              </a:rPr>
              <a:t>(College of Policing, 2025a)</a:t>
            </a:r>
            <a:endParaRPr lang="en-US" sz="2000">
              <a:latin typeface="Goudy Old Style"/>
            </a:endParaRPr>
          </a:p>
        </p:txBody>
      </p:sp>
    </p:spTree>
    <p:extLst>
      <p:ext uri="{BB962C8B-B14F-4D97-AF65-F5344CB8AC3E}">
        <p14:creationId xmlns:p14="http://schemas.microsoft.com/office/powerpoint/2010/main" val="20626638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D5A56B-CDFD-9501-1ECB-FFB70BD734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130" y="954817"/>
            <a:ext cx="10213200" cy="521408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endParaRPr lang="en-US" b="1" dirty="0">
              <a:solidFill>
                <a:srgbClr val="000000">
                  <a:alpha val="60000"/>
                </a:srgbClr>
              </a:solidFill>
            </a:endParaRPr>
          </a:p>
          <a:p>
            <a:pPr marL="359410" indent="-359410"/>
            <a:r>
              <a:rPr lang="en-US" sz="2400" dirty="0">
                <a:latin typeface="Goudy Old Style"/>
                <a:ea typeface="+mn-lt"/>
                <a:cs typeface="+mn-lt"/>
              </a:rPr>
              <a:t>Use of Community Safety Partnerships and problem-solving hubs.</a:t>
            </a:r>
            <a:endParaRPr lang="en-US" sz="2400" dirty="0">
              <a:solidFill>
                <a:srgbClr val="000000">
                  <a:alpha val="60000"/>
                </a:srgbClr>
              </a:solidFill>
              <a:latin typeface="Goudy Old Style"/>
            </a:endParaRPr>
          </a:p>
          <a:p>
            <a:pPr marL="359410" indent="-359410"/>
            <a:r>
              <a:rPr lang="en-US" sz="2400" dirty="0">
                <a:latin typeface="Goudy Old Style"/>
                <a:ea typeface="+mn-lt"/>
                <a:cs typeface="+mn-lt"/>
              </a:rPr>
              <a:t>Worked closely with local councils and social services.</a:t>
            </a:r>
            <a:endParaRPr lang="en-US" sz="2400" dirty="0">
              <a:solidFill>
                <a:srgbClr val="000000">
                  <a:alpha val="60000"/>
                </a:srgbClr>
              </a:solidFill>
              <a:latin typeface="Goudy Old Style"/>
            </a:endParaRPr>
          </a:p>
          <a:p>
            <a:pPr marL="359410" indent="-359410"/>
            <a:r>
              <a:rPr lang="en-US" sz="2400" dirty="0">
                <a:latin typeface="Goudy Old Style"/>
                <a:ea typeface="+mn-lt"/>
                <a:cs typeface="+mn-lt"/>
              </a:rPr>
              <a:t>Results:</a:t>
            </a:r>
            <a:endParaRPr lang="en-US" sz="2400" dirty="0">
              <a:solidFill>
                <a:srgbClr val="000000">
                  <a:alpha val="60000"/>
                </a:srgbClr>
              </a:solidFill>
              <a:latin typeface="Goudy Old Style"/>
            </a:endParaRPr>
          </a:p>
          <a:p>
            <a:pPr marL="359410" lvl="1">
              <a:buFont typeface="Arial" panose="05000000000000000000" pitchFamily="2" charset="2"/>
              <a:buChar char="•"/>
            </a:pPr>
            <a:r>
              <a:rPr lang="en-US" sz="2400" i="0" dirty="0">
                <a:latin typeface="Goudy Old Style"/>
                <a:ea typeface="+mn-lt"/>
                <a:cs typeface="+mn-lt"/>
              </a:rPr>
              <a:t>Reduction in anti-social </a:t>
            </a:r>
            <a:r>
              <a:rPr lang="en-US" sz="2400" i="0" err="1">
                <a:latin typeface="Goudy Old Style"/>
                <a:ea typeface="+mn-lt"/>
                <a:cs typeface="+mn-lt"/>
              </a:rPr>
              <a:t>behaviour</a:t>
            </a:r>
            <a:r>
              <a:rPr lang="en-US" sz="2400" i="0" dirty="0">
                <a:latin typeface="Goudy Old Style"/>
                <a:ea typeface="+mn-lt"/>
                <a:cs typeface="+mn-lt"/>
              </a:rPr>
              <a:t>.</a:t>
            </a:r>
            <a:endParaRPr lang="en-US" sz="2400">
              <a:solidFill>
                <a:srgbClr val="000000">
                  <a:alpha val="60000"/>
                </a:srgbClr>
              </a:solidFill>
              <a:latin typeface="Goudy Old Style"/>
            </a:endParaRPr>
          </a:p>
          <a:p>
            <a:pPr marL="359410" lvl="1">
              <a:buFont typeface="Arial" panose="05000000000000000000" pitchFamily="2" charset="2"/>
              <a:buChar char="•"/>
            </a:pPr>
            <a:r>
              <a:rPr lang="en-US" sz="2400" i="0" dirty="0">
                <a:latin typeface="Goudy Old Style"/>
                <a:ea typeface="+mn-lt"/>
                <a:cs typeface="+mn-lt"/>
              </a:rPr>
              <a:t>Stronger links with ethnic minority communities.</a:t>
            </a:r>
            <a:endParaRPr lang="en-US" sz="2400">
              <a:solidFill>
                <a:srgbClr val="000000">
                  <a:alpha val="60000"/>
                </a:srgbClr>
              </a:solidFill>
              <a:latin typeface="Goudy Old Style"/>
            </a:endParaRPr>
          </a:p>
          <a:p>
            <a:pPr marL="359410" lvl="1">
              <a:buFont typeface="Arial" panose="05000000000000000000" pitchFamily="2" charset="2"/>
              <a:buChar char="•"/>
            </a:pPr>
            <a:r>
              <a:rPr lang="en-US" sz="2400" i="0" dirty="0">
                <a:latin typeface="Goudy Old Style"/>
                <a:ea typeface="+mn-lt"/>
                <a:cs typeface="+mn-lt"/>
              </a:rPr>
              <a:t>Still faces challenges in consistency and funding.</a:t>
            </a:r>
            <a:endParaRPr lang="en-US" sz="2400">
              <a:solidFill>
                <a:srgbClr val="000000">
                  <a:alpha val="60000"/>
                </a:srgbClr>
              </a:solidFill>
              <a:latin typeface="Goudy Old Style"/>
            </a:endParaRPr>
          </a:p>
          <a:p>
            <a:pPr marL="359410" indent="-359410"/>
            <a:endParaRPr lang="en-US" sz="2400" dirty="0">
              <a:solidFill>
                <a:srgbClr val="000000">
                  <a:alpha val="60000"/>
                </a:srgbClr>
              </a:solidFill>
              <a:latin typeface="Goudy Old Style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6959D7D-DC24-5699-0568-A52F310862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Case study: Greater Manchester Police UK.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1BE60BC-2F84-26B1-05CF-DD4225FB05BF}"/>
              </a:ext>
            </a:extLst>
          </p:cNvPr>
          <p:cNvSpPr txBox="1"/>
          <p:nvPr/>
        </p:nvSpPr>
        <p:spPr>
          <a:xfrm>
            <a:off x="9127554" y="5749890"/>
            <a:ext cx="3067644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171450" indent="-171450">
              <a:buFont typeface="Arial"/>
              <a:buChar char="•"/>
            </a:pPr>
            <a:endParaRPr lang="en-US" sz="1200">
              <a:latin typeface="Goudy Old Style"/>
              <a:cs typeface="Times New Roman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865759-3836-C779-E8CD-43C58CDC9CAC}"/>
              </a:ext>
            </a:extLst>
          </p:cNvPr>
          <p:cNvSpPr txBox="1"/>
          <p:nvPr/>
        </p:nvSpPr>
        <p:spPr>
          <a:xfrm>
            <a:off x="9218043" y="4246345"/>
            <a:ext cx="2689855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 dirty="0">
                <a:latin typeface="Goudy Old Style"/>
                <a:cs typeface="Times New Roman"/>
              </a:rPr>
              <a:t>(Manchester, 2024a)</a:t>
            </a:r>
            <a:endParaRPr lang="en-US"/>
          </a:p>
          <a:p>
            <a:pPr marL="342900" indent="-342900">
              <a:buFont typeface="Arial"/>
              <a:buChar char="•"/>
            </a:pPr>
            <a:r>
              <a:rPr lang="en-US" sz="2400" dirty="0">
                <a:latin typeface="Goudy Old Style"/>
                <a:cs typeface="Times New Roman"/>
              </a:rPr>
              <a:t>(Manchester, 2024b)</a:t>
            </a:r>
            <a:endParaRPr lang="en-US" sz="2400">
              <a:latin typeface="Goudy Old Style"/>
            </a:endParaRPr>
          </a:p>
        </p:txBody>
      </p:sp>
    </p:spTree>
    <p:extLst>
      <p:ext uri="{BB962C8B-B14F-4D97-AF65-F5344CB8AC3E}">
        <p14:creationId xmlns:p14="http://schemas.microsoft.com/office/powerpoint/2010/main" val="15548554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FC278E-2F3D-342E-2512-CD87874123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-557211"/>
            <a:ext cx="10213200" cy="6858727"/>
          </a:xfrm>
        </p:spPr>
        <p:txBody>
          <a:bodyPr>
            <a:normAutofit/>
          </a:bodyPr>
          <a:lstStyle/>
          <a:p>
            <a:r>
              <a:rPr lang="en-US" dirty="0"/>
              <a:t>References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A18A2B-9345-4966-2B9D-8AD3425F14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0040" y="288127"/>
            <a:ext cx="10213200" cy="629257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59410" indent="-359410" algn="ctr">
              <a:buNone/>
            </a:pPr>
            <a:endParaRPr lang="en-US" sz="1200" dirty="0">
              <a:solidFill>
                <a:srgbClr val="000000">
                  <a:alpha val="60000"/>
                </a:srgbClr>
              </a:solidFill>
              <a:latin typeface="Times New Roman"/>
              <a:cs typeface="Times New Roman"/>
            </a:endParaRPr>
          </a:p>
          <a:p>
            <a:pPr marL="359410" indent="-359410"/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Capstick, N. (2023). </a:t>
            </a:r>
            <a:r>
              <a:rPr lang="en-US" sz="1050" i="1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Police learning: a way to rebuild trust in policing?</a:t>
            </a:r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 [online] Vulnerability &amp; Policing Futures Research Centre. Available at: </a:t>
            </a:r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https://vulnerabilitypolicing.org.uk/police-learning-a-way-to-rebuild-trust-in-policing/</a:t>
            </a:r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.</a:t>
            </a:r>
            <a:endParaRPr lang="en-US" sz="1050" dirty="0">
              <a:solidFill>
                <a:schemeClr val="tx1">
                  <a:lumMod val="95000"/>
                  <a:lumOff val="5000"/>
                </a:schemeClr>
              </a:solidFill>
              <a:latin typeface="Goudy Old Style"/>
            </a:endParaRPr>
          </a:p>
          <a:p>
            <a:pPr marL="359410" indent="-359410"/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College of Policing (2024). </a:t>
            </a:r>
            <a:r>
              <a:rPr lang="en-US" sz="1050" i="1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Evidence-based policing</a:t>
            </a:r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. [online] College of Policing. Available at: </a:t>
            </a:r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https://www.college.police.uk/research/evidence-based-policing-EBP</a:t>
            </a:r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.</a:t>
            </a:r>
            <a:endParaRPr lang="en-US" sz="1050" dirty="0">
              <a:solidFill>
                <a:schemeClr val="tx1">
                  <a:lumMod val="95000"/>
                  <a:lumOff val="5000"/>
                </a:schemeClr>
              </a:solidFill>
              <a:latin typeface="Goudy Old Style"/>
            </a:endParaRPr>
          </a:p>
          <a:p>
            <a:pPr marL="359410" indent="-359410"/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College of Policing (2025a). </a:t>
            </a:r>
            <a:r>
              <a:rPr lang="en-US" sz="1050" i="1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Evidence-based guide for improving public confidence in the police launched by College of Policing | College of Policing</a:t>
            </a:r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. [online] College of Policing. Available at: </a:t>
            </a:r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https://collegeofpolicing-newsroom.prgloo.com/news/evidence-based-guide-for-improving-public-confidence-in-the-police-launched-by-college-of-policing</a:t>
            </a:r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.</a:t>
            </a:r>
            <a:endParaRPr lang="en-US" sz="1050" dirty="0">
              <a:solidFill>
                <a:schemeClr val="tx1">
                  <a:lumMod val="95000"/>
                  <a:lumOff val="5000"/>
                </a:schemeClr>
              </a:solidFill>
              <a:latin typeface="Goudy Old Style"/>
            </a:endParaRPr>
          </a:p>
          <a:p>
            <a:pPr marL="359410" indent="-359410"/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College of Policing (2025b). </a:t>
            </a:r>
            <a:r>
              <a:rPr lang="en-US" sz="1050" i="1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New Strategy Aims to Transform Police Culture and Rebuild Public Trust | College of Policing</a:t>
            </a:r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. [online] College of Policing. Available at: </a:t>
            </a:r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https://www.college.police.uk/article/new-strategy-aims-transform-police-culture-and-rebuild-public-trust</a:t>
            </a:r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.</a:t>
            </a:r>
            <a:endParaRPr lang="en-US" sz="1050" dirty="0">
              <a:solidFill>
                <a:schemeClr val="tx1">
                  <a:lumMod val="95000"/>
                  <a:lumOff val="5000"/>
                </a:schemeClr>
              </a:solidFill>
              <a:latin typeface="Goudy Old Style"/>
            </a:endParaRPr>
          </a:p>
          <a:p>
            <a:pPr marL="359410" indent="-359410"/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Low, N. and Owen-Evans, R. (2024). </a:t>
            </a:r>
            <a:r>
              <a:rPr lang="en-US" sz="1050" i="1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Public trust and confidence in the police</a:t>
            </a:r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. [online] UK Parliament . Available at: </a:t>
            </a:r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https://post.parliament.uk/public-trust-and-confidence-in-the-police/</a:t>
            </a:r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.</a:t>
            </a:r>
            <a:endParaRPr lang="en-US" sz="1050" dirty="0">
              <a:solidFill>
                <a:schemeClr val="tx1">
                  <a:lumMod val="95000"/>
                  <a:lumOff val="5000"/>
                </a:schemeClr>
              </a:solidFill>
              <a:latin typeface="Goudy Old Style"/>
            </a:endParaRPr>
          </a:p>
          <a:p>
            <a:pPr marL="359410" indent="-359410"/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Manchester, G. (2024a). </a:t>
            </a:r>
            <a:r>
              <a:rPr lang="en-US" sz="1050" i="1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Home</a:t>
            </a:r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. [online] Greater Manchester Combined Authority. Available at: </a:t>
            </a:r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https://www.greatermanchester-ca.gov.uk/news/public-trust-equality-and-culture-at-the-heart-of-new-greater-manchester-police-and-crime-plan/</a:t>
            </a:r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.</a:t>
            </a:r>
            <a:endParaRPr lang="en-US" sz="1050" dirty="0">
              <a:solidFill>
                <a:schemeClr val="tx1">
                  <a:lumMod val="95000"/>
                  <a:lumOff val="5000"/>
                </a:schemeClr>
              </a:solidFill>
              <a:latin typeface="Goudy Old Style"/>
            </a:endParaRPr>
          </a:p>
          <a:p>
            <a:pPr marL="359410" indent="-359410"/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Manchester, G. (2024b). </a:t>
            </a:r>
            <a:r>
              <a:rPr lang="en-US" sz="1050" i="1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Home</a:t>
            </a:r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. [online] Greater Manchester Combined Authority. Available at: </a:t>
            </a:r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https://www.greatermanchester-ca.gov.uk/what-we-do/safer-and-stronger-communities/police-and-crime-plan/</a:t>
            </a:r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.</a:t>
            </a:r>
            <a:endParaRPr lang="en-US" sz="1050" dirty="0">
              <a:solidFill>
                <a:schemeClr val="tx1">
                  <a:lumMod val="95000"/>
                  <a:lumOff val="5000"/>
                </a:schemeClr>
              </a:solidFill>
              <a:latin typeface="Goudy Old Style"/>
            </a:endParaRPr>
          </a:p>
          <a:p>
            <a:pPr marL="359410" indent="-359410"/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Selby-Fell, H. and Newton, A. (2022). Embedding Evidence-Based Policing (EBP): A UK case study exploring </a:t>
            </a:r>
            <a:r>
              <a:rPr lang="en-US" sz="1050" err="1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organisational</a:t>
            </a:r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 challenges. </a:t>
            </a:r>
            <a:r>
              <a:rPr lang="en-US" sz="1050" i="1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The Police Journal: Theory, Practice and Principles</a:t>
            </a:r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, [online] 97(1), p.0032258X2211284. </a:t>
            </a:r>
            <a:r>
              <a:rPr lang="en-US" sz="1050" err="1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doi:https</a:t>
            </a:r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://doi.org/10.1177/0032258x221128404.</a:t>
            </a:r>
            <a:endParaRPr lang="en-US" sz="1050" dirty="0">
              <a:solidFill>
                <a:schemeClr val="tx1">
                  <a:lumMod val="95000"/>
                  <a:lumOff val="5000"/>
                </a:schemeClr>
              </a:solidFill>
              <a:latin typeface="Goudy Old Style"/>
            </a:endParaRPr>
          </a:p>
          <a:p>
            <a:pPr marL="359410" indent="-359410"/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Standing Together Our plan for policing and safer and stronger communities in Greater. (2024). Available at: </a:t>
            </a:r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https://www.greatermanchester-ca.gov.uk/media/nf0dl34x/standing-together-report-police-and-crime-plan.pdf</a:t>
            </a:r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.</a:t>
            </a:r>
            <a:endParaRPr lang="en-US" sz="1050" dirty="0">
              <a:solidFill>
                <a:schemeClr val="tx1">
                  <a:lumMod val="95000"/>
                  <a:lumOff val="5000"/>
                </a:schemeClr>
              </a:solidFill>
              <a:latin typeface="Goudy Old Style"/>
            </a:endParaRPr>
          </a:p>
          <a:p>
            <a:pPr marL="359410" indent="-359410"/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www.policeconduct.gov.uk</a:t>
            </a:r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. (2024). </a:t>
            </a:r>
            <a:r>
              <a:rPr lang="en-US" sz="1050" i="1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Building trust and confidence in policing | Independent Office for Police Conduct (IOPC)</a:t>
            </a:r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. [online] Available at: </a:t>
            </a:r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https://www.policeconduct.gov.uk/about-us/our-strategy-and-performance/building-trust-and-confidence-in-policing</a:t>
            </a:r>
            <a:r>
              <a:rPr lang="en-US" sz="1050" dirty="0">
                <a:solidFill>
                  <a:schemeClr val="tx1">
                    <a:lumMod val="95000"/>
                    <a:lumOff val="5000"/>
                  </a:schemeClr>
                </a:solidFill>
                <a:latin typeface="Goudy Old Style"/>
                <a:cs typeface="Times New Roman"/>
              </a:rPr>
              <a:t>.</a:t>
            </a:r>
            <a:endParaRPr lang="en-US" sz="1050" dirty="0">
              <a:solidFill>
                <a:schemeClr val="tx1">
                  <a:lumMod val="95000"/>
                  <a:lumOff val="5000"/>
                </a:schemeClr>
              </a:solidFill>
              <a:latin typeface="Goudy Old Style"/>
            </a:endParaRPr>
          </a:p>
          <a:p>
            <a:pPr marL="359410" indent="-359410"/>
            <a:endParaRPr lang="en-US" sz="1050" dirty="0">
              <a:solidFill>
                <a:schemeClr val="tx1">
                  <a:lumMod val="95000"/>
                  <a:lumOff val="5000"/>
                </a:schemeClr>
              </a:solidFill>
              <a:latin typeface="Goudy Old Style"/>
            </a:endParaRPr>
          </a:p>
          <a:p>
            <a:pPr marL="0" indent="0">
              <a:buNone/>
            </a:pPr>
            <a:endParaRPr lang="en-US" dirty="0">
              <a:solidFill>
                <a:srgbClr val="000000">
                  <a:alpha val="60000"/>
                </a:srgbClr>
              </a:solidFill>
            </a:endParaRPr>
          </a:p>
          <a:p>
            <a:pPr marL="359410" indent="-359410"/>
            <a:endParaRPr lang="en-US" dirty="0">
              <a:solidFill>
                <a:srgbClr val="000000">
                  <a:alpha val="60000"/>
                </a:srgbClr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000000">
                  <a:alpha val="6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4961535"/>
      </p:ext>
    </p:extLst>
  </p:cSld>
  <p:clrMapOvr>
    <a:masterClrMapping/>
  </p:clrMapOvr>
</p:sld>
</file>

<file path=ppt/theme/theme1.xml><?xml version="1.0" encoding="utf-8"?>
<a:theme xmlns:a="http://schemas.openxmlformats.org/drawingml/2006/main" name="FrostyVTI">
  <a:themeElements>
    <a:clrScheme name="Frosty">
      <a:dk1>
        <a:sysClr val="windowText" lastClr="000000"/>
      </a:dk1>
      <a:lt1>
        <a:sysClr val="window" lastClr="FFFFFF"/>
      </a:lt1>
      <a:dk2>
        <a:srgbClr val="0B2827"/>
      </a:dk2>
      <a:lt2>
        <a:srgbClr val="DAE3E3"/>
      </a:lt2>
      <a:accent1>
        <a:srgbClr val="767E37"/>
      </a:accent1>
      <a:accent2>
        <a:srgbClr val="B495C2"/>
      </a:accent2>
      <a:accent3>
        <a:srgbClr val="8FA3A3"/>
      </a:accent3>
      <a:accent4>
        <a:srgbClr val="CE7F01"/>
      </a:accent4>
      <a:accent5>
        <a:srgbClr val="D15A29"/>
      </a:accent5>
      <a:accent6>
        <a:srgbClr val="B88470"/>
      </a:accent6>
      <a:hlink>
        <a:srgbClr val="B57001"/>
      </a:hlink>
      <a:folHlink>
        <a:srgbClr val="996209"/>
      </a:folHlink>
    </a:clrScheme>
    <a:fontScheme name="Frosted Leaf">
      <a:majorFont>
        <a:latin typeface="Goudy Old Style"/>
        <a:ea typeface=""/>
        <a:cs typeface=""/>
      </a:majorFont>
      <a:minorFont>
        <a:latin typeface="Avenir Next LT Pro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ostyVTI" id="{DD283BC3-E0B6-4E4B-91CF-F0F54D51BB21}" vid="{3EE220F7-F497-4893-BE1F-7BB1D607421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FrostyVTI</vt:lpstr>
      <vt:lpstr>Strategies that improves public trust and confidence towards the police. </vt:lpstr>
      <vt:lpstr>The challenges of implementing EBP within community policing. </vt:lpstr>
      <vt:lpstr>Case study: Greater Manchester Police UK.</vt:lpstr>
      <vt:lpstr>References       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267</cp:revision>
  <dcterms:created xsi:type="dcterms:W3CDTF">2025-04-22T18:39:09Z</dcterms:created>
  <dcterms:modified xsi:type="dcterms:W3CDTF">2025-04-24T20:16:22Z</dcterms:modified>
</cp:coreProperties>
</file>