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1" r:id="rId5"/>
  </p:sldMasterIdLst>
  <p:notesMasterIdLst>
    <p:notesMasterId r:id="rId35"/>
  </p:notesMasterIdLst>
  <p:sldIdLst>
    <p:sldId id="437" r:id="rId6"/>
    <p:sldId id="438" r:id="rId7"/>
    <p:sldId id="441" r:id="rId8"/>
    <p:sldId id="443" r:id="rId9"/>
    <p:sldId id="448" r:id="rId10"/>
    <p:sldId id="449" r:id="rId11"/>
    <p:sldId id="257" r:id="rId12"/>
    <p:sldId id="447" r:id="rId13"/>
    <p:sldId id="460" r:id="rId14"/>
    <p:sldId id="446" r:id="rId15"/>
    <p:sldId id="445" r:id="rId16"/>
    <p:sldId id="444" r:id="rId17"/>
    <p:sldId id="261" r:id="rId18"/>
    <p:sldId id="258" r:id="rId19"/>
    <p:sldId id="450" r:id="rId20"/>
    <p:sldId id="451" r:id="rId21"/>
    <p:sldId id="452" r:id="rId22"/>
    <p:sldId id="453" r:id="rId23"/>
    <p:sldId id="454" r:id="rId24"/>
    <p:sldId id="455" r:id="rId25"/>
    <p:sldId id="457" r:id="rId26"/>
    <p:sldId id="456" r:id="rId27"/>
    <p:sldId id="458" r:id="rId28"/>
    <p:sldId id="440" r:id="rId29"/>
    <p:sldId id="439" r:id="rId30"/>
    <p:sldId id="461" r:id="rId31"/>
    <p:sldId id="463" r:id="rId32"/>
    <p:sldId id="462" r:id="rId33"/>
    <p:sldId id="45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EEDEC6-22A9-492E-B7A7-8ACF365EDD79}" v="1" dt="2024-07-04T15:29:51.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MasterView">
  <p:normalViewPr>
    <p:restoredLeft sz="20000" autoAdjust="0"/>
    <p:restoredTop sz="75908" autoAdjust="0"/>
  </p:normalViewPr>
  <p:slideViewPr>
    <p:cSldViewPr snapToGrid="0">
      <p:cViewPr varScale="1">
        <p:scale>
          <a:sx n="98" d="100"/>
          <a:sy n="98" d="100"/>
        </p:scale>
        <p:origin x="102"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S::david.stacey@uwtsd.ac.uk::6e25bcea-c703-499a-b54e-663d1eeaca2d" providerId="AD" clId="Web-{811DE2CA-819C-74B9-8EB3-CAFEFD0A7B84}"/>
    <pc:docChg chg="modSld">
      <pc:chgData name="David Stacey" userId="S::david.stacey@uwtsd.ac.uk::6e25bcea-c703-499a-b54e-663d1eeaca2d" providerId="AD" clId="Web-{811DE2CA-819C-74B9-8EB3-CAFEFD0A7B84}" dt="2022-02-14T12:11:38.716" v="8"/>
      <pc:docMkLst>
        <pc:docMk/>
      </pc:docMkLst>
      <pc:sldChg chg="delSp">
        <pc:chgData name="David Stacey" userId="S::david.stacey@uwtsd.ac.uk::6e25bcea-c703-499a-b54e-663d1eeaca2d" providerId="AD" clId="Web-{811DE2CA-819C-74B9-8EB3-CAFEFD0A7B84}" dt="2022-02-14T12:09:54.135" v="1"/>
        <pc:sldMkLst>
          <pc:docMk/>
          <pc:sldMk cId="693678004" sldId="454"/>
        </pc:sldMkLst>
        <pc:spChg chg="del">
          <ac:chgData name="David Stacey" userId="S::david.stacey@uwtsd.ac.uk::6e25bcea-c703-499a-b54e-663d1eeaca2d" providerId="AD" clId="Web-{811DE2CA-819C-74B9-8EB3-CAFEFD0A7B84}" dt="2022-02-14T12:09:49.995" v="0"/>
          <ac:spMkLst>
            <pc:docMk/>
            <pc:sldMk cId="693678004" sldId="454"/>
            <ac:spMk id="2" creationId="{DED57159-4B47-4C1D-ACF5-3D8D8AC7EE52}"/>
          </ac:spMkLst>
        </pc:spChg>
        <pc:spChg chg="del">
          <ac:chgData name="David Stacey" userId="S::david.stacey@uwtsd.ac.uk::6e25bcea-c703-499a-b54e-663d1eeaca2d" providerId="AD" clId="Web-{811DE2CA-819C-74B9-8EB3-CAFEFD0A7B84}" dt="2022-02-14T12:09:54.135" v="1"/>
          <ac:spMkLst>
            <pc:docMk/>
            <pc:sldMk cId="693678004" sldId="454"/>
            <ac:spMk id="3" creationId="{A4ED52FC-A99B-416F-A864-AAA4B88D3582}"/>
          </ac:spMkLst>
        </pc:spChg>
      </pc:sldChg>
      <pc:sldChg chg="delSp">
        <pc:chgData name="David Stacey" userId="S::david.stacey@uwtsd.ac.uk::6e25bcea-c703-499a-b54e-663d1eeaca2d" providerId="AD" clId="Web-{811DE2CA-819C-74B9-8EB3-CAFEFD0A7B84}" dt="2022-02-14T12:10:03.386" v="2"/>
        <pc:sldMkLst>
          <pc:docMk/>
          <pc:sldMk cId="3974658708" sldId="455"/>
        </pc:sldMkLst>
        <pc:spChg chg="del">
          <ac:chgData name="David Stacey" userId="S::david.stacey@uwtsd.ac.uk::6e25bcea-c703-499a-b54e-663d1eeaca2d" providerId="AD" clId="Web-{811DE2CA-819C-74B9-8EB3-CAFEFD0A7B84}" dt="2022-02-14T12:10:03.386" v="2"/>
          <ac:spMkLst>
            <pc:docMk/>
            <pc:sldMk cId="3974658708" sldId="455"/>
            <ac:spMk id="2" creationId="{9A8A6F7D-1CE3-4B9E-9466-232E23DDD4C7}"/>
          </ac:spMkLst>
        </pc:spChg>
      </pc:sldChg>
      <pc:sldChg chg="delSp">
        <pc:chgData name="David Stacey" userId="S::david.stacey@uwtsd.ac.uk::6e25bcea-c703-499a-b54e-663d1eeaca2d" providerId="AD" clId="Web-{811DE2CA-819C-74B9-8EB3-CAFEFD0A7B84}" dt="2022-02-14T12:10:21.558" v="6"/>
        <pc:sldMkLst>
          <pc:docMk/>
          <pc:sldMk cId="1463810317" sldId="456"/>
        </pc:sldMkLst>
        <pc:spChg chg="del">
          <ac:chgData name="David Stacey" userId="S::david.stacey@uwtsd.ac.uk::6e25bcea-c703-499a-b54e-663d1eeaca2d" providerId="AD" clId="Web-{811DE2CA-819C-74B9-8EB3-CAFEFD0A7B84}" dt="2022-02-14T12:10:19.683" v="5"/>
          <ac:spMkLst>
            <pc:docMk/>
            <pc:sldMk cId="1463810317" sldId="456"/>
            <ac:spMk id="2" creationId="{7574B4BC-F82A-40D8-8AA1-32AE08C79596}"/>
          </ac:spMkLst>
        </pc:spChg>
        <pc:spChg chg="del">
          <ac:chgData name="David Stacey" userId="S::david.stacey@uwtsd.ac.uk::6e25bcea-c703-499a-b54e-663d1eeaca2d" providerId="AD" clId="Web-{811DE2CA-819C-74B9-8EB3-CAFEFD0A7B84}" dt="2022-02-14T12:10:21.558" v="6"/>
          <ac:spMkLst>
            <pc:docMk/>
            <pc:sldMk cId="1463810317" sldId="456"/>
            <ac:spMk id="3" creationId="{4622F088-36D1-406B-A750-B721FA1F9B7E}"/>
          </ac:spMkLst>
        </pc:spChg>
      </pc:sldChg>
      <pc:sldChg chg="delSp">
        <pc:chgData name="David Stacey" userId="S::david.stacey@uwtsd.ac.uk::6e25bcea-c703-499a-b54e-663d1eeaca2d" providerId="AD" clId="Web-{811DE2CA-819C-74B9-8EB3-CAFEFD0A7B84}" dt="2022-02-14T12:10:12.558" v="4"/>
        <pc:sldMkLst>
          <pc:docMk/>
          <pc:sldMk cId="4019210959" sldId="457"/>
        </pc:sldMkLst>
        <pc:spChg chg="del">
          <ac:chgData name="David Stacey" userId="S::david.stacey@uwtsd.ac.uk::6e25bcea-c703-499a-b54e-663d1eeaca2d" providerId="AD" clId="Web-{811DE2CA-819C-74B9-8EB3-CAFEFD0A7B84}" dt="2022-02-14T12:10:11.401" v="3"/>
          <ac:spMkLst>
            <pc:docMk/>
            <pc:sldMk cId="4019210959" sldId="457"/>
            <ac:spMk id="2" creationId="{60EE6EBD-E255-4A52-8C75-0DAC0F5824D8}"/>
          </ac:spMkLst>
        </pc:spChg>
        <pc:spChg chg="del">
          <ac:chgData name="David Stacey" userId="S::david.stacey@uwtsd.ac.uk::6e25bcea-c703-499a-b54e-663d1eeaca2d" providerId="AD" clId="Web-{811DE2CA-819C-74B9-8EB3-CAFEFD0A7B84}" dt="2022-02-14T12:10:12.558" v="4"/>
          <ac:spMkLst>
            <pc:docMk/>
            <pc:sldMk cId="4019210959" sldId="457"/>
            <ac:spMk id="3" creationId="{B6DF304C-16C4-4AFF-A5FF-2A72B6EF5469}"/>
          </ac:spMkLst>
        </pc:spChg>
      </pc:sldChg>
      <pc:sldChg chg="delSp">
        <pc:chgData name="David Stacey" userId="S::david.stacey@uwtsd.ac.uk::6e25bcea-c703-499a-b54e-663d1eeaca2d" providerId="AD" clId="Web-{811DE2CA-819C-74B9-8EB3-CAFEFD0A7B84}" dt="2022-02-14T12:11:38.716" v="8"/>
        <pc:sldMkLst>
          <pc:docMk/>
          <pc:sldMk cId="3931346279" sldId="459"/>
        </pc:sldMkLst>
        <pc:spChg chg="del">
          <ac:chgData name="David Stacey" userId="S::david.stacey@uwtsd.ac.uk::6e25bcea-c703-499a-b54e-663d1eeaca2d" providerId="AD" clId="Web-{811DE2CA-819C-74B9-8EB3-CAFEFD0A7B84}" dt="2022-02-14T12:11:37.216" v="7"/>
          <ac:spMkLst>
            <pc:docMk/>
            <pc:sldMk cId="3931346279" sldId="459"/>
            <ac:spMk id="2" creationId="{FB48C699-80AE-494A-9466-8211733780EC}"/>
          </ac:spMkLst>
        </pc:spChg>
        <pc:spChg chg="del">
          <ac:chgData name="David Stacey" userId="S::david.stacey@uwtsd.ac.uk::6e25bcea-c703-499a-b54e-663d1eeaca2d" providerId="AD" clId="Web-{811DE2CA-819C-74B9-8EB3-CAFEFD0A7B84}" dt="2022-02-14T12:11:38.716" v="8"/>
          <ac:spMkLst>
            <pc:docMk/>
            <pc:sldMk cId="3931346279" sldId="459"/>
            <ac:spMk id="3" creationId="{55404D45-A47F-4130-850C-0D8BD0BA8FB8}"/>
          </ac:spMkLst>
        </pc:spChg>
      </pc:sldChg>
    </pc:docChg>
  </pc:docChgLst>
  <pc:docChgLst>
    <pc:chgData name="Lilian Martin" userId="865a25aa-5d86-405e-9b5c-e4f83f7b7fbb" providerId="ADAL" clId="{33EEDEC6-22A9-492E-B7A7-8ACF365EDD79}"/>
    <pc:docChg chg="modMainMaster">
      <pc:chgData name="Lilian Martin" userId="865a25aa-5d86-405e-9b5c-e4f83f7b7fbb" providerId="ADAL" clId="{33EEDEC6-22A9-492E-B7A7-8ACF365EDD79}" dt="2024-07-04T15:29:51.365" v="0"/>
      <pc:docMkLst>
        <pc:docMk/>
      </pc:docMkLst>
      <pc:sldMasterChg chg="modSldLayout">
        <pc:chgData name="Lilian Martin" userId="865a25aa-5d86-405e-9b5c-e4f83f7b7fbb" providerId="ADAL" clId="{33EEDEC6-22A9-492E-B7A7-8ACF365EDD79}" dt="2024-07-04T15:29:51.365" v="0"/>
        <pc:sldMasterMkLst>
          <pc:docMk/>
          <pc:sldMasterMk cId="1715428794" sldId="2147483660"/>
        </pc:sldMasterMkLst>
        <pc:sldLayoutChg chg="setBg">
          <pc:chgData name="Lilian Martin" userId="865a25aa-5d86-405e-9b5c-e4f83f7b7fbb" providerId="ADAL" clId="{33EEDEC6-22A9-492E-B7A7-8ACF365EDD79}" dt="2024-07-04T15:29:51.365" v="0"/>
          <pc:sldLayoutMkLst>
            <pc:docMk/>
            <pc:sldMasterMk cId="1715428794" sldId="2147483660"/>
            <pc:sldLayoutMk cId="2445026287" sldId="2147483664"/>
          </pc:sldLayoutMkLst>
        </pc:sldLayoutChg>
      </pc:sldMasterChg>
    </pc:docChg>
  </pc:docChgLst>
  <pc:docChgLst>
    <pc:chgData name="Gail Parker" userId="959ee3c1-68b4-4b97-bc33-867b656275fe" providerId="ADAL" clId="{66C2D009-5988-4DF6-BCE9-0BD15BE425EC}"/>
    <pc:docChg chg="sldOrd">
      <pc:chgData name="Gail Parker" userId="959ee3c1-68b4-4b97-bc33-867b656275fe" providerId="ADAL" clId="{66C2D009-5988-4DF6-BCE9-0BD15BE425EC}" dt="2021-10-04T14:03:51.157" v="0" actId="20578"/>
      <pc:docMkLst>
        <pc:docMk/>
      </pc:docMkLst>
      <pc:sldChg chg="ord">
        <pc:chgData name="Gail Parker" userId="959ee3c1-68b4-4b97-bc33-867b656275fe" providerId="ADAL" clId="{66C2D009-5988-4DF6-BCE9-0BD15BE425EC}" dt="2021-10-04T14:03:51.157" v="0" actId="20578"/>
        <pc:sldMkLst>
          <pc:docMk/>
          <pc:sldMk cId="654523552" sldId="443"/>
        </pc:sldMkLst>
      </pc:sldChg>
    </pc:docChg>
  </pc:docChgLst>
  <pc:docChgLst>
    <pc:chgData name="Julia Holloway" userId="S::j.holloway@uwtsd.ac.uk::c8e24ef1-4d0d-4b16-a08c-ba2ddae3f914" providerId="AD" clId="Web-{AD932A2F-AC35-47DE-BF00-11F0D2851917}"/>
    <pc:docChg chg="modSld">
      <pc:chgData name="Julia Holloway" userId="S::j.holloway@uwtsd.ac.uk::c8e24ef1-4d0d-4b16-a08c-ba2ddae3f914" providerId="AD" clId="Web-{AD932A2F-AC35-47DE-BF00-11F0D2851917}" dt="2021-10-04T09:25:23.106" v="3" actId="20577"/>
      <pc:docMkLst>
        <pc:docMk/>
      </pc:docMkLst>
      <pc:sldChg chg="modSp">
        <pc:chgData name="Julia Holloway" userId="S::j.holloway@uwtsd.ac.uk::c8e24ef1-4d0d-4b16-a08c-ba2ddae3f914" providerId="AD" clId="Web-{AD932A2F-AC35-47DE-BF00-11F0D2851917}" dt="2021-10-04T09:25:23.106" v="3" actId="20577"/>
        <pc:sldMkLst>
          <pc:docMk/>
          <pc:sldMk cId="693678004" sldId="454"/>
        </pc:sldMkLst>
        <pc:spChg chg="mod">
          <ac:chgData name="Julia Holloway" userId="S::j.holloway@uwtsd.ac.uk::c8e24ef1-4d0d-4b16-a08c-ba2ddae3f914" providerId="AD" clId="Web-{AD932A2F-AC35-47DE-BF00-11F0D2851917}" dt="2021-10-04T09:25:23.106" v="3" actId="20577"/>
          <ac:spMkLst>
            <pc:docMk/>
            <pc:sldMk cId="693678004" sldId="454"/>
            <ac:spMk id="6" creationId="{65006C7B-93BF-467E-B1A9-93678450DD2A}"/>
          </ac:spMkLst>
        </pc:spChg>
      </pc:sldChg>
    </pc:docChg>
  </pc:docChgLst>
  <pc:docChgLst>
    <pc:chgData name="Julia Holloway" userId="c8e24ef1-4d0d-4b16-a08c-ba2ddae3f914" providerId="ADAL" clId="{B4E87A91-DE1A-4A44-8CC8-3C4EE8576C23}"/>
    <pc:docChg chg="custSel modSld">
      <pc:chgData name="Julia Holloway" userId="c8e24ef1-4d0d-4b16-a08c-ba2ddae3f914" providerId="ADAL" clId="{B4E87A91-DE1A-4A44-8CC8-3C4EE8576C23}" dt="2021-08-04T12:46:49.570" v="299" actId="20577"/>
      <pc:docMkLst>
        <pc:docMk/>
      </pc:docMkLst>
      <pc:sldChg chg="modNotesTx">
        <pc:chgData name="Julia Holloway" userId="c8e24ef1-4d0d-4b16-a08c-ba2ddae3f914" providerId="ADAL" clId="{B4E87A91-DE1A-4A44-8CC8-3C4EE8576C23}" dt="2021-08-04T12:42:32.440" v="49" actId="20577"/>
        <pc:sldMkLst>
          <pc:docMk/>
          <pc:sldMk cId="1973118403" sldId="461"/>
        </pc:sldMkLst>
      </pc:sldChg>
      <pc:sldChg chg="modNotesTx">
        <pc:chgData name="Julia Holloway" userId="c8e24ef1-4d0d-4b16-a08c-ba2ddae3f914" providerId="ADAL" clId="{B4E87A91-DE1A-4A44-8CC8-3C4EE8576C23}" dt="2021-08-04T12:46:49.570" v="299" actId="20577"/>
        <pc:sldMkLst>
          <pc:docMk/>
          <pc:sldMk cId="2648278991" sldId="462"/>
        </pc:sldMkLst>
      </pc:sldChg>
      <pc:sldChg chg="modNotesTx">
        <pc:chgData name="Julia Holloway" userId="c8e24ef1-4d0d-4b16-a08c-ba2ddae3f914" providerId="ADAL" clId="{B4E87A91-DE1A-4A44-8CC8-3C4EE8576C23}" dt="2021-08-04T12:35:27.297" v="38" actId="20577"/>
        <pc:sldMkLst>
          <pc:docMk/>
          <pc:sldMk cId="18114663" sldId="4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C8280B-10DA-4673-83FC-33CDFA3FC254}" type="datetimeFigureOut">
              <a:rPr lang="en-GB" smtClean="0"/>
              <a:t>04/07/2024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E669C3-1BE4-40EB-BCC6-799853D17E05}" type="slidenum">
              <a:rPr lang="en-GB" smtClean="0"/>
              <a:t>‹#›</a:t>
            </a:fld>
            <a:endParaRPr lang="en-GB"/>
          </a:p>
        </p:txBody>
      </p:sp>
    </p:spTree>
    <p:extLst>
      <p:ext uri="{BB962C8B-B14F-4D97-AF65-F5344CB8AC3E}">
        <p14:creationId xmlns:p14="http://schemas.microsoft.com/office/powerpoint/2010/main" val="1463896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Put students into groups and get them to engage with criteria and identify the key terms. What are examiners looking for?</a:t>
            </a:r>
          </a:p>
          <a:p>
            <a:r>
              <a:rPr lang="en-GB" dirty="0"/>
              <a:t>Add to a wordle on </a:t>
            </a:r>
            <a:r>
              <a:rPr lang="en-GB" dirty="0" err="1"/>
              <a:t>Mentimeter</a:t>
            </a:r>
            <a:r>
              <a:rPr lang="en-GB" dirty="0"/>
              <a:t> or 321 chat. Discuss.</a:t>
            </a:r>
          </a:p>
          <a:p>
            <a:endParaRPr lang="en-GB" dirty="0"/>
          </a:p>
        </p:txBody>
      </p:sp>
      <p:sp>
        <p:nvSpPr>
          <p:cNvPr id="4" name="Slide Number Placeholder 3"/>
          <p:cNvSpPr>
            <a:spLocks noGrp="1"/>
          </p:cNvSpPr>
          <p:nvPr>
            <p:ph type="sldNum" sz="quarter" idx="5"/>
          </p:nvPr>
        </p:nvSpPr>
        <p:spPr/>
        <p:txBody>
          <a:bodyPr/>
          <a:lstStyle/>
          <a:p>
            <a:fld id="{C5E669C3-1BE4-40EB-BCC6-799853D17E05}" type="slidenum">
              <a:rPr lang="en-GB" smtClean="0"/>
              <a:t>6</a:t>
            </a:fld>
            <a:endParaRPr lang="en-GB"/>
          </a:p>
        </p:txBody>
      </p:sp>
    </p:spTree>
    <p:extLst>
      <p:ext uri="{BB962C8B-B14F-4D97-AF65-F5344CB8AC3E}">
        <p14:creationId xmlns:p14="http://schemas.microsoft.com/office/powerpoint/2010/main" val="3865975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whole of Level 6 generic mark scheme is here. </a:t>
            </a:r>
          </a:p>
          <a:p>
            <a:r>
              <a:rPr lang="en-GB" dirty="0"/>
              <a:t>Guide students to assignment specific criteria.</a:t>
            </a:r>
          </a:p>
          <a:p>
            <a:r>
              <a:rPr lang="en-GB" dirty="0"/>
              <a:t>The focus of this session is CAIS but could do overview of mark scheme.</a:t>
            </a:r>
          </a:p>
        </p:txBody>
      </p:sp>
      <p:sp>
        <p:nvSpPr>
          <p:cNvPr id="4" name="Slide Number Placeholder 3"/>
          <p:cNvSpPr>
            <a:spLocks noGrp="1"/>
          </p:cNvSpPr>
          <p:nvPr>
            <p:ph type="sldNum" sz="quarter" idx="5"/>
          </p:nvPr>
        </p:nvSpPr>
        <p:spPr/>
        <p:txBody>
          <a:bodyPr/>
          <a:lstStyle/>
          <a:p>
            <a:fld id="{C5E669C3-1BE4-40EB-BCC6-799853D17E05}" type="slidenum">
              <a:rPr lang="en-GB" smtClean="0"/>
              <a:t>7</a:t>
            </a:fld>
            <a:endParaRPr lang="en-GB"/>
          </a:p>
        </p:txBody>
      </p:sp>
    </p:spTree>
    <p:extLst>
      <p:ext uri="{BB962C8B-B14F-4D97-AF65-F5344CB8AC3E}">
        <p14:creationId xmlns:p14="http://schemas.microsoft.com/office/powerpoint/2010/main" val="1366522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on this aspect.</a:t>
            </a:r>
          </a:p>
          <a:p>
            <a:r>
              <a:rPr lang="en-GB" dirty="0"/>
              <a:t>Key is difference between description and criticality.</a:t>
            </a:r>
          </a:p>
        </p:txBody>
      </p:sp>
      <p:sp>
        <p:nvSpPr>
          <p:cNvPr id="4" name="Slide Number Placeholder 3"/>
          <p:cNvSpPr>
            <a:spLocks noGrp="1"/>
          </p:cNvSpPr>
          <p:nvPr>
            <p:ph type="sldNum" sz="quarter" idx="5"/>
          </p:nvPr>
        </p:nvSpPr>
        <p:spPr/>
        <p:txBody>
          <a:bodyPr/>
          <a:lstStyle/>
          <a:p>
            <a:fld id="{C5E669C3-1BE4-40EB-BCC6-799853D17E05}" type="slidenum">
              <a:rPr lang="en-GB" smtClean="0"/>
              <a:t>9</a:t>
            </a:fld>
            <a:endParaRPr lang="en-GB"/>
          </a:p>
        </p:txBody>
      </p:sp>
    </p:spTree>
    <p:extLst>
      <p:ext uri="{BB962C8B-B14F-4D97-AF65-F5344CB8AC3E}">
        <p14:creationId xmlns:p14="http://schemas.microsoft.com/office/powerpoint/2010/main" val="2611793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E669C3-1BE4-40EB-BCC6-799853D17E05}" type="slidenum">
              <a:rPr lang="en-GB" smtClean="0"/>
              <a:t>12</a:t>
            </a:fld>
            <a:endParaRPr lang="en-GB"/>
          </a:p>
        </p:txBody>
      </p:sp>
    </p:spTree>
    <p:extLst>
      <p:ext uri="{BB962C8B-B14F-4D97-AF65-F5344CB8AC3E}">
        <p14:creationId xmlns:p14="http://schemas.microsoft.com/office/powerpoint/2010/main" val="2737198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F85093-7576-402D-A583-7019A7DE9851}" type="slidenum">
              <a:rPr lang="en-GB" smtClean="0"/>
              <a:t>13</a:t>
            </a:fld>
            <a:endParaRPr lang="en-GB"/>
          </a:p>
        </p:txBody>
      </p:sp>
    </p:spTree>
    <p:extLst>
      <p:ext uri="{BB962C8B-B14F-4D97-AF65-F5344CB8AC3E}">
        <p14:creationId xmlns:p14="http://schemas.microsoft.com/office/powerpoint/2010/main" val="3003905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critical questions – a linear model and  assessment criteria, allow time for ‘assessment’ of two exemplars.</a:t>
            </a:r>
          </a:p>
          <a:p>
            <a:r>
              <a:rPr lang="en-GB" dirty="0"/>
              <a:t>Discuss features in relation to criteria.</a:t>
            </a:r>
          </a:p>
        </p:txBody>
      </p:sp>
      <p:sp>
        <p:nvSpPr>
          <p:cNvPr id="4" name="Slide Number Placeholder 3"/>
          <p:cNvSpPr>
            <a:spLocks noGrp="1"/>
          </p:cNvSpPr>
          <p:nvPr>
            <p:ph type="sldNum" sz="quarter" idx="5"/>
          </p:nvPr>
        </p:nvSpPr>
        <p:spPr/>
        <p:txBody>
          <a:bodyPr/>
          <a:lstStyle/>
          <a:p>
            <a:fld id="{C5E669C3-1BE4-40EB-BCC6-799853D17E05}" type="slidenum">
              <a:rPr lang="en-GB" smtClean="0"/>
              <a:t>23</a:t>
            </a:fld>
            <a:endParaRPr lang="en-GB"/>
          </a:p>
        </p:txBody>
      </p:sp>
    </p:spTree>
    <p:extLst>
      <p:ext uri="{BB962C8B-B14F-4D97-AF65-F5344CB8AC3E}">
        <p14:creationId xmlns:p14="http://schemas.microsoft.com/office/powerpoint/2010/main" val="2900475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Writer suggests own interpretation, links to theory,</a:t>
            </a:r>
          </a:p>
        </p:txBody>
      </p:sp>
      <p:sp>
        <p:nvSpPr>
          <p:cNvPr id="4" name="Slide Number Placeholder 3"/>
          <p:cNvSpPr>
            <a:spLocks noGrp="1"/>
          </p:cNvSpPr>
          <p:nvPr>
            <p:ph type="sldNum" sz="quarter" idx="5"/>
          </p:nvPr>
        </p:nvSpPr>
        <p:spPr/>
        <p:txBody>
          <a:bodyPr/>
          <a:lstStyle/>
          <a:p>
            <a:fld id="{C5E669C3-1BE4-40EB-BCC6-799853D17E05}" type="slidenum">
              <a:rPr lang="en-GB" smtClean="0"/>
              <a:t>25</a:t>
            </a:fld>
            <a:endParaRPr lang="en-GB"/>
          </a:p>
        </p:txBody>
      </p:sp>
    </p:spTree>
    <p:extLst>
      <p:ext uri="{BB962C8B-B14F-4D97-AF65-F5344CB8AC3E}">
        <p14:creationId xmlns:p14="http://schemas.microsoft.com/office/powerpoint/2010/main" val="4021906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in groups, to rank the exemplars from weakest to strongest and be prepared to feedback their reasons why. The focus is on </a:t>
            </a:r>
            <a:r>
              <a:rPr lang="en-GB" b="1" dirty="0"/>
              <a:t>critical skills</a:t>
            </a:r>
            <a:r>
              <a:rPr lang="en-GB" dirty="0"/>
              <a:t>, but this task could be used to look at other aspects of the marking criteria.</a:t>
            </a:r>
          </a:p>
          <a:p>
            <a:r>
              <a:rPr lang="en-GB" dirty="0"/>
              <a:t>Order: 4,1,3,6,2,5</a:t>
            </a:r>
          </a:p>
          <a:p>
            <a:r>
              <a:rPr lang="en-GB" dirty="0"/>
              <a:t>This is just a ranking task so only needs 5/10 mins</a:t>
            </a:r>
          </a:p>
        </p:txBody>
      </p:sp>
      <p:sp>
        <p:nvSpPr>
          <p:cNvPr id="4" name="Slide Number Placeholder 3"/>
          <p:cNvSpPr>
            <a:spLocks noGrp="1"/>
          </p:cNvSpPr>
          <p:nvPr>
            <p:ph type="sldNum" sz="quarter" idx="5"/>
          </p:nvPr>
        </p:nvSpPr>
        <p:spPr/>
        <p:txBody>
          <a:bodyPr/>
          <a:lstStyle/>
          <a:p>
            <a:fld id="{C5E669C3-1BE4-40EB-BCC6-799853D17E05}" type="slidenum">
              <a:rPr lang="en-GB" smtClean="0"/>
              <a:t>26</a:t>
            </a:fld>
            <a:endParaRPr lang="en-GB"/>
          </a:p>
        </p:txBody>
      </p:sp>
    </p:spTree>
    <p:extLst>
      <p:ext uri="{BB962C8B-B14F-4D97-AF65-F5344CB8AC3E}">
        <p14:creationId xmlns:p14="http://schemas.microsoft.com/office/powerpoint/2010/main" val="2619846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given one exemplar to mark against criteria: CAIS</a:t>
            </a:r>
          </a:p>
          <a:p>
            <a:r>
              <a:rPr lang="en-GB" dirty="0"/>
              <a:t>Exemplar 1: </a:t>
            </a:r>
          </a:p>
          <a:p>
            <a:endParaRPr lang="en-GB" dirty="0"/>
          </a:p>
        </p:txBody>
      </p:sp>
      <p:sp>
        <p:nvSpPr>
          <p:cNvPr id="4" name="Slide Number Placeholder 3"/>
          <p:cNvSpPr>
            <a:spLocks noGrp="1"/>
          </p:cNvSpPr>
          <p:nvPr>
            <p:ph type="sldNum" sz="quarter" idx="5"/>
          </p:nvPr>
        </p:nvSpPr>
        <p:spPr/>
        <p:txBody>
          <a:bodyPr/>
          <a:lstStyle/>
          <a:p>
            <a:fld id="{C5E669C3-1BE4-40EB-BCC6-799853D17E05}" type="slidenum">
              <a:rPr lang="en-GB" smtClean="0"/>
              <a:t>27</a:t>
            </a:fld>
            <a:endParaRPr lang="en-GB"/>
          </a:p>
        </p:txBody>
      </p:sp>
    </p:spTree>
    <p:extLst>
      <p:ext uri="{BB962C8B-B14F-4D97-AF65-F5344CB8AC3E}">
        <p14:creationId xmlns:p14="http://schemas.microsoft.com/office/powerpoint/2010/main" val="775937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justify grades.</a:t>
            </a:r>
          </a:p>
          <a:p>
            <a:r>
              <a:rPr lang="en-GB" dirty="0"/>
              <a:t>1: CAIS:10/20 – overall mark 2:1</a:t>
            </a:r>
          </a:p>
          <a:p>
            <a:r>
              <a:rPr lang="en-GB" dirty="0"/>
              <a:t>2: CAIS: 15/20 – overall grade 1</a:t>
            </a:r>
            <a:r>
              <a:rPr lang="en-GB" baseline="30000" dirty="0"/>
              <a:t>st</a:t>
            </a:r>
            <a:endParaRPr lang="en-GB" dirty="0"/>
          </a:p>
          <a:p>
            <a:r>
              <a:rPr lang="en-GB" dirty="0"/>
              <a:t>3: CAIS: 12/20 – overall grade 2:1</a:t>
            </a:r>
          </a:p>
          <a:p>
            <a:r>
              <a:rPr lang="en-GB" dirty="0"/>
              <a:t>4. CAIS: 9/20 – overall grade 3</a:t>
            </a:r>
            <a:r>
              <a:rPr lang="en-GB" baseline="30000" dirty="0"/>
              <a:t>rd</a:t>
            </a:r>
            <a:endParaRPr lang="en-GB" dirty="0"/>
          </a:p>
          <a:p>
            <a:r>
              <a:rPr lang="en-GB" dirty="0"/>
              <a:t>5: CAIS: 16/20 – overall grade 1</a:t>
            </a:r>
            <a:r>
              <a:rPr lang="en-GB" baseline="30000" dirty="0"/>
              <a:t>st</a:t>
            </a:r>
            <a:endParaRPr lang="en-GB" dirty="0"/>
          </a:p>
          <a:p>
            <a:r>
              <a:rPr lang="en-GB" dirty="0"/>
              <a:t>6: CAIS: 14/20 – overall </a:t>
            </a:r>
            <a:r>
              <a:rPr lang="en-GB"/>
              <a:t>grade top 2:1/1st</a:t>
            </a:r>
            <a:endParaRPr lang="en-GB" dirty="0"/>
          </a:p>
        </p:txBody>
      </p:sp>
      <p:sp>
        <p:nvSpPr>
          <p:cNvPr id="4" name="Slide Number Placeholder 3"/>
          <p:cNvSpPr>
            <a:spLocks noGrp="1"/>
          </p:cNvSpPr>
          <p:nvPr>
            <p:ph type="sldNum" sz="quarter" idx="5"/>
          </p:nvPr>
        </p:nvSpPr>
        <p:spPr/>
        <p:txBody>
          <a:bodyPr/>
          <a:lstStyle/>
          <a:p>
            <a:fld id="{C5E669C3-1BE4-40EB-BCC6-799853D17E05}" type="slidenum">
              <a:rPr lang="en-GB" smtClean="0"/>
              <a:t>28</a:t>
            </a:fld>
            <a:endParaRPr lang="en-GB"/>
          </a:p>
        </p:txBody>
      </p:sp>
    </p:spTree>
    <p:extLst>
      <p:ext uri="{BB962C8B-B14F-4D97-AF65-F5344CB8AC3E}">
        <p14:creationId xmlns:p14="http://schemas.microsoft.com/office/powerpoint/2010/main" val="2509488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97318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8610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1755493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445026287"/>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88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endParaRPr lang="en-US" dirty="0"/>
          </a:p>
        </p:txBody>
      </p:sp>
    </p:spTree>
    <p:extLst>
      <p:ext uri="{BB962C8B-B14F-4D97-AF65-F5344CB8AC3E}">
        <p14:creationId xmlns:p14="http://schemas.microsoft.com/office/powerpoint/2010/main" val="1963687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74860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3735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673662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7/4/2024</a:t>
            </a:fld>
            <a:endParaRPr lang="en-US" dirty="0"/>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575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9F18A9-D904-4051-BE62-B2B24C6A0D35}"/>
              </a:ext>
            </a:extLst>
          </p:cNvPr>
          <p:cNvSpPr>
            <a:spLocks noGrp="1"/>
          </p:cNvSpPr>
          <p:nvPr>
            <p:ph type="dt" sz="half" idx="10"/>
          </p:nvPr>
        </p:nvSpPr>
        <p:spPr/>
        <p:txBody>
          <a:bodyPr/>
          <a:lstStyle/>
          <a:p>
            <a:fld id="{B2EBC9DB-592B-4EBB-AA34-028B0DB22E9C}" type="datetimeFigureOut">
              <a:rPr lang="en-GB" smtClean="0"/>
              <a:t>04/07/2024</a:t>
            </a:fld>
            <a:endParaRPr lang="en-GB"/>
          </a:p>
        </p:txBody>
      </p:sp>
      <p:sp>
        <p:nvSpPr>
          <p:cNvPr id="3" name="Footer Placeholder 2">
            <a:extLst>
              <a:ext uri="{FF2B5EF4-FFF2-40B4-BE49-F238E27FC236}">
                <a16:creationId xmlns:a16="http://schemas.microsoft.com/office/drawing/2014/main" id="{96496E6A-0B10-466C-8115-F615B2D96D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AA0433-8A02-434B-AADD-C6D42EEF8EB5}"/>
              </a:ext>
            </a:extLst>
          </p:cNvPr>
          <p:cNvSpPr>
            <a:spLocks noGrp="1"/>
          </p:cNvSpPr>
          <p:nvPr>
            <p:ph type="sldNum" sz="quarter" idx="12"/>
          </p:nvPr>
        </p:nvSpPr>
        <p:spPr/>
        <p:txBody>
          <a:bodyPr/>
          <a:lstStyle/>
          <a:p>
            <a:fld id="{B82626C5-47AE-4427-814C-C9390397BEB6}" type="slidenum">
              <a:rPr lang="en-GB" smtClean="0"/>
              <a:t>‹#›</a:t>
            </a:fld>
            <a:endParaRPr lang="en-GB"/>
          </a:p>
        </p:txBody>
      </p:sp>
    </p:spTree>
    <p:extLst>
      <p:ext uri="{BB962C8B-B14F-4D97-AF65-F5344CB8AC3E}">
        <p14:creationId xmlns:p14="http://schemas.microsoft.com/office/powerpoint/2010/main" val="3586883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8920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12192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553860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3" name="Title 1"/>
          <p:cNvSpPr>
            <a:spLocks noGrp="1"/>
          </p:cNvSpPr>
          <p:nvPr>
            <p:ph type="title"/>
          </p:nvPr>
        </p:nvSpPr>
        <p:spPr>
          <a:xfrm>
            <a:off x="838200" y="365127"/>
            <a:ext cx="105156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838200" y="1825626"/>
            <a:ext cx="105156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22076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296446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291574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097738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8194601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265615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572950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838200" y="1825626"/>
            <a:ext cx="105156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050318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Vertical Title 1"/>
          <p:cNvSpPr>
            <a:spLocks noGrp="1"/>
          </p:cNvSpPr>
          <p:nvPr>
            <p:ph type="title" orient="vert"/>
          </p:nvPr>
        </p:nvSpPr>
        <p:spPr>
          <a:xfrm>
            <a:off x="8724901" y="365126"/>
            <a:ext cx="2628900"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1" y="365126"/>
            <a:ext cx="7734300"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25197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13"/>
          <a:srcRect t="87160" b="3910"/>
          <a:stretch/>
        </p:blipFill>
        <p:spPr>
          <a:xfrm>
            <a:off x="0" y="6124754"/>
            <a:ext cx="12192000" cy="733245"/>
          </a:xfrm>
          <a:prstGeom prst="rect">
            <a:avLst/>
          </a:prstGeom>
        </p:spPr>
      </p:pic>
    </p:spTree>
    <p:extLst>
      <p:ext uri="{BB962C8B-B14F-4D97-AF65-F5344CB8AC3E}">
        <p14:creationId xmlns:p14="http://schemas.microsoft.com/office/powerpoint/2010/main" val="1715428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7/4/2024</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4"/>
            <a:ext cx="12192000" cy="6813673"/>
          </a:xfrm>
          <a:prstGeom prst="rect">
            <a:avLst/>
          </a:prstGeom>
        </p:spPr>
      </p:pic>
    </p:spTree>
    <p:extLst>
      <p:ext uri="{BB962C8B-B14F-4D97-AF65-F5344CB8AC3E}">
        <p14:creationId xmlns:p14="http://schemas.microsoft.com/office/powerpoint/2010/main" val="2023698323"/>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duperrin.com/english/2015/03/17/quote-markets-conversations/"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fasterthan20.com/workout/challenging-conversations/"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6.jpg"/><Relationship Id="rId7" Type="http://schemas.openxmlformats.org/officeDocument/2006/relationships/hyperlink" Target="http://www.thebluediamondgallery.com/highlighted/k/keywords.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creativecommons.org/licenses/by/3.0/" TargetMode="External"/><Relationship Id="rId4" Type="http://schemas.openxmlformats.org/officeDocument/2006/relationships/hyperlink" Target="https://www.flickr.com/photos/tallchris/14288135/"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hyperlink" Target="https://askatechteacher.com/great-kids-websites/critical-thinking/" TargetMode="External"/><Relationship Id="rId2" Type="http://schemas.openxmlformats.org/officeDocument/2006/relationships/image" Target="../media/image19.jpeg"/><Relationship Id="rId1" Type="http://schemas.openxmlformats.org/officeDocument/2006/relationships/slideLayout" Target="../slideLayouts/slideLayout11.xml"/><Relationship Id="rId4" Type="http://schemas.openxmlformats.org/officeDocument/2006/relationships/hyperlink" Target="https://creativecommons.org/licenses/by-nc-sa/3.0/"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ictevangelist.com/ways-use-technology-support-questioning-classroom/"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weelookang.blogspot.com/2011/08/ranking-pen-picture-2011.html"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pngall.com/feedback-png/download/33101"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913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A775-78EB-4511-8AEA-B8D5280AC1C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027A78-A82E-41A1-99E1-60B099183CEF}"/>
              </a:ext>
            </a:extLst>
          </p:cNvPr>
          <p:cNvSpPr>
            <a:spLocks noGrp="1"/>
          </p:cNvSpPr>
          <p:nvPr>
            <p:ph type="subTitle" idx="1"/>
          </p:nvPr>
        </p:nvSpPr>
        <p:spPr/>
        <p:txBody>
          <a:bodyPr/>
          <a:lstStyle/>
          <a:p>
            <a:endParaRPr lang="en-GB"/>
          </a:p>
        </p:txBody>
      </p:sp>
      <p:sp>
        <p:nvSpPr>
          <p:cNvPr id="4" name="Text Placeholder 1">
            <a:extLst>
              <a:ext uri="{FF2B5EF4-FFF2-40B4-BE49-F238E27FC236}">
                <a16:creationId xmlns:a16="http://schemas.microsoft.com/office/drawing/2014/main" id="{0EAB6911-DA92-4A26-A41C-70735ABC9781}"/>
              </a:ext>
            </a:extLst>
          </p:cNvPr>
          <p:cNvSpPr txBox="1">
            <a:spLocks/>
          </p:cNvSpPr>
          <p:nvPr/>
        </p:nvSpPr>
        <p:spPr>
          <a:xfrm>
            <a:off x="3831431" y="2095500"/>
            <a:ext cx="7032625" cy="72548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50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50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rPr>
              <a:t>Being critical</a:t>
            </a:r>
          </a:p>
        </p:txBody>
      </p:sp>
    </p:spTree>
    <p:extLst>
      <p:ext uri="{BB962C8B-B14F-4D97-AF65-F5344CB8AC3E}">
        <p14:creationId xmlns:p14="http://schemas.microsoft.com/office/powerpoint/2010/main" val="2946789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A775-78EB-4511-8AEA-B8D5280AC1C3}"/>
              </a:ext>
            </a:extLst>
          </p:cNvPr>
          <p:cNvSpPr>
            <a:spLocks noGrp="1"/>
          </p:cNvSpPr>
          <p:nvPr>
            <p:ph type="title"/>
          </p:nvPr>
        </p:nvSpPr>
        <p:spPr>
          <a:xfrm>
            <a:off x="838200" y="365126"/>
            <a:ext cx="10515600" cy="1325563"/>
          </a:xfrm>
        </p:spPr>
        <p:txBody>
          <a:bodyPr anchor="ctr">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a:ln>
                  <a:noFill/>
                </a:ln>
                <a:effectLst/>
                <a:uLnTx/>
                <a:uFillTx/>
              </a:rPr>
              <a:t>“Be critical”</a:t>
            </a:r>
          </a:p>
        </p:txBody>
      </p:sp>
      <p:sp>
        <p:nvSpPr>
          <p:cNvPr id="5" name="Text Placeholder 1">
            <a:extLst>
              <a:ext uri="{FF2B5EF4-FFF2-40B4-BE49-F238E27FC236}">
                <a16:creationId xmlns:a16="http://schemas.microsoft.com/office/drawing/2014/main" id="{B8B8717C-A051-4F83-BD90-C42B12D726AC}"/>
              </a:ext>
            </a:extLst>
          </p:cNvPr>
          <p:cNvSpPr txBox="1">
            <a:spLocks/>
          </p:cNvSpPr>
          <p:nvPr/>
        </p:nvSpPr>
        <p:spPr>
          <a:xfrm>
            <a:off x="838200" y="1825625"/>
            <a:ext cx="10515600" cy="3930015"/>
          </a:xfrm>
          <a:prstGeom prst="rect">
            <a:avLst/>
          </a:prstGeo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defTabSz="914400" rtl="0" eaLnBrk="1" fontAlgn="auto" latinLnBrk="0" hangingPunct="1">
              <a:spcBef>
                <a:spcPts val="1000"/>
              </a:spcBef>
              <a:spcAft>
                <a:spcPts val="600"/>
              </a:spcAft>
              <a:buClrTx/>
              <a:buSzTx/>
              <a:buFont typeface="Arial" panose="020B0604020202020204" pitchFamily="34" charset="0"/>
              <a:buChar char="•"/>
              <a:tabLst/>
              <a:defRPr/>
            </a:pPr>
            <a:r>
              <a:rPr kumimoji="0" lang="en-US" b="0" i="0" u="none" strike="noStrike" kern="1200" cap="none" spc="0" normalizeH="0" baseline="0" noProof="0">
                <a:ln>
                  <a:noFill/>
                </a:ln>
                <a:solidFill>
                  <a:schemeClr val="tx1"/>
                </a:solidFill>
                <a:effectLst/>
                <a:uLnTx/>
                <a:uFillTx/>
              </a:rPr>
              <a:t>Academic tutors often tell students to </a:t>
            </a:r>
            <a:r>
              <a:rPr kumimoji="0" lang="en-US" b="1" i="0" u="none" strike="noStrike" kern="1200" cap="none" spc="0" normalizeH="0" baseline="0" noProof="0">
                <a:ln>
                  <a:noFill/>
                </a:ln>
                <a:solidFill>
                  <a:schemeClr val="tx1"/>
                </a:solidFill>
                <a:effectLst/>
                <a:uLnTx/>
                <a:uFillTx/>
              </a:rPr>
              <a:t>“be more critical”</a:t>
            </a:r>
            <a:r>
              <a:rPr kumimoji="0" lang="en-US" b="0" i="0" u="none" strike="noStrike" kern="1200" cap="none" spc="0" normalizeH="0" baseline="0" noProof="0">
                <a:ln>
                  <a:noFill/>
                </a:ln>
                <a:solidFill>
                  <a:schemeClr val="tx1"/>
                </a:solidFill>
                <a:effectLst/>
                <a:uLnTx/>
                <a:uFillTx/>
              </a:rPr>
              <a:t> in their writing. Or to </a:t>
            </a:r>
            <a:r>
              <a:rPr kumimoji="0" lang="en-US" b="1" i="0" u="none" strike="noStrike" kern="1200" cap="none" spc="0" normalizeH="0" baseline="0" noProof="0">
                <a:ln>
                  <a:noFill/>
                </a:ln>
                <a:solidFill>
                  <a:schemeClr val="tx1"/>
                </a:solidFill>
                <a:effectLst/>
                <a:uLnTx/>
                <a:uFillTx/>
              </a:rPr>
              <a:t>“be less descriptive.”</a:t>
            </a:r>
          </a:p>
          <a:p>
            <a:pPr marL="457200" marR="0" lvl="0" indent="-457200" defTabSz="914400" rtl="0" eaLnBrk="1" fontAlgn="auto" latinLnBrk="0" hangingPunct="1">
              <a:spcBef>
                <a:spcPts val="1000"/>
              </a:spcBef>
              <a:spcAft>
                <a:spcPts val="600"/>
              </a:spcAft>
              <a:buClrTx/>
              <a:buSzTx/>
              <a:buFont typeface="Arial" panose="020B0604020202020204" pitchFamily="34" charset="0"/>
              <a:buChar char="•"/>
              <a:tabLst/>
              <a:defRPr/>
            </a:pPr>
            <a:r>
              <a:rPr kumimoji="0" lang="en-US" b="0" i="0" u="none" strike="noStrike" kern="1200" cap="none" spc="0" normalizeH="0" baseline="0" noProof="0">
                <a:ln>
                  <a:noFill/>
                </a:ln>
                <a:solidFill>
                  <a:schemeClr val="tx1"/>
                </a:solidFill>
                <a:effectLst/>
                <a:uLnTx/>
                <a:uFillTx/>
              </a:rPr>
              <a:t>But often they don’t have the time in their feedback to explain what that means.</a:t>
            </a:r>
          </a:p>
          <a:p>
            <a:pPr marL="457200" marR="0" lvl="0" indent="-457200" defTabSz="914400" rtl="0" eaLnBrk="1" fontAlgn="auto" latinLnBrk="0" hangingPunct="1">
              <a:spcBef>
                <a:spcPts val="1000"/>
              </a:spcBef>
              <a:spcAft>
                <a:spcPts val="600"/>
              </a:spcAft>
              <a:buClrTx/>
              <a:buSzTx/>
              <a:buFont typeface="Arial" panose="020B0604020202020204" pitchFamily="34" charset="0"/>
              <a:buChar char="•"/>
              <a:tabLst/>
              <a:defRPr/>
            </a:pPr>
            <a:r>
              <a:rPr kumimoji="0" lang="en-US" b="0" i="0" u="none" strike="noStrike" kern="1200" cap="none" spc="0" normalizeH="0" baseline="0" noProof="0">
                <a:ln>
                  <a:noFill/>
                </a:ln>
                <a:solidFill>
                  <a:schemeClr val="tx1"/>
                </a:solidFill>
                <a:effectLst/>
                <a:uLnTx/>
                <a:uFillTx/>
              </a:rPr>
              <a:t>This guide will explore the difference between critical and descriptive writing and will give you some strategies for being more critical in your work.</a:t>
            </a:r>
          </a:p>
        </p:txBody>
      </p:sp>
    </p:spTree>
    <p:extLst>
      <p:ext uri="{BB962C8B-B14F-4D97-AF65-F5344CB8AC3E}">
        <p14:creationId xmlns:p14="http://schemas.microsoft.com/office/powerpoint/2010/main" val="2314241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BFFA3-D7C6-4E10-A824-6BA5151FB723}"/>
              </a:ext>
            </a:extLst>
          </p:cNvPr>
          <p:cNvSpPr>
            <a:spLocks noGrp="1"/>
          </p:cNvSpPr>
          <p:nvPr>
            <p:ph type="title"/>
          </p:nvPr>
        </p:nvSpPr>
        <p:spPr/>
        <p:txBody>
          <a:bodyPr/>
          <a:lstStyle/>
          <a:p>
            <a:endParaRPr lang="en-GB" dirty="0"/>
          </a:p>
        </p:txBody>
      </p:sp>
      <p:pic>
        <p:nvPicPr>
          <p:cNvPr id="7" name="Content Placeholder 6" descr="Map&#10;&#10;Description automatically generated with medium confidence">
            <a:extLst>
              <a:ext uri="{FF2B5EF4-FFF2-40B4-BE49-F238E27FC236}">
                <a16:creationId xmlns:a16="http://schemas.microsoft.com/office/drawing/2014/main" id="{FC8152C1-2E86-4F1F-94F8-578CC8B7D39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64939" y="1396521"/>
            <a:ext cx="3930650" cy="3930650"/>
          </a:xfrm>
        </p:spPr>
      </p:pic>
      <p:sp>
        <p:nvSpPr>
          <p:cNvPr id="4" name="Text Placeholder 2">
            <a:extLst>
              <a:ext uri="{FF2B5EF4-FFF2-40B4-BE49-F238E27FC236}">
                <a16:creationId xmlns:a16="http://schemas.microsoft.com/office/drawing/2014/main" id="{A44D460F-D624-422C-AE01-F276EE765F85}"/>
              </a:ext>
            </a:extLst>
          </p:cNvPr>
          <p:cNvSpPr txBox="1">
            <a:spLocks/>
          </p:cNvSpPr>
          <p:nvPr/>
        </p:nvSpPr>
        <p:spPr>
          <a:xfrm>
            <a:off x="1336675" y="519113"/>
            <a:ext cx="5492493" cy="87788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800" b="1" i="0" u="none" strike="noStrike" kern="1200" cap="none" spc="0" normalizeH="0" baseline="0" noProof="0">
                <a:ln>
                  <a:noFill/>
                </a:ln>
                <a:solidFill>
                  <a:srgbClr val="253967"/>
                </a:solidFill>
                <a:effectLst/>
                <a:uLnTx/>
                <a:uFillTx/>
                <a:latin typeface="Arial" panose="020B0604020202020204" pitchFamily="34" charset="0"/>
                <a:ea typeface="+mn-ea"/>
                <a:cs typeface="Arial" panose="020B0604020202020204" pitchFamily="34" charset="0"/>
              </a:rPr>
              <a:t>“A conversation among scholars”</a:t>
            </a:r>
            <a:endParaRPr kumimoji="0" lang="en-GB"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sp>
        <p:nvSpPr>
          <p:cNvPr id="5" name="Text Placeholder 1">
            <a:extLst>
              <a:ext uri="{FF2B5EF4-FFF2-40B4-BE49-F238E27FC236}">
                <a16:creationId xmlns:a16="http://schemas.microsoft.com/office/drawing/2014/main" id="{CEEE0EAA-8BCC-426F-8AFA-BE0F524FA0B8}"/>
              </a:ext>
            </a:extLst>
          </p:cNvPr>
          <p:cNvSpPr txBox="1">
            <a:spLocks/>
          </p:cNvSpPr>
          <p:nvPr/>
        </p:nvSpPr>
        <p:spPr>
          <a:xfrm>
            <a:off x="578039" y="1844676"/>
            <a:ext cx="6251129" cy="3487434"/>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spcAft>
                <a:spcPts val="300"/>
              </a:spcAft>
            </a:pPr>
            <a:r>
              <a:rPr lang="en-GB" dirty="0">
                <a:latin typeface="Arial"/>
                <a:cs typeface="Arial"/>
              </a:rPr>
              <a:t>Think of your discipline as a </a:t>
            </a:r>
            <a:r>
              <a:rPr lang="en-GB" i="1" dirty="0">
                <a:latin typeface="Arial"/>
                <a:cs typeface="Arial"/>
              </a:rPr>
              <a:t>conversation among scholars.</a:t>
            </a:r>
          </a:p>
          <a:p>
            <a:pPr marL="457200" indent="-457200">
              <a:spcAft>
                <a:spcPts val="300"/>
              </a:spcAft>
            </a:pPr>
            <a:r>
              <a:rPr lang="en-GB" dirty="0">
                <a:latin typeface="Arial"/>
                <a:cs typeface="Arial"/>
              </a:rPr>
              <a:t>By reading what other scholars have said before you have written on a subject, you are </a:t>
            </a:r>
            <a:r>
              <a:rPr lang="en-GB" i="1" dirty="0">
                <a:latin typeface="Arial"/>
                <a:cs typeface="Arial"/>
              </a:rPr>
              <a:t>listening along </a:t>
            </a:r>
            <a:r>
              <a:rPr lang="en-GB" dirty="0">
                <a:latin typeface="Arial"/>
                <a:cs typeface="Arial"/>
              </a:rPr>
              <a:t>to that conversation.</a:t>
            </a:r>
            <a:endParaRPr lang="en-GB" dirty="0"/>
          </a:p>
        </p:txBody>
      </p:sp>
      <p:sp>
        <p:nvSpPr>
          <p:cNvPr id="8" name="TextBox 7">
            <a:extLst>
              <a:ext uri="{FF2B5EF4-FFF2-40B4-BE49-F238E27FC236}">
                <a16:creationId xmlns:a16="http://schemas.microsoft.com/office/drawing/2014/main" id="{62DBE848-A07A-4244-8928-4FA27E73932E}"/>
              </a:ext>
            </a:extLst>
          </p:cNvPr>
          <p:cNvSpPr txBox="1"/>
          <p:nvPr/>
        </p:nvSpPr>
        <p:spPr>
          <a:xfrm>
            <a:off x="6333287" y="5332110"/>
            <a:ext cx="3930650" cy="230832"/>
          </a:xfrm>
          <a:prstGeom prst="rect">
            <a:avLst/>
          </a:prstGeom>
          <a:noFill/>
        </p:spPr>
        <p:txBody>
          <a:bodyPr wrap="square" rtlCol="0">
            <a:spAutoFit/>
          </a:bodyPr>
          <a:lstStyle/>
          <a:p>
            <a:r>
              <a:rPr lang="en-GB" sz="900">
                <a:hlinkClick r:id="rId3" tooltip="http://www.duperrin.com/english/2015/03/17/quote-markets-conversation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654523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4678E-1E9C-4E8B-A660-639FD69375C7}"/>
              </a:ext>
            </a:extLst>
          </p:cNvPr>
          <p:cNvSpPr>
            <a:spLocks noGrp="1"/>
          </p:cNvSpPr>
          <p:nvPr>
            <p:ph type="title"/>
          </p:nvPr>
        </p:nvSpPr>
        <p:spPr/>
        <p:txBody>
          <a:bodyPr/>
          <a:lstStyle/>
          <a:p>
            <a:endParaRPr lang="en-GB" dirty="0"/>
          </a:p>
        </p:txBody>
      </p:sp>
      <p:pic>
        <p:nvPicPr>
          <p:cNvPr id="8" name="Content Placeholder 7">
            <a:extLst>
              <a:ext uri="{FF2B5EF4-FFF2-40B4-BE49-F238E27FC236}">
                <a16:creationId xmlns:a16="http://schemas.microsoft.com/office/drawing/2014/main" id="{D9C49562-534E-4B7D-AA80-A38B227D0B0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3834" y="1463675"/>
            <a:ext cx="4257021" cy="3930650"/>
          </a:xfrm>
        </p:spPr>
      </p:pic>
      <p:sp>
        <p:nvSpPr>
          <p:cNvPr id="5" name="Text Placeholder 2">
            <a:extLst>
              <a:ext uri="{FF2B5EF4-FFF2-40B4-BE49-F238E27FC236}">
                <a16:creationId xmlns:a16="http://schemas.microsoft.com/office/drawing/2014/main" id="{45937CFB-7C91-46FD-B20F-308F6817658B}"/>
              </a:ext>
            </a:extLst>
          </p:cNvPr>
          <p:cNvSpPr txBox="1">
            <a:spLocks/>
          </p:cNvSpPr>
          <p:nvPr/>
        </p:nvSpPr>
        <p:spPr>
          <a:xfrm>
            <a:off x="1336675" y="519113"/>
            <a:ext cx="5492493" cy="87788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800" b="1" i="0" u="none" strike="noStrike" kern="1200" cap="none" spc="0" normalizeH="0" baseline="0" noProof="0">
                <a:ln>
                  <a:noFill/>
                </a:ln>
                <a:solidFill>
                  <a:srgbClr val="253967"/>
                </a:solidFill>
                <a:effectLst/>
                <a:uLnTx/>
                <a:uFillTx/>
                <a:latin typeface="Arial" panose="020B0604020202020204" pitchFamily="34" charset="0"/>
                <a:ea typeface="+mn-ea"/>
                <a:cs typeface="Arial" panose="020B0604020202020204" pitchFamily="34" charset="0"/>
              </a:rPr>
              <a:t>“A conversation among scholars”</a:t>
            </a:r>
            <a:endParaRPr kumimoji="0" lang="en-GB"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sp>
        <p:nvSpPr>
          <p:cNvPr id="6" name="Text Placeholder 1">
            <a:extLst>
              <a:ext uri="{FF2B5EF4-FFF2-40B4-BE49-F238E27FC236}">
                <a16:creationId xmlns:a16="http://schemas.microsoft.com/office/drawing/2014/main" id="{B2C909EF-4878-4E21-9863-F31C1D9DB864}"/>
              </a:ext>
            </a:extLst>
          </p:cNvPr>
          <p:cNvSpPr txBox="1">
            <a:spLocks/>
          </p:cNvSpPr>
          <p:nvPr/>
        </p:nvSpPr>
        <p:spPr>
          <a:xfrm>
            <a:off x="551145" y="2177807"/>
            <a:ext cx="6939419" cy="3404755"/>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90000"/>
              </a:lnSpc>
              <a:spcBef>
                <a:spcPts val="1000"/>
              </a:spcBef>
              <a:spcAft>
                <a:spcPts val="3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Trade Gothic LT Std"/>
              </a:rPr>
              <a:t>When it’s your turn to speak, it’s good to refer to what other scholars have already said. But you don’t want to just repeat it.</a:t>
            </a:r>
          </a:p>
          <a:p>
            <a:pPr marL="457200" marR="0" lvl="0" indent="-457200" algn="l" defTabSz="914400" rtl="0" eaLnBrk="1" fontAlgn="auto" latinLnBrk="0" hangingPunct="1">
              <a:lnSpc>
                <a:spcPct val="90000"/>
              </a:lnSpc>
              <a:spcBef>
                <a:spcPts val="1000"/>
              </a:spcBef>
              <a:spcAft>
                <a:spcPts val="3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a:ea typeface="+mn-ea"/>
                <a:cs typeface="Arial"/>
                <a:sym typeface="Trade Gothic LT Std"/>
              </a:rPr>
              <a:t>Instead, you want to try to build on it to make </a:t>
            </a:r>
            <a:r>
              <a:rPr kumimoji="0" lang="en-GB" sz="2800" b="1" i="0" u="none" strike="noStrike" kern="1200" cap="none" spc="0" normalizeH="0" baseline="0" noProof="0" dirty="0">
                <a:ln>
                  <a:noFill/>
                </a:ln>
                <a:solidFill>
                  <a:srgbClr val="000000"/>
                </a:solidFill>
                <a:effectLst/>
                <a:uLnTx/>
                <a:uFillTx/>
                <a:latin typeface="Arial"/>
                <a:ea typeface="+mn-ea"/>
                <a:cs typeface="Arial"/>
                <a:sym typeface="Trade Gothic LT Std"/>
              </a:rPr>
              <a:t>a point of your own.</a:t>
            </a:r>
          </a:p>
          <a:p>
            <a:pPr marL="457200" marR="0" lvl="0" indent="-457200" algn="l" defTabSz="914400" rtl="0" eaLnBrk="1" fontAlgn="auto" latinLnBrk="0" hangingPunct="1">
              <a:lnSpc>
                <a:spcPct val="90000"/>
              </a:lnSpc>
              <a:spcBef>
                <a:spcPts val="1000"/>
              </a:spcBef>
              <a:spcAft>
                <a:spcPts val="3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Trade Gothic LT Std"/>
              </a:rPr>
              <a:t>This is what is meant by “being critical.”</a:t>
            </a:r>
          </a:p>
        </p:txBody>
      </p:sp>
    </p:spTree>
    <p:extLst>
      <p:ext uri="{BB962C8B-B14F-4D97-AF65-F5344CB8AC3E}">
        <p14:creationId xmlns:p14="http://schemas.microsoft.com/office/powerpoint/2010/main" val="1157125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9E1CF-1AC9-40C9-ACE1-C085E641AB40}"/>
              </a:ext>
            </a:extLst>
          </p:cNvPr>
          <p:cNvSpPr>
            <a:spLocks noGrp="1"/>
          </p:cNvSpPr>
          <p:nvPr>
            <p:ph type="title"/>
          </p:nvPr>
        </p:nvSpPr>
        <p:spPr/>
        <p:txBody>
          <a:bodyPr/>
          <a:lstStyle/>
          <a:p>
            <a:endParaRPr lang="en-GB"/>
          </a:p>
        </p:txBody>
      </p:sp>
      <p:pic>
        <p:nvPicPr>
          <p:cNvPr id="7" name="Content Placeholder 6" descr="A close-up of a book&#10;&#10;Description automatically generated with medium confidence">
            <a:extLst>
              <a:ext uri="{FF2B5EF4-FFF2-40B4-BE49-F238E27FC236}">
                <a16:creationId xmlns:a16="http://schemas.microsoft.com/office/drawing/2014/main" id="{E5C8ABD9-85DA-48F6-8E1F-E81801FE021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49123" y="1503377"/>
            <a:ext cx="5445056" cy="3930650"/>
          </a:xfrm>
        </p:spPr>
      </p:pic>
      <p:sp>
        <p:nvSpPr>
          <p:cNvPr id="4" name="Text Placeholder 2">
            <a:extLst>
              <a:ext uri="{FF2B5EF4-FFF2-40B4-BE49-F238E27FC236}">
                <a16:creationId xmlns:a16="http://schemas.microsoft.com/office/drawing/2014/main" id="{692B1EA9-D290-4C89-ACBF-3C34C139FAFC}"/>
              </a:ext>
            </a:extLst>
          </p:cNvPr>
          <p:cNvSpPr txBox="1">
            <a:spLocks/>
          </p:cNvSpPr>
          <p:nvPr/>
        </p:nvSpPr>
        <p:spPr>
          <a:xfrm>
            <a:off x="1336675" y="519113"/>
            <a:ext cx="9145876"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800" b="1" i="0" u="none" strike="noStrike" kern="1200" cap="none" spc="0" normalizeH="0" baseline="0" noProof="0">
                <a:ln>
                  <a:noFill/>
                </a:ln>
                <a:solidFill>
                  <a:srgbClr val="253967"/>
                </a:solidFill>
                <a:effectLst/>
                <a:uLnTx/>
                <a:uFillTx/>
                <a:latin typeface="Arial"/>
                <a:ea typeface="+mn-ea"/>
                <a:cs typeface="Arial"/>
              </a:rPr>
              <a:t>Higher-order skills</a:t>
            </a:r>
            <a:endParaRPr kumimoji="0" lang="en-US"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CDECF975-744B-41B4-9C0D-585E7D495622}"/>
              </a:ext>
            </a:extLst>
          </p:cNvPr>
          <p:cNvSpPr txBox="1"/>
          <p:nvPr/>
        </p:nvSpPr>
        <p:spPr>
          <a:xfrm>
            <a:off x="1112019" y="1572326"/>
            <a:ext cx="4396504" cy="1569660"/>
          </a:xfrm>
          <a:prstGeom prst="rect">
            <a:avLst/>
          </a:prstGeom>
          <a:noFill/>
        </p:spPr>
        <p:txBody>
          <a:bodyPr wrap="square">
            <a:spAutoFit/>
          </a:bodyPr>
          <a:lstStyle/>
          <a:p>
            <a:r>
              <a:rPr lang="en-GB" sz="2400" dirty="0"/>
              <a:t>You’ll find clues as to what this means in practice by looking at the mark schemes for your modules.</a:t>
            </a:r>
          </a:p>
        </p:txBody>
      </p:sp>
      <p:sp>
        <p:nvSpPr>
          <p:cNvPr id="8" name="TextBox 7">
            <a:extLst>
              <a:ext uri="{FF2B5EF4-FFF2-40B4-BE49-F238E27FC236}">
                <a16:creationId xmlns:a16="http://schemas.microsoft.com/office/drawing/2014/main" id="{4C1C001D-9ED8-49F5-B623-BEBD6FF708BF}"/>
              </a:ext>
            </a:extLst>
          </p:cNvPr>
          <p:cNvSpPr txBox="1"/>
          <p:nvPr/>
        </p:nvSpPr>
        <p:spPr>
          <a:xfrm>
            <a:off x="6901351" y="5246714"/>
            <a:ext cx="5445056" cy="230832"/>
          </a:xfrm>
          <a:prstGeom prst="rect">
            <a:avLst/>
          </a:prstGeom>
          <a:noFill/>
        </p:spPr>
        <p:txBody>
          <a:bodyPr wrap="square" rtlCol="0">
            <a:spAutoFit/>
          </a:bodyPr>
          <a:lstStyle/>
          <a:p>
            <a:r>
              <a:rPr lang="en-GB" sz="900">
                <a:hlinkClick r:id="rId4" tooltip="https://www.flickr.com/photos/tallchris/14288135/"/>
              </a:rPr>
              <a:t>This Photo</a:t>
            </a:r>
            <a:r>
              <a:rPr lang="en-GB" sz="900"/>
              <a:t> by Unknown Author is licensed under </a:t>
            </a:r>
            <a:r>
              <a:rPr lang="en-GB" sz="900">
                <a:hlinkClick r:id="rId5" tooltip="https://creativecommons.org/licenses/by/3.0/"/>
              </a:rPr>
              <a:t>CC BY</a:t>
            </a:r>
            <a:endParaRPr lang="en-GB" sz="900"/>
          </a:p>
        </p:txBody>
      </p:sp>
      <p:pic>
        <p:nvPicPr>
          <p:cNvPr id="10" name="Picture 9" descr="Text&#10;&#10;Description automatically generated">
            <a:extLst>
              <a:ext uri="{FF2B5EF4-FFF2-40B4-BE49-F238E27FC236}">
                <a16:creationId xmlns:a16="http://schemas.microsoft.com/office/drawing/2014/main" id="{102B2292-C906-4E68-A3DF-CF2E222A5B6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19316" y="3420146"/>
            <a:ext cx="4445000" cy="2471835"/>
          </a:xfrm>
          <a:prstGeom prst="rect">
            <a:avLst/>
          </a:prstGeom>
        </p:spPr>
      </p:pic>
      <p:sp>
        <p:nvSpPr>
          <p:cNvPr id="11" name="TextBox 10">
            <a:extLst>
              <a:ext uri="{FF2B5EF4-FFF2-40B4-BE49-F238E27FC236}">
                <a16:creationId xmlns:a16="http://schemas.microsoft.com/office/drawing/2014/main" id="{7D34C6CE-823E-4368-A80B-CF167B47E628}"/>
              </a:ext>
            </a:extLst>
          </p:cNvPr>
          <p:cNvSpPr txBox="1"/>
          <p:nvPr/>
        </p:nvSpPr>
        <p:spPr>
          <a:xfrm>
            <a:off x="6096000" y="6394450"/>
            <a:ext cx="4445000" cy="230832"/>
          </a:xfrm>
          <a:prstGeom prst="rect">
            <a:avLst/>
          </a:prstGeom>
          <a:noFill/>
        </p:spPr>
        <p:txBody>
          <a:bodyPr wrap="square" rtlCol="0">
            <a:spAutoFit/>
          </a:bodyPr>
          <a:lstStyle/>
          <a:p>
            <a:r>
              <a:rPr lang="en-GB" sz="900">
                <a:hlinkClick r:id="rId7" tooltip="http://www.thebluediamondgallery.com/highlighted/k/keywords.html"/>
              </a:rPr>
              <a:t>This Photo</a:t>
            </a:r>
            <a:r>
              <a:rPr lang="en-GB" sz="900"/>
              <a:t> by Unknown Author is licensed under </a:t>
            </a:r>
            <a:r>
              <a:rPr lang="en-GB" sz="900">
                <a:hlinkClick r:id="rId8" tooltip="https://creativecommons.org/licenses/by-sa/3.0/"/>
              </a:rPr>
              <a:t>CC BY-SA</a:t>
            </a:r>
            <a:endParaRPr lang="en-GB" sz="900"/>
          </a:p>
        </p:txBody>
      </p:sp>
    </p:spTree>
    <p:extLst>
      <p:ext uri="{BB962C8B-B14F-4D97-AF65-F5344CB8AC3E}">
        <p14:creationId xmlns:p14="http://schemas.microsoft.com/office/powerpoint/2010/main" val="218026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able&#10;&#10;Description automatically generated">
            <a:extLst>
              <a:ext uri="{FF2B5EF4-FFF2-40B4-BE49-F238E27FC236}">
                <a16:creationId xmlns:a16="http://schemas.microsoft.com/office/drawing/2014/main" id="{DDA03E9C-48F0-4BE5-A8A6-8E71FE5089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153508"/>
          </a:xfrm>
          <a:prstGeom prst="rect">
            <a:avLst/>
          </a:prstGeom>
        </p:spPr>
      </p:pic>
    </p:spTree>
    <p:extLst>
      <p:ext uri="{BB962C8B-B14F-4D97-AF65-F5344CB8AC3E}">
        <p14:creationId xmlns:p14="http://schemas.microsoft.com/office/powerpoint/2010/main" val="1568749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005492-1B01-4095-8490-7B3DC00E87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789" y="0"/>
            <a:ext cx="11806685" cy="1282459"/>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8195CBC6-95CC-4C6B-AB23-E9C1ACE051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525" y="1282459"/>
            <a:ext cx="11892950" cy="4456983"/>
          </a:xfrm>
          <a:prstGeom prst="rect">
            <a:avLst/>
          </a:prstGeom>
        </p:spPr>
      </p:pic>
    </p:spTree>
    <p:extLst>
      <p:ext uri="{BB962C8B-B14F-4D97-AF65-F5344CB8AC3E}">
        <p14:creationId xmlns:p14="http://schemas.microsoft.com/office/powerpoint/2010/main" val="3648736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6703478B-173E-487D-864C-BFC1EB57CF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329" y="302342"/>
            <a:ext cx="11194026" cy="5522213"/>
          </a:xfrm>
          <a:prstGeom prst="rect">
            <a:avLst/>
          </a:prstGeom>
        </p:spPr>
      </p:pic>
    </p:spTree>
    <p:extLst>
      <p:ext uri="{BB962C8B-B14F-4D97-AF65-F5344CB8AC3E}">
        <p14:creationId xmlns:p14="http://schemas.microsoft.com/office/powerpoint/2010/main" val="3023130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7E8FBEE1-417E-4D14-ADC8-4DE4E55B95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383" y="282102"/>
            <a:ext cx="11420271" cy="5875507"/>
          </a:xfrm>
          <a:prstGeom prst="rect">
            <a:avLst/>
          </a:prstGeom>
        </p:spPr>
      </p:pic>
    </p:spTree>
    <p:extLst>
      <p:ext uri="{BB962C8B-B14F-4D97-AF65-F5344CB8AC3E}">
        <p14:creationId xmlns:p14="http://schemas.microsoft.com/office/powerpoint/2010/main" val="3815016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able&#10;&#10;Description automatically generated">
            <a:extLst>
              <a:ext uri="{FF2B5EF4-FFF2-40B4-BE49-F238E27FC236}">
                <a16:creationId xmlns:a16="http://schemas.microsoft.com/office/drawing/2014/main" id="{2AEC3006-F668-4975-BAE5-4D0F4EF30E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1" y="1529750"/>
            <a:ext cx="11662912" cy="4740043"/>
          </a:xfrm>
          <a:prstGeom prst="rect">
            <a:avLst/>
          </a:prstGeom>
        </p:spPr>
      </p:pic>
      <p:pic>
        <p:nvPicPr>
          <p:cNvPr id="8" name="Picture 7" descr="Diagram&#10;&#10;Description automatically generated with low confidence">
            <a:extLst>
              <a:ext uri="{FF2B5EF4-FFF2-40B4-BE49-F238E27FC236}">
                <a16:creationId xmlns:a16="http://schemas.microsoft.com/office/drawing/2014/main" id="{AC9D855F-D7FB-424F-AFF8-85592D054A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1" y="293298"/>
            <a:ext cx="11662912" cy="1280278"/>
          </a:xfrm>
          <a:prstGeom prst="rect">
            <a:avLst/>
          </a:prstGeom>
        </p:spPr>
      </p:pic>
    </p:spTree>
    <p:extLst>
      <p:ext uri="{BB962C8B-B14F-4D97-AF65-F5344CB8AC3E}">
        <p14:creationId xmlns:p14="http://schemas.microsoft.com/office/powerpoint/2010/main" val="1030146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02B71-2AF7-4977-9FCE-8EC48E223BB6}"/>
              </a:ext>
            </a:extLst>
          </p:cNvPr>
          <p:cNvSpPr>
            <a:spLocks noGrp="1"/>
          </p:cNvSpPr>
          <p:nvPr>
            <p:ph type="title"/>
          </p:nvPr>
        </p:nvSpPr>
        <p:spPr/>
        <p:txBody>
          <a:bodyPr/>
          <a:lstStyle/>
          <a:p>
            <a:r>
              <a:rPr lang="en-GB" dirty="0"/>
              <a:t>What is descriptive writing?</a:t>
            </a:r>
          </a:p>
        </p:txBody>
      </p:sp>
      <p:sp>
        <p:nvSpPr>
          <p:cNvPr id="3" name="Content Placeholder 2">
            <a:extLst>
              <a:ext uri="{FF2B5EF4-FFF2-40B4-BE49-F238E27FC236}">
                <a16:creationId xmlns:a16="http://schemas.microsoft.com/office/drawing/2014/main" id="{A564D420-40C3-4E4D-B7E4-0E90A7EE472A}"/>
              </a:ext>
            </a:extLst>
          </p:cNvPr>
          <p:cNvSpPr>
            <a:spLocks noGrp="1"/>
          </p:cNvSpPr>
          <p:nvPr>
            <p:ph idx="1"/>
          </p:nvPr>
        </p:nvSpPr>
        <p:spPr/>
        <p:txBody>
          <a:bodyPr>
            <a:normAutofit fontScale="92500" lnSpcReduction="20000"/>
          </a:bodyPr>
          <a:lstStyle/>
          <a:p>
            <a:pPr marL="0" indent="0">
              <a:buNone/>
            </a:pPr>
            <a:r>
              <a:rPr lang="en-GB" dirty="0"/>
              <a:t>Descriptive writing is fact-based.</a:t>
            </a:r>
          </a:p>
          <a:p>
            <a:endParaRPr lang="en-GB" dirty="0"/>
          </a:p>
          <a:p>
            <a:pPr marL="0" indent="0">
              <a:buNone/>
            </a:pPr>
            <a:r>
              <a:rPr lang="en-GB" dirty="0"/>
              <a:t>Examples include:</a:t>
            </a:r>
          </a:p>
          <a:p>
            <a:r>
              <a:rPr lang="en-GB" dirty="0"/>
              <a:t>Facts and figures about a particular issue</a:t>
            </a:r>
          </a:p>
          <a:p>
            <a:r>
              <a:rPr lang="en-GB" dirty="0"/>
              <a:t>Description of a background to a case study</a:t>
            </a:r>
          </a:p>
          <a:p>
            <a:r>
              <a:rPr lang="en-GB" dirty="0"/>
              <a:t>Details of an organisation</a:t>
            </a:r>
          </a:p>
          <a:p>
            <a:r>
              <a:rPr lang="en-GB" dirty="0"/>
              <a:t>An account of how research was undertaken</a:t>
            </a:r>
          </a:p>
          <a:p>
            <a:r>
              <a:rPr lang="en-GB" dirty="0"/>
              <a:t>A summary of a sequence of events</a:t>
            </a:r>
          </a:p>
          <a:p>
            <a:r>
              <a:rPr lang="en-GB" dirty="0"/>
              <a:t>Descriptions of what happened in an experiment. </a:t>
            </a:r>
          </a:p>
        </p:txBody>
      </p:sp>
      <p:sp>
        <p:nvSpPr>
          <p:cNvPr id="5" name="TextBox 4">
            <a:extLst>
              <a:ext uri="{FF2B5EF4-FFF2-40B4-BE49-F238E27FC236}">
                <a16:creationId xmlns:a16="http://schemas.microsoft.com/office/drawing/2014/main" id="{3B8F9F33-DAD6-47A6-9906-0D505726A584}"/>
              </a:ext>
            </a:extLst>
          </p:cNvPr>
          <p:cNvSpPr txBox="1"/>
          <p:nvPr/>
        </p:nvSpPr>
        <p:spPr>
          <a:xfrm>
            <a:off x="9213651" y="365126"/>
            <a:ext cx="6097190" cy="1754326"/>
          </a:xfrm>
          <a:prstGeom prst="rect">
            <a:avLst/>
          </a:prstGeom>
          <a:noFill/>
        </p:spPr>
        <p:txBody>
          <a:bodyPr wrap="square">
            <a:spAutoFit/>
          </a:bodyPr>
          <a:lstStyle/>
          <a:p>
            <a:r>
              <a:rPr lang="en-GB" dirty="0"/>
              <a:t>‘The most characteristic</a:t>
            </a:r>
          </a:p>
          <a:p>
            <a:r>
              <a:rPr lang="en-GB" dirty="0"/>
              <a:t>features of descriptive writing</a:t>
            </a:r>
          </a:p>
          <a:p>
            <a:r>
              <a:rPr lang="en-GB" dirty="0"/>
              <a:t>are that it will describe</a:t>
            </a:r>
          </a:p>
          <a:p>
            <a:r>
              <a:rPr lang="en-GB" dirty="0"/>
              <a:t>something, but will not go</a:t>
            </a:r>
          </a:p>
          <a:p>
            <a:r>
              <a:rPr lang="en-GB" dirty="0"/>
              <a:t>beyond an account of what</a:t>
            </a:r>
          </a:p>
          <a:p>
            <a:r>
              <a:rPr lang="en-GB" dirty="0"/>
              <a:t>appears to be there’</a:t>
            </a:r>
          </a:p>
        </p:txBody>
      </p:sp>
    </p:spTree>
    <p:extLst>
      <p:ext uri="{BB962C8B-B14F-4D97-AF65-F5344CB8AC3E}">
        <p14:creationId xmlns:p14="http://schemas.microsoft.com/office/powerpoint/2010/main" val="414698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00CC30-8FA1-4BC6-99EF-C812F657A833}"/>
              </a:ext>
            </a:extLst>
          </p:cNvPr>
          <p:cNvPicPr>
            <a:picLocks noChangeAspect="1"/>
          </p:cNvPicPr>
          <p:nvPr/>
        </p:nvPicPr>
        <p:blipFill rotWithShape="1">
          <a:blip r:embed="rId3"/>
          <a:srcRect l="18828" t="14445" r="30078" b="12500"/>
          <a:stretch/>
        </p:blipFill>
        <p:spPr>
          <a:xfrm>
            <a:off x="0" y="0"/>
            <a:ext cx="12192000" cy="6079331"/>
          </a:xfrm>
          <a:prstGeom prst="rect">
            <a:avLst/>
          </a:prstGeom>
        </p:spPr>
      </p:pic>
    </p:spTree>
    <p:extLst>
      <p:ext uri="{BB962C8B-B14F-4D97-AF65-F5344CB8AC3E}">
        <p14:creationId xmlns:p14="http://schemas.microsoft.com/office/powerpoint/2010/main" val="3906824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55F5148F-9B0C-4767-8A24-09F5164FEB3D}"/>
              </a:ext>
            </a:extLst>
          </p:cNvPr>
          <p:cNvSpPr txBox="1">
            <a:spLocks/>
          </p:cNvSpPr>
          <p:nvPr/>
        </p:nvSpPr>
        <p:spPr>
          <a:xfrm>
            <a:off x="1336675" y="519113"/>
            <a:ext cx="9145876"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800" b="1" i="0" u="none" strike="noStrike" kern="1200" cap="none" spc="0" normalizeH="0" baseline="0" noProof="0">
                <a:ln>
                  <a:noFill/>
                </a:ln>
                <a:solidFill>
                  <a:srgbClr val="253967"/>
                </a:solidFill>
                <a:effectLst/>
                <a:uLnTx/>
                <a:uFillTx/>
                <a:latin typeface="Arial"/>
                <a:ea typeface="+mn-ea"/>
                <a:cs typeface="Arial"/>
              </a:rPr>
              <a:t>Bloom’s Taxonomy</a:t>
            </a:r>
            <a:endParaRPr kumimoji="0" lang="en-US"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grpSp>
        <p:nvGrpSpPr>
          <p:cNvPr id="10" name="Group 9">
            <a:extLst>
              <a:ext uri="{FF2B5EF4-FFF2-40B4-BE49-F238E27FC236}">
                <a16:creationId xmlns:a16="http://schemas.microsoft.com/office/drawing/2014/main" id="{62DADC37-1D8F-4841-8A25-365C1C5AFE45}"/>
              </a:ext>
            </a:extLst>
          </p:cNvPr>
          <p:cNvGrpSpPr/>
          <p:nvPr/>
        </p:nvGrpSpPr>
        <p:grpSpPr>
          <a:xfrm>
            <a:off x="696459" y="1206701"/>
            <a:ext cx="7677946" cy="4686865"/>
            <a:chOff x="1099025" y="1212452"/>
            <a:chExt cx="7677946" cy="4686865"/>
          </a:xfrm>
        </p:grpSpPr>
        <p:pic>
          <p:nvPicPr>
            <p:cNvPr id="11" name="Picture 4" descr="Bloom's and Fink's Taxonomies | Teaching Commons">
              <a:extLst>
                <a:ext uri="{FF2B5EF4-FFF2-40B4-BE49-F238E27FC236}">
                  <a16:creationId xmlns:a16="http://schemas.microsoft.com/office/drawing/2014/main" id="{907E4356-CAF3-469B-B5F9-04E3039FE8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40" r="39464" b="9161"/>
            <a:stretch/>
          </p:blipFill>
          <p:spPr bwMode="auto">
            <a:xfrm>
              <a:off x="1099025" y="1368725"/>
              <a:ext cx="6049920" cy="453059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5">
              <a:extLst>
                <a:ext uri="{FF2B5EF4-FFF2-40B4-BE49-F238E27FC236}">
                  <a16:creationId xmlns:a16="http://schemas.microsoft.com/office/drawing/2014/main" id="{1517B35D-A0CD-416F-9E85-C42BD07692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670116">
              <a:off x="5716733" y="1212452"/>
              <a:ext cx="3060238" cy="38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5">
              <a:extLst>
                <a:ext uri="{FF2B5EF4-FFF2-40B4-BE49-F238E27FC236}">
                  <a16:creationId xmlns:a16="http://schemas.microsoft.com/office/drawing/2014/main" id="{DD2EEE87-9BF1-49DF-A6D7-E7FC97B2593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6200000">
              <a:off x="5167502" y="1173644"/>
              <a:ext cx="777107" cy="14593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4" name="Text Placeholder 1">
            <a:extLst>
              <a:ext uri="{FF2B5EF4-FFF2-40B4-BE49-F238E27FC236}">
                <a16:creationId xmlns:a16="http://schemas.microsoft.com/office/drawing/2014/main" id="{CD52D20F-9D2B-4034-907E-D88AFAD24287}"/>
              </a:ext>
            </a:extLst>
          </p:cNvPr>
          <p:cNvSpPr txBox="1">
            <a:spLocks/>
          </p:cNvSpPr>
          <p:nvPr/>
        </p:nvSpPr>
        <p:spPr>
          <a:xfrm>
            <a:off x="6973455" y="631231"/>
            <a:ext cx="5006109" cy="3441699"/>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These terms relate to what educational psychologists call </a:t>
            </a:r>
            <a:r>
              <a:rPr kumimoji="0" lang="en-GB" sz="2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higher-order </a:t>
            </a:r>
            <a:r>
              <a:rPr kumimoji="0" lang="en-GB" sz="2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thinking skills.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These are skills that allow you to contribute to the conversation in your discipline in more creative and original ways.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Bloom’s taxonomy </a:t>
            </a:r>
            <a:r>
              <a:rPr kumimoji="0" lang="en-GB" sz="2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shows these skills in a hierarchy, with more critical skills at the top.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47767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0E198B24-FBF9-491B-B945-43495130FF30}"/>
              </a:ext>
            </a:extLst>
          </p:cNvPr>
          <p:cNvSpPr txBox="1">
            <a:spLocks/>
          </p:cNvSpPr>
          <p:nvPr/>
        </p:nvSpPr>
        <p:spPr>
          <a:xfrm>
            <a:off x="1336675" y="519113"/>
            <a:ext cx="9145876"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800" b="1" i="0" u="none" strike="noStrike" kern="1200" cap="none" spc="0" normalizeH="0" baseline="0" noProof="0">
                <a:ln>
                  <a:noFill/>
                </a:ln>
                <a:solidFill>
                  <a:srgbClr val="253967"/>
                </a:solidFill>
                <a:effectLst/>
                <a:uLnTx/>
                <a:uFillTx/>
                <a:latin typeface="Arial"/>
                <a:ea typeface="+mn-ea"/>
                <a:cs typeface="Arial"/>
              </a:rPr>
              <a:t>Bloom’s Taxonomy</a:t>
            </a:r>
            <a:endParaRPr kumimoji="0" lang="en-US"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pic>
        <p:nvPicPr>
          <p:cNvPr id="3" name="Picture 4" descr="Bloom's and Fink's Taxonomies | Teaching Commons">
            <a:extLst>
              <a:ext uri="{FF2B5EF4-FFF2-40B4-BE49-F238E27FC236}">
                <a16:creationId xmlns:a16="http://schemas.microsoft.com/office/drawing/2014/main" id="{05BF9100-5F93-45DE-AA9D-F8AB53D7E4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40" b="9161"/>
          <a:stretch/>
        </p:blipFill>
        <p:spPr bwMode="auto">
          <a:xfrm>
            <a:off x="1099025" y="1396999"/>
            <a:ext cx="9993950" cy="4671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2177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51CF308-CC96-489C-BCE5-B1339CBB899A}"/>
              </a:ext>
            </a:extLst>
          </p:cNvPr>
          <p:cNvSpPr txBox="1">
            <a:spLocks/>
          </p:cNvSpPr>
          <p:nvPr/>
        </p:nvSpPr>
        <p:spPr>
          <a:xfrm>
            <a:off x="1336675" y="519113"/>
            <a:ext cx="9145876"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800" b="1" i="0" u="none" strike="noStrike" kern="1200" cap="none" spc="0" normalizeH="0" baseline="0" noProof="0">
                <a:ln>
                  <a:noFill/>
                </a:ln>
                <a:solidFill>
                  <a:srgbClr val="253967"/>
                </a:solidFill>
                <a:effectLst/>
                <a:uLnTx/>
                <a:uFillTx/>
                <a:latin typeface="Arial"/>
                <a:ea typeface="+mn-ea"/>
                <a:cs typeface="Arial"/>
              </a:rPr>
              <a:t>Bloom’s Taxonomy</a:t>
            </a:r>
            <a:endParaRPr kumimoji="0" lang="en-US"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grpSp>
        <p:nvGrpSpPr>
          <p:cNvPr id="8" name="Group 7">
            <a:extLst>
              <a:ext uri="{FF2B5EF4-FFF2-40B4-BE49-F238E27FC236}">
                <a16:creationId xmlns:a16="http://schemas.microsoft.com/office/drawing/2014/main" id="{46D1C3DD-73D5-4A94-B788-F6B79D54FDDB}"/>
              </a:ext>
            </a:extLst>
          </p:cNvPr>
          <p:cNvGrpSpPr/>
          <p:nvPr/>
        </p:nvGrpSpPr>
        <p:grpSpPr>
          <a:xfrm>
            <a:off x="1099025" y="992338"/>
            <a:ext cx="7769470" cy="4906979"/>
            <a:chOff x="1099025" y="992338"/>
            <a:chExt cx="7769470" cy="4906979"/>
          </a:xfrm>
        </p:grpSpPr>
        <p:pic>
          <p:nvPicPr>
            <p:cNvPr id="9" name="Picture 4" descr="Bloom's and Fink's Taxonomies | Teaching Commons">
              <a:extLst>
                <a:ext uri="{FF2B5EF4-FFF2-40B4-BE49-F238E27FC236}">
                  <a16:creationId xmlns:a16="http://schemas.microsoft.com/office/drawing/2014/main" id="{709EAA91-8373-442B-84D0-1548177216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40" r="39464" b="9161"/>
            <a:stretch/>
          </p:blipFill>
          <p:spPr bwMode="auto">
            <a:xfrm>
              <a:off x="1099025" y="1368725"/>
              <a:ext cx="6049920" cy="45305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5">
              <a:extLst>
                <a:ext uri="{FF2B5EF4-FFF2-40B4-BE49-F238E27FC236}">
                  <a16:creationId xmlns:a16="http://schemas.microsoft.com/office/drawing/2014/main" id="{AEDA7999-1A2E-4874-ADCF-78D4981B87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670116">
              <a:off x="5653274" y="992338"/>
              <a:ext cx="3215221" cy="4033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5">
              <a:extLst>
                <a:ext uri="{FF2B5EF4-FFF2-40B4-BE49-F238E27FC236}">
                  <a16:creationId xmlns:a16="http://schemas.microsoft.com/office/drawing/2014/main" id="{7495B083-80A7-4CE1-B66A-1B6A8E245D5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6200000">
              <a:off x="5167502" y="1173644"/>
              <a:ext cx="777107" cy="14593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 name="TextBox 11">
            <a:extLst>
              <a:ext uri="{FF2B5EF4-FFF2-40B4-BE49-F238E27FC236}">
                <a16:creationId xmlns:a16="http://schemas.microsoft.com/office/drawing/2014/main" id="{D818784A-23BF-4EED-B1CA-114F7F753179}"/>
              </a:ext>
            </a:extLst>
          </p:cNvPr>
          <p:cNvSpPr txBox="1"/>
          <p:nvPr/>
        </p:nvSpPr>
        <p:spPr>
          <a:xfrm>
            <a:off x="5486400" y="1558828"/>
            <a:ext cx="6234545" cy="2277547"/>
          </a:xfrm>
          <a:prstGeom prst="rect">
            <a:avLst/>
          </a:prstGeom>
          <a:noFill/>
        </p:spPr>
        <p:txBody>
          <a:bodyPr wrap="square" rtlCol="0">
            <a:spAutoFit/>
          </a:bodyPr>
          <a:lstStyle/>
          <a:p>
            <a:pPr hangingPunct="0">
              <a:lnSpc>
                <a:spcPct val="80000"/>
              </a:lnSpc>
            </a:pPr>
            <a:r>
              <a:rPr lang="en-GB" sz="2000" b="1" kern="0" dirty="0">
                <a:solidFill>
                  <a:srgbClr val="17336F"/>
                </a:solidFill>
                <a:latin typeface="Trade Gothic LT Std"/>
                <a:sym typeface="Trade Gothic LT Std"/>
              </a:rPr>
              <a:t>Critical writing demonstrates your ability to carry-out these higher-order critical skills by...</a:t>
            </a:r>
          </a:p>
          <a:p>
            <a:pPr hangingPunct="0">
              <a:lnSpc>
                <a:spcPct val="80000"/>
              </a:lnSpc>
            </a:pPr>
            <a:endParaRPr lang="en-GB" sz="2000" b="1" kern="0" dirty="0">
              <a:solidFill>
                <a:srgbClr val="17336F"/>
              </a:solidFill>
              <a:latin typeface="Trade Gothic LT Std"/>
              <a:sym typeface="Trade Gothic LT Std"/>
            </a:endParaRPr>
          </a:p>
          <a:p>
            <a:pPr marL="342900" indent="-342900" hangingPunct="0">
              <a:lnSpc>
                <a:spcPct val="130000"/>
              </a:lnSpc>
              <a:buFont typeface="Arial" pitchFamily="34" charset="0"/>
              <a:buChar char="•"/>
            </a:pPr>
            <a:r>
              <a:rPr lang="en-GB" sz="2000" b="1" kern="0" dirty="0">
                <a:solidFill>
                  <a:srgbClr val="FF0000"/>
                </a:solidFill>
                <a:latin typeface="Trade Gothic LT Std"/>
                <a:sym typeface="Trade Gothic LT Std"/>
              </a:rPr>
              <a:t>Creating</a:t>
            </a:r>
            <a:r>
              <a:rPr lang="en-GB" sz="2000" b="1" kern="0" dirty="0">
                <a:solidFill>
                  <a:srgbClr val="17336F"/>
                </a:solidFill>
                <a:latin typeface="Trade Gothic LT Std"/>
                <a:sym typeface="Trade Gothic LT Std"/>
              </a:rPr>
              <a:t> your own theoretical framework.</a:t>
            </a:r>
          </a:p>
          <a:p>
            <a:pPr marL="342900" indent="-342900" hangingPunct="0">
              <a:lnSpc>
                <a:spcPct val="130000"/>
              </a:lnSpc>
              <a:buFont typeface="Arial" pitchFamily="34" charset="0"/>
              <a:buChar char="•"/>
            </a:pPr>
            <a:r>
              <a:rPr lang="en-GB" sz="2000" b="1" kern="0" dirty="0">
                <a:solidFill>
                  <a:srgbClr val="FFC000"/>
                </a:solidFill>
                <a:latin typeface="Trade Gothic LT Std"/>
                <a:sym typeface="Trade Gothic LT Std"/>
              </a:rPr>
              <a:t>Evaluating </a:t>
            </a:r>
            <a:r>
              <a:rPr lang="en-GB" sz="2000" b="1" kern="0" dirty="0">
                <a:solidFill>
                  <a:srgbClr val="17336F"/>
                </a:solidFill>
                <a:latin typeface="Trade Gothic LT Std"/>
                <a:sym typeface="Trade Gothic LT Std"/>
              </a:rPr>
              <a:t>other scholars’ work.</a:t>
            </a:r>
          </a:p>
          <a:p>
            <a:pPr marL="342900" indent="-342900" hangingPunct="0">
              <a:lnSpc>
                <a:spcPct val="130000"/>
              </a:lnSpc>
              <a:buFont typeface="Arial" pitchFamily="34" charset="0"/>
              <a:buChar char="•"/>
            </a:pPr>
            <a:r>
              <a:rPr lang="en-GB" sz="2000" b="1" kern="0" dirty="0">
                <a:solidFill>
                  <a:srgbClr val="00B050"/>
                </a:solidFill>
                <a:latin typeface="Trade Gothic LT Std"/>
                <a:sym typeface="Trade Gothic LT Std"/>
              </a:rPr>
              <a:t>Analysing</a:t>
            </a:r>
            <a:r>
              <a:rPr lang="en-GB" sz="2000" b="1" kern="0" dirty="0">
                <a:solidFill>
                  <a:srgbClr val="17336F"/>
                </a:solidFill>
                <a:latin typeface="Trade Gothic LT Std"/>
                <a:sym typeface="Trade Gothic LT Std"/>
              </a:rPr>
              <a:t> their evidence or logic.</a:t>
            </a:r>
          </a:p>
          <a:p>
            <a:pPr hangingPunct="0">
              <a:lnSpc>
                <a:spcPct val="80000"/>
              </a:lnSpc>
            </a:pPr>
            <a:endParaRPr lang="en-GB" sz="2000" b="1" kern="0" dirty="0">
              <a:solidFill>
                <a:srgbClr val="17336F"/>
              </a:solidFill>
              <a:latin typeface="Trade Gothic LT Std"/>
              <a:sym typeface="Trade Gothic LT Std"/>
            </a:endParaRPr>
          </a:p>
        </p:txBody>
      </p:sp>
      <p:sp>
        <p:nvSpPr>
          <p:cNvPr id="13" name="TextBox 12">
            <a:extLst>
              <a:ext uri="{FF2B5EF4-FFF2-40B4-BE49-F238E27FC236}">
                <a16:creationId xmlns:a16="http://schemas.microsoft.com/office/drawing/2014/main" id="{FFFE7992-2C10-4113-BA06-050C0327E90C}"/>
              </a:ext>
            </a:extLst>
          </p:cNvPr>
          <p:cNvSpPr txBox="1"/>
          <p:nvPr/>
        </p:nvSpPr>
        <p:spPr>
          <a:xfrm>
            <a:off x="7148944" y="4418005"/>
            <a:ext cx="4800885" cy="1015663"/>
          </a:xfrm>
          <a:prstGeom prst="rect">
            <a:avLst/>
          </a:prstGeom>
          <a:noFill/>
        </p:spPr>
        <p:txBody>
          <a:bodyPr wrap="square" rtlCol="0" anchor="t">
            <a:spAutoFit/>
          </a:bodyPr>
          <a:lstStyle/>
          <a:p>
            <a:pPr hangingPunct="0">
              <a:spcBef>
                <a:spcPts val="600"/>
              </a:spcBef>
            </a:pPr>
            <a:r>
              <a:rPr lang="en-GB" sz="2000" b="1" kern="0" dirty="0">
                <a:solidFill>
                  <a:srgbClr val="17336F"/>
                </a:solidFill>
                <a:latin typeface="Trade Gothic LT Std"/>
                <a:sym typeface="Trade Gothic LT Std"/>
              </a:rPr>
              <a:t>Descriptive writing demonstrates your </a:t>
            </a:r>
            <a:r>
              <a:rPr lang="en-GB" sz="2000" b="1" kern="0" dirty="0">
                <a:solidFill>
                  <a:srgbClr val="5CC0F2"/>
                </a:solidFill>
                <a:latin typeface="Trade Gothic LT Std"/>
                <a:sym typeface="Trade Gothic LT Std"/>
              </a:rPr>
              <a:t>understanding</a:t>
            </a:r>
            <a:r>
              <a:rPr lang="en-GB" sz="2000" b="1" kern="0" dirty="0">
                <a:solidFill>
                  <a:srgbClr val="17336F"/>
                </a:solidFill>
                <a:latin typeface="Trade Gothic LT Std"/>
                <a:sym typeface="Trade Gothic LT Std"/>
              </a:rPr>
              <a:t> of a subject by showing that you are able to recap the main points.</a:t>
            </a:r>
          </a:p>
        </p:txBody>
      </p:sp>
    </p:spTree>
    <p:extLst>
      <p:ext uri="{BB962C8B-B14F-4D97-AF65-F5344CB8AC3E}">
        <p14:creationId xmlns:p14="http://schemas.microsoft.com/office/powerpoint/2010/main" val="3911070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7F611CA-0F25-4CA4-8937-0956C0FF05A6}"/>
              </a:ext>
            </a:extLst>
          </p:cNvPr>
          <p:cNvSpPr txBox="1">
            <a:spLocks/>
          </p:cNvSpPr>
          <p:nvPr/>
        </p:nvSpPr>
        <p:spPr>
          <a:xfrm>
            <a:off x="1336674" y="519113"/>
            <a:ext cx="5008707" cy="87788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800" b="1" i="0" u="none" strike="noStrike" kern="1200" cap="none" spc="0" normalizeH="0" baseline="0" noProof="0">
                <a:ln>
                  <a:noFill/>
                </a:ln>
                <a:solidFill>
                  <a:srgbClr val="253967"/>
                </a:solidFill>
                <a:effectLst/>
                <a:uLnTx/>
                <a:uFillTx/>
                <a:latin typeface="Arial" panose="020B0604020202020204" pitchFamily="34" charset="0"/>
                <a:ea typeface="+mn-ea"/>
                <a:cs typeface="Arial" panose="020B0604020202020204" pitchFamily="34" charset="0"/>
              </a:rPr>
              <a:t>Not just “criticising”</a:t>
            </a:r>
            <a:endParaRPr kumimoji="0" lang="en-GB"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sp>
        <p:nvSpPr>
          <p:cNvPr id="3" name="Text Placeholder 1">
            <a:extLst>
              <a:ext uri="{FF2B5EF4-FFF2-40B4-BE49-F238E27FC236}">
                <a16:creationId xmlns:a16="http://schemas.microsoft.com/office/drawing/2014/main" id="{6C303BA8-A28C-43EF-BD99-414843CCBCD5}"/>
              </a:ext>
            </a:extLst>
          </p:cNvPr>
          <p:cNvSpPr txBox="1">
            <a:spLocks/>
          </p:cNvSpPr>
          <p:nvPr/>
        </p:nvSpPr>
        <p:spPr>
          <a:xfrm>
            <a:off x="1207081" y="1611839"/>
            <a:ext cx="6740723" cy="2668044"/>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 what does critical writing look like in practice? It’s not just about “criticising” other authors. You can be critical by...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90000"/>
              </a:lnSpc>
              <a:spcBef>
                <a:spcPts val="500"/>
              </a:spcBef>
              <a:spcAft>
                <a:spcPts val="60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 	Putting their work into a </a:t>
            </a:r>
            <a:r>
              <a:rPr kumimoji="0" lang="en-GB" sz="2400" b="1" i="0" u="none" strike="noStrike" kern="1200" cap="none" spc="0" normalizeH="0" baseline="0" noProof="0" dirty="0">
                <a:ln>
                  <a:noFill/>
                </a:ln>
                <a:solidFill>
                  <a:srgbClr val="253967"/>
                </a:solidFill>
                <a:effectLst/>
                <a:uLnTx/>
                <a:uFillTx/>
                <a:latin typeface="Arial" pitchFamily="34" charset="0"/>
                <a:ea typeface="+mn-ea"/>
                <a:cs typeface="Arial" pitchFamily="34" charset="0"/>
              </a:rPr>
              <a:t>wider context</a:t>
            </a: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a:t>
            </a:r>
          </a:p>
          <a:p>
            <a:pPr marL="457200" marR="0" lvl="1" indent="0" algn="l" defTabSz="914400" rtl="0" eaLnBrk="1" fontAlgn="auto" latinLnBrk="0" hangingPunct="1">
              <a:lnSpc>
                <a:spcPct val="90000"/>
              </a:lnSpc>
              <a:spcBef>
                <a:spcPts val="500"/>
              </a:spcBef>
              <a:spcAft>
                <a:spcPts val="60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 	Making evaluative observations about what they choose to </a:t>
            </a:r>
            <a:r>
              <a:rPr kumimoji="0" lang="en-GB" sz="2400" b="1" i="0" u="none" strike="noStrike" kern="1200" cap="none" spc="0" normalizeH="0" baseline="0" noProof="0" dirty="0">
                <a:ln>
                  <a:noFill/>
                </a:ln>
                <a:solidFill>
                  <a:srgbClr val="253967"/>
                </a:solidFill>
                <a:effectLst/>
                <a:uLnTx/>
                <a:uFillTx/>
                <a:latin typeface="Arial" pitchFamily="34" charset="0"/>
                <a:ea typeface="+mn-ea"/>
                <a:cs typeface="Arial" pitchFamily="34" charset="0"/>
              </a:rPr>
              <a:t>emphasise</a:t>
            </a: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 the </a:t>
            </a:r>
            <a:r>
              <a:rPr kumimoji="0" lang="en-GB" sz="2400" b="1" i="0" u="none" strike="noStrike" kern="1200" cap="none" spc="0" normalizeH="0" baseline="0" noProof="0" dirty="0">
                <a:ln>
                  <a:noFill/>
                </a:ln>
                <a:solidFill>
                  <a:srgbClr val="253967"/>
                </a:solidFill>
                <a:effectLst/>
                <a:uLnTx/>
                <a:uFillTx/>
                <a:latin typeface="Arial" pitchFamily="34" charset="0"/>
                <a:ea typeface="+mn-ea"/>
                <a:cs typeface="Arial" pitchFamily="34" charset="0"/>
              </a:rPr>
              <a:t>concepts</a:t>
            </a: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 that they use and their </a:t>
            </a:r>
            <a:r>
              <a:rPr kumimoji="0" lang="en-GB" sz="2400" b="1" i="0" u="none" strike="noStrike" kern="1200" cap="none" spc="0" normalizeH="0" baseline="0" noProof="0" dirty="0">
                <a:ln>
                  <a:noFill/>
                </a:ln>
                <a:solidFill>
                  <a:srgbClr val="253967"/>
                </a:solidFill>
                <a:effectLst/>
                <a:uLnTx/>
                <a:uFillTx/>
                <a:latin typeface="Arial" pitchFamily="34" charset="0"/>
                <a:ea typeface="+mn-ea"/>
                <a:cs typeface="Arial" pitchFamily="34" charset="0"/>
              </a:rPr>
              <a:t>methodology</a:t>
            </a: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a:t>
            </a:r>
          </a:p>
          <a:p>
            <a:pPr marL="457200" marR="0" lvl="1" indent="0" algn="l" defTabSz="914400" rtl="0" eaLnBrk="1" fontAlgn="auto" latinLnBrk="0" hangingPunct="1">
              <a:lnSpc>
                <a:spcPct val="90000"/>
              </a:lnSpc>
              <a:spcBef>
                <a:spcPts val="500"/>
              </a:spcBef>
              <a:spcAft>
                <a:spcPts val="60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	</a:t>
            </a:r>
            <a:r>
              <a:rPr kumimoji="0" lang="en-GB" sz="2400" b="1" i="0" u="none" strike="noStrike" kern="1200" cap="none" spc="0" normalizeH="0" baseline="0" noProof="0" dirty="0">
                <a:ln>
                  <a:noFill/>
                </a:ln>
                <a:solidFill>
                  <a:srgbClr val="253967"/>
                </a:solidFill>
                <a:effectLst/>
                <a:uLnTx/>
                <a:uFillTx/>
                <a:latin typeface="Arial" pitchFamily="34" charset="0"/>
                <a:ea typeface="+mn-ea"/>
                <a:cs typeface="Arial" pitchFamily="34" charset="0"/>
              </a:rPr>
              <a:t>Comparing </a:t>
            </a: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and</a:t>
            </a:r>
            <a:r>
              <a:rPr kumimoji="0" lang="en-GB" sz="2400" b="1" i="0" u="none" strike="noStrike" kern="1200" cap="none" spc="0" normalizeH="0" baseline="0" noProof="0" dirty="0">
                <a:ln>
                  <a:noFill/>
                </a:ln>
                <a:solidFill>
                  <a:srgbClr val="253967"/>
                </a:solidFill>
                <a:effectLst/>
                <a:uLnTx/>
                <a:uFillTx/>
                <a:latin typeface="Arial" pitchFamily="34" charset="0"/>
                <a:ea typeface="+mn-ea"/>
                <a:cs typeface="Arial" pitchFamily="34" charset="0"/>
              </a:rPr>
              <a:t> contrasting </a:t>
            </a:r>
            <a:r>
              <a:rPr kumimoji="0" lang="en-GB" sz="2400" b="0" i="0" u="none" strike="noStrike" kern="1200" cap="none" spc="0" normalizeH="0" baseline="0" noProof="0" dirty="0">
                <a:ln>
                  <a:noFill/>
                </a:ln>
                <a:solidFill>
                  <a:srgbClr val="253967"/>
                </a:solidFill>
                <a:effectLst/>
                <a:uLnTx/>
                <a:uFillTx/>
                <a:latin typeface="Arial" pitchFamily="34" charset="0"/>
                <a:ea typeface="+mn-ea"/>
                <a:cs typeface="Arial" pitchFamily="34" charset="0"/>
              </a:rPr>
              <a:t>their work with that of other authors.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6B3BF8A7-A1FA-4D31-95F5-4D6373BA9A25}"/>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17146" y="958056"/>
            <a:ext cx="2719941" cy="4408149"/>
          </a:xfrm>
          <a:prstGeom prst="rect">
            <a:avLst/>
          </a:prstGeom>
        </p:spPr>
      </p:pic>
      <p:sp>
        <p:nvSpPr>
          <p:cNvPr id="6" name="TextBox 5">
            <a:extLst>
              <a:ext uri="{FF2B5EF4-FFF2-40B4-BE49-F238E27FC236}">
                <a16:creationId xmlns:a16="http://schemas.microsoft.com/office/drawing/2014/main" id="{87B06C15-E13F-4E76-A3BA-9D4F61030021}"/>
              </a:ext>
            </a:extLst>
          </p:cNvPr>
          <p:cNvSpPr txBox="1"/>
          <p:nvPr/>
        </p:nvSpPr>
        <p:spPr>
          <a:xfrm>
            <a:off x="4008663" y="6858000"/>
            <a:ext cx="4174674" cy="230832"/>
          </a:xfrm>
          <a:prstGeom prst="rect">
            <a:avLst/>
          </a:prstGeom>
          <a:noFill/>
        </p:spPr>
        <p:txBody>
          <a:bodyPr wrap="square" rtlCol="0">
            <a:spAutoFit/>
          </a:bodyPr>
          <a:lstStyle/>
          <a:p>
            <a:r>
              <a:rPr lang="en-GB" sz="900">
                <a:hlinkClick r:id="rId3" tooltip="https://askatechteacher.com/great-kids-websites/critical-thinking/"/>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470889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89422-9531-4BB3-B9D0-2B03257894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A26C81-4D33-4F5B-AF07-D6CCE6ADF479}"/>
              </a:ext>
            </a:extLst>
          </p:cNvPr>
          <p:cNvSpPr>
            <a:spLocks noGrp="1"/>
          </p:cNvSpPr>
          <p:nvPr>
            <p:ph idx="1"/>
          </p:nvPr>
        </p:nvSpPr>
        <p:spPr/>
        <p:txBody>
          <a:bodyPr/>
          <a:lstStyle/>
          <a:p>
            <a:endParaRPr lang="en-GB"/>
          </a:p>
        </p:txBody>
      </p:sp>
      <p:sp>
        <p:nvSpPr>
          <p:cNvPr id="4" name="Text Placeholder 2">
            <a:extLst>
              <a:ext uri="{FF2B5EF4-FFF2-40B4-BE49-F238E27FC236}">
                <a16:creationId xmlns:a16="http://schemas.microsoft.com/office/drawing/2014/main" id="{B7C92752-FD6F-4556-91B4-64B385555E78}"/>
              </a:ext>
            </a:extLst>
          </p:cNvPr>
          <p:cNvSpPr txBox="1">
            <a:spLocks/>
          </p:cNvSpPr>
          <p:nvPr/>
        </p:nvSpPr>
        <p:spPr>
          <a:xfrm>
            <a:off x="1336675" y="519113"/>
            <a:ext cx="9145876"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800" b="1" i="0" u="none" strike="noStrike" kern="1200" cap="none" spc="0" normalizeH="0" baseline="0" noProof="0">
                <a:ln>
                  <a:noFill/>
                </a:ln>
                <a:solidFill>
                  <a:srgbClr val="253967"/>
                </a:solidFill>
                <a:effectLst/>
                <a:uLnTx/>
                <a:uFillTx/>
                <a:latin typeface="Arial"/>
                <a:ea typeface="+mn-ea"/>
                <a:cs typeface="Arial"/>
              </a:rPr>
              <a:t>Write with a purpose</a:t>
            </a:r>
            <a:endParaRPr kumimoji="0" lang="en-US"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sp>
        <p:nvSpPr>
          <p:cNvPr id="5" name="Text Placeholder 1">
            <a:extLst>
              <a:ext uri="{FF2B5EF4-FFF2-40B4-BE49-F238E27FC236}">
                <a16:creationId xmlns:a16="http://schemas.microsoft.com/office/drawing/2014/main" id="{93BA0B39-6E26-4181-B0CE-E9BA835265C3}"/>
              </a:ext>
            </a:extLst>
          </p:cNvPr>
          <p:cNvSpPr txBox="1">
            <a:spLocks/>
          </p:cNvSpPr>
          <p:nvPr/>
        </p:nvSpPr>
        <p:spPr>
          <a:xfrm>
            <a:off x="800966" y="1933864"/>
            <a:ext cx="6800561" cy="3517174"/>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0" i="0" u="none" strike="noStrike" kern="1200" cap="none" spc="0" normalizeH="0" baseline="0" noProof="0">
                <a:ln>
                  <a:noFill/>
                </a:ln>
                <a:solidFill>
                  <a:srgbClr val="000000"/>
                </a:solidFill>
                <a:effectLst/>
                <a:uLnTx/>
                <a:uFillTx/>
                <a:latin typeface="Arial"/>
                <a:ea typeface="+mn-ea"/>
                <a:cs typeface="Arial"/>
              </a:rPr>
              <a:t>The main trick to writing critically is to always </a:t>
            </a:r>
            <a:r>
              <a:rPr kumimoji="0" lang="en-US" sz="2800" b="1" i="0" u="none" strike="noStrike" kern="1200" cap="none" spc="0" normalizeH="0" baseline="0" noProof="0">
                <a:ln>
                  <a:noFill/>
                </a:ln>
                <a:solidFill>
                  <a:srgbClr val="000000"/>
                </a:solidFill>
                <a:effectLst/>
                <a:uLnTx/>
                <a:uFillTx/>
                <a:latin typeface="Arial"/>
                <a:ea typeface="+mn-ea"/>
                <a:cs typeface="Arial"/>
              </a:rPr>
              <a:t>relate your discussion back to your argument.</a:t>
            </a: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0" i="0" u="none" strike="noStrike" kern="1200" cap="none" spc="0" normalizeH="0" baseline="0" noProof="0">
                <a:ln>
                  <a:noFill/>
                </a:ln>
                <a:solidFill>
                  <a:srgbClr val="000000"/>
                </a:solidFill>
                <a:effectLst/>
                <a:uLnTx/>
                <a:uFillTx/>
                <a:latin typeface="Arial"/>
                <a:ea typeface="+mn-ea"/>
                <a:cs typeface="Arial"/>
              </a:rPr>
              <a:t>Having this purpose in mind when you plan your writing can help you avoid getting carried away by describing what another author has said.</a:t>
            </a:r>
            <a:endParaRPr kumimoji="0" 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6" name="Picture 2">
            <a:extLst>
              <a:ext uri="{FF2B5EF4-FFF2-40B4-BE49-F238E27FC236}">
                <a16:creationId xmlns:a16="http://schemas.microsoft.com/office/drawing/2014/main" id="{D4C929B8-1780-40AF-A815-54AD9D8B507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41768" y="1462089"/>
            <a:ext cx="3690468" cy="3303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9453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4C88404-B580-445D-A320-AE899A5C8FB7}"/>
              </a:ext>
            </a:extLst>
          </p:cNvPr>
          <p:cNvSpPr txBox="1">
            <a:spLocks/>
          </p:cNvSpPr>
          <p:nvPr/>
        </p:nvSpPr>
        <p:spPr>
          <a:xfrm>
            <a:off x="1336675" y="519113"/>
            <a:ext cx="9145876"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800" b="1" i="0" u="none" strike="noStrike" kern="1200" cap="none" spc="0" normalizeH="0" baseline="0" noProof="0">
                <a:ln>
                  <a:noFill/>
                </a:ln>
                <a:solidFill>
                  <a:srgbClr val="FF0000"/>
                </a:solidFill>
                <a:effectLst/>
                <a:uLnTx/>
                <a:uFillTx/>
                <a:latin typeface="Arial"/>
                <a:ea typeface="+mn-ea"/>
                <a:cs typeface="Arial"/>
              </a:rPr>
              <a:t>Tip: </a:t>
            </a:r>
            <a:r>
              <a:rPr kumimoji="0" lang="en-US" sz="3800" b="1" i="0" u="none" strike="noStrike" kern="1200" cap="none" spc="0" normalizeH="0" baseline="0" noProof="0">
                <a:ln>
                  <a:noFill/>
                </a:ln>
                <a:solidFill>
                  <a:srgbClr val="253967"/>
                </a:solidFill>
                <a:effectLst/>
                <a:uLnTx/>
                <a:uFillTx/>
                <a:latin typeface="Arial"/>
                <a:ea typeface="+mn-ea"/>
                <a:cs typeface="Arial"/>
              </a:rPr>
              <a:t>Ask yourself questions</a:t>
            </a:r>
            <a:endParaRPr kumimoji="0" lang="en-US"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sp>
        <p:nvSpPr>
          <p:cNvPr id="5" name="Rectangle 4">
            <a:extLst>
              <a:ext uri="{FF2B5EF4-FFF2-40B4-BE49-F238E27FC236}">
                <a16:creationId xmlns:a16="http://schemas.microsoft.com/office/drawing/2014/main" id="{D1E008B3-49DC-4F91-B6ED-766F1A7ED44B}"/>
              </a:ext>
            </a:extLst>
          </p:cNvPr>
          <p:cNvSpPr/>
          <p:nvPr/>
        </p:nvSpPr>
        <p:spPr>
          <a:xfrm>
            <a:off x="517236" y="1311564"/>
            <a:ext cx="10584873" cy="4331854"/>
          </a:xfrm>
          <a:prstGeom prst="rect">
            <a:avLst/>
          </a:prstGeom>
          <a:noFill/>
          <a:ln w="28575" cap="flat" cmpd="sng" algn="ctr">
            <a:solidFill>
              <a:srgbClr val="5F5F5F"/>
            </a:solidFill>
            <a:prstDash val="solid"/>
            <a:miter lim="800000"/>
          </a:ln>
          <a:effectLst/>
        </p:spPr>
        <p:txBody>
          <a:bodyPr rtlCol="0" anchor="ctr"/>
          <a:lstStyle/>
          <a:p>
            <a:pPr marL="0" marR="0" lvl="0" indent="0" algn="ctr" defTabSz="914400" eaLnBrk="1" fontAlgn="auto" latinLnBrk="0" hangingPunct="0">
              <a:lnSpc>
                <a:spcPct val="8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FFFFFF"/>
              </a:solidFill>
              <a:effectLst/>
              <a:uLnTx/>
              <a:uFillTx/>
              <a:latin typeface="Calibri"/>
              <a:ea typeface="+mn-ea"/>
              <a:cs typeface="+mn-cs"/>
              <a:sym typeface="Trade Gothic LT Std"/>
            </a:endParaRPr>
          </a:p>
        </p:txBody>
      </p:sp>
      <p:sp>
        <p:nvSpPr>
          <p:cNvPr id="6" name="Text Placeholder 1">
            <a:extLst>
              <a:ext uri="{FF2B5EF4-FFF2-40B4-BE49-F238E27FC236}">
                <a16:creationId xmlns:a16="http://schemas.microsoft.com/office/drawing/2014/main" id="{65006C7B-93BF-467E-B1A9-93678450DD2A}"/>
              </a:ext>
            </a:extLst>
          </p:cNvPr>
          <p:cNvSpPr txBox="1">
            <a:spLocks/>
          </p:cNvSpPr>
          <p:nvPr/>
        </p:nvSpPr>
        <p:spPr>
          <a:xfrm>
            <a:off x="800966" y="1835008"/>
            <a:ext cx="7074407" cy="3517174"/>
          </a:xfrm>
          <a:prstGeom prst="rect">
            <a:avLst/>
          </a:prstGeom>
        </p:spPr>
        <p:txBody>
          <a:bodyPr lIns="91440" tIns="45720" rIns="91440" bIns="45720"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dirty="0">
                <a:latin typeface="Arial"/>
                <a:cs typeface="Arial"/>
              </a:rPr>
              <a:t>One good way to stay critical in your work is to get into the habit of asking yourself questions. </a:t>
            </a:r>
            <a:endParaRPr lang="en-US">
              <a:latin typeface="Arial"/>
              <a:cs typeface="Arial"/>
            </a:endParaRPr>
          </a:p>
          <a:p>
            <a:pPr>
              <a:spcAft>
                <a:spcPts val="600"/>
              </a:spcAft>
            </a:pPr>
            <a:r>
              <a:rPr lang="en-US" dirty="0">
                <a:latin typeface="Arial"/>
                <a:cs typeface="Arial"/>
              </a:rPr>
              <a:t>Especially </a:t>
            </a:r>
            <a:r>
              <a:rPr lang="en-US" b="1" dirty="0">
                <a:latin typeface="Arial"/>
                <a:cs typeface="Arial"/>
              </a:rPr>
              <a:t>evaluative questions</a:t>
            </a:r>
            <a:r>
              <a:rPr lang="en-US" dirty="0">
                <a:latin typeface="Arial"/>
                <a:cs typeface="Arial"/>
              </a:rPr>
              <a:t> that prompt you to clarify the implications of what you’re reading or writing.</a:t>
            </a:r>
          </a:p>
          <a:p>
            <a:pPr>
              <a:spcAft>
                <a:spcPts val="600"/>
              </a:spcAft>
            </a:pPr>
            <a:r>
              <a:rPr lang="en-US" dirty="0">
                <a:latin typeface="Arial"/>
                <a:cs typeface="Arial"/>
              </a:rPr>
              <a:t>Like, “Why am I saying this?” Or “How does this relate to the question?”</a:t>
            </a:r>
          </a:p>
        </p:txBody>
      </p:sp>
      <p:pic>
        <p:nvPicPr>
          <p:cNvPr id="7" name="Picture 2">
            <a:extLst>
              <a:ext uri="{FF2B5EF4-FFF2-40B4-BE49-F238E27FC236}">
                <a16:creationId xmlns:a16="http://schemas.microsoft.com/office/drawing/2014/main" id="{FF6EE102-47FB-4566-87D8-C5D92A6215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894" r="15246"/>
          <a:stretch/>
        </p:blipFill>
        <p:spPr bwMode="auto">
          <a:xfrm>
            <a:off x="8340436" y="2460655"/>
            <a:ext cx="2032000" cy="3326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36780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911C59B-24DA-4101-B202-3FC77A027DA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67442" y="1825625"/>
            <a:ext cx="2592676" cy="3930650"/>
          </a:xfrm>
        </p:spPr>
      </p:pic>
      <p:sp>
        <p:nvSpPr>
          <p:cNvPr id="4" name="Text Placeholder 11">
            <a:extLst>
              <a:ext uri="{FF2B5EF4-FFF2-40B4-BE49-F238E27FC236}">
                <a16:creationId xmlns:a16="http://schemas.microsoft.com/office/drawing/2014/main" id="{B3B60225-94E1-4884-8DEF-4F68943357ED}"/>
              </a:ext>
            </a:extLst>
          </p:cNvPr>
          <p:cNvSpPr txBox="1">
            <a:spLocks/>
          </p:cNvSpPr>
          <p:nvPr/>
        </p:nvSpPr>
        <p:spPr>
          <a:xfrm>
            <a:off x="1236033" y="619754"/>
            <a:ext cx="4608513"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Arial"/>
                <a:cs typeface="Arial"/>
              </a:rPr>
              <a:t>Different ways of questioning</a:t>
            </a:r>
            <a:endParaRPr lang="en-US" dirty="0">
              <a:latin typeface="Arial"/>
              <a:cs typeface="Arial"/>
            </a:endParaRPr>
          </a:p>
        </p:txBody>
      </p:sp>
      <p:sp>
        <p:nvSpPr>
          <p:cNvPr id="5" name="Text Placeholder 1">
            <a:extLst>
              <a:ext uri="{FF2B5EF4-FFF2-40B4-BE49-F238E27FC236}">
                <a16:creationId xmlns:a16="http://schemas.microsoft.com/office/drawing/2014/main" id="{07F86F45-6CE6-43DA-B0B3-B91A4AAB407C}"/>
              </a:ext>
            </a:extLst>
          </p:cNvPr>
          <p:cNvSpPr txBox="1">
            <a:spLocks/>
          </p:cNvSpPr>
          <p:nvPr/>
        </p:nvSpPr>
        <p:spPr>
          <a:xfrm>
            <a:off x="5210827" y="1500889"/>
            <a:ext cx="6851737" cy="3985510"/>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000000"/>
                </a:solidFill>
                <a:effectLst/>
                <a:uLnTx/>
                <a:uFillTx/>
                <a:latin typeface="Arial"/>
                <a:ea typeface="+mn-ea"/>
                <a:cs typeface="Arial"/>
              </a:rPr>
              <a:t>When we learn about a new subject, the first types of questions we ask are basic </a:t>
            </a:r>
            <a:r>
              <a:rPr kumimoji="0" lang="en-US" sz="2800" b="1" i="0" u="none" strike="noStrike" kern="1200" cap="none" spc="0" normalizeH="0" baseline="0" noProof="0">
                <a:ln>
                  <a:noFill/>
                </a:ln>
                <a:solidFill>
                  <a:srgbClr val="459CDD">
                    <a:lumMod val="75000"/>
                  </a:srgbClr>
                </a:solidFill>
                <a:effectLst/>
                <a:uLnTx/>
                <a:uFillTx/>
                <a:latin typeface="Arial"/>
                <a:ea typeface="+mn-ea"/>
                <a:cs typeface="Arial"/>
              </a:rPr>
              <a:t>comprehension questions.</a:t>
            </a:r>
          </a:p>
          <a:p>
            <a:pPr marL="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endParaRPr kumimoji="0" lang="en-US" sz="1050" b="1" i="0" u="none" strike="noStrike" kern="1200" cap="none" spc="0" normalizeH="0" baseline="0" noProof="0">
              <a:ln>
                <a:noFill/>
              </a:ln>
              <a:solidFill>
                <a:srgbClr val="000000"/>
              </a:solidFill>
              <a:effectLst/>
              <a:uLnTx/>
              <a:uFillTx/>
              <a:latin typeface="Arial"/>
              <a:ea typeface="+mn-ea"/>
              <a:cs typeface="Arial"/>
            </a:endParaRP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What is this text about?</a:t>
            </a: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Who is writing this text?</a:t>
            </a: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What is the author saying?</a:t>
            </a:r>
            <a:endParaRPr kumimoji="0" lang="en-US" sz="2800" b="1" i="0" u="none" strike="noStrike" kern="1200" cap="none" spc="0" normalizeH="0" baseline="0" noProof="0" dirty="0">
              <a:ln>
                <a:noFill/>
              </a:ln>
              <a:solidFill>
                <a:srgbClr val="000000"/>
              </a:solidFill>
              <a:effectLst/>
              <a:uLnTx/>
              <a:uFillTx/>
              <a:latin typeface="Arial"/>
              <a:ea typeface="+mn-ea"/>
              <a:cs typeface="Arial"/>
            </a:endParaRPr>
          </a:p>
        </p:txBody>
      </p:sp>
    </p:spTree>
    <p:extLst>
      <p:ext uri="{BB962C8B-B14F-4D97-AF65-F5344CB8AC3E}">
        <p14:creationId xmlns:p14="http://schemas.microsoft.com/office/powerpoint/2010/main" val="3974658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1">
            <a:extLst>
              <a:ext uri="{FF2B5EF4-FFF2-40B4-BE49-F238E27FC236}">
                <a16:creationId xmlns:a16="http://schemas.microsoft.com/office/drawing/2014/main" id="{0BBA3A7A-939A-4644-BE75-54F96FE8BAE1}"/>
              </a:ext>
            </a:extLst>
          </p:cNvPr>
          <p:cNvSpPr txBox="1">
            <a:spLocks/>
          </p:cNvSpPr>
          <p:nvPr/>
        </p:nvSpPr>
        <p:spPr>
          <a:xfrm>
            <a:off x="1236033" y="619754"/>
            <a:ext cx="4608513"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Arial"/>
                <a:cs typeface="Arial"/>
              </a:rPr>
              <a:t>Different ways of questioning</a:t>
            </a:r>
            <a:endParaRPr lang="en-US" dirty="0">
              <a:latin typeface="Arial"/>
              <a:cs typeface="Arial"/>
            </a:endParaRPr>
          </a:p>
        </p:txBody>
      </p:sp>
      <p:sp>
        <p:nvSpPr>
          <p:cNvPr id="5" name="Text Placeholder 1">
            <a:extLst>
              <a:ext uri="{FF2B5EF4-FFF2-40B4-BE49-F238E27FC236}">
                <a16:creationId xmlns:a16="http://schemas.microsoft.com/office/drawing/2014/main" id="{8C9DEA7B-CB07-48A3-B49D-64F66114D5D1}"/>
              </a:ext>
            </a:extLst>
          </p:cNvPr>
          <p:cNvSpPr txBox="1">
            <a:spLocks/>
          </p:cNvSpPr>
          <p:nvPr/>
        </p:nvSpPr>
        <p:spPr>
          <a:xfrm>
            <a:off x="5210827" y="1500889"/>
            <a:ext cx="7139836" cy="3985510"/>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000000"/>
                </a:solidFill>
                <a:effectLst/>
                <a:uLnTx/>
                <a:uFillTx/>
                <a:latin typeface="Arial"/>
                <a:ea typeface="+mn-ea"/>
                <a:cs typeface="Arial"/>
              </a:rPr>
              <a:t>Beyond that, </a:t>
            </a:r>
            <a:r>
              <a:rPr kumimoji="0" lang="en-US" sz="2800" b="1" i="0" u="none" strike="noStrike" kern="1200" cap="none" spc="0" normalizeH="0" baseline="0" noProof="0">
                <a:ln>
                  <a:noFill/>
                </a:ln>
                <a:solidFill>
                  <a:srgbClr val="FFC000"/>
                </a:solidFill>
                <a:effectLst/>
                <a:uLnTx/>
                <a:uFillTx/>
                <a:latin typeface="Arial"/>
                <a:ea typeface="+mn-ea"/>
                <a:cs typeface="Arial"/>
              </a:rPr>
              <a:t>analytical questions </a:t>
            </a:r>
            <a:r>
              <a:rPr kumimoji="0" lang="en-US" sz="2800" b="0" i="0" u="none" strike="noStrike" kern="1200" cap="none" spc="0" normalizeH="0" baseline="0" noProof="0">
                <a:ln>
                  <a:noFill/>
                </a:ln>
                <a:solidFill>
                  <a:srgbClr val="000000"/>
                </a:solidFill>
                <a:effectLst/>
                <a:uLnTx/>
                <a:uFillTx/>
                <a:latin typeface="Arial"/>
                <a:ea typeface="+mn-ea"/>
                <a:cs typeface="Arial"/>
              </a:rPr>
              <a:t>prompt us to connect pieces of information and analyse them as we’re reading.</a:t>
            </a:r>
            <a:endParaRPr kumimoji="0" lang="en-US" sz="2800" b="1" i="0" u="none" strike="noStrike" kern="1200" cap="none" spc="0" normalizeH="0" baseline="0" noProof="0">
              <a:ln>
                <a:noFill/>
              </a:ln>
              <a:solidFill>
                <a:srgbClr val="459CDD">
                  <a:lumMod val="75000"/>
                </a:srgbClr>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endParaRPr kumimoji="0" lang="en-US" sz="1050" b="1" i="0" u="none" strike="noStrike" kern="1200" cap="none" spc="0" normalizeH="0" baseline="0" noProof="0">
              <a:ln>
                <a:noFill/>
              </a:ln>
              <a:solidFill>
                <a:srgbClr val="000000"/>
              </a:solidFill>
              <a:effectLst/>
              <a:uLnTx/>
              <a:uFillTx/>
              <a:latin typeface="Arial"/>
              <a:ea typeface="+mn-ea"/>
              <a:cs typeface="Arial"/>
            </a:endParaRP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How do all the parts of this text fit together?</a:t>
            </a: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Why has the writer chosen this framework?</a:t>
            </a: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Is all of this information correct?</a:t>
            </a:r>
            <a:endParaRPr kumimoji="0" lang="en-US" sz="2800" b="1" i="0" u="none" strike="noStrike" kern="1200" cap="none" spc="0" normalizeH="0" baseline="0" noProof="0" dirty="0">
              <a:ln>
                <a:noFill/>
              </a:ln>
              <a:solidFill>
                <a:srgbClr val="000000"/>
              </a:solidFill>
              <a:effectLst/>
              <a:uLnTx/>
              <a:uFillTx/>
              <a:latin typeface="Arial"/>
              <a:ea typeface="+mn-ea"/>
              <a:cs typeface="Arial"/>
            </a:endParaRPr>
          </a:p>
        </p:txBody>
      </p:sp>
      <p:pic>
        <p:nvPicPr>
          <p:cNvPr id="6" name="Picture 5">
            <a:extLst>
              <a:ext uri="{FF2B5EF4-FFF2-40B4-BE49-F238E27FC236}">
                <a16:creationId xmlns:a16="http://schemas.microsoft.com/office/drawing/2014/main" id="{32E3ADB6-02D9-4A45-AE81-78E448DD085B}"/>
              </a:ext>
            </a:extLst>
          </p:cNvPr>
          <p:cNvPicPr>
            <a:picLocks noChangeAspect="1"/>
          </p:cNvPicPr>
          <p:nvPr/>
        </p:nvPicPr>
        <p:blipFill>
          <a:blip r:embed="rId2"/>
          <a:stretch>
            <a:fillRect/>
          </a:stretch>
        </p:blipFill>
        <p:spPr>
          <a:xfrm>
            <a:off x="1407431" y="1945317"/>
            <a:ext cx="2591025" cy="3932261"/>
          </a:xfrm>
          <a:prstGeom prst="rect">
            <a:avLst/>
          </a:prstGeom>
        </p:spPr>
      </p:pic>
    </p:spTree>
    <p:extLst>
      <p:ext uri="{BB962C8B-B14F-4D97-AF65-F5344CB8AC3E}">
        <p14:creationId xmlns:p14="http://schemas.microsoft.com/office/powerpoint/2010/main" val="4019210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1">
            <a:extLst>
              <a:ext uri="{FF2B5EF4-FFF2-40B4-BE49-F238E27FC236}">
                <a16:creationId xmlns:a16="http://schemas.microsoft.com/office/drawing/2014/main" id="{73CDF718-3AB3-44E0-8102-05C7003B7071}"/>
              </a:ext>
            </a:extLst>
          </p:cNvPr>
          <p:cNvSpPr txBox="1">
            <a:spLocks/>
          </p:cNvSpPr>
          <p:nvPr/>
        </p:nvSpPr>
        <p:spPr>
          <a:xfrm>
            <a:off x="1236033" y="619754"/>
            <a:ext cx="4608513"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Arial"/>
                <a:cs typeface="Arial"/>
              </a:rPr>
              <a:t>Different ways of questioning</a:t>
            </a:r>
            <a:endParaRPr lang="en-US" dirty="0">
              <a:latin typeface="Arial"/>
              <a:cs typeface="Arial"/>
            </a:endParaRPr>
          </a:p>
        </p:txBody>
      </p:sp>
      <p:sp>
        <p:nvSpPr>
          <p:cNvPr id="5" name="Text Placeholder 1">
            <a:extLst>
              <a:ext uri="{FF2B5EF4-FFF2-40B4-BE49-F238E27FC236}">
                <a16:creationId xmlns:a16="http://schemas.microsoft.com/office/drawing/2014/main" id="{A9502295-F70C-489A-9116-D09CFD6D11A9}"/>
              </a:ext>
            </a:extLst>
          </p:cNvPr>
          <p:cNvSpPr txBox="1">
            <a:spLocks/>
          </p:cNvSpPr>
          <p:nvPr/>
        </p:nvSpPr>
        <p:spPr>
          <a:xfrm>
            <a:off x="5210827" y="1500889"/>
            <a:ext cx="6851737" cy="3985510"/>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000000"/>
                </a:solidFill>
                <a:effectLst/>
                <a:uLnTx/>
                <a:uFillTx/>
                <a:latin typeface="Arial"/>
                <a:ea typeface="+mn-ea"/>
                <a:cs typeface="Arial"/>
              </a:rPr>
              <a:t>Finally, </a:t>
            </a:r>
            <a:r>
              <a:rPr kumimoji="0" lang="en-US" sz="2800" b="1" i="0" u="none" strike="noStrike" kern="1200" cap="none" spc="0" normalizeH="0" baseline="0" noProof="0">
                <a:ln>
                  <a:noFill/>
                </a:ln>
                <a:solidFill>
                  <a:srgbClr val="FF0000"/>
                </a:solidFill>
                <a:effectLst/>
                <a:uLnTx/>
                <a:uFillTx/>
                <a:latin typeface="Arial"/>
                <a:ea typeface="+mn-ea"/>
                <a:cs typeface="Arial"/>
              </a:rPr>
              <a:t>evaluative questions </a:t>
            </a:r>
            <a:r>
              <a:rPr kumimoji="0" lang="en-US" sz="2800" b="0" i="0" u="none" strike="noStrike" kern="1200" cap="none" spc="0" normalizeH="0" baseline="0" noProof="0">
                <a:ln>
                  <a:noFill/>
                </a:ln>
                <a:solidFill>
                  <a:srgbClr val="000000"/>
                </a:solidFill>
                <a:effectLst/>
                <a:uLnTx/>
                <a:uFillTx/>
                <a:latin typeface="Arial"/>
                <a:ea typeface="+mn-ea"/>
                <a:cs typeface="Arial"/>
              </a:rPr>
              <a:t>prompt us to think about the wider significance of a text.</a:t>
            </a:r>
            <a:endParaRPr kumimoji="0" lang="en-US" sz="2800" b="1" i="0" u="none" strike="noStrike" kern="1200" cap="none" spc="0" normalizeH="0" baseline="0" noProof="0">
              <a:ln>
                <a:noFill/>
              </a:ln>
              <a:solidFill>
                <a:srgbClr val="459CDD">
                  <a:lumMod val="75000"/>
                </a:srgbClr>
              </a:solidFill>
              <a:effectLst/>
              <a:uLnTx/>
              <a:uFillTx/>
              <a:latin typeface="Arial"/>
              <a:ea typeface="+mn-ea"/>
              <a:cs typeface="Arial"/>
            </a:endParaRPr>
          </a:p>
          <a:p>
            <a:pPr marL="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endParaRPr kumimoji="0" lang="en-US" sz="1050" b="1" i="0" u="none" strike="noStrike" kern="1200" cap="none" spc="0" normalizeH="0" baseline="0" noProof="0">
              <a:ln>
                <a:noFill/>
              </a:ln>
              <a:solidFill>
                <a:srgbClr val="000000"/>
              </a:solidFill>
              <a:effectLst/>
              <a:uLnTx/>
              <a:uFillTx/>
              <a:latin typeface="Arial"/>
              <a:ea typeface="+mn-ea"/>
              <a:cs typeface="Arial"/>
            </a:endParaRP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What are the implications of this?</a:t>
            </a: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What can be learnt from this?</a:t>
            </a:r>
          </a:p>
          <a:p>
            <a:pPr marL="457200" marR="0" lvl="0" indent="-4572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US" sz="2800" b="1" i="0" u="none" strike="noStrike" kern="1200" cap="none" spc="0" normalizeH="0" baseline="0" noProof="0">
                <a:ln>
                  <a:noFill/>
                </a:ln>
                <a:solidFill>
                  <a:srgbClr val="000000"/>
                </a:solidFill>
                <a:effectLst/>
                <a:uLnTx/>
                <a:uFillTx/>
                <a:latin typeface="Arial"/>
                <a:ea typeface="+mn-ea"/>
                <a:cs typeface="Arial"/>
              </a:rPr>
              <a:t>So what?</a:t>
            </a:r>
            <a:endParaRPr kumimoji="0" lang="en-US" sz="2800" b="1" i="0" u="none" strike="noStrike" kern="1200" cap="none" spc="0" normalizeH="0" baseline="0" noProof="0" dirty="0">
              <a:ln>
                <a:noFill/>
              </a:ln>
              <a:solidFill>
                <a:srgbClr val="000000"/>
              </a:solidFill>
              <a:effectLst/>
              <a:uLnTx/>
              <a:uFillTx/>
              <a:latin typeface="Arial"/>
              <a:ea typeface="+mn-ea"/>
              <a:cs typeface="Arial"/>
            </a:endParaRPr>
          </a:p>
        </p:txBody>
      </p:sp>
      <p:pic>
        <p:nvPicPr>
          <p:cNvPr id="6" name="Picture 5">
            <a:extLst>
              <a:ext uri="{FF2B5EF4-FFF2-40B4-BE49-F238E27FC236}">
                <a16:creationId xmlns:a16="http://schemas.microsoft.com/office/drawing/2014/main" id="{C679A5C9-4D34-4CDC-B39C-4256A95449E0}"/>
              </a:ext>
            </a:extLst>
          </p:cNvPr>
          <p:cNvPicPr>
            <a:picLocks noChangeAspect="1"/>
          </p:cNvPicPr>
          <p:nvPr/>
        </p:nvPicPr>
        <p:blipFill>
          <a:blip r:embed="rId2"/>
          <a:stretch>
            <a:fillRect/>
          </a:stretch>
        </p:blipFill>
        <p:spPr>
          <a:xfrm>
            <a:off x="1510947" y="1888439"/>
            <a:ext cx="2591025" cy="3932261"/>
          </a:xfrm>
          <a:prstGeom prst="rect">
            <a:avLst/>
          </a:prstGeom>
        </p:spPr>
      </p:pic>
    </p:spTree>
    <p:extLst>
      <p:ext uri="{BB962C8B-B14F-4D97-AF65-F5344CB8AC3E}">
        <p14:creationId xmlns:p14="http://schemas.microsoft.com/office/powerpoint/2010/main" val="14638103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87F1-CF2F-488E-9E80-F886BAD7FA20}"/>
              </a:ext>
            </a:extLst>
          </p:cNvPr>
          <p:cNvSpPr>
            <a:spLocks noGrp="1"/>
          </p:cNvSpPr>
          <p:nvPr>
            <p:ph type="title"/>
          </p:nvPr>
        </p:nvSpPr>
        <p:spPr/>
        <p:txBody>
          <a:bodyPr/>
          <a:lstStyle/>
          <a:p>
            <a:endParaRPr lang="en-GB"/>
          </a:p>
        </p:txBody>
      </p:sp>
      <p:pic>
        <p:nvPicPr>
          <p:cNvPr id="5" name="Content Placeholder 4" descr="Table&#10;&#10;Description automatically generated">
            <a:extLst>
              <a:ext uri="{FF2B5EF4-FFF2-40B4-BE49-F238E27FC236}">
                <a16:creationId xmlns:a16="http://schemas.microsoft.com/office/drawing/2014/main" id="{592A44B2-DB78-4AC4-8345-28CAD7EC07C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94913" y="57509"/>
            <a:ext cx="9178506" cy="6113253"/>
          </a:xfrm>
        </p:spPr>
      </p:pic>
    </p:spTree>
    <p:extLst>
      <p:ext uri="{BB962C8B-B14F-4D97-AF65-F5344CB8AC3E}">
        <p14:creationId xmlns:p14="http://schemas.microsoft.com/office/powerpoint/2010/main" val="881790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A775-78EB-4511-8AEA-B8D5280AC1C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027A78-A82E-41A1-99E1-60B099183CEF}"/>
              </a:ext>
            </a:extLst>
          </p:cNvPr>
          <p:cNvSpPr>
            <a:spLocks noGrp="1"/>
          </p:cNvSpPr>
          <p:nvPr>
            <p:ph type="subTitle" idx="1"/>
          </p:nvPr>
        </p:nvSpPr>
        <p:spPr/>
        <p:txBody>
          <a:bodyPr/>
          <a:lstStyle/>
          <a:p>
            <a:endParaRPr lang="en-GB"/>
          </a:p>
        </p:txBody>
      </p:sp>
      <p:pic>
        <p:nvPicPr>
          <p:cNvPr id="5" name="Picture 4" descr="Text, letter&#10;&#10;Description automatically generated">
            <a:extLst>
              <a:ext uri="{FF2B5EF4-FFF2-40B4-BE49-F238E27FC236}">
                <a16:creationId xmlns:a16="http://schemas.microsoft.com/office/drawing/2014/main" id="{9B1306AF-7586-40FB-ADD4-1F2FB51988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455" y="156526"/>
            <a:ext cx="11747090" cy="5896018"/>
          </a:xfrm>
          <a:prstGeom prst="rect">
            <a:avLst/>
          </a:prstGeom>
        </p:spPr>
      </p:pic>
    </p:spTree>
    <p:extLst>
      <p:ext uri="{BB962C8B-B14F-4D97-AF65-F5344CB8AC3E}">
        <p14:creationId xmlns:p14="http://schemas.microsoft.com/office/powerpoint/2010/main" val="2275516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28D1BC-F380-43A7-A802-6F6493C7B558}"/>
              </a:ext>
            </a:extLst>
          </p:cNvPr>
          <p:cNvSpPr txBox="1"/>
          <p:nvPr/>
        </p:nvSpPr>
        <p:spPr>
          <a:xfrm>
            <a:off x="385314" y="529088"/>
            <a:ext cx="11455878" cy="5355312"/>
          </a:xfrm>
          <a:prstGeom prst="rect">
            <a:avLst/>
          </a:prstGeom>
          <a:noFill/>
        </p:spPr>
        <p:txBody>
          <a:bodyPr wrap="square" rtlCol="0">
            <a:spAutoFit/>
          </a:bodyPr>
          <a:lstStyle/>
          <a:p>
            <a:r>
              <a:rPr lang="en-GB" dirty="0">
                <a:latin typeface="Cavolini" panose="03000502040302020204" pitchFamily="66" charset="0"/>
                <a:cs typeface="Cavolini" panose="03000502040302020204" pitchFamily="66" charset="0"/>
              </a:rPr>
              <a:t>Much literature suggests that including pupils in their learning process involves them engaging in their existing knowledge and experience in order to actively construct new knowledge (</a:t>
            </a:r>
            <a:r>
              <a:rPr lang="en-GB" dirty="0" err="1">
                <a:latin typeface="Cavolini" panose="03000502040302020204" pitchFamily="66" charset="0"/>
                <a:cs typeface="Cavolini" panose="03000502040302020204" pitchFamily="66" charset="0"/>
              </a:rPr>
              <a:t>Beirne</a:t>
            </a:r>
            <a:r>
              <a:rPr lang="en-GB" dirty="0">
                <a:latin typeface="Cavolini" panose="03000502040302020204" pitchFamily="66" charset="0"/>
                <a:cs typeface="Cavolini" panose="03000502040302020204" pitchFamily="66" charset="0"/>
              </a:rPr>
              <a:t> and </a:t>
            </a:r>
            <a:r>
              <a:rPr lang="en-GB" dirty="0" err="1">
                <a:latin typeface="Cavolini" panose="03000502040302020204" pitchFamily="66" charset="0"/>
                <a:cs typeface="Cavolini" panose="03000502040302020204" pitchFamily="66" charset="0"/>
              </a:rPr>
              <a:t>Velsor</a:t>
            </a:r>
            <a:r>
              <a:rPr lang="en-GB" dirty="0">
                <a:latin typeface="Cavolini" panose="03000502040302020204" pitchFamily="66" charset="0"/>
                <a:cs typeface="Cavolini" panose="03000502040302020204" pitchFamily="66" charset="0"/>
              </a:rPr>
              <a:t> 2012; </a:t>
            </a:r>
            <a:r>
              <a:rPr lang="en-GB" dirty="0" err="1">
                <a:latin typeface="Cavolini" panose="03000502040302020204" pitchFamily="66" charset="0"/>
                <a:cs typeface="Cavolini" panose="03000502040302020204" pitchFamily="66" charset="0"/>
              </a:rPr>
              <a:t>Wiliam</a:t>
            </a:r>
            <a:r>
              <a:rPr lang="en-GB" dirty="0">
                <a:latin typeface="Cavolini" panose="03000502040302020204" pitchFamily="66" charset="0"/>
                <a:cs typeface="Cavolini" panose="03000502040302020204" pitchFamily="66" charset="0"/>
              </a:rPr>
              <a:t> 2018. This concept relates directly to the constructivist theory which promotes the teacher as a facilitator to the learning and pupils as constructors of their own knowledge (</a:t>
            </a:r>
            <a:r>
              <a:rPr lang="en-GB" dirty="0" err="1">
                <a:latin typeface="Cavolini" panose="03000502040302020204" pitchFamily="66" charset="0"/>
                <a:cs typeface="Cavolini" panose="03000502040302020204" pitchFamily="66" charset="0"/>
              </a:rPr>
              <a:t>Beirne</a:t>
            </a:r>
            <a:r>
              <a:rPr lang="en-GB" dirty="0">
                <a:latin typeface="Cavolini" panose="03000502040302020204" pitchFamily="66" charset="0"/>
                <a:cs typeface="Cavolini" panose="03000502040302020204" pitchFamily="66" charset="0"/>
              </a:rPr>
              <a:t> and </a:t>
            </a:r>
            <a:r>
              <a:rPr lang="en-GB" dirty="0" err="1">
                <a:latin typeface="Cavolini" panose="03000502040302020204" pitchFamily="66" charset="0"/>
                <a:cs typeface="Cavolini" panose="03000502040302020204" pitchFamily="66" charset="0"/>
              </a:rPr>
              <a:t>Velsor</a:t>
            </a:r>
            <a:r>
              <a:rPr lang="en-GB" dirty="0">
                <a:latin typeface="Cavolini" panose="03000502040302020204" pitchFamily="66" charset="0"/>
                <a:cs typeface="Cavolini" panose="03000502040302020204" pitchFamily="66" charset="0"/>
              </a:rPr>
              <a:t> 2012).  Whilst the literature supports a constructivist approach through social interactions between fellow pupils and teachers in the classroom, pertinent to Donaldson’s four purposes (2015), </a:t>
            </a:r>
            <a:r>
              <a:rPr lang="en-GB" dirty="0" err="1">
                <a:latin typeface="Cavolini" panose="03000502040302020204" pitchFamily="66" charset="0"/>
                <a:cs typeface="Cavolini" panose="03000502040302020204" pitchFamily="66" charset="0"/>
              </a:rPr>
              <a:t>Bergsen</a:t>
            </a:r>
            <a:r>
              <a:rPr lang="en-GB" dirty="0">
                <a:latin typeface="Cavolini" panose="03000502040302020204" pitchFamily="66" charset="0"/>
                <a:cs typeface="Cavolini" panose="03000502040302020204" pitchFamily="66" charset="0"/>
              </a:rPr>
              <a:t> et al. (2019) oppose the idea claiming that the value of teaching knowledge and skills becomes unclear as too much emphasis is placed on the pupils.</a:t>
            </a:r>
          </a:p>
          <a:p>
            <a:r>
              <a:rPr lang="en-GB" dirty="0">
                <a:latin typeface="Cavolini" panose="03000502040302020204" pitchFamily="66" charset="0"/>
                <a:cs typeface="Cavolini" panose="03000502040302020204" pitchFamily="66" charset="0"/>
              </a:rPr>
              <a:t>In response, Grow (1991) build on role assignment, suggesting that in order for the teacher to become a facilitator, pupils need to be involved in their learning and view themselves as participants in their education. A limited of the role assignment, as witnessed in the critical incident, is that the teacher’s role does not always match that of the pupil. When pupils are not yet independent enough to construct their own learning, they depend on more supervision, interaction and reassurance from the teacher, meaning the teacher should take the role of the coach or motivator (Grow 1991). The effects of when the teacher fails to take on such roles to match the needs of their pupils may cause them to feel frustration towards the teacher for ‘forcing upon them a freedom they are not yet ready for’ (ibid. p.14).</a:t>
            </a:r>
          </a:p>
        </p:txBody>
      </p:sp>
    </p:spTree>
    <p:extLst>
      <p:ext uri="{BB962C8B-B14F-4D97-AF65-F5344CB8AC3E}">
        <p14:creationId xmlns:p14="http://schemas.microsoft.com/office/powerpoint/2010/main" val="6294424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E133-E7E6-4678-AFFF-F1FD6FB4CA61}"/>
              </a:ext>
            </a:extLst>
          </p:cNvPr>
          <p:cNvSpPr>
            <a:spLocks noGrp="1"/>
          </p:cNvSpPr>
          <p:nvPr>
            <p:ph type="title"/>
          </p:nvPr>
        </p:nvSpPr>
        <p:spPr/>
        <p:txBody>
          <a:bodyPr/>
          <a:lstStyle/>
          <a:p>
            <a:r>
              <a:rPr lang="en-GB" dirty="0"/>
              <a:t>Comparative marking task:</a:t>
            </a:r>
          </a:p>
        </p:txBody>
      </p:sp>
      <p:pic>
        <p:nvPicPr>
          <p:cNvPr id="5" name="Content Placeholder 4" descr="A picture containing text, clipart&#10;&#10;Description automatically generated">
            <a:extLst>
              <a:ext uri="{FF2B5EF4-FFF2-40B4-BE49-F238E27FC236}">
                <a16:creationId xmlns:a16="http://schemas.microsoft.com/office/drawing/2014/main" id="{606369FD-DE20-45B5-ABB9-7828B2B172E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11500" y="2038350"/>
            <a:ext cx="5969000" cy="3505200"/>
          </a:xfrm>
        </p:spPr>
      </p:pic>
      <p:sp>
        <p:nvSpPr>
          <p:cNvPr id="6" name="TextBox 5">
            <a:extLst>
              <a:ext uri="{FF2B5EF4-FFF2-40B4-BE49-F238E27FC236}">
                <a16:creationId xmlns:a16="http://schemas.microsoft.com/office/drawing/2014/main" id="{3250540E-9F0F-4C34-8E24-C487D9F0CE78}"/>
              </a:ext>
            </a:extLst>
          </p:cNvPr>
          <p:cNvSpPr txBox="1"/>
          <p:nvPr/>
        </p:nvSpPr>
        <p:spPr>
          <a:xfrm>
            <a:off x="3111500" y="5543550"/>
            <a:ext cx="5969000" cy="230832"/>
          </a:xfrm>
          <a:prstGeom prst="rect">
            <a:avLst/>
          </a:prstGeom>
          <a:noFill/>
        </p:spPr>
        <p:txBody>
          <a:bodyPr wrap="square" rtlCol="0">
            <a:spAutoFit/>
          </a:bodyPr>
          <a:lstStyle/>
          <a:p>
            <a:r>
              <a:rPr lang="en-GB" sz="900">
                <a:hlinkClick r:id="rId4" tooltip="http://weelookang.blogspot.com/2011/08/ranking-pen-picture-2011.html"/>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973118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B4B8-4BA2-4095-A2EE-3D28BD31A412}"/>
              </a:ext>
            </a:extLst>
          </p:cNvPr>
          <p:cNvSpPr>
            <a:spLocks noGrp="1"/>
          </p:cNvSpPr>
          <p:nvPr>
            <p:ph type="title"/>
          </p:nvPr>
        </p:nvSpPr>
        <p:spPr/>
        <p:txBody>
          <a:bodyPr/>
          <a:lstStyle/>
          <a:p>
            <a:r>
              <a:rPr lang="en-GB" dirty="0"/>
              <a:t>Looking deeper</a:t>
            </a:r>
          </a:p>
        </p:txBody>
      </p:sp>
      <p:sp>
        <p:nvSpPr>
          <p:cNvPr id="3" name="Content Placeholder 2">
            <a:extLst>
              <a:ext uri="{FF2B5EF4-FFF2-40B4-BE49-F238E27FC236}">
                <a16:creationId xmlns:a16="http://schemas.microsoft.com/office/drawing/2014/main" id="{56431FB2-5E49-46D7-95D6-0BFA6F2BF47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400389A-6067-4578-9B83-2362906215C4}"/>
              </a:ext>
            </a:extLst>
          </p:cNvPr>
          <p:cNvPicPr>
            <a:picLocks noChangeAspect="1"/>
          </p:cNvPicPr>
          <p:nvPr/>
        </p:nvPicPr>
        <p:blipFill>
          <a:blip r:embed="rId3"/>
          <a:stretch>
            <a:fillRect/>
          </a:stretch>
        </p:blipFill>
        <p:spPr>
          <a:xfrm>
            <a:off x="2100479" y="1693426"/>
            <a:ext cx="7864522" cy="4194412"/>
          </a:xfrm>
          <a:prstGeom prst="rect">
            <a:avLst/>
          </a:prstGeom>
        </p:spPr>
      </p:pic>
    </p:spTree>
    <p:extLst>
      <p:ext uri="{BB962C8B-B14F-4D97-AF65-F5344CB8AC3E}">
        <p14:creationId xmlns:p14="http://schemas.microsoft.com/office/powerpoint/2010/main" val="181146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DDE82-6959-4247-B8C8-969CC027740C}"/>
              </a:ext>
            </a:extLst>
          </p:cNvPr>
          <p:cNvSpPr>
            <a:spLocks noGrp="1"/>
          </p:cNvSpPr>
          <p:nvPr>
            <p:ph type="title"/>
          </p:nvPr>
        </p:nvSpPr>
        <p:spPr/>
        <p:txBody>
          <a:bodyPr/>
          <a:lstStyle/>
          <a:p>
            <a:r>
              <a:rPr lang="en-GB" dirty="0"/>
              <a:t>Feedback responses</a:t>
            </a:r>
          </a:p>
        </p:txBody>
      </p:sp>
      <p:pic>
        <p:nvPicPr>
          <p:cNvPr id="5" name="Content Placeholder 4" descr="Icon&#10;&#10;Description automatically generated">
            <a:extLst>
              <a:ext uri="{FF2B5EF4-FFF2-40B4-BE49-F238E27FC236}">
                <a16:creationId xmlns:a16="http://schemas.microsoft.com/office/drawing/2014/main" id="{26AB875C-C49B-452A-9EB0-884F00BE3156}"/>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33068" y="1825625"/>
            <a:ext cx="8125863" cy="3930650"/>
          </a:xfrm>
        </p:spPr>
      </p:pic>
      <p:sp>
        <p:nvSpPr>
          <p:cNvPr id="6" name="TextBox 5">
            <a:extLst>
              <a:ext uri="{FF2B5EF4-FFF2-40B4-BE49-F238E27FC236}">
                <a16:creationId xmlns:a16="http://schemas.microsoft.com/office/drawing/2014/main" id="{B7727233-4217-4DAD-9EC6-C4BF1B585D47}"/>
              </a:ext>
            </a:extLst>
          </p:cNvPr>
          <p:cNvSpPr txBox="1"/>
          <p:nvPr/>
        </p:nvSpPr>
        <p:spPr>
          <a:xfrm>
            <a:off x="2033068" y="5756275"/>
            <a:ext cx="8125863" cy="230832"/>
          </a:xfrm>
          <a:prstGeom prst="rect">
            <a:avLst/>
          </a:prstGeom>
          <a:noFill/>
        </p:spPr>
        <p:txBody>
          <a:bodyPr wrap="square" rtlCol="0">
            <a:spAutoFit/>
          </a:bodyPr>
          <a:lstStyle/>
          <a:p>
            <a:r>
              <a:rPr lang="en-GB" sz="900">
                <a:hlinkClick r:id="rId4" tooltip="http://www.pngall.com/feedback-png/download/33101"/>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26482789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BECE1ED2-2661-4191-8D3D-FE487F9A6225}"/>
              </a:ext>
            </a:extLst>
          </p:cNvPr>
          <p:cNvSpPr txBox="1">
            <a:spLocks/>
          </p:cNvSpPr>
          <p:nvPr/>
        </p:nvSpPr>
        <p:spPr>
          <a:xfrm>
            <a:off x="1336675" y="519113"/>
            <a:ext cx="9145876" cy="877887"/>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3800" b="1" kern="1200">
                <a:solidFill>
                  <a:schemeClr val="tx1"/>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800" b="1" i="0" u="none" strike="noStrike" kern="1200" cap="none" spc="0" normalizeH="0" baseline="0" noProof="0">
                <a:ln>
                  <a:noFill/>
                </a:ln>
                <a:solidFill>
                  <a:srgbClr val="253967"/>
                </a:solidFill>
                <a:effectLst/>
                <a:uLnTx/>
                <a:uFillTx/>
                <a:latin typeface="Arial"/>
                <a:ea typeface="+mn-ea"/>
                <a:cs typeface="Arial"/>
              </a:rPr>
              <a:t>Conclusion</a:t>
            </a:r>
            <a:endParaRPr kumimoji="0" lang="en-US" sz="3800" b="1" i="0" u="none" strike="noStrike" kern="1200" cap="none" spc="0" normalizeH="0" baseline="0" noProof="0" dirty="0">
              <a:ln>
                <a:noFill/>
              </a:ln>
              <a:solidFill>
                <a:srgbClr val="253967"/>
              </a:solidFill>
              <a:effectLst/>
              <a:uLnTx/>
              <a:uFillTx/>
              <a:latin typeface="Arial" panose="020B0604020202020204" pitchFamily="34" charset="0"/>
              <a:ea typeface="+mn-ea"/>
              <a:cs typeface="Arial" panose="020B0604020202020204" pitchFamily="34" charset="0"/>
            </a:endParaRPr>
          </a:p>
        </p:txBody>
      </p:sp>
      <p:sp>
        <p:nvSpPr>
          <p:cNvPr id="5" name="Text Placeholder 1">
            <a:extLst>
              <a:ext uri="{FF2B5EF4-FFF2-40B4-BE49-F238E27FC236}">
                <a16:creationId xmlns:a16="http://schemas.microsoft.com/office/drawing/2014/main" id="{CD0C966A-659D-40D5-AE1F-1BE4A6B08E97}"/>
              </a:ext>
            </a:extLst>
          </p:cNvPr>
          <p:cNvSpPr txBox="1">
            <a:spLocks/>
          </p:cNvSpPr>
          <p:nvPr/>
        </p:nvSpPr>
        <p:spPr>
          <a:xfrm>
            <a:off x="1336675" y="1943100"/>
            <a:ext cx="9367838" cy="3517174"/>
          </a:xfrm>
          <a:prstGeom prst="rect">
            <a:avLst/>
          </a:prstGeom>
        </p:spPr>
        <p:txBody>
          <a:bodyPr anchor="t"/>
          <a:lstStyle>
            <a:lvl1pPr marL="0" indent="0" algn="l" defTabSz="914400" rtl="0" eaLnBrk="1" latinLnBrk="0" hangingPunct="1">
              <a:lnSpc>
                <a:spcPct val="90000"/>
              </a:lnSpc>
              <a:spcBef>
                <a:spcPts val="1000"/>
              </a:spcBef>
              <a:buFont typeface="Arial" panose="020B0604020202020204" pitchFamily="34" charset="0"/>
              <a:buNone/>
              <a:defRPr sz="2800" kern="1200">
                <a:solidFill>
                  <a:srgbClr val="000000"/>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spcAft>
                <a:spcPts val="600"/>
              </a:spcAft>
              <a:buFont typeface="Arial" panose="020B0604020202020204" pitchFamily="34" charset="0"/>
              <a:buChar char="•"/>
            </a:pPr>
            <a:r>
              <a:rPr lang="en-US">
                <a:latin typeface="Arial"/>
                <a:cs typeface="Arial"/>
              </a:rPr>
              <a:t>Much of “being critical” is about getting into the habit of asking questions like this – especially evaluative questions.</a:t>
            </a:r>
            <a:endParaRPr lang="en-US" b="1">
              <a:latin typeface="Arial"/>
              <a:cs typeface="Arial"/>
            </a:endParaRPr>
          </a:p>
          <a:p>
            <a:pPr marL="457200" indent="-457200">
              <a:spcAft>
                <a:spcPts val="600"/>
              </a:spcAft>
              <a:buFont typeface="Arial" panose="020B0604020202020204" pitchFamily="34" charset="0"/>
              <a:buChar char="•"/>
            </a:pPr>
            <a:r>
              <a:rPr lang="en-US">
                <a:latin typeface="Arial"/>
                <a:cs typeface="Arial"/>
              </a:rPr>
              <a:t>By asking those questions while you’re </a:t>
            </a:r>
            <a:r>
              <a:rPr lang="en-US" b="1">
                <a:latin typeface="Arial"/>
                <a:cs typeface="Arial"/>
              </a:rPr>
              <a:t>reading</a:t>
            </a:r>
            <a:r>
              <a:rPr lang="en-US">
                <a:latin typeface="Arial"/>
                <a:cs typeface="Arial"/>
              </a:rPr>
              <a:t> and </a:t>
            </a:r>
            <a:r>
              <a:rPr lang="en-US" b="1">
                <a:latin typeface="Arial"/>
                <a:cs typeface="Arial"/>
              </a:rPr>
              <a:t>writing</a:t>
            </a:r>
            <a:r>
              <a:rPr lang="en-US">
                <a:latin typeface="Arial"/>
                <a:cs typeface="Arial"/>
              </a:rPr>
              <a:t>, you’ll find that you are producing more critical work — work that adds something to the conversation in your field.</a:t>
            </a:r>
            <a:endParaRPr lang="en-US" dirty="0">
              <a:latin typeface="Arial"/>
              <a:cs typeface="Arial"/>
            </a:endParaRPr>
          </a:p>
        </p:txBody>
      </p:sp>
    </p:spTree>
    <p:extLst>
      <p:ext uri="{BB962C8B-B14F-4D97-AF65-F5344CB8AC3E}">
        <p14:creationId xmlns:p14="http://schemas.microsoft.com/office/powerpoint/2010/main" val="3931346279"/>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Salah Al-Deen Aboussaad (0850042)</DisplayName>
        <AccountId>602</AccountId>
        <AccountType/>
      </UserInfo>
      <UserInfo>
        <DisplayName>Becca Angharad Jones (2105715)</DisplayName>
        <AccountId>560</AccountId>
        <AccountType/>
      </UserInfo>
      <UserInfo>
        <DisplayName>Jordan Adams (2107577)</DisplayName>
        <AccountId>612</AccountId>
        <AccountType/>
      </UserInfo>
      <UserInfo>
        <DisplayName>Pip Barrett (1803977)</DisplayName>
        <AccountId>605</AccountId>
        <AccountType/>
      </UserInfo>
      <UserInfo>
        <DisplayName>Lauren Buckley (1707395)</DisplayName>
        <AccountId>641</AccountId>
        <AccountType/>
      </UserInfo>
      <UserInfo>
        <DisplayName>Anna Currenti (2103244)</DisplayName>
        <AccountId>582</AccountId>
        <AccountType/>
      </UserInfo>
      <UserInfo>
        <DisplayName>Alexander Curtis (2105229)</DisplayName>
        <AccountId>583</AccountId>
        <AccountType/>
      </UserInfo>
      <UserInfo>
        <DisplayName>Jade Natasha Davies (2000223)</DisplayName>
        <AccountId>688</AccountId>
        <AccountType/>
      </UserInfo>
      <UserInfo>
        <DisplayName>Ruairi Joseph Fisher (2106091)</DisplayName>
        <AccountId>765</AccountId>
        <AccountType/>
      </UserInfo>
      <UserInfo>
        <DisplayName>Tegan Godfrey (2108392)</DisplayName>
        <AccountId>634</AccountId>
        <AccountType/>
      </UserInfo>
      <UserInfo>
        <DisplayName>Emilio Grattarola (2100409)</DisplayName>
        <AccountId>766</AccountId>
        <AccountType/>
      </UserInfo>
      <UserInfo>
        <DisplayName>Owen Howell (1700338)</DisplayName>
        <AccountId>767</AccountId>
        <AccountType/>
      </UserInfo>
      <UserInfo>
        <DisplayName>Daisy Inkersole (2106130)</DisplayName>
        <AccountId>723</AccountId>
        <AccountType/>
      </UserInfo>
      <UserInfo>
        <DisplayName>Will Jenkins (2104240)</DisplayName>
        <AccountId>607</AccountId>
        <AccountType/>
      </UserInfo>
      <UserInfo>
        <DisplayName>Cathryn Jenkins (2111040)</DisplayName>
        <AccountId>768</AccountId>
        <AccountType/>
      </UserInfo>
      <UserInfo>
        <DisplayName>Dorota Kruk (1450946)</DisplayName>
        <AccountId>591</AccountId>
        <AccountType/>
      </UserInfo>
      <UserInfo>
        <DisplayName>Carmella Lewis (1703535)</DisplayName>
        <AccountId>769</AccountId>
        <AccountType/>
      </UserInfo>
      <UserInfo>
        <DisplayName>Naomi Mainwaring (2011876)</DisplayName>
        <AccountId>595</AccountId>
        <AccountType/>
      </UserInfo>
      <UserInfo>
        <DisplayName>Laura Nicole Miller (1202953)</DisplayName>
        <AccountId>581</AccountId>
        <AccountType/>
      </UserInfo>
      <UserInfo>
        <DisplayName>Russell Lee Mitchell (2106695)</DisplayName>
        <AccountId>666</AccountId>
        <AccountType/>
      </UserInfo>
      <UserInfo>
        <DisplayName>Holly Kate Nicholas (2104835)</DisplayName>
        <AccountId>770</AccountId>
        <AccountType/>
      </UserInfo>
      <UserInfo>
        <DisplayName>Jordan Sims-Barnes (2104874)</DisplayName>
        <AccountId>771</AccountId>
        <AccountType/>
      </UserInfo>
      <UserInfo>
        <DisplayName>Sophia Stain (2106555)</DisplayName>
        <AccountId>744</AccountId>
        <AccountType/>
      </UserInfo>
      <UserInfo>
        <DisplayName>Ryan West (2104989)</DisplayName>
        <AccountId>640</AccountId>
        <AccountType/>
      </UserInfo>
      <UserInfo>
        <DisplayName>Hannah Williams (2105056)</DisplayName>
        <AccountId>704</AccountId>
        <AccountType/>
      </UserInfo>
      <UserInfo>
        <DisplayName>Grace Wride (2107667)</DisplayName>
        <AccountId>702</AccountId>
        <AccountType/>
      </UserInfo>
    </SharedWithUs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DC2D93-BC2B-407F-B717-EC6EC1732A8A}">
  <ds:schemaRefs>
    <ds:schemaRef ds:uri="http://schemas.microsoft.com/sharepoint/v3/contenttype/forms"/>
  </ds:schemaRefs>
</ds:datastoreItem>
</file>

<file path=customXml/itemProps2.xml><?xml version="1.0" encoding="utf-8"?>
<ds:datastoreItem xmlns:ds="http://schemas.openxmlformats.org/officeDocument/2006/customXml" ds:itemID="{F82B2F87-94C2-47C1-8EFB-9AB29DD6AD45}">
  <ds:schemaRefs>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http://purl.org/dc/dcmitype/"/>
    <ds:schemaRef ds:uri="http://purl.org/dc/terms/"/>
    <ds:schemaRef ds:uri="http://purl.org/dc/elements/1.1/"/>
    <ds:schemaRef ds:uri="8ee9550b-f5f4-4dde-bce5-39f4ba45c2f1"/>
    <ds:schemaRef ds:uri="http://schemas.microsoft.com/office/infopath/2007/PartnerControls"/>
    <ds:schemaRef ds:uri="92c24619-d6d5-42cf-b618-23d930ad9f20"/>
  </ds:schemaRefs>
</ds:datastoreItem>
</file>

<file path=customXml/itemProps3.xml><?xml version="1.0" encoding="utf-8"?>
<ds:datastoreItem xmlns:ds="http://schemas.openxmlformats.org/officeDocument/2006/customXml" ds:itemID="{3C160850-036C-4502-B9E8-3FB0823DE8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TotalTime>
  <Words>1362</Words>
  <Application>Microsoft Office PowerPoint</Application>
  <PresentationFormat>Widescreen</PresentationFormat>
  <Paragraphs>121</Paragraphs>
  <Slides>29</Slides>
  <Notes>10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Trade Gothic LT Std</vt:lpstr>
      <vt:lpstr>Arial</vt:lpstr>
      <vt:lpstr>Calibri</vt:lpstr>
      <vt:lpstr>Calibri Light</vt:lpstr>
      <vt:lpstr>Cavolini</vt:lpstr>
      <vt:lpstr>Custom Design</vt:lpstr>
      <vt:lpstr>1_Office Theme</vt:lpstr>
      <vt:lpstr>PowerPoint Presentation</vt:lpstr>
      <vt:lpstr>PowerPoint Presentation</vt:lpstr>
      <vt:lpstr>“Be critical”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descriptive writing?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Comparative marking task:</vt:lpstr>
      <vt:lpstr>Looking deeper</vt:lpstr>
      <vt:lpstr>Feedback responses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dc:creator>
  <cp:lastModifiedBy>Lilian Martin</cp:lastModifiedBy>
  <cp:revision>24</cp:revision>
  <dcterms:created xsi:type="dcterms:W3CDTF">2021-08-03T13:42:00Z</dcterms:created>
  <dcterms:modified xsi:type="dcterms:W3CDTF">2024-07-04T15:30:01Z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