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Lst>
  <p:sldSz cy="5143500" cx="9144000"/>
  <p:notesSz cx="6858000" cy="9144000"/>
  <p:embeddedFontLst>
    <p:embeddedFont>
      <p:font typeface="Roboto"/>
      <p:regular r:id="rId13"/>
      <p:bold r:id="rId14"/>
      <p:italic r:id="rId15"/>
      <p:boldItalic r:id="rId1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font" Target="fonts/Roboto-regular.fntdata"/><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Roboto-italic.fntdata"/><Relationship Id="rId14" Type="http://schemas.openxmlformats.org/officeDocument/2006/relationships/font" Target="fonts/Roboto-bold.fntdata"/><Relationship Id="rId16" Type="http://schemas.openxmlformats.org/officeDocument/2006/relationships/font" Target="fonts/Roboto-bold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g357e9732ed1_0_3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g357e9732ed1_0_3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Introduction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 K - Hello ladies and gentleman,We will be discussing our new hotel in Swansea called the Marina Suites Swansea which provides the ideal combination of comfort, luxury, and breathtaking seaside views. Whether you're here for business, pleasure, or a peaceful getaway, our stylish accommodation and outstanding service will make you feel at home.</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E - In order to maintain service excellence and sustainability in a sector that is changing quickly, we are dedicated to using innovative thinking to adapt and improve hospitality as we get ready for the grand opening. In order to accomplish this, we have created a thorough digital training program for our recently hired team members, giving them the abilities and information required to provide unmatched guest experiences.</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C - This presentation will concentrate on providing exceptional hospitality and guest service that is specific to Marina Suites Swansea's identity. In addition to discussing important market trends and environmentally friendly practices, it will present our company's culture, vision, values, and brand identity. Our employees will be equipped to surpass expectations and maintain the highest standards of service through interactive exercises, role-specific training, and real-world scenarios.</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 name="Shape 57"/>
        <p:cNvGrpSpPr/>
        <p:nvPr/>
      </p:nvGrpSpPr>
      <p:grpSpPr>
        <a:xfrm>
          <a:off x="0" y="0"/>
          <a:ext cx="0" cy="0"/>
          <a:chOff x="0" y="0"/>
          <a:chExt cx="0" cy="0"/>
        </a:xfrm>
      </p:grpSpPr>
      <p:sp>
        <p:nvSpPr>
          <p:cNvPr id="58" name="Google Shape;58;g357e9732ed1_0_2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 name="Google Shape;59;g357e9732ed1_0_2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000">
                <a:solidFill>
                  <a:schemeClr val="dk1"/>
                </a:solidFill>
                <a:highlight>
                  <a:srgbClr val="FFFFFF"/>
                </a:highlight>
              </a:rPr>
              <a:t>Creating a WOW factor to our guests will create a good picture for our organization and to the guests. Our front of house team at reception will do this by offering special services for a guest who's celebrating birthday by offering bottle of champagne and sweet treat from the chef when checking in on arrival.  </a:t>
            </a:r>
            <a:endParaRPr sz="1000">
              <a:solidFill>
                <a:schemeClr val="dk1"/>
              </a:solidFill>
              <a:highlight>
                <a:srgbClr val="FFFFFF"/>
              </a:highlight>
            </a:endParaRPr>
          </a:p>
          <a:p>
            <a:pPr indent="0" lvl="0" marL="0" rtl="0" algn="l">
              <a:lnSpc>
                <a:spcPct val="115000"/>
              </a:lnSpc>
              <a:spcBef>
                <a:spcPts val="800"/>
              </a:spcBef>
              <a:spcAft>
                <a:spcPts val="0"/>
              </a:spcAft>
              <a:buClr>
                <a:schemeClr val="dk1"/>
              </a:buClr>
              <a:buSzPts val="1100"/>
              <a:buFont typeface="Arial"/>
              <a:buNone/>
            </a:pPr>
            <a:r>
              <a:rPr lang="en-GB" sz="1000">
                <a:solidFill>
                  <a:schemeClr val="dk1"/>
                </a:solidFill>
                <a:highlight>
                  <a:srgbClr val="FFFFFF"/>
                </a:highlight>
              </a:rPr>
              <a:t> </a:t>
            </a:r>
            <a:endParaRPr sz="1000">
              <a:solidFill>
                <a:schemeClr val="dk1"/>
              </a:solidFill>
              <a:highlight>
                <a:srgbClr val="FFFFFF"/>
              </a:highlight>
            </a:endParaRPr>
          </a:p>
          <a:p>
            <a:pPr indent="0" lvl="0" marL="0" rtl="0" algn="l">
              <a:lnSpc>
                <a:spcPct val="115000"/>
              </a:lnSpc>
              <a:spcBef>
                <a:spcPts val="800"/>
              </a:spcBef>
              <a:spcAft>
                <a:spcPts val="0"/>
              </a:spcAft>
              <a:buNone/>
            </a:pPr>
            <a:r>
              <a:rPr lang="en-GB" sz="1000">
                <a:solidFill>
                  <a:schemeClr val="dk1"/>
                </a:solidFill>
                <a:highlight>
                  <a:srgbClr val="FFFFFF"/>
                </a:highlight>
              </a:rPr>
              <a:t>We also offer anniversary packages for our guests on arrival but can be organised beforehand if requested. This includes live music or fine dinning and the song can be more personalised to the couple. By allowing our guests to choose their personalised gift from us can create a more memorable experience. </a:t>
            </a:r>
            <a:endParaRPr sz="1000">
              <a:solidFill>
                <a:schemeClr val="dk1"/>
              </a:solidFill>
              <a:highlight>
                <a:srgbClr val="FFFFFF"/>
              </a:highlight>
            </a:endParaRPr>
          </a:p>
          <a:p>
            <a:pPr indent="0" lvl="0" marL="0" rtl="0" algn="l">
              <a:lnSpc>
                <a:spcPct val="115000"/>
              </a:lnSpc>
              <a:spcBef>
                <a:spcPts val="800"/>
              </a:spcBef>
              <a:spcAft>
                <a:spcPts val="0"/>
              </a:spcAft>
              <a:buNone/>
            </a:pPr>
            <a:r>
              <a:t/>
            </a:r>
            <a:endParaRPr sz="1000">
              <a:solidFill>
                <a:schemeClr val="dk1"/>
              </a:solidFill>
              <a:highlight>
                <a:srgbClr val="FFFFFF"/>
              </a:highlight>
            </a:endParaRPr>
          </a:p>
          <a:p>
            <a:pPr indent="0" lvl="0" marL="0" rtl="0" algn="l">
              <a:lnSpc>
                <a:spcPct val="115000"/>
              </a:lnSpc>
              <a:spcBef>
                <a:spcPts val="800"/>
              </a:spcBef>
              <a:spcAft>
                <a:spcPts val="800"/>
              </a:spcAft>
              <a:buClr>
                <a:schemeClr val="dk1"/>
              </a:buClr>
              <a:buSzPts val="1100"/>
              <a:buFont typeface="Arial"/>
              <a:buNone/>
            </a:pPr>
            <a:r>
              <a:rPr lang="en-GB" sz="1000">
                <a:solidFill>
                  <a:schemeClr val="dk1"/>
                </a:solidFill>
                <a:highlight>
                  <a:srgbClr val="FFFFFF"/>
                </a:highlight>
              </a:rPr>
              <a:t>When checking in our guests we will incorporate The Ritz Carlton three steps of service. This includes when we check guests in greeting with their name from either asking their name or if  previous  guests find their account, moving onto ensuring we fulfill our guests needs by ensuring if there is a item or service needed we will provide this as quick possible </a:t>
            </a:r>
            <a:r>
              <a:rPr lang="en-GB" sz="1000">
                <a:solidFill>
                  <a:schemeClr val="dk1"/>
                </a:solidFill>
              </a:rPr>
              <a:t>(The Ritz-Carlton Leadership Center, 2025). </a:t>
            </a:r>
            <a:endParaRPr sz="1000">
              <a:solidFill>
                <a:schemeClr val="dk1"/>
              </a:solidFill>
              <a:highlight>
                <a:srgbClr val="FFFFFF"/>
              </a:highlight>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 name="Shape 64"/>
        <p:cNvGrpSpPr/>
        <p:nvPr/>
      </p:nvGrpSpPr>
      <p:grpSpPr>
        <a:xfrm>
          <a:off x="0" y="0"/>
          <a:ext cx="0" cy="0"/>
          <a:chOff x="0" y="0"/>
          <a:chExt cx="0" cy="0"/>
        </a:xfrm>
      </p:grpSpPr>
      <p:sp>
        <p:nvSpPr>
          <p:cNvPr id="65" name="Google Shape;65;g357e9732ed1_0_2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 name="Google Shape;66;g357e9732ed1_0_2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 Our goals and aspirations play a crucial role in the long-term success and reputation of our hotel, as they rely on our staff being well-trained to deliver exceptional, authentic service that aligns with our brand and the local culture. This approach encourages ongoing innovation and development, enhancing guest satisfaction, loyalty, operational efficiency, and community connections.</a:t>
            </a:r>
            <a:r>
              <a:rPr lang="en-GB" sz="1200">
                <a:solidFill>
                  <a:schemeClr val="dk1"/>
                </a:solidFill>
                <a:latin typeface="Roboto"/>
                <a:ea typeface="Roboto"/>
                <a:cs typeface="Roboto"/>
                <a:sym typeface="Roboto"/>
              </a:rPr>
              <a:t>(O'Fallon &amp; Rutherford, 2020; Walker, 2020)</a:t>
            </a:r>
            <a:r>
              <a:rPr lang="en-GB" sz="1200">
                <a:solidFill>
                  <a:schemeClr val="dk1"/>
                </a:solidFill>
              </a:rPr>
              <a:t>.</a:t>
            </a:r>
            <a:endParaRPr sz="1200">
              <a:solidFill>
                <a:schemeClr val="dk1"/>
              </a:solidFill>
              <a:highlight>
                <a:srgbClr val="F4F5F6"/>
              </a:highlight>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highlight>
                  <a:srgbClr val="F4F5F6"/>
                </a:highlight>
              </a:rPr>
              <a:t>Our aims is to promote repeat business and positive reviews, we want to give our front-of-house staff the abilities and confidence they need to continuously wow guests and create unforgettable experiences. We also want to establish a culture of service that emphasises professionalism, empathy, and individualised interactions (Walker, 2020).</a:t>
            </a:r>
            <a:endParaRPr sz="1200">
              <a:solidFill>
                <a:schemeClr val="dk1"/>
              </a:solidFill>
              <a:highlight>
                <a:srgbClr val="F4F5F6"/>
              </a:highlight>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highlight>
                  <a:srgbClr val="F4F5F6"/>
                </a:highlight>
              </a:rPr>
              <a:t>And our objectives are to - </a:t>
            </a:r>
            <a:r>
              <a:rPr lang="en-GB" sz="1200">
                <a:solidFill>
                  <a:schemeClr val="dk1"/>
                </a:solidFill>
                <a:latin typeface="Roboto"/>
                <a:ea typeface="Roboto"/>
                <a:cs typeface="Roboto"/>
                <a:sym typeface="Roboto"/>
              </a:rPr>
              <a:t>Our objectives are to train staff to anticipate guest needs,pay attention to detail,exceed expectations like the </a:t>
            </a:r>
            <a:r>
              <a:rPr b="1" lang="en-GB" sz="1200">
                <a:solidFill>
                  <a:schemeClr val="dk1"/>
                </a:solidFill>
              </a:rPr>
              <a:t>FORBES 5-STAR SERVICE STANDARDS</a:t>
            </a:r>
            <a:r>
              <a:rPr lang="en-GB" sz="1200">
                <a:solidFill>
                  <a:schemeClr val="dk1"/>
                </a:solidFill>
              </a:rPr>
              <a:t>(Heppell,2010)</a:t>
            </a:r>
            <a:r>
              <a:rPr lang="en-GB" sz="1200">
                <a:solidFill>
                  <a:schemeClr val="dk1"/>
                </a:solidFill>
                <a:latin typeface="Roboto"/>
                <a:ea typeface="Roboto"/>
                <a:cs typeface="Roboto"/>
                <a:sym typeface="Roboto"/>
              </a:rPr>
              <a:t> communicate effectively, and handle challenges with empathy and professionalism. We aim to ensure technical proficiency in front desk operations, reservation systems, and upselling, while promoting teamwork and understanding of our hotel's mission and values. Staff will also be trained in standard operating procedures, technology systems like PMS and POS, and efficient methods in complaint handling and service recovery emphasizing paying attention, listening, empathy, clarifying, ownership, empowerment and taking action like the ACT and AREC models (Walker, 2020; O'Fallon &amp; Rutherford, 2020).</a:t>
            </a:r>
            <a:endParaRPr sz="1200">
              <a:solidFill>
                <a:srgbClr val="595959"/>
              </a:solidFill>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 name="Shape 75"/>
        <p:cNvGrpSpPr/>
        <p:nvPr/>
      </p:nvGrpSpPr>
      <p:grpSpPr>
        <a:xfrm>
          <a:off x="0" y="0"/>
          <a:ext cx="0" cy="0"/>
          <a:chOff x="0" y="0"/>
          <a:chExt cx="0" cy="0"/>
        </a:xfrm>
      </p:grpSpPr>
      <p:sp>
        <p:nvSpPr>
          <p:cNvPr id="76" name="Google Shape;76;g357e9732ed1_0_1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 name="Google Shape;77;g357e9732ed1_0_1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 ideal tourists for the new opened hotel in Swansea marina would be a varied mix of leisure travellers, event and business travellers, families, and couples looking for unique travel experiences.. The hotel attracts corporate and event clients because of its proximity to Swansea Arena, the LC leisure centre, and city sites (</a:t>
            </a:r>
            <a:r>
              <a:rPr lang="en-GB" sz="1200">
                <a:solidFill>
                  <a:schemeClr val="dk1"/>
                </a:solidFill>
                <a:latin typeface="Roboto"/>
                <a:ea typeface="Roboto"/>
                <a:cs typeface="Roboto"/>
                <a:sym typeface="Roboto"/>
              </a:rPr>
              <a:t>Walker, 2020)</a:t>
            </a:r>
            <a:r>
              <a:rPr lang="en-GB" sz="1200">
                <a:solidFill>
                  <a:schemeClr val="dk1"/>
                </a:solidFill>
              </a:rPr>
              <a:t>.</a:t>
            </a:r>
            <a:r>
              <a:rPr lang="en-GB"/>
              <a:t> </a:t>
            </a:r>
            <a:r>
              <a:rPr lang="en-GB">
                <a:solidFill>
                  <a:schemeClr val="dk1"/>
                </a:solidFill>
              </a:rPr>
              <a:t>Visitors who seek relaxation and scenic coastal experiences.Travelers interested in sports and exploring local attractions.Guests who appreciate convenience, modern amenities, and easy access to both city and nature.</a:t>
            </a:r>
            <a:r>
              <a:rPr lang="en-GB"/>
              <a:t> This will attract millennials, young people and couples celebrating special events  to the waterfront views and luxurious facilities</a:t>
            </a:r>
            <a:r>
              <a:rPr lang="en-GB" sz="1200">
                <a:solidFill>
                  <a:schemeClr val="dk1"/>
                </a:solidFill>
                <a:latin typeface="Roboto"/>
                <a:ea typeface="Roboto"/>
                <a:cs typeface="Roboto"/>
                <a:sym typeface="Roboto"/>
              </a:rPr>
              <a:t>(O'Fallon &amp; Rutherford, 2020;</a:t>
            </a:r>
            <a:r>
              <a:rPr lang="en-GB"/>
              <a:t> </a:t>
            </a:r>
            <a:r>
              <a:rPr lang="en-GB" sz="1200">
                <a:solidFill>
                  <a:schemeClr val="dk1"/>
                </a:solidFill>
                <a:latin typeface="Roboto"/>
                <a:ea typeface="Roboto"/>
                <a:cs typeface="Roboto"/>
                <a:sym typeface="Roboto"/>
              </a:rPr>
              <a:t>Swansea Council, 2023; Invest Swansea, 2024).  The area's diverse attractions, including the Dylan Thomas Centre and National Waterfront Museum, along with family-friendly venues and leisure facilities, attract a diverse range of tourists.(Visit Wales, 2024; Tripadvisor, 2025). </a:t>
            </a:r>
            <a:endParaRPr b="1">
              <a:latin typeface="Roboto"/>
              <a:ea typeface="Roboto"/>
              <a:cs typeface="Roboto"/>
              <a:sym typeface="Roboto"/>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g357e9732ed1_0_10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357e9732ed1_0_1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600"/>
              </a:spcBef>
              <a:spcAft>
                <a:spcPts val="0"/>
              </a:spcAft>
              <a:buNone/>
            </a:pPr>
            <a:r>
              <a:rPr lang="en-GB" sz="1200">
                <a:solidFill>
                  <a:schemeClr val="dk1"/>
                </a:solidFill>
                <a:latin typeface="Roboto"/>
                <a:ea typeface="Roboto"/>
                <a:cs typeface="Roboto"/>
                <a:sym typeface="Roboto"/>
              </a:rPr>
              <a:t>The hotel’s brand identity is based on its modern waterfront location in Swansea Marina, offering warm, personalized hospitality,comfort, authentic local charm  and memorable guest experiences (Walker, 2020; Tesone, 2022). By applying the SERVQUAL model, the hotel ensures high service quality and consistently exceeds guest expectations.</a:t>
            </a:r>
            <a:endParaRPr sz="1200">
              <a:solidFill>
                <a:schemeClr val="dk1"/>
              </a:solidFill>
            </a:endParaRPr>
          </a:p>
          <a:p>
            <a:pPr indent="0" lvl="0" marL="0" rtl="0" algn="l">
              <a:lnSpc>
                <a:spcPct val="115000"/>
              </a:lnSpc>
              <a:spcBef>
                <a:spcPts val="600"/>
              </a:spcBef>
              <a:spcAft>
                <a:spcPts val="0"/>
              </a:spcAft>
              <a:buNone/>
            </a:pPr>
            <a:r>
              <a:t/>
            </a:r>
            <a:endParaRPr sz="1200">
              <a:solidFill>
                <a:schemeClr val="dk1"/>
              </a:solidFill>
            </a:endParaRPr>
          </a:p>
          <a:p>
            <a:pPr indent="0" lvl="0" marL="0" rtl="0" algn="l">
              <a:lnSpc>
                <a:spcPct val="115000"/>
              </a:lnSpc>
              <a:spcBef>
                <a:spcPts val="600"/>
              </a:spcBef>
              <a:spcAft>
                <a:spcPts val="0"/>
              </a:spcAft>
              <a:buNone/>
            </a:pPr>
            <a:r>
              <a:rPr lang="en-GB" sz="1200">
                <a:solidFill>
                  <a:schemeClr val="dk1"/>
                </a:solidFill>
              </a:rPr>
              <a:t>Our values are to prove tailored services - with thoughtful, customised touches, anticipate and exceed guests' demand </a:t>
            </a:r>
            <a:r>
              <a:rPr lang="en-GB" sz="1200">
                <a:solidFill>
                  <a:schemeClr val="dk1"/>
                </a:solidFill>
                <a:latin typeface="Roboto"/>
                <a:ea typeface="Roboto"/>
                <a:cs typeface="Roboto"/>
                <a:sym typeface="Roboto"/>
              </a:rPr>
              <a:t>(O'Fallon &amp; Rutherford, 2020)</a:t>
            </a:r>
            <a:r>
              <a:rPr lang="en-GB" sz="1200">
                <a:solidFill>
                  <a:schemeClr val="dk1"/>
                </a:solidFill>
              </a:rPr>
              <a:t>. Show true empathy and care for each and every guest</a:t>
            </a:r>
            <a:r>
              <a:rPr lang="en-GB">
                <a:solidFill>
                  <a:schemeClr val="dk1"/>
                </a:solidFill>
              </a:rPr>
              <a:t>(</a:t>
            </a:r>
            <a:r>
              <a:rPr lang="en-GB" sz="1200">
                <a:solidFill>
                  <a:schemeClr val="dk1"/>
                </a:solidFill>
                <a:latin typeface="Roboto"/>
                <a:ea typeface="Roboto"/>
                <a:cs typeface="Roboto"/>
                <a:sym typeface="Roboto"/>
              </a:rPr>
              <a:t>Walker, 2020)</a:t>
            </a:r>
            <a:r>
              <a:rPr lang="en-GB" sz="1200">
                <a:solidFill>
                  <a:schemeClr val="dk1"/>
                </a:solidFill>
              </a:rPr>
              <a:t> </a:t>
            </a:r>
            <a:r>
              <a:rPr lang="en-GB" sz="1050">
                <a:solidFill>
                  <a:srgbClr val="131314"/>
                </a:solidFill>
                <a:highlight>
                  <a:srgbClr val="FFFFFF"/>
                </a:highlight>
              </a:rPr>
              <a:t>The concept of "Atithi devo bhava – guest is God" reflects a deep appreciation for the guest</a:t>
            </a:r>
            <a:r>
              <a:rPr lang="en-GB" sz="1200">
                <a:solidFill>
                  <a:schemeClr val="dk1"/>
                </a:solidFill>
              </a:rPr>
              <a:t>. Appreciate and spread the word about Swansea's breathtaking scenery, lifestyle and culture, and people </a:t>
            </a:r>
            <a:r>
              <a:rPr lang="en-GB">
                <a:solidFill>
                  <a:schemeClr val="dk1"/>
                </a:solidFill>
              </a:rPr>
              <a:t>(</a:t>
            </a:r>
            <a:r>
              <a:rPr lang="en-GB" sz="1200">
                <a:solidFill>
                  <a:schemeClr val="dk1"/>
                </a:solidFill>
                <a:latin typeface="Roboto"/>
                <a:ea typeface="Roboto"/>
                <a:cs typeface="Roboto"/>
                <a:sym typeface="Roboto"/>
              </a:rPr>
              <a:t>Walker, 2020)</a:t>
            </a:r>
            <a:r>
              <a:rPr lang="en-GB" sz="1200">
                <a:solidFill>
                  <a:schemeClr val="dk1"/>
                </a:solidFill>
              </a:rPr>
              <a:t>. </a:t>
            </a:r>
            <a:r>
              <a:rPr lang="en-GB" sz="1200">
                <a:solidFill>
                  <a:schemeClr val="dk1"/>
                </a:solidFill>
                <a:latin typeface="Roboto"/>
                <a:ea typeface="Roboto"/>
                <a:cs typeface="Roboto"/>
                <a:sym typeface="Roboto"/>
              </a:rPr>
              <a:t>Empowerment Theory guides our approach, encouraging staff to make proactive decisions, while ethical practices and community support reflect our commitment to the Triple Bottom Line (Tesone, 2022).</a:t>
            </a:r>
            <a:endParaRPr sz="1200">
              <a:solidFill>
                <a:schemeClr val="dk1"/>
              </a:solidFill>
            </a:endParaRPr>
          </a:p>
          <a:p>
            <a:pPr indent="0" lvl="0" marL="0" rtl="0" algn="l">
              <a:spcBef>
                <a:spcPts val="600"/>
              </a:spcBef>
              <a:spcAft>
                <a:spcPts val="0"/>
              </a:spcAft>
              <a:buNone/>
            </a:pPr>
            <a:r>
              <a:rPr lang="en-GB" sz="1200">
                <a:solidFill>
                  <a:schemeClr val="dk1"/>
                </a:solidFill>
              </a:rPr>
              <a:t>Our vision is to become the most famous hotel in Swansea known for providing visitors with exceptional service, local experiences and a generous spirit that raises the bar for hospitality in the area.</a:t>
            </a:r>
            <a:endParaRPr sz="1200">
              <a:solidFill>
                <a:schemeClr val="dk1"/>
              </a:solidFill>
            </a:endParaRPr>
          </a:p>
          <a:p>
            <a:pPr indent="0" lvl="0" marL="0" rtl="0" algn="l">
              <a:spcBef>
                <a:spcPts val="0"/>
              </a:spcBef>
              <a:spcAft>
                <a:spcPts val="0"/>
              </a:spcAft>
              <a:buNone/>
            </a:pPr>
            <a:r>
              <a:t/>
            </a:r>
            <a:endParaRPr sz="1200">
              <a:solidFill>
                <a:schemeClr val="dk1"/>
              </a:solidFill>
            </a:endParaRPr>
          </a:p>
          <a:p>
            <a:pPr indent="0" lvl="0" marL="0" rtl="0" algn="l">
              <a:spcBef>
                <a:spcPts val="0"/>
              </a:spcBef>
              <a:spcAft>
                <a:spcPts val="0"/>
              </a:spcAft>
              <a:buNone/>
            </a:pPr>
            <a:r>
              <a:rPr lang="en-GB" sz="1400">
                <a:solidFill>
                  <a:schemeClr val="dk1"/>
                </a:solidFill>
              </a:rPr>
              <a:t>Our mission is to empower our staff to provide genuine, unforgettable experiences so that each visitor wants to come back.</a:t>
            </a:r>
            <a:endParaRPr sz="1200">
              <a:solidFill>
                <a:schemeClr val="dk1"/>
              </a:solidFill>
            </a:endParaRPr>
          </a:p>
          <a:p>
            <a:pPr indent="0" lvl="0" marL="0" rtl="0" algn="l">
              <a:spcBef>
                <a:spcPts val="0"/>
              </a:spcBef>
              <a:spcAft>
                <a:spcPts val="0"/>
              </a:spcAft>
              <a:buNone/>
            </a:pPr>
            <a:r>
              <a:t/>
            </a:r>
            <a:endParaRPr sz="1400">
              <a:solidFill>
                <a:schemeClr val="dk1"/>
              </a:solidFill>
            </a:endParaRPr>
          </a:p>
          <a:p>
            <a:pPr indent="0" lvl="0" marL="0" rtl="0" algn="l">
              <a:spcBef>
                <a:spcPts val="0"/>
              </a:spcBef>
              <a:spcAft>
                <a:spcPts val="0"/>
              </a:spcAft>
              <a:buNone/>
            </a:pPr>
            <a:r>
              <a:t/>
            </a:r>
            <a:endParaRPr sz="1400">
              <a:solidFill>
                <a:schemeClr val="dk1"/>
              </a:solidFill>
            </a:endParaRPr>
          </a:p>
          <a:p>
            <a:pPr indent="0" lvl="0" marL="0" rtl="0" algn="l">
              <a:spcBef>
                <a:spcPts val="0"/>
              </a:spcBef>
              <a:spcAft>
                <a:spcPts val="0"/>
              </a:spcAft>
              <a:buClr>
                <a:schemeClr val="dk1"/>
              </a:buClr>
              <a:buSzPts val="1100"/>
              <a:buFont typeface="Arial"/>
              <a:buNone/>
            </a:pPr>
            <a:r>
              <a:t/>
            </a:r>
            <a:endParaRPr sz="1400">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g357e9732ed1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1" name="Google Shape;101;g357e9732ed1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350">
                <a:solidFill>
                  <a:schemeClr val="dk1"/>
                </a:solidFill>
                <a:highlight>
                  <a:srgbClr val="F4F5F6"/>
                </a:highlight>
              </a:rPr>
              <a:t>Property culture is all about the distinct values, behaviours, and expectations that define a particular hotel, influencing how staff interact with each other and with guests (Tesone, 2022; O'Fallon &amp; Rutherford, 2020). Corporate culture incorporates the shared values, vision, and mission that bind an entire hotel group together, steering decisions and fostering teamwork across different properties. In the hospitality industry, a powerful corporate culture—like that is seen in well known companies such as Ritz-Carlton and Marriott—it is crucial for delivering excellent service and creating a welcoming atmosphere for both guests and staff (Tesone, 2022; Walker, 2020).</a:t>
            </a:r>
            <a:endParaRPr sz="1350">
              <a:solidFill>
                <a:schemeClr val="dk1"/>
              </a:solidFill>
              <a:highlight>
                <a:srgbClr val="F4F5F6"/>
              </a:highlight>
            </a:endParaRPr>
          </a:p>
          <a:p>
            <a:pPr indent="0" lvl="0" marL="0" rtl="0" algn="l">
              <a:spcBef>
                <a:spcPts val="0"/>
              </a:spcBef>
              <a:spcAft>
                <a:spcPts val="0"/>
              </a:spcAft>
              <a:buNone/>
            </a:pPr>
            <a:r>
              <a:t/>
            </a:r>
            <a:endParaRPr sz="1350">
              <a:solidFill>
                <a:schemeClr val="dk1"/>
              </a:solidFill>
              <a:highlight>
                <a:srgbClr val="F4F5F6"/>
              </a:highlight>
            </a:endParaRPr>
          </a:p>
          <a:p>
            <a:pPr indent="0" lvl="0" marL="0" rtl="0" algn="l">
              <a:spcBef>
                <a:spcPts val="0"/>
              </a:spcBef>
              <a:spcAft>
                <a:spcPts val="0"/>
              </a:spcAft>
              <a:buNone/>
            </a:pPr>
            <a:r>
              <a:rPr lang="en-GB" sz="1350">
                <a:solidFill>
                  <a:schemeClr val="dk1"/>
                </a:solidFill>
                <a:highlight>
                  <a:srgbClr val="F4F5F6"/>
                </a:highlight>
              </a:rPr>
              <a:t>We want to - </a:t>
            </a:r>
            <a:r>
              <a:rPr lang="en-GB" sz="1243">
                <a:solidFill>
                  <a:schemeClr val="lt1"/>
                </a:solidFill>
                <a:highlight>
                  <a:srgbClr val="DC7E04"/>
                </a:highlight>
              </a:rPr>
              <a:t>Create a nurturing, inclusive atmosphere that prioritizes growth and teamwork.</a:t>
            </a:r>
            <a:endParaRPr sz="1243">
              <a:solidFill>
                <a:schemeClr val="lt1"/>
              </a:solidFill>
              <a:highlight>
                <a:srgbClr val="DC7E04"/>
              </a:highlight>
            </a:endParaRPr>
          </a:p>
          <a:p>
            <a:pPr indent="-325437" lvl="0" marL="457200" rtl="0" algn="l">
              <a:lnSpc>
                <a:spcPct val="105000"/>
              </a:lnSpc>
              <a:spcBef>
                <a:spcPts val="0"/>
              </a:spcBef>
              <a:spcAft>
                <a:spcPts val="0"/>
              </a:spcAft>
              <a:buClr>
                <a:schemeClr val="lt1"/>
              </a:buClr>
              <a:buSzPts val="1525"/>
              <a:buChar char="●"/>
            </a:pPr>
            <a:r>
              <a:rPr lang="en-GB" sz="1243">
                <a:solidFill>
                  <a:schemeClr val="lt1"/>
                </a:solidFill>
                <a:highlight>
                  <a:srgbClr val="DC7E04"/>
                </a:highlight>
              </a:rPr>
              <a:t>Embrace the local culture and actively participate in the Swansea community.</a:t>
            </a:r>
            <a:endParaRPr sz="1243">
              <a:solidFill>
                <a:schemeClr val="lt1"/>
              </a:solidFill>
              <a:highlight>
                <a:srgbClr val="DC7E04"/>
              </a:highlight>
            </a:endParaRPr>
          </a:p>
          <a:p>
            <a:pPr indent="-325437" lvl="0" marL="457200" rtl="0" algn="l">
              <a:lnSpc>
                <a:spcPct val="105000"/>
              </a:lnSpc>
              <a:spcBef>
                <a:spcPts val="0"/>
              </a:spcBef>
              <a:spcAft>
                <a:spcPts val="0"/>
              </a:spcAft>
              <a:buClr>
                <a:schemeClr val="lt1"/>
              </a:buClr>
              <a:buSzPts val="1525"/>
              <a:buChar char="●"/>
            </a:pPr>
            <a:r>
              <a:rPr lang="en-GB" sz="1243">
                <a:solidFill>
                  <a:schemeClr val="lt1"/>
                </a:solidFill>
                <a:highlight>
                  <a:srgbClr val="DC7E04"/>
                </a:highlight>
              </a:rPr>
              <a:t>Maintain high standards of ethics, integrity, sustainability, and transparency in everything we do.</a:t>
            </a:r>
            <a:endParaRPr sz="1243">
              <a:solidFill>
                <a:schemeClr val="lt1"/>
              </a:solidFill>
              <a:highlight>
                <a:srgbClr val="DC7E04"/>
              </a:highlight>
            </a:endParaRPr>
          </a:p>
          <a:p>
            <a:pPr indent="-325437" lvl="0" marL="457200" rtl="0" algn="l">
              <a:lnSpc>
                <a:spcPct val="105000"/>
              </a:lnSpc>
              <a:spcBef>
                <a:spcPts val="0"/>
              </a:spcBef>
              <a:spcAft>
                <a:spcPts val="0"/>
              </a:spcAft>
              <a:buClr>
                <a:schemeClr val="lt1"/>
              </a:buClr>
              <a:buSzPts val="1525"/>
              <a:buChar char="●"/>
            </a:pPr>
            <a:r>
              <a:rPr lang="en-GB" sz="1243">
                <a:solidFill>
                  <a:schemeClr val="lt1"/>
                </a:solidFill>
                <a:highlight>
                  <a:srgbClr val="DC7E04"/>
                </a:highlight>
              </a:rPr>
              <a:t>Foster a culture of continuous learning, creativity, and innovation at all levels of the organization.</a:t>
            </a:r>
            <a:endParaRPr sz="1243">
              <a:solidFill>
                <a:schemeClr val="lt1"/>
              </a:solidFill>
              <a:highlight>
                <a:srgbClr val="DC7E04"/>
              </a:highlight>
            </a:endParaRPr>
          </a:p>
          <a:p>
            <a:pPr indent="-307578" lvl="0" marL="457200" rtl="0" algn="l">
              <a:lnSpc>
                <a:spcPct val="105000"/>
              </a:lnSpc>
              <a:spcBef>
                <a:spcPts val="0"/>
              </a:spcBef>
              <a:spcAft>
                <a:spcPts val="0"/>
              </a:spcAft>
              <a:buClr>
                <a:schemeClr val="lt1"/>
              </a:buClr>
              <a:buSzPts val="1244"/>
              <a:buChar char="●"/>
            </a:pPr>
            <a:r>
              <a:rPr lang="en-GB" sz="1243">
                <a:solidFill>
                  <a:schemeClr val="lt1"/>
                </a:solidFill>
                <a:highlight>
                  <a:srgbClr val="DC7E04"/>
                </a:highlight>
              </a:rPr>
              <a:t>Motivate our staff to exceed guest expectations with a friendly approach and a focus on the little things that matter.</a:t>
            </a:r>
            <a:endParaRPr sz="1350">
              <a:solidFill>
                <a:schemeClr val="dk1"/>
              </a:solidFill>
              <a:highlight>
                <a:srgbClr val="F4F5F6"/>
              </a:highlight>
            </a:endParaRPr>
          </a:p>
          <a:p>
            <a:pPr indent="0" lvl="0" marL="0" rtl="0" algn="l">
              <a:spcBef>
                <a:spcPts val="1200"/>
              </a:spcBef>
              <a:spcAft>
                <a:spcPts val="0"/>
              </a:spcAft>
              <a:buNone/>
            </a:pPr>
            <a:r>
              <a:t/>
            </a:r>
            <a:endParaRPr sz="1200">
              <a:solidFill>
                <a:schemeClr val="dk1"/>
              </a:solidFill>
              <a:highlight>
                <a:srgbClr val="F4F5F6"/>
              </a:highlight>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357e9732ed1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 name="Google Shape;111;g357e9732ed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png"/><Relationship Id="rId4" Type="http://schemas.openxmlformats.org/officeDocument/2006/relationships/image" Target="../media/image9.png"/><Relationship Id="rId5"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7.png"/><Relationship Id="rId4" Type="http://schemas.openxmlformats.org/officeDocument/2006/relationships/image" Target="../media/image3.png"/><Relationship Id="rId5" Type="http://schemas.openxmlformats.org/officeDocument/2006/relationships/image" Target="../media/image12.png"/><Relationship Id="rId6" Type="http://schemas.openxmlformats.org/officeDocument/2006/relationships/image" Target="../media/image1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5.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10.png"/><Relationship Id="rId4" Type="http://schemas.openxmlformats.org/officeDocument/2006/relationships/image" Target="../media/image11.png"/><Relationship Id="rId5"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B255B"/>
        </a:solid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solidFill>
                  <a:schemeClr val="lt1"/>
                </a:solidFill>
              </a:rPr>
              <a:t>Marina Suites Swansea </a:t>
            </a:r>
            <a:endParaRPr>
              <a:solidFill>
                <a:schemeClr val="lt1"/>
              </a:solidFill>
            </a:endParaRPr>
          </a:p>
        </p:txBody>
      </p:sp>
      <p:sp>
        <p:nvSpPr>
          <p:cNvPr id="55" name="Google Shape;55;p13"/>
          <p:cNvSpPr txBox="1"/>
          <p:nvPr>
            <p:ph idx="1" type="subTitle"/>
          </p:nvPr>
        </p:nvSpPr>
        <p:spPr>
          <a:xfrm>
            <a:off x="125400" y="3236675"/>
            <a:ext cx="8520600" cy="792600"/>
          </a:xfrm>
          <a:prstGeom prst="rect">
            <a:avLst/>
          </a:prstGeom>
        </p:spPr>
        <p:txBody>
          <a:bodyPr anchorCtr="0" anchor="t" bIns="91425" lIns="91425" spcFirstLastPara="1" rIns="91425" wrap="square" tIns="91425">
            <a:normAutofit fontScale="55000" lnSpcReduction="20000"/>
          </a:bodyPr>
          <a:lstStyle/>
          <a:p>
            <a:pPr indent="0" lvl="0" marL="0" rtl="0" algn="ctr">
              <a:spcBef>
                <a:spcPts val="0"/>
              </a:spcBef>
              <a:spcAft>
                <a:spcPts val="0"/>
              </a:spcAft>
              <a:buNone/>
            </a:pPr>
            <a:r>
              <a:rPr lang="en-GB">
                <a:solidFill>
                  <a:schemeClr val="lt1"/>
                </a:solidFill>
              </a:rPr>
              <a:t>Caitlin Bollard</a:t>
            </a:r>
            <a:endParaRPr>
              <a:solidFill>
                <a:schemeClr val="lt1"/>
              </a:solidFill>
            </a:endParaRPr>
          </a:p>
          <a:p>
            <a:pPr indent="0" lvl="0" marL="0" rtl="0" algn="ctr">
              <a:spcBef>
                <a:spcPts val="0"/>
              </a:spcBef>
              <a:spcAft>
                <a:spcPts val="0"/>
              </a:spcAft>
              <a:buNone/>
            </a:pPr>
            <a:r>
              <a:rPr lang="en-GB">
                <a:solidFill>
                  <a:schemeClr val="lt1"/>
                </a:solidFill>
              </a:rPr>
              <a:t>Karina Cretu</a:t>
            </a:r>
            <a:endParaRPr>
              <a:solidFill>
                <a:schemeClr val="lt1"/>
              </a:solidFill>
            </a:endParaRPr>
          </a:p>
          <a:p>
            <a:pPr indent="0" lvl="0" marL="0" rtl="0" algn="ctr">
              <a:spcBef>
                <a:spcPts val="0"/>
              </a:spcBef>
              <a:spcAft>
                <a:spcPts val="0"/>
              </a:spcAft>
              <a:buNone/>
            </a:pPr>
            <a:r>
              <a:rPr lang="en-GB">
                <a:solidFill>
                  <a:schemeClr val="lt1"/>
                </a:solidFill>
              </a:rPr>
              <a:t>Eva Thomas</a:t>
            </a:r>
            <a:endParaRPr>
              <a:solidFill>
                <a:schemeClr val="lt1"/>
              </a:solidFill>
            </a:endParaRPr>
          </a:p>
        </p:txBody>
      </p:sp>
      <p:pic>
        <p:nvPicPr>
          <p:cNvPr id="56" name="Google Shape;56;p13"/>
          <p:cNvPicPr preferRelativeResize="0"/>
          <p:nvPr/>
        </p:nvPicPr>
        <p:blipFill>
          <a:blip r:embed="rId3">
            <a:alphaModFix/>
          </a:blip>
          <a:stretch>
            <a:fillRect/>
          </a:stretch>
        </p:blipFill>
        <p:spPr>
          <a:xfrm>
            <a:off x="3271400" y="126275"/>
            <a:ext cx="2228600" cy="18898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B255B"/>
        </a:solidFill>
      </p:bgPr>
    </p:bg>
    <p:spTree>
      <p:nvGrpSpPr>
        <p:cNvPr id="60" name="Shape 60"/>
        <p:cNvGrpSpPr/>
        <p:nvPr/>
      </p:nvGrpSpPr>
      <p:grpSpPr>
        <a:xfrm>
          <a:off x="0" y="0"/>
          <a:ext cx="0" cy="0"/>
          <a:chOff x="0" y="0"/>
          <a:chExt cx="0" cy="0"/>
        </a:xfrm>
      </p:grpSpPr>
      <p:sp>
        <p:nvSpPr>
          <p:cNvPr id="61" name="Google Shape;61;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lt1"/>
                </a:solidFill>
              </a:rPr>
              <a:t>How we are going to create the </a:t>
            </a:r>
            <a:r>
              <a:rPr b="1" lang="en-GB">
                <a:solidFill>
                  <a:schemeClr val="lt1"/>
                </a:solidFill>
              </a:rPr>
              <a:t>WOW </a:t>
            </a:r>
            <a:r>
              <a:rPr lang="en-GB">
                <a:solidFill>
                  <a:schemeClr val="lt1"/>
                </a:solidFill>
              </a:rPr>
              <a:t>factor for our guests?</a:t>
            </a:r>
            <a:endParaRPr>
              <a:solidFill>
                <a:schemeClr val="lt1"/>
              </a:solidFill>
            </a:endParaRPr>
          </a:p>
        </p:txBody>
      </p:sp>
      <p:sp>
        <p:nvSpPr>
          <p:cNvPr id="62" name="Google Shape;62;p14"/>
          <p:cNvSpPr txBox="1"/>
          <p:nvPr>
            <p:ph idx="1" type="body"/>
          </p:nvPr>
        </p:nvSpPr>
        <p:spPr>
          <a:xfrm>
            <a:off x="-346825" y="1399500"/>
            <a:ext cx="9368400" cy="3744000"/>
          </a:xfrm>
          <a:prstGeom prst="rect">
            <a:avLst/>
          </a:prstGeom>
        </p:spPr>
        <p:txBody>
          <a:bodyPr anchorCtr="0" anchor="t" bIns="91425" lIns="91425" spcFirstLastPara="1" rIns="91425" wrap="square" tIns="91425">
            <a:noAutofit/>
          </a:bodyPr>
          <a:lstStyle/>
          <a:p>
            <a:pPr indent="-312747" lvl="0" marL="685800" rtl="0" algn="l">
              <a:lnSpc>
                <a:spcPct val="105000"/>
              </a:lnSpc>
              <a:spcBef>
                <a:spcPts val="0"/>
              </a:spcBef>
              <a:spcAft>
                <a:spcPts val="0"/>
              </a:spcAft>
              <a:buClr>
                <a:schemeClr val="lt1"/>
              </a:buClr>
              <a:buSzPts val="1325"/>
              <a:buFont typeface="Arial"/>
              <a:buChar char="●"/>
            </a:pPr>
            <a:r>
              <a:rPr lang="en-GB" sz="1325">
                <a:solidFill>
                  <a:schemeClr val="lt1"/>
                </a:solidFill>
              </a:rPr>
              <a:t>Greet guests by their name</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Record repeat visitors and recall their preferences</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Ask more open ended questions to be interactive with the guests</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Build connections with local attractions and businesses</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Gather insights about the area's hidden gems and authentic experiences</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Find creative ways to solve unexpected problems and create those challenges into opportunities to </a:t>
            </a:r>
            <a:r>
              <a:rPr lang="en-GB" sz="1325">
                <a:solidFill>
                  <a:schemeClr val="lt1"/>
                </a:solidFill>
                <a:latin typeface="Roboto"/>
                <a:ea typeface="Roboto"/>
                <a:cs typeface="Roboto"/>
                <a:sym typeface="Roboto"/>
              </a:rPr>
              <a:t> exceed guest expectations and build loyalty</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Add personal touches that reflect each guest's specific circumstances</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Predicting guests' needs even before they express them</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Mention any offers to guests</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latin typeface="Roboto"/>
                <a:ea typeface="Roboto"/>
                <a:cs typeface="Roboto"/>
                <a:sym typeface="Roboto"/>
              </a:rPr>
              <a:t>listening carefully,</a:t>
            </a:r>
            <a:endParaRPr sz="1325">
              <a:solidFill>
                <a:schemeClr val="lt1"/>
              </a:solidFill>
              <a:latin typeface="Roboto"/>
              <a:ea typeface="Roboto"/>
              <a:cs typeface="Roboto"/>
              <a:sym typeface="Roboto"/>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latin typeface="Roboto"/>
                <a:ea typeface="Roboto"/>
                <a:cs typeface="Roboto"/>
                <a:sym typeface="Roboto"/>
              </a:rPr>
              <a:t> using guest feedback</a:t>
            </a:r>
            <a:endParaRPr sz="1325">
              <a:solidFill>
                <a:schemeClr val="lt1"/>
              </a:solidFill>
              <a:latin typeface="Roboto"/>
              <a:ea typeface="Roboto"/>
              <a:cs typeface="Roboto"/>
              <a:sym typeface="Roboto"/>
            </a:endParaRPr>
          </a:p>
          <a:p>
            <a:pPr indent="-312747" lvl="0" marL="685800" rtl="0" algn="l">
              <a:lnSpc>
                <a:spcPct val="105000"/>
              </a:lnSpc>
              <a:spcBef>
                <a:spcPts val="0"/>
              </a:spcBef>
              <a:spcAft>
                <a:spcPts val="0"/>
              </a:spcAft>
              <a:buClr>
                <a:schemeClr val="lt1"/>
              </a:buClr>
              <a:buSzPts val="1325"/>
              <a:buFont typeface="Roboto"/>
              <a:buChar char="●"/>
            </a:pPr>
            <a:r>
              <a:rPr lang="en-GB" sz="1325">
                <a:solidFill>
                  <a:schemeClr val="lt1"/>
                </a:solidFill>
              </a:rPr>
              <a:t>Always strive to communicate clearly, attentively, and frequently with your guests and colleagues. Utilize both verbal and non-verbal cues to make sure everyone is on the same page and to strengthen your relationships.</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Respond immediately to guests requests</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Alway provide high quality service</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Be flexible and adapt to guests preferences</a:t>
            </a:r>
            <a:endParaRPr sz="1325">
              <a:solidFill>
                <a:schemeClr val="lt1"/>
              </a:solidFill>
            </a:endParaRPr>
          </a:p>
          <a:p>
            <a:pPr indent="0" lvl="0" marL="0" rtl="0" algn="l">
              <a:lnSpc>
                <a:spcPct val="105000"/>
              </a:lnSpc>
              <a:spcBef>
                <a:spcPts val="0"/>
              </a:spcBef>
              <a:spcAft>
                <a:spcPts val="0"/>
              </a:spcAft>
              <a:buSzPts val="440"/>
              <a:buNone/>
            </a:pPr>
            <a:r>
              <a:t/>
            </a:r>
            <a:endParaRPr sz="760">
              <a:solidFill>
                <a:schemeClr val="dk1"/>
              </a:solidFill>
              <a:highlight>
                <a:srgbClr val="F4F5F6"/>
              </a:highlight>
            </a:endParaRPr>
          </a:p>
          <a:p>
            <a:pPr indent="0" lvl="0" marL="457200" rtl="0" algn="l">
              <a:lnSpc>
                <a:spcPct val="105000"/>
              </a:lnSpc>
              <a:spcBef>
                <a:spcPts val="0"/>
              </a:spcBef>
              <a:spcAft>
                <a:spcPts val="0"/>
              </a:spcAft>
              <a:buSzPts val="440"/>
              <a:buNone/>
            </a:pPr>
            <a:r>
              <a:t/>
            </a:r>
            <a:endParaRPr sz="740">
              <a:solidFill>
                <a:schemeClr val="dk1"/>
              </a:solidFill>
              <a:highlight>
                <a:srgbClr val="F4F5F6"/>
              </a:highlight>
            </a:endParaRPr>
          </a:p>
          <a:p>
            <a:pPr indent="0" lvl="0" marL="0" rtl="0" algn="l">
              <a:lnSpc>
                <a:spcPct val="105000"/>
              </a:lnSpc>
              <a:spcBef>
                <a:spcPts val="0"/>
              </a:spcBef>
              <a:spcAft>
                <a:spcPts val="1200"/>
              </a:spcAft>
              <a:buSzPts val="440"/>
              <a:buNone/>
            </a:pPr>
            <a:r>
              <a:t/>
            </a:r>
            <a:endParaRPr sz="920"/>
          </a:p>
        </p:txBody>
      </p:sp>
      <p:sp>
        <p:nvSpPr>
          <p:cNvPr id="63" name="Google Shape;63;p14"/>
          <p:cNvSpPr txBox="1"/>
          <p:nvPr/>
        </p:nvSpPr>
        <p:spPr>
          <a:xfrm>
            <a:off x="7167850" y="3193525"/>
            <a:ext cx="1821900" cy="706500"/>
          </a:xfrm>
          <a:prstGeom prst="rect">
            <a:avLst/>
          </a:prstGeom>
          <a:solidFill>
            <a:schemeClr val="lt1"/>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rPr>
              <a:t>(The Ritz-Carlton Leadership Center, 2025)</a:t>
            </a:r>
            <a:endParaRPr sz="1800">
              <a:solidFill>
                <a:schemeClr val="dk2"/>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C7E04"/>
        </a:solidFill>
      </p:bgPr>
    </p:bg>
    <p:spTree>
      <p:nvGrpSpPr>
        <p:cNvPr id="67" name="Shape 67"/>
        <p:cNvGrpSpPr/>
        <p:nvPr/>
      </p:nvGrpSpPr>
      <p:grpSpPr>
        <a:xfrm>
          <a:off x="0" y="0"/>
          <a:ext cx="0" cy="0"/>
          <a:chOff x="0" y="0"/>
          <a:chExt cx="0" cy="0"/>
        </a:xfrm>
      </p:grpSpPr>
      <p:sp>
        <p:nvSpPr>
          <p:cNvPr id="68" name="Google Shape;68;p15"/>
          <p:cNvSpPr txBox="1"/>
          <p:nvPr>
            <p:ph type="title"/>
          </p:nvPr>
        </p:nvSpPr>
        <p:spPr>
          <a:xfrm>
            <a:off x="81575" y="128725"/>
            <a:ext cx="4836300" cy="585600"/>
          </a:xfrm>
          <a:prstGeom prst="rect">
            <a:avLst/>
          </a:prstGeom>
          <a:ln cap="flat" cmpd="sng" w="38100">
            <a:solidFill>
              <a:schemeClr val="lt1"/>
            </a:solidFill>
            <a:prstDash val="dashDot"/>
            <a:round/>
            <a:headEnd len="sm" w="sm" type="none"/>
            <a:tailEnd len="sm" w="sm" type="none"/>
          </a:ln>
        </p:spPr>
        <p:txBody>
          <a:bodyPr anchorCtr="0" anchor="t" bIns="91425" lIns="91425" spcFirstLastPara="1" rIns="91425" wrap="square" tIns="91425">
            <a:normAutofit fontScale="90000"/>
          </a:bodyPr>
          <a:lstStyle/>
          <a:p>
            <a:pPr indent="0" lvl="0" marL="0" rtl="0" algn="l">
              <a:lnSpc>
                <a:spcPct val="115000"/>
              </a:lnSpc>
              <a:spcBef>
                <a:spcPts val="0"/>
              </a:spcBef>
              <a:spcAft>
                <a:spcPts val="0"/>
              </a:spcAft>
              <a:buClr>
                <a:schemeClr val="dk1"/>
              </a:buClr>
              <a:buSzPct val="36397"/>
              <a:buFont typeface="Arial"/>
              <a:buNone/>
            </a:pPr>
            <a:r>
              <a:rPr b="1" lang="en-GB" sz="3022">
                <a:solidFill>
                  <a:schemeClr val="lt1"/>
                </a:solidFill>
              </a:rPr>
              <a:t> Our Aims and Objectives</a:t>
            </a:r>
            <a:endParaRPr b="1" sz="3022">
              <a:solidFill>
                <a:schemeClr val="lt1"/>
              </a:solidFill>
            </a:endParaRPr>
          </a:p>
          <a:p>
            <a:pPr indent="0" lvl="0" marL="0" rtl="0" algn="l">
              <a:spcBef>
                <a:spcPts val="1200"/>
              </a:spcBef>
              <a:spcAft>
                <a:spcPts val="0"/>
              </a:spcAft>
              <a:buNone/>
            </a:pPr>
            <a:r>
              <a:t/>
            </a:r>
            <a:endParaRPr/>
          </a:p>
        </p:txBody>
      </p:sp>
      <p:pic>
        <p:nvPicPr>
          <p:cNvPr id="69" name="Google Shape;69;p15"/>
          <p:cNvPicPr preferRelativeResize="0"/>
          <p:nvPr/>
        </p:nvPicPr>
        <p:blipFill>
          <a:blip r:embed="rId3">
            <a:alphaModFix/>
          </a:blip>
          <a:stretch>
            <a:fillRect/>
          </a:stretch>
        </p:blipFill>
        <p:spPr>
          <a:xfrm>
            <a:off x="81575" y="1018334"/>
            <a:ext cx="3900000" cy="2597441"/>
          </a:xfrm>
          <a:prstGeom prst="rect">
            <a:avLst/>
          </a:prstGeom>
          <a:noFill/>
          <a:ln>
            <a:noFill/>
          </a:ln>
          <a:effectLst>
            <a:reflection blurRad="0" dir="5400000" dist="38100" endA="0" endPos="40000" fadeDir="5400012" kx="0" rotWithShape="0" algn="bl" stPos="0" sy="-100000" ky="0"/>
          </a:effectLst>
        </p:spPr>
      </p:pic>
      <p:cxnSp>
        <p:nvCxnSpPr>
          <p:cNvPr id="70" name="Google Shape;70;p15"/>
          <p:cNvCxnSpPr/>
          <p:nvPr/>
        </p:nvCxnSpPr>
        <p:spPr>
          <a:xfrm>
            <a:off x="4047525" y="820150"/>
            <a:ext cx="1058400" cy="1618800"/>
          </a:xfrm>
          <a:prstGeom prst="straightConnector1">
            <a:avLst/>
          </a:prstGeom>
          <a:noFill/>
          <a:ln cap="flat" cmpd="sng" w="28575">
            <a:solidFill>
              <a:schemeClr val="lt1"/>
            </a:solidFill>
            <a:prstDash val="dashDot"/>
            <a:round/>
            <a:headEnd len="med" w="med" type="none"/>
            <a:tailEnd len="med" w="med" type="triangle"/>
          </a:ln>
        </p:spPr>
      </p:cxnSp>
      <p:sp>
        <p:nvSpPr>
          <p:cNvPr id="71" name="Google Shape;71;p15"/>
          <p:cNvSpPr txBox="1"/>
          <p:nvPr/>
        </p:nvSpPr>
        <p:spPr>
          <a:xfrm>
            <a:off x="4400225" y="2638825"/>
            <a:ext cx="4621500" cy="2337900"/>
          </a:xfrm>
          <a:prstGeom prst="rect">
            <a:avLst/>
          </a:prstGeom>
          <a:noFill/>
          <a:ln cap="flat" cmpd="sng" w="38100">
            <a:solidFill>
              <a:schemeClr val="lt1"/>
            </a:solidFill>
            <a:prstDash val="dashDot"/>
            <a:round/>
            <a:headEnd len="sm" w="sm" type="none"/>
            <a:tailEnd len="sm" w="sm" type="none"/>
          </a:ln>
        </p:spPr>
        <p:txBody>
          <a:bodyPr anchorCtr="0" anchor="t" bIns="91425" lIns="91425" spcFirstLastPara="1" rIns="91425" wrap="square" tIns="91425">
            <a:noAutofit/>
          </a:bodyPr>
          <a:lstStyle/>
          <a:p>
            <a:pPr indent="-314325" lvl="0" marL="457200" rtl="0" algn="l">
              <a:spcBef>
                <a:spcPts val="0"/>
              </a:spcBef>
              <a:spcAft>
                <a:spcPts val="0"/>
              </a:spcAft>
              <a:buClr>
                <a:schemeClr val="lt1"/>
              </a:buClr>
              <a:buSzPts val="1350"/>
              <a:buChar char="●"/>
            </a:pPr>
            <a:r>
              <a:rPr lang="en-GB" sz="1350">
                <a:solidFill>
                  <a:schemeClr val="lt1"/>
                </a:solidFill>
              </a:rPr>
              <a:t>To empower our team to go above and beyond for guests, crafting unforgettable experiences.</a:t>
            </a:r>
            <a:endParaRPr sz="1350">
              <a:solidFill>
                <a:schemeClr val="lt1"/>
              </a:solidFill>
            </a:endParaRPr>
          </a:p>
          <a:p>
            <a:pPr indent="-314325" lvl="0" marL="457200" rtl="0" algn="l">
              <a:spcBef>
                <a:spcPts val="0"/>
              </a:spcBef>
              <a:spcAft>
                <a:spcPts val="0"/>
              </a:spcAft>
              <a:buClr>
                <a:schemeClr val="lt1"/>
              </a:buClr>
              <a:buSzPts val="1350"/>
              <a:buChar char="●"/>
            </a:pPr>
            <a:r>
              <a:rPr lang="en-GB" sz="1350">
                <a:solidFill>
                  <a:schemeClr val="lt1"/>
                </a:solidFill>
              </a:rPr>
              <a:t>To cultivate a culture of empathy, professionalism, and personalized service among our staff.</a:t>
            </a:r>
            <a:endParaRPr sz="1350">
              <a:solidFill>
                <a:schemeClr val="lt1"/>
              </a:solidFill>
            </a:endParaRPr>
          </a:p>
          <a:p>
            <a:pPr indent="-314325" lvl="0" marL="457200" rtl="0" algn="l">
              <a:spcBef>
                <a:spcPts val="0"/>
              </a:spcBef>
              <a:spcAft>
                <a:spcPts val="0"/>
              </a:spcAft>
              <a:buClr>
                <a:schemeClr val="lt1"/>
              </a:buClr>
              <a:buSzPts val="1350"/>
              <a:buChar char="●"/>
            </a:pPr>
            <a:r>
              <a:rPr lang="en-GB" sz="1350">
                <a:solidFill>
                  <a:schemeClr val="lt1"/>
                </a:solidFill>
              </a:rPr>
              <a:t>To train our team to proactively identify and anticipate what guests need before they even ask.</a:t>
            </a:r>
            <a:endParaRPr sz="1350">
              <a:solidFill>
                <a:schemeClr val="lt1"/>
              </a:solidFill>
            </a:endParaRPr>
          </a:p>
          <a:p>
            <a:pPr indent="-314325" lvl="0" marL="457200" rtl="0" algn="l">
              <a:spcBef>
                <a:spcPts val="0"/>
              </a:spcBef>
              <a:spcAft>
                <a:spcPts val="0"/>
              </a:spcAft>
              <a:buClr>
                <a:schemeClr val="lt1"/>
              </a:buClr>
              <a:buSzPts val="1350"/>
              <a:buChar char="●"/>
            </a:pPr>
            <a:r>
              <a:rPr lang="en-GB" sz="1350">
                <a:solidFill>
                  <a:schemeClr val="lt1"/>
                </a:solidFill>
              </a:rPr>
              <a:t>To build strong communication and conflict resolution skills to handle any situation with ease.</a:t>
            </a:r>
            <a:endParaRPr sz="1350">
              <a:solidFill>
                <a:schemeClr val="lt1"/>
              </a:solidFill>
            </a:endParaRPr>
          </a:p>
          <a:p>
            <a:pPr indent="-314325" lvl="0" marL="457200" rtl="0" algn="l">
              <a:spcBef>
                <a:spcPts val="0"/>
              </a:spcBef>
              <a:spcAft>
                <a:spcPts val="0"/>
              </a:spcAft>
              <a:buClr>
                <a:schemeClr val="lt1"/>
              </a:buClr>
              <a:buSzPts val="1350"/>
              <a:buChar char="●"/>
            </a:pPr>
            <a:r>
              <a:rPr lang="en-GB" sz="1350">
                <a:solidFill>
                  <a:schemeClr val="lt1"/>
                </a:solidFill>
              </a:rPr>
              <a:t>To foster operational excellence and promote seamless collaboration within our team.</a:t>
            </a:r>
            <a:endParaRPr sz="1350">
              <a:solidFill>
                <a:schemeClr val="lt1"/>
              </a:solidFill>
            </a:endParaRPr>
          </a:p>
          <a:p>
            <a:pPr indent="0" lvl="0" marL="457200" rtl="0" algn="l">
              <a:spcBef>
                <a:spcPts val="0"/>
              </a:spcBef>
              <a:spcAft>
                <a:spcPts val="0"/>
              </a:spcAft>
              <a:buNone/>
            </a:pPr>
            <a:r>
              <a:t/>
            </a:r>
            <a:endParaRPr sz="1350">
              <a:solidFill>
                <a:schemeClr val="dk1"/>
              </a:solidFill>
              <a:highlight>
                <a:schemeClr val="lt1"/>
              </a:highlight>
            </a:endParaRPr>
          </a:p>
        </p:txBody>
      </p:sp>
      <p:pic>
        <p:nvPicPr>
          <p:cNvPr id="72" name="Google Shape;72;p15"/>
          <p:cNvPicPr preferRelativeResize="0"/>
          <p:nvPr/>
        </p:nvPicPr>
        <p:blipFill>
          <a:blip r:embed="rId4">
            <a:alphaModFix/>
          </a:blip>
          <a:stretch>
            <a:fillRect/>
          </a:stretch>
        </p:blipFill>
        <p:spPr>
          <a:xfrm>
            <a:off x="6819575" y="128725"/>
            <a:ext cx="2202149" cy="1910323"/>
          </a:xfrm>
          <a:prstGeom prst="rect">
            <a:avLst/>
          </a:prstGeom>
          <a:noFill/>
          <a:ln>
            <a:noFill/>
          </a:ln>
        </p:spPr>
      </p:pic>
      <p:pic>
        <p:nvPicPr>
          <p:cNvPr id="73" name="Google Shape;73;p15"/>
          <p:cNvPicPr preferRelativeResize="0"/>
          <p:nvPr/>
        </p:nvPicPr>
        <p:blipFill>
          <a:blip r:embed="rId5">
            <a:alphaModFix/>
          </a:blip>
          <a:stretch>
            <a:fillRect/>
          </a:stretch>
        </p:blipFill>
        <p:spPr>
          <a:xfrm>
            <a:off x="4859075" y="379775"/>
            <a:ext cx="2739979" cy="2191975"/>
          </a:xfrm>
          <a:prstGeom prst="rect">
            <a:avLst/>
          </a:prstGeom>
          <a:noFill/>
          <a:ln>
            <a:noFill/>
          </a:ln>
        </p:spPr>
      </p:pic>
      <p:sp>
        <p:nvSpPr>
          <p:cNvPr id="74" name="Google Shape;74;p15"/>
          <p:cNvSpPr txBox="1"/>
          <p:nvPr/>
        </p:nvSpPr>
        <p:spPr>
          <a:xfrm>
            <a:off x="81575" y="4439400"/>
            <a:ext cx="2887500" cy="704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200"/>
              </a:spcAft>
              <a:buNone/>
            </a:pPr>
            <a:r>
              <a:rPr lang="en-GB" sz="1200">
                <a:solidFill>
                  <a:schemeClr val="lt1"/>
                </a:solidFill>
                <a:latin typeface="Roboto"/>
                <a:ea typeface="Roboto"/>
                <a:cs typeface="Roboto"/>
                <a:sym typeface="Roboto"/>
              </a:rPr>
              <a:t>(O'Fallon &amp; Rutherford, 2020; Walker, 2020;</a:t>
            </a:r>
            <a:r>
              <a:rPr lang="en-GB" sz="1200">
                <a:solidFill>
                  <a:schemeClr val="lt1"/>
                </a:solidFill>
              </a:rPr>
              <a:t>Heppell,2010)</a:t>
            </a:r>
            <a:endParaRPr sz="1800">
              <a:solidFill>
                <a:schemeClr val="lt1"/>
              </a:solidFill>
            </a:endParaRPr>
          </a:p>
        </p:txBody>
      </p:sp>
    </p:spTree>
  </p:cSld>
  <p:clrMapOvr>
    <a:masterClrMapping/>
  </p:clrMapOvr>
  <mc:AlternateContent>
    <mc:Choice Requires="p14">
      <p:transition spd="slow" p14:dur="1500">
        <p:fade/>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68"/>
                                        </p:tgtEl>
                                        <p:attrNameLst>
                                          <p:attrName>style.visibility</p:attrName>
                                        </p:attrNameLst>
                                      </p:cBhvr>
                                      <p:to>
                                        <p:strVal val="visible"/>
                                      </p:to>
                                    </p:set>
                                    <p:anim calcmode="lin" valueType="num">
                                      <p:cBhvr additive="base">
                                        <p:cTn dur="1000"/>
                                        <p:tgtEl>
                                          <p:spTgt spid="68"/>
                                        </p:tgtEl>
                                        <p:attrNameLst>
                                          <p:attrName>ppt_w</p:attrName>
                                        </p:attrNameLst>
                                      </p:cBhvr>
                                      <p:tavLst>
                                        <p:tav fmla="" tm="0">
                                          <p:val>
                                            <p:strVal val="0"/>
                                          </p:val>
                                        </p:tav>
                                        <p:tav fmla="" tm="100000">
                                          <p:val>
                                            <p:strVal val="#ppt_w"/>
                                          </p:val>
                                        </p:tav>
                                      </p:tavLst>
                                    </p:anim>
                                    <p:anim calcmode="lin" valueType="num">
                                      <p:cBhvr additive="base">
                                        <p:cTn dur="1000"/>
                                        <p:tgtEl>
                                          <p:spTgt spid="68"/>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gtEl>
                                        <p:attrNameLst>
                                          <p:attrName>style.visibility</p:attrName>
                                        </p:attrNameLst>
                                      </p:cBhvr>
                                      <p:to>
                                        <p:strVal val="visible"/>
                                      </p:to>
                                    </p:set>
                                    <p:animEffect filter="fade" transition="in">
                                      <p:cBhvr>
                                        <p:cTn dur="1000"/>
                                        <p:tgtEl>
                                          <p:spTgt spid="7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73"/>
                                        </p:tgtEl>
                                        <p:attrNameLst>
                                          <p:attrName>style.visibility</p:attrName>
                                        </p:attrNameLst>
                                      </p:cBhvr>
                                      <p:to>
                                        <p:strVal val="visible"/>
                                      </p:to>
                                    </p:set>
                                    <p:anim calcmode="lin" valueType="num">
                                      <p:cBhvr additive="base">
                                        <p:cTn dur="1000"/>
                                        <p:tgtEl>
                                          <p:spTgt spid="73"/>
                                        </p:tgtEl>
                                        <p:attrNameLst>
                                          <p:attrName>ppt_w</p:attrName>
                                        </p:attrNameLst>
                                      </p:cBhvr>
                                      <p:tavLst>
                                        <p:tav fmla="" tm="0">
                                          <p:val>
                                            <p:strVal val="0"/>
                                          </p:val>
                                        </p:tav>
                                        <p:tav fmla="" tm="100000">
                                          <p:val>
                                            <p:strVal val="#ppt_w"/>
                                          </p:val>
                                        </p:tav>
                                      </p:tavLst>
                                    </p:anim>
                                    <p:anim calcmode="lin" valueType="num">
                                      <p:cBhvr additive="base">
                                        <p:cTn dur="1000"/>
                                        <p:tgtEl>
                                          <p:spTgt spid="73"/>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69"/>
                                        </p:tgtEl>
                                        <p:attrNameLst>
                                          <p:attrName>style.visibility</p:attrName>
                                        </p:attrNameLst>
                                      </p:cBhvr>
                                      <p:to>
                                        <p:strVal val="visible"/>
                                      </p:to>
                                    </p:set>
                                    <p:anim calcmode="lin" valueType="num">
                                      <p:cBhvr additive="base">
                                        <p:cTn dur="1000"/>
                                        <p:tgtEl>
                                          <p:spTgt spid="69"/>
                                        </p:tgtEl>
                                        <p:attrNameLst>
                                          <p:attrName>ppt_w</p:attrName>
                                        </p:attrNameLst>
                                      </p:cBhvr>
                                      <p:tavLst>
                                        <p:tav fmla="" tm="0">
                                          <p:val>
                                            <p:strVal val="0"/>
                                          </p:val>
                                        </p:tav>
                                        <p:tav fmla="" tm="100000">
                                          <p:val>
                                            <p:strVal val="#ppt_w"/>
                                          </p:val>
                                        </p:tav>
                                      </p:tavLst>
                                    </p:anim>
                                    <p:anim calcmode="lin" valueType="num">
                                      <p:cBhvr additive="base">
                                        <p:cTn dur="1000"/>
                                        <p:tgtEl>
                                          <p:spTgt spid="69"/>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70"/>
                                        </p:tgtEl>
                                        <p:attrNameLst>
                                          <p:attrName>style.visibility</p:attrName>
                                        </p:attrNameLst>
                                      </p:cBhvr>
                                      <p:to>
                                        <p:strVal val="visible"/>
                                      </p:to>
                                    </p:set>
                                    <p:anim calcmode="lin" valueType="num">
                                      <p:cBhvr additive="base">
                                        <p:cTn dur="1000"/>
                                        <p:tgtEl>
                                          <p:spTgt spid="70"/>
                                        </p:tgtEl>
                                        <p:attrNameLst>
                                          <p:attrName>ppt_w</p:attrName>
                                        </p:attrNameLst>
                                      </p:cBhvr>
                                      <p:tavLst>
                                        <p:tav fmla="" tm="0">
                                          <p:val>
                                            <p:strVal val="0"/>
                                          </p:val>
                                        </p:tav>
                                        <p:tav fmla="" tm="100000">
                                          <p:val>
                                            <p:strVal val="#ppt_w"/>
                                          </p:val>
                                        </p:tav>
                                      </p:tavLst>
                                    </p:anim>
                                    <p:anim calcmode="lin" valueType="num">
                                      <p:cBhvr additive="base">
                                        <p:cTn dur="1000"/>
                                        <p:tgtEl>
                                          <p:spTgt spid="70"/>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1"/>
                                        </p:tgtEl>
                                        <p:attrNameLst>
                                          <p:attrName>style.visibility</p:attrName>
                                        </p:attrNameLst>
                                      </p:cBhvr>
                                      <p:to>
                                        <p:strVal val="visible"/>
                                      </p:to>
                                    </p:set>
                                    <p:animEffect filter="fade" transition="in">
                                      <p:cBhvr>
                                        <p:cTn dur="1000"/>
                                        <p:tgtEl>
                                          <p:spTgt spid="7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C7E04"/>
        </a:solidFill>
      </p:bgPr>
    </p:bg>
    <p:spTree>
      <p:nvGrpSpPr>
        <p:cNvPr id="78" name="Shape 78"/>
        <p:cNvGrpSpPr/>
        <p:nvPr/>
      </p:nvGrpSpPr>
      <p:grpSpPr>
        <a:xfrm>
          <a:off x="0" y="0"/>
          <a:ext cx="0" cy="0"/>
          <a:chOff x="0" y="0"/>
          <a:chExt cx="0" cy="0"/>
        </a:xfrm>
      </p:grpSpPr>
      <p:sp>
        <p:nvSpPr>
          <p:cNvPr id="79" name="Google Shape;79;p16"/>
          <p:cNvSpPr txBox="1"/>
          <p:nvPr>
            <p:ph type="title"/>
          </p:nvPr>
        </p:nvSpPr>
        <p:spPr>
          <a:xfrm>
            <a:off x="185075" y="85450"/>
            <a:ext cx="5336400" cy="844500"/>
          </a:xfrm>
          <a:prstGeom prst="rect">
            <a:avLst/>
          </a:prstGeom>
          <a:ln cap="flat" cmpd="sng" w="76200">
            <a:solidFill>
              <a:srgbClr val="000000"/>
            </a:solidFill>
            <a:prstDash val="dot"/>
            <a:round/>
            <a:headEnd len="sm" w="sm" type="none"/>
            <a:tailEnd len="sm" w="sm" type="none"/>
          </a:ln>
        </p:spPr>
        <p:txBody>
          <a:bodyPr anchorCtr="0" anchor="t" bIns="91425" lIns="91425" spcFirstLastPara="1" rIns="91425" wrap="square" tIns="91425">
            <a:normAutofit/>
          </a:bodyPr>
          <a:lstStyle/>
          <a:p>
            <a:pPr indent="0" lvl="0" marL="0" rtl="0" algn="l">
              <a:spcBef>
                <a:spcPts val="0"/>
              </a:spcBef>
              <a:spcAft>
                <a:spcPts val="0"/>
              </a:spcAft>
              <a:buNone/>
            </a:pPr>
            <a:r>
              <a:rPr b="1" lang="en-GB"/>
              <a:t>Visitor typology</a:t>
            </a:r>
            <a:endParaRPr b="1"/>
          </a:p>
        </p:txBody>
      </p:sp>
      <p:sp>
        <p:nvSpPr>
          <p:cNvPr id="80" name="Google Shape;80;p16"/>
          <p:cNvSpPr txBox="1"/>
          <p:nvPr>
            <p:ph idx="1" type="body"/>
          </p:nvPr>
        </p:nvSpPr>
        <p:spPr>
          <a:xfrm>
            <a:off x="185075" y="1509875"/>
            <a:ext cx="3881100" cy="3127800"/>
          </a:xfrm>
          <a:prstGeom prst="rect">
            <a:avLst/>
          </a:prstGeom>
          <a:ln cap="flat" cmpd="sng" w="76200">
            <a:solidFill>
              <a:schemeClr val="dk1"/>
            </a:solidFill>
            <a:prstDash val="dot"/>
            <a:round/>
            <a:headEnd len="sm" w="sm" type="none"/>
            <a:tailEnd len="sm" w="sm" type="none"/>
          </a:ln>
        </p:spPr>
        <p:txBody>
          <a:bodyPr anchorCtr="0" anchor="t" bIns="91425" lIns="91425" spcFirstLastPara="1" rIns="91425" wrap="square" tIns="91425">
            <a:normAutofit fontScale="25000" lnSpcReduction="20000"/>
          </a:bodyPr>
          <a:lstStyle/>
          <a:p>
            <a:pPr indent="-311394" lvl="0" marL="457200" rtl="0" algn="l">
              <a:spcBef>
                <a:spcPts val="0"/>
              </a:spcBef>
              <a:spcAft>
                <a:spcPts val="0"/>
              </a:spcAft>
              <a:buClr>
                <a:schemeClr val="dk1"/>
              </a:buClr>
              <a:buSzPct val="100000"/>
              <a:buChar char="●"/>
            </a:pPr>
            <a:r>
              <a:rPr lang="en-GB" sz="5215">
                <a:solidFill>
                  <a:schemeClr val="dk1"/>
                </a:solidFill>
              </a:rPr>
              <a:t>Demographics: Couples &amp; Families 25+, from Wales, the Midlands, London, and the South East, diverse backgrounds like international students.</a:t>
            </a:r>
            <a:endParaRPr sz="5215">
              <a:solidFill>
                <a:schemeClr val="dk1"/>
              </a:solidFill>
            </a:endParaRPr>
          </a:p>
          <a:p>
            <a:pPr indent="0" lvl="0" marL="0" rtl="0" algn="l">
              <a:spcBef>
                <a:spcPts val="1200"/>
              </a:spcBef>
              <a:spcAft>
                <a:spcPts val="0"/>
              </a:spcAft>
              <a:buNone/>
            </a:pPr>
            <a:r>
              <a:t/>
            </a:r>
            <a:endParaRPr sz="5215">
              <a:solidFill>
                <a:schemeClr val="dk1"/>
              </a:solidFill>
            </a:endParaRPr>
          </a:p>
          <a:p>
            <a:pPr indent="-311394" lvl="0" marL="457200" rtl="0" algn="l">
              <a:spcBef>
                <a:spcPts val="1200"/>
              </a:spcBef>
              <a:spcAft>
                <a:spcPts val="0"/>
              </a:spcAft>
              <a:buClr>
                <a:schemeClr val="dk1"/>
              </a:buClr>
              <a:buSzPct val="100000"/>
              <a:buChar char="●"/>
            </a:pPr>
            <a:r>
              <a:rPr lang="en-GB" sz="5215">
                <a:solidFill>
                  <a:schemeClr val="dk1"/>
                </a:solidFill>
              </a:rPr>
              <a:t>Psychographics: Visitors who seek relaxation, scenic coastal experiences, and quality time with loved ones. Travelers interested in walking, watersports, cycling, and exploring local attractions.Guests who appreciate convenience, modern amenities, and easy access to both city and nature. Event &amp; business travellers  and special occasion guests are expected.</a:t>
            </a:r>
            <a:endParaRPr sz="5215">
              <a:solidFill>
                <a:schemeClr val="dk1"/>
              </a:solidFill>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GB"/>
              <a:t> </a:t>
            </a:r>
            <a:endParaRPr/>
          </a:p>
        </p:txBody>
      </p:sp>
      <p:pic>
        <p:nvPicPr>
          <p:cNvPr id="81" name="Google Shape;81;p16"/>
          <p:cNvPicPr preferRelativeResize="0"/>
          <p:nvPr/>
        </p:nvPicPr>
        <p:blipFill>
          <a:blip r:embed="rId3">
            <a:alphaModFix/>
          </a:blip>
          <a:stretch>
            <a:fillRect/>
          </a:stretch>
        </p:blipFill>
        <p:spPr>
          <a:xfrm>
            <a:off x="4572000" y="-305237"/>
            <a:ext cx="4686300" cy="3514725"/>
          </a:xfrm>
          <a:prstGeom prst="rect">
            <a:avLst/>
          </a:prstGeom>
          <a:noFill/>
          <a:ln>
            <a:noFill/>
          </a:ln>
        </p:spPr>
      </p:pic>
      <p:pic>
        <p:nvPicPr>
          <p:cNvPr id="82" name="Google Shape;82;p16"/>
          <p:cNvPicPr preferRelativeResize="0"/>
          <p:nvPr/>
        </p:nvPicPr>
        <p:blipFill>
          <a:blip r:embed="rId4">
            <a:alphaModFix/>
          </a:blip>
          <a:stretch>
            <a:fillRect/>
          </a:stretch>
        </p:blipFill>
        <p:spPr>
          <a:xfrm>
            <a:off x="4066258" y="1583475"/>
            <a:ext cx="2804283" cy="3416400"/>
          </a:xfrm>
          <a:prstGeom prst="rect">
            <a:avLst/>
          </a:prstGeom>
          <a:noFill/>
          <a:ln>
            <a:noFill/>
          </a:ln>
        </p:spPr>
      </p:pic>
      <p:pic>
        <p:nvPicPr>
          <p:cNvPr id="83" name="Google Shape;83;p16"/>
          <p:cNvPicPr preferRelativeResize="0"/>
          <p:nvPr/>
        </p:nvPicPr>
        <p:blipFill>
          <a:blip r:embed="rId5">
            <a:alphaModFix/>
          </a:blip>
          <a:stretch>
            <a:fillRect/>
          </a:stretch>
        </p:blipFill>
        <p:spPr>
          <a:xfrm>
            <a:off x="3648042" y="-45737"/>
            <a:ext cx="1629213" cy="1629213"/>
          </a:xfrm>
          <a:prstGeom prst="rect">
            <a:avLst/>
          </a:prstGeom>
          <a:noFill/>
          <a:ln>
            <a:noFill/>
          </a:ln>
        </p:spPr>
      </p:pic>
      <p:pic>
        <p:nvPicPr>
          <p:cNvPr id="84" name="Google Shape;84;p16"/>
          <p:cNvPicPr preferRelativeResize="0"/>
          <p:nvPr/>
        </p:nvPicPr>
        <p:blipFill>
          <a:blip r:embed="rId6">
            <a:alphaModFix/>
          </a:blip>
          <a:stretch>
            <a:fillRect/>
          </a:stretch>
        </p:blipFill>
        <p:spPr>
          <a:xfrm flipH="1">
            <a:off x="7308667" y="2259163"/>
            <a:ext cx="1835331" cy="1629214"/>
          </a:xfrm>
          <a:prstGeom prst="rect">
            <a:avLst/>
          </a:prstGeom>
          <a:noFill/>
          <a:ln>
            <a:noFill/>
          </a:ln>
        </p:spPr>
      </p:pic>
      <p:sp>
        <p:nvSpPr>
          <p:cNvPr id="85" name="Google Shape;85;p16"/>
          <p:cNvSpPr txBox="1"/>
          <p:nvPr/>
        </p:nvSpPr>
        <p:spPr>
          <a:xfrm>
            <a:off x="6870550" y="3921675"/>
            <a:ext cx="2387700" cy="1078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100">
                <a:solidFill>
                  <a:schemeClr val="dk1"/>
                </a:solidFill>
              </a:rPr>
              <a:t>(</a:t>
            </a:r>
            <a:r>
              <a:rPr lang="en-GB" sz="1200">
                <a:solidFill>
                  <a:schemeClr val="dk1"/>
                </a:solidFill>
                <a:latin typeface="Roboto"/>
                <a:ea typeface="Roboto"/>
                <a:cs typeface="Roboto"/>
                <a:sym typeface="Roboto"/>
              </a:rPr>
              <a:t>Walker, 2020;O'Fallon &amp; Rutherford, 2020;</a:t>
            </a:r>
            <a:r>
              <a:rPr lang="en-GB" sz="1100">
                <a:solidFill>
                  <a:schemeClr val="dk1"/>
                </a:solidFill>
              </a:rPr>
              <a:t> </a:t>
            </a:r>
            <a:r>
              <a:rPr lang="en-GB" sz="1200">
                <a:solidFill>
                  <a:schemeClr val="dk1"/>
                </a:solidFill>
                <a:latin typeface="Roboto"/>
                <a:ea typeface="Roboto"/>
                <a:cs typeface="Roboto"/>
                <a:sym typeface="Roboto"/>
              </a:rPr>
              <a:t>Swansea Council, 2023; Invest Swansea, 2024;Visit Wales, 2024; Tripadvisor, 2025)</a:t>
            </a:r>
            <a:endParaRPr sz="1800">
              <a:solidFill>
                <a:schemeClr val="dk2"/>
              </a:solidFill>
            </a:endParaRPr>
          </a:p>
        </p:txBody>
      </p:sp>
    </p:spTree>
  </p:cSld>
  <p:clrMapOvr>
    <a:masterClrMapping/>
  </p:clrMapOvr>
  <mc:AlternateContent>
    <mc:Choice Requires="p14">
      <p:transition spd="slow" p14:dur="1500">
        <p:fade/>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79"/>
                                        </p:tgtEl>
                                        <p:attrNameLst>
                                          <p:attrName>style.visibility</p:attrName>
                                        </p:attrNameLst>
                                      </p:cBhvr>
                                      <p:to>
                                        <p:strVal val="visible"/>
                                      </p:to>
                                    </p:set>
                                    <p:anim calcmode="lin" valueType="num">
                                      <p:cBhvr additive="base">
                                        <p:cTn dur="1000"/>
                                        <p:tgtEl>
                                          <p:spTgt spid="79"/>
                                        </p:tgtEl>
                                        <p:attrNameLst>
                                          <p:attrName>ppt_w</p:attrName>
                                        </p:attrNameLst>
                                      </p:cBhvr>
                                      <p:tavLst>
                                        <p:tav fmla="" tm="0">
                                          <p:val>
                                            <p:strVal val="0"/>
                                          </p:val>
                                        </p:tav>
                                        <p:tav fmla="" tm="100000">
                                          <p:val>
                                            <p:strVal val="#ppt_w"/>
                                          </p:val>
                                        </p:tav>
                                      </p:tavLst>
                                    </p:anim>
                                    <p:anim calcmode="lin" valueType="num">
                                      <p:cBhvr additive="base">
                                        <p:cTn dur="1000"/>
                                        <p:tgtEl>
                                          <p:spTgt spid="79"/>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1"/>
                                        </p:tgtEl>
                                        <p:attrNameLst>
                                          <p:attrName>style.visibility</p:attrName>
                                        </p:attrNameLst>
                                      </p:cBhvr>
                                      <p:to>
                                        <p:strVal val="visible"/>
                                      </p:to>
                                    </p:set>
                                    <p:animEffect filter="fade" transition="in">
                                      <p:cBhvr>
                                        <p:cTn dur="1000"/>
                                        <p:tgtEl>
                                          <p:spTgt spid="8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2"/>
                                        </p:tgtEl>
                                        <p:attrNameLst>
                                          <p:attrName>style.visibility</p:attrName>
                                        </p:attrNameLst>
                                      </p:cBhvr>
                                      <p:to>
                                        <p:strVal val="visible"/>
                                      </p:to>
                                    </p:set>
                                    <p:animEffect filter="fade" transition="in">
                                      <p:cBhvr>
                                        <p:cTn dur="1000"/>
                                        <p:tgtEl>
                                          <p:spTgt spid="8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4"/>
                                        </p:tgtEl>
                                        <p:attrNameLst>
                                          <p:attrName>style.visibility</p:attrName>
                                        </p:attrNameLst>
                                      </p:cBhvr>
                                      <p:to>
                                        <p:strVal val="visible"/>
                                      </p:to>
                                    </p:set>
                                    <p:animEffect filter="fade" transition="in">
                                      <p:cBhvr>
                                        <p:cTn dur="1000"/>
                                        <p:tgtEl>
                                          <p:spTgt spid="8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3"/>
                                        </p:tgtEl>
                                        <p:attrNameLst>
                                          <p:attrName>style.visibility</p:attrName>
                                        </p:attrNameLst>
                                      </p:cBhvr>
                                      <p:to>
                                        <p:strVal val="visible"/>
                                      </p:to>
                                    </p:set>
                                    <p:animEffect filter="fade" transition="in">
                                      <p:cBhvr>
                                        <p:cTn dur="1000"/>
                                        <p:tgtEl>
                                          <p:spTgt spid="8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80"/>
                                        </p:tgtEl>
                                        <p:attrNameLst>
                                          <p:attrName>style.visibility</p:attrName>
                                        </p:attrNameLst>
                                      </p:cBhvr>
                                      <p:to>
                                        <p:strVal val="visible"/>
                                      </p:to>
                                    </p:set>
                                    <p:anim calcmode="lin" valueType="num">
                                      <p:cBhvr additive="base">
                                        <p:cTn dur="1000"/>
                                        <p:tgtEl>
                                          <p:spTgt spid="80"/>
                                        </p:tgtEl>
                                        <p:attrNameLst>
                                          <p:attrName>ppt_w</p:attrName>
                                        </p:attrNameLst>
                                      </p:cBhvr>
                                      <p:tavLst>
                                        <p:tav fmla="" tm="0">
                                          <p:val>
                                            <p:strVal val="0"/>
                                          </p:val>
                                        </p:tav>
                                        <p:tav fmla="" tm="100000">
                                          <p:val>
                                            <p:strVal val="#ppt_w"/>
                                          </p:val>
                                        </p:tav>
                                      </p:tavLst>
                                    </p:anim>
                                    <p:anim calcmode="lin" valueType="num">
                                      <p:cBhvr additive="base">
                                        <p:cTn dur="1000"/>
                                        <p:tgtEl>
                                          <p:spTgt spid="80"/>
                                        </p:tgtEl>
                                        <p:attrNameLst>
                                          <p:attrName>ppt_h</p:attrName>
                                        </p:attrNameLst>
                                      </p:cBhvr>
                                      <p:tavLst>
                                        <p:tav fmla="" tm="0">
                                          <p:val>
                                            <p:strVal val="0"/>
                                          </p:val>
                                        </p:tav>
                                        <p:tav fmla=""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C7E04"/>
        </a:solidFill>
      </p:bgPr>
    </p:bg>
    <p:spTree>
      <p:nvGrpSpPr>
        <p:cNvPr id="89" name="Shape 89"/>
        <p:cNvGrpSpPr/>
        <p:nvPr/>
      </p:nvGrpSpPr>
      <p:grpSpPr>
        <a:xfrm>
          <a:off x="0" y="0"/>
          <a:ext cx="0" cy="0"/>
          <a:chOff x="0" y="0"/>
          <a:chExt cx="0" cy="0"/>
        </a:xfrm>
      </p:grpSpPr>
      <p:sp>
        <p:nvSpPr>
          <p:cNvPr id="90" name="Google Shape;90;p17"/>
          <p:cNvSpPr txBox="1"/>
          <p:nvPr>
            <p:ph idx="1" type="body"/>
          </p:nvPr>
        </p:nvSpPr>
        <p:spPr>
          <a:xfrm>
            <a:off x="178675" y="1427525"/>
            <a:ext cx="2563500" cy="878400"/>
          </a:xfrm>
          <a:prstGeom prst="rect">
            <a:avLst/>
          </a:prstGeom>
          <a:solidFill>
            <a:schemeClr val="lt1"/>
          </a:solidFill>
          <a:ln cap="flat" cmpd="sng" w="76200">
            <a:solidFill>
              <a:srgbClr val="073763"/>
            </a:solidFill>
            <a:prstDash val="dot"/>
            <a:round/>
            <a:headEnd len="sm" w="sm" type="none"/>
            <a:tailEnd len="sm" w="sm" type="none"/>
          </a:ln>
        </p:spPr>
        <p:txBody>
          <a:bodyPr anchorCtr="0" anchor="t" bIns="91425" lIns="91425" spcFirstLastPara="1" rIns="91425" wrap="square" tIns="91425">
            <a:normAutofit fontScale="25000" lnSpcReduction="20000"/>
          </a:bodyPr>
          <a:lstStyle/>
          <a:p>
            <a:pPr indent="0" lvl="0" marL="457200" rtl="0" algn="l">
              <a:spcBef>
                <a:spcPts val="600"/>
              </a:spcBef>
              <a:spcAft>
                <a:spcPts val="0"/>
              </a:spcAft>
              <a:buNone/>
            </a:pPr>
            <a:r>
              <a:rPr lang="en-GB" sz="4302">
                <a:solidFill>
                  <a:schemeClr val="dk1"/>
                </a:solidFill>
              </a:rPr>
              <a:t>Modern hotel next to Swansea’s marina that provides the “WOW” factor, authentic local charm and excellent consistent service.</a:t>
            </a:r>
            <a:endParaRPr sz="4302">
              <a:solidFill>
                <a:schemeClr val="dk1"/>
              </a:solidFill>
            </a:endParaRPr>
          </a:p>
          <a:p>
            <a:pPr indent="0" lvl="0" marL="0" rtl="0" algn="l">
              <a:lnSpc>
                <a:spcPct val="100000"/>
              </a:lnSpc>
              <a:spcBef>
                <a:spcPts val="600"/>
              </a:spcBef>
              <a:spcAft>
                <a:spcPts val="0"/>
              </a:spcAft>
              <a:buClr>
                <a:schemeClr val="dk1"/>
              </a:buClr>
              <a:buSzPct val="61111"/>
              <a:buFont typeface="Arial"/>
              <a:buNone/>
            </a:pPr>
            <a:r>
              <a:t/>
            </a:r>
            <a:endParaRPr b="1">
              <a:solidFill>
                <a:srgbClr val="073763"/>
              </a:solidFill>
            </a:endParaRPr>
          </a:p>
        </p:txBody>
      </p:sp>
      <p:pic>
        <p:nvPicPr>
          <p:cNvPr id="91" name="Google Shape;91;p17"/>
          <p:cNvPicPr preferRelativeResize="0"/>
          <p:nvPr/>
        </p:nvPicPr>
        <p:blipFill>
          <a:blip r:embed="rId3">
            <a:alphaModFix/>
          </a:blip>
          <a:stretch>
            <a:fillRect/>
          </a:stretch>
        </p:blipFill>
        <p:spPr>
          <a:xfrm>
            <a:off x="7410675" y="3410179"/>
            <a:ext cx="1733323" cy="1733323"/>
          </a:xfrm>
          <a:prstGeom prst="rect">
            <a:avLst/>
          </a:prstGeom>
          <a:noFill/>
          <a:ln>
            <a:noFill/>
          </a:ln>
        </p:spPr>
      </p:pic>
      <p:pic>
        <p:nvPicPr>
          <p:cNvPr id="92" name="Google Shape;92;p17"/>
          <p:cNvPicPr preferRelativeResize="0"/>
          <p:nvPr/>
        </p:nvPicPr>
        <p:blipFill>
          <a:blip r:embed="rId4">
            <a:alphaModFix/>
          </a:blip>
          <a:stretch>
            <a:fillRect/>
          </a:stretch>
        </p:blipFill>
        <p:spPr>
          <a:xfrm>
            <a:off x="5564475" y="25"/>
            <a:ext cx="3698700" cy="3566000"/>
          </a:xfrm>
          <a:prstGeom prst="rect">
            <a:avLst/>
          </a:prstGeom>
          <a:noFill/>
          <a:ln>
            <a:noFill/>
          </a:ln>
        </p:spPr>
      </p:pic>
      <p:sp>
        <p:nvSpPr>
          <p:cNvPr id="93" name="Google Shape;93;p17"/>
          <p:cNvSpPr txBox="1"/>
          <p:nvPr/>
        </p:nvSpPr>
        <p:spPr>
          <a:xfrm>
            <a:off x="2742225" y="187975"/>
            <a:ext cx="3092700" cy="878400"/>
          </a:xfrm>
          <a:prstGeom prst="rect">
            <a:avLst/>
          </a:prstGeom>
          <a:noFill/>
          <a:ln cap="flat" cmpd="sng" w="76200">
            <a:solidFill>
              <a:srgbClr val="073763"/>
            </a:solidFill>
            <a:prstDash val="dot"/>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5000">
                <a:solidFill>
                  <a:schemeClr val="lt1"/>
                </a:solidFill>
                <a:highlight>
                  <a:schemeClr val="accent1"/>
                </a:highlight>
              </a:rPr>
              <a:t>IDENTITY</a:t>
            </a:r>
            <a:endParaRPr sz="5000">
              <a:solidFill>
                <a:schemeClr val="lt1"/>
              </a:solidFill>
              <a:highlight>
                <a:schemeClr val="accent1"/>
              </a:highlight>
            </a:endParaRPr>
          </a:p>
        </p:txBody>
      </p:sp>
      <p:sp>
        <p:nvSpPr>
          <p:cNvPr id="94" name="Google Shape;94;p17"/>
          <p:cNvSpPr txBox="1"/>
          <p:nvPr/>
        </p:nvSpPr>
        <p:spPr>
          <a:xfrm>
            <a:off x="178675" y="187975"/>
            <a:ext cx="2434200" cy="878400"/>
          </a:xfrm>
          <a:prstGeom prst="rect">
            <a:avLst/>
          </a:prstGeom>
          <a:noFill/>
          <a:ln cap="flat" cmpd="sng" w="76200">
            <a:solidFill>
              <a:srgbClr val="073763"/>
            </a:solidFill>
            <a:prstDash val="dot"/>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5000">
                <a:solidFill>
                  <a:schemeClr val="lt1"/>
                </a:solidFill>
                <a:highlight>
                  <a:schemeClr val="accent1"/>
                </a:highlight>
              </a:rPr>
              <a:t>BRAND</a:t>
            </a:r>
            <a:endParaRPr sz="5000">
              <a:solidFill>
                <a:schemeClr val="lt1"/>
              </a:solidFill>
              <a:highlight>
                <a:schemeClr val="accent1"/>
              </a:highlight>
            </a:endParaRPr>
          </a:p>
        </p:txBody>
      </p:sp>
      <p:sp>
        <p:nvSpPr>
          <p:cNvPr id="95" name="Google Shape;95;p17"/>
          <p:cNvSpPr/>
          <p:nvPr/>
        </p:nvSpPr>
        <p:spPr>
          <a:xfrm>
            <a:off x="2895125" y="1483172"/>
            <a:ext cx="1478100" cy="1332000"/>
          </a:xfrm>
          <a:prstGeom prst="ellipse">
            <a:avLst/>
          </a:prstGeom>
          <a:solidFill>
            <a:schemeClr val="lt1"/>
          </a:solidFill>
          <a:ln cap="flat" cmpd="sng" w="76200">
            <a:solidFill>
              <a:srgbClr val="073763"/>
            </a:solidFill>
            <a:prstDash val="dot"/>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200"/>
              <a:t>Our Vision - Most Popular and known for our service.</a:t>
            </a:r>
            <a:endParaRPr sz="1200"/>
          </a:p>
        </p:txBody>
      </p:sp>
      <p:sp>
        <p:nvSpPr>
          <p:cNvPr id="96" name="Google Shape;96;p17"/>
          <p:cNvSpPr/>
          <p:nvPr/>
        </p:nvSpPr>
        <p:spPr>
          <a:xfrm>
            <a:off x="696025" y="2364675"/>
            <a:ext cx="2716500" cy="2484600"/>
          </a:xfrm>
          <a:prstGeom prst="ellipse">
            <a:avLst/>
          </a:prstGeom>
          <a:solidFill>
            <a:schemeClr val="lt1"/>
          </a:solidFill>
          <a:ln cap="flat" cmpd="sng" w="76200">
            <a:solidFill>
              <a:srgbClr val="073763"/>
            </a:solidFill>
            <a:prstDash val="dot"/>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a:t>Our Values - To provide tailored services, have empathy, strive for continuous improvement, honour Swansea and it’s culture and encourage ethical behaviour</a:t>
            </a:r>
            <a:endParaRPr/>
          </a:p>
        </p:txBody>
      </p:sp>
      <p:sp>
        <p:nvSpPr>
          <p:cNvPr id="97" name="Google Shape;97;p17"/>
          <p:cNvSpPr/>
          <p:nvPr/>
        </p:nvSpPr>
        <p:spPr>
          <a:xfrm>
            <a:off x="3659450" y="2571750"/>
            <a:ext cx="2304900" cy="2406900"/>
          </a:xfrm>
          <a:prstGeom prst="ellipse">
            <a:avLst/>
          </a:prstGeom>
          <a:solidFill>
            <a:schemeClr val="lt1"/>
          </a:solidFill>
          <a:ln cap="flat" cmpd="sng" w="76200">
            <a:solidFill>
              <a:srgbClr val="073763"/>
            </a:solidFill>
            <a:prstDash val="dot"/>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a:t>Our mission is to empower our staff to provide genuine, unforgettable experiences so that each visitor wants to come back.</a:t>
            </a:r>
            <a:endParaRPr/>
          </a:p>
        </p:txBody>
      </p:sp>
      <p:sp>
        <p:nvSpPr>
          <p:cNvPr id="98" name="Google Shape;98;p17"/>
          <p:cNvSpPr txBox="1"/>
          <p:nvPr/>
        </p:nvSpPr>
        <p:spPr>
          <a:xfrm>
            <a:off x="5834925" y="4265100"/>
            <a:ext cx="1733400" cy="8784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600"/>
              </a:spcBef>
              <a:spcAft>
                <a:spcPts val="600"/>
              </a:spcAft>
              <a:buNone/>
            </a:pPr>
            <a:r>
              <a:rPr lang="en-GB" sz="1200">
                <a:solidFill>
                  <a:schemeClr val="dk1"/>
                </a:solidFill>
                <a:latin typeface="Roboto"/>
                <a:ea typeface="Roboto"/>
                <a:cs typeface="Roboto"/>
                <a:sym typeface="Roboto"/>
              </a:rPr>
              <a:t>(Walker, 2020; Tesone, 2022;O'Fallon &amp; Rutherford, 2020)</a:t>
            </a:r>
            <a:endParaRPr sz="1800">
              <a:solidFill>
                <a:schemeClr val="dk2"/>
              </a:solidFill>
            </a:endParaRPr>
          </a:p>
        </p:txBody>
      </p:sp>
    </p:spTree>
  </p:cSld>
  <p:clrMapOvr>
    <a:masterClrMapping/>
  </p:clrMapOvr>
  <mc:AlternateContent>
    <mc:Choice Requires="p14">
      <p:transition spd="slow" p14:dur="1500">
        <p:fade/>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94"/>
                                        </p:tgtEl>
                                        <p:attrNameLst>
                                          <p:attrName>style.visibility</p:attrName>
                                        </p:attrNameLst>
                                      </p:cBhvr>
                                      <p:to>
                                        <p:strVal val="visible"/>
                                      </p:to>
                                    </p:set>
                                    <p:anim calcmode="lin" valueType="num">
                                      <p:cBhvr additive="base">
                                        <p:cTn dur="1000"/>
                                        <p:tgtEl>
                                          <p:spTgt spid="94"/>
                                        </p:tgtEl>
                                        <p:attrNameLst>
                                          <p:attrName>ppt_w</p:attrName>
                                        </p:attrNameLst>
                                      </p:cBhvr>
                                      <p:tavLst>
                                        <p:tav fmla="" tm="0">
                                          <p:val>
                                            <p:strVal val="0"/>
                                          </p:val>
                                        </p:tav>
                                        <p:tav fmla="" tm="100000">
                                          <p:val>
                                            <p:strVal val="#ppt_w"/>
                                          </p:val>
                                        </p:tav>
                                      </p:tavLst>
                                    </p:anim>
                                    <p:anim calcmode="lin" valueType="num">
                                      <p:cBhvr additive="base">
                                        <p:cTn dur="1000"/>
                                        <p:tgtEl>
                                          <p:spTgt spid="94"/>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3"/>
                                        </p:tgtEl>
                                        <p:attrNameLst>
                                          <p:attrName>style.visibility</p:attrName>
                                        </p:attrNameLst>
                                      </p:cBhvr>
                                      <p:to>
                                        <p:strVal val="visible"/>
                                      </p:to>
                                    </p:set>
                                    <p:animEffect filter="fade" transition="in">
                                      <p:cBhvr>
                                        <p:cTn dur="1000"/>
                                        <p:tgtEl>
                                          <p:spTgt spid="9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92"/>
                                        </p:tgtEl>
                                        <p:attrNameLst>
                                          <p:attrName>style.visibility</p:attrName>
                                        </p:attrNameLst>
                                      </p:cBhvr>
                                      <p:to>
                                        <p:strVal val="visible"/>
                                      </p:to>
                                    </p:set>
                                    <p:anim calcmode="lin" valueType="num">
                                      <p:cBhvr additive="base">
                                        <p:cTn dur="1000"/>
                                        <p:tgtEl>
                                          <p:spTgt spid="92"/>
                                        </p:tgtEl>
                                        <p:attrNameLst>
                                          <p:attrName>ppt_w</p:attrName>
                                        </p:attrNameLst>
                                      </p:cBhvr>
                                      <p:tavLst>
                                        <p:tav fmla="" tm="0">
                                          <p:val>
                                            <p:strVal val="0"/>
                                          </p:val>
                                        </p:tav>
                                        <p:tav fmla="" tm="100000">
                                          <p:val>
                                            <p:strVal val="#ppt_w"/>
                                          </p:val>
                                        </p:tav>
                                      </p:tavLst>
                                    </p:anim>
                                    <p:anim calcmode="lin" valueType="num">
                                      <p:cBhvr additive="base">
                                        <p:cTn dur="1000"/>
                                        <p:tgtEl>
                                          <p:spTgt spid="92"/>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1"/>
                                        </p:tgtEl>
                                        <p:attrNameLst>
                                          <p:attrName>style.visibility</p:attrName>
                                        </p:attrNameLst>
                                      </p:cBhvr>
                                      <p:to>
                                        <p:strVal val="visible"/>
                                      </p:to>
                                    </p:set>
                                    <p:animEffect filter="fade" transition="in">
                                      <p:cBhvr>
                                        <p:cTn dur="1000"/>
                                        <p:tgtEl>
                                          <p:spTgt spid="9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90"/>
                                        </p:tgtEl>
                                        <p:attrNameLst>
                                          <p:attrName>style.visibility</p:attrName>
                                        </p:attrNameLst>
                                      </p:cBhvr>
                                      <p:to>
                                        <p:strVal val="visible"/>
                                      </p:to>
                                    </p:set>
                                    <p:anim calcmode="lin" valueType="num">
                                      <p:cBhvr additive="base">
                                        <p:cTn dur="1000"/>
                                        <p:tgtEl>
                                          <p:spTgt spid="90"/>
                                        </p:tgtEl>
                                        <p:attrNameLst>
                                          <p:attrName>ppt_w</p:attrName>
                                        </p:attrNameLst>
                                      </p:cBhvr>
                                      <p:tavLst>
                                        <p:tav fmla="" tm="0">
                                          <p:val>
                                            <p:strVal val="0"/>
                                          </p:val>
                                        </p:tav>
                                        <p:tav fmla="" tm="100000">
                                          <p:val>
                                            <p:strVal val="#ppt_w"/>
                                          </p:val>
                                        </p:tav>
                                      </p:tavLst>
                                    </p:anim>
                                    <p:anim calcmode="lin" valueType="num">
                                      <p:cBhvr additive="base">
                                        <p:cTn dur="1000"/>
                                        <p:tgtEl>
                                          <p:spTgt spid="90"/>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96"/>
                                        </p:tgtEl>
                                        <p:attrNameLst>
                                          <p:attrName>style.visibility</p:attrName>
                                        </p:attrNameLst>
                                      </p:cBhvr>
                                      <p:to>
                                        <p:strVal val="visible"/>
                                      </p:to>
                                    </p:set>
                                    <p:anim calcmode="lin" valueType="num">
                                      <p:cBhvr additive="base">
                                        <p:cTn dur="1000"/>
                                        <p:tgtEl>
                                          <p:spTgt spid="96"/>
                                        </p:tgtEl>
                                        <p:attrNameLst>
                                          <p:attrName>ppt_w</p:attrName>
                                        </p:attrNameLst>
                                      </p:cBhvr>
                                      <p:tavLst>
                                        <p:tav fmla="" tm="0">
                                          <p:val>
                                            <p:strVal val="0"/>
                                          </p:val>
                                        </p:tav>
                                        <p:tav fmla="" tm="100000">
                                          <p:val>
                                            <p:strVal val="#ppt_w"/>
                                          </p:val>
                                        </p:tav>
                                      </p:tavLst>
                                    </p:anim>
                                    <p:anim calcmode="lin" valueType="num">
                                      <p:cBhvr additive="base">
                                        <p:cTn dur="1000"/>
                                        <p:tgtEl>
                                          <p:spTgt spid="96"/>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95"/>
                                        </p:tgtEl>
                                        <p:attrNameLst>
                                          <p:attrName>style.visibility</p:attrName>
                                        </p:attrNameLst>
                                      </p:cBhvr>
                                      <p:to>
                                        <p:strVal val="visible"/>
                                      </p:to>
                                    </p:set>
                                    <p:anim calcmode="lin" valueType="num">
                                      <p:cBhvr additive="base">
                                        <p:cTn dur="1000"/>
                                        <p:tgtEl>
                                          <p:spTgt spid="95"/>
                                        </p:tgtEl>
                                        <p:attrNameLst>
                                          <p:attrName>ppt_w</p:attrName>
                                        </p:attrNameLst>
                                      </p:cBhvr>
                                      <p:tavLst>
                                        <p:tav fmla="" tm="0">
                                          <p:val>
                                            <p:strVal val="0"/>
                                          </p:val>
                                        </p:tav>
                                        <p:tav fmla="" tm="100000">
                                          <p:val>
                                            <p:strVal val="#ppt_w"/>
                                          </p:val>
                                        </p:tav>
                                      </p:tavLst>
                                    </p:anim>
                                    <p:anim calcmode="lin" valueType="num">
                                      <p:cBhvr additive="base">
                                        <p:cTn dur="1000"/>
                                        <p:tgtEl>
                                          <p:spTgt spid="95"/>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97"/>
                                        </p:tgtEl>
                                        <p:attrNameLst>
                                          <p:attrName>style.visibility</p:attrName>
                                        </p:attrNameLst>
                                      </p:cBhvr>
                                      <p:to>
                                        <p:strVal val="visible"/>
                                      </p:to>
                                    </p:set>
                                    <p:anim calcmode="lin" valueType="num">
                                      <p:cBhvr additive="base">
                                        <p:cTn dur="1000"/>
                                        <p:tgtEl>
                                          <p:spTgt spid="97"/>
                                        </p:tgtEl>
                                        <p:attrNameLst>
                                          <p:attrName>ppt_w</p:attrName>
                                        </p:attrNameLst>
                                      </p:cBhvr>
                                      <p:tavLst>
                                        <p:tav fmla="" tm="0">
                                          <p:val>
                                            <p:strVal val="0"/>
                                          </p:val>
                                        </p:tav>
                                        <p:tav fmla="" tm="100000">
                                          <p:val>
                                            <p:strVal val="#ppt_w"/>
                                          </p:val>
                                        </p:tav>
                                      </p:tavLst>
                                    </p:anim>
                                    <p:anim calcmode="lin" valueType="num">
                                      <p:cBhvr additive="base">
                                        <p:cTn dur="1000"/>
                                        <p:tgtEl>
                                          <p:spTgt spid="97"/>
                                        </p:tgtEl>
                                        <p:attrNameLst>
                                          <p:attrName>ppt_h</p:attrName>
                                        </p:attrNameLst>
                                      </p:cBhvr>
                                      <p:tavLst>
                                        <p:tav fmla="" tm="0">
                                          <p:val>
                                            <p:strVal val="0"/>
                                          </p:val>
                                        </p:tav>
                                        <p:tav fmla=""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C7E04"/>
        </a:solidFill>
      </p:bgPr>
    </p:bg>
    <p:spTree>
      <p:nvGrpSpPr>
        <p:cNvPr id="102" name="Shape 102"/>
        <p:cNvGrpSpPr/>
        <p:nvPr/>
      </p:nvGrpSpPr>
      <p:grpSpPr>
        <a:xfrm>
          <a:off x="0" y="0"/>
          <a:ext cx="0" cy="0"/>
          <a:chOff x="0" y="0"/>
          <a:chExt cx="0" cy="0"/>
        </a:xfrm>
      </p:grpSpPr>
      <p:sp>
        <p:nvSpPr>
          <p:cNvPr id="103" name="Google Shape;103;p18"/>
          <p:cNvSpPr txBox="1"/>
          <p:nvPr>
            <p:ph type="title"/>
          </p:nvPr>
        </p:nvSpPr>
        <p:spPr>
          <a:xfrm>
            <a:off x="138525" y="108625"/>
            <a:ext cx="4979100" cy="579900"/>
          </a:xfrm>
          <a:prstGeom prst="rect">
            <a:avLst/>
          </a:prstGeom>
          <a:ln cap="flat" cmpd="sng" w="38100">
            <a:solidFill>
              <a:srgbClr val="6B3618"/>
            </a:solidFill>
            <a:prstDash val="dashDot"/>
            <a:round/>
            <a:headEnd len="sm" w="sm" type="none"/>
            <a:tailEnd len="sm" w="sm" type="none"/>
          </a:ln>
        </p:spPr>
        <p:txBody>
          <a:bodyPr anchorCtr="0" anchor="t" bIns="91425" lIns="91425" spcFirstLastPara="1" rIns="91425" wrap="square" tIns="91425">
            <a:normAutofit/>
          </a:bodyPr>
          <a:lstStyle/>
          <a:p>
            <a:pPr indent="0" lvl="0" marL="0" rtl="0" algn="l">
              <a:lnSpc>
                <a:spcPct val="115000"/>
              </a:lnSpc>
              <a:spcBef>
                <a:spcPts val="0"/>
              </a:spcBef>
              <a:spcAft>
                <a:spcPts val="1200"/>
              </a:spcAft>
              <a:buClr>
                <a:schemeClr val="dk1"/>
              </a:buClr>
              <a:buSzPts val="1100"/>
              <a:buFont typeface="Arial"/>
              <a:buNone/>
            </a:pPr>
            <a:r>
              <a:rPr b="1" lang="en-GB" sz="2500">
                <a:solidFill>
                  <a:schemeClr val="lt1"/>
                </a:solidFill>
                <a:highlight>
                  <a:srgbClr val="DC7E04"/>
                </a:highlight>
              </a:rPr>
              <a:t> Corporate and property culture</a:t>
            </a:r>
            <a:endParaRPr b="1" sz="3500">
              <a:solidFill>
                <a:schemeClr val="lt1"/>
              </a:solidFill>
              <a:highlight>
                <a:srgbClr val="DC7E04"/>
              </a:highlight>
            </a:endParaRPr>
          </a:p>
        </p:txBody>
      </p:sp>
      <p:sp>
        <p:nvSpPr>
          <p:cNvPr id="104" name="Google Shape;104;p18"/>
          <p:cNvSpPr txBox="1"/>
          <p:nvPr>
            <p:ph idx="1" type="body"/>
          </p:nvPr>
        </p:nvSpPr>
        <p:spPr>
          <a:xfrm>
            <a:off x="138525" y="2571750"/>
            <a:ext cx="4880400" cy="2454300"/>
          </a:xfrm>
          <a:prstGeom prst="rect">
            <a:avLst/>
          </a:prstGeom>
          <a:ln cap="flat" cmpd="sng" w="38100">
            <a:solidFill>
              <a:srgbClr val="6B3618"/>
            </a:solidFill>
            <a:prstDash val="dashDot"/>
            <a:round/>
            <a:headEnd len="sm" w="sm" type="none"/>
            <a:tailEnd len="sm" w="sm" type="none"/>
          </a:ln>
        </p:spPr>
        <p:txBody>
          <a:bodyPr anchorCtr="0" anchor="t" bIns="91425" lIns="91425" spcFirstLastPara="1" rIns="91425" wrap="square" tIns="91425">
            <a:noAutofit/>
          </a:bodyPr>
          <a:lstStyle/>
          <a:p>
            <a:pPr indent="-325437" lvl="0" marL="457200" rtl="0" algn="l">
              <a:lnSpc>
                <a:spcPct val="105000"/>
              </a:lnSpc>
              <a:spcBef>
                <a:spcPts val="0"/>
              </a:spcBef>
              <a:spcAft>
                <a:spcPts val="0"/>
              </a:spcAft>
              <a:buClr>
                <a:schemeClr val="lt1"/>
              </a:buClr>
              <a:buSzPts val="1525"/>
              <a:buChar char="●"/>
            </a:pPr>
            <a:r>
              <a:rPr lang="en-GB" sz="1243">
                <a:solidFill>
                  <a:schemeClr val="lt1"/>
                </a:solidFill>
                <a:highlight>
                  <a:srgbClr val="DC7E04"/>
                </a:highlight>
              </a:rPr>
              <a:t>Create a nurturing, inclusive atmosphere that prioritizes growth and teamwork.</a:t>
            </a:r>
            <a:endParaRPr sz="1243">
              <a:solidFill>
                <a:schemeClr val="lt1"/>
              </a:solidFill>
              <a:highlight>
                <a:srgbClr val="DC7E04"/>
              </a:highlight>
            </a:endParaRPr>
          </a:p>
          <a:p>
            <a:pPr indent="-325437" lvl="0" marL="457200" rtl="0" algn="l">
              <a:lnSpc>
                <a:spcPct val="105000"/>
              </a:lnSpc>
              <a:spcBef>
                <a:spcPts val="0"/>
              </a:spcBef>
              <a:spcAft>
                <a:spcPts val="0"/>
              </a:spcAft>
              <a:buClr>
                <a:schemeClr val="lt1"/>
              </a:buClr>
              <a:buSzPts val="1525"/>
              <a:buChar char="●"/>
            </a:pPr>
            <a:r>
              <a:rPr lang="en-GB" sz="1243">
                <a:solidFill>
                  <a:schemeClr val="lt1"/>
                </a:solidFill>
                <a:highlight>
                  <a:srgbClr val="DC7E04"/>
                </a:highlight>
              </a:rPr>
              <a:t>Embrace the local culture and actively participate in the Swansea community.</a:t>
            </a:r>
            <a:endParaRPr sz="1243">
              <a:solidFill>
                <a:schemeClr val="lt1"/>
              </a:solidFill>
              <a:highlight>
                <a:srgbClr val="DC7E04"/>
              </a:highlight>
            </a:endParaRPr>
          </a:p>
          <a:p>
            <a:pPr indent="-325437" lvl="0" marL="457200" rtl="0" algn="l">
              <a:lnSpc>
                <a:spcPct val="105000"/>
              </a:lnSpc>
              <a:spcBef>
                <a:spcPts val="0"/>
              </a:spcBef>
              <a:spcAft>
                <a:spcPts val="0"/>
              </a:spcAft>
              <a:buClr>
                <a:schemeClr val="lt1"/>
              </a:buClr>
              <a:buSzPts val="1525"/>
              <a:buChar char="●"/>
            </a:pPr>
            <a:r>
              <a:rPr lang="en-GB" sz="1243">
                <a:solidFill>
                  <a:schemeClr val="lt1"/>
                </a:solidFill>
                <a:highlight>
                  <a:srgbClr val="DC7E04"/>
                </a:highlight>
              </a:rPr>
              <a:t>Maintain high standards of ethics, integrity, sustainability, and transparency in everything we do.</a:t>
            </a:r>
            <a:endParaRPr sz="1243">
              <a:solidFill>
                <a:schemeClr val="lt1"/>
              </a:solidFill>
              <a:highlight>
                <a:srgbClr val="DC7E04"/>
              </a:highlight>
            </a:endParaRPr>
          </a:p>
          <a:p>
            <a:pPr indent="-325437" lvl="0" marL="457200" rtl="0" algn="l">
              <a:lnSpc>
                <a:spcPct val="105000"/>
              </a:lnSpc>
              <a:spcBef>
                <a:spcPts val="0"/>
              </a:spcBef>
              <a:spcAft>
                <a:spcPts val="0"/>
              </a:spcAft>
              <a:buClr>
                <a:schemeClr val="lt1"/>
              </a:buClr>
              <a:buSzPts val="1525"/>
              <a:buChar char="●"/>
            </a:pPr>
            <a:r>
              <a:rPr lang="en-GB" sz="1243">
                <a:solidFill>
                  <a:schemeClr val="lt1"/>
                </a:solidFill>
                <a:highlight>
                  <a:srgbClr val="DC7E04"/>
                </a:highlight>
              </a:rPr>
              <a:t>Foster a culture of continuous learning, creativity, and innovation at all levels of the organization.</a:t>
            </a:r>
            <a:endParaRPr sz="1243">
              <a:solidFill>
                <a:schemeClr val="lt1"/>
              </a:solidFill>
              <a:highlight>
                <a:srgbClr val="DC7E04"/>
              </a:highlight>
            </a:endParaRPr>
          </a:p>
          <a:p>
            <a:pPr indent="-307578" lvl="0" marL="457200" rtl="0" algn="l">
              <a:lnSpc>
                <a:spcPct val="105000"/>
              </a:lnSpc>
              <a:spcBef>
                <a:spcPts val="0"/>
              </a:spcBef>
              <a:spcAft>
                <a:spcPts val="0"/>
              </a:spcAft>
              <a:buClr>
                <a:schemeClr val="lt1"/>
              </a:buClr>
              <a:buSzPts val="1244"/>
              <a:buChar char="●"/>
            </a:pPr>
            <a:r>
              <a:rPr lang="en-GB" sz="1243">
                <a:solidFill>
                  <a:schemeClr val="lt1"/>
                </a:solidFill>
                <a:highlight>
                  <a:srgbClr val="DC7E04"/>
                </a:highlight>
              </a:rPr>
              <a:t>Motivate our staff to exceed guest expectations with a friendly approach and a focus on the little things that matter.</a:t>
            </a:r>
            <a:endParaRPr sz="1243">
              <a:solidFill>
                <a:schemeClr val="lt1"/>
              </a:solidFill>
              <a:highlight>
                <a:srgbClr val="DC7E04"/>
              </a:highlight>
            </a:endParaRPr>
          </a:p>
        </p:txBody>
      </p:sp>
      <p:pic>
        <p:nvPicPr>
          <p:cNvPr id="105" name="Google Shape;105;p18" title="ChatGPT Image May 6, 2025, 07_42_42 PM.png"/>
          <p:cNvPicPr preferRelativeResize="0"/>
          <p:nvPr/>
        </p:nvPicPr>
        <p:blipFill>
          <a:blip r:embed="rId3">
            <a:alphaModFix/>
          </a:blip>
          <a:stretch>
            <a:fillRect/>
          </a:stretch>
        </p:blipFill>
        <p:spPr>
          <a:xfrm>
            <a:off x="5209725" y="108625"/>
            <a:ext cx="3813251" cy="3813251"/>
          </a:xfrm>
          <a:prstGeom prst="rect">
            <a:avLst/>
          </a:prstGeom>
          <a:noFill/>
          <a:ln>
            <a:noFill/>
          </a:ln>
          <a:effectLst>
            <a:reflection blurRad="0" dir="5400000" dist="38100" endA="0" endPos="30000" fadeDir="5400012" kx="0" rotWithShape="0" algn="bl" stPos="0" sy="-100000" ky="0"/>
          </a:effectLst>
        </p:spPr>
      </p:pic>
      <p:pic>
        <p:nvPicPr>
          <p:cNvPr id="106" name="Google Shape;106;p18"/>
          <p:cNvPicPr preferRelativeResize="0"/>
          <p:nvPr/>
        </p:nvPicPr>
        <p:blipFill>
          <a:blip r:embed="rId4">
            <a:alphaModFix/>
          </a:blip>
          <a:stretch>
            <a:fillRect/>
          </a:stretch>
        </p:blipFill>
        <p:spPr>
          <a:xfrm>
            <a:off x="191650" y="833975"/>
            <a:ext cx="2305998" cy="1681575"/>
          </a:xfrm>
          <a:prstGeom prst="rect">
            <a:avLst/>
          </a:prstGeom>
          <a:noFill/>
          <a:ln>
            <a:noFill/>
          </a:ln>
        </p:spPr>
      </p:pic>
      <p:pic>
        <p:nvPicPr>
          <p:cNvPr id="107" name="Google Shape;107;p18"/>
          <p:cNvPicPr preferRelativeResize="0"/>
          <p:nvPr/>
        </p:nvPicPr>
        <p:blipFill>
          <a:blip r:embed="rId5">
            <a:alphaModFix/>
          </a:blip>
          <a:stretch>
            <a:fillRect/>
          </a:stretch>
        </p:blipFill>
        <p:spPr>
          <a:xfrm>
            <a:off x="2589750" y="744725"/>
            <a:ext cx="2527876" cy="1770826"/>
          </a:xfrm>
          <a:prstGeom prst="rect">
            <a:avLst/>
          </a:prstGeom>
          <a:noFill/>
          <a:ln>
            <a:noFill/>
          </a:ln>
        </p:spPr>
      </p:pic>
      <p:sp>
        <p:nvSpPr>
          <p:cNvPr id="108" name="Google Shape;108;p18"/>
          <p:cNvSpPr txBox="1"/>
          <p:nvPr/>
        </p:nvSpPr>
        <p:spPr>
          <a:xfrm>
            <a:off x="6861600" y="4230300"/>
            <a:ext cx="2161500" cy="795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350">
                <a:solidFill>
                  <a:schemeClr val="lt1"/>
                </a:solidFill>
              </a:rPr>
              <a:t>(Tesone, 2022; O'Fallon &amp; Rutherford, 2020;Walker, 2020</a:t>
            </a:r>
            <a:endParaRPr sz="1800">
              <a:solidFill>
                <a:schemeClr val="lt1"/>
              </a:solidFill>
            </a:endParaRPr>
          </a:p>
        </p:txBody>
      </p:sp>
    </p:spTree>
  </p:cSld>
  <p:clrMapOvr>
    <a:masterClrMapping/>
  </p:clrMapOvr>
  <mc:AlternateContent>
    <mc:Choice Requires="p14">
      <p:transition spd="slow" p14:dur="1500">
        <p:fade/>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3"/>
                                        </p:tgtEl>
                                        <p:attrNameLst>
                                          <p:attrName>style.visibility</p:attrName>
                                        </p:attrNameLst>
                                      </p:cBhvr>
                                      <p:to>
                                        <p:strVal val="visible"/>
                                      </p:to>
                                    </p:set>
                                    <p:animEffect filter="fade" transition="in">
                                      <p:cBhvr>
                                        <p:cTn dur="1000"/>
                                        <p:tgtEl>
                                          <p:spTgt spid="10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05"/>
                                        </p:tgtEl>
                                        <p:attrNameLst>
                                          <p:attrName>style.visibility</p:attrName>
                                        </p:attrNameLst>
                                      </p:cBhvr>
                                      <p:to>
                                        <p:strVal val="visible"/>
                                      </p:to>
                                    </p:set>
                                    <p:anim calcmode="lin" valueType="num">
                                      <p:cBhvr additive="base">
                                        <p:cTn dur="1000"/>
                                        <p:tgtEl>
                                          <p:spTgt spid="105"/>
                                        </p:tgtEl>
                                        <p:attrNameLst>
                                          <p:attrName>ppt_w</p:attrName>
                                        </p:attrNameLst>
                                      </p:cBhvr>
                                      <p:tavLst>
                                        <p:tav fmla="" tm="0">
                                          <p:val>
                                            <p:strVal val="0"/>
                                          </p:val>
                                        </p:tav>
                                        <p:tav fmla="" tm="100000">
                                          <p:val>
                                            <p:strVal val="#ppt_w"/>
                                          </p:val>
                                        </p:tav>
                                      </p:tavLst>
                                    </p:anim>
                                    <p:anim calcmode="lin" valueType="num">
                                      <p:cBhvr additive="base">
                                        <p:cTn dur="1000"/>
                                        <p:tgtEl>
                                          <p:spTgt spid="105"/>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6"/>
                                        </p:tgtEl>
                                        <p:attrNameLst>
                                          <p:attrName>style.visibility</p:attrName>
                                        </p:attrNameLst>
                                      </p:cBhvr>
                                      <p:to>
                                        <p:strVal val="visible"/>
                                      </p:to>
                                    </p:set>
                                    <p:animEffect filter="fade" transition="in">
                                      <p:cBhvr>
                                        <p:cTn dur="1000"/>
                                        <p:tgtEl>
                                          <p:spTgt spid="10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7"/>
                                        </p:tgtEl>
                                        <p:attrNameLst>
                                          <p:attrName>style.visibility</p:attrName>
                                        </p:attrNameLst>
                                      </p:cBhvr>
                                      <p:to>
                                        <p:strVal val="visible"/>
                                      </p:to>
                                    </p:set>
                                    <p:animEffect filter="fade" transition="in">
                                      <p:cBhvr>
                                        <p:cTn dur="1000"/>
                                        <p:tgtEl>
                                          <p:spTgt spid="10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04"/>
                                        </p:tgtEl>
                                        <p:attrNameLst>
                                          <p:attrName>style.visibility</p:attrName>
                                        </p:attrNameLst>
                                      </p:cBhvr>
                                      <p:to>
                                        <p:strVal val="visible"/>
                                      </p:to>
                                    </p:set>
                                    <p:anim calcmode="lin" valueType="num">
                                      <p:cBhvr additive="base">
                                        <p:cTn dur="1000"/>
                                        <p:tgtEl>
                                          <p:spTgt spid="104"/>
                                        </p:tgtEl>
                                        <p:attrNameLst>
                                          <p:attrName>ppt_w</p:attrName>
                                        </p:attrNameLst>
                                      </p:cBhvr>
                                      <p:tavLst>
                                        <p:tav fmla="" tm="0">
                                          <p:val>
                                            <p:strVal val="0"/>
                                          </p:val>
                                        </p:tav>
                                        <p:tav fmla="" tm="100000">
                                          <p:val>
                                            <p:strVal val="#ppt_w"/>
                                          </p:val>
                                        </p:tav>
                                      </p:tavLst>
                                    </p:anim>
                                    <p:anim calcmode="lin" valueType="num">
                                      <p:cBhvr additive="base">
                                        <p:cTn dur="1000"/>
                                        <p:tgtEl>
                                          <p:spTgt spid="104"/>
                                        </p:tgtEl>
                                        <p:attrNameLst>
                                          <p:attrName>ppt_h</p:attrName>
                                        </p:attrNameLst>
                                      </p:cBhvr>
                                      <p:tavLst>
                                        <p:tav fmla="" tm="0">
                                          <p:val>
                                            <p:strVal val="0"/>
                                          </p:val>
                                        </p:tav>
                                        <p:tav fmla=""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C7E04"/>
        </a:solidFill>
      </p:bgPr>
    </p:bg>
    <p:spTree>
      <p:nvGrpSpPr>
        <p:cNvPr id="112" name="Shape 112"/>
        <p:cNvGrpSpPr/>
        <p:nvPr/>
      </p:nvGrpSpPr>
      <p:grpSpPr>
        <a:xfrm>
          <a:off x="0" y="0"/>
          <a:ext cx="0" cy="0"/>
          <a:chOff x="0" y="0"/>
          <a:chExt cx="0" cy="0"/>
        </a:xfrm>
      </p:grpSpPr>
      <p:sp>
        <p:nvSpPr>
          <p:cNvPr id="113" name="Google Shape;113;p1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Karina’s References</a:t>
            </a:r>
            <a:endParaRPr b="1"/>
          </a:p>
        </p:txBody>
      </p:sp>
      <p:sp>
        <p:nvSpPr>
          <p:cNvPr id="114" name="Google Shape;114;p19"/>
          <p:cNvSpPr txBox="1"/>
          <p:nvPr>
            <p:ph idx="1" type="body"/>
          </p:nvPr>
        </p:nvSpPr>
        <p:spPr>
          <a:xfrm>
            <a:off x="238250" y="909575"/>
            <a:ext cx="8905800" cy="3065700"/>
          </a:xfrm>
          <a:prstGeom prst="rect">
            <a:avLst/>
          </a:prstGeom>
        </p:spPr>
        <p:txBody>
          <a:bodyPr anchorCtr="0" anchor="t" bIns="91425" lIns="91425" spcFirstLastPara="1" rIns="91425" wrap="square" tIns="91425">
            <a:normAutofit fontScale="25000" lnSpcReduction="20000"/>
          </a:bodyPr>
          <a:lstStyle/>
          <a:p>
            <a:pPr indent="0" lvl="0" marL="0" rtl="0" algn="l">
              <a:lnSpc>
                <a:spcPct val="200000"/>
              </a:lnSpc>
              <a:spcBef>
                <a:spcPts val="0"/>
              </a:spcBef>
              <a:spcAft>
                <a:spcPts val="0"/>
              </a:spcAft>
              <a:buNone/>
            </a:pPr>
            <a:r>
              <a:t/>
            </a:r>
            <a:endParaRPr b="1" sz="2184">
              <a:solidFill>
                <a:schemeClr val="dk1"/>
              </a:solidFill>
            </a:endParaRPr>
          </a:p>
          <a:p>
            <a:pPr indent="-304793" lvl="0" marL="457200" rtl="0" algn="l">
              <a:lnSpc>
                <a:spcPct val="200000"/>
              </a:lnSpc>
              <a:spcBef>
                <a:spcPts val="0"/>
              </a:spcBef>
              <a:spcAft>
                <a:spcPts val="0"/>
              </a:spcAft>
              <a:buClr>
                <a:schemeClr val="dk1"/>
              </a:buClr>
              <a:buSzPct val="100000"/>
              <a:buAutoNum type="arabicPeriod"/>
            </a:pPr>
            <a:r>
              <a:rPr lang="en-GB" sz="4799">
                <a:solidFill>
                  <a:schemeClr val="dk1"/>
                </a:solidFill>
              </a:rPr>
              <a:t>Heppell, Michael. 5 Star Service : How to Deliver Exceptional Customer Service. Harlow, England ; New York, Ny, Prentice Hall Business, 2010.</a:t>
            </a:r>
            <a:endParaRPr sz="4799">
              <a:solidFill>
                <a:schemeClr val="dk1"/>
              </a:solidFill>
            </a:endParaRPr>
          </a:p>
          <a:p>
            <a:pPr indent="-304793" lvl="0" marL="457200" rtl="0" algn="l">
              <a:lnSpc>
                <a:spcPct val="200000"/>
              </a:lnSpc>
              <a:spcBef>
                <a:spcPts val="0"/>
              </a:spcBef>
              <a:spcAft>
                <a:spcPts val="0"/>
              </a:spcAft>
              <a:buClr>
                <a:schemeClr val="dk1"/>
              </a:buClr>
              <a:buSzPct val="100000"/>
              <a:buAutoNum type="arabicPeriod"/>
            </a:pPr>
            <a:r>
              <a:rPr lang="en-GB" sz="4799">
                <a:solidFill>
                  <a:schemeClr val="dk1"/>
                </a:solidFill>
              </a:rPr>
              <a:t>O’fallon, Michael J, and Denney G Rutherford. Hotel Management and Operations. Hoboken, N.J., Wiley, 2020.</a:t>
            </a:r>
            <a:endParaRPr sz="4799">
              <a:solidFill>
                <a:schemeClr val="dk1"/>
              </a:solidFill>
            </a:endParaRPr>
          </a:p>
          <a:p>
            <a:pPr indent="-304793" lvl="0" marL="457200" rtl="0" algn="l">
              <a:lnSpc>
                <a:spcPct val="200000"/>
              </a:lnSpc>
              <a:spcBef>
                <a:spcPts val="0"/>
              </a:spcBef>
              <a:spcAft>
                <a:spcPts val="0"/>
              </a:spcAft>
              <a:buClr>
                <a:schemeClr val="dk1"/>
              </a:buClr>
              <a:buSzPct val="100000"/>
              <a:buAutoNum type="arabicPeriod"/>
            </a:pPr>
            <a:r>
              <a:rPr lang="en-GB" sz="4799">
                <a:solidFill>
                  <a:schemeClr val="dk1"/>
                </a:solidFill>
              </a:rPr>
              <a:t>Tesone, Dana V. Principles of Management for the Hospitality Industry. Routledge, 23 May 2022.</a:t>
            </a:r>
            <a:endParaRPr sz="4799">
              <a:solidFill>
                <a:schemeClr val="dk1"/>
              </a:solidFill>
            </a:endParaRPr>
          </a:p>
          <a:p>
            <a:pPr indent="-304793" lvl="0" marL="457200" rtl="0" algn="l">
              <a:lnSpc>
                <a:spcPct val="200000"/>
              </a:lnSpc>
              <a:spcBef>
                <a:spcPts val="0"/>
              </a:spcBef>
              <a:spcAft>
                <a:spcPts val="0"/>
              </a:spcAft>
              <a:buClr>
                <a:schemeClr val="dk1"/>
              </a:buClr>
              <a:buSzPct val="100000"/>
              <a:buAutoNum type="arabicPeriod"/>
            </a:pPr>
            <a:r>
              <a:rPr lang="en-GB" sz="4799">
                <a:solidFill>
                  <a:schemeClr val="dk1"/>
                </a:solidFill>
              </a:rPr>
              <a:t>“Things to See and Do in Swansea.” VisitWales, www.visitwales.com/destinations/west-wales/swansea-bay/things-see-and-do-swansea.</a:t>
            </a:r>
            <a:endParaRPr sz="4799">
              <a:solidFill>
                <a:schemeClr val="dk1"/>
              </a:solidFill>
            </a:endParaRPr>
          </a:p>
          <a:p>
            <a:pPr indent="-304793" lvl="0" marL="457200" rtl="0" algn="l">
              <a:lnSpc>
                <a:spcPct val="200000"/>
              </a:lnSpc>
              <a:spcBef>
                <a:spcPts val="0"/>
              </a:spcBef>
              <a:spcAft>
                <a:spcPts val="0"/>
              </a:spcAft>
              <a:buClr>
                <a:schemeClr val="dk1"/>
              </a:buClr>
              <a:buSzPct val="100000"/>
              <a:buAutoNum type="arabicPeriod"/>
            </a:pPr>
            <a:r>
              <a:rPr lang="en-GB" sz="4799">
                <a:solidFill>
                  <a:schemeClr val="dk1"/>
                </a:solidFill>
              </a:rPr>
              <a:t>“Tourism – Invest Swansea.” Investswansea.com, 2025, investswansea.com/key-sectors/tourism/. .</a:t>
            </a:r>
            <a:endParaRPr sz="4799">
              <a:solidFill>
                <a:schemeClr val="dk1"/>
              </a:solidFill>
            </a:endParaRPr>
          </a:p>
          <a:p>
            <a:pPr indent="-304793" lvl="0" marL="457200" rtl="0" algn="l">
              <a:lnSpc>
                <a:spcPct val="200000"/>
              </a:lnSpc>
              <a:spcBef>
                <a:spcPts val="0"/>
              </a:spcBef>
              <a:spcAft>
                <a:spcPts val="0"/>
              </a:spcAft>
              <a:buClr>
                <a:schemeClr val="dk1"/>
              </a:buClr>
              <a:buSzPct val="100000"/>
              <a:buAutoNum type="arabicPeriod"/>
            </a:pPr>
            <a:r>
              <a:rPr lang="en-GB" sz="4799">
                <a:solidFill>
                  <a:schemeClr val="dk1"/>
                </a:solidFill>
              </a:rPr>
              <a:t>“Tourism Research and Statistics.” Swansea, www.swansea.gov.uk/article/8449/Tourism-research-and-statistics.</a:t>
            </a:r>
            <a:endParaRPr sz="4799">
              <a:solidFill>
                <a:schemeClr val="dk1"/>
              </a:solidFill>
            </a:endParaRPr>
          </a:p>
          <a:p>
            <a:pPr indent="-304793" lvl="0" marL="457200" rtl="0" algn="l">
              <a:lnSpc>
                <a:spcPct val="200000"/>
              </a:lnSpc>
              <a:spcBef>
                <a:spcPts val="0"/>
              </a:spcBef>
              <a:spcAft>
                <a:spcPts val="0"/>
              </a:spcAft>
              <a:buClr>
                <a:schemeClr val="dk1"/>
              </a:buClr>
              <a:buSzPct val="100000"/>
              <a:buAutoNum type="arabicPeriod"/>
            </a:pPr>
            <a:r>
              <a:rPr lang="en-GB" sz="4799">
                <a:solidFill>
                  <a:schemeClr val="dk1"/>
                </a:solidFill>
              </a:rPr>
              <a:t>“Tripadvisor.” Tripadvisor, 2025, www.tripadvisor.co.uk/Attraction_Review-g186466-d215434-Reviews-Swansea_Marina-Swansea_Swansea_County_South_Wales_Wales.html. </a:t>
            </a:r>
            <a:endParaRPr sz="4799">
              <a:solidFill>
                <a:schemeClr val="dk1"/>
              </a:solidFill>
            </a:endParaRPr>
          </a:p>
          <a:p>
            <a:pPr indent="-304793" lvl="0" marL="457200" rtl="0" algn="l">
              <a:lnSpc>
                <a:spcPct val="200000"/>
              </a:lnSpc>
              <a:spcBef>
                <a:spcPts val="0"/>
              </a:spcBef>
              <a:spcAft>
                <a:spcPts val="0"/>
              </a:spcAft>
              <a:buClr>
                <a:schemeClr val="dk1"/>
              </a:buClr>
              <a:buSzPct val="100000"/>
              <a:buAutoNum type="arabicPeriod"/>
            </a:pPr>
            <a:r>
              <a:rPr lang="en-GB" sz="4799">
                <a:solidFill>
                  <a:schemeClr val="dk1"/>
                </a:solidFill>
              </a:rPr>
              <a:t>Walker, John R. Introduction to Hospitality Management. Boston, Pearson, 2020.</a:t>
            </a:r>
            <a:endParaRPr sz="4799">
              <a:solidFill>
                <a:schemeClr val="dk1"/>
              </a:solidFill>
            </a:endParaRPr>
          </a:p>
          <a:p>
            <a:pPr indent="0" lvl="0" marL="0" rtl="0" algn="l">
              <a:spcBef>
                <a:spcPts val="0"/>
              </a:spcBef>
              <a:spcAft>
                <a:spcPts val="1200"/>
              </a:spcAft>
              <a:buNone/>
            </a:pPr>
            <a:r>
              <a:t/>
            </a:r>
            <a:endParaRPr sz="1500">
              <a:solidFill>
                <a:schemeClr val="dk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