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3"/>
  </p:notesMasterIdLst>
  <p:sldIdLst>
    <p:sldId id="257" r:id="rId5"/>
    <p:sldId id="261" r:id="rId6"/>
    <p:sldId id="308" r:id="rId7"/>
    <p:sldId id="266" r:id="rId8"/>
    <p:sldId id="267" r:id="rId9"/>
    <p:sldId id="309" r:id="rId10"/>
    <p:sldId id="270" r:id="rId11"/>
    <p:sldId id="269" r:id="rId12"/>
    <p:sldId id="319" r:id="rId13"/>
    <p:sldId id="259" r:id="rId14"/>
    <p:sldId id="264" r:id="rId15"/>
    <p:sldId id="289" r:id="rId16"/>
    <p:sldId id="265" r:id="rId17"/>
    <p:sldId id="260" r:id="rId18"/>
    <p:sldId id="310" r:id="rId19"/>
    <p:sldId id="280" r:id="rId20"/>
    <p:sldId id="287" r:id="rId21"/>
    <p:sldId id="268" r:id="rId22"/>
    <p:sldId id="271" r:id="rId23"/>
    <p:sldId id="272" r:id="rId24"/>
    <p:sldId id="273" r:id="rId25"/>
    <p:sldId id="314" r:id="rId26"/>
    <p:sldId id="315" r:id="rId27"/>
    <p:sldId id="316" r:id="rId28"/>
    <p:sldId id="318" r:id="rId29"/>
    <p:sldId id="274" r:id="rId30"/>
    <p:sldId id="311" r:id="rId31"/>
    <p:sldId id="317" r:id="rId32"/>
    <p:sldId id="312" r:id="rId33"/>
    <p:sldId id="313" r:id="rId34"/>
    <p:sldId id="277" r:id="rId35"/>
    <p:sldId id="276" r:id="rId36"/>
    <p:sldId id="275" r:id="rId37"/>
    <p:sldId id="285" r:id="rId38"/>
    <p:sldId id="291" r:id="rId39"/>
    <p:sldId id="278" r:id="rId40"/>
    <p:sldId id="279" r:id="rId41"/>
    <p:sldId id="281" r:id="rId42"/>
    <p:sldId id="282" r:id="rId43"/>
    <p:sldId id="283" r:id="rId44"/>
    <p:sldId id="284" r:id="rId45"/>
    <p:sldId id="262" r:id="rId46"/>
    <p:sldId id="258" r:id="rId47"/>
    <p:sldId id="298" r:id="rId48"/>
    <p:sldId id="299" r:id="rId49"/>
    <p:sldId id="292" r:id="rId50"/>
    <p:sldId id="300" r:id="rId51"/>
    <p:sldId id="288" r:id="rId52"/>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CF9F53-656A-44A9-8E70-BF4D45C39D29}" v="141" dt="2020-01-03T11:03:10.224"/>
    <p1510:client id="{CB3E87C6-BD38-6EDE-9161-04CBF69D4F31}" v="32" dt="2020-01-06T15:57:49.0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2779" autoAdjust="0"/>
    <p:restoredTop sz="94660"/>
  </p:normalViewPr>
  <p:slideViewPr>
    <p:cSldViewPr snapToGrid="0">
      <p:cViewPr varScale="1">
        <p:scale>
          <a:sx n="66" d="100"/>
          <a:sy n="66" d="100"/>
        </p:scale>
        <p:origin x="72" y="3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20D8B698-62E0-44B2-AA40-D31773E8DA7F}" type="datetimeFigureOut">
              <a:rPr lang="en-GB" smtClean="0"/>
              <a:t>20/11/2021</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D8D50BCF-0BFC-43DE-A32B-3E4F10AF56DF}" type="slidenum">
              <a:rPr lang="en-GB" smtClean="0"/>
              <a:t>‹#›</a:t>
            </a:fld>
            <a:endParaRPr lang="en-GB"/>
          </a:p>
        </p:txBody>
      </p:sp>
    </p:spTree>
    <p:extLst>
      <p:ext uri="{BB962C8B-B14F-4D97-AF65-F5344CB8AC3E}">
        <p14:creationId xmlns:p14="http://schemas.microsoft.com/office/powerpoint/2010/main" val="8659848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www.exeter.gov.uk/index.aspx?articleid=2650"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i="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DF3834-AE5E-4216-B825-DD970B2831F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6237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2</a:t>
            </a:fld>
            <a:endParaRPr lang="en-GB"/>
          </a:p>
        </p:txBody>
      </p:sp>
    </p:spTree>
    <p:extLst>
      <p:ext uri="{BB962C8B-B14F-4D97-AF65-F5344CB8AC3E}">
        <p14:creationId xmlns:p14="http://schemas.microsoft.com/office/powerpoint/2010/main" val="3075936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3</a:t>
            </a:fld>
            <a:endParaRPr lang="en-GB"/>
          </a:p>
        </p:txBody>
      </p:sp>
    </p:spTree>
    <p:extLst>
      <p:ext uri="{BB962C8B-B14F-4D97-AF65-F5344CB8AC3E}">
        <p14:creationId xmlns:p14="http://schemas.microsoft.com/office/powerpoint/2010/main" val="1205628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4</a:t>
            </a:fld>
            <a:endParaRPr lang="en-GB"/>
          </a:p>
        </p:txBody>
      </p:sp>
    </p:spTree>
    <p:extLst>
      <p:ext uri="{BB962C8B-B14F-4D97-AF65-F5344CB8AC3E}">
        <p14:creationId xmlns:p14="http://schemas.microsoft.com/office/powerpoint/2010/main" val="7612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5</a:t>
            </a:fld>
            <a:endParaRPr lang="en-GB"/>
          </a:p>
        </p:txBody>
      </p:sp>
    </p:spTree>
    <p:extLst>
      <p:ext uri="{BB962C8B-B14F-4D97-AF65-F5344CB8AC3E}">
        <p14:creationId xmlns:p14="http://schemas.microsoft.com/office/powerpoint/2010/main" val="112974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7</a:t>
            </a:fld>
            <a:endParaRPr lang="en-GB"/>
          </a:p>
        </p:txBody>
      </p:sp>
    </p:spTree>
    <p:extLst>
      <p:ext uri="{BB962C8B-B14F-4D97-AF65-F5344CB8AC3E}">
        <p14:creationId xmlns:p14="http://schemas.microsoft.com/office/powerpoint/2010/main" val="25802732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8</a:t>
            </a:fld>
            <a:endParaRPr lang="en-GB"/>
          </a:p>
        </p:txBody>
      </p:sp>
    </p:spTree>
    <p:extLst>
      <p:ext uri="{BB962C8B-B14F-4D97-AF65-F5344CB8AC3E}">
        <p14:creationId xmlns:p14="http://schemas.microsoft.com/office/powerpoint/2010/main" val="9993147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10</a:t>
            </a:fld>
            <a:endParaRPr lang="en-GB"/>
          </a:p>
        </p:txBody>
      </p:sp>
    </p:spTree>
    <p:extLst>
      <p:ext uri="{BB962C8B-B14F-4D97-AF65-F5344CB8AC3E}">
        <p14:creationId xmlns:p14="http://schemas.microsoft.com/office/powerpoint/2010/main" val="26462752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11</a:t>
            </a:fld>
            <a:endParaRPr lang="en-GB"/>
          </a:p>
        </p:txBody>
      </p:sp>
    </p:spTree>
    <p:extLst>
      <p:ext uri="{BB962C8B-B14F-4D97-AF65-F5344CB8AC3E}">
        <p14:creationId xmlns:p14="http://schemas.microsoft.com/office/powerpoint/2010/main" val="3289921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12</a:t>
            </a:fld>
            <a:endParaRPr lang="en-GB"/>
          </a:p>
        </p:txBody>
      </p:sp>
    </p:spTree>
    <p:extLst>
      <p:ext uri="{BB962C8B-B14F-4D97-AF65-F5344CB8AC3E}">
        <p14:creationId xmlns:p14="http://schemas.microsoft.com/office/powerpoint/2010/main" val="14662809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13</a:t>
            </a:fld>
            <a:endParaRPr lang="en-GB"/>
          </a:p>
        </p:txBody>
      </p:sp>
    </p:spTree>
    <p:extLst>
      <p:ext uri="{BB962C8B-B14F-4D97-AF65-F5344CB8AC3E}">
        <p14:creationId xmlns:p14="http://schemas.microsoft.com/office/powerpoint/2010/main" val="13311323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14</a:t>
            </a:fld>
            <a:endParaRPr lang="en-GB"/>
          </a:p>
        </p:txBody>
      </p:sp>
    </p:spTree>
    <p:extLst>
      <p:ext uri="{BB962C8B-B14F-4D97-AF65-F5344CB8AC3E}">
        <p14:creationId xmlns:p14="http://schemas.microsoft.com/office/powerpoint/2010/main" val="7389290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16</a:t>
            </a:fld>
            <a:endParaRPr lang="en-GB"/>
          </a:p>
        </p:txBody>
      </p:sp>
    </p:spTree>
    <p:extLst>
      <p:ext uri="{BB962C8B-B14F-4D97-AF65-F5344CB8AC3E}">
        <p14:creationId xmlns:p14="http://schemas.microsoft.com/office/powerpoint/2010/main" val="10399157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17</a:t>
            </a:fld>
            <a:endParaRPr lang="en-GB"/>
          </a:p>
        </p:txBody>
      </p:sp>
    </p:spTree>
    <p:extLst>
      <p:ext uri="{BB962C8B-B14F-4D97-AF65-F5344CB8AC3E}">
        <p14:creationId xmlns:p14="http://schemas.microsoft.com/office/powerpoint/2010/main" val="19046507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18</a:t>
            </a:fld>
            <a:endParaRPr lang="en-GB"/>
          </a:p>
        </p:txBody>
      </p:sp>
    </p:spTree>
    <p:extLst>
      <p:ext uri="{BB962C8B-B14F-4D97-AF65-F5344CB8AC3E}">
        <p14:creationId xmlns:p14="http://schemas.microsoft.com/office/powerpoint/2010/main" val="8696052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19</a:t>
            </a:fld>
            <a:endParaRPr lang="en-GB"/>
          </a:p>
        </p:txBody>
      </p:sp>
    </p:spTree>
    <p:extLst>
      <p:ext uri="{BB962C8B-B14F-4D97-AF65-F5344CB8AC3E}">
        <p14:creationId xmlns:p14="http://schemas.microsoft.com/office/powerpoint/2010/main" val="40475281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20</a:t>
            </a:fld>
            <a:endParaRPr lang="en-GB"/>
          </a:p>
        </p:txBody>
      </p:sp>
    </p:spTree>
    <p:extLst>
      <p:ext uri="{BB962C8B-B14F-4D97-AF65-F5344CB8AC3E}">
        <p14:creationId xmlns:p14="http://schemas.microsoft.com/office/powerpoint/2010/main" val="30251647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21</a:t>
            </a:fld>
            <a:endParaRPr lang="en-GB"/>
          </a:p>
        </p:txBody>
      </p:sp>
    </p:spTree>
    <p:extLst>
      <p:ext uri="{BB962C8B-B14F-4D97-AF65-F5344CB8AC3E}">
        <p14:creationId xmlns:p14="http://schemas.microsoft.com/office/powerpoint/2010/main" val="32683549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26</a:t>
            </a:fld>
            <a:endParaRPr lang="en-GB"/>
          </a:p>
        </p:txBody>
      </p:sp>
    </p:spTree>
    <p:extLst>
      <p:ext uri="{BB962C8B-B14F-4D97-AF65-F5344CB8AC3E}">
        <p14:creationId xmlns:p14="http://schemas.microsoft.com/office/powerpoint/2010/main" val="41956041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31</a:t>
            </a:fld>
            <a:endParaRPr lang="en-GB"/>
          </a:p>
        </p:txBody>
      </p:sp>
    </p:spTree>
    <p:extLst>
      <p:ext uri="{BB962C8B-B14F-4D97-AF65-F5344CB8AC3E}">
        <p14:creationId xmlns:p14="http://schemas.microsoft.com/office/powerpoint/2010/main" val="11790119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32</a:t>
            </a:fld>
            <a:endParaRPr lang="en-GB"/>
          </a:p>
        </p:txBody>
      </p:sp>
    </p:spTree>
    <p:extLst>
      <p:ext uri="{BB962C8B-B14F-4D97-AF65-F5344CB8AC3E}">
        <p14:creationId xmlns:p14="http://schemas.microsoft.com/office/powerpoint/2010/main" val="19891298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33</a:t>
            </a:fld>
            <a:endParaRPr lang="en-GB"/>
          </a:p>
        </p:txBody>
      </p:sp>
    </p:spTree>
    <p:extLst>
      <p:ext uri="{BB962C8B-B14F-4D97-AF65-F5344CB8AC3E}">
        <p14:creationId xmlns:p14="http://schemas.microsoft.com/office/powerpoint/2010/main" val="4121425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34</a:t>
            </a:fld>
            <a:endParaRPr lang="en-GB"/>
          </a:p>
        </p:txBody>
      </p:sp>
    </p:spTree>
    <p:extLst>
      <p:ext uri="{BB962C8B-B14F-4D97-AF65-F5344CB8AC3E}">
        <p14:creationId xmlns:p14="http://schemas.microsoft.com/office/powerpoint/2010/main" val="33265413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But</a:t>
            </a:r>
            <a:r>
              <a:rPr lang="en-GB" sz="1200" kern="1200" baseline="0" dirty="0">
                <a:solidFill>
                  <a:schemeClr val="tx1"/>
                </a:solidFill>
                <a:effectLst/>
                <a:latin typeface="+mn-lt"/>
                <a:ea typeface="+mn-ea"/>
                <a:cs typeface="+mn-cs"/>
              </a:rPr>
              <a:t> this is might be seen as arbitrary</a:t>
            </a:r>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If we were to trace a much longer-term, longue </a:t>
            </a:r>
            <a:r>
              <a:rPr lang="en-GB" sz="1200" kern="1200" dirty="0" err="1">
                <a:solidFill>
                  <a:schemeClr val="tx1"/>
                </a:solidFill>
                <a:effectLst/>
                <a:latin typeface="+mn-lt"/>
                <a:ea typeface="+mn-ea"/>
                <a:cs typeface="+mn-cs"/>
              </a:rPr>
              <a:t>duree</a:t>
            </a:r>
            <a:r>
              <a:rPr lang="en-GB" sz="1200" kern="1200" dirty="0">
                <a:solidFill>
                  <a:schemeClr val="tx1"/>
                </a:solidFill>
                <a:effectLst/>
                <a:latin typeface="+mn-lt"/>
                <a:ea typeface="+mn-ea"/>
                <a:cs typeface="+mn-cs"/>
              </a:rPr>
              <a:t>, perspective the Americas were settled between 12,000 and 15,000 years ago by people who migrated from Eurasia, probably crossing a land-bridge between Siberia and Alaska. </a:t>
            </a:r>
          </a:p>
          <a:p>
            <a:r>
              <a:rPr lang="en-GB" sz="1200" i="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r>
              <a:rPr lang="en-GB" sz="1200" b="1" i="1" kern="1200" dirty="0">
                <a:solidFill>
                  <a:schemeClr val="tx1"/>
                </a:solidFill>
                <a:effectLst/>
                <a:latin typeface="+mn-lt"/>
                <a:ea typeface="+mn-ea"/>
                <a:cs typeface="+mn-cs"/>
              </a:rPr>
              <a:t>Not that useful in some ways; but </a:t>
            </a:r>
            <a:r>
              <a:rPr lang="en-GB" sz="1200" i="1" kern="1200" dirty="0">
                <a:solidFill>
                  <a:schemeClr val="tx1"/>
                </a:solidFill>
                <a:effectLst/>
                <a:latin typeface="+mn-lt"/>
                <a:ea typeface="+mn-ea"/>
                <a:cs typeface="+mn-cs"/>
              </a:rPr>
              <a:t>always chastening to remember as an historian – whether of ancient, medieval or modern persuasion – just how recent much of what we discuss is in the grand scheme of human history: that the</a:t>
            </a:r>
            <a:r>
              <a:rPr lang="en-GB" sz="1200" i="1" kern="1200" baseline="0" dirty="0">
                <a:solidFill>
                  <a:schemeClr val="tx1"/>
                </a:solidFill>
                <a:effectLst/>
                <a:latin typeface="+mn-lt"/>
                <a:ea typeface="+mn-ea"/>
                <a:cs typeface="+mn-cs"/>
              </a:rPr>
              <a:t> 527 </a:t>
            </a:r>
            <a:r>
              <a:rPr lang="en-GB" sz="1200" i="1" kern="1200" dirty="0">
                <a:solidFill>
                  <a:schemeClr val="tx1"/>
                </a:solidFill>
                <a:effectLst/>
                <a:latin typeface="+mn-lt"/>
                <a:ea typeface="+mn-ea"/>
                <a:cs typeface="+mn-cs"/>
              </a:rPr>
              <a:t>since Columbus</a:t>
            </a:r>
            <a:r>
              <a:rPr lang="en-GB" sz="1200" i="1" kern="1200" baseline="0" dirty="0">
                <a:solidFill>
                  <a:schemeClr val="tx1"/>
                </a:solidFill>
                <a:effectLst/>
                <a:latin typeface="+mn-lt"/>
                <a:ea typeface="+mn-ea"/>
                <a:cs typeface="+mn-cs"/>
              </a:rPr>
              <a:t> arrived in the New World</a:t>
            </a:r>
            <a:r>
              <a:rPr lang="en-GB" sz="1200" i="1" kern="1200" dirty="0">
                <a:solidFill>
                  <a:schemeClr val="tx1"/>
                </a:solidFill>
                <a:effectLst/>
                <a:latin typeface="+mn-lt"/>
                <a:ea typeface="+mn-ea"/>
                <a:cs typeface="+mn-cs"/>
              </a:rPr>
              <a:t> accounts for, at best, around 3½  percent of the amount of time that humans have been living in North America</a:t>
            </a:r>
            <a:r>
              <a:rPr lang="en-GB" sz="1200" kern="1200" dirty="0">
                <a:solidFill>
                  <a:schemeClr val="tx1"/>
                </a:solidFill>
                <a:effectLst/>
                <a:latin typeface="+mn-lt"/>
                <a:ea typeface="+mn-ea"/>
                <a:cs typeface="+mn-cs"/>
              </a:rPr>
              <a:t>.</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Which</a:t>
            </a:r>
            <a:r>
              <a:rPr lang="en-GB" sz="1200" kern="1200" baseline="0" dirty="0">
                <a:solidFill>
                  <a:schemeClr val="tx1"/>
                </a:solidFill>
                <a:effectLst/>
                <a:latin typeface="+mn-lt"/>
                <a:ea typeface="+mn-ea"/>
                <a:cs typeface="+mn-cs"/>
              </a:rPr>
              <a:t> is nothing to say of the even longer histories of continents later colonised by Europeans (it began in Africa)</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50B791D-2C7D-4DB0-AAC2-CFC90405310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35037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36</a:t>
            </a:fld>
            <a:endParaRPr lang="en-GB"/>
          </a:p>
        </p:txBody>
      </p:sp>
    </p:spTree>
    <p:extLst>
      <p:ext uri="{BB962C8B-B14F-4D97-AF65-F5344CB8AC3E}">
        <p14:creationId xmlns:p14="http://schemas.microsoft.com/office/powerpoint/2010/main" val="27310787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37</a:t>
            </a:fld>
            <a:endParaRPr lang="en-GB"/>
          </a:p>
        </p:txBody>
      </p:sp>
    </p:spTree>
    <p:extLst>
      <p:ext uri="{BB962C8B-B14F-4D97-AF65-F5344CB8AC3E}">
        <p14:creationId xmlns:p14="http://schemas.microsoft.com/office/powerpoint/2010/main" val="11590704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38</a:t>
            </a:fld>
            <a:endParaRPr lang="en-GB"/>
          </a:p>
        </p:txBody>
      </p:sp>
    </p:spTree>
    <p:extLst>
      <p:ext uri="{BB962C8B-B14F-4D97-AF65-F5344CB8AC3E}">
        <p14:creationId xmlns:p14="http://schemas.microsoft.com/office/powerpoint/2010/main" val="29002530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39</a:t>
            </a:fld>
            <a:endParaRPr lang="en-GB"/>
          </a:p>
        </p:txBody>
      </p:sp>
    </p:spTree>
    <p:extLst>
      <p:ext uri="{BB962C8B-B14F-4D97-AF65-F5344CB8AC3E}">
        <p14:creationId xmlns:p14="http://schemas.microsoft.com/office/powerpoint/2010/main" val="1445944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40</a:t>
            </a:fld>
            <a:endParaRPr lang="en-GB"/>
          </a:p>
        </p:txBody>
      </p:sp>
    </p:spTree>
    <p:extLst>
      <p:ext uri="{BB962C8B-B14F-4D97-AF65-F5344CB8AC3E}">
        <p14:creationId xmlns:p14="http://schemas.microsoft.com/office/powerpoint/2010/main" val="42685790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41</a:t>
            </a:fld>
            <a:endParaRPr lang="en-GB"/>
          </a:p>
        </p:txBody>
      </p:sp>
    </p:spTree>
    <p:extLst>
      <p:ext uri="{BB962C8B-B14F-4D97-AF65-F5344CB8AC3E}">
        <p14:creationId xmlns:p14="http://schemas.microsoft.com/office/powerpoint/2010/main" val="2225399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disputed portrait now thought to be Ignatius Sancho,[25][26] previously identified as Equiano[27] in the Royal Albert Memorial Museum, Exeter</a:t>
            </a:r>
          </a:p>
          <a:p>
            <a:endParaRPr lang="en-GB" dirty="0"/>
          </a:p>
          <a:p>
            <a:r>
              <a:rPr lang="en-GB" sz="1200" b="0" i="0" kern="1200" dirty="0">
                <a:solidFill>
                  <a:schemeClr val="tx1"/>
                </a:solidFill>
                <a:effectLst/>
                <a:latin typeface="+mn-lt"/>
                <a:ea typeface="+mn-ea"/>
                <a:cs typeface="+mn-cs"/>
              </a:rPr>
              <a:t>There are two famous portraits of Equiano. One is provided as a frontispiece to </a:t>
            </a:r>
            <a:r>
              <a:rPr lang="en-GB" sz="1200" b="0" i="1" kern="1200" dirty="0">
                <a:solidFill>
                  <a:schemeClr val="tx1"/>
                </a:solidFill>
                <a:effectLst/>
                <a:latin typeface="+mn-lt"/>
                <a:ea typeface="+mn-ea"/>
                <a:cs typeface="+mn-cs"/>
              </a:rPr>
              <a:t>The Interesting Narrative</a:t>
            </a:r>
            <a:r>
              <a:rPr lang="en-GB" sz="1200" b="0" i="0" kern="1200" dirty="0">
                <a:solidFill>
                  <a:schemeClr val="tx1"/>
                </a:solidFill>
                <a:effectLst/>
                <a:latin typeface="+mn-lt"/>
                <a:ea typeface="+mn-ea"/>
                <a:cs typeface="+mn-cs"/>
              </a:rPr>
              <a:t>. The other, found in the </a:t>
            </a:r>
            <a:r>
              <a:rPr lang="en-GB" sz="1200" b="0" i="0" kern="1200" dirty="0">
                <a:solidFill>
                  <a:schemeClr val="tx1"/>
                </a:solidFill>
                <a:effectLst/>
                <a:latin typeface="+mn-lt"/>
                <a:ea typeface="+mn-ea"/>
                <a:cs typeface="+mn-cs"/>
                <a:hlinkClick r:id="rId3"/>
              </a:rPr>
              <a:t>Royal Albert Memorial Museum and Art Gallery</a:t>
            </a:r>
            <a:r>
              <a:rPr lang="en-GB" sz="1200" b="0" i="0" kern="1200" dirty="0">
                <a:solidFill>
                  <a:schemeClr val="tx1"/>
                </a:solidFill>
                <a:effectLst/>
                <a:latin typeface="+mn-lt"/>
                <a:ea typeface="+mn-ea"/>
                <a:cs typeface="+mn-cs"/>
              </a:rPr>
              <a:t> in Exeter, is probably not Equiano. On this page I place the two portraits side by side, and it can clearly be seen that they are of different people.  The colour portrait is an important work, although we do not know who painted it. The sitter would have had to have spent some time posing for the artist, a significant event in the life of any person in the eighteenth century.  If this portrait was of Equiano it is likely that he would have mentioned the painting in his autobiography. In addition, the clothes the sitter is wearing were fashionable in the early 1760s, at which point Equiano was rarely in England. The black and white image was commissioned by Equiano for </a:t>
            </a:r>
            <a:r>
              <a:rPr lang="en-GB" sz="1200" b="0" i="1" kern="1200" dirty="0">
                <a:solidFill>
                  <a:schemeClr val="tx1"/>
                </a:solidFill>
                <a:effectLst/>
                <a:latin typeface="+mn-lt"/>
                <a:ea typeface="+mn-ea"/>
                <a:cs typeface="+mn-cs"/>
              </a:rPr>
              <a:t>The Interesting Narrative</a:t>
            </a:r>
            <a:r>
              <a:rPr lang="en-GB" sz="1200" b="0" i="0" kern="1200" dirty="0">
                <a:solidFill>
                  <a:schemeClr val="tx1"/>
                </a:solidFill>
                <a:effectLst/>
                <a:latin typeface="+mn-lt"/>
                <a:ea typeface="+mn-ea"/>
                <a:cs typeface="+mn-cs"/>
              </a:rPr>
              <a:t>, and for this reason we can be sure that it is a reasonable likeness of the author (although, no doubt, it is a flattering likeness). It was painted by William Denton and engraved by Daniel Orme.</a:t>
            </a:r>
            <a:endParaRPr lang="en-GB" dirty="0"/>
          </a:p>
        </p:txBody>
      </p:sp>
      <p:sp>
        <p:nvSpPr>
          <p:cNvPr id="4" name="Slide Number Placeholder 3"/>
          <p:cNvSpPr>
            <a:spLocks noGrp="1"/>
          </p:cNvSpPr>
          <p:nvPr>
            <p:ph type="sldNum" sz="quarter" idx="10"/>
          </p:nvPr>
        </p:nvSpPr>
        <p:spPr/>
        <p:txBody>
          <a:bodyPr/>
          <a:lstStyle/>
          <a:p>
            <a:fld id="{D8D50BCF-0BFC-43DE-A32B-3E4F10AF56DF}" type="slidenum">
              <a:rPr lang="en-GB" smtClean="0"/>
              <a:t>42</a:t>
            </a:fld>
            <a:endParaRPr lang="en-GB"/>
          </a:p>
        </p:txBody>
      </p:sp>
    </p:spTree>
    <p:extLst>
      <p:ext uri="{BB962C8B-B14F-4D97-AF65-F5344CB8AC3E}">
        <p14:creationId xmlns:p14="http://schemas.microsoft.com/office/powerpoint/2010/main" val="2823812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43</a:t>
            </a:fld>
            <a:endParaRPr lang="en-GB"/>
          </a:p>
        </p:txBody>
      </p:sp>
    </p:spTree>
    <p:extLst>
      <p:ext uri="{BB962C8B-B14F-4D97-AF65-F5344CB8AC3E}">
        <p14:creationId xmlns:p14="http://schemas.microsoft.com/office/powerpoint/2010/main" val="8673754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44</a:t>
            </a:fld>
            <a:endParaRPr lang="en-GB"/>
          </a:p>
        </p:txBody>
      </p:sp>
    </p:spTree>
    <p:extLst>
      <p:ext uri="{BB962C8B-B14F-4D97-AF65-F5344CB8AC3E}">
        <p14:creationId xmlns:p14="http://schemas.microsoft.com/office/powerpoint/2010/main" val="4852499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45</a:t>
            </a:fld>
            <a:endParaRPr lang="en-GB"/>
          </a:p>
        </p:txBody>
      </p:sp>
    </p:spTree>
    <p:extLst>
      <p:ext uri="{BB962C8B-B14F-4D97-AF65-F5344CB8AC3E}">
        <p14:creationId xmlns:p14="http://schemas.microsoft.com/office/powerpoint/2010/main" val="17771477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46</a:t>
            </a:fld>
            <a:endParaRPr lang="en-GB"/>
          </a:p>
        </p:txBody>
      </p:sp>
    </p:spTree>
    <p:extLst>
      <p:ext uri="{BB962C8B-B14F-4D97-AF65-F5344CB8AC3E}">
        <p14:creationId xmlns:p14="http://schemas.microsoft.com/office/powerpoint/2010/main" val="5758666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i="1" kern="1200" dirty="0">
                <a:solidFill>
                  <a:schemeClr val="tx1"/>
                </a:solidFill>
                <a:effectLst/>
                <a:latin typeface="+mn-lt"/>
                <a:ea typeface="+mn-ea"/>
                <a:cs typeface="+mn-cs"/>
              </a:rPr>
              <a:t>Tobacco basis of more solid basis of England colony</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Virginia Company est. 1606; permanent settlement at Jamestown (note James I, Stuarts)</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Thrived on tobacco wealth</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Mercantile enterprise; trade with Old World</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Eventually reliant on African slaves from mid-17</a:t>
            </a:r>
            <a:r>
              <a:rPr lang="en-GB" sz="1200" i="1" kern="1200" baseline="30000" dirty="0">
                <a:solidFill>
                  <a:schemeClr val="tx1"/>
                </a:solidFill>
                <a:effectLst/>
                <a:latin typeface="+mn-lt"/>
                <a:ea typeface="+mn-ea"/>
                <a:cs typeface="+mn-cs"/>
              </a:rPr>
              <a:t>th</a:t>
            </a:r>
            <a:r>
              <a:rPr lang="en-GB" sz="1200" i="1" kern="1200" dirty="0">
                <a:solidFill>
                  <a:schemeClr val="tx1"/>
                </a:solidFill>
                <a:effectLst/>
                <a:latin typeface="+mn-lt"/>
                <a:ea typeface="+mn-ea"/>
                <a:cs typeface="+mn-cs"/>
              </a:rPr>
              <a:t> century – as with Caribbean transatlantic trade</a:t>
            </a:r>
          </a:p>
          <a:p>
            <a:pPr lvl="0"/>
            <a:r>
              <a:rPr lang="en-GB" sz="1200" i="1" kern="1200" dirty="0">
                <a:solidFill>
                  <a:schemeClr val="tx1"/>
                </a:solidFill>
                <a:effectLst/>
                <a:latin typeface="+mn-lt"/>
                <a:ea typeface="+mn-ea"/>
                <a:cs typeface="+mn-cs"/>
              </a:rPr>
              <a:t>SOUTHERN</a:t>
            </a:r>
            <a:r>
              <a:rPr lang="en-GB" sz="1200" i="1" kern="1200" baseline="0" dirty="0">
                <a:solidFill>
                  <a:schemeClr val="tx1"/>
                </a:solidFill>
                <a:effectLst/>
                <a:latin typeface="+mn-lt"/>
                <a:ea typeface="+mn-ea"/>
                <a:cs typeface="+mn-cs"/>
              </a:rPr>
              <a:t> American colonies based on slave economy – tobacco then eventually cotton</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t>47</a:t>
            </a:fld>
            <a:endParaRPr lang="en-GB"/>
          </a:p>
        </p:txBody>
      </p:sp>
    </p:spTree>
    <p:extLst>
      <p:ext uri="{BB962C8B-B14F-4D97-AF65-F5344CB8AC3E}">
        <p14:creationId xmlns:p14="http://schemas.microsoft.com/office/powerpoint/2010/main" val="34506671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8D50BCF-0BFC-43DE-A32B-3E4F10AF56DF}" type="slidenum">
              <a:rPr lang="en-GB" smtClean="0"/>
              <a:t>48</a:t>
            </a:fld>
            <a:endParaRPr lang="en-GB"/>
          </a:p>
        </p:txBody>
      </p:sp>
    </p:spTree>
    <p:extLst>
      <p:ext uri="{BB962C8B-B14F-4D97-AF65-F5344CB8AC3E}">
        <p14:creationId xmlns:p14="http://schemas.microsoft.com/office/powerpoint/2010/main" val="35301474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30FC8DF-D682-473B-8D33-C11242F5D8BF}" type="datetimeFigureOut">
              <a:rPr lang="en-GB" smtClean="0"/>
              <a:t>20/11/2021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28111976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30FC8DF-D682-473B-8D33-C11242F5D8BF}" type="datetimeFigureOut">
              <a:rPr lang="en-GB" smtClean="0"/>
              <a:t>20/11/2021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4079490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0FC8DF-D682-473B-8D33-C11242F5D8BF}" type="datetimeFigureOut">
              <a:rPr lang="en-GB" smtClean="0"/>
              <a:t>20/11/2021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932742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30FC8DF-D682-473B-8D33-C11242F5D8BF}" type="datetimeFigureOut">
              <a:rPr lang="en-GB" smtClean="0"/>
              <a:t>20/11/2021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431753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30FC8DF-D682-473B-8D33-C11242F5D8BF}" type="datetimeFigureOut">
              <a:rPr lang="en-GB" smtClean="0"/>
              <a:t>20/11/2021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1089551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30FC8DF-D682-473B-8D33-C11242F5D8BF}" type="datetimeFigureOut">
              <a:rPr lang="en-GB" smtClean="0"/>
              <a:t>20/11/2021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2629865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0FC8DF-D682-473B-8D33-C11242F5D8BF}" type="datetimeFigureOut">
              <a:rPr lang="en-GB" smtClean="0"/>
              <a:t>20/11/2021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3875245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30FC8DF-D682-473B-8D33-C11242F5D8BF}" type="datetimeFigureOut">
              <a:rPr lang="en-GB" smtClean="0"/>
              <a:t>20/11/2021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3867984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30FC8DF-D682-473B-8D33-C11242F5D8BF}" type="datetimeFigureOut">
              <a:rPr lang="en-GB" smtClean="0"/>
              <a:t>20/11/2021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3728592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30FC8DF-D682-473B-8D33-C11242F5D8BF}" type="datetimeFigureOut">
              <a:rPr lang="en-GB" smtClean="0"/>
              <a:t>20/11/2021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2522159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30FC8DF-D682-473B-8D33-C11242F5D8BF}" type="datetimeFigureOut">
              <a:rPr lang="en-GB" smtClean="0"/>
              <a:t>20/11/2021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181280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1000"/>
            <a:lum/>
          </a:blip>
          <a:srcRect/>
          <a:stretch>
            <a:fillRect t="-5000" b="-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0FC8DF-D682-473B-8D33-C11242F5D8BF}" type="datetimeFigureOut">
              <a:rPr lang="en-GB" smtClean="0"/>
              <a:t>20/11/2021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735F0-7832-4F93-ADBC-771C14E6156D}" type="slidenum">
              <a:rPr lang="en-GB" smtClean="0"/>
              <a:t>‹#›</a:t>
            </a:fld>
            <a:endParaRPr lang="en-GB"/>
          </a:p>
        </p:txBody>
      </p:sp>
    </p:spTree>
    <p:extLst>
      <p:ext uri="{BB962C8B-B14F-4D97-AF65-F5344CB8AC3E}">
        <p14:creationId xmlns:p14="http://schemas.microsoft.com/office/powerpoint/2010/main" val="29770531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hyperlink" Target="https://www.slavevoyages.org/static/images/assessment/intro-maps/03.jpg"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42.xml.rels><?xml version="1.0" encoding="UTF-8" standalone="yes"?>
<Relationships xmlns="http://schemas.openxmlformats.org/package/2006/relationships"><Relationship Id="rId3" Type="http://schemas.openxmlformats.org/officeDocument/2006/relationships/hyperlink" Target="http://www.brycchancarey.com/equiano/index.htm" TargetMode="External"/><Relationship Id="rId7"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hyperlink" Target="http://www.brycchancarey.com/equiano/portrait.htm" TargetMode="External"/><Relationship Id="rId4" Type="http://schemas.openxmlformats.org/officeDocument/2006/relationships/hyperlink" Target="http://www.brycchancarey.com/Carey_1650-1850_2008.pdf"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73136" y="571096"/>
            <a:ext cx="5933209" cy="5169794"/>
          </a:xfrm>
          <a:solidFill>
            <a:schemeClr val="tx1">
              <a:alpha val="70000"/>
            </a:schemeClr>
          </a:solidFill>
        </p:spPr>
        <p:txBody>
          <a:bodyPr>
            <a:normAutofit/>
          </a:bodyPr>
          <a:lstStyle/>
          <a:p>
            <a:r>
              <a:rPr lang="en-GB" sz="2400" dirty="0">
                <a:solidFill>
                  <a:schemeClr val="bg1"/>
                </a:solidFill>
                <a:latin typeface="Cooper Black" panose="0208090404030B020404" pitchFamily="18" charset="0"/>
              </a:rPr>
              <a:t>HPHI5006, 6006</a:t>
            </a:r>
            <a:br>
              <a:rPr lang="en-GB" sz="4400" dirty="0"/>
            </a:br>
            <a:r>
              <a:rPr lang="en-GB" sz="4400" dirty="0">
                <a:solidFill>
                  <a:srgbClr val="00B050"/>
                </a:solidFill>
                <a:latin typeface="Cooper Black" panose="0208090404030B020404" pitchFamily="18" charset="0"/>
              </a:rPr>
              <a:t>Routes &amp; Roots of the Black Atlantic</a:t>
            </a:r>
            <a:br>
              <a:rPr lang="en-GB" dirty="0">
                <a:solidFill>
                  <a:srgbClr val="00B0F0"/>
                </a:solidFill>
                <a:latin typeface="Cooper Black" panose="0208090404030B020404" pitchFamily="18" charset="0"/>
              </a:rPr>
            </a:br>
            <a:br>
              <a:rPr lang="en-GB" sz="4400" dirty="0">
                <a:solidFill>
                  <a:srgbClr val="00B0F0"/>
                </a:solidFill>
                <a:latin typeface="Cooper Black" panose="0208090404030B020404" pitchFamily="18" charset="0"/>
              </a:rPr>
            </a:br>
            <a:r>
              <a:rPr lang="en-GB" sz="4400" dirty="0">
                <a:solidFill>
                  <a:srgbClr val="FF0000"/>
                </a:solidFill>
                <a:latin typeface="Cooper Black" panose="0208090404030B020404" pitchFamily="18" charset="0"/>
              </a:rPr>
              <a:t>Lecture 2:</a:t>
            </a:r>
            <a:br>
              <a:rPr lang="en-GB" sz="4400" dirty="0">
                <a:solidFill>
                  <a:srgbClr val="FF0000"/>
                </a:solidFill>
                <a:latin typeface="Cooper Black" panose="0208090404030B020404" pitchFamily="18" charset="0"/>
              </a:rPr>
            </a:br>
            <a:r>
              <a:rPr lang="en-GB" sz="4400" dirty="0">
                <a:solidFill>
                  <a:srgbClr val="FF0000"/>
                </a:solidFill>
                <a:latin typeface="Cooper Black" panose="0208090404030B020404" pitchFamily="18" charset="0"/>
              </a:rPr>
              <a:t>Narratives of Slavery</a:t>
            </a:r>
            <a:br>
              <a:rPr lang="en-GB" sz="4400" dirty="0">
                <a:solidFill>
                  <a:srgbClr val="FF0000"/>
                </a:solidFill>
                <a:latin typeface="Cooper Black" panose="0208090404030B020404" pitchFamily="18" charset="0"/>
              </a:rPr>
            </a:br>
            <a:endParaRPr lang="en-GB" dirty="0">
              <a:solidFill>
                <a:srgbClr val="FF0000"/>
              </a:solidFill>
              <a:latin typeface="Cooper Black" panose="0208090404030B020404" pitchFamily="18" charset="0"/>
            </a:endParaRPr>
          </a:p>
        </p:txBody>
      </p:sp>
      <p:pic>
        <p:nvPicPr>
          <p:cNvPr id="5" name="Picture 4">
            <a:extLst>
              <a:ext uri="{FF2B5EF4-FFF2-40B4-BE49-F238E27FC236}">
                <a16:creationId xmlns:a16="http://schemas.microsoft.com/office/drawing/2014/main" id="{10542050-0DCA-458D-9A89-176E29FEA987}"/>
              </a:ext>
            </a:extLst>
          </p:cNvPr>
          <p:cNvPicPr>
            <a:picLocks noChangeAspect="1"/>
          </p:cNvPicPr>
          <p:nvPr/>
        </p:nvPicPr>
        <p:blipFill>
          <a:blip r:embed="rId3"/>
          <a:stretch>
            <a:fillRect/>
          </a:stretch>
        </p:blipFill>
        <p:spPr>
          <a:xfrm>
            <a:off x="9303605" y="571096"/>
            <a:ext cx="3095855" cy="5675734"/>
          </a:xfrm>
          <a:prstGeom prst="rect">
            <a:avLst/>
          </a:prstGeom>
        </p:spPr>
      </p:pic>
      <p:pic>
        <p:nvPicPr>
          <p:cNvPr id="6" name="Picture 5">
            <a:extLst>
              <a:ext uri="{FF2B5EF4-FFF2-40B4-BE49-F238E27FC236}">
                <a16:creationId xmlns:a16="http://schemas.microsoft.com/office/drawing/2014/main" id="{49345992-3146-4749-ADD3-CBDF654E58FA}"/>
              </a:ext>
            </a:extLst>
          </p:cNvPr>
          <p:cNvPicPr>
            <a:picLocks noChangeAspect="1"/>
          </p:cNvPicPr>
          <p:nvPr/>
        </p:nvPicPr>
        <p:blipFill rotWithShape="1">
          <a:blip r:embed="rId4"/>
          <a:srcRect l="49915"/>
          <a:stretch/>
        </p:blipFill>
        <p:spPr>
          <a:xfrm>
            <a:off x="0" y="571096"/>
            <a:ext cx="3175876" cy="5715808"/>
          </a:xfrm>
          <a:prstGeom prst="rect">
            <a:avLst/>
          </a:prstGeom>
        </p:spPr>
      </p:pic>
    </p:spTree>
    <p:extLst>
      <p:ext uri="{BB962C8B-B14F-4D97-AF65-F5344CB8AC3E}">
        <p14:creationId xmlns:p14="http://schemas.microsoft.com/office/powerpoint/2010/main" val="2155722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group of people posing for the camera&#10;&#10;Description automatically generated">
            <a:extLst>
              <a:ext uri="{FF2B5EF4-FFF2-40B4-BE49-F238E27FC236}">
                <a16:creationId xmlns:a16="http://schemas.microsoft.com/office/drawing/2014/main" id="{2ACCB3B5-C6BD-482B-9C52-F99DB2E572BC}"/>
              </a:ext>
            </a:extLst>
          </p:cNvPr>
          <p:cNvPicPr>
            <a:picLocks noGrp="1" noChangeAspect="1"/>
          </p:cNvPicPr>
          <p:nvPr>
            <p:ph idx="1"/>
          </p:nvPr>
        </p:nvPicPr>
        <p:blipFill rotWithShape="1">
          <a:blip r:embed="rId3"/>
          <a:srcRect b="5063"/>
          <a:stretch/>
        </p:blipFill>
        <p:spPr>
          <a:xfrm>
            <a:off x="20" y="10"/>
            <a:ext cx="12191980" cy="6857990"/>
          </a:xfrm>
          <a:prstGeom prst="rect">
            <a:avLst/>
          </a:prstGeom>
        </p:spPr>
      </p:pic>
      <p:sp>
        <p:nvSpPr>
          <p:cNvPr id="3" name="Rectangle 2"/>
          <p:cNvSpPr/>
          <p:nvPr/>
        </p:nvSpPr>
        <p:spPr>
          <a:xfrm>
            <a:off x="20" y="5380672"/>
            <a:ext cx="1991061" cy="1477328"/>
          </a:xfrm>
          <a:prstGeom prst="rect">
            <a:avLst/>
          </a:prstGeom>
          <a:solidFill>
            <a:srgbClr val="FF0000"/>
          </a:solidFill>
        </p:spPr>
        <p:txBody>
          <a:bodyPr wrap="square">
            <a:spAutoFit/>
          </a:bodyPr>
          <a:lstStyle/>
          <a:p>
            <a:r>
              <a:rPr lang="en-GB" dirty="0">
                <a:solidFill>
                  <a:schemeClr val="bg1"/>
                </a:solidFill>
              </a:rPr>
              <a:t>Portrait of an African</a:t>
            </a:r>
          </a:p>
          <a:p>
            <a:r>
              <a:rPr lang="en-GB" dirty="0">
                <a:solidFill>
                  <a:schemeClr val="bg1"/>
                </a:solidFill>
              </a:rPr>
              <a:t>attributed to</a:t>
            </a:r>
          </a:p>
          <a:p>
            <a:r>
              <a:rPr lang="en-GB" dirty="0">
                <a:solidFill>
                  <a:schemeClr val="bg1"/>
                </a:solidFill>
              </a:rPr>
              <a:t>Allan Ramsay (1713–1784)</a:t>
            </a:r>
          </a:p>
        </p:txBody>
      </p:sp>
      <p:sp>
        <p:nvSpPr>
          <p:cNvPr id="2" name="Rectangle 1"/>
          <p:cNvSpPr/>
          <p:nvPr/>
        </p:nvSpPr>
        <p:spPr>
          <a:xfrm>
            <a:off x="5890271" y="1997844"/>
            <a:ext cx="1584950" cy="2862322"/>
          </a:xfrm>
          <a:prstGeom prst="rect">
            <a:avLst/>
          </a:prstGeom>
          <a:solidFill>
            <a:schemeClr val="bg1"/>
          </a:solidFill>
        </p:spPr>
        <p:txBody>
          <a:bodyPr wrap="square">
            <a:spAutoFit/>
          </a:bodyPr>
          <a:lstStyle/>
          <a:p>
            <a:r>
              <a:rPr lang="en-GB" dirty="0" err="1"/>
              <a:t>Olaudah</a:t>
            </a:r>
            <a:r>
              <a:rPr lang="en-GB" dirty="0"/>
              <a:t> Equiano  painted by William Denton and engraved by Daniel Orme. Frontispiece to </a:t>
            </a:r>
            <a:r>
              <a:rPr lang="en-GB" i="1" dirty="0"/>
              <a:t>Interesting Narrative</a:t>
            </a:r>
            <a:endParaRPr lang="en-GB" dirty="0"/>
          </a:p>
        </p:txBody>
      </p:sp>
    </p:spTree>
    <p:extLst>
      <p:ext uri="{BB962C8B-B14F-4D97-AF65-F5344CB8AC3E}">
        <p14:creationId xmlns:p14="http://schemas.microsoft.com/office/powerpoint/2010/main" val="2088035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D0F467-0E0D-42E0-A0B8-EBDDB8495CFF}"/>
              </a:ext>
            </a:extLst>
          </p:cNvPr>
          <p:cNvPicPr>
            <a:picLocks noChangeAspect="1"/>
          </p:cNvPicPr>
          <p:nvPr/>
        </p:nvPicPr>
        <p:blipFill>
          <a:blip r:embed="rId3"/>
          <a:stretch>
            <a:fillRect/>
          </a:stretch>
        </p:blipFill>
        <p:spPr>
          <a:xfrm>
            <a:off x="1662545" y="0"/>
            <a:ext cx="9797143" cy="6858000"/>
          </a:xfrm>
          <a:prstGeom prst="rect">
            <a:avLst/>
          </a:prstGeom>
        </p:spPr>
      </p:pic>
      <p:sp>
        <p:nvSpPr>
          <p:cNvPr id="3" name="Rectangle 2">
            <a:extLst>
              <a:ext uri="{FF2B5EF4-FFF2-40B4-BE49-F238E27FC236}">
                <a16:creationId xmlns:a16="http://schemas.microsoft.com/office/drawing/2014/main" id="{21F7DE31-0177-4C8D-AE65-FDC12F0B0B73}"/>
              </a:ext>
            </a:extLst>
          </p:cNvPr>
          <p:cNvSpPr/>
          <p:nvPr/>
        </p:nvSpPr>
        <p:spPr>
          <a:xfrm>
            <a:off x="138546" y="-1"/>
            <a:ext cx="1523999" cy="5355312"/>
          </a:xfrm>
          <a:prstGeom prst="rect">
            <a:avLst/>
          </a:prstGeom>
          <a:solidFill>
            <a:schemeClr val="bg1">
              <a:lumMod val="75000"/>
            </a:schemeClr>
          </a:solidFill>
        </p:spPr>
        <p:txBody>
          <a:bodyPr wrap="square">
            <a:spAutoFit/>
          </a:bodyPr>
          <a:lstStyle/>
          <a:p>
            <a:r>
              <a:rPr lang="en-GB" dirty="0"/>
              <a:t>Map of Olaudah Equiano’s life. </a:t>
            </a:r>
          </a:p>
          <a:p>
            <a:r>
              <a:rPr lang="en-GB" dirty="0"/>
              <a:t>From Miles </a:t>
            </a:r>
            <a:r>
              <a:rPr lang="en-GB" dirty="0" err="1"/>
              <a:t>Ogborn</a:t>
            </a:r>
            <a:r>
              <a:rPr lang="en-GB" dirty="0"/>
              <a:t>, ‘Historical Geographies of Globalization c.1500-1800,’  in </a:t>
            </a:r>
            <a:r>
              <a:rPr lang="en-GB" i="1" dirty="0"/>
              <a:t>Modern Historical Geographies</a:t>
            </a:r>
            <a:r>
              <a:rPr lang="en-GB" dirty="0"/>
              <a:t>,  ed. By B. Graham and C. Nash (eds) Harlow: Longman, 2000)</a:t>
            </a:r>
          </a:p>
        </p:txBody>
      </p:sp>
    </p:spTree>
    <p:extLst>
      <p:ext uri="{BB962C8B-B14F-4D97-AF65-F5344CB8AC3E}">
        <p14:creationId xmlns:p14="http://schemas.microsoft.com/office/powerpoint/2010/main" val="3285194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072E8-3CD1-43AB-9982-5462A9F5D20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F879646-11C6-44B0-B6F8-54FC7DF4B147}"/>
              </a:ext>
            </a:extLst>
          </p:cNvPr>
          <p:cNvSpPr>
            <a:spLocks noGrp="1"/>
          </p:cNvSpPr>
          <p:nvPr>
            <p:ph idx="1"/>
          </p:nvPr>
        </p:nvSpPr>
        <p:spPr/>
        <p:txBody>
          <a:bodyPr>
            <a:normAutofit fontScale="92500" lnSpcReduction="10000"/>
          </a:bodyPr>
          <a:lstStyle/>
          <a:p>
            <a:r>
              <a:rPr lang="en-GB" sz="4400" dirty="0"/>
              <a:t>Where is Equiano originally from? What does he tell readers about his date and place of birth?</a:t>
            </a:r>
          </a:p>
          <a:p>
            <a:endParaRPr lang="en-GB" sz="4400" dirty="0"/>
          </a:p>
          <a:p>
            <a:r>
              <a:rPr lang="en-GB" sz="4400" dirty="0"/>
              <a:t>What does Equiano tell readers about the geography and topography of the region he is from? Which cultures, kingdoms or civilisations does he mention?</a:t>
            </a:r>
          </a:p>
          <a:p>
            <a:pPr marL="0" indent="0">
              <a:buNone/>
            </a:pPr>
            <a:endParaRPr lang="en-GB" sz="4400" i="1" dirty="0"/>
          </a:p>
          <a:p>
            <a:pPr marL="0" indent="0">
              <a:buNone/>
            </a:pPr>
            <a:endParaRPr lang="en-GB" sz="4400" i="1" dirty="0"/>
          </a:p>
          <a:p>
            <a:endParaRPr lang="en-GB" sz="4400" dirty="0"/>
          </a:p>
          <a:p>
            <a:pPr marL="0" indent="0">
              <a:buNone/>
            </a:pPr>
            <a:endParaRPr lang="en-GB" sz="4400" i="1" dirty="0"/>
          </a:p>
        </p:txBody>
      </p:sp>
    </p:spTree>
    <p:extLst>
      <p:ext uri="{BB962C8B-B14F-4D97-AF65-F5344CB8AC3E}">
        <p14:creationId xmlns:p14="http://schemas.microsoft.com/office/powerpoint/2010/main" val="2358907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335C8-C899-416F-966B-75007E25BDB8}"/>
              </a:ext>
            </a:extLst>
          </p:cNvPr>
          <p:cNvSpPr>
            <a:spLocks noGrp="1"/>
          </p:cNvSpPr>
          <p:nvPr>
            <p:ph type="title"/>
          </p:nvPr>
        </p:nvSpPr>
        <p:spPr>
          <a:xfrm>
            <a:off x="677770" y="2724"/>
            <a:ext cx="10515600" cy="1325563"/>
          </a:xfrm>
        </p:spPr>
        <p:txBody>
          <a:bodyPr/>
          <a:lstStyle/>
          <a:p>
            <a:r>
              <a:rPr lang="en-GB" dirty="0"/>
              <a:t>Equiano on Guinea</a:t>
            </a:r>
          </a:p>
        </p:txBody>
      </p:sp>
      <p:sp>
        <p:nvSpPr>
          <p:cNvPr id="3" name="Content Placeholder 2">
            <a:extLst>
              <a:ext uri="{FF2B5EF4-FFF2-40B4-BE49-F238E27FC236}">
                <a16:creationId xmlns:a16="http://schemas.microsoft.com/office/drawing/2014/main" id="{6F17B3D3-93D9-4358-B75F-E148B6FC3691}"/>
              </a:ext>
            </a:extLst>
          </p:cNvPr>
          <p:cNvSpPr>
            <a:spLocks noGrp="1"/>
          </p:cNvSpPr>
          <p:nvPr>
            <p:ph idx="1"/>
          </p:nvPr>
        </p:nvSpPr>
        <p:spPr>
          <a:xfrm>
            <a:off x="519545" y="1328287"/>
            <a:ext cx="6141028" cy="4927040"/>
          </a:xfrm>
        </p:spPr>
        <p:txBody>
          <a:bodyPr>
            <a:normAutofit fontScale="92500" lnSpcReduction="20000"/>
          </a:bodyPr>
          <a:lstStyle/>
          <a:p>
            <a:pPr marL="0" indent="0" algn="just">
              <a:buNone/>
            </a:pPr>
            <a:r>
              <a:rPr lang="en-GB" dirty="0"/>
              <a:t>That part of Africa, known by the name of Guinea, to which the trade for slaves is carried on, extends along the coast above 3400 miles, from the Senegal to Angola, and includes a variety of kingdoms. Of these the most considerable is the kingdom of Benin, both as to extent and wealth, the richness and cultivation of the soil, the power of its king, and the number and warlike disposition of the inhabitants. It is situated nearly under the line, and extends along the coast about 170 miles, but runs back into the interior part of Africa to a distance hitherto I believe unexplored by any traveller; and seems only terminated at length by the empire of Abyssinia, near 1500 miles from its beginning.</a:t>
            </a:r>
          </a:p>
        </p:txBody>
      </p:sp>
      <p:pic>
        <p:nvPicPr>
          <p:cNvPr id="4" name="Picture 3">
            <a:extLst>
              <a:ext uri="{FF2B5EF4-FFF2-40B4-BE49-F238E27FC236}">
                <a16:creationId xmlns:a16="http://schemas.microsoft.com/office/drawing/2014/main" id="{A1AA125F-4A62-4561-BCBA-D52CB1D95EC2}"/>
              </a:ext>
            </a:extLst>
          </p:cNvPr>
          <p:cNvPicPr>
            <a:picLocks noChangeAspect="1"/>
          </p:cNvPicPr>
          <p:nvPr/>
        </p:nvPicPr>
        <p:blipFill>
          <a:blip r:embed="rId3"/>
          <a:stretch>
            <a:fillRect/>
          </a:stretch>
        </p:blipFill>
        <p:spPr>
          <a:xfrm>
            <a:off x="6935792" y="1125328"/>
            <a:ext cx="5097984" cy="3797998"/>
          </a:xfrm>
          <a:prstGeom prst="rect">
            <a:avLst/>
          </a:prstGeom>
        </p:spPr>
      </p:pic>
    </p:spTree>
    <p:extLst>
      <p:ext uri="{BB962C8B-B14F-4D97-AF65-F5344CB8AC3E}">
        <p14:creationId xmlns:p14="http://schemas.microsoft.com/office/powerpoint/2010/main" val="3915964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E363D-7C0D-4EE2-8076-32F314223E3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3CD6BF6-D5CE-4269-A879-1AA135C58902}"/>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384894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C216A-A20F-4BCC-BF07-840BCC959FF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12F512F-B83C-4B16-B7E1-CCF9AC6F20B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68C2CE6-5702-4F5D-8A31-60E57EE16EC4}"/>
              </a:ext>
            </a:extLst>
          </p:cNvPr>
          <p:cNvPicPr>
            <a:picLocks noChangeAspect="1"/>
          </p:cNvPicPr>
          <p:nvPr/>
        </p:nvPicPr>
        <p:blipFill>
          <a:blip r:embed="rId3"/>
          <a:stretch>
            <a:fillRect/>
          </a:stretch>
        </p:blipFill>
        <p:spPr>
          <a:xfrm>
            <a:off x="2738616" y="0"/>
            <a:ext cx="6714767" cy="6858000"/>
          </a:xfrm>
          <a:prstGeom prst="rect">
            <a:avLst/>
          </a:prstGeom>
        </p:spPr>
      </p:pic>
    </p:spTree>
    <p:extLst>
      <p:ext uri="{BB962C8B-B14F-4D97-AF65-F5344CB8AC3E}">
        <p14:creationId xmlns:p14="http://schemas.microsoft.com/office/powerpoint/2010/main" val="3377453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81F37-3CA9-4C2D-94B1-ED22677E7849}"/>
              </a:ext>
            </a:extLst>
          </p:cNvPr>
          <p:cNvSpPr>
            <a:spLocks noGrp="1"/>
          </p:cNvSpPr>
          <p:nvPr>
            <p:ph type="title"/>
          </p:nvPr>
        </p:nvSpPr>
        <p:spPr/>
        <p:txBody>
          <a:bodyPr/>
          <a:lstStyle/>
          <a:p>
            <a:r>
              <a:rPr lang="en-GB" dirty="0"/>
              <a:t>Kingdom of Abyssinia (Empire of Ethiopia)</a:t>
            </a:r>
          </a:p>
        </p:txBody>
      </p:sp>
      <p:sp>
        <p:nvSpPr>
          <p:cNvPr id="3" name="Content Placeholder 2">
            <a:extLst>
              <a:ext uri="{FF2B5EF4-FFF2-40B4-BE49-F238E27FC236}">
                <a16:creationId xmlns:a16="http://schemas.microsoft.com/office/drawing/2014/main" id="{653EE746-3163-4726-ABC6-824FA53A89CF}"/>
              </a:ext>
            </a:extLst>
          </p:cNvPr>
          <p:cNvSpPr>
            <a:spLocks noGrp="1"/>
          </p:cNvSpPr>
          <p:nvPr>
            <p:ph idx="1"/>
          </p:nvPr>
        </p:nvSpPr>
        <p:spPr>
          <a:xfrm>
            <a:off x="838200" y="1825625"/>
            <a:ext cx="7267832" cy="4351338"/>
          </a:xfrm>
        </p:spPr>
        <p:txBody>
          <a:bodyPr/>
          <a:lstStyle/>
          <a:p>
            <a:r>
              <a:rPr lang="en-GB" dirty="0"/>
              <a:t> Solomonic dynasty est. by </a:t>
            </a:r>
            <a:r>
              <a:rPr lang="en-GB" dirty="0" err="1"/>
              <a:t>Yekuno</a:t>
            </a:r>
            <a:r>
              <a:rPr lang="en-GB" dirty="0"/>
              <a:t> </a:t>
            </a:r>
            <a:r>
              <a:rPr lang="en-GB" dirty="0" err="1"/>
              <a:t>Amlak</a:t>
            </a:r>
            <a:r>
              <a:rPr lang="en-GB" dirty="0"/>
              <a:t> c. 1270; lasted until 1974</a:t>
            </a:r>
          </a:p>
        </p:txBody>
      </p:sp>
      <p:pic>
        <p:nvPicPr>
          <p:cNvPr id="4" name="Picture 3">
            <a:extLst>
              <a:ext uri="{FF2B5EF4-FFF2-40B4-BE49-F238E27FC236}">
                <a16:creationId xmlns:a16="http://schemas.microsoft.com/office/drawing/2014/main" id="{F38207A5-1A1F-4BC9-BF6C-B75FB6EA23D8}"/>
              </a:ext>
            </a:extLst>
          </p:cNvPr>
          <p:cNvPicPr>
            <a:picLocks noChangeAspect="1"/>
          </p:cNvPicPr>
          <p:nvPr/>
        </p:nvPicPr>
        <p:blipFill>
          <a:blip r:embed="rId3"/>
          <a:stretch>
            <a:fillRect/>
          </a:stretch>
        </p:blipFill>
        <p:spPr>
          <a:xfrm>
            <a:off x="8748584" y="1825625"/>
            <a:ext cx="3224292" cy="3599116"/>
          </a:xfrm>
          <a:prstGeom prst="rect">
            <a:avLst/>
          </a:prstGeom>
        </p:spPr>
      </p:pic>
      <p:pic>
        <p:nvPicPr>
          <p:cNvPr id="5" name="Picture 4">
            <a:extLst>
              <a:ext uri="{FF2B5EF4-FFF2-40B4-BE49-F238E27FC236}">
                <a16:creationId xmlns:a16="http://schemas.microsoft.com/office/drawing/2014/main" id="{7EE2246A-6B46-4CCB-B63C-6905B346E764}"/>
              </a:ext>
            </a:extLst>
          </p:cNvPr>
          <p:cNvPicPr>
            <a:picLocks noChangeAspect="1"/>
          </p:cNvPicPr>
          <p:nvPr/>
        </p:nvPicPr>
        <p:blipFill>
          <a:blip r:embed="rId4"/>
          <a:stretch>
            <a:fillRect/>
          </a:stretch>
        </p:blipFill>
        <p:spPr>
          <a:xfrm>
            <a:off x="1693718" y="2848681"/>
            <a:ext cx="5330537" cy="3843817"/>
          </a:xfrm>
          <a:prstGeom prst="rect">
            <a:avLst/>
          </a:prstGeom>
        </p:spPr>
      </p:pic>
      <p:sp>
        <p:nvSpPr>
          <p:cNvPr id="6" name="Rectangle 5">
            <a:extLst>
              <a:ext uri="{FF2B5EF4-FFF2-40B4-BE49-F238E27FC236}">
                <a16:creationId xmlns:a16="http://schemas.microsoft.com/office/drawing/2014/main" id="{B49E65AE-EB70-4D72-A2F2-D6A7B9BDDFE4}"/>
              </a:ext>
            </a:extLst>
          </p:cNvPr>
          <p:cNvSpPr/>
          <p:nvPr/>
        </p:nvSpPr>
        <p:spPr>
          <a:xfrm>
            <a:off x="7287558" y="5569545"/>
            <a:ext cx="2808781" cy="923330"/>
          </a:xfrm>
          <a:prstGeom prst="rect">
            <a:avLst/>
          </a:prstGeom>
        </p:spPr>
        <p:txBody>
          <a:bodyPr wrap="square">
            <a:spAutoFit/>
          </a:bodyPr>
          <a:lstStyle/>
          <a:p>
            <a:r>
              <a:rPr lang="en-GB" dirty="0" err="1"/>
              <a:t>Fasilides</a:t>
            </a:r>
            <a:r>
              <a:rPr lang="en-GB" dirty="0"/>
              <a:t> Palace in the Fasil </a:t>
            </a:r>
            <a:r>
              <a:rPr lang="en-GB" dirty="0" err="1"/>
              <a:t>Ghebbi</a:t>
            </a:r>
            <a:r>
              <a:rPr lang="en-GB" dirty="0"/>
              <a:t> (royal enclosure), Gondar, Ethiopia</a:t>
            </a:r>
          </a:p>
        </p:txBody>
      </p:sp>
    </p:spTree>
    <p:extLst>
      <p:ext uri="{BB962C8B-B14F-4D97-AF65-F5344CB8AC3E}">
        <p14:creationId xmlns:p14="http://schemas.microsoft.com/office/powerpoint/2010/main" val="1935398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4B943-29D2-46A3-9484-B942C89AB348}"/>
              </a:ext>
            </a:extLst>
          </p:cNvPr>
          <p:cNvSpPr>
            <a:spLocks noGrp="1"/>
          </p:cNvSpPr>
          <p:nvPr>
            <p:ph type="title"/>
          </p:nvPr>
        </p:nvSpPr>
        <p:spPr/>
        <p:txBody>
          <a:bodyPr/>
          <a:lstStyle/>
          <a:p>
            <a:r>
              <a:rPr lang="en-GB" dirty="0"/>
              <a:t>Ethiopia and Rastafari </a:t>
            </a:r>
          </a:p>
        </p:txBody>
      </p:sp>
      <p:pic>
        <p:nvPicPr>
          <p:cNvPr id="4" name="Content Placeholder 3">
            <a:extLst>
              <a:ext uri="{FF2B5EF4-FFF2-40B4-BE49-F238E27FC236}">
                <a16:creationId xmlns:a16="http://schemas.microsoft.com/office/drawing/2014/main" id="{B4E196FF-3996-4D2E-8743-671C94DAA96A}"/>
              </a:ext>
            </a:extLst>
          </p:cNvPr>
          <p:cNvPicPr>
            <a:picLocks noGrp="1" noChangeAspect="1"/>
          </p:cNvPicPr>
          <p:nvPr>
            <p:ph idx="1"/>
          </p:nvPr>
        </p:nvPicPr>
        <p:blipFill>
          <a:blip r:embed="rId2"/>
          <a:stretch>
            <a:fillRect/>
          </a:stretch>
        </p:blipFill>
        <p:spPr>
          <a:xfrm>
            <a:off x="947307" y="1883683"/>
            <a:ext cx="3417613" cy="4351338"/>
          </a:xfrm>
          <a:prstGeom prst="rect">
            <a:avLst/>
          </a:prstGeom>
        </p:spPr>
      </p:pic>
      <p:pic>
        <p:nvPicPr>
          <p:cNvPr id="5" name="Picture 4">
            <a:extLst>
              <a:ext uri="{FF2B5EF4-FFF2-40B4-BE49-F238E27FC236}">
                <a16:creationId xmlns:a16="http://schemas.microsoft.com/office/drawing/2014/main" id="{7DCD4551-8861-42D6-A6D9-49611ADFC658}"/>
              </a:ext>
            </a:extLst>
          </p:cNvPr>
          <p:cNvPicPr>
            <a:picLocks noChangeAspect="1"/>
          </p:cNvPicPr>
          <p:nvPr/>
        </p:nvPicPr>
        <p:blipFill>
          <a:blip r:embed="rId3"/>
          <a:stretch>
            <a:fillRect/>
          </a:stretch>
        </p:blipFill>
        <p:spPr>
          <a:xfrm>
            <a:off x="6836229" y="1883683"/>
            <a:ext cx="4876800" cy="3252788"/>
          </a:xfrm>
          <a:prstGeom prst="rect">
            <a:avLst/>
          </a:prstGeom>
        </p:spPr>
      </p:pic>
    </p:spTree>
    <p:extLst>
      <p:ext uri="{BB962C8B-B14F-4D97-AF65-F5344CB8AC3E}">
        <p14:creationId xmlns:p14="http://schemas.microsoft.com/office/powerpoint/2010/main" val="1488193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1D989-C667-41B8-81E4-AA8F491A5D9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7ACBF54-C6E5-4034-8468-24DE7AC4B26F}"/>
              </a:ext>
            </a:extLst>
          </p:cNvPr>
          <p:cNvSpPr>
            <a:spLocks noGrp="1"/>
          </p:cNvSpPr>
          <p:nvPr>
            <p:ph idx="1"/>
          </p:nvPr>
        </p:nvSpPr>
        <p:spPr>
          <a:xfrm>
            <a:off x="924471" y="773723"/>
            <a:ext cx="3647529" cy="5180818"/>
          </a:xfrm>
        </p:spPr>
        <p:txBody>
          <a:bodyPr>
            <a:normAutofit lnSpcReduction="10000"/>
          </a:bodyPr>
          <a:lstStyle/>
          <a:p>
            <a:endParaRPr lang="en-GB" dirty="0"/>
          </a:p>
          <a:p>
            <a:r>
              <a:rPr lang="en-GB" dirty="0"/>
              <a:t>Born 1745 in </a:t>
            </a:r>
            <a:r>
              <a:rPr lang="en-GB" dirty="0" err="1"/>
              <a:t>Essaka</a:t>
            </a:r>
            <a:r>
              <a:rPr lang="en-GB" dirty="0"/>
              <a:t> (identified as modern-day </a:t>
            </a:r>
            <a:r>
              <a:rPr lang="en-GB" dirty="0" err="1"/>
              <a:t>Isseke</a:t>
            </a:r>
            <a:r>
              <a:rPr lang="en-GB" dirty="0"/>
              <a:t>) in Igboland, Modern Nigeria</a:t>
            </a:r>
          </a:p>
          <a:p>
            <a:endParaRPr lang="en-GB" dirty="0"/>
          </a:p>
          <a:p>
            <a:r>
              <a:rPr lang="en-GB" dirty="0"/>
              <a:t>Of Igbo language/cultural group</a:t>
            </a:r>
          </a:p>
          <a:p>
            <a:endParaRPr lang="en-GB" dirty="0"/>
          </a:p>
          <a:p>
            <a:r>
              <a:rPr lang="en-GB" dirty="0"/>
              <a:t>Part of Kingdom of Benin</a:t>
            </a:r>
          </a:p>
        </p:txBody>
      </p:sp>
      <p:pic>
        <p:nvPicPr>
          <p:cNvPr id="5" name="Picture 4">
            <a:extLst>
              <a:ext uri="{FF2B5EF4-FFF2-40B4-BE49-F238E27FC236}">
                <a16:creationId xmlns:a16="http://schemas.microsoft.com/office/drawing/2014/main" id="{E6BD02A2-7F76-461A-AEC8-984BA574AF0F}"/>
              </a:ext>
            </a:extLst>
          </p:cNvPr>
          <p:cNvPicPr>
            <a:picLocks noChangeAspect="1"/>
          </p:cNvPicPr>
          <p:nvPr/>
        </p:nvPicPr>
        <p:blipFill>
          <a:blip r:embed="rId3"/>
          <a:stretch>
            <a:fillRect/>
          </a:stretch>
        </p:blipFill>
        <p:spPr>
          <a:xfrm>
            <a:off x="5523244" y="464131"/>
            <a:ext cx="6590347" cy="6303810"/>
          </a:xfrm>
          <a:prstGeom prst="rect">
            <a:avLst/>
          </a:prstGeom>
        </p:spPr>
      </p:pic>
    </p:spTree>
    <p:extLst>
      <p:ext uri="{BB962C8B-B14F-4D97-AF65-F5344CB8AC3E}">
        <p14:creationId xmlns:p14="http://schemas.microsoft.com/office/powerpoint/2010/main" val="3590576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99550-7CD6-4D21-B3D3-4E49D827582F}"/>
              </a:ext>
            </a:extLst>
          </p:cNvPr>
          <p:cNvSpPr>
            <a:spLocks noGrp="1"/>
          </p:cNvSpPr>
          <p:nvPr>
            <p:ph type="title"/>
          </p:nvPr>
        </p:nvSpPr>
        <p:spPr>
          <a:xfrm>
            <a:off x="3966518" y="1"/>
            <a:ext cx="7387281" cy="1690688"/>
          </a:xfrm>
        </p:spPr>
        <p:txBody>
          <a:bodyPr/>
          <a:lstStyle/>
          <a:p>
            <a:r>
              <a:rPr lang="en-GB" dirty="0"/>
              <a:t>Oba of Benin, Benin City</a:t>
            </a:r>
          </a:p>
        </p:txBody>
      </p:sp>
      <p:pic>
        <p:nvPicPr>
          <p:cNvPr id="5" name="Content Placeholder 4">
            <a:extLst>
              <a:ext uri="{FF2B5EF4-FFF2-40B4-BE49-F238E27FC236}">
                <a16:creationId xmlns:a16="http://schemas.microsoft.com/office/drawing/2014/main" id="{66E052C2-B882-4CE6-9D41-CC3AF8B0F692}"/>
              </a:ext>
            </a:extLst>
          </p:cNvPr>
          <p:cNvPicPr>
            <a:picLocks noGrp="1" noChangeAspect="1"/>
          </p:cNvPicPr>
          <p:nvPr>
            <p:ph idx="1"/>
          </p:nvPr>
        </p:nvPicPr>
        <p:blipFill>
          <a:blip r:embed="rId3"/>
          <a:stretch>
            <a:fillRect/>
          </a:stretch>
        </p:blipFill>
        <p:spPr>
          <a:xfrm>
            <a:off x="0" y="0"/>
            <a:ext cx="3509143" cy="4351338"/>
          </a:xfrm>
          <a:prstGeom prst="rect">
            <a:avLst/>
          </a:prstGeom>
        </p:spPr>
      </p:pic>
      <p:sp>
        <p:nvSpPr>
          <p:cNvPr id="6" name="Rectangle 5">
            <a:extLst>
              <a:ext uri="{FF2B5EF4-FFF2-40B4-BE49-F238E27FC236}">
                <a16:creationId xmlns:a16="http://schemas.microsoft.com/office/drawing/2014/main" id="{1DAD0E73-84BD-482E-9EF6-21A5571D958C}"/>
              </a:ext>
            </a:extLst>
          </p:cNvPr>
          <p:cNvSpPr/>
          <p:nvPr/>
        </p:nvSpPr>
        <p:spPr>
          <a:xfrm>
            <a:off x="247134" y="4351338"/>
            <a:ext cx="3089189" cy="1200329"/>
          </a:xfrm>
          <a:prstGeom prst="rect">
            <a:avLst/>
          </a:prstGeom>
        </p:spPr>
        <p:txBody>
          <a:bodyPr wrap="square">
            <a:spAutoFit/>
          </a:bodyPr>
          <a:lstStyle/>
          <a:p>
            <a:r>
              <a:rPr lang="en-GB" dirty="0"/>
              <a:t>Dutch Depiction of Benin City of 1668</a:t>
            </a:r>
          </a:p>
          <a:p>
            <a:r>
              <a:rPr lang="en-GB" dirty="0"/>
              <a:t>Metropolitan Museum of Art;</a:t>
            </a:r>
          </a:p>
          <a:p>
            <a:r>
              <a:rPr lang="en-GB" dirty="0"/>
              <a:t>Early C19 Italian depiction</a:t>
            </a:r>
          </a:p>
        </p:txBody>
      </p:sp>
      <p:pic>
        <p:nvPicPr>
          <p:cNvPr id="3" name="Picture 2">
            <a:extLst>
              <a:ext uri="{FF2B5EF4-FFF2-40B4-BE49-F238E27FC236}">
                <a16:creationId xmlns:a16="http://schemas.microsoft.com/office/drawing/2014/main" id="{5EAA6A5E-515D-4EDA-9291-457EFF8DD191}"/>
              </a:ext>
            </a:extLst>
          </p:cNvPr>
          <p:cNvPicPr>
            <a:picLocks noChangeAspect="1"/>
          </p:cNvPicPr>
          <p:nvPr/>
        </p:nvPicPr>
        <p:blipFill>
          <a:blip r:embed="rId4"/>
          <a:stretch>
            <a:fillRect/>
          </a:stretch>
        </p:blipFill>
        <p:spPr>
          <a:xfrm>
            <a:off x="4823633" y="1257387"/>
            <a:ext cx="7195769" cy="5600613"/>
          </a:xfrm>
          <a:prstGeom prst="rect">
            <a:avLst/>
          </a:prstGeom>
        </p:spPr>
      </p:pic>
    </p:spTree>
    <p:extLst>
      <p:ext uri="{BB962C8B-B14F-4D97-AF65-F5344CB8AC3E}">
        <p14:creationId xmlns:p14="http://schemas.microsoft.com/office/powerpoint/2010/main" val="3153456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502A0-4704-4471-917B-B638A570317B}"/>
              </a:ext>
            </a:extLst>
          </p:cNvPr>
          <p:cNvSpPr>
            <a:spLocks noGrp="1"/>
          </p:cNvSpPr>
          <p:nvPr>
            <p:ph type="title"/>
          </p:nvPr>
        </p:nvSpPr>
        <p:spPr>
          <a:xfrm>
            <a:off x="838200" y="0"/>
            <a:ext cx="10515600" cy="1325563"/>
          </a:xfrm>
        </p:spPr>
        <p:txBody>
          <a:bodyPr/>
          <a:lstStyle/>
          <a:p>
            <a:r>
              <a:rPr lang="en-GB" dirty="0"/>
              <a:t>Chronology of Transatlantic Slavery</a:t>
            </a:r>
          </a:p>
        </p:txBody>
      </p:sp>
      <p:sp>
        <p:nvSpPr>
          <p:cNvPr id="3" name="Content Placeholder 2">
            <a:extLst>
              <a:ext uri="{FF2B5EF4-FFF2-40B4-BE49-F238E27FC236}">
                <a16:creationId xmlns:a16="http://schemas.microsoft.com/office/drawing/2014/main" id="{8D94EFB8-97DD-4F5F-AD89-43F7A6FED13B}"/>
              </a:ext>
            </a:extLst>
          </p:cNvPr>
          <p:cNvSpPr>
            <a:spLocks noGrp="1"/>
          </p:cNvSpPr>
          <p:nvPr>
            <p:ph idx="1"/>
          </p:nvPr>
        </p:nvSpPr>
        <p:spPr>
          <a:xfrm>
            <a:off x="838200" y="1514842"/>
            <a:ext cx="5574323" cy="4978033"/>
          </a:xfrm>
        </p:spPr>
        <p:txBody>
          <a:bodyPr>
            <a:normAutofit fontScale="92500" lnSpcReduction="20000"/>
          </a:bodyPr>
          <a:lstStyle/>
          <a:p>
            <a:r>
              <a:rPr lang="en-GB" dirty="0"/>
              <a:t>1441: first African slaves transported to Portugal</a:t>
            </a:r>
          </a:p>
          <a:p>
            <a:r>
              <a:rPr lang="en-GB" dirty="0"/>
              <a:t>1452: Papal Bull </a:t>
            </a:r>
            <a:r>
              <a:rPr lang="en-GB" i="1" dirty="0"/>
              <a:t>Dum </a:t>
            </a:r>
            <a:r>
              <a:rPr lang="en-GB" i="1" dirty="0" err="1"/>
              <a:t>Diversas</a:t>
            </a:r>
            <a:r>
              <a:rPr lang="en-GB" i="1" dirty="0"/>
              <a:t> </a:t>
            </a:r>
            <a:r>
              <a:rPr lang="en-GB" dirty="0"/>
              <a:t>gave </a:t>
            </a:r>
            <a:r>
              <a:rPr lang="en-GB" dirty="0" err="1"/>
              <a:t>Portugese</a:t>
            </a:r>
            <a:r>
              <a:rPr lang="en-GB" dirty="0"/>
              <a:t> “full and free permission to invade, search out, capture, and subjugate the Saracens and pagans and any other unbelievers and enemies of Christ wherever they may be ... and to reduce their persons into perpetual servitude”</a:t>
            </a:r>
          </a:p>
          <a:p>
            <a:r>
              <a:rPr lang="en-GB" dirty="0"/>
              <a:t>1492: Columbus ‘discovers’ New World</a:t>
            </a:r>
          </a:p>
          <a:p>
            <a:r>
              <a:rPr lang="en-GB" dirty="0"/>
              <a:t>1494: Treaty of Tordesillas divided hemispheres of Portuguese and Spanish control/influence</a:t>
            </a:r>
          </a:p>
          <a:p>
            <a:endParaRPr lang="en-GB" dirty="0"/>
          </a:p>
          <a:p>
            <a:endParaRPr lang="en-GB" dirty="0"/>
          </a:p>
        </p:txBody>
      </p:sp>
      <p:pic>
        <p:nvPicPr>
          <p:cNvPr id="4" name="Picture 3">
            <a:extLst>
              <a:ext uri="{FF2B5EF4-FFF2-40B4-BE49-F238E27FC236}">
                <a16:creationId xmlns:a16="http://schemas.microsoft.com/office/drawing/2014/main" id="{8DACC11A-61DD-4756-8574-C400DE3AA89A}"/>
              </a:ext>
            </a:extLst>
          </p:cNvPr>
          <p:cNvPicPr>
            <a:picLocks noChangeAspect="1"/>
          </p:cNvPicPr>
          <p:nvPr/>
        </p:nvPicPr>
        <p:blipFill>
          <a:blip r:embed="rId3"/>
          <a:stretch>
            <a:fillRect/>
          </a:stretch>
        </p:blipFill>
        <p:spPr>
          <a:xfrm>
            <a:off x="6787660" y="1514842"/>
            <a:ext cx="5080197" cy="5167312"/>
          </a:xfrm>
          <a:prstGeom prst="rect">
            <a:avLst/>
          </a:prstGeom>
        </p:spPr>
      </p:pic>
    </p:spTree>
    <p:extLst>
      <p:ext uri="{BB962C8B-B14F-4D97-AF65-F5344CB8AC3E}">
        <p14:creationId xmlns:p14="http://schemas.microsoft.com/office/powerpoint/2010/main" val="631242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8CDC5-68DD-4105-B894-48FE5E2AB39E}"/>
              </a:ext>
            </a:extLst>
          </p:cNvPr>
          <p:cNvSpPr>
            <a:spLocks noGrp="1"/>
          </p:cNvSpPr>
          <p:nvPr>
            <p:ph type="title"/>
          </p:nvPr>
        </p:nvSpPr>
        <p:spPr>
          <a:xfrm>
            <a:off x="5262813" y="77398"/>
            <a:ext cx="6274591" cy="3351602"/>
          </a:xfrm>
        </p:spPr>
        <p:txBody>
          <a:bodyPr vert="horz" lIns="91440" tIns="45720" rIns="91440" bIns="45720" rtlCol="0" anchor="b">
            <a:normAutofit/>
          </a:bodyPr>
          <a:lstStyle/>
          <a:p>
            <a:r>
              <a:rPr lang="en-US" sz="6000" dirty="0" err="1"/>
              <a:t>Ewuare</a:t>
            </a:r>
            <a:r>
              <a:rPr lang="en-US" sz="6000" dirty="0"/>
              <a:t> II (b. 1953) – current Oba of Benin</a:t>
            </a:r>
          </a:p>
        </p:txBody>
      </p:sp>
      <p:pic>
        <p:nvPicPr>
          <p:cNvPr id="7" name="Content Placeholder 6" descr="A group of people posing for the camera&#10;&#10;Description automatically generated">
            <a:extLst>
              <a:ext uri="{FF2B5EF4-FFF2-40B4-BE49-F238E27FC236}">
                <a16:creationId xmlns:a16="http://schemas.microsoft.com/office/drawing/2014/main" id="{F92CDFDA-EE74-424B-B3D4-0AEEFB652D85}"/>
              </a:ext>
            </a:extLst>
          </p:cNvPr>
          <p:cNvPicPr>
            <a:picLocks noGrp="1" noChangeAspect="1"/>
          </p:cNvPicPr>
          <p:nvPr>
            <p:ph idx="1"/>
          </p:nvPr>
        </p:nvPicPr>
        <p:blipFill rotWithShape="1">
          <a:blip r:embed="rId3"/>
          <a:srcRect r="1" b="1284"/>
          <a:stretch/>
        </p:blipFill>
        <p:spPr>
          <a:xfrm>
            <a:off x="20" y="10"/>
            <a:ext cx="4637226" cy="6857990"/>
          </a:xfrm>
          <a:prstGeom prst="rect">
            <a:avLst/>
          </a:prstGeom>
        </p:spPr>
      </p:pic>
      <p:pic>
        <p:nvPicPr>
          <p:cNvPr id="3" name="Picture 2">
            <a:extLst>
              <a:ext uri="{FF2B5EF4-FFF2-40B4-BE49-F238E27FC236}">
                <a16:creationId xmlns:a16="http://schemas.microsoft.com/office/drawing/2014/main" id="{7DBFA579-FB8E-4BB5-8935-035B0B024501}"/>
              </a:ext>
            </a:extLst>
          </p:cNvPr>
          <p:cNvPicPr>
            <a:picLocks noChangeAspect="1"/>
          </p:cNvPicPr>
          <p:nvPr/>
        </p:nvPicPr>
        <p:blipFill>
          <a:blip r:embed="rId4"/>
          <a:stretch>
            <a:fillRect/>
          </a:stretch>
        </p:blipFill>
        <p:spPr>
          <a:xfrm>
            <a:off x="7237185" y="3556000"/>
            <a:ext cx="4740729" cy="3160486"/>
          </a:xfrm>
          <a:prstGeom prst="rect">
            <a:avLst/>
          </a:prstGeom>
        </p:spPr>
      </p:pic>
    </p:spTree>
    <p:extLst>
      <p:ext uri="{BB962C8B-B14F-4D97-AF65-F5344CB8AC3E}">
        <p14:creationId xmlns:p14="http://schemas.microsoft.com/office/powerpoint/2010/main" val="3938803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FABF1-849D-4ADF-84B0-82E7C9F79027}"/>
              </a:ext>
            </a:extLst>
          </p:cNvPr>
          <p:cNvSpPr>
            <a:spLocks noGrp="1"/>
          </p:cNvSpPr>
          <p:nvPr>
            <p:ph type="title"/>
          </p:nvPr>
        </p:nvSpPr>
        <p:spPr/>
        <p:txBody>
          <a:bodyPr/>
          <a:lstStyle/>
          <a:p>
            <a:r>
              <a:rPr lang="en-GB" dirty="0"/>
              <a:t>Kingdom of Benin – punitive raids 1897</a:t>
            </a:r>
          </a:p>
        </p:txBody>
      </p:sp>
      <p:pic>
        <p:nvPicPr>
          <p:cNvPr id="12" name="Content Placeholder 11">
            <a:extLst>
              <a:ext uri="{FF2B5EF4-FFF2-40B4-BE49-F238E27FC236}">
                <a16:creationId xmlns:a16="http://schemas.microsoft.com/office/drawing/2014/main" id="{2FB1EB71-510C-4C8C-B813-B9278219FF51}"/>
              </a:ext>
            </a:extLst>
          </p:cNvPr>
          <p:cNvPicPr>
            <a:picLocks noGrp="1" noChangeAspect="1"/>
          </p:cNvPicPr>
          <p:nvPr>
            <p:ph idx="1"/>
          </p:nvPr>
        </p:nvPicPr>
        <p:blipFill>
          <a:blip r:embed="rId3"/>
          <a:stretch>
            <a:fillRect/>
          </a:stretch>
        </p:blipFill>
        <p:spPr>
          <a:xfrm>
            <a:off x="8407099" y="1582436"/>
            <a:ext cx="3664540" cy="4779835"/>
          </a:xfrm>
          <a:prstGeom prst="rect">
            <a:avLst/>
          </a:prstGeom>
        </p:spPr>
      </p:pic>
      <p:pic>
        <p:nvPicPr>
          <p:cNvPr id="11" name="Picture 10">
            <a:extLst>
              <a:ext uri="{FF2B5EF4-FFF2-40B4-BE49-F238E27FC236}">
                <a16:creationId xmlns:a16="http://schemas.microsoft.com/office/drawing/2014/main" id="{BCB6CCF0-FE3E-4AA4-A6D2-73373BD376F0}"/>
              </a:ext>
            </a:extLst>
          </p:cNvPr>
          <p:cNvPicPr>
            <a:picLocks noChangeAspect="1"/>
          </p:cNvPicPr>
          <p:nvPr/>
        </p:nvPicPr>
        <p:blipFill>
          <a:blip r:embed="rId4"/>
          <a:stretch>
            <a:fillRect/>
          </a:stretch>
        </p:blipFill>
        <p:spPr>
          <a:xfrm>
            <a:off x="372320" y="1559989"/>
            <a:ext cx="3897502" cy="5083698"/>
          </a:xfrm>
          <a:prstGeom prst="rect">
            <a:avLst/>
          </a:prstGeom>
        </p:spPr>
      </p:pic>
      <p:pic>
        <p:nvPicPr>
          <p:cNvPr id="14" name="Picture 13">
            <a:extLst>
              <a:ext uri="{FF2B5EF4-FFF2-40B4-BE49-F238E27FC236}">
                <a16:creationId xmlns:a16="http://schemas.microsoft.com/office/drawing/2014/main" id="{E39110F7-D73F-4C78-81E5-33AF87B31BDE}"/>
              </a:ext>
            </a:extLst>
          </p:cNvPr>
          <p:cNvPicPr>
            <a:picLocks noChangeAspect="1"/>
          </p:cNvPicPr>
          <p:nvPr/>
        </p:nvPicPr>
        <p:blipFill>
          <a:blip r:embed="rId5"/>
          <a:stretch>
            <a:fillRect/>
          </a:stretch>
        </p:blipFill>
        <p:spPr>
          <a:xfrm>
            <a:off x="4648177" y="1559989"/>
            <a:ext cx="3525982" cy="5129392"/>
          </a:xfrm>
          <a:prstGeom prst="rect">
            <a:avLst/>
          </a:prstGeom>
        </p:spPr>
      </p:pic>
    </p:spTree>
    <p:extLst>
      <p:ext uri="{BB962C8B-B14F-4D97-AF65-F5344CB8AC3E}">
        <p14:creationId xmlns:p14="http://schemas.microsoft.com/office/powerpoint/2010/main" val="13533162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7BF73-EE49-459B-862D-E8F5A157DC68}"/>
              </a:ext>
            </a:extLst>
          </p:cNvPr>
          <p:cNvSpPr>
            <a:spLocks noGrp="1"/>
          </p:cNvSpPr>
          <p:nvPr>
            <p:ph type="title"/>
          </p:nvPr>
        </p:nvSpPr>
        <p:spPr/>
        <p:txBody>
          <a:bodyPr/>
          <a:lstStyle/>
          <a:p>
            <a:r>
              <a:rPr lang="en-GB" dirty="0"/>
              <a:t>Gold in Pan-African Culture</a:t>
            </a:r>
          </a:p>
        </p:txBody>
      </p:sp>
      <p:pic>
        <p:nvPicPr>
          <p:cNvPr id="5" name="Content Placeholder 4">
            <a:extLst>
              <a:ext uri="{FF2B5EF4-FFF2-40B4-BE49-F238E27FC236}">
                <a16:creationId xmlns:a16="http://schemas.microsoft.com/office/drawing/2014/main" id="{79A478E9-1818-4C5E-95FE-B12539E670B8}"/>
              </a:ext>
            </a:extLst>
          </p:cNvPr>
          <p:cNvPicPr>
            <a:picLocks noGrp="1" noChangeAspect="1"/>
          </p:cNvPicPr>
          <p:nvPr>
            <p:ph idx="1"/>
          </p:nvPr>
        </p:nvPicPr>
        <p:blipFill>
          <a:blip r:embed="rId2"/>
          <a:stretch>
            <a:fillRect/>
          </a:stretch>
        </p:blipFill>
        <p:spPr>
          <a:xfrm>
            <a:off x="708655" y="1916112"/>
            <a:ext cx="4536447" cy="3025775"/>
          </a:xfrm>
          <a:prstGeom prst="rect">
            <a:avLst/>
          </a:prstGeom>
        </p:spPr>
      </p:pic>
      <p:pic>
        <p:nvPicPr>
          <p:cNvPr id="4" name="Picture 3">
            <a:extLst>
              <a:ext uri="{FF2B5EF4-FFF2-40B4-BE49-F238E27FC236}">
                <a16:creationId xmlns:a16="http://schemas.microsoft.com/office/drawing/2014/main" id="{1A950C37-278F-4276-A69A-CAB721EC6889}"/>
              </a:ext>
            </a:extLst>
          </p:cNvPr>
          <p:cNvPicPr>
            <a:picLocks noChangeAspect="1"/>
          </p:cNvPicPr>
          <p:nvPr/>
        </p:nvPicPr>
        <p:blipFill>
          <a:blip r:embed="rId3"/>
          <a:stretch>
            <a:fillRect/>
          </a:stretch>
        </p:blipFill>
        <p:spPr>
          <a:xfrm>
            <a:off x="6946900" y="2075770"/>
            <a:ext cx="4740729" cy="3160486"/>
          </a:xfrm>
          <a:prstGeom prst="rect">
            <a:avLst/>
          </a:prstGeom>
        </p:spPr>
      </p:pic>
    </p:spTree>
    <p:extLst>
      <p:ext uri="{BB962C8B-B14F-4D97-AF65-F5344CB8AC3E}">
        <p14:creationId xmlns:p14="http://schemas.microsoft.com/office/powerpoint/2010/main" val="3711387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70145-B103-4BB2-9A5E-C9FB1C052241}"/>
              </a:ext>
            </a:extLst>
          </p:cNvPr>
          <p:cNvSpPr>
            <a:spLocks noGrp="1"/>
          </p:cNvSpPr>
          <p:nvPr>
            <p:ph type="title"/>
          </p:nvPr>
        </p:nvSpPr>
        <p:spPr>
          <a:xfrm>
            <a:off x="838200" y="365125"/>
            <a:ext cx="10515600" cy="1325563"/>
          </a:xfrm>
        </p:spPr>
        <p:txBody>
          <a:bodyPr/>
          <a:lstStyle/>
          <a:p>
            <a:r>
              <a:rPr lang="en-GB"/>
              <a:t>Guinea Gold</a:t>
            </a:r>
            <a:endParaRPr lang="en-GB" dirty="0"/>
          </a:p>
        </p:txBody>
      </p:sp>
      <p:pic>
        <p:nvPicPr>
          <p:cNvPr id="4" name="Content Placeholder 3">
            <a:extLst>
              <a:ext uri="{FF2B5EF4-FFF2-40B4-BE49-F238E27FC236}">
                <a16:creationId xmlns:a16="http://schemas.microsoft.com/office/drawing/2014/main" id="{5907EBBA-F9EF-4375-83B3-2338F3B3F136}"/>
              </a:ext>
            </a:extLst>
          </p:cNvPr>
          <p:cNvPicPr>
            <a:picLocks noGrp="1" noChangeAspect="1"/>
          </p:cNvPicPr>
          <p:nvPr>
            <p:ph idx="1"/>
          </p:nvPr>
        </p:nvPicPr>
        <p:blipFill rotWithShape="1">
          <a:blip r:embed="rId3"/>
          <a:srcRect l="3532" t="26860" r="3948" b="14285"/>
          <a:stretch/>
        </p:blipFill>
        <p:spPr>
          <a:xfrm>
            <a:off x="199292" y="2004646"/>
            <a:ext cx="12261406" cy="4853354"/>
          </a:xfrm>
          <a:prstGeom prst="rect">
            <a:avLst/>
          </a:prstGeom>
        </p:spPr>
      </p:pic>
      <p:pic>
        <p:nvPicPr>
          <p:cNvPr id="5" name="Picture 4">
            <a:extLst>
              <a:ext uri="{FF2B5EF4-FFF2-40B4-BE49-F238E27FC236}">
                <a16:creationId xmlns:a16="http://schemas.microsoft.com/office/drawing/2014/main" id="{1E6A737C-83C3-4D59-A8F1-0D94F16D1BE3}"/>
              </a:ext>
            </a:extLst>
          </p:cNvPr>
          <p:cNvPicPr>
            <a:picLocks noChangeAspect="1"/>
          </p:cNvPicPr>
          <p:nvPr/>
        </p:nvPicPr>
        <p:blipFill>
          <a:blip r:embed="rId4"/>
          <a:stretch>
            <a:fillRect/>
          </a:stretch>
        </p:blipFill>
        <p:spPr>
          <a:xfrm>
            <a:off x="9549801" y="4591769"/>
            <a:ext cx="2857500" cy="704850"/>
          </a:xfrm>
          <a:prstGeom prst="rect">
            <a:avLst/>
          </a:prstGeom>
        </p:spPr>
      </p:pic>
      <p:pic>
        <p:nvPicPr>
          <p:cNvPr id="6" name="Picture 5">
            <a:extLst>
              <a:ext uri="{FF2B5EF4-FFF2-40B4-BE49-F238E27FC236}">
                <a16:creationId xmlns:a16="http://schemas.microsoft.com/office/drawing/2014/main" id="{428FD191-5C26-4838-9050-99429CACF17D}"/>
              </a:ext>
            </a:extLst>
          </p:cNvPr>
          <p:cNvPicPr>
            <a:picLocks noChangeAspect="1"/>
          </p:cNvPicPr>
          <p:nvPr/>
        </p:nvPicPr>
        <p:blipFill>
          <a:blip r:embed="rId5"/>
          <a:stretch>
            <a:fillRect/>
          </a:stretch>
        </p:blipFill>
        <p:spPr>
          <a:xfrm>
            <a:off x="10110158" y="-47611"/>
            <a:ext cx="2081842" cy="2081842"/>
          </a:xfrm>
          <a:prstGeom prst="rect">
            <a:avLst/>
          </a:prstGeom>
        </p:spPr>
      </p:pic>
    </p:spTree>
    <p:extLst>
      <p:ext uri="{BB962C8B-B14F-4D97-AF65-F5344CB8AC3E}">
        <p14:creationId xmlns:p14="http://schemas.microsoft.com/office/powerpoint/2010/main" val="24843289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83B06-843D-4580-95F6-832BA36A51EF}"/>
              </a:ext>
            </a:extLst>
          </p:cNvPr>
          <p:cNvSpPr>
            <a:spLocks noGrp="1"/>
          </p:cNvSpPr>
          <p:nvPr>
            <p:ph type="title"/>
          </p:nvPr>
        </p:nvSpPr>
        <p:spPr>
          <a:xfrm>
            <a:off x="288105" y="10"/>
            <a:ext cx="5307659" cy="1676603"/>
          </a:xfrm>
        </p:spPr>
        <p:txBody>
          <a:bodyPr>
            <a:normAutofit/>
          </a:bodyPr>
          <a:lstStyle/>
          <a:p>
            <a:r>
              <a:rPr lang="en-GB" sz="4000" dirty="0"/>
              <a:t>Royal African Company</a:t>
            </a:r>
          </a:p>
        </p:txBody>
      </p:sp>
      <p:sp>
        <p:nvSpPr>
          <p:cNvPr id="12" name="Content Placeholder 7">
            <a:extLst>
              <a:ext uri="{FF2B5EF4-FFF2-40B4-BE49-F238E27FC236}">
                <a16:creationId xmlns:a16="http://schemas.microsoft.com/office/drawing/2014/main" id="{1AD3FFAF-609E-4E2D-8571-3BC5EF579076}"/>
              </a:ext>
            </a:extLst>
          </p:cNvPr>
          <p:cNvSpPr>
            <a:spLocks noGrp="1"/>
          </p:cNvSpPr>
          <p:nvPr>
            <p:ph idx="1"/>
          </p:nvPr>
        </p:nvSpPr>
        <p:spPr>
          <a:xfrm>
            <a:off x="288106" y="1676614"/>
            <a:ext cx="4946834" cy="5181386"/>
          </a:xfrm>
        </p:spPr>
        <p:txBody>
          <a:bodyPr>
            <a:normAutofit/>
          </a:bodyPr>
          <a:lstStyle/>
          <a:p>
            <a:r>
              <a:rPr lang="en-US" sz="2000" dirty="0"/>
              <a:t>Est 1660 (post Restoration) as </a:t>
            </a:r>
            <a:r>
              <a:rPr lang="en-GB" sz="2000" dirty="0"/>
              <a:t>Company of Royal Adventurers Trading to Africa</a:t>
            </a:r>
          </a:p>
          <a:p>
            <a:endParaRPr lang="en-GB" sz="2000" dirty="0"/>
          </a:p>
          <a:p>
            <a:r>
              <a:rPr lang="en-US" sz="2000" dirty="0"/>
              <a:t>Investors included James II (company governor), Charles II,  John Locke, Samuel Pepys</a:t>
            </a:r>
          </a:p>
          <a:p>
            <a:endParaRPr lang="en-US" sz="2000" dirty="0"/>
          </a:p>
          <a:p>
            <a:r>
              <a:rPr lang="en-US" sz="2000" dirty="0"/>
              <a:t>Had monopoly on English trade in West Africa until 1698 – operated with special privileges (esp. in trade of slaves until 1730s)</a:t>
            </a:r>
          </a:p>
          <a:p>
            <a:endParaRPr lang="en-US" sz="2000" dirty="0"/>
          </a:p>
          <a:p>
            <a:r>
              <a:rPr lang="en-US" sz="2000" dirty="0"/>
              <a:t>Monopoly removed after agitation from Bristol merchants</a:t>
            </a:r>
          </a:p>
        </p:txBody>
      </p:sp>
      <p:pic>
        <p:nvPicPr>
          <p:cNvPr id="4" name="Content Placeholder 3" descr="A drawing of a cartoon character&#10;&#10;Description automatically generated">
            <a:extLst>
              <a:ext uri="{FF2B5EF4-FFF2-40B4-BE49-F238E27FC236}">
                <a16:creationId xmlns:a16="http://schemas.microsoft.com/office/drawing/2014/main" id="{A3FC82EB-BDFF-420C-AC97-6619E763E4C2}"/>
              </a:ext>
            </a:extLst>
          </p:cNvPr>
          <p:cNvPicPr>
            <a:picLocks noChangeAspect="1"/>
          </p:cNvPicPr>
          <p:nvPr/>
        </p:nvPicPr>
        <p:blipFill rotWithShape="1">
          <a:blip r:embed="rId3"/>
          <a:srcRect t="5664" r="-2" b="-2"/>
          <a:stretch/>
        </p:blipFill>
        <p:spPr>
          <a:xfrm>
            <a:off x="5595764" y="10"/>
            <a:ext cx="6596236" cy="5989310"/>
          </a:xfrm>
          <a:prstGeom prst="rect">
            <a:avLst/>
          </a:prstGeom>
          <a:effectLst/>
        </p:spPr>
      </p:pic>
    </p:spTree>
    <p:extLst>
      <p:ext uri="{BB962C8B-B14F-4D97-AF65-F5344CB8AC3E}">
        <p14:creationId xmlns:p14="http://schemas.microsoft.com/office/powerpoint/2010/main" val="38749458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35E51-AAEF-4718-805F-F5F5E29BCC8F}"/>
              </a:ext>
            </a:extLst>
          </p:cNvPr>
          <p:cNvSpPr>
            <a:spLocks noGrp="1"/>
          </p:cNvSpPr>
          <p:nvPr>
            <p:ph type="title"/>
          </p:nvPr>
        </p:nvSpPr>
        <p:spPr/>
        <p:txBody>
          <a:bodyPr/>
          <a:lstStyle/>
          <a:p>
            <a:r>
              <a:rPr lang="en-GB" dirty="0"/>
              <a:t>Equiano on Benin</a:t>
            </a:r>
          </a:p>
        </p:txBody>
      </p:sp>
      <p:sp>
        <p:nvSpPr>
          <p:cNvPr id="3" name="Content Placeholder 2">
            <a:extLst>
              <a:ext uri="{FF2B5EF4-FFF2-40B4-BE49-F238E27FC236}">
                <a16:creationId xmlns:a16="http://schemas.microsoft.com/office/drawing/2014/main" id="{ECFA181B-FFAE-4C9D-890C-AB30D70806F6}"/>
              </a:ext>
            </a:extLst>
          </p:cNvPr>
          <p:cNvSpPr>
            <a:spLocks noGrp="1"/>
          </p:cNvSpPr>
          <p:nvPr>
            <p:ph idx="1"/>
          </p:nvPr>
        </p:nvSpPr>
        <p:spPr/>
        <p:txBody>
          <a:bodyPr/>
          <a:lstStyle/>
          <a:p>
            <a:pPr marL="0" indent="0">
              <a:buNone/>
            </a:pPr>
            <a:r>
              <a:rPr lang="en-GB" dirty="0"/>
              <a:t>This kingdom is divided into many provinces or districts: in one of the most remote and fertile of which, called </a:t>
            </a:r>
            <a:r>
              <a:rPr lang="en-GB" dirty="0" err="1"/>
              <a:t>Eboe</a:t>
            </a:r>
            <a:r>
              <a:rPr lang="en-GB" dirty="0"/>
              <a:t>, I was born, in the year 1745, in a charming fruitful vale, named </a:t>
            </a:r>
            <a:r>
              <a:rPr lang="en-GB" dirty="0" err="1"/>
              <a:t>Essaka</a:t>
            </a:r>
            <a:r>
              <a:rPr lang="en-GB" dirty="0"/>
              <a:t>. The distance of this province from the capital of Benin and the sea coast must be very considerable; for I had never heard of white men or Europeans, nor of the sea: and our subjection to the king of Benin was little more than nominal; for every transaction of the government, as far as my slender observation extended, was conducted by the chiefs or elders of the place</a:t>
            </a:r>
          </a:p>
        </p:txBody>
      </p:sp>
    </p:spTree>
    <p:extLst>
      <p:ext uri="{BB962C8B-B14F-4D97-AF65-F5344CB8AC3E}">
        <p14:creationId xmlns:p14="http://schemas.microsoft.com/office/powerpoint/2010/main" val="1936573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35E51-AAEF-4718-805F-F5F5E29BCC8F}"/>
              </a:ext>
            </a:extLst>
          </p:cNvPr>
          <p:cNvSpPr>
            <a:spLocks noGrp="1"/>
          </p:cNvSpPr>
          <p:nvPr>
            <p:ph type="title"/>
          </p:nvPr>
        </p:nvSpPr>
        <p:spPr/>
        <p:txBody>
          <a:bodyPr/>
          <a:lstStyle/>
          <a:p>
            <a:r>
              <a:rPr lang="en-GB" dirty="0"/>
              <a:t>Equiano on Benin</a:t>
            </a:r>
          </a:p>
        </p:txBody>
      </p:sp>
      <p:sp>
        <p:nvSpPr>
          <p:cNvPr id="3" name="Content Placeholder 2">
            <a:extLst>
              <a:ext uri="{FF2B5EF4-FFF2-40B4-BE49-F238E27FC236}">
                <a16:creationId xmlns:a16="http://schemas.microsoft.com/office/drawing/2014/main" id="{ECFA181B-FFAE-4C9D-890C-AB30D70806F6}"/>
              </a:ext>
            </a:extLst>
          </p:cNvPr>
          <p:cNvSpPr>
            <a:spLocks noGrp="1"/>
          </p:cNvSpPr>
          <p:nvPr>
            <p:ph idx="1"/>
          </p:nvPr>
        </p:nvSpPr>
        <p:spPr/>
        <p:txBody>
          <a:bodyPr/>
          <a:lstStyle/>
          <a:p>
            <a:pPr marL="0" indent="0">
              <a:buNone/>
            </a:pPr>
            <a:r>
              <a:rPr lang="en-GB" dirty="0"/>
              <a:t>My father was one of those elders or chiefs I have spoken of, and was styled </a:t>
            </a:r>
            <a:r>
              <a:rPr lang="en-GB" i="1" dirty="0" err="1"/>
              <a:t>Embrenche</a:t>
            </a:r>
            <a:r>
              <a:rPr lang="en-GB" dirty="0"/>
              <a:t>; a term, as I remember, importing the highest distinction, and signifying in our language a mark of grandeur. This mark is conferred on the person entitled to it, by cutting the skin across at the top of the forehead, and drawing it down to the eye-brows; and while it is in this situation applying a warm hand, and rubbing it until it shrinks up into a thick weal across the lower part of the forehead. Most of the judges and senators were thus marked; my father had long born it: I had seen it conferred on one of my brothers, and I was also </a:t>
            </a:r>
            <a:r>
              <a:rPr lang="en-GB" i="1" dirty="0"/>
              <a:t>destined</a:t>
            </a:r>
            <a:r>
              <a:rPr lang="en-GB" dirty="0"/>
              <a:t> to receive it by my parents</a:t>
            </a:r>
          </a:p>
        </p:txBody>
      </p:sp>
    </p:spTree>
    <p:extLst>
      <p:ext uri="{BB962C8B-B14F-4D97-AF65-F5344CB8AC3E}">
        <p14:creationId xmlns:p14="http://schemas.microsoft.com/office/powerpoint/2010/main" val="28557146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group of people posing for the camera&#10;&#10;Description automatically generated">
            <a:extLst>
              <a:ext uri="{FF2B5EF4-FFF2-40B4-BE49-F238E27FC236}">
                <a16:creationId xmlns:a16="http://schemas.microsoft.com/office/drawing/2014/main" id="{2ACCB3B5-C6BD-482B-9C52-F99DB2E572BC}"/>
              </a:ext>
            </a:extLst>
          </p:cNvPr>
          <p:cNvPicPr>
            <a:picLocks noGrp="1" noChangeAspect="1"/>
          </p:cNvPicPr>
          <p:nvPr>
            <p:ph idx="1"/>
          </p:nvPr>
        </p:nvPicPr>
        <p:blipFill rotWithShape="1">
          <a:blip r:embed="rId3"/>
          <a:srcRect b="5063"/>
          <a:stretch/>
        </p:blipFill>
        <p:spPr>
          <a:xfrm>
            <a:off x="20" y="10"/>
            <a:ext cx="12191980" cy="6857990"/>
          </a:xfrm>
          <a:prstGeom prst="rect">
            <a:avLst/>
          </a:prstGeom>
        </p:spPr>
      </p:pic>
    </p:spTree>
    <p:extLst>
      <p:ext uri="{BB962C8B-B14F-4D97-AF65-F5344CB8AC3E}">
        <p14:creationId xmlns:p14="http://schemas.microsoft.com/office/powerpoint/2010/main" val="3431363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072E8-3CD1-43AB-9982-5462A9F5D20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F879646-11C6-44B0-B6F8-54FC7DF4B147}"/>
              </a:ext>
            </a:extLst>
          </p:cNvPr>
          <p:cNvSpPr>
            <a:spLocks noGrp="1"/>
          </p:cNvSpPr>
          <p:nvPr>
            <p:ph idx="1"/>
          </p:nvPr>
        </p:nvSpPr>
        <p:spPr>
          <a:xfrm>
            <a:off x="838200" y="415635"/>
            <a:ext cx="10515600" cy="6077240"/>
          </a:xfrm>
        </p:spPr>
        <p:txBody>
          <a:bodyPr>
            <a:normAutofit fontScale="85000" lnSpcReduction="20000"/>
          </a:bodyPr>
          <a:lstStyle/>
          <a:p>
            <a:r>
              <a:rPr lang="en-GB" sz="4400" dirty="0"/>
              <a:t>What does Equiano tell readers about the particular village society he grew up in? What does he say about its:</a:t>
            </a:r>
          </a:p>
          <a:p>
            <a:pPr algn="ctr">
              <a:buFontTx/>
              <a:buChar char="-"/>
            </a:pPr>
            <a:r>
              <a:rPr lang="en-GB" sz="4400" dirty="0"/>
              <a:t>Music</a:t>
            </a:r>
          </a:p>
          <a:p>
            <a:pPr algn="ctr">
              <a:buFontTx/>
              <a:buChar char="-"/>
            </a:pPr>
            <a:r>
              <a:rPr lang="en-GB" sz="4400" dirty="0"/>
              <a:t>Food and drink</a:t>
            </a:r>
          </a:p>
          <a:p>
            <a:pPr algn="ctr">
              <a:buFontTx/>
              <a:buChar char="-"/>
            </a:pPr>
            <a:r>
              <a:rPr lang="en-GB" sz="4400" dirty="0"/>
              <a:t>Housing</a:t>
            </a:r>
          </a:p>
          <a:p>
            <a:pPr algn="ctr">
              <a:buFontTx/>
              <a:buChar char="-"/>
            </a:pPr>
            <a:r>
              <a:rPr lang="en-GB" sz="4400" dirty="0"/>
              <a:t>Agriculture</a:t>
            </a:r>
          </a:p>
          <a:p>
            <a:pPr algn="ctr">
              <a:buFontTx/>
              <a:buChar char="-"/>
            </a:pPr>
            <a:r>
              <a:rPr lang="en-GB" sz="4400" dirty="0"/>
              <a:t>Industry</a:t>
            </a:r>
          </a:p>
          <a:p>
            <a:pPr algn="ctr">
              <a:buFontTx/>
              <a:buChar char="-"/>
            </a:pPr>
            <a:r>
              <a:rPr lang="en-GB" sz="4400" dirty="0"/>
              <a:t>Religion</a:t>
            </a:r>
          </a:p>
          <a:p>
            <a:pPr algn="ctr">
              <a:buFontTx/>
              <a:buChar char="-"/>
            </a:pPr>
            <a:r>
              <a:rPr lang="en-GB" sz="4400" dirty="0"/>
              <a:t>Medicine </a:t>
            </a:r>
          </a:p>
          <a:p>
            <a:pPr algn="ctr">
              <a:buFontTx/>
              <a:buChar char="-"/>
            </a:pPr>
            <a:r>
              <a:rPr lang="en-GB" sz="4400" dirty="0"/>
              <a:t>Luxury items</a:t>
            </a:r>
          </a:p>
          <a:p>
            <a:pPr algn="ctr">
              <a:buFontTx/>
              <a:buChar char="-"/>
            </a:pPr>
            <a:r>
              <a:rPr lang="en-GB" sz="4400" dirty="0"/>
              <a:t>Modes of warfare?</a:t>
            </a:r>
          </a:p>
          <a:p>
            <a:pPr>
              <a:buFontTx/>
              <a:buChar char="-"/>
            </a:pPr>
            <a:endParaRPr lang="en-GB" sz="4400" dirty="0"/>
          </a:p>
        </p:txBody>
      </p:sp>
    </p:spTree>
    <p:extLst>
      <p:ext uri="{BB962C8B-B14F-4D97-AF65-F5344CB8AC3E}">
        <p14:creationId xmlns:p14="http://schemas.microsoft.com/office/powerpoint/2010/main" val="40110052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148D6-9FDB-4A52-A967-030C72B30ADE}"/>
              </a:ext>
            </a:extLst>
          </p:cNvPr>
          <p:cNvSpPr>
            <a:spLocks noGrp="1"/>
          </p:cNvSpPr>
          <p:nvPr>
            <p:ph type="title"/>
          </p:nvPr>
        </p:nvSpPr>
        <p:spPr/>
        <p:txBody>
          <a:bodyPr/>
          <a:lstStyle/>
          <a:p>
            <a:r>
              <a:rPr lang="en-GB" dirty="0"/>
              <a:t>Equiano on Music</a:t>
            </a:r>
          </a:p>
        </p:txBody>
      </p:sp>
      <p:sp>
        <p:nvSpPr>
          <p:cNvPr id="3" name="Content Placeholder 2">
            <a:extLst>
              <a:ext uri="{FF2B5EF4-FFF2-40B4-BE49-F238E27FC236}">
                <a16:creationId xmlns:a16="http://schemas.microsoft.com/office/drawing/2014/main" id="{4E23E8A3-6B90-4B6F-A1A1-B62F9276AD39}"/>
              </a:ext>
            </a:extLst>
          </p:cNvPr>
          <p:cNvSpPr>
            <a:spLocks noGrp="1"/>
          </p:cNvSpPr>
          <p:nvPr>
            <p:ph idx="1"/>
          </p:nvPr>
        </p:nvSpPr>
        <p:spPr/>
        <p:txBody>
          <a:bodyPr>
            <a:normAutofit/>
          </a:bodyPr>
          <a:lstStyle/>
          <a:p>
            <a:pPr marL="0" indent="0">
              <a:buNone/>
            </a:pPr>
            <a:r>
              <a:rPr lang="en-GB" sz="3200" dirty="0"/>
              <a:t>We are almost a nation of dancers, musicians, and poets. Thus every great event, such as a triumphant return from battle, or other cause of public rejoicing is celebrated in public dances, which are accompanied with songs and music suited to the occasion … We have many musical instruments, particularly drums of different kinds, a piece of music which resembles a guitar, and another much like a </a:t>
            </a:r>
            <a:r>
              <a:rPr lang="en-GB" sz="3200" dirty="0" err="1"/>
              <a:t>stickado</a:t>
            </a:r>
            <a:r>
              <a:rPr lang="en-GB" sz="3200" dirty="0"/>
              <a:t>. </a:t>
            </a:r>
          </a:p>
        </p:txBody>
      </p:sp>
    </p:spTree>
    <p:extLst>
      <p:ext uri="{BB962C8B-B14F-4D97-AF65-F5344CB8AC3E}">
        <p14:creationId xmlns:p14="http://schemas.microsoft.com/office/powerpoint/2010/main" val="30592507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A0226-3C54-4D02-B3F0-2798812C26F8}"/>
              </a:ext>
            </a:extLst>
          </p:cNvPr>
          <p:cNvSpPr>
            <a:spLocks noGrp="1"/>
          </p:cNvSpPr>
          <p:nvPr>
            <p:ph type="title"/>
          </p:nvPr>
        </p:nvSpPr>
        <p:spPr/>
        <p:txBody>
          <a:bodyPr/>
          <a:lstStyle/>
          <a:p>
            <a:r>
              <a:rPr lang="en-GB" dirty="0"/>
              <a:t>Equiano on Food and Drink</a:t>
            </a:r>
          </a:p>
        </p:txBody>
      </p:sp>
      <p:sp>
        <p:nvSpPr>
          <p:cNvPr id="3" name="Content Placeholder 2">
            <a:extLst>
              <a:ext uri="{FF2B5EF4-FFF2-40B4-BE49-F238E27FC236}">
                <a16:creationId xmlns:a16="http://schemas.microsoft.com/office/drawing/2014/main" id="{359FA904-DCEB-4DBC-A6B3-77C4E7F7D1EB}"/>
              </a:ext>
            </a:extLst>
          </p:cNvPr>
          <p:cNvSpPr>
            <a:spLocks noGrp="1"/>
          </p:cNvSpPr>
          <p:nvPr>
            <p:ph idx="1"/>
          </p:nvPr>
        </p:nvSpPr>
        <p:spPr/>
        <p:txBody>
          <a:bodyPr>
            <a:normAutofit fontScale="92500" lnSpcReduction="20000"/>
          </a:bodyPr>
          <a:lstStyle/>
          <a:p>
            <a:pPr marL="0" indent="0">
              <a:buNone/>
            </a:pPr>
            <a:r>
              <a:rPr lang="en-GB" dirty="0"/>
              <a:t>Our manner of living is entirely plain; for as yet the natives are </a:t>
            </a:r>
            <a:r>
              <a:rPr lang="en-GB" b="1" dirty="0"/>
              <a:t>unacquainted with those refinements in cookery which debauch the taste</a:t>
            </a:r>
            <a:r>
              <a:rPr lang="en-GB" dirty="0"/>
              <a:t>: bullocks, goats, and poultry, supply the greatest part of their food. These constitute likewise the principal wealth of the country, and the chief articles of its commerce. The flesh is usually stewed in a pan; to make it savoury we sometimes use also pepper, and other spices, and we have salt made of wood ashes. Our vegetables are mostly plantains, </a:t>
            </a:r>
            <a:r>
              <a:rPr lang="en-GB" dirty="0" err="1"/>
              <a:t>eadas</a:t>
            </a:r>
            <a:r>
              <a:rPr lang="en-GB" dirty="0"/>
              <a:t>, yams, beans, and Indian corn. The head of the family usually eats alone; his wives and slaves have also their separate tables. Before we taste food we always wash our hands: indeed our </a:t>
            </a:r>
            <a:r>
              <a:rPr lang="en-GB" b="1" dirty="0"/>
              <a:t>cleanliness </a:t>
            </a:r>
            <a:r>
              <a:rPr lang="en-GB" dirty="0"/>
              <a:t>on all occasions is extreme; but on this it is an indispensable ceremony. After washing, </a:t>
            </a:r>
            <a:r>
              <a:rPr lang="en-GB" b="1" dirty="0"/>
              <a:t>libation is made, by pouring out a small portion of the food, in a certain place, for the spirits of departed relations,</a:t>
            </a:r>
            <a:r>
              <a:rPr lang="en-GB" dirty="0"/>
              <a:t> which the natives suppose to preside over their conduct, and guard them from evil. They are totally unacquainted with strong or spirituous </a:t>
            </a:r>
            <a:r>
              <a:rPr lang="en-GB" dirty="0" err="1"/>
              <a:t>liquours</a:t>
            </a:r>
            <a:r>
              <a:rPr lang="en-GB" dirty="0"/>
              <a:t>; and their principal beverage is palm wine.</a:t>
            </a:r>
          </a:p>
        </p:txBody>
      </p:sp>
    </p:spTree>
    <p:extLst>
      <p:ext uri="{BB962C8B-B14F-4D97-AF65-F5344CB8AC3E}">
        <p14:creationId xmlns:p14="http://schemas.microsoft.com/office/powerpoint/2010/main" val="14333600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D4F6F-AAEE-4933-BE33-58FAB9398651}"/>
              </a:ext>
            </a:extLst>
          </p:cNvPr>
          <p:cNvSpPr>
            <a:spLocks noGrp="1"/>
          </p:cNvSpPr>
          <p:nvPr>
            <p:ph type="title"/>
          </p:nvPr>
        </p:nvSpPr>
        <p:spPr/>
        <p:txBody>
          <a:bodyPr/>
          <a:lstStyle/>
          <a:p>
            <a:r>
              <a:rPr lang="en-GB" dirty="0"/>
              <a:t>Equiano on Industry</a:t>
            </a:r>
          </a:p>
        </p:txBody>
      </p:sp>
      <p:sp>
        <p:nvSpPr>
          <p:cNvPr id="3" name="Content Placeholder 2">
            <a:extLst>
              <a:ext uri="{FF2B5EF4-FFF2-40B4-BE49-F238E27FC236}">
                <a16:creationId xmlns:a16="http://schemas.microsoft.com/office/drawing/2014/main" id="{C4881D30-D472-46B3-ADCD-DD922C8C2D03}"/>
              </a:ext>
            </a:extLst>
          </p:cNvPr>
          <p:cNvSpPr>
            <a:spLocks noGrp="1"/>
          </p:cNvSpPr>
          <p:nvPr>
            <p:ph idx="1"/>
          </p:nvPr>
        </p:nvSpPr>
        <p:spPr/>
        <p:txBody>
          <a:bodyPr/>
          <a:lstStyle/>
          <a:p>
            <a:pPr marL="0" indent="0">
              <a:buNone/>
            </a:pPr>
            <a:r>
              <a:rPr lang="en-GB" dirty="0"/>
              <a:t>As we live in a country where nature is prodigal of her favours, our wants are few and easily supplied; of course we have few manufactures. They consist for the most part of calicoes, </a:t>
            </a:r>
            <a:r>
              <a:rPr lang="en-GB" dirty="0" err="1"/>
              <a:t>earthern</a:t>
            </a:r>
            <a:r>
              <a:rPr lang="en-GB" dirty="0"/>
              <a:t> ware, ornaments, and instruments of war and husbandry. But these make no part of our commerce, the principal articles of which, as I have observed, are provisions. In such a state money is of little use; however we have some small pieces of coin, if I may call them such. They are made something like an anchor; but I do not remember either their value or denomination.</a:t>
            </a:r>
          </a:p>
        </p:txBody>
      </p:sp>
    </p:spTree>
    <p:extLst>
      <p:ext uri="{BB962C8B-B14F-4D97-AF65-F5344CB8AC3E}">
        <p14:creationId xmlns:p14="http://schemas.microsoft.com/office/powerpoint/2010/main" val="3525562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D4F6F-AAEE-4933-BE33-58FAB9398651}"/>
              </a:ext>
            </a:extLst>
          </p:cNvPr>
          <p:cNvSpPr>
            <a:spLocks noGrp="1"/>
          </p:cNvSpPr>
          <p:nvPr>
            <p:ph type="title"/>
          </p:nvPr>
        </p:nvSpPr>
        <p:spPr/>
        <p:txBody>
          <a:bodyPr/>
          <a:lstStyle/>
          <a:p>
            <a:r>
              <a:rPr lang="en-GB" dirty="0"/>
              <a:t>Equiano on Industry</a:t>
            </a:r>
          </a:p>
        </p:txBody>
      </p:sp>
      <p:sp>
        <p:nvSpPr>
          <p:cNvPr id="3" name="Content Placeholder 2">
            <a:extLst>
              <a:ext uri="{FF2B5EF4-FFF2-40B4-BE49-F238E27FC236}">
                <a16:creationId xmlns:a16="http://schemas.microsoft.com/office/drawing/2014/main" id="{C4881D30-D472-46B3-ADCD-DD922C8C2D03}"/>
              </a:ext>
            </a:extLst>
          </p:cNvPr>
          <p:cNvSpPr>
            <a:spLocks noGrp="1"/>
          </p:cNvSpPr>
          <p:nvPr>
            <p:ph idx="1"/>
          </p:nvPr>
        </p:nvSpPr>
        <p:spPr/>
        <p:txBody>
          <a:bodyPr/>
          <a:lstStyle/>
          <a:p>
            <a:pPr marL="0" indent="0">
              <a:buNone/>
            </a:pPr>
            <a:r>
              <a:rPr lang="en-GB" dirty="0"/>
              <a:t>Agriculture is our chief employment; and every one, even the children and women, are engaged in it. Thus </a:t>
            </a:r>
            <a:r>
              <a:rPr lang="en-GB" b="1" dirty="0"/>
              <a:t>we are all habituated to labour from our earliest years</a:t>
            </a:r>
            <a:r>
              <a:rPr lang="en-GB" dirty="0"/>
              <a:t>. Every one contributes something to the common stock; and as we are</a:t>
            </a:r>
            <a:r>
              <a:rPr lang="en-GB" b="1" dirty="0"/>
              <a:t> unacquainted with idleness, we have no beggars</a:t>
            </a:r>
            <a:r>
              <a:rPr lang="en-GB" dirty="0"/>
              <a:t>. The benefits of such a mode of living are obvious. The West India planters prefer the slaves of Benin or </a:t>
            </a:r>
            <a:r>
              <a:rPr lang="en-GB" dirty="0" err="1"/>
              <a:t>Eboe</a:t>
            </a:r>
            <a:r>
              <a:rPr lang="en-GB" dirty="0"/>
              <a:t> to those of any other part of Guinea, for their hardiness, intelligence, integrity, and zeal. Those benefits are felt by us in the general healthiness of the people, and in their vigour and activity; I might have added too in their comeliness</a:t>
            </a:r>
          </a:p>
        </p:txBody>
      </p:sp>
    </p:spTree>
    <p:extLst>
      <p:ext uri="{BB962C8B-B14F-4D97-AF65-F5344CB8AC3E}">
        <p14:creationId xmlns:p14="http://schemas.microsoft.com/office/powerpoint/2010/main" val="42651221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072E8-3CD1-43AB-9982-5462A9F5D20A}"/>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BF879646-11C6-44B0-B6F8-54FC7DF4B147}"/>
              </a:ext>
            </a:extLst>
          </p:cNvPr>
          <p:cNvSpPr>
            <a:spLocks noGrp="1"/>
          </p:cNvSpPr>
          <p:nvPr>
            <p:ph idx="1"/>
          </p:nvPr>
        </p:nvSpPr>
        <p:spPr>
          <a:xfrm>
            <a:off x="910936" y="843107"/>
            <a:ext cx="10515600" cy="5811838"/>
          </a:xfrm>
        </p:spPr>
        <p:txBody>
          <a:bodyPr>
            <a:normAutofit lnSpcReduction="10000"/>
          </a:bodyPr>
          <a:lstStyle/>
          <a:p>
            <a:r>
              <a:rPr lang="en-GB" sz="4400" dirty="0"/>
              <a:t>What does Equiano tell readers about slavery in Africa?</a:t>
            </a:r>
          </a:p>
          <a:p>
            <a:endParaRPr lang="en-GB" sz="4400" dirty="0"/>
          </a:p>
          <a:p>
            <a:r>
              <a:rPr lang="en-GB" sz="4400" dirty="0"/>
              <a:t>What practices of slavery existed in Africa during his childhood?</a:t>
            </a:r>
          </a:p>
          <a:p>
            <a:endParaRPr lang="en-GB" sz="4400" dirty="0"/>
          </a:p>
          <a:p>
            <a:r>
              <a:rPr lang="en-GB" sz="4400" dirty="0"/>
              <a:t>How might indigenous African slavery compare and contrast with transatlantic slavery?</a:t>
            </a:r>
          </a:p>
        </p:txBody>
      </p:sp>
    </p:spTree>
    <p:extLst>
      <p:ext uri="{BB962C8B-B14F-4D97-AF65-F5344CB8AC3E}">
        <p14:creationId xmlns:p14="http://schemas.microsoft.com/office/powerpoint/2010/main" val="10142907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873C4-85BA-4B6E-B0B2-5F0C5B2AEE9A}"/>
              </a:ext>
            </a:extLst>
          </p:cNvPr>
          <p:cNvSpPr>
            <a:spLocks noGrp="1"/>
          </p:cNvSpPr>
          <p:nvPr>
            <p:ph type="title"/>
          </p:nvPr>
        </p:nvSpPr>
        <p:spPr/>
        <p:txBody>
          <a:bodyPr/>
          <a:lstStyle/>
          <a:p>
            <a:r>
              <a:rPr lang="en-GB" dirty="0"/>
              <a:t>Equiano on African Slavery</a:t>
            </a:r>
          </a:p>
        </p:txBody>
      </p:sp>
      <p:sp>
        <p:nvSpPr>
          <p:cNvPr id="3" name="Content Placeholder 2">
            <a:extLst>
              <a:ext uri="{FF2B5EF4-FFF2-40B4-BE49-F238E27FC236}">
                <a16:creationId xmlns:a16="http://schemas.microsoft.com/office/drawing/2014/main" id="{58634A0D-082D-4C39-9A87-C71F1AD89322}"/>
              </a:ext>
            </a:extLst>
          </p:cNvPr>
          <p:cNvSpPr>
            <a:spLocks noGrp="1"/>
          </p:cNvSpPr>
          <p:nvPr>
            <p:ph idx="1"/>
          </p:nvPr>
        </p:nvSpPr>
        <p:spPr/>
        <p:txBody>
          <a:bodyPr/>
          <a:lstStyle/>
          <a:p>
            <a:pPr marL="0" indent="0">
              <a:buNone/>
            </a:pPr>
            <a:r>
              <a:rPr lang="en-GB" dirty="0"/>
              <a:t>We have also markets, at which I have been frequently with my mother. These are sometimes visited by stout mahogany-coloured men from the south west of us: we call them </a:t>
            </a:r>
            <a:r>
              <a:rPr lang="en-GB" i="1" dirty="0" err="1"/>
              <a:t>Oye-Eboe</a:t>
            </a:r>
            <a:r>
              <a:rPr lang="en-GB" dirty="0"/>
              <a:t>, which term signifies red men living at a distance. They generally bring us fire-arms, gunpowder, hats, beads, and dried fish. The last we esteemed a great rarity, as our waters were only brooks and springs. These articles they barter with us for odoriferous woods and earth, and our salt of wood ashes.</a:t>
            </a:r>
          </a:p>
        </p:txBody>
      </p:sp>
    </p:spTree>
    <p:extLst>
      <p:ext uri="{BB962C8B-B14F-4D97-AF65-F5344CB8AC3E}">
        <p14:creationId xmlns:p14="http://schemas.microsoft.com/office/powerpoint/2010/main" val="6928159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873C4-85BA-4B6E-B0B2-5F0C5B2AEE9A}"/>
              </a:ext>
            </a:extLst>
          </p:cNvPr>
          <p:cNvSpPr>
            <a:spLocks noGrp="1"/>
          </p:cNvSpPr>
          <p:nvPr>
            <p:ph type="title"/>
          </p:nvPr>
        </p:nvSpPr>
        <p:spPr/>
        <p:txBody>
          <a:bodyPr/>
          <a:lstStyle/>
          <a:p>
            <a:r>
              <a:rPr lang="en-GB" dirty="0"/>
              <a:t>Equiano on African Slavery</a:t>
            </a:r>
          </a:p>
        </p:txBody>
      </p:sp>
      <p:sp>
        <p:nvSpPr>
          <p:cNvPr id="3" name="Content Placeholder 2">
            <a:extLst>
              <a:ext uri="{FF2B5EF4-FFF2-40B4-BE49-F238E27FC236}">
                <a16:creationId xmlns:a16="http://schemas.microsoft.com/office/drawing/2014/main" id="{58634A0D-082D-4C39-9A87-C71F1AD89322}"/>
              </a:ext>
            </a:extLst>
          </p:cNvPr>
          <p:cNvSpPr>
            <a:spLocks noGrp="1"/>
          </p:cNvSpPr>
          <p:nvPr>
            <p:ph idx="1"/>
          </p:nvPr>
        </p:nvSpPr>
        <p:spPr/>
        <p:txBody>
          <a:bodyPr/>
          <a:lstStyle/>
          <a:p>
            <a:pPr marL="0" indent="0">
              <a:buNone/>
            </a:pPr>
            <a:r>
              <a:rPr lang="en-GB" dirty="0"/>
              <a:t>They always carry slaves through our land; but the strictest account is exacted of their manner of procuring them before they are suffered to pass. </a:t>
            </a:r>
            <a:r>
              <a:rPr lang="en-GB" b="1" dirty="0"/>
              <a:t>Sometimes indeed we sold slaves to them</a:t>
            </a:r>
            <a:r>
              <a:rPr lang="en-GB" dirty="0"/>
              <a:t>, but they were only prisoners of war, or such among us as had been convicted of kidnapping, or adultery, and some other crimes, which we esteemed heinous. This practice of kidnapping induces me to think, that, notwithstanding all our strictness, their principal business among us was to trepan [trap, kidnap] our people. I remember too they carried great sacks along with them, which not long after I had an opportunity of fatally seeing applied to that infamous purpose.</a:t>
            </a:r>
          </a:p>
        </p:txBody>
      </p:sp>
    </p:spTree>
    <p:extLst>
      <p:ext uri="{BB962C8B-B14F-4D97-AF65-F5344CB8AC3E}">
        <p14:creationId xmlns:p14="http://schemas.microsoft.com/office/powerpoint/2010/main" val="41503644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873C4-85BA-4B6E-B0B2-5F0C5B2AEE9A}"/>
              </a:ext>
            </a:extLst>
          </p:cNvPr>
          <p:cNvSpPr>
            <a:spLocks noGrp="1"/>
          </p:cNvSpPr>
          <p:nvPr>
            <p:ph type="title"/>
          </p:nvPr>
        </p:nvSpPr>
        <p:spPr/>
        <p:txBody>
          <a:bodyPr/>
          <a:lstStyle/>
          <a:p>
            <a:r>
              <a:rPr lang="en-GB" dirty="0"/>
              <a:t>Equiano on African Slavery</a:t>
            </a:r>
          </a:p>
        </p:txBody>
      </p:sp>
      <p:sp>
        <p:nvSpPr>
          <p:cNvPr id="3" name="Content Placeholder 2">
            <a:extLst>
              <a:ext uri="{FF2B5EF4-FFF2-40B4-BE49-F238E27FC236}">
                <a16:creationId xmlns:a16="http://schemas.microsoft.com/office/drawing/2014/main" id="{58634A0D-082D-4C39-9A87-C71F1AD89322}"/>
              </a:ext>
            </a:extLst>
          </p:cNvPr>
          <p:cNvSpPr>
            <a:spLocks noGrp="1"/>
          </p:cNvSpPr>
          <p:nvPr>
            <p:ph idx="1"/>
          </p:nvPr>
        </p:nvSpPr>
        <p:spPr/>
        <p:txBody>
          <a:bodyPr/>
          <a:lstStyle/>
          <a:p>
            <a:pPr marL="0" indent="0">
              <a:buNone/>
            </a:pPr>
            <a:r>
              <a:rPr lang="en-GB" dirty="0"/>
              <a:t>From what I can recollect of these battles [</a:t>
            </a:r>
            <a:r>
              <a:rPr lang="en-GB" sz="2000" dirty="0"/>
              <a:t>between states/districts</a:t>
            </a:r>
            <a:r>
              <a:rPr lang="en-GB" dirty="0"/>
              <a:t>], they appear to have been irruptions of one little state or district on the other, to obtain prisoners or booty. </a:t>
            </a:r>
            <a:r>
              <a:rPr lang="en-GB" b="1" dirty="0"/>
              <a:t>Perhaps they were incited to this by those traders who brought the European goods </a:t>
            </a:r>
            <a:r>
              <a:rPr lang="en-GB" dirty="0"/>
              <a:t>I mentioned amongst us. Such a mode of obtaining slaves in Africa is common; and I believe more are procured this way, and by kidnapping, than any other. When a trader wants slaves, he applies to a chief for them, and </a:t>
            </a:r>
            <a:r>
              <a:rPr lang="en-GB" b="1" dirty="0"/>
              <a:t>tempts him with his wares</a:t>
            </a:r>
            <a:r>
              <a:rPr lang="en-GB" dirty="0"/>
              <a:t>. It is not extraordinary, if on this occasion he yields to the temptation with as little firmness, and </a:t>
            </a:r>
            <a:r>
              <a:rPr lang="en-GB" b="1" dirty="0"/>
              <a:t>accepts the price of his fellow creatures liberty with as little reluctance as the enlightened merchan</a:t>
            </a:r>
            <a:r>
              <a:rPr lang="en-GB" dirty="0"/>
              <a:t>t.</a:t>
            </a:r>
          </a:p>
        </p:txBody>
      </p:sp>
    </p:spTree>
    <p:extLst>
      <p:ext uri="{BB962C8B-B14F-4D97-AF65-F5344CB8AC3E}">
        <p14:creationId xmlns:p14="http://schemas.microsoft.com/office/powerpoint/2010/main" val="39796991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873C4-85BA-4B6E-B0B2-5F0C5B2AEE9A}"/>
              </a:ext>
            </a:extLst>
          </p:cNvPr>
          <p:cNvSpPr>
            <a:spLocks noGrp="1"/>
          </p:cNvSpPr>
          <p:nvPr>
            <p:ph type="title"/>
          </p:nvPr>
        </p:nvSpPr>
        <p:spPr/>
        <p:txBody>
          <a:bodyPr/>
          <a:lstStyle/>
          <a:p>
            <a:r>
              <a:rPr lang="en-GB" dirty="0"/>
              <a:t>Equiano on African Slavery</a:t>
            </a:r>
          </a:p>
        </p:txBody>
      </p:sp>
      <p:sp>
        <p:nvSpPr>
          <p:cNvPr id="3" name="Content Placeholder 2">
            <a:extLst>
              <a:ext uri="{FF2B5EF4-FFF2-40B4-BE49-F238E27FC236}">
                <a16:creationId xmlns:a16="http://schemas.microsoft.com/office/drawing/2014/main" id="{58634A0D-082D-4C39-9A87-C71F1AD89322}"/>
              </a:ext>
            </a:extLst>
          </p:cNvPr>
          <p:cNvSpPr>
            <a:spLocks noGrp="1"/>
          </p:cNvSpPr>
          <p:nvPr>
            <p:ph idx="1"/>
          </p:nvPr>
        </p:nvSpPr>
        <p:spPr/>
        <p:txBody>
          <a:bodyPr/>
          <a:lstStyle/>
          <a:p>
            <a:pPr marL="0" indent="0">
              <a:buNone/>
            </a:pPr>
            <a:r>
              <a:rPr lang="en-GB" dirty="0"/>
              <a:t>Those prisoners which were not sold or redeemed we kept as slaves: but how different was their condition from that of the slaves in the West Indies! With us they do no more work than other members of the community, even their masters; their food, clothing and lodging were nearly the same as theirs, (except that they were not permitted to eat with those who were free-born); and there was scarce any other difference between them, than a superior degree of importance which the head of a family possesses in our state, and that authority which, as such, he exercises over every part of his household. Some of these slaves have even slaves under them as their own property, and for their own use.</a:t>
            </a:r>
          </a:p>
        </p:txBody>
      </p:sp>
    </p:spTree>
    <p:extLst>
      <p:ext uri="{BB962C8B-B14F-4D97-AF65-F5344CB8AC3E}">
        <p14:creationId xmlns:p14="http://schemas.microsoft.com/office/powerpoint/2010/main" val="1772907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7BA372D-C461-4708-A08D-DC02E8041B02}"/>
              </a:ext>
            </a:extLst>
          </p:cNvPr>
          <p:cNvPicPr>
            <a:picLocks noGrp="1" noChangeAspect="1"/>
          </p:cNvPicPr>
          <p:nvPr>
            <p:ph idx="1"/>
          </p:nvPr>
        </p:nvPicPr>
        <p:blipFill rotWithShape="1">
          <a:blip r:embed="rId3"/>
          <a:srcRect b="11765"/>
          <a:stretch/>
        </p:blipFill>
        <p:spPr>
          <a:xfrm>
            <a:off x="20" y="10"/>
            <a:ext cx="12191980" cy="6857990"/>
          </a:xfrm>
          <a:prstGeom prst="rect">
            <a:avLst/>
          </a:prstGeom>
        </p:spPr>
      </p:pic>
      <p:sp>
        <p:nvSpPr>
          <p:cNvPr id="5" name="Rectangle 4">
            <a:extLst>
              <a:ext uri="{FF2B5EF4-FFF2-40B4-BE49-F238E27FC236}">
                <a16:creationId xmlns:a16="http://schemas.microsoft.com/office/drawing/2014/main" id="{6253CE1D-F9E0-4642-B9F1-6162B58DB3F0}"/>
              </a:ext>
            </a:extLst>
          </p:cNvPr>
          <p:cNvSpPr/>
          <p:nvPr/>
        </p:nvSpPr>
        <p:spPr>
          <a:xfrm>
            <a:off x="3452027" y="921262"/>
            <a:ext cx="2751065" cy="646331"/>
          </a:xfrm>
          <a:prstGeom prst="rect">
            <a:avLst/>
          </a:prstGeom>
        </p:spPr>
        <p:txBody>
          <a:bodyPr wrap="square">
            <a:spAutoFit/>
          </a:bodyPr>
          <a:lstStyle/>
          <a:p>
            <a:r>
              <a:rPr lang="en-GB" dirty="0"/>
              <a:t>Overview of the slave trade out of Africa, 1500-1900</a:t>
            </a:r>
          </a:p>
        </p:txBody>
      </p:sp>
    </p:spTree>
    <p:extLst>
      <p:ext uri="{BB962C8B-B14F-4D97-AF65-F5344CB8AC3E}">
        <p14:creationId xmlns:p14="http://schemas.microsoft.com/office/powerpoint/2010/main" val="9875726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935BF-6FFD-48D8-B8DF-C19E446BB43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3C3269-E5D7-4E29-9663-7A8B048AD44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4FCD00F-C45C-4695-A691-E469504857F2}"/>
              </a:ext>
            </a:extLst>
          </p:cNvPr>
          <p:cNvPicPr>
            <a:picLocks noChangeAspect="1"/>
          </p:cNvPicPr>
          <p:nvPr/>
        </p:nvPicPr>
        <p:blipFill>
          <a:blip r:embed="rId3"/>
          <a:stretch>
            <a:fillRect/>
          </a:stretch>
        </p:blipFill>
        <p:spPr>
          <a:xfrm>
            <a:off x="3189298" y="0"/>
            <a:ext cx="5813404" cy="6858000"/>
          </a:xfrm>
          <a:prstGeom prst="rect">
            <a:avLst/>
          </a:prstGeom>
        </p:spPr>
      </p:pic>
      <p:sp>
        <p:nvSpPr>
          <p:cNvPr id="5" name="Rectangle 4">
            <a:extLst>
              <a:ext uri="{FF2B5EF4-FFF2-40B4-BE49-F238E27FC236}">
                <a16:creationId xmlns:a16="http://schemas.microsoft.com/office/drawing/2014/main" id="{37F02616-6F39-4AD8-AC77-D86F52F370C1}"/>
              </a:ext>
            </a:extLst>
          </p:cNvPr>
          <p:cNvSpPr/>
          <p:nvPr/>
        </p:nvSpPr>
        <p:spPr>
          <a:xfrm>
            <a:off x="1165387" y="3836615"/>
            <a:ext cx="1505077" cy="1477328"/>
          </a:xfrm>
          <a:prstGeom prst="rect">
            <a:avLst/>
          </a:prstGeom>
        </p:spPr>
        <p:txBody>
          <a:bodyPr wrap="square">
            <a:spAutoFit/>
          </a:bodyPr>
          <a:lstStyle/>
          <a:p>
            <a:r>
              <a:rPr lang="en-GB" dirty="0">
                <a:hlinkClick r:id="rId4"/>
              </a:rPr>
              <a:t>Old World slave trade routes in the Atlantic before 1759</a:t>
            </a:r>
            <a:endParaRPr lang="en-GB" dirty="0"/>
          </a:p>
        </p:txBody>
      </p:sp>
    </p:spTree>
    <p:extLst>
      <p:ext uri="{BB962C8B-B14F-4D97-AF65-F5344CB8AC3E}">
        <p14:creationId xmlns:p14="http://schemas.microsoft.com/office/powerpoint/2010/main" val="42920271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072E8-3CD1-43AB-9982-5462A9F5D20A}"/>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BF879646-11C6-44B0-B6F8-54FC7DF4B147}"/>
              </a:ext>
            </a:extLst>
          </p:cNvPr>
          <p:cNvSpPr>
            <a:spLocks noGrp="1"/>
          </p:cNvSpPr>
          <p:nvPr>
            <p:ph idx="1"/>
          </p:nvPr>
        </p:nvSpPr>
        <p:spPr>
          <a:xfrm>
            <a:off x="910936" y="843107"/>
            <a:ext cx="10515600" cy="5811838"/>
          </a:xfrm>
        </p:spPr>
        <p:txBody>
          <a:bodyPr>
            <a:normAutofit fontScale="92500" lnSpcReduction="10000"/>
          </a:bodyPr>
          <a:lstStyle/>
          <a:p>
            <a:pPr marL="0" indent="0">
              <a:buNone/>
            </a:pPr>
            <a:r>
              <a:rPr lang="en-GB" sz="4400" dirty="0"/>
              <a:t>Equiano includes a lengthy discourse on the equivalences between Jewish culture and history and that of the society he grew up in. </a:t>
            </a:r>
          </a:p>
          <a:p>
            <a:pPr marL="0" indent="0">
              <a:buNone/>
            </a:pPr>
            <a:endParaRPr lang="en-GB" sz="4400" dirty="0"/>
          </a:p>
          <a:p>
            <a:r>
              <a:rPr lang="en-GB" sz="4400" dirty="0"/>
              <a:t>What similarities does he identify and why might they be significant?</a:t>
            </a:r>
          </a:p>
          <a:p>
            <a:endParaRPr lang="en-GB" sz="4400" dirty="0"/>
          </a:p>
          <a:p>
            <a:r>
              <a:rPr lang="en-GB" sz="4400" dirty="0"/>
              <a:t>What does he intimate about the origins of Christianity and how does this inform the conclusions he draws?</a:t>
            </a:r>
          </a:p>
        </p:txBody>
      </p:sp>
    </p:spTree>
    <p:extLst>
      <p:ext uri="{BB962C8B-B14F-4D97-AF65-F5344CB8AC3E}">
        <p14:creationId xmlns:p14="http://schemas.microsoft.com/office/powerpoint/2010/main" val="7787591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260BE-000C-45EF-BACD-F874A3E01AA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1601F0A-7662-441F-B8AA-ACB0461822CF}"/>
              </a:ext>
            </a:extLst>
          </p:cNvPr>
          <p:cNvSpPr>
            <a:spLocks noGrp="1"/>
          </p:cNvSpPr>
          <p:nvPr>
            <p:ph idx="1"/>
          </p:nvPr>
        </p:nvSpPr>
        <p:spPr>
          <a:xfrm>
            <a:off x="838200" y="679938"/>
            <a:ext cx="10515600" cy="5497025"/>
          </a:xfrm>
        </p:spPr>
        <p:txBody>
          <a:bodyPr/>
          <a:lstStyle/>
          <a:p>
            <a:pPr marL="0" indent="0" algn="just">
              <a:buNone/>
            </a:pPr>
            <a:r>
              <a:rPr lang="en-GB" dirty="0"/>
              <a:t>And here I cannot forbear suggesting what has long struck me very forcibly, namely, the strong analogy which even by this sketch, imperfect as it is, appears to prevail in the manners and customs of my countrymen and those of the Jews, before they reached the Land of Promise … an analogy, which alone would induce me to think that the one people had sprung from the other.</a:t>
            </a:r>
          </a:p>
          <a:p>
            <a:pPr marL="0" indent="0" algn="just">
              <a:buNone/>
            </a:pPr>
            <a:endParaRPr lang="en-GB" dirty="0"/>
          </a:p>
          <a:p>
            <a:pPr marL="0" indent="0" algn="just">
              <a:buNone/>
            </a:pPr>
            <a:r>
              <a:rPr lang="en-GB" dirty="0"/>
              <a:t>… As to the difference of colour between the </a:t>
            </a:r>
            <a:r>
              <a:rPr lang="en-GB" dirty="0" err="1"/>
              <a:t>Eboan</a:t>
            </a:r>
            <a:r>
              <a:rPr lang="en-GB" dirty="0"/>
              <a:t> Africans and the modern Jews, I shall not presume to account for it. It is a subject which has engaged the pens of men of both genius and learning</a:t>
            </a:r>
          </a:p>
          <a:p>
            <a:pPr marL="0" indent="0" algn="just">
              <a:buNone/>
            </a:pPr>
            <a:endParaRPr lang="en-GB" dirty="0"/>
          </a:p>
        </p:txBody>
      </p:sp>
    </p:spTree>
    <p:extLst>
      <p:ext uri="{BB962C8B-B14F-4D97-AF65-F5344CB8AC3E}">
        <p14:creationId xmlns:p14="http://schemas.microsoft.com/office/powerpoint/2010/main" val="30323058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6476" y="278809"/>
            <a:ext cx="9144000" cy="6636341"/>
          </a:xfrm>
          <a:prstGeom prst="rect">
            <a:avLst/>
          </a:prstGeom>
        </p:spPr>
        <p:txBody>
          <a:bodyPr wrap="square" lIns="540000" tIns="360000" rIns="540000" bIns="36000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600" b="1" u="sng" dirty="0">
              <a:solidFill>
                <a:prstClr val="black"/>
              </a:solidFill>
              <a:latin typeface="Calibri" panose="020F0502020204030204"/>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Map showing migratory patterns of early humans.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dirty="0">
                <a:ln>
                  <a:noFill/>
                </a:ln>
                <a:solidFill>
                  <a:prstClr val="black"/>
                </a:solidFill>
                <a:effectLst/>
                <a:uLnTx/>
                <a:uFillTx/>
                <a:latin typeface="Calibri" panose="020F0502020204030204"/>
                <a:ea typeface="+mn-ea"/>
                <a:cs typeface="+mn-cs"/>
              </a:rPr>
              <a:t>Numbers show est. amount of years since earliest  settlement.</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16953" cy="5742399"/>
          </a:xfrm>
          <a:prstGeom prst="rect">
            <a:avLst/>
          </a:prstGeom>
        </p:spPr>
      </p:pic>
    </p:spTree>
    <p:extLst>
      <p:ext uri="{BB962C8B-B14F-4D97-AF65-F5344CB8AC3E}">
        <p14:creationId xmlns:p14="http://schemas.microsoft.com/office/powerpoint/2010/main" val="29308221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3C43B-5A4F-4A8A-851D-B70907659217}"/>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A9BC263B-3CA9-4B48-8171-8D4342776D64}"/>
              </a:ext>
            </a:extLst>
          </p:cNvPr>
          <p:cNvSpPr>
            <a:spLocks noGrp="1"/>
          </p:cNvSpPr>
          <p:nvPr>
            <p:ph idx="1"/>
          </p:nvPr>
        </p:nvSpPr>
        <p:spPr>
          <a:xfrm>
            <a:off x="838200" y="1172308"/>
            <a:ext cx="10515600" cy="5111261"/>
          </a:xfrm>
        </p:spPr>
        <p:txBody>
          <a:bodyPr>
            <a:normAutofit/>
          </a:bodyPr>
          <a:lstStyle/>
          <a:p>
            <a:r>
              <a:rPr lang="en-GB" sz="3200" dirty="0"/>
              <a:t>How does the chapter work as a text? What literary and/or rhetorical devices does Equiano use in the chapter? Is there anything notable about the types of language and/or grammar that he uses?</a:t>
            </a:r>
          </a:p>
          <a:p>
            <a:endParaRPr lang="en-GB" sz="3200" dirty="0"/>
          </a:p>
          <a:p>
            <a:r>
              <a:rPr lang="en-GB" sz="3200" dirty="0"/>
              <a:t>What type of narrator is Equiano? How reliable is his account ad why?</a:t>
            </a:r>
          </a:p>
          <a:p>
            <a:endParaRPr lang="en-GB" sz="3200" dirty="0"/>
          </a:p>
          <a:p>
            <a:r>
              <a:rPr lang="en-GB" sz="3200" dirty="0"/>
              <a:t>What insights might the </a:t>
            </a:r>
            <a:r>
              <a:rPr lang="en-GB" sz="3200" i="1" dirty="0"/>
              <a:t>Interesting Narrative </a:t>
            </a:r>
            <a:r>
              <a:rPr lang="en-GB" sz="3200" dirty="0"/>
              <a:t>shed about how Equiano shaped his </a:t>
            </a:r>
            <a:r>
              <a:rPr lang="en-GB" sz="3200" dirty="0" err="1"/>
              <a:t>identit</a:t>
            </a:r>
            <a:r>
              <a:rPr lang="en-GB" sz="3200" dirty="0"/>
              <a:t>(</a:t>
            </a:r>
            <a:r>
              <a:rPr lang="en-GB" sz="3200" dirty="0" err="1"/>
              <a:t>ies</a:t>
            </a:r>
            <a:r>
              <a:rPr lang="en-GB" sz="3200" dirty="0"/>
              <a:t>)?</a:t>
            </a:r>
          </a:p>
          <a:p>
            <a:endParaRPr lang="en-GB" dirty="0"/>
          </a:p>
          <a:p>
            <a:endParaRPr lang="en-GB" dirty="0"/>
          </a:p>
        </p:txBody>
      </p:sp>
    </p:spTree>
    <p:extLst>
      <p:ext uri="{BB962C8B-B14F-4D97-AF65-F5344CB8AC3E}">
        <p14:creationId xmlns:p14="http://schemas.microsoft.com/office/powerpoint/2010/main" val="908941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7FB54-A667-4889-8FD4-AE5C66756EA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81A76E9-A204-4857-B5E7-2C1980A8EE1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21789AF-7A82-47EA-84ED-6B5EF6582DEA}"/>
              </a:ext>
            </a:extLst>
          </p:cNvPr>
          <p:cNvPicPr>
            <a:picLocks noChangeAspect="1"/>
          </p:cNvPicPr>
          <p:nvPr/>
        </p:nvPicPr>
        <p:blipFill>
          <a:blip r:embed="rId3"/>
          <a:stretch>
            <a:fillRect/>
          </a:stretch>
        </p:blipFill>
        <p:spPr>
          <a:xfrm>
            <a:off x="3364680" y="0"/>
            <a:ext cx="8340656" cy="6858000"/>
          </a:xfrm>
          <a:prstGeom prst="rect">
            <a:avLst/>
          </a:prstGeom>
        </p:spPr>
      </p:pic>
      <p:sp>
        <p:nvSpPr>
          <p:cNvPr id="5" name="Rectangle 4">
            <a:extLst>
              <a:ext uri="{FF2B5EF4-FFF2-40B4-BE49-F238E27FC236}">
                <a16:creationId xmlns:a16="http://schemas.microsoft.com/office/drawing/2014/main" id="{E73001CC-6742-401E-8BD7-A9449143D406}"/>
              </a:ext>
            </a:extLst>
          </p:cNvPr>
          <p:cNvSpPr/>
          <p:nvPr/>
        </p:nvSpPr>
        <p:spPr>
          <a:xfrm>
            <a:off x="486664" y="516307"/>
            <a:ext cx="2450123" cy="5509200"/>
          </a:xfrm>
          <a:prstGeom prst="rect">
            <a:avLst/>
          </a:prstGeom>
        </p:spPr>
        <p:txBody>
          <a:bodyPr wrap="square">
            <a:spAutoFit/>
          </a:bodyPr>
          <a:lstStyle/>
          <a:p>
            <a:endParaRPr lang="en-GB" sz="3200" dirty="0"/>
          </a:p>
          <a:p>
            <a:r>
              <a:rPr lang="en-GB" sz="3200" dirty="0"/>
              <a:t>What insights might these frontispieces to </a:t>
            </a:r>
            <a:r>
              <a:rPr lang="en-GB" sz="3200" i="1" dirty="0"/>
              <a:t>The Interesting Narrative </a:t>
            </a:r>
            <a:r>
              <a:rPr lang="en-GB" sz="3200" dirty="0"/>
              <a:t>shed about how Equiano  shaped his </a:t>
            </a:r>
            <a:r>
              <a:rPr lang="en-GB" sz="3200" dirty="0" err="1"/>
              <a:t>identit</a:t>
            </a:r>
            <a:r>
              <a:rPr lang="en-GB" sz="3200" dirty="0"/>
              <a:t>(</a:t>
            </a:r>
            <a:r>
              <a:rPr lang="en-GB" sz="3200" dirty="0" err="1"/>
              <a:t>ies</a:t>
            </a:r>
            <a:r>
              <a:rPr lang="en-GB" sz="3200" dirty="0"/>
              <a:t>)?</a:t>
            </a:r>
          </a:p>
        </p:txBody>
      </p:sp>
    </p:spTree>
    <p:extLst>
      <p:ext uri="{BB962C8B-B14F-4D97-AF65-F5344CB8AC3E}">
        <p14:creationId xmlns:p14="http://schemas.microsoft.com/office/powerpoint/2010/main" val="18956306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4A37C-A231-49D9-832B-7EA18F8C24B1}"/>
              </a:ext>
            </a:extLst>
          </p:cNvPr>
          <p:cNvSpPr>
            <a:spLocks noGrp="1"/>
          </p:cNvSpPr>
          <p:nvPr>
            <p:ph type="title"/>
          </p:nvPr>
        </p:nvSpPr>
        <p:spPr>
          <a:xfrm>
            <a:off x="4965430" y="629268"/>
            <a:ext cx="6586491" cy="1648106"/>
          </a:xfrm>
        </p:spPr>
        <p:txBody>
          <a:bodyPr anchor="b">
            <a:normAutofit fontScale="90000"/>
          </a:bodyPr>
          <a:lstStyle/>
          <a:p>
            <a:r>
              <a:rPr lang="en-GB" dirty="0"/>
              <a:t>Gustav Vasa (1496–1560)</a:t>
            </a:r>
            <a:br>
              <a:rPr lang="en-GB" dirty="0"/>
            </a:br>
            <a:r>
              <a:rPr lang="en-GB" dirty="0"/>
              <a:t>King Gustav I of Sweden (1523–1560)</a:t>
            </a:r>
          </a:p>
        </p:txBody>
      </p:sp>
      <p:sp>
        <p:nvSpPr>
          <p:cNvPr id="3" name="Content Placeholder 2">
            <a:extLst>
              <a:ext uri="{FF2B5EF4-FFF2-40B4-BE49-F238E27FC236}">
                <a16:creationId xmlns:a16="http://schemas.microsoft.com/office/drawing/2014/main" id="{A5D33712-CE68-4431-9987-5FDA394B8B4E}"/>
              </a:ext>
            </a:extLst>
          </p:cNvPr>
          <p:cNvSpPr>
            <a:spLocks noGrp="1"/>
          </p:cNvSpPr>
          <p:nvPr>
            <p:ph idx="1"/>
          </p:nvPr>
        </p:nvSpPr>
        <p:spPr>
          <a:xfrm>
            <a:off x="4965431" y="2438400"/>
            <a:ext cx="4437361" cy="4191000"/>
          </a:xfrm>
        </p:spPr>
        <p:txBody>
          <a:bodyPr>
            <a:normAutofit/>
          </a:bodyPr>
          <a:lstStyle/>
          <a:p>
            <a:r>
              <a:rPr lang="en-GB" dirty="0"/>
              <a:t>Seen as liberator of Sweden from rule of King Christian II of Denmark, and Kalmar Union which had unified </a:t>
            </a:r>
            <a:r>
              <a:rPr lang="en-GB" dirty="0" err="1"/>
              <a:t>Scandanavia</a:t>
            </a:r>
            <a:r>
              <a:rPr lang="en-GB" dirty="0"/>
              <a:t> from 1397</a:t>
            </a:r>
          </a:p>
          <a:p>
            <a:endParaRPr lang="en-GB" dirty="0"/>
          </a:p>
          <a:p>
            <a:r>
              <a:rPr lang="en-GB" dirty="0"/>
              <a:t>House of Vasa ruled Sweden 1523–1654</a:t>
            </a:r>
          </a:p>
          <a:p>
            <a:pPr marL="0" indent="0">
              <a:buNone/>
            </a:pPr>
            <a:endParaRPr lang="en-GB" sz="2400" dirty="0"/>
          </a:p>
          <a:p>
            <a:pPr marL="0" indent="0">
              <a:buNone/>
            </a:pPr>
            <a:endParaRPr lang="en-GB" sz="2400" i="1" dirty="0"/>
          </a:p>
          <a:p>
            <a:endParaRPr lang="en-GB" sz="2000" dirty="0"/>
          </a:p>
        </p:txBody>
      </p:sp>
      <p:pic>
        <p:nvPicPr>
          <p:cNvPr id="4" name="Picture 3">
            <a:extLst>
              <a:ext uri="{FF2B5EF4-FFF2-40B4-BE49-F238E27FC236}">
                <a16:creationId xmlns:a16="http://schemas.microsoft.com/office/drawing/2014/main" id="{F265BFC2-F24E-41CD-93D1-3A966D077E2E}"/>
              </a:ext>
            </a:extLst>
          </p:cNvPr>
          <p:cNvPicPr>
            <a:picLocks noChangeAspect="1"/>
          </p:cNvPicPr>
          <p:nvPr/>
        </p:nvPicPr>
        <p:blipFill rotWithShape="1">
          <a:blip r:embed="rId3"/>
          <a:srcRect l="6767"/>
          <a:stretch/>
        </p:blipFill>
        <p:spPr>
          <a:xfrm>
            <a:off x="20" y="10"/>
            <a:ext cx="4635571" cy="6857990"/>
          </a:xfrm>
          <a:prstGeom prst="rect">
            <a:avLst/>
          </a:prstGeom>
          <a:effectLst/>
        </p:spPr>
      </p:pic>
      <p:pic>
        <p:nvPicPr>
          <p:cNvPr id="5" name="Picture 4">
            <a:extLst>
              <a:ext uri="{FF2B5EF4-FFF2-40B4-BE49-F238E27FC236}">
                <a16:creationId xmlns:a16="http://schemas.microsoft.com/office/drawing/2014/main" id="{5F7127D1-843B-477D-BF79-698445D0A9C6}"/>
              </a:ext>
            </a:extLst>
          </p:cNvPr>
          <p:cNvPicPr>
            <a:picLocks noChangeAspect="1"/>
          </p:cNvPicPr>
          <p:nvPr/>
        </p:nvPicPr>
        <p:blipFill>
          <a:blip r:embed="rId4"/>
          <a:stretch>
            <a:fillRect/>
          </a:stretch>
        </p:blipFill>
        <p:spPr>
          <a:xfrm>
            <a:off x="9838550" y="2438400"/>
            <a:ext cx="1956946" cy="2414382"/>
          </a:xfrm>
          <a:prstGeom prst="rect">
            <a:avLst/>
          </a:prstGeom>
        </p:spPr>
      </p:pic>
    </p:spTree>
    <p:extLst>
      <p:ext uri="{BB962C8B-B14F-4D97-AF65-F5344CB8AC3E}">
        <p14:creationId xmlns:p14="http://schemas.microsoft.com/office/powerpoint/2010/main" val="18906197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B5CE0-CA5B-414E-9DAC-FF9674752230}"/>
              </a:ext>
            </a:extLst>
          </p:cNvPr>
          <p:cNvSpPr>
            <a:spLocks noGrp="1"/>
          </p:cNvSpPr>
          <p:nvPr>
            <p:ph type="title"/>
          </p:nvPr>
        </p:nvSpPr>
        <p:spPr/>
        <p:txBody>
          <a:bodyPr/>
          <a:lstStyle/>
          <a:p>
            <a:r>
              <a:rPr lang="en-GB" dirty="0"/>
              <a:t>Gustavus </a:t>
            </a:r>
            <a:r>
              <a:rPr lang="en-GB" dirty="0" err="1"/>
              <a:t>Vassa</a:t>
            </a:r>
            <a:endParaRPr lang="en-GB" dirty="0"/>
          </a:p>
        </p:txBody>
      </p:sp>
      <p:sp>
        <p:nvSpPr>
          <p:cNvPr id="3" name="Content Placeholder 2">
            <a:extLst>
              <a:ext uri="{FF2B5EF4-FFF2-40B4-BE49-F238E27FC236}">
                <a16:creationId xmlns:a16="http://schemas.microsoft.com/office/drawing/2014/main" id="{1E910A27-A583-41E9-AC26-C20F56CFC892}"/>
              </a:ext>
            </a:extLst>
          </p:cNvPr>
          <p:cNvSpPr>
            <a:spLocks noGrp="1"/>
          </p:cNvSpPr>
          <p:nvPr>
            <p:ph idx="1"/>
          </p:nvPr>
        </p:nvSpPr>
        <p:spPr/>
        <p:txBody>
          <a:bodyPr/>
          <a:lstStyle/>
          <a:p>
            <a:r>
              <a:rPr lang="en-GB" dirty="0"/>
              <a:t>Name preferred by Equiano throughout his life; few recorded instances of his using Equiano outside of the </a:t>
            </a:r>
            <a:r>
              <a:rPr lang="en-GB" i="1" dirty="0"/>
              <a:t>Narrative</a:t>
            </a:r>
            <a:endParaRPr lang="en-GB" dirty="0"/>
          </a:p>
          <a:p>
            <a:endParaRPr lang="en-GB" dirty="0"/>
          </a:p>
          <a:p>
            <a:r>
              <a:rPr lang="en-GB" dirty="0"/>
              <a:t>Name given to him by  Michael Pascal, a lieutenant in the Royal Navy after purchasing Equiano in Virginia </a:t>
            </a:r>
          </a:p>
          <a:p>
            <a:endParaRPr lang="en-GB" dirty="0"/>
          </a:p>
          <a:p>
            <a:r>
              <a:rPr lang="en-GB" dirty="0"/>
              <a:t>A symbol of pride. </a:t>
            </a:r>
            <a:r>
              <a:rPr lang="en-GB" b="1" dirty="0"/>
              <a:t>BUT …</a:t>
            </a:r>
            <a:endParaRPr lang="en-GB" dirty="0"/>
          </a:p>
        </p:txBody>
      </p:sp>
    </p:spTree>
    <p:extLst>
      <p:ext uri="{BB962C8B-B14F-4D97-AF65-F5344CB8AC3E}">
        <p14:creationId xmlns:p14="http://schemas.microsoft.com/office/powerpoint/2010/main" val="429935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B5CE0-CA5B-414E-9DAC-FF9674752230}"/>
              </a:ext>
            </a:extLst>
          </p:cNvPr>
          <p:cNvSpPr>
            <a:spLocks noGrp="1"/>
          </p:cNvSpPr>
          <p:nvPr>
            <p:ph type="title"/>
          </p:nvPr>
        </p:nvSpPr>
        <p:spPr/>
        <p:txBody>
          <a:bodyPr/>
          <a:lstStyle/>
          <a:p>
            <a:r>
              <a:rPr lang="en-GB" dirty="0"/>
              <a:t>Gustavus </a:t>
            </a:r>
            <a:r>
              <a:rPr lang="en-GB" dirty="0" err="1"/>
              <a:t>Vassa</a:t>
            </a:r>
            <a:endParaRPr lang="en-GB" dirty="0"/>
          </a:p>
        </p:txBody>
      </p:sp>
      <p:sp>
        <p:nvSpPr>
          <p:cNvPr id="3" name="Content Placeholder 2">
            <a:extLst>
              <a:ext uri="{FF2B5EF4-FFF2-40B4-BE49-F238E27FC236}">
                <a16:creationId xmlns:a16="http://schemas.microsoft.com/office/drawing/2014/main" id="{1E910A27-A583-41E9-AC26-C20F56CFC892}"/>
              </a:ext>
            </a:extLst>
          </p:cNvPr>
          <p:cNvSpPr>
            <a:spLocks noGrp="1"/>
          </p:cNvSpPr>
          <p:nvPr>
            <p:ph idx="1"/>
          </p:nvPr>
        </p:nvSpPr>
        <p:spPr/>
        <p:txBody>
          <a:bodyPr/>
          <a:lstStyle/>
          <a:p>
            <a:r>
              <a:rPr lang="en-GB" dirty="0"/>
              <a:t>A symbol of pride. </a:t>
            </a:r>
            <a:r>
              <a:rPr lang="en-GB" b="1" dirty="0"/>
              <a:t>BUT …</a:t>
            </a:r>
          </a:p>
          <a:p>
            <a:endParaRPr lang="en-GB" b="1" dirty="0"/>
          </a:p>
          <a:p>
            <a:r>
              <a:rPr lang="en-GB" dirty="0"/>
              <a:t>Stripping Africans of their indigenous names and identities was part of the powerplay of slavery</a:t>
            </a:r>
          </a:p>
          <a:p>
            <a:endParaRPr lang="en-GB" dirty="0"/>
          </a:p>
          <a:p>
            <a:r>
              <a:rPr lang="en-GB" dirty="0"/>
              <a:t>Slaveowners often chose deliberately ironic names – similar to ones bestowed on horses or beasts of burden – for their slaves to emphasise subjugation</a:t>
            </a:r>
          </a:p>
        </p:txBody>
      </p:sp>
    </p:spTree>
    <p:extLst>
      <p:ext uri="{BB962C8B-B14F-4D97-AF65-F5344CB8AC3E}">
        <p14:creationId xmlns:p14="http://schemas.microsoft.com/office/powerpoint/2010/main" val="29150674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F172D-3C42-4D36-96DF-E02903E43CB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BB7A5DB-9BC0-44F6-96FE-E2E72FFB6A57}"/>
              </a:ext>
            </a:extLst>
          </p:cNvPr>
          <p:cNvSpPr>
            <a:spLocks noGrp="1"/>
          </p:cNvSpPr>
          <p:nvPr>
            <p:ph idx="1"/>
          </p:nvPr>
        </p:nvSpPr>
        <p:spPr>
          <a:xfrm>
            <a:off x="4610762" y="-103960"/>
            <a:ext cx="4437529" cy="6633714"/>
          </a:xfrm>
        </p:spPr>
        <p:txBody>
          <a:bodyPr>
            <a:normAutofit fontScale="92500" lnSpcReduction="10000"/>
          </a:bodyPr>
          <a:lstStyle/>
          <a:p>
            <a:pPr marL="0" indent="0">
              <a:buNone/>
            </a:pPr>
            <a:endParaRPr lang="en-GB" b="1" dirty="0"/>
          </a:p>
          <a:p>
            <a:pPr marL="0" indent="0" algn="ctr">
              <a:buNone/>
            </a:pPr>
            <a:r>
              <a:rPr lang="en-GB" b="1" dirty="0"/>
              <a:t>SLAVE NAMES</a:t>
            </a:r>
          </a:p>
          <a:p>
            <a:pPr marL="0" indent="0" algn="ctr">
              <a:buNone/>
            </a:pPr>
            <a:r>
              <a:rPr lang="en-GB" dirty="0"/>
              <a:t>You must remember that slave-names will keep you a slave in the eyes of the civilized world today. You have seen, and recently, that Africa and Asia will not </a:t>
            </a:r>
            <a:r>
              <a:rPr lang="en-GB" dirty="0" err="1"/>
              <a:t>honor</a:t>
            </a:r>
            <a:r>
              <a:rPr lang="en-GB" dirty="0"/>
              <a:t> you or give you any respect as long as you are called by the white man's name.</a:t>
            </a:r>
          </a:p>
          <a:p>
            <a:pPr marL="0" indent="0" algn="ctr">
              <a:buNone/>
            </a:pPr>
            <a:r>
              <a:rPr lang="en-GB" dirty="0"/>
              <a:t>You are still called by your slave-masters' names. By rights, by international rights, you belong to the white man of America. He knows that. You have never gotten out of the shackles of slavery. You are still in them.</a:t>
            </a:r>
          </a:p>
        </p:txBody>
      </p:sp>
      <p:pic>
        <p:nvPicPr>
          <p:cNvPr id="4" name="Picture 3">
            <a:extLst>
              <a:ext uri="{FF2B5EF4-FFF2-40B4-BE49-F238E27FC236}">
                <a16:creationId xmlns:a16="http://schemas.microsoft.com/office/drawing/2014/main" id="{A4F17DFE-0B0A-4E3B-857A-F5735085CA0B}"/>
              </a:ext>
            </a:extLst>
          </p:cNvPr>
          <p:cNvPicPr>
            <a:picLocks noChangeAspect="1"/>
          </p:cNvPicPr>
          <p:nvPr/>
        </p:nvPicPr>
        <p:blipFill>
          <a:blip r:embed="rId3"/>
          <a:stretch>
            <a:fillRect/>
          </a:stretch>
        </p:blipFill>
        <p:spPr>
          <a:xfrm>
            <a:off x="-50657" y="0"/>
            <a:ext cx="4437529" cy="6858000"/>
          </a:xfrm>
          <a:prstGeom prst="rect">
            <a:avLst/>
          </a:prstGeom>
        </p:spPr>
      </p:pic>
      <p:pic>
        <p:nvPicPr>
          <p:cNvPr id="5" name="Picture 4">
            <a:extLst>
              <a:ext uri="{FF2B5EF4-FFF2-40B4-BE49-F238E27FC236}">
                <a16:creationId xmlns:a16="http://schemas.microsoft.com/office/drawing/2014/main" id="{D1759DC7-1DBB-4353-ACD6-BB673E0FF4E5}"/>
              </a:ext>
            </a:extLst>
          </p:cNvPr>
          <p:cNvPicPr>
            <a:picLocks noChangeAspect="1"/>
          </p:cNvPicPr>
          <p:nvPr/>
        </p:nvPicPr>
        <p:blipFill>
          <a:blip r:embed="rId4"/>
          <a:stretch>
            <a:fillRect/>
          </a:stretch>
        </p:blipFill>
        <p:spPr>
          <a:xfrm>
            <a:off x="9272181" y="0"/>
            <a:ext cx="2970476" cy="4216160"/>
          </a:xfrm>
          <a:prstGeom prst="rect">
            <a:avLst/>
          </a:prstGeom>
        </p:spPr>
      </p:pic>
    </p:spTree>
    <p:extLst>
      <p:ext uri="{BB962C8B-B14F-4D97-AF65-F5344CB8AC3E}">
        <p14:creationId xmlns:p14="http://schemas.microsoft.com/office/powerpoint/2010/main" val="25300926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2AC7D-E793-4D27-AF7F-427AEF02ECB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9ECD48E-1033-4149-B38A-99CC5CE216B9}"/>
              </a:ext>
            </a:extLst>
          </p:cNvPr>
          <p:cNvSpPr>
            <a:spLocks noGrp="1"/>
          </p:cNvSpPr>
          <p:nvPr>
            <p:ph idx="1"/>
          </p:nvPr>
        </p:nvSpPr>
        <p:spPr>
          <a:xfrm>
            <a:off x="4589929" y="193382"/>
            <a:ext cx="7602071" cy="6458430"/>
          </a:xfrm>
        </p:spPr>
        <p:txBody>
          <a:bodyPr>
            <a:normAutofit fontScale="77500" lnSpcReduction="20000"/>
          </a:bodyPr>
          <a:lstStyle/>
          <a:p>
            <a:r>
              <a:rPr lang="en-GB" dirty="0"/>
              <a:t>Vincent </a:t>
            </a:r>
            <a:r>
              <a:rPr lang="en-GB" dirty="0" err="1"/>
              <a:t>Carretta</a:t>
            </a:r>
            <a:r>
              <a:rPr lang="en-GB" dirty="0"/>
              <a:t> estimates that Equiano was born in South Carolina</a:t>
            </a:r>
          </a:p>
          <a:p>
            <a:endParaRPr lang="en-GB" dirty="0"/>
          </a:p>
          <a:p>
            <a:r>
              <a:rPr lang="en-GB" dirty="0"/>
              <a:t>Equiano's baptismal record at St Margaret’s Church, Westminster, dated 9 February 1759, records that he was born in 'Carolina’.</a:t>
            </a:r>
          </a:p>
          <a:p>
            <a:endParaRPr lang="en-GB" dirty="0"/>
          </a:p>
          <a:p>
            <a:r>
              <a:rPr lang="en-GB" dirty="0"/>
              <a:t>A Royal Navy muster roll from Constantine </a:t>
            </a:r>
            <a:r>
              <a:rPr lang="en-GB" dirty="0" err="1"/>
              <a:t>Phipp’s</a:t>
            </a:r>
            <a:r>
              <a:rPr lang="en-GB" dirty="0"/>
              <a:t> Arctic expedition of 1773 says that Equiano was born in 'South Carolina’</a:t>
            </a:r>
          </a:p>
          <a:p>
            <a:endParaRPr lang="en-GB" dirty="0"/>
          </a:p>
          <a:p>
            <a:r>
              <a:rPr lang="en-GB" dirty="0"/>
              <a:t>Alleged in his own time to have been born in Danish West Indies (and elsewhere)</a:t>
            </a:r>
          </a:p>
          <a:p>
            <a:endParaRPr lang="en-GB" dirty="0"/>
          </a:p>
          <a:p>
            <a:r>
              <a:rPr lang="en-GB" dirty="0"/>
              <a:t>Arguments that painted portrait of Equiano may actually be of composer Charles Ignatius Sancho (c. 1729–1780)</a:t>
            </a:r>
          </a:p>
          <a:p>
            <a:endParaRPr lang="en-GB" i="1" dirty="0"/>
          </a:p>
          <a:p>
            <a:pPr marL="0" indent="0">
              <a:buNone/>
            </a:pPr>
            <a:r>
              <a:rPr lang="en-GB" i="1" dirty="0"/>
              <a:t>The arguments about Equiano’s heritage have been summarised by </a:t>
            </a:r>
            <a:r>
              <a:rPr lang="en-GB" i="1" dirty="0" err="1"/>
              <a:t>Brycchan</a:t>
            </a:r>
            <a:r>
              <a:rPr lang="en-GB" i="1" dirty="0"/>
              <a:t> Carey </a:t>
            </a:r>
            <a:r>
              <a:rPr lang="en-GB" i="1" dirty="0">
                <a:hlinkClick r:id="rId3"/>
              </a:rPr>
              <a:t>here</a:t>
            </a:r>
            <a:r>
              <a:rPr lang="en-GB" i="1" dirty="0"/>
              <a:t> and in </a:t>
            </a:r>
            <a:r>
              <a:rPr lang="en-GB" i="1" dirty="0">
                <a:hlinkClick r:id="rId4"/>
              </a:rPr>
              <a:t>this article</a:t>
            </a:r>
            <a:r>
              <a:rPr lang="en-GB" i="1" dirty="0"/>
              <a:t>. On the portraits see </a:t>
            </a:r>
            <a:r>
              <a:rPr lang="en-GB" i="1" dirty="0">
                <a:hlinkClick r:id="rId5"/>
              </a:rPr>
              <a:t>here</a:t>
            </a:r>
            <a:endParaRPr lang="en-GB" i="1" dirty="0"/>
          </a:p>
          <a:p>
            <a:pPr marL="0" indent="0">
              <a:buNone/>
            </a:pPr>
            <a:endParaRPr lang="en-GB" dirty="0"/>
          </a:p>
          <a:p>
            <a:endParaRPr lang="en-GB" dirty="0"/>
          </a:p>
        </p:txBody>
      </p:sp>
      <p:pic>
        <p:nvPicPr>
          <p:cNvPr id="4" name="Picture 3">
            <a:extLst>
              <a:ext uri="{FF2B5EF4-FFF2-40B4-BE49-F238E27FC236}">
                <a16:creationId xmlns:a16="http://schemas.microsoft.com/office/drawing/2014/main" id="{FC9D6B3D-22D2-4224-97D4-C5F4487C28C1}"/>
              </a:ext>
            </a:extLst>
          </p:cNvPr>
          <p:cNvPicPr>
            <a:picLocks noChangeAspect="1"/>
          </p:cNvPicPr>
          <p:nvPr/>
        </p:nvPicPr>
        <p:blipFill>
          <a:blip r:embed="rId6"/>
          <a:stretch>
            <a:fillRect/>
          </a:stretch>
        </p:blipFill>
        <p:spPr>
          <a:xfrm>
            <a:off x="0" y="0"/>
            <a:ext cx="3162300" cy="4752975"/>
          </a:xfrm>
          <a:prstGeom prst="rect">
            <a:avLst/>
          </a:prstGeom>
        </p:spPr>
      </p:pic>
      <p:pic>
        <p:nvPicPr>
          <p:cNvPr id="5" name="Picture 4"/>
          <p:cNvPicPr>
            <a:picLocks noChangeAspect="1"/>
          </p:cNvPicPr>
          <p:nvPr/>
        </p:nvPicPr>
        <p:blipFill>
          <a:blip r:embed="rId7"/>
          <a:stretch>
            <a:fillRect/>
          </a:stretch>
        </p:blipFill>
        <p:spPr>
          <a:xfrm>
            <a:off x="2431063" y="4550665"/>
            <a:ext cx="1925784" cy="2307335"/>
          </a:xfrm>
          <a:prstGeom prst="rect">
            <a:avLst/>
          </a:prstGeom>
        </p:spPr>
      </p:pic>
      <p:sp>
        <p:nvSpPr>
          <p:cNvPr id="6" name="Rectangle 5"/>
          <p:cNvSpPr/>
          <p:nvPr/>
        </p:nvSpPr>
        <p:spPr>
          <a:xfrm>
            <a:off x="28354" y="5174484"/>
            <a:ext cx="2169627" cy="1477328"/>
          </a:xfrm>
          <a:prstGeom prst="rect">
            <a:avLst/>
          </a:prstGeom>
        </p:spPr>
        <p:txBody>
          <a:bodyPr wrap="square">
            <a:spAutoFit/>
          </a:bodyPr>
          <a:lstStyle/>
          <a:p>
            <a:r>
              <a:rPr lang="en-GB" dirty="0"/>
              <a:t>Charles Ignatius Sancho</a:t>
            </a:r>
          </a:p>
          <a:p>
            <a:r>
              <a:rPr lang="en-GB" dirty="0"/>
              <a:t>by Thomas Gainsborough</a:t>
            </a:r>
          </a:p>
          <a:p>
            <a:r>
              <a:rPr lang="en-GB" dirty="0"/>
              <a:t>(1768)</a:t>
            </a:r>
          </a:p>
        </p:txBody>
      </p:sp>
    </p:spTree>
    <p:extLst>
      <p:ext uri="{BB962C8B-B14F-4D97-AF65-F5344CB8AC3E}">
        <p14:creationId xmlns:p14="http://schemas.microsoft.com/office/powerpoint/2010/main" val="28935759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D0F467-0E0D-42E0-A0B8-EBDDB8495CFF}"/>
              </a:ext>
            </a:extLst>
          </p:cNvPr>
          <p:cNvPicPr>
            <a:picLocks noChangeAspect="1"/>
          </p:cNvPicPr>
          <p:nvPr/>
        </p:nvPicPr>
        <p:blipFill>
          <a:blip r:embed="rId3"/>
          <a:stretch>
            <a:fillRect/>
          </a:stretch>
        </p:blipFill>
        <p:spPr>
          <a:xfrm>
            <a:off x="1662545" y="0"/>
            <a:ext cx="9797143" cy="6858000"/>
          </a:xfrm>
          <a:prstGeom prst="rect">
            <a:avLst/>
          </a:prstGeom>
        </p:spPr>
      </p:pic>
      <p:sp>
        <p:nvSpPr>
          <p:cNvPr id="3" name="Rectangle 2">
            <a:extLst>
              <a:ext uri="{FF2B5EF4-FFF2-40B4-BE49-F238E27FC236}">
                <a16:creationId xmlns:a16="http://schemas.microsoft.com/office/drawing/2014/main" id="{21F7DE31-0177-4C8D-AE65-FDC12F0B0B73}"/>
              </a:ext>
            </a:extLst>
          </p:cNvPr>
          <p:cNvSpPr/>
          <p:nvPr/>
        </p:nvSpPr>
        <p:spPr>
          <a:xfrm>
            <a:off x="138546" y="-1"/>
            <a:ext cx="1523999" cy="5355312"/>
          </a:xfrm>
          <a:prstGeom prst="rect">
            <a:avLst/>
          </a:prstGeom>
          <a:solidFill>
            <a:schemeClr val="bg1">
              <a:lumMod val="75000"/>
            </a:schemeClr>
          </a:solidFill>
        </p:spPr>
        <p:txBody>
          <a:bodyPr wrap="square">
            <a:spAutoFit/>
          </a:bodyPr>
          <a:lstStyle/>
          <a:p>
            <a:r>
              <a:rPr lang="en-GB" dirty="0"/>
              <a:t>Map of Olaudah Equiano’s life. </a:t>
            </a:r>
          </a:p>
          <a:p>
            <a:r>
              <a:rPr lang="en-GB" dirty="0"/>
              <a:t>From Miles </a:t>
            </a:r>
            <a:r>
              <a:rPr lang="en-GB" dirty="0" err="1"/>
              <a:t>Ogborn</a:t>
            </a:r>
            <a:r>
              <a:rPr lang="en-GB" dirty="0"/>
              <a:t>, ‘Historical Geographies of Globalization c.1500-1800,’  in </a:t>
            </a:r>
            <a:r>
              <a:rPr lang="en-GB" i="1" dirty="0"/>
              <a:t>Modern Historical Geographies</a:t>
            </a:r>
            <a:r>
              <a:rPr lang="en-GB" dirty="0"/>
              <a:t>,  ed. By B. Graham and C. Nash (eds) Harlow: Longman, 2000)</a:t>
            </a:r>
          </a:p>
        </p:txBody>
      </p:sp>
    </p:spTree>
    <p:extLst>
      <p:ext uri="{BB962C8B-B14F-4D97-AF65-F5344CB8AC3E}">
        <p14:creationId xmlns:p14="http://schemas.microsoft.com/office/powerpoint/2010/main" val="15345058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E6CE4-2671-4B8A-8841-DD5D454269E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AAA6CED-4A9C-4B21-AC0C-8015AEEC687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E5B79844-BA20-40F1-BB9D-7CC1D3C06DBE}"/>
              </a:ext>
            </a:extLst>
          </p:cNvPr>
          <p:cNvPicPr>
            <a:picLocks noChangeAspect="1"/>
          </p:cNvPicPr>
          <p:nvPr/>
        </p:nvPicPr>
        <p:blipFill>
          <a:blip r:embed="rId3"/>
          <a:stretch>
            <a:fillRect/>
          </a:stretch>
        </p:blipFill>
        <p:spPr>
          <a:xfrm>
            <a:off x="1119694" y="0"/>
            <a:ext cx="9952612" cy="6858000"/>
          </a:xfrm>
          <a:prstGeom prst="rect">
            <a:avLst/>
          </a:prstGeom>
        </p:spPr>
      </p:pic>
      <p:pic>
        <p:nvPicPr>
          <p:cNvPr id="5" name="Picture 4">
            <a:extLst>
              <a:ext uri="{FF2B5EF4-FFF2-40B4-BE49-F238E27FC236}">
                <a16:creationId xmlns:a16="http://schemas.microsoft.com/office/drawing/2014/main" id="{98197E26-302D-4D13-84FF-50F7595E5980}"/>
              </a:ext>
            </a:extLst>
          </p:cNvPr>
          <p:cNvPicPr>
            <a:picLocks noChangeAspect="1"/>
          </p:cNvPicPr>
          <p:nvPr/>
        </p:nvPicPr>
        <p:blipFill>
          <a:blip r:embed="rId4"/>
          <a:stretch>
            <a:fillRect/>
          </a:stretch>
        </p:blipFill>
        <p:spPr>
          <a:xfrm>
            <a:off x="0" y="1040361"/>
            <a:ext cx="4865402" cy="2388639"/>
          </a:xfrm>
          <a:prstGeom prst="rect">
            <a:avLst/>
          </a:prstGeom>
        </p:spPr>
      </p:pic>
    </p:spTree>
    <p:extLst>
      <p:ext uri="{BB962C8B-B14F-4D97-AF65-F5344CB8AC3E}">
        <p14:creationId xmlns:p14="http://schemas.microsoft.com/office/powerpoint/2010/main" val="18030258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90A83-B786-4872-9B0A-DCF63268BC9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2D33498-B782-4582-B2BB-50D2F8FF7213}"/>
              </a:ext>
            </a:extLst>
          </p:cNvPr>
          <p:cNvSpPr>
            <a:spLocks noGrp="1"/>
          </p:cNvSpPr>
          <p:nvPr>
            <p:ph idx="1"/>
          </p:nvPr>
        </p:nvSpPr>
        <p:spPr>
          <a:xfrm>
            <a:off x="5658928" y="724619"/>
            <a:ext cx="5694872" cy="5452344"/>
          </a:xfrm>
        </p:spPr>
        <p:txBody>
          <a:bodyPr/>
          <a:lstStyle/>
          <a:p>
            <a:pPr marL="0" indent="0">
              <a:buNone/>
            </a:pPr>
            <a:r>
              <a:rPr lang="en-GB" dirty="0"/>
              <a:t>1500: Brazil claimed for Portuguese crown</a:t>
            </a:r>
          </a:p>
          <a:p>
            <a:pPr marL="0" indent="0">
              <a:buNone/>
            </a:pPr>
            <a:endParaRPr lang="en-GB" dirty="0"/>
          </a:p>
          <a:p>
            <a:pPr marL="0" indent="0">
              <a:buNone/>
            </a:pPr>
            <a:r>
              <a:rPr lang="en-GB" dirty="0"/>
              <a:t>1502: start of Portuguese presence in Brazil</a:t>
            </a:r>
          </a:p>
        </p:txBody>
      </p:sp>
      <p:pic>
        <p:nvPicPr>
          <p:cNvPr id="4" name="Picture 3">
            <a:extLst>
              <a:ext uri="{FF2B5EF4-FFF2-40B4-BE49-F238E27FC236}">
                <a16:creationId xmlns:a16="http://schemas.microsoft.com/office/drawing/2014/main" id="{AA7B1D41-D073-4513-A90D-78B8A719D80F}"/>
              </a:ext>
            </a:extLst>
          </p:cNvPr>
          <p:cNvPicPr>
            <a:picLocks noChangeAspect="1"/>
          </p:cNvPicPr>
          <p:nvPr/>
        </p:nvPicPr>
        <p:blipFill>
          <a:blip r:embed="rId3"/>
          <a:stretch>
            <a:fillRect/>
          </a:stretch>
        </p:blipFill>
        <p:spPr>
          <a:xfrm>
            <a:off x="740434" y="271463"/>
            <a:ext cx="4495800" cy="5905500"/>
          </a:xfrm>
          <a:prstGeom prst="rect">
            <a:avLst/>
          </a:prstGeom>
        </p:spPr>
      </p:pic>
    </p:spTree>
    <p:extLst>
      <p:ext uri="{BB962C8B-B14F-4D97-AF65-F5344CB8AC3E}">
        <p14:creationId xmlns:p14="http://schemas.microsoft.com/office/powerpoint/2010/main" val="16019892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9BE93-2AAD-4195-908C-F4330C6AE764}"/>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9C80422-73C6-49D7-83D0-3C3F727508CE}"/>
              </a:ext>
            </a:extLst>
          </p:cNvPr>
          <p:cNvSpPr>
            <a:spLocks noGrp="1"/>
          </p:cNvSpPr>
          <p:nvPr>
            <p:ph idx="1"/>
          </p:nvPr>
        </p:nvSpPr>
        <p:spPr>
          <a:xfrm>
            <a:off x="375138" y="983411"/>
            <a:ext cx="5169877" cy="5509463"/>
          </a:xfrm>
        </p:spPr>
        <p:txBody>
          <a:bodyPr>
            <a:normAutofit fontScale="85000" lnSpcReduction="10000"/>
          </a:bodyPr>
          <a:lstStyle/>
          <a:p>
            <a:r>
              <a:rPr lang="en-GB" dirty="0"/>
              <a:t>1525 First slave voyage direct from Africa to the Americas</a:t>
            </a:r>
          </a:p>
          <a:p>
            <a:r>
              <a:rPr lang="en-GB" dirty="0"/>
              <a:t>1530 Spanish crown grants first </a:t>
            </a:r>
            <a:r>
              <a:rPr lang="en-GB" i="1" dirty="0"/>
              <a:t>asiento </a:t>
            </a:r>
            <a:r>
              <a:rPr lang="en-GB" dirty="0"/>
              <a:t>to slave trade</a:t>
            </a:r>
          </a:p>
          <a:p>
            <a:r>
              <a:rPr lang="en-GB" dirty="0"/>
              <a:t>1560 Continuous slave trade from Brazil begins</a:t>
            </a:r>
          </a:p>
          <a:p>
            <a:r>
              <a:rPr lang="en-GB" dirty="0"/>
              <a:t>1623 English capture parts of St Kitts</a:t>
            </a:r>
          </a:p>
          <a:p>
            <a:r>
              <a:rPr lang="en-GB" dirty="0"/>
              <a:t>1625 English capture Barbados</a:t>
            </a:r>
          </a:p>
          <a:p>
            <a:r>
              <a:rPr lang="en-GB" dirty="0"/>
              <a:t>1641 Sugar exports from Caribbean begin</a:t>
            </a:r>
          </a:p>
          <a:p>
            <a:r>
              <a:rPr lang="en-GB" dirty="0"/>
              <a:t>1655 English capture Jamaica</a:t>
            </a:r>
          </a:p>
          <a:p>
            <a:r>
              <a:rPr lang="en-GB" dirty="0"/>
              <a:t>1665–1675 French colonisation in Guadalupe and Martinique</a:t>
            </a:r>
          </a:p>
          <a:p>
            <a:r>
              <a:rPr lang="en-GB" dirty="0"/>
              <a:t>1680–1710 French develop Saint-Domingue</a:t>
            </a:r>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7F2BF97B-E9CC-4739-8928-084C6C5218D3}"/>
              </a:ext>
            </a:extLst>
          </p:cNvPr>
          <p:cNvPicPr>
            <a:picLocks noChangeAspect="1"/>
          </p:cNvPicPr>
          <p:nvPr/>
        </p:nvPicPr>
        <p:blipFill>
          <a:blip r:embed="rId3"/>
          <a:stretch>
            <a:fillRect/>
          </a:stretch>
        </p:blipFill>
        <p:spPr>
          <a:xfrm>
            <a:off x="6096000" y="641170"/>
            <a:ext cx="6076950" cy="4562475"/>
          </a:xfrm>
          <a:prstGeom prst="rect">
            <a:avLst/>
          </a:prstGeom>
        </p:spPr>
      </p:pic>
    </p:spTree>
    <p:extLst>
      <p:ext uri="{BB962C8B-B14F-4D97-AF65-F5344CB8AC3E}">
        <p14:creationId xmlns:p14="http://schemas.microsoft.com/office/powerpoint/2010/main" val="17123830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2090" y="5305428"/>
            <a:ext cx="12192000" cy="1650361"/>
          </a:xfrm>
          <a:prstGeom prst="rect">
            <a:avLst/>
          </a:prstGeom>
        </p:spPr>
        <p:txBody>
          <a:bodyPr wrap="square" lIns="540000" tIns="360000" rIns="540000" bIns="360000">
            <a:spAutoFit/>
          </a:bodyPr>
          <a:lstStyle/>
          <a:p>
            <a:pPr marL="342900" indent="-342900" algn="just">
              <a:buFont typeface="Arial" panose="020B0604020202020204" pitchFamily="34" charset="0"/>
              <a:buChar char="•"/>
            </a:pPr>
            <a:r>
              <a:rPr lang="en-GB" sz="2000" b="1" dirty="0"/>
              <a:t>1607 – Jamestown established (first permanent English settlement in North America)</a:t>
            </a:r>
          </a:p>
          <a:p>
            <a:pPr marL="342900" indent="-342900" algn="just">
              <a:buFont typeface="Arial" panose="020B0604020202020204" pitchFamily="34" charset="0"/>
              <a:buChar char="•"/>
            </a:pPr>
            <a:r>
              <a:rPr lang="en-GB" sz="2000" b="1" dirty="0"/>
              <a:t>1611 – First Virginia tobacco crop; leads to expansion of Virginia economy</a:t>
            </a:r>
          </a:p>
          <a:p>
            <a:pPr algn="r"/>
            <a:r>
              <a:rPr lang="en-GB" sz="2000" b="1" dirty="0">
                <a:solidFill>
                  <a:srgbClr val="00B050"/>
                </a:solidFill>
              </a:rPr>
              <a:t>(On map, green indicates English settlement, c. 1650)</a:t>
            </a:r>
          </a:p>
        </p:txBody>
      </p:sp>
      <p:sp>
        <p:nvSpPr>
          <p:cNvPr id="3" name="AutoShape 4" descr="https://upload.wikimedia.org/wikipedia/commons/thumb/8/85/Escudo_de_Espa%C3%B1a_%28mazonado%29.svg/800px-Escudo_de_Espa%C3%B1a_%28mazonado%29.svg.pn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Rectangle 9"/>
          <p:cNvSpPr/>
          <p:nvPr/>
        </p:nvSpPr>
        <p:spPr>
          <a:xfrm>
            <a:off x="-132090" y="22315"/>
            <a:ext cx="10644515" cy="1588806"/>
          </a:xfrm>
          <a:prstGeom prst="rect">
            <a:avLst/>
          </a:prstGeom>
        </p:spPr>
        <p:txBody>
          <a:bodyPr wrap="square" lIns="540000" tIns="360000" rIns="540000" bIns="360000">
            <a:spAutoFit/>
          </a:bodyPr>
          <a:lstStyle/>
          <a:p>
            <a:r>
              <a:rPr lang="en-GB" sz="2400" dirty="0"/>
              <a:t>English settlement in North America: Jamestown</a:t>
            </a:r>
          </a:p>
          <a:p>
            <a:endParaRPr lang="en-GB" sz="1600" b="1" i="1" u="sng" dirty="0"/>
          </a:p>
          <a:p>
            <a:endParaRPr lang="en-GB" sz="1600" b="1"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425" y="849628"/>
            <a:ext cx="3219900" cy="4591691"/>
          </a:xfrm>
          <a:prstGeom prst="rect">
            <a:avLst/>
          </a:prstGeom>
        </p:spPr>
      </p:pic>
      <p:pic>
        <p:nvPicPr>
          <p:cNvPr id="1024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44196" y="849628"/>
            <a:ext cx="5369211" cy="46386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11452" y="6412"/>
            <a:ext cx="3069217" cy="2381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52482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35E51-AAEF-4718-805F-F5F5E29BCC8F}"/>
              </a:ext>
            </a:extLst>
          </p:cNvPr>
          <p:cNvSpPr>
            <a:spLocks noGrp="1"/>
          </p:cNvSpPr>
          <p:nvPr>
            <p:ph type="title"/>
          </p:nvPr>
        </p:nvSpPr>
        <p:spPr>
          <a:xfrm>
            <a:off x="838200" y="0"/>
            <a:ext cx="10515600" cy="1325563"/>
          </a:xfrm>
        </p:spPr>
        <p:txBody>
          <a:bodyPr/>
          <a:lstStyle/>
          <a:p>
            <a:r>
              <a:rPr lang="en-GB" dirty="0"/>
              <a:t>Equiano on Tobacco</a:t>
            </a:r>
          </a:p>
        </p:txBody>
      </p:sp>
      <p:sp>
        <p:nvSpPr>
          <p:cNvPr id="3" name="Content Placeholder 2">
            <a:extLst>
              <a:ext uri="{FF2B5EF4-FFF2-40B4-BE49-F238E27FC236}">
                <a16:creationId xmlns:a16="http://schemas.microsoft.com/office/drawing/2014/main" id="{ECFA181B-FFAE-4C9D-890C-AB30D70806F6}"/>
              </a:ext>
            </a:extLst>
          </p:cNvPr>
          <p:cNvSpPr>
            <a:spLocks noGrp="1"/>
          </p:cNvSpPr>
          <p:nvPr>
            <p:ph idx="1"/>
          </p:nvPr>
        </p:nvSpPr>
        <p:spPr>
          <a:xfrm>
            <a:off x="838200" y="1219200"/>
            <a:ext cx="10515600" cy="4957763"/>
          </a:xfrm>
        </p:spPr>
        <p:txBody>
          <a:bodyPr>
            <a:normAutofit fontScale="85000" lnSpcReduction="20000"/>
          </a:bodyPr>
          <a:lstStyle/>
          <a:p>
            <a:pPr marL="0" indent="0">
              <a:buNone/>
            </a:pPr>
            <a:r>
              <a:rPr lang="en-GB" sz="3000" dirty="0"/>
              <a:t>There were also vast quantities of different gums, though not used for any purpose; and every where a great deal of tobacco. The cotton even grew quite wild; and there was plenty of redwood.</a:t>
            </a:r>
          </a:p>
          <a:p>
            <a:pPr marL="457200" lvl="1" indent="0">
              <a:buNone/>
            </a:pPr>
            <a:r>
              <a:rPr lang="en-GB" sz="3000" b="1" dirty="0"/>
              <a:t>(Allusion to productive capacity of West African agriculture versus plantation slavery in the Americas?)</a:t>
            </a:r>
          </a:p>
          <a:p>
            <a:pPr marL="0" indent="0">
              <a:buNone/>
            </a:pPr>
            <a:endParaRPr lang="en-GB" sz="3000" b="1" dirty="0"/>
          </a:p>
          <a:p>
            <a:pPr marL="0" indent="0">
              <a:buNone/>
            </a:pPr>
            <a:r>
              <a:rPr lang="en-GB" sz="3000" dirty="0"/>
              <a:t>Among the rest tobacco pipes, made after the same fashion, and used in the same manner, as those in Turkey</a:t>
            </a:r>
          </a:p>
          <a:p>
            <a:pPr marL="457200" lvl="1" indent="0">
              <a:buNone/>
            </a:pPr>
            <a:r>
              <a:rPr lang="en-GB" sz="3000" b="1" dirty="0"/>
              <a:t>(Shows introduction of tobacco into Old World)</a:t>
            </a:r>
          </a:p>
          <a:p>
            <a:pPr marL="0" indent="0">
              <a:buNone/>
            </a:pPr>
            <a:endParaRPr lang="en-GB" sz="3000" dirty="0"/>
          </a:p>
          <a:p>
            <a:pPr marL="0" indent="0">
              <a:buNone/>
            </a:pPr>
            <a:r>
              <a:rPr lang="en-GB" sz="3000" dirty="0"/>
              <a:t>Pipes and tobacco were also put into the grave with the corpse, which was always perfumed and ornamented, and animals were offered in sacrifice to them.</a:t>
            </a:r>
          </a:p>
          <a:p>
            <a:pPr marL="457200" lvl="1" indent="0">
              <a:buNone/>
            </a:pPr>
            <a:r>
              <a:rPr lang="en-GB" sz="3000" b="1" dirty="0"/>
              <a:t>(Shows tobacco’s integration into African culture – and suggest linkage to wide Atlantic economy)</a:t>
            </a:r>
          </a:p>
          <a:p>
            <a:pPr marL="0" indent="0">
              <a:buNone/>
            </a:pPr>
            <a:endParaRPr lang="en-GB" dirty="0"/>
          </a:p>
        </p:txBody>
      </p:sp>
    </p:spTree>
    <p:extLst>
      <p:ext uri="{BB962C8B-B14F-4D97-AF65-F5344CB8AC3E}">
        <p14:creationId xmlns:p14="http://schemas.microsoft.com/office/powerpoint/2010/main" val="91757334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F7A323828CAF9489EB735D269CCCC9E" ma:contentTypeVersion="11" ma:contentTypeDescription="Create a new document." ma:contentTypeScope="" ma:versionID="b18a7c179df10ee0397108f221772351">
  <xsd:schema xmlns:xsd="http://www.w3.org/2001/XMLSchema" xmlns:xs="http://www.w3.org/2001/XMLSchema" xmlns:p="http://schemas.microsoft.com/office/2006/metadata/properties" xmlns:ns3="18e00798-69c8-4d73-a841-5247a1895ee0" xmlns:ns4="53eb33a0-f383-4069-9f53-0e79fd56955c" targetNamespace="http://schemas.microsoft.com/office/2006/metadata/properties" ma:root="true" ma:fieldsID="7c6adca4d6bc8bd2d26e3f60277432cd" ns3:_="" ns4:_="">
    <xsd:import namespace="18e00798-69c8-4d73-a841-5247a1895ee0"/>
    <xsd:import namespace="53eb33a0-f383-4069-9f53-0e79fd56955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e00798-69c8-4d73-a841-5247a1895ee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3eb33a0-f383-4069-9f53-0e79fd56955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6CE6234-595A-48A3-A57C-A8A5FB0F3210}">
  <ds:schemaRefs>
    <ds:schemaRef ds:uri="http://schemas.microsoft.com/sharepoint/v3/contenttype/forms"/>
  </ds:schemaRefs>
</ds:datastoreItem>
</file>

<file path=customXml/itemProps2.xml><?xml version="1.0" encoding="utf-8"?>
<ds:datastoreItem xmlns:ds="http://schemas.openxmlformats.org/officeDocument/2006/customXml" ds:itemID="{F72E279C-1182-422F-97C3-696E22D7B4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e00798-69c8-4d73-a841-5247a1895ee0"/>
    <ds:schemaRef ds:uri="53eb33a0-f383-4069-9f53-0e79fd5695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3945FBE-9DBB-46F2-A791-80AEFAB8D74B}">
  <ds:schemaRefs>
    <ds:schemaRef ds:uri="http://purl.org/dc/elements/1.1/"/>
    <ds:schemaRef ds:uri="http://schemas.microsoft.com/office/2006/metadata/properties"/>
    <ds:schemaRef ds:uri="53eb33a0-f383-4069-9f53-0e79fd56955c"/>
    <ds:schemaRef ds:uri="18e00798-69c8-4d73-a841-5247a1895ee0"/>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4147</TotalTime>
  <Words>3388</Words>
  <Application>Microsoft Office PowerPoint</Application>
  <PresentationFormat>Widescreen</PresentationFormat>
  <Paragraphs>236</Paragraphs>
  <Slides>48</Slides>
  <Notes>37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Calibri</vt:lpstr>
      <vt:lpstr>Calibri Light</vt:lpstr>
      <vt:lpstr>Cooper Black</vt:lpstr>
      <vt:lpstr>1_Office Theme</vt:lpstr>
      <vt:lpstr>HPHI5006, 6006 Routes &amp; Roots of the Black Atlantic  Lecture 2: Narratives of Slavery </vt:lpstr>
      <vt:lpstr>PowerPoint Presentation</vt:lpstr>
      <vt:lpstr>PowerPoint Presentation</vt:lpstr>
      <vt:lpstr>PowerPoint Presentation</vt:lpstr>
      <vt:lpstr>Equiano on Guinea</vt:lpstr>
      <vt:lpstr>PowerPoint Presentation</vt:lpstr>
      <vt:lpstr>PowerPoint Presentation</vt:lpstr>
      <vt:lpstr>Kingdom of Abyssinia (Empire of Ethiopia)</vt:lpstr>
      <vt:lpstr>Ethiopia and Rastafari </vt:lpstr>
      <vt:lpstr>PowerPoint Presentation</vt:lpstr>
      <vt:lpstr>Oba of Benin, Benin City</vt:lpstr>
      <vt:lpstr>Chronology of Transatlantic Slavery</vt:lpstr>
      <vt:lpstr>Ewuare II (b. 1953) – current Oba of Benin</vt:lpstr>
      <vt:lpstr>Kingdom of Benin – punitive raids 1897</vt:lpstr>
      <vt:lpstr>Gold in Pan-African Culture</vt:lpstr>
      <vt:lpstr>Guinea Gold</vt:lpstr>
      <vt:lpstr>Royal African Company</vt:lpstr>
      <vt:lpstr>Equiano on Benin</vt:lpstr>
      <vt:lpstr>Equiano on Benin</vt:lpstr>
      <vt:lpstr>PowerPoint Presentation</vt:lpstr>
      <vt:lpstr>PowerPoint Presentation</vt:lpstr>
      <vt:lpstr>Equiano on Music</vt:lpstr>
      <vt:lpstr>Equiano on Food and Drink</vt:lpstr>
      <vt:lpstr>Equiano on Industry</vt:lpstr>
      <vt:lpstr>Equiano on Industry</vt:lpstr>
      <vt:lpstr>PowerPoint Presentation</vt:lpstr>
      <vt:lpstr>Equiano on African Slavery</vt:lpstr>
      <vt:lpstr>Equiano on African Slavery</vt:lpstr>
      <vt:lpstr>Equiano on African Slavery</vt:lpstr>
      <vt:lpstr>Equiano on African Slavery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Gustav Vasa (1496–1560) King Gustav I of Sweden (1523–1560)</vt:lpstr>
      <vt:lpstr>Gustavus Vassa</vt:lpstr>
      <vt:lpstr>Gustavus Vassa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Equiano on Tobacco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HPHI5006, 6006 Routes &amp; Roots of the Black Atlantic  Lecture 2: Narratives of Slavery</dc:title>
  <dc:creator>Alexander Scott</dc:creator>
  <cp:lastModifiedBy>Alexander Scott</cp:lastModifiedBy>
  <cp:revision>21</cp:revision>
  <cp:lastPrinted>2020-01-06T16:47:39Z</cp:lastPrinted>
  <dcterms:created xsi:type="dcterms:W3CDTF">2020-01-03T08:58:45Z</dcterms:created>
  <dcterms:modified xsi:type="dcterms:W3CDTF">2021-11-23T09:50:37Z</dcterms:modified>
</cp:coreProperties>
</file>