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309" r:id="rId25"/>
    <p:sldId id="262" r:id="rId26"/>
    <p:sldId id="265" r:id="rId27"/>
    <p:sldId id="266" r:id="rId28"/>
    <p:sldId id="267" r:id="rId29"/>
    <p:sldId id="289" r:id="rId30"/>
    <p:sldId id="317" r:id="rId31"/>
    <p:sldId id="303" r:id="rId32"/>
    <p:sldId id="304" r:id="rId33"/>
    <p:sldId id="305" r:id="rId34"/>
    <p:sldId id="306" r:id="rId35"/>
    <p:sldId id="307" r:id="rId36"/>
    <p:sldId id="765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2D85A0E-4923-4EA5-A3D4-FAF755FF2360}"/>
    <pc:docChg chg="delSld modSld">
      <pc:chgData name="Jenifer Prince Devaraj" userId="c3fb109c-09d1-42a6-93f4-69472d709861" providerId="ADAL" clId="{F2D85A0E-4923-4EA5-A3D4-FAF755FF2360}" dt="2024-01-30T15:42:26.849" v="35" actId="47"/>
      <pc:docMkLst>
        <pc:docMk/>
      </pc:docMkLst>
      <pc:sldChg chg="modSp mod">
        <pc:chgData name="Jenifer Prince Devaraj" userId="c3fb109c-09d1-42a6-93f4-69472d709861" providerId="ADAL" clId="{F2D85A0E-4923-4EA5-A3D4-FAF755FF2360}" dt="2024-01-30T15:34:54.036" v="26" actId="20577"/>
        <pc:sldMkLst>
          <pc:docMk/>
          <pc:sldMk cId="0" sldId="262"/>
        </pc:sldMkLst>
        <pc:spChg chg="mod">
          <ac:chgData name="Jenifer Prince Devaraj" userId="c3fb109c-09d1-42a6-93f4-69472d709861" providerId="ADAL" clId="{F2D85A0E-4923-4EA5-A3D4-FAF755FF2360}" dt="2024-01-30T15:34:54.036" v="26" actId="20577"/>
          <ac:spMkLst>
            <pc:docMk/>
            <pc:sldMk cId="0" sldId="262"/>
            <ac:spMk id="3" creationId="{F949E666-2A8F-4C6A-8991-D9ACA0770C28}"/>
          </ac:spMkLst>
        </pc:spChg>
      </pc:sldChg>
      <pc:sldChg chg="modSp mod">
        <pc:chgData name="Jenifer Prince Devaraj" userId="c3fb109c-09d1-42a6-93f4-69472d709861" providerId="ADAL" clId="{F2D85A0E-4923-4EA5-A3D4-FAF755FF2360}" dt="2024-01-30T15:42:23.884" v="34" actId="20577"/>
        <pc:sldMkLst>
          <pc:docMk/>
          <pc:sldMk cId="0" sldId="289"/>
        </pc:sldMkLst>
        <pc:spChg chg="mod">
          <ac:chgData name="Jenifer Prince Devaraj" userId="c3fb109c-09d1-42a6-93f4-69472d709861" providerId="ADAL" clId="{F2D85A0E-4923-4EA5-A3D4-FAF755FF2360}" dt="2024-01-30T15:42:23.884" v="34" actId="20577"/>
          <ac:spMkLst>
            <pc:docMk/>
            <pc:sldMk cId="0" sldId="289"/>
            <ac:spMk id="28674" creationId="{CEFEB171-95BB-53F4-6FE2-4DC8074CEE60}"/>
          </ac:spMkLst>
        </pc:spChg>
      </pc:sldChg>
      <pc:sldChg chg="del">
        <pc:chgData name="Jenifer Prince Devaraj" userId="c3fb109c-09d1-42a6-93f4-69472d709861" providerId="ADAL" clId="{F2D85A0E-4923-4EA5-A3D4-FAF755FF2360}" dt="2024-01-30T15:42:26.849" v="35" actId="47"/>
        <pc:sldMkLst>
          <pc:docMk/>
          <pc:sldMk cId="0" sldId="294"/>
        </pc:sldMkLst>
      </pc:sldChg>
      <pc:sldChg chg="del">
        <pc:chgData name="Jenifer Prince Devaraj" userId="c3fb109c-09d1-42a6-93f4-69472d709861" providerId="ADAL" clId="{F2D85A0E-4923-4EA5-A3D4-FAF755FF2360}" dt="2024-01-30T15:42:05.633" v="27" actId="47"/>
        <pc:sldMkLst>
          <pc:docMk/>
          <pc:sldMk cId="0" sldId="301"/>
        </pc:sldMkLst>
      </pc:sldChg>
      <pc:sldChg chg="del">
        <pc:chgData name="Jenifer Prince Devaraj" userId="c3fb109c-09d1-42a6-93f4-69472d709861" providerId="ADAL" clId="{F2D85A0E-4923-4EA5-A3D4-FAF755FF2360}" dt="2024-01-30T15:42:07.548" v="28" actId="47"/>
        <pc:sldMkLst>
          <pc:docMk/>
          <pc:sldMk cId="0" sldId="31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1F7F842-EB39-44D5-BA63-D6C6D82B292D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DB439-8C28-47B5-9176-E6565324007F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8B360CD-D901-427C-8EA2-39493D75F597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0D9CC78-9509-4B83-A39C-70F1AE3DCE2F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73C8-2514-49A1-A4F2-265F89174084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BC8BD9-EBDC-4B8A-A5AD-ED19F09B1883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E87912-D9E5-4F17-BA7A-2EAC892B8E5D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6B2CE6B-BCA6-40D4-A632-328F3266AB05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6E1D-1111-4802-A1A4-D6E20DCE4114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B6CB3A-C12D-43E5-8D15-4482AB9BA1AE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3012AD1-7F93-47FC-8C25-5DD15622B326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8031A2C-9DE3-4310-BB88-995040B936C0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1428D-0325-460C-A77D-5E412900E834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44DAF88-4D5F-4FCF-9D9B-9EA117099F8E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B1D-F8F9-484F-BE4F-2ED9C98D8AD8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02336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0B443B-0AE3-0ED3-52D5-CB2E84363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7F405-C898-47A6-A625-5B6B6CBB5BEA}" type="datetimeFigureOut">
              <a:rPr lang="en-US"/>
              <a:pPr>
                <a:defRPr/>
              </a:pPr>
              <a:t>1/30/2024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F48365-EFF9-F37C-16D4-2FB288518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1CF55B0-3993-CA2D-61C5-D3F6BCB65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550384-3746-42C8-82FE-0554275655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21805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8FCF9E4-D3CE-4976-B95D-A7735F796DBB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AA6DB-8AD2-458D-81F5-57001D851EE5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5AA696C-5690-4DD1-9715-A54C36CDE96A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C41FA90-7308-4F40-8E4F-D1F345E497FF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9465079-CBDD-4F22-A8EB-A1EC0490585A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6F2AAE-3B1E-4FB5-9D75-697AE741ABEE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B386974-C5D1-4F2F-9C82-DF7E1EE422E1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BAD4BA5-DDF2-44AD-B8B6-FA06A291BF49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E520AB5-A061-4AEF-97DF-E0AD349EF473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1E5E8-7DEC-431A-A25E-1DB05B3A65CB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B38F4B-CBCD-439A-AC71-8E1494684D99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D9FA70B-4B00-46C7-9EB3-E5C652D979FE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CB1574D-05F1-4063-AC1E-7D7AA2D64EB1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D841CA-FC20-4BB4-9F09-7086AE5CA8B8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49977C-70E7-444E-B7F1-97106242B8FE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68D9770-10F6-4110-99D5-7533D340DF6A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08931D0-D409-4D6F-96C9-C10586817FD4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E2E57F-2112-47D2-A302-B182298EC533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EE1E5A4-EDF5-4865-A779-DCC61DE00ED0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0197BB4-E323-4E25-9775-05C25B01658B}" type="datetime1">
              <a:rPr lang="en-GB" noProof="0" smtClean="0"/>
              <a:t>30/01/2024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fr-FR" noProof="0"/>
              <a:t>EC1_L2_Part 2_Passive Components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0D1788-34C8-472F-B8E9-784881E8BC9C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CA605-4975-43EF-865F-65101FEEA395}" type="datetime1">
              <a:rPr lang="en-GB" smtClean="0"/>
              <a:t>30/01/2024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3932C53-F2A0-466C-9538-2C148B1EC80A}" type="datetime1">
              <a:rPr lang="en-GB" smtClean="0"/>
              <a:t>30/01/2024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EC1_L2_Part 2_Passive Components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3C383E07-45E2-EB5D-ED8D-52954F6234A3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5</a:t>
            </a:r>
          </a:p>
          <a:p>
            <a:r>
              <a:rPr lang="en-GB" sz="2400" b="1" dirty="0">
                <a:latin typeface="Arial"/>
                <a:cs typeface="Arial"/>
              </a:rPr>
              <a:t>Topic			: Voltage Regulators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A3972B7B-831A-C363-877B-3CA72E8947A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CCE15-36F3-6734-6FD4-B32E7874A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0" y="1795816"/>
            <a:ext cx="10972800" cy="3917032"/>
          </a:xfrm>
        </p:spPr>
        <p:txBody>
          <a:bodyPr/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i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en-US" sz="2400" dirty="0"/>
          </a:p>
          <a:p>
            <a:pPr>
              <a:defRPr/>
            </a:pPr>
            <a:r>
              <a:rPr lang="en-US" sz="2400" dirty="0"/>
              <a:t>For </a:t>
            </a:r>
            <a:r>
              <a:rPr lang="en-US" sz="2400" b="1" dirty="0"/>
              <a:t>low current power supplies </a:t>
            </a:r>
            <a:r>
              <a:rPr lang="en-US" sz="2400" dirty="0"/>
              <a:t>- a simple voltage regulator can be made with a resistor and a </a:t>
            </a:r>
            <a:r>
              <a:rPr lang="en-US" sz="2400" dirty="0" err="1"/>
              <a:t>zener</a:t>
            </a:r>
            <a:r>
              <a:rPr lang="en-US" sz="2400" dirty="0"/>
              <a:t> diode connected in reverse.</a:t>
            </a:r>
          </a:p>
          <a:p>
            <a:pPr>
              <a:defRPr/>
            </a:pPr>
            <a:r>
              <a:rPr lang="en-US" sz="2400" dirty="0"/>
              <a:t>Zener diodes are rated for their breakdown voltage </a:t>
            </a:r>
            <a:r>
              <a:rPr lang="en-US" sz="2400" dirty="0" err="1"/>
              <a:t>V</a:t>
            </a:r>
            <a:r>
              <a:rPr lang="en-US" sz="2400" baseline="-25000" dirty="0" err="1"/>
              <a:t>z</a:t>
            </a:r>
            <a:r>
              <a:rPr lang="en-US" sz="2400" dirty="0"/>
              <a:t> and maximum power </a:t>
            </a:r>
            <a:r>
              <a:rPr lang="en-US" sz="2400" dirty="0" err="1"/>
              <a:t>P</a:t>
            </a:r>
            <a:r>
              <a:rPr lang="en-US" sz="2400" baseline="-25000" dirty="0" err="1"/>
              <a:t>z</a:t>
            </a:r>
            <a:endParaRPr lang="en-US" sz="2400" dirty="0"/>
          </a:p>
        </p:txBody>
      </p:sp>
      <p:pic>
        <p:nvPicPr>
          <p:cNvPr id="22532" name="Picture 8">
            <a:extLst>
              <a:ext uri="{FF2B5EF4-FFF2-40B4-BE49-F238E27FC236}">
                <a16:creationId xmlns:a16="http://schemas.microsoft.com/office/drawing/2014/main" id="{21D39304-86D8-8FD2-E7A2-D3F26AD4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041" y="4003041"/>
            <a:ext cx="561975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9">
            <a:extLst>
              <a:ext uri="{FF2B5EF4-FFF2-40B4-BE49-F238E27FC236}">
                <a16:creationId xmlns:a16="http://schemas.microsoft.com/office/drawing/2014/main" id="{08107E54-F97E-53A2-ED33-88346EDC3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844" y="3827473"/>
            <a:ext cx="3856037" cy="247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6CCFF-9CF4-3E98-4357-D41A520827D7}"/>
              </a:ext>
            </a:extLst>
          </p:cNvPr>
          <p:cNvSpPr txBox="1"/>
          <p:nvPr/>
        </p:nvSpPr>
        <p:spPr>
          <a:xfrm>
            <a:off x="0" y="121104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 Zener diode regulator</a:t>
            </a:r>
            <a:endParaRPr lang="en-GB" sz="3200" b="1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BF5D6F6-F850-D017-CA4C-5023FEBCAD40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CEC4A9C0-6E62-BFAE-067C-A386C985D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9E666-2A8F-4C6A-8991-D9ACA0770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dirty="0"/>
              <a:t>Two basic categories of voltage regulation are: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en-US" sz="2000" dirty="0"/>
              <a:t>line regulation(input varies)</a:t>
            </a:r>
          </a:p>
          <a:p>
            <a:pPr lvl="1"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en-US" sz="2000" dirty="0"/>
              <a:t>load regulation(load varies)</a:t>
            </a:r>
          </a:p>
          <a:p>
            <a:pPr>
              <a:spcBef>
                <a:spcPts val="0"/>
              </a:spcBef>
              <a:buClr>
                <a:srgbClr val="FF0000"/>
              </a:buClr>
              <a:defRPr/>
            </a:pPr>
            <a:endParaRPr lang="en-US" sz="2400" dirty="0"/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defRPr/>
            </a:pPr>
            <a:r>
              <a:rPr lang="en-US" sz="2400" dirty="0"/>
              <a:t>The purpose of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line regulation</a:t>
            </a:r>
            <a:r>
              <a:rPr lang="en-US" sz="2400" dirty="0"/>
              <a:t> is to maintain a nearly constant output 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input voltage</a:t>
            </a:r>
            <a:r>
              <a:rPr lang="en-US" sz="2400" dirty="0"/>
              <a:t> varies.</a:t>
            </a:r>
          </a:p>
          <a:p>
            <a:pPr>
              <a:lnSpc>
                <a:spcPct val="150000"/>
              </a:lnSpc>
              <a:spcBef>
                <a:spcPts val="0"/>
              </a:spcBef>
              <a:buClr>
                <a:srgbClr val="FF0000"/>
              </a:buClr>
              <a:defRPr/>
            </a:pPr>
            <a:r>
              <a:rPr lang="en-US" sz="2400" dirty="0"/>
              <a:t>The purpose of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load regulation</a:t>
            </a:r>
            <a:r>
              <a:rPr lang="en-US" sz="2400" dirty="0"/>
              <a:t> is to maintain a nearly constant output 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load</a:t>
            </a:r>
            <a:r>
              <a:rPr lang="en-US" sz="2400" dirty="0"/>
              <a:t> varies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E42F628-CABE-04FD-B444-F8AD46F7B7F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E510B34-205D-C46F-9CC0-1CCB4CFF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itle 1">
            <a:extLst>
              <a:ext uri="{FF2B5EF4-FFF2-40B4-BE49-F238E27FC236}">
                <a16:creationId xmlns:a16="http://schemas.microsoft.com/office/drawing/2014/main" id="{D6756049-2B56-29C1-C514-623D65393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5704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Line Regulation</a:t>
            </a:r>
            <a:endParaRPr lang="en-US" altLang="en-US" dirty="0"/>
          </a:p>
        </p:txBody>
      </p:sp>
      <p:sp>
        <p:nvSpPr>
          <p:cNvPr id="1029" name="Content Placeholder 2">
            <a:extLst>
              <a:ext uri="{FF2B5EF4-FFF2-40B4-BE49-F238E27FC236}">
                <a16:creationId xmlns:a16="http://schemas.microsoft.com/office/drawing/2014/main" id="{66A6C207-C0C1-4DCC-C664-7CA24014B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560" y="2083922"/>
            <a:ext cx="10972800" cy="3917032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Line regulation can be defined as the percentage change in the output voltage for a given change in the input voltage.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/>
              <a:t>	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l-GR" altLang="en-US" sz="2400" dirty="0"/>
              <a:t>Δ</a:t>
            </a:r>
            <a:r>
              <a:rPr lang="en-US" altLang="en-US" sz="2400" dirty="0"/>
              <a:t> means “a change in”</a:t>
            </a:r>
          </a:p>
        </p:txBody>
      </p:sp>
      <p:graphicFrame>
        <p:nvGraphicFramePr>
          <p:cNvPr id="1026" name="Object 8">
            <a:extLst>
              <a:ext uri="{FF2B5EF4-FFF2-40B4-BE49-F238E27FC236}">
                <a16:creationId xmlns:a16="http://schemas.microsoft.com/office/drawing/2014/main" id="{BE7E983A-3027-7407-19F8-6EE17BDE3D8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5525359"/>
              </p:ext>
            </p:extLst>
          </p:nvPr>
        </p:nvGraphicFramePr>
        <p:xfrm>
          <a:off x="2816225" y="2943225"/>
          <a:ext cx="5889625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158920" imgH="482400" progId="Equation.3">
                  <p:embed/>
                </p:oleObj>
              </mc:Choice>
              <mc:Fallback>
                <p:oleObj name="Equation" r:id="rId2" imgW="2158920" imgH="482400" progId="Equation.3">
                  <p:embed/>
                  <p:pic>
                    <p:nvPicPr>
                      <p:cNvPr id="1026" name="Object 8">
                        <a:extLst>
                          <a:ext uri="{FF2B5EF4-FFF2-40B4-BE49-F238E27FC236}">
                            <a16:creationId xmlns:a16="http://schemas.microsoft.com/office/drawing/2014/main" id="{BE7E983A-3027-7407-19F8-6EE17BDE3D8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6225" y="2943225"/>
                        <a:ext cx="5889625" cy="131445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D3245FBC-833D-E770-EF14-9E4DF95134A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2A0EAF6-31BA-B744-57F9-CF9B7035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1">
            <a:extLst>
              <a:ext uri="{FF2B5EF4-FFF2-40B4-BE49-F238E27FC236}">
                <a16:creationId xmlns:a16="http://schemas.microsoft.com/office/drawing/2014/main" id="{161BC445-9FC1-0F6D-5D8E-98E02B257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97" y="795337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Load Regulation</a:t>
            </a:r>
            <a:endParaRPr lang="en-US" altLang="en-US" dirty="0"/>
          </a:p>
        </p:txBody>
      </p:sp>
      <p:sp>
        <p:nvSpPr>
          <p:cNvPr id="2052" name="Content Placeholder 2">
            <a:extLst>
              <a:ext uri="{FF2B5EF4-FFF2-40B4-BE49-F238E27FC236}">
                <a16:creationId xmlns:a16="http://schemas.microsoft.com/office/drawing/2014/main" id="{C39A2929-AB15-FAAF-C88E-AEA1AF37A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19961"/>
            <a:ext cx="10972800" cy="391703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400" dirty="0"/>
              <a:t>Load regulation can be defined as the percentage change in the output voltage from no-load (NL) to full-load (FL).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r>
              <a:rPr lang="en-US" altLang="en-US" sz="2400" dirty="0"/>
              <a:t>Where: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/>
              <a:t>		V</a:t>
            </a:r>
            <a:r>
              <a:rPr lang="en-US" altLang="en-US" sz="2400" baseline="-25000" dirty="0"/>
              <a:t>NL </a:t>
            </a:r>
            <a:r>
              <a:rPr lang="en-US" altLang="en-US" sz="2400" dirty="0"/>
              <a:t> = the no-load output voltage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/>
              <a:t>		V</a:t>
            </a:r>
            <a:r>
              <a:rPr lang="en-US" altLang="en-US" sz="2400" baseline="-25000" dirty="0"/>
              <a:t>FL </a:t>
            </a:r>
            <a:r>
              <a:rPr lang="en-US" altLang="en-US" sz="2400" dirty="0"/>
              <a:t> = the full-load output voltage</a:t>
            </a:r>
          </a:p>
        </p:txBody>
      </p:sp>
      <p:graphicFrame>
        <p:nvGraphicFramePr>
          <p:cNvPr id="2050" name="Object 7">
            <a:extLst>
              <a:ext uri="{FF2B5EF4-FFF2-40B4-BE49-F238E27FC236}">
                <a16:creationId xmlns:a16="http://schemas.microsoft.com/office/drawing/2014/main" id="{2C9A9434-6BE8-A41E-33CE-0F823ABD43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5736033"/>
              </p:ext>
            </p:extLst>
          </p:nvPr>
        </p:nvGraphicFramePr>
        <p:xfrm>
          <a:off x="2721294" y="3342640"/>
          <a:ext cx="6505575" cy="1320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374560" imgH="482400" progId="Equation.3">
                  <p:embed/>
                </p:oleObj>
              </mc:Choice>
              <mc:Fallback>
                <p:oleObj name="Equation" r:id="rId2" imgW="2374560" imgH="482400" progId="Equation.3">
                  <p:embed/>
                  <p:pic>
                    <p:nvPicPr>
                      <p:cNvPr id="2050" name="Object 7">
                        <a:extLst>
                          <a:ext uri="{FF2B5EF4-FFF2-40B4-BE49-F238E27FC236}">
                            <a16:creationId xmlns:a16="http://schemas.microsoft.com/office/drawing/2014/main" id="{2C9A9434-6BE8-A41E-33CE-0F823ABD43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21294" y="3342640"/>
                        <a:ext cx="6505575" cy="1320800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98A2885-243F-1F8E-BC42-A039A00EA36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2F77D2-F5F8-22A2-0C29-5D53BD383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dirty="0"/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41" y="2264798"/>
            <a:ext cx="10972800" cy="3917032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Fundamental classes of voltage regulators are </a:t>
            </a:r>
            <a:r>
              <a:rPr lang="en-US" altLang="en-US" sz="2400" b="1" dirty="0"/>
              <a:t>linear regulators</a:t>
            </a:r>
            <a:r>
              <a:rPr lang="en-US" altLang="en-US" sz="2400" dirty="0"/>
              <a:t> and </a:t>
            </a:r>
            <a:r>
              <a:rPr lang="en-US" altLang="en-US" sz="2400" b="1" dirty="0"/>
              <a:t>switching regulators</a:t>
            </a:r>
            <a:r>
              <a:rPr lang="en-US" altLang="en-US" sz="2400" dirty="0"/>
              <a:t>.</a:t>
            </a:r>
          </a:p>
          <a:p>
            <a:pPr eaLnBrk="1" hangingPunct="1"/>
            <a:r>
              <a:rPr lang="en-US" altLang="en-US" sz="2400" dirty="0"/>
              <a:t>Two basic types of </a:t>
            </a:r>
            <a:r>
              <a:rPr lang="en-US" altLang="en-US" sz="2400" b="1" dirty="0"/>
              <a:t>linear</a:t>
            </a:r>
            <a:r>
              <a:rPr lang="en-US" altLang="en-US" sz="2400" dirty="0"/>
              <a:t> regulator are the </a:t>
            </a:r>
            <a:r>
              <a:rPr lang="en-US" altLang="en-US" sz="2400" b="1" dirty="0"/>
              <a:t>series regulator</a:t>
            </a:r>
            <a:r>
              <a:rPr lang="en-US" altLang="en-US" sz="2400" dirty="0"/>
              <a:t> and the </a:t>
            </a:r>
            <a:r>
              <a:rPr lang="en-US" altLang="en-US" sz="2400" b="1" dirty="0"/>
              <a:t>shunt regulator</a:t>
            </a:r>
            <a:r>
              <a:rPr lang="en-US" altLang="en-US" sz="2400" dirty="0"/>
              <a:t> .</a:t>
            </a:r>
            <a:endParaRPr lang="en-US" altLang="en-US" sz="2400" b="1" dirty="0"/>
          </a:p>
          <a:p>
            <a:pPr eaLnBrk="1" hangingPunct="1"/>
            <a:r>
              <a:rPr lang="en-US" altLang="en-US" sz="2400" dirty="0"/>
              <a:t>The series regulator is connected in </a:t>
            </a:r>
            <a:r>
              <a:rPr lang="en-US" altLang="en-US" sz="2400" b="1" dirty="0"/>
              <a:t>series</a:t>
            </a:r>
            <a:r>
              <a:rPr lang="en-US" altLang="en-US" sz="2400" dirty="0"/>
              <a:t> with the load and the shunt regulator is connected in </a:t>
            </a:r>
            <a:r>
              <a:rPr lang="en-US" altLang="en-US" sz="2400" b="1" dirty="0"/>
              <a:t>parallel</a:t>
            </a:r>
            <a:r>
              <a:rPr lang="en-US" altLang="en-US" sz="2400" dirty="0"/>
              <a:t> with the load.</a:t>
            </a:r>
          </a:p>
        </p:txBody>
      </p:sp>
      <p:pic>
        <p:nvPicPr>
          <p:cNvPr id="27652" name="Picture 7" descr="F21-03">
            <a:extLst>
              <a:ext uri="{FF2B5EF4-FFF2-40B4-BE49-F238E27FC236}">
                <a16:creationId xmlns:a16="http://schemas.microsoft.com/office/drawing/2014/main" id="{0AD14EF8-B458-BFB2-5F71-A903AFAEC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" t="9206" r="1755" b="9079"/>
          <a:stretch>
            <a:fillRect/>
          </a:stretch>
        </p:blipFill>
        <p:spPr bwMode="auto">
          <a:xfrm>
            <a:off x="2057400" y="4343400"/>
            <a:ext cx="83058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CEFEB171-95BB-53F4-6FE2-4DC8074CE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9183" y="84688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 Regulator Circuit</a:t>
            </a:r>
            <a:endParaRPr lang="en-US" altLang="en-US" dirty="0"/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06B0BC7-188E-F7CE-F30B-9550873ECC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04" y="2103437"/>
            <a:ext cx="5865495" cy="3946843"/>
          </a:xfrm>
        </p:spPr>
        <p:txBody>
          <a:bodyPr/>
          <a:lstStyle/>
          <a:p>
            <a:pPr eaLnBrk="1" hangingPunct="1"/>
            <a:r>
              <a:rPr lang="en-US" altLang="en-US" sz="2400" b="1" dirty="0"/>
              <a:t>Control element</a:t>
            </a:r>
            <a:r>
              <a:rPr lang="en-US" altLang="en-US" sz="2400" dirty="0"/>
              <a:t> in series with load between input and output.</a:t>
            </a:r>
          </a:p>
          <a:p>
            <a:pPr eaLnBrk="1" hangingPunct="1"/>
            <a:r>
              <a:rPr lang="en-US" altLang="en-US" sz="2400" dirty="0"/>
              <a:t>Output </a:t>
            </a:r>
            <a:r>
              <a:rPr lang="en-US" altLang="en-US" sz="2400" b="1" dirty="0"/>
              <a:t>sample circuit </a:t>
            </a:r>
            <a:r>
              <a:rPr lang="en-US" altLang="en-US" sz="2400" dirty="0"/>
              <a:t>senses a change in output voltage.</a:t>
            </a:r>
          </a:p>
          <a:p>
            <a:pPr eaLnBrk="1" hangingPunct="1"/>
            <a:r>
              <a:rPr lang="en-US" altLang="en-US" sz="2400" b="1" dirty="0"/>
              <a:t>Error detector </a:t>
            </a:r>
            <a:r>
              <a:rPr lang="en-US" altLang="en-US" sz="2400" dirty="0"/>
              <a:t>compares sample voltage with reference voltage → causes control element to compensate in order to maintain a constant output voltage.</a:t>
            </a:r>
          </a:p>
        </p:txBody>
      </p:sp>
      <p:pic>
        <p:nvPicPr>
          <p:cNvPr id="28676" name="Picture 4" descr="4">
            <a:extLst>
              <a:ext uri="{FF2B5EF4-FFF2-40B4-BE49-F238E27FC236}">
                <a16:creationId xmlns:a16="http://schemas.microsoft.com/office/drawing/2014/main" id="{18A05A44-0E1A-1ADD-5771-49B30195EA0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44" b="34418"/>
          <a:stretch>
            <a:fillRect/>
          </a:stretch>
        </p:blipFill>
        <p:spPr>
          <a:xfrm>
            <a:off x="6507481" y="2172449"/>
            <a:ext cx="4614863" cy="28956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472604-0D39-8CB4-00E4-B0838C90BF9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6089F1F-E33A-D4AB-C2CD-A24C53709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BF50E099-150C-01D6-C919-2738E72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77" y="1309166"/>
            <a:ext cx="11594969" cy="1325563"/>
          </a:xfrm>
        </p:spPr>
        <p:txBody>
          <a:bodyPr/>
          <a:lstStyle/>
          <a:p>
            <a:r>
              <a:rPr lang="en-US" altLang="en-US" b="1" dirty="0"/>
              <a:t>IC Voltage Regulators</a:t>
            </a:r>
            <a:endParaRPr lang="en-US" altLang="en-US" dirty="0"/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42A45888-8DD7-F042-041A-983EB1D13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473961"/>
            <a:ext cx="10972800" cy="3917032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Regulation circuits in integrated circuit form are widely used.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These are generally three terminal devices that provide a positive or negative output.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Some types have variable voltage outputs.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A typical </a:t>
            </a:r>
            <a:r>
              <a:rPr lang="en-US" altLang="en-US" sz="2400" b="1" dirty="0"/>
              <a:t>7800</a:t>
            </a:r>
            <a:r>
              <a:rPr lang="en-US" altLang="en-US" sz="2400" dirty="0"/>
              <a:t> series voltage regulator is used for </a:t>
            </a:r>
            <a:r>
              <a:rPr lang="en-US" altLang="en-US" sz="2400" b="1" dirty="0"/>
              <a:t>positive</a:t>
            </a:r>
            <a:r>
              <a:rPr lang="en-US" altLang="en-US" sz="2400" dirty="0"/>
              <a:t> voltages.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</a:pPr>
            <a:r>
              <a:rPr lang="en-US" altLang="en-US" sz="2400" dirty="0"/>
              <a:t>The </a:t>
            </a:r>
            <a:r>
              <a:rPr lang="en-US" altLang="en-US" sz="2400" b="1" dirty="0"/>
              <a:t>7900</a:t>
            </a:r>
            <a:r>
              <a:rPr lang="en-US" altLang="en-US" sz="2400" dirty="0"/>
              <a:t> series are </a:t>
            </a:r>
            <a:r>
              <a:rPr lang="en-US" altLang="en-US" sz="2400" b="1" dirty="0"/>
              <a:t>negative</a:t>
            </a:r>
            <a:r>
              <a:rPr lang="en-US" altLang="en-US" sz="2400" dirty="0"/>
              <a:t> voltage regulators.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84BE3-1292-A1EF-603A-FC56F66EECB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EA8BB6C-D2E0-805F-E546-4B24041BB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166051AA-91DD-A8BC-9F70-4DF997EBE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76584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BA642-1618-064B-4CC2-40319BC9C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2091409"/>
            <a:ext cx="10972800" cy="3917032"/>
          </a:xfrm>
        </p:spPr>
        <p:txBody>
          <a:bodyPr/>
          <a:lstStyle/>
          <a:p>
            <a:pPr>
              <a:defRPr/>
            </a:pPr>
            <a:r>
              <a:rPr lang="en-US" sz="2400" dirty="0"/>
              <a:t>The fixed voltage regulator has an unregulated dc input voltage V</a:t>
            </a:r>
            <a:r>
              <a:rPr lang="en-US" sz="2400" baseline="-25000" dirty="0"/>
              <a:t>i</a:t>
            </a:r>
            <a:r>
              <a:rPr lang="en-US" sz="2400" dirty="0"/>
              <a:t> applied to one input terminal, a regulated output dc voltage V</a:t>
            </a:r>
            <a:r>
              <a:rPr lang="en-US" sz="2400" baseline="-25000" dirty="0"/>
              <a:t>o</a:t>
            </a:r>
            <a:r>
              <a:rPr lang="en-US" sz="2400" dirty="0"/>
              <a:t> from a second terminal, and the third terminal connected to ground.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Fixed-Positive Voltage Regulator</a:t>
            </a:r>
          </a:p>
          <a:p>
            <a:pPr>
              <a:defRPr/>
            </a:pPr>
            <a:r>
              <a:rPr lang="en-US" sz="2400" dirty="0"/>
              <a:t>The series 78XX regulators are the three-terminal devices that provide a fixed positive output voltage.</a:t>
            </a:r>
          </a:p>
        </p:txBody>
      </p:sp>
      <p:pic>
        <p:nvPicPr>
          <p:cNvPr id="47108" name="Picture 5">
            <a:extLst>
              <a:ext uri="{FF2B5EF4-FFF2-40B4-BE49-F238E27FC236}">
                <a16:creationId xmlns:a16="http://schemas.microsoft.com/office/drawing/2014/main" id="{9E918421-2B8B-44F9-60FA-12A454D10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4446588"/>
            <a:ext cx="47307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8">
            <a:extLst>
              <a:ext uri="{FF2B5EF4-FFF2-40B4-BE49-F238E27FC236}">
                <a16:creationId xmlns:a16="http://schemas.microsoft.com/office/drawing/2014/main" id="{7679B69D-68DC-C7CE-54D4-28E7A773D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7560" y="4131679"/>
            <a:ext cx="1681480" cy="19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95EA8-3EE8-78DB-A896-63CF2C16646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13FBFD-E789-27CC-06D9-634E90DE3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FBB69799-2FA7-ABFC-4629-14938A85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7" y="79100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48131" name="Content Placeholder 4">
            <a:extLst>
              <a:ext uri="{FF2B5EF4-FFF2-40B4-BE49-F238E27FC236}">
                <a16:creationId xmlns:a16="http://schemas.microsoft.com/office/drawing/2014/main" id="{7B441463-E567-AEBA-DAC0-8FC1F4A14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424" y="1981201"/>
            <a:ext cx="6470016" cy="41808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An unregulated input voltage V</a:t>
            </a:r>
            <a:r>
              <a:rPr lang="en-US" altLang="en-US" sz="2400" baseline="-25000" dirty="0"/>
              <a:t>i</a:t>
            </a:r>
            <a:r>
              <a:rPr lang="en-US" altLang="en-US" sz="2400" dirty="0"/>
              <a:t> is filtered by a capacitor C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 and connected to the IC’s IN terminal.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IC’s OUT terminal provides a regulated +12 V, which is filtered by capacitor  C</a:t>
            </a:r>
            <a:r>
              <a:rPr lang="en-US" altLang="en-US" sz="2400" baseline="-25000" dirty="0"/>
              <a:t>2</a:t>
            </a:r>
            <a:r>
              <a:rPr lang="en-US" altLang="en-US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third IC terminal is connected to ground (GND)</a:t>
            </a:r>
          </a:p>
        </p:txBody>
      </p:sp>
      <p:pic>
        <p:nvPicPr>
          <p:cNvPr id="48132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3400" y="2174241"/>
            <a:ext cx="4495800" cy="2924175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E83C49-A53E-DC67-6CC5-D35BB971BCA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70910A9-EBEB-2FFF-F256-1DDE870FE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4">
            <a:extLst>
              <a:ext uri="{FF2B5EF4-FFF2-40B4-BE49-F238E27FC236}">
                <a16:creationId xmlns:a16="http://schemas.microsoft.com/office/drawing/2014/main" id="{BC1FDF6F-F3F9-86D8-F4CE-0FF489B02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1837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92C223-0EFB-5FF0-A3F7-066A6D032C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843475"/>
              </p:ext>
            </p:extLst>
          </p:nvPr>
        </p:nvGraphicFramePr>
        <p:xfrm>
          <a:off x="1087120" y="234696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+14.5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9197" name="Rectangle 7">
            <a:extLst>
              <a:ext uri="{FF2B5EF4-FFF2-40B4-BE49-F238E27FC236}">
                <a16:creationId xmlns:a16="http://schemas.microsoft.com/office/drawing/2014/main" id="{91401FB3-895C-4FFC-A90A-E05B5DD3D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4800" y="174021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Positive-Voltage </a:t>
            </a:r>
            <a:r>
              <a:rPr lang="en-US" altLang="en-US" sz="2400" dirty="0"/>
              <a:t>Regulators in the 78XX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9B090-E3A2-7A69-BB05-9F808796686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D1EFB7A-21E1-6DFC-D81E-3C7981561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DCF1F707-70B3-A438-AD94-F01D38B5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89318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C5111-427C-D412-2945-3F4765FE7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480" y="1879601"/>
            <a:ext cx="10972800" cy="3917032"/>
          </a:xfrm>
        </p:spPr>
        <p:txBody>
          <a:bodyPr/>
          <a:lstStyle/>
          <a:p>
            <a:pPr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Fixed-Negative Voltage Regulator</a:t>
            </a:r>
          </a:p>
          <a:p>
            <a:pPr>
              <a:defRPr/>
            </a:pPr>
            <a:r>
              <a:rPr lang="en-US" sz="2400" dirty="0"/>
              <a:t>The series 79XX regulators are the three-terminal IC regulators that provide a fixed negative output voltage.</a:t>
            </a:r>
          </a:p>
          <a:p>
            <a:pPr>
              <a:defRPr/>
            </a:pPr>
            <a:r>
              <a:rPr lang="en-US" sz="2400" dirty="0"/>
              <a:t>This series has the same features and characteristics as the series 78XX regulators except the pin numbers are different.</a:t>
            </a:r>
          </a:p>
        </p:txBody>
      </p:sp>
      <p:pic>
        <p:nvPicPr>
          <p:cNvPr id="50180" name="Picture 3">
            <a:extLst>
              <a:ext uri="{FF2B5EF4-FFF2-40B4-BE49-F238E27FC236}">
                <a16:creationId xmlns:a16="http://schemas.microsoft.com/office/drawing/2014/main" id="{278B36F2-D43D-D528-65B8-02617DE9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050" y="3995738"/>
            <a:ext cx="7804150" cy="2328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0775B4-2A9A-EA73-BDDC-EAA7012E63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5FBF86-1C79-2F5B-A5CC-17FEF3BAA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F044A201-234F-563B-9303-68B5C2CDF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97" y="731837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F11610C7-17E4-9CAB-C0C3-F5AF9C00A7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4618393"/>
              </p:ext>
            </p:extLst>
          </p:nvPr>
        </p:nvGraphicFramePr>
        <p:xfrm>
          <a:off x="1905000" y="254000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-11.5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-14.6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1245" name="Rectangle 4">
            <a:extLst>
              <a:ext uri="{FF2B5EF4-FFF2-40B4-BE49-F238E27FC236}">
                <a16:creationId xmlns:a16="http://schemas.microsoft.com/office/drawing/2014/main" id="{117F666E-639E-ECF6-641C-D707D836B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0960" y="189515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Negative-Voltage </a:t>
            </a:r>
            <a:r>
              <a:rPr lang="en-US" altLang="en-US" sz="2400" dirty="0"/>
              <a:t>Regulators in the 79XX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63D94-15CF-1A7C-5505-AE3EFD3C32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4423ECC-6B34-49F9-358B-BBA0F2A2C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B0EB31-2A87-4BB3-9DAE-4B5261C35B79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739129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783</Words>
  <Application>Microsoft Office PowerPoint</Application>
  <PresentationFormat>Widescreen</PresentationFormat>
  <Paragraphs>157</Paragraphs>
  <Slides>14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41" baseType="lpstr">
      <vt:lpstr>Arial</vt:lpstr>
      <vt:lpstr>Calibri</vt:lpstr>
      <vt:lpstr>Calibri Light</vt:lpstr>
      <vt:lpstr>Cambria</vt:lpstr>
      <vt:lpstr>Wingdings</vt:lpstr>
      <vt:lpstr>Wingdings 2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Equation</vt:lpstr>
      <vt:lpstr>PowerPoint Presentation</vt:lpstr>
      <vt:lpstr>PowerPoint Presentation</vt:lpstr>
      <vt:lpstr>PowerPoint Presentation</vt:lpstr>
      <vt:lpstr>Line Regulation</vt:lpstr>
      <vt:lpstr>Load Regulation</vt:lpstr>
      <vt:lpstr>Types of Regulator</vt:lpstr>
      <vt:lpstr> Regulator Circuit</vt:lpstr>
      <vt:lpstr>IC Voltage Regulators</vt:lpstr>
      <vt:lpstr>Fixed Voltage Regulator</vt:lpstr>
      <vt:lpstr>Fixed Voltage Regulator</vt:lpstr>
      <vt:lpstr>Fixed Voltage Regulator</vt:lpstr>
      <vt:lpstr>Fixed Voltage Regulator</vt:lpstr>
      <vt:lpstr>Fixed Voltage Regulator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2024-01-30T15:42:34Z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