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1"/>
  </p:notesMasterIdLst>
  <p:sldIdLst>
    <p:sldId id="256" r:id="rId3"/>
    <p:sldId id="280" r:id="rId4"/>
    <p:sldId id="281" r:id="rId5"/>
    <p:sldId id="282" r:id="rId6"/>
    <p:sldId id="279"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068" autoAdjust="0"/>
  </p:normalViewPr>
  <p:slideViewPr>
    <p:cSldViewPr>
      <p:cViewPr varScale="1">
        <p:scale>
          <a:sx n="64" d="100"/>
          <a:sy n="64" d="100"/>
        </p:scale>
        <p:origin x="156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D6D6B0-F1D8-4A6D-A2E4-F63249F2DEBC}" type="datetimeFigureOut">
              <a:rPr lang="en-GB" smtClean="0"/>
              <a:pPr/>
              <a:t>07/02/2017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9C1BFA-5BFE-4B3B-8E37-8C99432089EE}" type="slidenum">
              <a:rPr lang="en-GB" smtClean="0"/>
              <a:pPr/>
              <a:t>‹#›</a:t>
            </a:fld>
            <a:endParaRPr lang="en-GB"/>
          </a:p>
        </p:txBody>
      </p:sp>
    </p:spTree>
    <p:extLst>
      <p:ext uri="{BB962C8B-B14F-4D97-AF65-F5344CB8AC3E}">
        <p14:creationId xmlns:p14="http://schemas.microsoft.com/office/powerpoint/2010/main" val="2248094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C9C1BFA-5BFE-4B3B-8E37-8C99432089EE}" type="slidenum">
              <a:rPr lang="en-GB" smtClean="0"/>
              <a:pPr/>
              <a:t>1</a:t>
            </a:fld>
            <a:endParaRPr lang="en-GB"/>
          </a:p>
        </p:txBody>
      </p:sp>
    </p:spTree>
    <p:extLst>
      <p:ext uri="{BB962C8B-B14F-4D97-AF65-F5344CB8AC3E}">
        <p14:creationId xmlns:p14="http://schemas.microsoft.com/office/powerpoint/2010/main" val="3897200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C9C1BFA-5BFE-4B3B-8E37-8C99432089EE}" type="slidenum">
              <a:rPr lang="en-GB" smtClean="0"/>
              <a:pPr/>
              <a:t>5</a:t>
            </a:fld>
            <a:endParaRPr lang="en-GB"/>
          </a:p>
        </p:txBody>
      </p:sp>
    </p:spTree>
    <p:extLst>
      <p:ext uri="{BB962C8B-B14F-4D97-AF65-F5344CB8AC3E}">
        <p14:creationId xmlns:p14="http://schemas.microsoft.com/office/powerpoint/2010/main" val="1776732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990600"/>
            <a:ext cx="76200" cy="5105400"/>
          </a:xfrm>
          <a:prstGeom prst="rect">
            <a:avLst/>
          </a:prstGeom>
          <a:solidFill>
            <a:schemeClr val="bg2"/>
          </a:solidFill>
          <a:ln w="12700">
            <a:noFill/>
            <a:miter lim="800000"/>
            <a:headEnd/>
            <a:tailEnd/>
          </a:ln>
          <a:effectLst/>
        </p:spPr>
        <p:txBody>
          <a:bodyPr wrap="none" anchor="ctr"/>
          <a:lstStyle/>
          <a:p>
            <a:pPr>
              <a:defRPr/>
            </a:pPr>
            <a:endParaRPr lang="de-DE" sz="2400">
              <a:solidFill>
                <a:srgbClr val="000000"/>
              </a:solidFill>
            </a:endParaRPr>
          </a:p>
        </p:txBody>
      </p:sp>
      <p:grpSp>
        <p:nvGrpSpPr>
          <p:cNvPr id="2" name="Group 8"/>
          <p:cNvGrpSpPr>
            <a:grpSpLocks/>
          </p:cNvGrpSpPr>
          <p:nvPr/>
        </p:nvGrpSpPr>
        <p:grpSpPr bwMode="auto">
          <a:xfrm>
            <a:off x="381000" y="304800"/>
            <a:ext cx="8391525" cy="5791200"/>
            <a:chOff x="240" y="192"/>
            <a:chExt cx="5286" cy="3648"/>
          </a:xfrm>
        </p:grpSpPr>
        <p:sp>
          <p:nvSpPr>
            <p:cNvPr id="6" name="Rectangle 9"/>
            <p:cNvSpPr>
              <a:spLocks noChangeArrowheads="1"/>
            </p:cNvSpPr>
            <p:nvPr/>
          </p:nvSpPr>
          <p:spPr bwMode="auto">
            <a:xfrm flipV="1">
              <a:off x="5236" y="192"/>
              <a:ext cx="288" cy="288"/>
            </a:xfrm>
            <a:prstGeom prst="rect">
              <a:avLst/>
            </a:prstGeom>
            <a:solidFill>
              <a:schemeClr val="bg2"/>
            </a:solidFill>
            <a:ln w="12700">
              <a:solidFill>
                <a:schemeClr val="tx1"/>
              </a:solidFill>
              <a:miter lim="800000"/>
              <a:headEnd/>
              <a:tailEnd/>
            </a:ln>
            <a:effectLst/>
          </p:spPr>
          <p:txBody>
            <a:bodyPr rot="10800000" wrap="none" anchor="ctr"/>
            <a:lstStyle/>
            <a:p>
              <a:pPr>
                <a:defRPr/>
              </a:pPr>
              <a:endParaRPr lang="de-DE" sz="2400">
                <a:solidFill>
                  <a:srgbClr val="000000"/>
                </a:solidFill>
              </a:endParaRPr>
            </a:p>
          </p:txBody>
        </p:sp>
        <p:sp>
          <p:nvSpPr>
            <p:cNvPr id="7" name="Rectangle 10"/>
            <p:cNvSpPr>
              <a:spLocks noChangeArrowheads="1"/>
            </p:cNvSpPr>
            <p:nvPr/>
          </p:nvSpPr>
          <p:spPr bwMode="auto">
            <a:xfrm flipV="1">
              <a:off x="240" y="192"/>
              <a:ext cx="5004" cy="288"/>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rgbClr val="000000"/>
                </a:solidFill>
              </a:endParaRPr>
            </a:p>
          </p:txBody>
        </p:sp>
        <p:sp>
          <p:nvSpPr>
            <p:cNvPr id="8" name="Rectangle 11"/>
            <p:cNvSpPr>
              <a:spLocks noChangeArrowheads="1"/>
            </p:cNvSpPr>
            <p:nvPr/>
          </p:nvSpPr>
          <p:spPr bwMode="auto">
            <a:xfrm flipV="1">
              <a:off x="240" y="480"/>
              <a:ext cx="5004" cy="144"/>
            </a:xfrm>
            <a:prstGeom prst="rect">
              <a:avLst/>
            </a:prstGeom>
            <a:solidFill>
              <a:schemeClr val="bg2"/>
            </a:solidFill>
            <a:ln w="12700">
              <a:solidFill>
                <a:schemeClr val="tx1"/>
              </a:solidFill>
              <a:miter lim="800000"/>
              <a:headEnd/>
              <a:tailEnd/>
            </a:ln>
            <a:effectLst/>
          </p:spPr>
          <p:txBody>
            <a:bodyPr rot="10800000" wrap="none" anchor="ctr"/>
            <a:lstStyle/>
            <a:p>
              <a:pPr>
                <a:defRPr/>
              </a:pPr>
              <a:endParaRPr lang="de-DE" sz="2400">
                <a:solidFill>
                  <a:srgbClr val="000000"/>
                </a:solidFill>
              </a:endParaRPr>
            </a:p>
          </p:txBody>
        </p:sp>
        <p:sp>
          <p:nvSpPr>
            <p:cNvPr id="9" name="Rectangle 12"/>
            <p:cNvSpPr>
              <a:spLocks noChangeArrowheads="1"/>
            </p:cNvSpPr>
            <p:nvPr/>
          </p:nvSpPr>
          <p:spPr bwMode="auto">
            <a:xfrm flipV="1">
              <a:off x="5242" y="480"/>
              <a:ext cx="282" cy="144"/>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rgbClr val="000000"/>
                </a:solidFill>
              </a:endParaRPr>
            </a:p>
          </p:txBody>
        </p:sp>
        <p:sp>
          <p:nvSpPr>
            <p:cNvPr id="10" name="Line 13"/>
            <p:cNvSpPr>
              <a:spLocks noChangeShapeType="1"/>
            </p:cNvSpPr>
            <p:nvPr/>
          </p:nvSpPr>
          <p:spPr bwMode="auto">
            <a:xfrm flipH="1">
              <a:off x="480" y="2256"/>
              <a:ext cx="4848" cy="0"/>
            </a:xfrm>
            <a:prstGeom prst="line">
              <a:avLst/>
            </a:prstGeom>
            <a:noFill/>
            <a:ln w="12700">
              <a:solidFill>
                <a:schemeClr val="tx1"/>
              </a:solidFill>
              <a:round/>
              <a:headEnd/>
              <a:tailEnd/>
            </a:ln>
            <a:effectLst/>
          </p:spPr>
          <p:txBody>
            <a:bodyPr/>
            <a:lstStyle/>
            <a:p>
              <a:pPr>
                <a:defRPr/>
              </a:pPr>
              <a:endParaRPr lang="de-DE">
                <a:solidFill>
                  <a:srgbClr val="000000"/>
                </a:solidFill>
              </a:endParaRPr>
            </a:p>
          </p:txBody>
        </p:sp>
        <p:sp>
          <p:nvSpPr>
            <p:cNvPr id="11" name="Rectangle 14"/>
            <p:cNvSpPr>
              <a:spLocks noChangeArrowheads="1"/>
            </p:cNvSpPr>
            <p:nvPr/>
          </p:nvSpPr>
          <p:spPr bwMode="auto">
            <a:xfrm>
              <a:off x="240" y="192"/>
              <a:ext cx="5286" cy="3648"/>
            </a:xfrm>
            <a:prstGeom prst="rect">
              <a:avLst/>
            </a:prstGeom>
            <a:noFill/>
            <a:ln w="12700">
              <a:solidFill>
                <a:schemeClr val="tx1"/>
              </a:solidFill>
              <a:miter lim="800000"/>
              <a:headEnd/>
              <a:tailEnd/>
            </a:ln>
            <a:effectLst/>
          </p:spPr>
          <p:txBody>
            <a:bodyPr wrap="none" anchor="ctr"/>
            <a:lstStyle/>
            <a:p>
              <a:pPr>
                <a:defRPr/>
              </a:pPr>
              <a:endParaRPr lang="de-DE" sz="2400">
                <a:solidFill>
                  <a:srgbClr val="000000"/>
                </a:solidFill>
              </a:endParaRPr>
            </a:p>
          </p:txBody>
        </p:sp>
      </p:grpSp>
      <p:sp>
        <p:nvSpPr>
          <p:cNvPr id="116739" name="Rectangle 3"/>
          <p:cNvSpPr>
            <a:spLocks noGrp="1" noChangeArrowheads="1"/>
          </p:cNvSpPr>
          <p:nvPr>
            <p:ph type="ctrTitle"/>
          </p:nvPr>
        </p:nvSpPr>
        <p:spPr>
          <a:xfrm>
            <a:off x="762000" y="1371600"/>
            <a:ext cx="7696200" cy="2057400"/>
          </a:xfrm>
        </p:spPr>
        <p:txBody>
          <a:bodyPr/>
          <a:lstStyle>
            <a:lvl1pPr>
              <a:defRPr sz="5400"/>
            </a:lvl1pPr>
          </a:lstStyle>
          <a:p>
            <a:r>
              <a:rPr lang="en-US"/>
              <a:t>Click to edit Master title style</a:t>
            </a:r>
          </a:p>
        </p:txBody>
      </p:sp>
      <p:sp>
        <p:nvSpPr>
          <p:cNvPr id="116740" name="Rectangle 4"/>
          <p:cNvSpPr>
            <a:spLocks noGrp="1" noChangeArrowheads="1"/>
          </p:cNvSpPr>
          <p:nvPr>
            <p:ph type="subTitle" idx="1"/>
          </p:nvPr>
        </p:nvSpPr>
        <p:spPr>
          <a:xfrm>
            <a:off x="762000" y="3765550"/>
            <a:ext cx="7696200" cy="2057400"/>
          </a:xfrm>
        </p:spPr>
        <p:txBody>
          <a:bodyPr/>
          <a:lstStyle>
            <a:lvl1pPr marL="0" indent="0">
              <a:buFont typeface="Wingdings" pitchFamily="2" charset="2"/>
              <a:buNone/>
              <a:defRPr sz="2800">
                <a:latin typeface="Arial" charset="0"/>
              </a:defRPr>
            </a:lvl1pPr>
          </a:lstStyle>
          <a:p>
            <a:r>
              <a:rPr lang="en-US"/>
              <a:t>Click to edit Master subtitle style</a:t>
            </a:r>
          </a:p>
        </p:txBody>
      </p:sp>
      <p:sp>
        <p:nvSpPr>
          <p:cNvPr id="12" name="Rectangle 5"/>
          <p:cNvSpPr>
            <a:spLocks noGrp="1" noChangeArrowheads="1"/>
          </p:cNvSpPr>
          <p:nvPr>
            <p:ph type="dt" sz="half" idx="10"/>
          </p:nvPr>
        </p:nvSpPr>
        <p:spPr>
          <a:xfrm>
            <a:off x="457200" y="6248400"/>
            <a:ext cx="2133600" cy="457200"/>
          </a:xfrm>
        </p:spPr>
        <p:txBody>
          <a:bodyPr/>
          <a:lstStyle>
            <a:lvl1pPr>
              <a:defRPr smtClean="0"/>
            </a:lvl1pPr>
          </a:lstStyle>
          <a:p>
            <a:pPr>
              <a:defRPr/>
            </a:pPr>
            <a:endParaRPr lang="en-US">
              <a:solidFill>
                <a:srgbClr val="000000"/>
              </a:solidFill>
            </a:endParaRPr>
          </a:p>
        </p:txBody>
      </p:sp>
      <p:sp>
        <p:nvSpPr>
          <p:cNvPr id="13" name="Rectangle 6"/>
          <p:cNvSpPr>
            <a:spLocks noGrp="1" noChangeArrowheads="1"/>
          </p:cNvSpPr>
          <p:nvPr>
            <p:ph type="ftr" sz="quarter" idx="11"/>
          </p:nvPr>
        </p:nvSpPr>
        <p:spPr/>
        <p:txBody>
          <a:bodyPr/>
          <a:lstStyle>
            <a:lvl1pPr>
              <a:defRPr smtClean="0"/>
            </a:lvl1pPr>
          </a:lstStyle>
          <a:p>
            <a:pPr>
              <a:defRPr/>
            </a:pPr>
            <a:endParaRPr lang="en-US">
              <a:solidFill>
                <a:srgbClr val="000000"/>
              </a:solidFill>
            </a:endParaRPr>
          </a:p>
        </p:txBody>
      </p:sp>
      <p:sp>
        <p:nvSpPr>
          <p:cNvPr id="14" name="Rectangle 7"/>
          <p:cNvSpPr>
            <a:spLocks noGrp="1" noChangeArrowheads="1"/>
          </p:cNvSpPr>
          <p:nvPr>
            <p:ph type="sldNum" sz="quarter" idx="12"/>
          </p:nvPr>
        </p:nvSpPr>
        <p:spPr>
          <a:xfrm>
            <a:off x="6553200" y="6248400"/>
            <a:ext cx="2133600" cy="457200"/>
          </a:xfrm>
        </p:spPr>
        <p:txBody>
          <a:bodyPr/>
          <a:lstStyle>
            <a:lvl1pPr>
              <a:defRPr b="1" smtClean="0"/>
            </a:lvl1pPr>
          </a:lstStyle>
          <a:p>
            <a:pPr>
              <a:defRPr/>
            </a:pPr>
            <a:fld id="{D435E912-4F38-4F23-A992-BC96C202854C}"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F9C989-461E-4C07-9E9C-8A704BF4B27F}"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de-D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578D4F-C7CA-439B-9C77-C39EFA12FDB4}"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Content Placeholder 2"/>
          <p:cNvSpPr>
            <a:spLocks noGrp="1"/>
          </p:cNvSpPr>
          <p:nvPr>
            <p:ph sz="half" idx="1"/>
          </p:nvPr>
        </p:nvSpPr>
        <p:spPr>
          <a:xfrm>
            <a:off x="457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Content Placeholder 3"/>
          <p:cNvSpPr>
            <a:spLocks noGrp="1"/>
          </p:cNvSpPr>
          <p:nvPr>
            <p:ph sz="half" idx="2"/>
          </p:nvPr>
        </p:nvSpPr>
        <p:spPr>
          <a:xfrm>
            <a:off x="4648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2BCF76D-5EE1-48E5-8755-BD04BF591699}"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de-D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810F575-B5EA-4853-BB1D-F19E008AED69}"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55CDE58-C46B-48CB-8D05-0C0D5548960B}"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470185-0415-4F92-963C-2E21B33C7B2E}"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de-D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07DC8CE-8D88-4734-80E3-4DFBFDD8D4D3}"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de-D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de-DE"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4ACB2DC-7FF4-4C51-BC7D-B78E65C3D4DC}"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EC96CE2-2FB9-416B-B640-813276F185F4}"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597525"/>
          </a:xfrm>
        </p:spPr>
        <p:txBody>
          <a:bodyPr vert="eaVert"/>
          <a:lstStyle/>
          <a:p>
            <a:r>
              <a:rPr lang="en-US"/>
              <a:t>Click to edit Master title style</a:t>
            </a:r>
            <a:endParaRPr lang="de-DE"/>
          </a:p>
        </p:txBody>
      </p:sp>
      <p:sp>
        <p:nvSpPr>
          <p:cNvPr id="3" name="Vertical Text Placeholder 2"/>
          <p:cNvSpPr>
            <a:spLocks noGrp="1"/>
          </p:cNvSpPr>
          <p:nvPr>
            <p:ph type="body" orient="vert" idx="1"/>
          </p:nvPr>
        </p:nvSpPr>
        <p:spPr>
          <a:xfrm>
            <a:off x="457200" y="533400"/>
            <a:ext cx="6019800" cy="5597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559525-61C2-41D3-91B0-72651CAD29A3}" type="slidenum">
              <a:rPr lang="en-US">
                <a:solidFill>
                  <a:srgbClr val="000000"/>
                </a:solidFill>
              </a:rPr>
              <a:pPr>
                <a:defRPr/>
              </a:pPr>
              <a:t>‹#›</a:t>
            </a:fld>
            <a:endParaRPr lang="en-US">
              <a:solidFill>
                <a:srgbClr val="000000"/>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de-DE">
                <a:solidFill>
                  <a:srgbClr val="FFFFFF"/>
                </a:solidFill>
              </a:endParaRPr>
            </a:p>
          </p:txBody>
        </p:sp>
        <p:sp>
          <p:nvSpPr>
            <p:cNvPr id="6"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de-DE">
                <a:solidFill>
                  <a:srgbClr val="FFFFFF"/>
                </a:solidFill>
              </a:endParaRPr>
            </a:p>
          </p:txBody>
        </p:sp>
      </p:grpSp>
      <p:sp>
        <p:nvSpPr>
          <p:cNvPr id="113669"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13673"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n-US"/>
              <a:t>Click to edit Master title style</a:t>
            </a:r>
          </a:p>
        </p:txBody>
      </p:sp>
      <p:sp>
        <p:nvSpPr>
          <p:cNvPr id="7" name="Rectangle 6"/>
          <p:cNvSpPr>
            <a:spLocks noGrp="1" noChangeArrowheads="1"/>
          </p:cNvSpPr>
          <p:nvPr>
            <p:ph type="dt" sz="quarter" idx="10"/>
          </p:nvPr>
        </p:nvSpPr>
        <p:spPr/>
        <p:txBody>
          <a:bodyPr/>
          <a:lstStyle>
            <a:lvl1pPr>
              <a:defRPr smtClean="0"/>
            </a:lvl1pPr>
          </a:lstStyle>
          <a:p>
            <a:fld id="{990CAFA7-22BE-40DD-8D22-17F8CB471D85}" type="datetimeFigureOut">
              <a:rPr lang="en-GB">
                <a:solidFill>
                  <a:srgbClr val="FFFFFF"/>
                </a:solidFill>
              </a:rPr>
              <a:pPr/>
              <a:t>07/02/2017</a:t>
            </a:fld>
            <a:endParaRPr lang="en-GB">
              <a:solidFill>
                <a:srgbClr val="FFFFFF"/>
              </a:solidFill>
            </a:endParaRPr>
          </a:p>
        </p:txBody>
      </p:sp>
      <p:sp>
        <p:nvSpPr>
          <p:cNvPr id="8" name="Rectangle 7"/>
          <p:cNvSpPr>
            <a:spLocks noGrp="1" noChangeArrowheads="1"/>
          </p:cNvSpPr>
          <p:nvPr>
            <p:ph type="ftr" sz="quarter" idx="11"/>
          </p:nvPr>
        </p:nvSpPr>
        <p:spPr/>
        <p:txBody>
          <a:bodyPr/>
          <a:lstStyle>
            <a:lvl1pPr>
              <a:defRPr smtClean="0"/>
            </a:lvl1pPr>
          </a:lstStyle>
          <a:p>
            <a:endParaRPr lang="en-GB">
              <a:solidFill>
                <a:srgbClr val="FFFFFF"/>
              </a:solidFill>
            </a:endParaRPr>
          </a:p>
        </p:txBody>
      </p:sp>
      <p:sp>
        <p:nvSpPr>
          <p:cNvPr id="9" name="Rectangle 8"/>
          <p:cNvSpPr>
            <a:spLocks noGrp="1" noChangeArrowheads="1"/>
          </p:cNvSpPr>
          <p:nvPr>
            <p:ph type="sldNum" sz="quarter" idx="12"/>
          </p:nvPr>
        </p:nvSpPr>
        <p:spPr/>
        <p:txBody>
          <a:bodyPr/>
          <a:lstStyle>
            <a:lvl1pPr>
              <a:defRPr smtClean="0"/>
            </a:lvl1pPr>
          </a:lstStyle>
          <a:p>
            <a:fld id="{E0BAC440-A957-4B12-91F1-1857F36A6C07}" type="slidenum">
              <a:rPr lang="en-GB">
                <a:solidFill>
                  <a:srgbClr val="FFFFFF"/>
                </a:solidFill>
              </a:rPr>
              <a:pPr/>
              <a:t>‹#›</a:t>
            </a:fld>
            <a:endParaRPr lang="en-GB">
              <a:solidFill>
                <a:srgbClr val="FFFFFF"/>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5"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6"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de-D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5"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6"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6"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7"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de-D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7"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8"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9"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4"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5"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3"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4"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de-D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6"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7"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de-D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de-DE"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6"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7"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e-D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5"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6"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a:t>Click to edit Master title style</a:t>
            </a:r>
            <a:endParaRPr lang="de-DE"/>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5"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6"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de-DE"/>
          </a:p>
        </p:txBody>
      </p:sp>
      <p:sp>
        <p:nvSpPr>
          <p:cNvPr id="3" name="Content Placeholder 2"/>
          <p:cNvSpPr>
            <a:spLocks noGrp="1"/>
          </p:cNvSpPr>
          <p:nvPr>
            <p:ph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Content Placeholder 3"/>
          <p:cNvSpPr>
            <a:spLocks noGrp="1"/>
          </p:cNvSpPr>
          <p:nvPr>
            <p:ph sz="quarter" idx="2"/>
          </p:nvPr>
        </p:nvSpPr>
        <p:spPr>
          <a:xfrm>
            <a:off x="4648200" y="1600200"/>
            <a:ext cx="40386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Content Placeholder 4"/>
          <p:cNvSpPr>
            <a:spLocks noGrp="1"/>
          </p:cNvSpPr>
          <p:nvPr>
            <p:ph sz="quarter" idx="3"/>
          </p:nvPr>
        </p:nvSpPr>
        <p:spPr>
          <a:xfrm>
            <a:off x="4648200" y="3924300"/>
            <a:ext cx="40386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6"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7"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8"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de-DE"/>
          </a:p>
        </p:txBody>
      </p:sp>
      <p:sp>
        <p:nvSpPr>
          <p:cNvPr id="3" name="Content Placeholder 2"/>
          <p:cNvSpPr>
            <a:spLocks noGrp="1"/>
          </p:cNvSpPr>
          <p:nvPr>
            <p:ph sz="quarter" idx="1"/>
          </p:nvPr>
        </p:nvSpPr>
        <p:spPr>
          <a:xfrm>
            <a:off x="457200" y="1600200"/>
            <a:ext cx="40386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Content Placeholder 3"/>
          <p:cNvSpPr>
            <a:spLocks noGrp="1"/>
          </p:cNvSpPr>
          <p:nvPr>
            <p:ph sz="quarter" idx="2"/>
          </p:nvPr>
        </p:nvSpPr>
        <p:spPr>
          <a:xfrm>
            <a:off x="457200" y="3924300"/>
            <a:ext cx="40386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Content Placeholder 4"/>
          <p:cNvSpPr>
            <a:spLocks noGrp="1"/>
          </p:cNvSpPr>
          <p:nvPr>
            <p:ph sz="half" idx="3"/>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6" name="Rectangle 7"/>
          <p:cNvSpPr>
            <a:spLocks noGrp="1" noChangeArrowheads="1"/>
          </p:cNvSpPr>
          <p:nvPr>
            <p:ph type="dt" sz="half" idx="10"/>
          </p:nvPr>
        </p:nvSpPr>
        <p:spPr>
          <a:ln/>
        </p:spPr>
        <p:txBody>
          <a:bodyPr/>
          <a:lstStyle>
            <a:lvl1pPr>
              <a:defRPr/>
            </a:lvl1pPr>
          </a:lstStyle>
          <a:p>
            <a:fld id="{990CAFA7-22BE-40DD-8D22-17F8CB471D85}" type="datetimeFigureOut">
              <a:rPr lang="en-GB" smtClean="0">
                <a:solidFill>
                  <a:srgbClr val="FFFFFF"/>
                </a:solidFill>
              </a:rPr>
              <a:pPr/>
              <a:t>07/02/2017</a:t>
            </a:fld>
            <a:endParaRPr lang="en-GB">
              <a:solidFill>
                <a:srgbClr val="FFFFFF"/>
              </a:solidFill>
            </a:endParaRPr>
          </a:p>
        </p:txBody>
      </p:sp>
      <p:sp>
        <p:nvSpPr>
          <p:cNvPr id="7" name="Rectangle 8"/>
          <p:cNvSpPr>
            <a:spLocks noGrp="1" noChangeArrowheads="1"/>
          </p:cNvSpPr>
          <p:nvPr>
            <p:ph type="ftr" sz="quarter" idx="11"/>
          </p:nvPr>
        </p:nvSpPr>
        <p:spPr>
          <a:ln/>
        </p:spPr>
        <p:txBody>
          <a:bodyPr/>
          <a:lstStyle>
            <a:lvl1pPr>
              <a:defRPr/>
            </a:lvl1pPr>
          </a:lstStyle>
          <a:p>
            <a:endParaRPr lang="en-GB">
              <a:solidFill>
                <a:srgbClr val="FFFFFF"/>
              </a:solidFill>
            </a:endParaRPr>
          </a:p>
        </p:txBody>
      </p:sp>
      <p:sp>
        <p:nvSpPr>
          <p:cNvPr id="8" name="Rectangle 9"/>
          <p:cNvSpPr>
            <a:spLocks noGrp="1" noChangeArrowheads="1"/>
          </p:cNvSpPr>
          <p:nvPr>
            <p:ph type="sldNum" sz="quarter" idx="12"/>
          </p:nvPr>
        </p:nvSpPr>
        <p:spPr>
          <a:ln/>
        </p:spPr>
        <p:txBody>
          <a:bodyPr/>
          <a:lstStyle>
            <a:lvl1pPr>
              <a:defRPr/>
            </a:lvl1pPr>
          </a:lstStyle>
          <a:p>
            <a:fld id="{E0BAC440-A957-4B12-91F1-1857F36A6C07}" type="slidenum">
              <a:rPr lang="en-GB" smtClean="0">
                <a:solidFill>
                  <a:srgbClr val="FFFFFF"/>
                </a:solidFill>
              </a:rPr>
              <a:pPr/>
              <a:t>‹#›</a:t>
            </a:fld>
            <a:endParaRPr lang="en-GB">
              <a:solidFill>
                <a:srgbClr val="FFFFFF"/>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533400"/>
            <a:ext cx="82296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457200" y="1828800"/>
            <a:ext cx="8229600" cy="4302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5716" name="Rectangle 4"/>
          <p:cNvSpPr>
            <a:spLocks noGrp="1" noChangeArrowheads="1"/>
          </p:cNvSpPr>
          <p:nvPr>
            <p:ph type="dt" sz="half" idx="2"/>
          </p:nvPr>
        </p:nvSpPr>
        <p:spPr bwMode="auto">
          <a:xfrm>
            <a:off x="457200" y="6248400"/>
            <a:ext cx="1676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smtClean="0">
                <a:solidFill>
                  <a:schemeClr val="tx1"/>
                </a:solidFill>
                <a:effectLst/>
                <a:latin typeface="Arial" charset="0"/>
              </a:defRPr>
            </a:lvl1pPr>
          </a:lstStyle>
          <a:p>
            <a:pPr>
              <a:defRPr/>
            </a:pPr>
            <a:endParaRPr lang="en-US">
              <a:solidFill>
                <a:srgbClr val="000000"/>
              </a:solidFill>
            </a:endParaRPr>
          </a:p>
        </p:txBody>
      </p:sp>
      <p:sp>
        <p:nvSpPr>
          <p:cNvPr id="11571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solidFill>
                  <a:schemeClr val="tx1"/>
                </a:solidFill>
                <a:effectLst/>
                <a:latin typeface="Arial" charset="0"/>
              </a:defRPr>
            </a:lvl1pPr>
          </a:lstStyle>
          <a:p>
            <a:pPr>
              <a:defRPr/>
            </a:pPr>
            <a:endParaRPr lang="en-US">
              <a:solidFill>
                <a:srgbClr val="000000"/>
              </a:solidFill>
            </a:endParaRPr>
          </a:p>
        </p:txBody>
      </p:sp>
      <p:sp>
        <p:nvSpPr>
          <p:cNvPr id="115718" name="Rectangle 6"/>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solidFill>
                  <a:schemeClr val="tx1"/>
                </a:solidFill>
                <a:effectLst/>
                <a:latin typeface="Arial" charset="0"/>
              </a:defRPr>
            </a:lvl1pPr>
          </a:lstStyle>
          <a:p>
            <a:pPr>
              <a:defRPr/>
            </a:pPr>
            <a:fld id="{F1379762-15AB-4EFB-98CA-D5F2D2A0FD87}" type="slidenum">
              <a:rPr lang="en-US">
                <a:solidFill>
                  <a:srgbClr val="000000"/>
                </a:solidFill>
              </a:rPr>
              <a:pPr>
                <a:defRPr/>
              </a:pPr>
              <a:t>‹#›</a:t>
            </a:fld>
            <a:endParaRPr lang="en-US">
              <a:solidFill>
                <a:srgbClr val="000000"/>
              </a:solidFill>
            </a:endParaRPr>
          </a:p>
        </p:txBody>
      </p:sp>
      <p:grpSp>
        <p:nvGrpSpPr>
          <p:cNvPr id="2" name="Group 7"/>
          <p:cNvGrpSpPr>
            <a:grpSpLocks/>
          </p:cNvGrpSpPr>
          <p:nvPr/>
        </p:nvGrpSpPr>
        <p:grpSpPr bwMode="auto">
          <a:xfrm>
            <a:off x="279400" y="152400"/>
            <a:ext cx="8686800" cy="1600200"/>
            <a:chOff x="176" y="96"/>
            <a:chExt cx="5472" cy="1008"/>
          </a:xfrm>
        </p:grpSpPr>
        <p:sp>
          <p:nvSpPr>
            <p:cNvPr id="115720" name="Line 8"/>
            <p:cNvSpPr>
              <a:spLocks noChangeShapeType="1"/>
            </p:cNvSpPr>
            <p:nvPr/>
          </p:nvSpPr>
          <p:spPr bwMode="auto">
            <a:xfrm flipH="1">
              <a:off x="288" y="1104"/>
              <a:ext cx="5232" cy="0"/>
            </a:xfrm>
            <a:prstGeom prst="line">
              <a:avLst/>
            </a:prstGeom>
            <a:noFill/>
            <a:ln w="12700">
              <a:solidFill>
                <a:schemeClr val="tx1"/>
              </a:solidFill>
              <a:round/>
              <a:headEnd/>
              <a:tailEnd/>
            </a:ln>
            <a:effectLst/>
          </p:spPr>
          <p:txBody>
            <a:bodyPr/>
            <a:lstStyle/>
            <a:p>
              <a:pPr>
                <a:defRPr/>
              </a:pPr>
              <a:endParaRPr lang="de-DE">
                <a:solidFill>
                  <a:srgbClr val="000000"/>
                </a:solidFill>
              </a:endParaRPr>
            </a:p>
          </p:txBody>
        </p:sp>
        <p:sp>
          <p:nvSpPr>
            <p:cNvPr id="115721"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a:effectLst/>
          </p:spPr>
          <p:txBody>
            <a:bodyPr wrap="none" anchor="ctr"/>
            <a:lstStyle/>
            <a:p>
              <a:pPr>
                <a:defRPr/>
              </a:pPr>
              <a:endParaRPr lang="de-DE" sz="2400">
                <a:solidFill>
                  <a:srgbClr val="000000"/>
                </a:solidFill>
              </a:endParaRPr>
            </a:p>
          </p:txBody>
        </p:sp>
        <p:sp>
          <p:nvSpPr>
            <p:cNvPr id="115722"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rgbClr val="000000"/>
                </a:solidFill>
              </a:endParaRPr>
            </a:p>
          </p:txBody>
        </p:sp>
        <p:sp>
          <p:nvSpPr>
            <p:cNvPr id="115723"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a:effectLst/>
          </p:spPr>
          <p:txBody>
            <a:bodyPr wrap="none" anchor="ctr"/>
            <a:lstStyle/>
            <a:p>
              <a:pPr>
                <a:defRPr/>
              </a:pPr>
              <a:endParaRPr lang="de-DE" sz="2400">
                <a:solidFill>
                  <a:srgbClr val="000000"/>
                </a:solidFill>
              </a:endParaRPr>
            </a:p>
          </p:txBody>
        </p:sp>
        <p:sp>
          <p:nvSpPr>
            <p:cNvPr id="115724"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rgbClr val="000000"/>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Times New Roman" pitchFamily="18" charset="0"/>
          <a:cs typeface="Arial" charset="0"/>
        </a:defRPr>
      </a:lvl2pPr>
      <a:lvl3pPr algn="l" rtl="0" eaLnBrk="1" fontAlgn="base" hangingPunct="1">
        <a:spcBef>
          <a:spcPct val="0"/>
        </a:spcBef>
        <a:spcAft>
          <a:spcPct val="0"/>
        </a:spcAft>
        <a:defRPr sz="4400">
          <a:solidFill>
            <a:schemeClr val="tx2"/>
          </a:solidFill>
          <a:latin typeface="Times New Roman" pitchFamily="18" charset="0"/>
          <a:cs typeface="Arial" charset="0"/>
        </a:defRPr>
      </a:lvl3pPr>
      <a:lvl4pPr algn="l" rtl="0" eaLnBrk="1" fontAlgn="base" hangingPunct="1">
        <a:spcBef>
          <a:spcPct val="0"/>
        </a:spcBef>
        <a:spcAft>
          <a:spcPct val="0"/>
        </a:spcAft>
        <a:defRPr sz="4400">
          <a:solidFill>
            <a:schemeClr val="tx2"/>
          </a:solidFill>
          <a:latin typeface="Times New Roman" pitchFamily="18" charset="0"/>
          <a:cs typeface="Arial" charset="0"/>
        </a:defRPr>
      </a:lvl4pPr>
      <a:lvl5pPr algn="l" rtl="0" eaLnBrk="1" fontAlgn="base" hangingPunct="1">
        <a:spcBef>
          <a:spcPct val="0"/>
        </a:spcBef>
        <a:spcAft>
          <a:spcPct val="0"/>
        </a:spcAft>
        <a:defRPr sz="4400">
          <a:solidFill>
            <a:schemeClr val="tx2"/>
          </a:solidFill>
          <a:latin typeface="Times New Roman" pitchFamily="18" charset="0"/>
          <a:cs typeface="Arial" charset="0"/>
        </a:defRPr>
      </a:lvl5pPr>
      <a:lvl6pPr marL="457200" algn="l" rtl="0" eaLnBrk="1" fontAlgn="base" hangingPunct="1">
        <a:spcBef>
          <a:spcPct val="0"/>
        </a:spcBef>
        <a:spcAft>
          <a:spcPct val="0"/>
        </a:spcAft>
        <a:defRPr sz="4400">
          <a:solidFill>
            <a:schemeClr val="tx2"/>
          </a:solidFill>
          <a:latin typeface="Times New Roman" pitchFamily="18" charset="0"/>
          <a:cs typeface="Arial" charset="0"/>
        </a:defRPr>
      </a:lvl6pPr>
      <a:lvl7pPr marL="914400" algn="l" rtl="0" eaLnBrk="1" fontAlgn="base" hangingPunct="1">
        <a:spcBef>
          <a:spcPct val="0"/>
        </a:spcBef>
        <a:spcAft>
          <a:spcPct val="0"/>
        </a:spcAft>
        <a:defRPr sz="4400">
          <a:solidFill>
            <a:schemeClr val="tx2"/>
          </a:solidFill>
          <a:latin typeface="Times New Roman" pitchFamily="18" charset="0"/>
          <a:cs typeface="Arial" charset="0"/>
        </a:defRPr>
      </a:lvl7pPr>
      <a:lvl8pPr marL="1371600" algn="l" rtl="0" eaLnBrk="1" fontAlgn="base" hangingPunct="1">
        <a:spcBef>
          <a:spcPct val="0"/>
        </a:spcBef>
        <a:spcAft>
          <a:spcPct val="0"/>
        </a:spcAft>
        <a:defRPr sz="4400">
          <a:solidFill>
            <a:schemeClr val="tx2"/>
          </a:solidFill>
          <a:latin typeface="Times New Roman" pitchFamily="18" charset="0"/>
          <a:cs typeface="Arial" charset="0"/>
        </a:defRPr>
      </a:lvl8pPr>
      <a:lvl9pPr marL="1828800" algn="l" rtl="0" eaLnBrk="1" fontAlgn="base" hangingPunct="1">
        <a:spcBef>
          <a:spcPct val="0"/>
        </a:spcBef>
        <a:spcAft>
          <a:spcPct val="0"/>
        </a:spcAft>
        <a:defRPr sz="4400">
          <a:solidFill>
            <a:schemeClr val="tx2"/>
          </a:solidFill>
          <a:latin typeface="Times New Roman" pitchFamily="18" charset="0"/>
          <a:cs typeface="Arial" charset="0"/>
        </a:defRPr>
      </a:lvl9pPr>
    </p:titleStyle>
    <p:bodyStyle>
      <a:lvl1pPr marL="469900" indent="-469900" algn="l" rtl="0" eaLnBrk="1" fontAlgn="base" hangingPunct="1">
        <a:spcBef>
          <a:spcPct val="20000"/>
        </a:spcBef>
        <a:spcAft>
          <a:spcPct val="0"/>
        </a:spcAft>
        <a:buClr>
          <a:schemeClr val="bg2"/>
        </a:buClr>
        <a:buSzPct val="70000"/>
        <a:buFont typeface="Wingdings" pitchFamily="2" charset="2"/>
        <a:buChar char="o"/>
        <a:defRPr sz="3200">
          <a:solidFill>
            <a:schemeClr val="tx1"/>
          </a:solidFill>
          <a:latin typeface="+mn-lt"/>
          <a:ea typeface="+mn-ea"/>
          <a:cs typeface="+mn-cs"/>
        </a:defRPr>
      </a:lvl1pPr>
      <a:lvl2pPr marL="908050" indent="-436563" algn="l" rtl="0" eaLnBrk="1" fontAlgn="base" hangingPunct="1">
        <a:spcBef>
          <a:spcPct val="20000"/>
        </a:spcBef>
        <a:spcAft>
          <a:spcPct val="0"/>
        </a:spcAft>
        <a:buClr>
          <a:schemeClr val="accent2"/>
        </a:buClr>
        <a:buSzPct val="75000"/>
        <a:buFont typeface="Wingdings" pitchFamily="2" charset="2"/>
        <a:buChar char="n"/>
        <a:defRPr sz="2800">
          <a:solidFill>
            <a:schemeClr val="tx1"/>
          </a:solidFill>
          <a:latin typeface="+mn-lt"/>
          <a:cs typeface="+mn-cs"/>
        </a:defRPr>
      </a:lvl2pPr>
      <a:lvl3pPr marL="1377950" indent="-468313" algn="l" rtl="0" eaLnBrk="1" fontAlgn="base" hangingPunct="1">
        <a:spcBef>
          <a:spcPct val="20000"/>
        </a:spcBef>
        <a:spcAft>
          <a:spcPct val="0"/>
        </a:spcAft>
        <a:buClr>
          <a:schemeClr val="bg2"/>
        </a:buClr>
        <a:buSzPct val="65000"/>
        <a:buFont typeface="Wingdings" pitchFamily="2" charset="2"/>
        <a:buChar char="o"/>
        <a:defRPr sz="2400">
          <a:solidFill>
            <a:schemeClr val="tx1"/>
          </a:solidFill>
          <a:latin typeface="+mn-lt"/>
          <a:cs typeface="+mn-cs"/>
        </a:defRPr>
      </a:lvl3pPr>
      <a:lvl4pPr marL="1827213" indent="-438150" algn="l" rtl="0" eaLnBrk="1" fontAlgn="base" hangingPunct="1">
        <a:spcBef>
          <a:spcPct val="20000"/>
        </a:spcBef>
        <a:spcAft>
          <a:spcPct val="0"/>
        </a:spcAft>
        <a:buClr>
          <a:schemeClr val="accent2"/>
        </a:buClr>
        <a:buSzPct val="75000"/>
        <a:buFont typeface="Wingdings" pitchFamily="2" charset="2"/>
        <a:buChar char="n"/>
        <a:defRPr sz="2000">
          <a:solidFill>
            <a:schemeClr val="tx1"/>
          </a:solidFill>
          <a:latin typeface="+mn-lt"/>
          <a:cs typeface="+mn-cs"/>
        </a:defRPr>
      </a:lvl4pPr>
      <a:lvl5pPr marL="2297113" indent="-468313" algn="l" rtl="0" eaLnBrk="1" fontAlgn="base" hangingPunct="1">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5pPr>
      <a:lvl6pPr marL="2754313" indent="-468313" algn="l" rtl="0" eaLnBrk="1" fontAlgn="base" hangingPunct="1">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6pPr>
      <a:lvl7pPr marL="3211513" indent="-468313" algn="l" rtl="0" eaLnBrk="1" fontAlgn="base" hangingPunct="1">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7pPr>
      <a:lvl8pPr marL="3668713" indent="-468313" algn="l" rtl="0" eaLnBrk="1" fontAlgn="base" hangingPunct="1">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8pPr>
      <a:lvl9pPr marL="4125913" indent="-468313" algn="l" rtl="0" eaLnBrk="1" fontAlgn="base" hangingPunct="1">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7242175" cy="1981200"/>
            <a:chOff x="0" y="0"/>
            <a:chExt cx="4562" cy="1248"/>
          </a:xfrm>
        </p:grpSpPr>
        <p:sp>
          <p:nvSpPr>
            <p:cNvPr id="112643"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de-DE">
                <a:solidFill>
                  <a:srgbClr val="FFFFFF"/>
                </a:solidFill>
              </a:endParaRPr>
            </a:p>
          </p:txBody>
        </p:sp>
        <p:sp>
          <p:nvSpPr>
            <p:cNvPr id="112644"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de-DE">
                <a:solidFill>
                  <a:srgbClr val="FFFFFF"/>
                </a:solidFill>
              </a:endParaRPr>
            </a:p>
          </p:txBody>
        </p:sp>
      </p:grpSp>
      <p:sp>
        <p:nvSpPr>
          <p:cNvPr id="112645"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12646"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2647"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smtClean="0">
                <a:solidFill>
                  <a:schemeClr val="tx1"/>
                </a:solidFill>
                <a:effectLst>
                  <a:outerShdw blurRad="38100" dist="38100" dir="2700000" algn="tl">
                    <a:srgbClr val="000000"/>
                  </a:outerShdw>
                </a:effectLst>
              </a:defRPr>
            </a:lvl1pPr>
          </a:lstStyle>
          <a:p>
            <a:fld id="{990CAFA7-22BE-40DD-8D22-17F8CB471D85}" type="datetimeFigureOut">
              <a:rPr lang="en-GB">
                <a:solidFill>
                  <a:srgbClr val="FFFFFF"/>
                </a:solidFill>
              </a:rPr>
              <a:pPr/>
              <a:t>07/02/2017</a:t>
            </a:fld>
            <a:endParaRPr lang="en-GB">
              <a:solidFill>
                <a:srgbClr val="FFFFFF"/>
              </a:solidFill>
            </a:endParaRPr>
          </a:p>
        </p:txBody>
      </p:sp>
      <p:sp>
        <p:nvSpPr>
          <p:cNvPr id="112648"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tx1"/>
                </a:solidFill>
                <a:effectLst>
                  <a:outerShdw blurRad="38100" dist="38100" dir="2700000" algn="tl">
                    <a:srgbClr val="000000"/>
                  </a:outerShdw>
                </a:effectLst>
              </a:defRPr>
            </a:lvl1pPr>
          </a:lstStyle>
          <a:p>
            <a:endParaRPr lang="en-GB">
              <a:solidFill>
                <a:srgbClr val="FFFFFF"/>
              </a:solidFill>
            </a:endParaRPr>
          </a:p>
        </p:txBody>
      </p:sp>
      <p:sp>
        <p:nvSpPr>
          <p:cNvPr id="112649"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tx1"/>
                </a:solidFill>
                <a:effectLst>
                  <a:outerShdw blurRad="38100" dist="38100" dir="2700000" algn="tl">
                    <a:srgbClr val="000000"/>
                  </a:outerShdw>
                </a:effectLst>
              </a:defRPr>
            </a:lvl1pPr>
          </a:lstStyle>
          <a:p>
            <a:fld id="{E0BAC440-A957-4B12-91F1-1857F36A6C07}" type="slidenum">
              <a:rPr lang="en-GB">
                <a:solidFill>
                  <a:srgbClr val="FFFFFF"/>
                </a:solidFill>
              </a:rPr>
              <a:pPr/>
              <a:t>‹#›</a:t>
            </a:fld>
            <a:endParaRPr lang="en-GB">
              <a:solidFill>
                <a:srgbClr val="FFFFFF"/>
              </a:solidFill>
            </a:endParaRPr>
          </a:p>
        </p:txBody>
      </p:sp>
    </p:spTree>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eaLnBrk="1" fontAlgn="base" hangingPunct="1">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8.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8.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hyperlink" Target="http://128.241.154.94/tkm/china/i_china_65_o.jpg"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800" b="1" dirty="0"/>
              <a:t>The Zhou period</a:t>
            </a:r>
          </a:p>
        </p:txBody>
      </p:sp>
      <p:sp>
        <p:nvSpPr>
          <p:cNvPr id="3" name="Subtitle 2"/>
          <p:cNvSpPr>
            <a:spLocks noGrp="1"/>
          </p:cNvSpPr>
          <p:nvPr>
            <p:ph type="subTitle" idx="1"/>
          </p:nvPr>
        </p:nvSpPr>
        <p:spPr/>
        <p:txBody>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Western Zhou (Xi Zhou </a:t>
            </a:r>
            <a:r>
              <a:rPr lang="zh-CN" altLang="en-US" dirty="0"/>
              <a:t>西周</a:t>
            </a:r>
            <a:r>
              <a:rPr lang="en-GB" altLang="zh-CN" dirty="0"/>
              <a:t>)</a:t>
            </a:r>
            <a:endParaRPr lang="en-GB" dirty="0"/>
          </a:p>
        </p:txBody>
      </p:sp>
      <p:pic>
        <p:nvPicPr>
          <p:cNvPr id="4" name="Content Placeholder 3"/>
          <p:cNvPicPr>
            <a:picLocks noGrp="1" noChangeAspect="1"/>
          </p:cNvPicPr>
          <p:nvPr>
            <p:ph idx="1"/>
          </p:nvPr>
        </p:nvPicPr>
        <p:blipFill>
          <a:blip r:embed="rId2"/>
          <a:stretch>
            <a:fillRect/>
          </a:stretch>
        </p:blipFill>
        <p:spPr>
          <a:xfrm>
            <a:off x="617123" y="1600200"/>
            <a:ext cx="7909753" cy="4495800"/>
          </a:xfrm>
          <a:prstGeom prst="rect">
            <a:avLst/>
          </a:prstGeom>
        </p:spPr>
      </p:pic>
    </p:spTree>
    <p:extLst>
      <p:ext uri="{BB962C8B-B14F-4D97-AF65-F5344CB8AC3E}">
        <p14:creationId xmlns:p14="http://schemas.microsoft.com/office/powerpoint/2010/main" val="2128761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Eastern Zhou (Dong Zhou </a:t>
            </a:r>
            <a:r>
              <a:rPr lang="zh-CN" altLang="en-US" dirty="0"/>
              <a:t>東周</a:t>
            </a:r>
            <a:r>
              <a:rPr lang="en-GB" altLang="zh-CN" dirty="0"/>
              <a:t>)</a:t>
            </a:r>
            <a:endParaRPr lang="en-GB" dirty="0"/>
          </a:p>
        </p:txBody>
      </p:sp>
      <p:pic>
        <p:nvPicPr>
          <p:cNvPr id="4" name="Content Placeholder 3"/>
          <p:cNvPicPr>
            <a:picLocks noGrp="1" noChangeAspect="1"/>
          </p:cNvPicPr>
          <p:nvPr>
            <p:ph idx="1"/>
          </p:nvPr>
        </p:nvPicPr>
        <p:blipFill>
          <a:blip r:embed="rId2"/>
          <a:stretch>
            <a:fillRect/>
          </a:stretch>
        </p:blipFill>
        <p:spPr>
          <a:xfrm>
            <a:off x="1259632" y="1340769"/>
            <a:ext cx="6651987" cy="4994204"/>
          </a:xfrm>
          <a:prstGeom prst="rect">
            <a:avLst/>
          </a:prstGeom>
        </p:spPr>
      </p:pic>
    </p:spTree>
    <p:extLst>
      <p:ext uri="{BB962C8B-B14F-4D97-AF65-F5344CB8AC3E}">
        <p14:creationId xmlns:p14="http://schemas.microsoft.com/office/powerpoint/2010/main" val="1943869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Spring and Autumn Period (</a:t>
            </a:r>
            <a:r>
              <a:rPr lang="en-GB" dirty="0" err="1"/>
              <a:t>Chunqiu</a:t>
            </a:r>
            <a:r>
              <a:rPr lang="en-GB" dirty="0"/>
              <a:t> </a:t>
            </a:r>
            <a:r>
              <a:rPr lang="zh-CN" altLang="en-US" dirty="0"/>
              <a:t>春秋</a:t>
            </a:r>
            <a:r>
              <a:rPr lang="en-GB" altLang="zh-CN" dirty="0"/>
              <a:t>)</a:t>
            </a:r>
            <a:endParaRPr lang="en-GB" dirty="0"/>
          </a:p>
        </p:txBody>
      </p:sp>
      <p:pic>
        <p:nvPicPr>
          <p:cNvPr id="4" name="Content Placeholder 3"/>
          <p:cNvPicPr>
            <a:picLocks noGrp="1" noChangeAspect="1"/>
          </p:cNvPicPr>
          <p:nvPr>
            <p:ph idx="1"/>
          </p:nvPr>
        </p:nvPicPr>
        <p:blipFill>
          <a:blip r:embed="rId2"/>
          <a:stretch>
            <a:fillRect/>
          </a:stretch>
        </p:blipFill>
        <p:spPr>
          <a:xfrm>
            <a:off x="1691680" y="1600200"/>
            <a:ext cx="5697004" cy="4853136"/>
          </a:xfrm>
          <a:prstGeom prst="rect">
            <a:avLst/>
          </a:prstGeom>
        </p:spPr>
      </p:pic>
    </p:spTree>
    <p:extLst>
      <p:ext uri="{BB962C8B-B14F-4D97-AF65-F5344CB8AC3E}">
        <p14:creationId xmlns:p14="http://schemas.microsoft.com/office/powerpoint/2010/main" val="3852395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Warring States </a:t>
            </a:r>
            <a:r>
              <a:rPr lang="zh-CN" altLang="en-US" dirty="0"/>
              <a:t>戰國 </a:t>
            </a:r>
            <a:r>
              <a:rPr lang="en-GB" altLang="zh-CN" dirty="0"/>
              <a:t>(</a:t>
            </a:r>
            <a:r>
              <a:rPr lang="en-GB" altLang="zh-CN" i="1" dirty="0" err="1"/>
              <a:t>zhan</a:t>
            </a:r>
            <a:r>
              <a:rPr lang="en-GB" altLang="zh-CN" i="1" dirty="0"/>
              <a:t> </a:t>
            </a:r>
            <a:r>
              <a:rPr lang="en-GB" altLang="zh-CN" i="1" dirty="0" err="1"/>
              <a:t>guo</a:t>
            </a:r>
            <a:r>
              <a:rPr lang="en-GB" altLang="zh-CN" dirty="0"/>
              <a:t>)</a:t>
            </a:r>
            <a:endParaRPr lang="en-GB" dirty="0"/>
          </a:p>
        </p:txBody>
      </p:sp>
      <p:pic>
        <p:nvPicPr>
          <p:cNvPr id="4" name="Content Placeholder 3"/>
          <p:cNvPicPr>
            <a:picLocks noGrp="1" noChangeAspect="1"/>
          </p:cNvPicPr>
          <p:nvPr>
            <p:ph idx="1"/>
          </p:nvPr>
        </p:nvPicPr>
        <p:blipFill>
          <a:blip r:embed="rId3"/>
          <a:stretch>
            <a:fillRect/>
          </a:stretch>
        </p:blipFill>
        <p:spPr>
          <a:xfrm>
            <a:off x="1835697" y="1329589"/>
            <a:ext cx="5616624" cy="516957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Large Map: Western Chou Dynasty(1027 b.c.-771 b.c.)"/>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457200" y="304800"/>
            <a:ext cx="8001000" cy="606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750" y="2708275"/>
            <a:ext cx="147955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4" descr="chinabronz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692150"/>
            <a:ext cx="1619250" cy="204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5" descr="ah380_1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4365625"/>
            <a:ext cx="3113087" cy="201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380346"/>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Large Map:  Eastern Chou (771 b.c.-256 b.c.)"/>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250825" y="333375"/>
            <a:ext cx="7848600"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3"/>
          <p:cNvSpPr txBox="1">
            <a:spLocks noChangeArrowheads="1"/>
          </p:cNvSpPr>
          <p:nvPr/>
        </p:nvSpPr>
        <p:spPr bwMode="auto">
          <a:xfrm>
            <a:off x="1527175" y="1039813"/>
            <a:ext cx="641350" cy="641350"/>
          </a:xfrm>
          <a:prstGeom prst="rect">
            <a:avLst/>
          </a:prstGeom>
          <a:solidFill>
            <a:srgbClr val="F2F23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eaLnBrk="0" hangingPunct="0">
              <a:spcBef>
                <a:spcPct val="20000"/>
              </a:spcBef>
              <a:buClr>
                <a:schemeClr val="tx1"/>
              </a:buClr>
              <a:buChar char="–"/>
              <a:defRPr sz="2800">
                <a:solidFill>
                  <a:schemeClr val="tx1"/>
                </a:solidFill>
                <a:latin typeface="Tahoma" panose="020B0604030504040204" pitchFamily="34" charset="0"/>
                <a:cs typeface="Arial" panose="020B0604020202020204" pitchFamily="34" charset="0"/>
              </a:defRPr>
            </a:lvl2pPr>
            <a:lvl3pPr marL="1143000" indent="-228600" eaLnBrk="0" hangingPunct="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Tahoma" panose="020B0604030504040204" pitchFamily="34" charset="0"/>
                <a:cs typeface="Arial" panose="020B0604020202020204" pitchFamily="34" charset="0"/>
              </a:defRPr>
            </a:lvl4pPr>
            <a:lvl5pPr marL="2057400" indent="-228600" eaLnBrk="0" hangingPunct="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ClrTx/>
              <a:buSzTx/>
              <a:buFontTx/>
              <a:buNone/>
            </a:pPr>
            <a:r>
              <a:rPr lang="zh-CN" altLang="en-GB" sz="3600" b="1">
                <a:ea typeface="SimSun" panose="02010600030101010101" pitchFamily="2" charset="-122"/>
              </a:rPr>
              <a:t>周</a:t>
            </a:r>
          </a:p>
        </p:txBody>
      </p:sp>
      <p:pic>
        <p:nvPicPr>
          <p:cNvPr id="47108" name="Picture 6" descr="200204100013_189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508500"/>
            <a:ext cx="731837"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7" descr="[knif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113" y="4868863"/>
            <a:ext cx="3352800" cy="110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Picture 8" descr="Bamboo stri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53363" y="404813"/>
            <a:ext cx="1290637"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9" descr="auto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1844675"/>
            <a:ext cx="1854200"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226475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Guiding question</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dirty="0"/>
              <a:t>“To what extent was monarchic rule religiously or philosophically stipulated, or was it primarily conceived as an administrative necessity?”</a:t>
            </a:r>
          </a:p>
          <a:p>
            <a:pPr marL="0" indent="0">
              <a:buNone/>
            </a:pPr>
            <a:r>
              <a:rPr lang="en-GB" sz="1800" dirty="0"/>
              <a:t>(Pines, </a:t>
            </a:r>
            <a:r>
              <a:rPr lang="en-GB" sz="1800" i="1" dirty="0"/>
              <a:t>Envisioning the Empire</a:t>
            </a:r>
            <a:r>
              <a:rPr lang="en-GB" sz="1800" dirty="0"/>
              <a:t>, p. 14)</a:t>
            </a:r>
          </a:p>
        </p:txBody>
      </p:sp>
    </p:spTree>
    <p:extLst>
      <p:ext uri="{BB962C8B-B14F-4D97-AF65-F5344CB8AC3E}">
        <p14:creationId xmlns:p14="http://schemas.microsoft.com/office/powerpoint/2010/main" val="1426349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Religious Foundations of the ruler’s power</a:t>
            </a:r>
          </a:p>
        </p:txBody>
      </p:sp>
      <p:sp>
        <p:nvSpPr>
          <p:cNvPr id="3" name="Content Placeholder 2"/>
          <p:cNvSpPr>
            <a:spLocks noGrp="1"/>
          </p:cNvSpPr>
          <p:nvPr>
            <p:ph idx="1"/>
          </p:nvPr>
        </p:nvSpPr>
        <p:spPr/>
        <p:txBody>
          <a:bodyPr/>
          <a:lstStyle/>
          <a:p>
            <a:pPr marL="0" indent="0">
              <a:buNone/>
            </a:pPr>
            <a:r>
              <a:rPr lang="en-GB" sz="2800" dirty="0"/>
              <a:t>D. </a:t>
            </a:r>
            <a:r>
              <a:rPr lang="en-GB" sz="2800" dirty="0" err="1"/>
              <a:t>Keightley</a:t>
            </a:r>
            <a:r>
              <a:rPr lang="en-GB" sz="2800" dirty="0"/>
              <a:t> on the role of the Shang kings:</a:t>
            </a:r>
          </a:p>
          <a:p>
            <a:pPr marL="0" indent="0">
              <a:buNone/>
            </a:pPr>
            <a:r>
              <a:rPr lang="en-GB" sz="2800" dirty="0"/>
              <a:t>“It was the king who made fruitful harvests and victories possible by the sacrifices he offered, the rituals he performed, and the divinations he made. If, as seems likely, the divinations involved some degree of magic making or spell casting, the king’s ability to actually create a good harvest or a victory by divining about it rendered him still more powerful politically.”</a:t>
            </a:r>
          </a:p>
          <a:p>
            <a:pPr marL="0" indent="0">
              <a:buNone/>
            </a:pPr>
            <a:r>
              <a:rPr lang="en-GB" sz="2800" dirty="0">
                <a:sym typeface="Wingdings" panose="05000000000000000000" pitchFamily="2" charset="2"/>
              </a:rPr>
              <a:t> Pontifical power of lineage heads; ancestral worship</a:t>
            </a:r>
            <a:endParaRPr lang="en-GB" sz="2800" dirty="0"/>
          </a:p>
        </p:txBody>
      </p:sp>
    </p:spTree>
    <p:extLst>
      <p:ext uri="{BB962C8B-B14F-4D97-AF65-F5344CB8AC3E}">
        <p14:creationId xmlns:p14="http://schemas.microsoft.com/office/powerpoint/2010/main" val="1132430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Zhou overthrow of Shang</a:t>
            </a:r>
          </a:p>
        </p:txBody>
      </p:sp>
      <p:sp>
        <p:nvSpPr>
          <p:cNvPr id="3" name="Content Placeholder 2"/>
          <p:cNvSpPr>
            <a:spLocks noGrp="1"/>
          </p:cNvSpPr>
          <p:nvPr>
            <p:ph idx="1"/>
          </p:nvPr>
        </p:nvSpPr>
        <p:spPr/>
        <p:txBody>
          <a:bodyPr/>
          <a:lstStyle/>
          <a:p>
            <a:r>
              <a:rPr lang="en-GB" dirty="0"/>
              <a:t>Significant political changes but religious continuity</a:t>
            </a:r>
          </a:p>
          <a:p>
            <a:r>
              <a:rPr lang="en-GB" dirty="0"/>
              <a:t>‘Fiefs’ instead of loose alliances with other polities</a:t>
            </a:r>
          </a:p>
          <a:p>
            <a:r>
              <a:rPr lang="en-GB" dirty="0"/>
              <a:t>Two-tier political system:</a:t>
            </a:r>
          </a:p>
          <a:p>
            <a:pPr lvl="1"/>
            <a:r>
              <a:rPr lang="en-GB" dirty="0"/>
              <a:t>Zhou monarch</a:t>
            </a:r>
          </a:p>
          <a:p>
            <a:pPr lvl="1"/>
            <a:r>
              <a:rPr lang="en-GB" dirty="0"/>
              <a:t>Regional feudal lords (</a:t>
            </a:r>
            <a:r>
              <a:rPr lang="en-GB" i="1" dirty="0" err="1"/>
              <a:t>zhuhou</a:t>
            </a:r>
            <a:r>
              <a:rPr lang="en-GB" dirty="0"/>
              <a:t> </a:t>
            </a:r>
            <a:r>
              <a:rPr lang="zh-TW" altLang="en-US" dirty="0"/>
              <a:t>諸侯</a:t>
            </a:r>
            <a:r>
              <a:rPr lang="en-GB" altLang="zh-TW" dirty="0"/>
              <a:t>)</a:t>
            </a:r>
            <a:endParaRPr lang="en-GB" dirty="0"/>
          </a:p>
        </p:txBody>
      </p:sp>
    </p:spTree>
    <p:extLst>
      <p:ext uri="{BB962C8B-B14F-4D97-AF65-F5344CB8AC3E}">
        <p14:creationId xmlns:p14="http://schemas.microsoft.com/office/powerpoint/2010/main" val="558733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Zhou religion</a:t>
            </a:r>
          </a:p>
        </p:txBody>
      </p:sp>
      <p:sp>
        <p:nvSpPr>
          <p:cNvPr id="3" name="Content Placeholder 2"/>
          <p:cNvSpPr>
            <a:spLocks noGrp="1"/>
          </p:cNvSpPr>
          <p:nvPr>
            <p:ph idx="1"/>
          </p:nvPr>
        </p:nvSpPr>
        <p:spPr/>
        <p:txBody>
          <a:bodyPr/>
          <a:lstStyle/>
          <a:p>
            <a:r>
              <a:rPr lang="en-GB" dirty="0"/>
              <a:t>Power of lineage head remained intact</a:t>
            </a:r>
          </a:p>
          <a:p>
            <a:r>
              <a:rPr lang="en-GB" dirty="0"/>
              <a:t>Intercourse with ancestors ritualized and formalized</a:t>
            </a:r>
          </a:p>
          <a:p>
            <a:r>
              <a:rPr lang="en-GB" dirty="0"/>
              <a:t>Decline of divination (limited to resolving doubts)</a:t>
            </a:r>
          </a:p>
          <a:p>
            <a:r>
              <a:rPr lang="en-GB" dirty="0"/>
              <a:t>Lineage had has exclusive access to ancestors</a:t>
            </a:r>
          </a:p>
          <a:p>
            <a:r>
              <a:rPr lang="en-GB" dirty="0"/>
              <a:t>Mid-Western Zhou ritual reform</a:t>
            </a:r>
          </a:p>
        </p:txBody>
      </p:sp>
    </p:spTree>
    <p:extLst>
      <p:ext uri="{BB962C8B-B14F-4D97-AF65-F5344CB8AC3E}">
        <p14:creationId xmlns:p14="http://schemas.microsoft.com/office/powerpoint/2010/main" val="649122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Zhou religion (cont.)</a:t>
            </a:r>
          </a:p>
        </p:txBody>
      </p:sp>
      <p:sp>
        <p:nvSpPr>
          <p:cNvPr id="3" name="Content Placeholder 2"/>
          <p:cNvSpPr>
            <a:spLocks noGrp="1"/>
          </p:cNvSpPr>
          <p:nvPr>
            <p:ph idx="1"/>
          </p:nvPr>
        </p:nvSpPr>
        <p:spPr/>
        <p:txBody>
          <a:bodyPr/>
          <a:lstStyle/>
          <a:p>
            <a:r>
              <a:rPr lang="en-GB" sz="2800" dirty="0"/>
              <a:t>Kin-based religious community invariably headed by one person </a:t>
            </a:r>
            <a:r>
              <a:rPr lang="en-GB" sz="2800" dirty="0">
                <a:sym typeface="Wingdings" panose="05000000000000000000" pitchFamily="2" charset="2"/>
              </a:rPr>
              <a:t> conceptual foundations for monarchy; lineage and royal succession</a:t>
            </a:r>
          </a:p>
          <a:p>
            <a:r>
              <a:rPr lang="en-GB" sz="2800" dirty="0">
                <a:sym typeface="Wingdings" panose="05000000000000000000" pitchFamily="2" charset="2"/>
              </a:rPr>
              <a:t>BUT: not all feudal relations were based on kin, i.e. not all feudal lords were agnates of the royal Ji clan</a:t>
            </a:r>
          </a:p>
          <a:p>
            <a:r>
              <a:rPr lang="en-GB" sz="2800" dirty="0">
                <a:sym typeface="Wingdings" panose="05000000000000000000" pitchFamily="2" charset="2"/>
              </a:rPr>
              <a:t> non-ancestral system of religious legitimacy focusing on celestial and terrestrial deities (Heaven </a:t>
            </a:r>
            <a:r>
              <a:rPr lang="en-GB" sz="2800" i="1" dirty="0">
                <a:sym typeface="Wingdings" panose="05000000000000000000" pitchFamily="2" charset="2"/>
              </a:rPr>
              <a:t>tian</a:t>
            </a:r>
            <a:r>
              <a:rPr lang="en-GB" sz="2800" dirty="0">
                <a:sym typeface="Wingdings" panose="05000000000000000000" pitchFamily="2" charset="2"/>
              </a:rPr>
              <a:t>; “altars of soil and grain” </a:t>
            </a:r>
            <a:r>
              <a:rPr lang="en-GB" sz="2800" i="1" dirty="0" err="1">
                <a:sym typeface="Wingdings" panose="05000000000000000000" pitchFamily="2" charset="2"/>
              </a:rPr>
              <a:t>sheji</a:t>
            </a:r>
            <a:r>
              <a:rPr lang="en-GB" sz="2800" dirty="0">
                <a:sym typeface="Wingdings" panose="05000000000000000000" pitchFamily="2" charset="2"/>
              </a:rPr>
              <a:t>)</a:t>
            </a:r>
          </a:p>
          <a:p>
            <a:r>
              <a:rPr lang="en-GB" sz="2800" dirty="0">
                <a:sym typeface="Wingdings" panose="05000000000000000000" pitchFamily="2" charset="2"/>
              </a:rPr>
              <a:t>Cult of Heaven important source of authority for Zhou kings</a:t>
            </a:r>
          </a:p>
          <a:p>
            <a:endParaRPr lang="en-GB" dirty="0"/>
          </a:p>
        </p:txBody>
      </p:sp>
    </p:spTree>
    <p:extLst>
      <p:ext uri="{BB962C8B-B14F-4D97-AF65-F5344CB8AC3E}">
        <p14:creationId xmlns:p14="http://schemas.microsoft.com/office/powerpoint/2010/main" val="37177867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Sources for Zhou religion</a:t>
            </a:r>
          </a:p>
        </p:txBody>
      </p:sp>
      <p:sp>
        <p:nvSpPr>
          <p:cNvPr id="3" name="Content Placeholder 2"/>
          <p:cNvSpPr>
            <a:spLocks noGrp="1"/>
          </p:cNvSpPr>
          <p:nvPr>
            <p:ph idx="1"/>
          </p:nvPr>
        </p:nvSpPr>
        <p:spPr/>
        <p:txBody>
          <a:bodyPr/>
          <a:lstStyle/>
          <a:p>
            <a:r>
              <a:rPr lang="en-GB" sz="2400" dirty="0"/>
              <a:t>Early Western Zhou (1045-957); middle (956-858), late (857-771)</a:t>
            </a:r>
          </a:p>
          <a:p>
            <a:r>
              <a:rPr lang="en-GB" sz="2400" dirty="0"/>
              <a:t>“Eulogies of Zhou” (Zhou song): performed during Western Zhou sacrifices</a:t>
            </a:r>
          </a:p>
          <a:p>
            <a:r>
              <a:rPr lang="en-GB" sz="2400" dirty="0"/>
              <a:t>Royal speeches in the </a:t>
            </a:r>
            <a:r>
              <a:rPr lang="en-GB" sz="2400" i="1" dirty="0"/>
              <a:t>Book of Documents</a:t>
            </a:r>
            <a:r>
              <a:rPr lang="en-GB" sz="2400" dirty="0"/>
              <a:t> (</a:t>
            </a:r>
            <a:r>
              <a:rPr lang="en-GB" sz="2400" i="1" dirty="0" err="1"/>
              <a:t>Shangshu</a:t>
            </a:r>
            <a:r>
              <a:rPr lang="en-GB" sz="2400" dirty="0"/>
              <a:t>)</a:t>
            </a:r>
          </a:p>
          <a:p>
            <a:r>
              <a:rPr lang="en-GB" sz="2400" dirty="0"/>
              <a:t>Bronze inscriptions (</a:t>
            </a:r>
            <a:r>
              <a:rPr lang="en-GB" sz="2400" i="1" dirty="0" err="1"/>
              <a:t>jinwen</a:t>
            </a:r>
            <a:r>
              <a:rPr lang="en-GB" sz="2400" dirty="0"/>
              <a:t>)</a:t>
            </a:r>
          </a:p>
          <a:p>
            <a:r>
              <a:rPr lang="en-GB" sz="2400" dirty="0"/>
              <a:t>Ritual classics: Commentary on earlier sources:</a:t>
            </a:r>
          </a:p>
          <a:p>
            <a:pPr lvl="1"/>
            <a:r>
              <a:rPr lang="en-GB" sz="2400" dirty="0"/>
              <a:t>Rites and Ceremonies (</a:t>
            </a:r>
            <a:r>
              <a:rPr lang="en-GB" sz="2400" i="1" dirty="0" err="1"/>
              <a:t>Yili</a:t>
            </a:r>
            <a:r>
              <a:rPr lang="en-GB" sz="2400" dirty="0"/>
              <a:t>)</a:t>
            </a:r>
          </a:p>
          <a:p>
            <a:pPr lvl="1"/>
            <a:r>
              <a:rPr lang="en-GB" sz="2400" dirty="0"/>
              <a:t>Rites of Zhou (</a:t>
            </a:r>
            <a:r>
              <a:rPr lang="en-GB" sz="2400" i="1" dirty="0" err="1"/>
              <a:t>Zhouli</a:t>
            </a:r>
            <a:r>
              <a:rPr lang="en-GB" sz="2400" dirty="0"/>
              <a:t>)</a:t>
            </a:r>
          </a:p>
          <a:p>
            <a:pPr lvl="1"/>
            <a:r>
              <a:rPr lang="en-GB" sz="2400" dirty="0"/>
              <a:t>Book of Rites (</a:t>
            </a:r>
            <a:r>
              <a:rPr lang="en-GB" sz="2400" i="1" dirty="0" err="1"/>
              <a:t>Liji</a:t>
            </a:r>
            <a:r>
              <a:rPr lang="en-GB" sz="2400" dirty="0"/>
              <a:t>)</a:t>
            </a:r>
          </a:p>
          <a:p>
            <a:pPr lvl="1"/>
            <a:endParaRPr lang="en-GB" sz="2400" dirty="0"/>
          </a:p>
        </p:txBody>
      </p:sp>
    </p:spTree>
    <p:extLst>
      <p:ext uri="{BB962C8B-B14F-4D97-AF65-F5344CB8AC3E}">
        <p14:creationId xmlns:p14="http://schemas.microsoft.com/office/powerpoint/2010/main" val="907796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i="1" dirty="0"/>
              <a:t>Shi Qiang </a:t>
            </a:r>
            <a:r>
              <a:rPr lang="nl-NL" dirty="0"/>
              <a:t>bronze vessel (</a:t>
            </a:r>
            <a:r>
              <a:rPr lang="nl-NL" i="1" dirty="0"/>
              <a:t>pan</a:t>
            </a:r>
            <a:r>
              <a:rPr lang="nl-NL" dirty="0"/>
              <a:t>)</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66875" y="1844824"/>
            <a:ext cx="5810250" cy="3438525"/>
          </a:xfrm>
        </p:spPr>
      </p:pic>
      <p:sp>
        <p:nvSpPr>
          <p:cNvPr id="5" name="TextBox 4"/>
          <p:cNvSpPr txBox="1"/>
          <p:nvPr/>
        </p:nvSpPr>
        <p:spPr>
          <a:xfrm>
            <a:off x="1115616" y="5805264"/>
            <a:ext cx="7056784" cy="830997"/>
          </a:xfrm>
          <a:prstGeom prst="rect">
            <a:avLst/>
          </a:prstGeom>
          <a:noFill/>
        </p:spPr>
        <p:txBody>
          <a:bodyPr wrap="square" rtlCol="0">
            <a:spAutoFit/>
          </a:bodyPr>
          <a:lstStyle/>
          <a:p>
            <a:r>
              <a:rPr lang="en-GB" sz="1600" dirty="0"/>
              <a:t>Middle Western Zhou Dynasty (end of tenth century B.C.)</a:t>
            </a:r>
          </a:p>
          <a:p>
            <a:r>
              <a:rPr lang="en-GB" sz="1600" dirty="0" err="1"/>
              <a:t>Zhouyuan</a:t>
            </a:r>
            <a:r>
              <a:rPr lang="en-GB" sz="1600" dirty="0"/>
              <a:t> Administrative Office of Cultural Relics, </a:t>
            </a:r>
            <a:r>
              <a:rPr lang="en-GB" sz="1600" dirty="0" err="1"/>
              <a:t>Fufeng</a:t>
            </a:r>
            <a:endParaRPr lang="en-GB" sz="1600" dirty="0"/>
          </a:p>
          <a:p>
            <a:r>
              <a:rPr lang="en-GB" sz="1600" dirty="0"/>
              <a:t>©2015 National Gallery of Art, Washington D.C.</a:t>
            </a:r>
          </a:p>
        </p:txBody>
      </p:sp>
    </p:spTree>
    <p:extLst>
      <p:ext uri="{BB962C8B-B14F-4D97-AF65-F5344CB8AC3E}">
        <p14:creationId xmlns:p14="http://schemas.microsoft.com/office/powerpoint/2010/main" val="1114712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Bronze inscriptions (</a:t>
            </a:r>
            <a:r>
              <a:rPr lang="en-GB" i="1" dirty="0" err="1"/>
              <a:t>jinwen</a:t>
            </a:r>
            <a:r>
              <a:rPr lang="en-GB" dirty="0"/>
              <a:t>)</a:t>
            </a:r>
          </a:p>
        </p:txBody>
      </p:sp>
      <p:sp>
        <p:nvSpPr>
          <p:cNvPr id="3" name="Content Placeholder 2"/>
          <p:cNvSpPr>
            <a:spLocks noGrp="1"/>
          </p:cNvSpPr>
          <p:nvPr>
            <p:ph idx="1"/>
          </p:nvPr>
        </p:nvSpPr>
        <p:spPr/>
        <p:txBody>
          <a:bodyPr/>
          <a:lstStyle/>
          <a:p>
            <a:r>
              <a:rPr lang="en-GB" dirty="0"/>
              <a:t>5,758 distinct inscriptions in </a:t>
            </a:r>
            <a:r>
              <a:rPr lang="en-GB" i="1" dirty="0" err="1"/>
              <a:t>Jinwen</a:t>
            </a:r>
            <a:r>
              <a:rPr lang="en-GB" i="1" dirty="0"/>
              <a:t> </a:t>
            </a:r>
            <a:r>
              <a:rPr lang="en-GB" i="1" dirty="0" err="1"/>
              <a:t>yinde</a:t>
            </a:r>
            <a:r>
              <a:rPr lang="en-GB" i="1" dirty="0"/>
              <a:t> </a:t>
            </a:r>
            <a:r>
              <a:rPr lang="en-GB" dirty="0"/>
              <a:t>(publ. 2001)</a:t>
            </a:r>
          </a:p>
          <a:p>
            <a:r>
              <a:rPr lang="en-GB" dirty="0"/>
              <a:t>Bronze inscriptions complement and challenge transmitted sources</a:t>
            </a:r>
          </a:p>
          <a:p>
            <a:r>
              <a:rPr lang="en-GB" dirty="0"/>
              <a:t>Example: ‘Heavenly mandate’ (</a:t>
            </a:r>
            <a:r>
              <a:rPr lang="en-GB" i="1" dirty="0" err="1"/>
              <a:t>tianming</a:t>
            </a:r>
            <a:r>
              <a:rPr lang="en-GB" dirty="0"/>
              <a:t>) and ‘Son of Heaven’ (</a:t>
            </a:r>
            <a:r>
              <a:rPr lang="en-GB" i="1" dirty="0" err="1"/>
              <a:t>tianzi</a:t>
            </a:r>
            <a:r>
              <a:rPr lang="en-GB" dirty="0"/>
              <a:t>) not well attested in bronze inscriptions </a:t>
            </a:r>
            <a:r>
              <a:rPr lang="en-GB" dirty="0">
                <a:sym typeface="Wingdings" panose="05000000000000000000" pitchFamily="2" charset="2"/>
              </a:rPr>
              <a:t> significant only in the late Western Zhou period (857-771 BCE)</a:t>
            </a:r>
            <a:endParaRPr lang="en-GB" dirty="0"/>
          </a:p>
          <a:p>
            <a:endParaRPr lang="en-GB" dirty="0"/>
          </a:p>
        </p:txBody>
      </p:sp>
    </p:spTree>
    <p:extLst>
      <p:ext uri="{BB962C8B-B14F-4D97-AF65-F5344CB8AC3E}">
        <p14:creationId xmlns:p14="http://schemas.microsoft.com/office/powerpoint/2010/main" val="2027214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Western Zhou sources</a:t>
            </a:r>
          </a:p>
        </p:txBody>
      </p:sp>
      <p:sp>
        <p:nvSpPr>
          <p:cNvPr id="3" name="Content Placeholder 2"/>
          <p:cNvSpPr>
            <a:spLocks noGrp="1"/>
          </p:cNvSpPr>
          <p:nvPr>
            <p:ph idx="1"/>
          </p:nvPr>
        </p:nvSpPr>
        <p:spPr/>
        <p:txBody>
          <a:bodyPr/>
          <a:lstStyle/>
          <a:p>
            <a:r>
              <a:rPr lang="en-GB" dirty="0"/>
              <a:t>Commemorative function </a:t>
            </a:r>
            <a:r>
              <a:rPr lang="en-GB" dirty="0">
                <a:sym typeface="Wingdings" panose="05000000000000000000" pitchFamily="2" charset="2"/>
              </a:rPr>
              <a:t> “What do we wish to remember?”</a:t>
            </a:r>
          </a:p>
          <a:p>
            <a:r>
              <a:rPr lang="en-GB" dirty="0">
                <a:sym typeface="Wingdings" panose="05000000000000000000" pitchFamily="2" charset="2"/>
              </a:rPr>
              <a:t>Eulogistic; tendentious, even propagandistic diction</a:t>
            </a:r>
          </a:p>
          <a:p>
            <a:r>
              <a:rPr lang="en-GB" dirty="0">
                <a:sym typeface="Wingdings" panose="05000000000000000000" pitchFamily="2" charset="2"/>
              </a:rPr>
              <a:t>Audience: insiders who participated in the lineage ideology of the Zhou royal house</a:t>
            </a:r>
          </a:p>
          <a:p>
            <a:r>
              <a:rPr lang="en-GB" dirty="0">
                <a:sym typeface="Wingdings" panose="05000000000000000000" pitchFamily="2" charset="2"/>
              </a:rPr>
              <a:t>Focus on common origin and identity through common narrative of memory</a:t>
            </a:r>
            <a:endParaRPr lang="en-GB" dirty="0"/>
          </a:p>
        </p:txBody>
      </p:sp>
    </p:spTree>
    <p:extLst>
      <p:ext uri="{BB962C8B-B14F-4D97-AF65-F5344CB8AC3E}">
        <p14:creationId xmlns:p14="http://schemas.microsoft.com/office/powerpoint/2010/main" val="3598387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Zhou Ancestral sacrifice</a:t>
            </a:r>
          </a:p>
        </p:txBody>
      </p:sp>
      <p:sp>
        <p:nvSpPr>
          <p:cNvPr id="3" name="Content Placeholder 2"/>
          <p:cNvSpPr>
            <a:spLocks noGrp="1"/>
          </p:cNvSpPr>
          <p:nvPr>
            <p:ph idx="1"/>
          </p:nvPr>
        </p:nvSpPr>
        <p:spPr/>
        <p:txBody>
          <a:bodyPr/>
          <a:lstStyle/>
          <a:p>
            <a:r>
              <a:rPr lang="en-GB" sz="2000" dirty="0"/>
              <a:t>Space where ancestral spirits and living descendants could mingle</a:t>
            </a:r>
          </a:p>
          <a:p>
            <a:r>
              <a:rPr lang="en-GB" sz="2000" dirty="0"/>
              <a:t>Sacrifice constituted and perpetuated identity of the living</a:t>
            </a:r>
          </a:p>
          <a:p>
            <a:r>
              <a:rPr lang="en-GB" sz="2000" dirty="0"/>
              <a:t>Zhou king: sacrifice provides basis and legitimation to rule</a:t>
            </a:r>
          </a:p>
          <a:p>
            <a:r>
              <a:rPr lang="en-GB" sz="2000" dirty="0"/>
              <a:t>Sacrifice embodied cultural practices of elite life; patterns of life that were handed down by the ancestors</a:t>
            </a:r>
          </a:p>
          <a:p>
            <a:r>
              <a:rPr lang="en-GB" sz="2000" dirty="0"/>
              <a:t>Sacrifice was primary means to express, legitimize and enforce social hierarchy as well as solidarity</a:t>
            </a:r>
          </a:p>
          <a:p>
            <a:r>
              <a:rPr lang="en-GB" sz="2000" dirty="0"/>
              <a:t>Sacrifice marked sacred space and time</a:t>
            </a:r>
          </a:p>
          <a:p>
            <a:r>
              <a:rPr lang="en-GB" sz="2000" dirty="0"/>
              <a:t>Sacrifice to ensure continuation of past into the future (“may sons of sons, grandsons of grandsons, forever treasure and use [this sacrificial vessel]”</a:t>
            </a:r>
          </a:p>
          <a:p>
            <a:r>
              <a:rPr lang="en-GB" sz="2000" dirty="0">
                <a:sym typeface="Wingdings" panose="05000000000000000000" pitchFamily="2" charset="2"/>
              </a:rPr>
              <a:t> M. Kern: “the practice of writing as textual display evolved primarily within the setting of the </a:t>
            </a:r>
            <a:r>
              <a:rPr lang="en-GB" sz="2000">
                <a:sym typeface="Wingdings" panose="05000000000000000000" pitchFamily="2" charset="2"/>
              </a:rPr>
              <a:t>ancestral sacrifice”</a:t>
            </a:r>
            <a:endParaRPr lang="en-GB" sz="2000" dirty="0"/>
          </a:p>
          <a:p>
            <a:endParaRPr lang="en-GB" sz="2400" dirty="0"/>
          </a:p>
        </p:txBody>
      </p:sp>
    </p:spTree>
    <p:extLst>
      <p:ext uri="{BB962C8B-B14F-4D97-AF65-F5344CB8AC3E}">
        <p14:creationId xmlns:p14="http://schemas.microsoft.com/office/powerpoint/2010/main" val="154283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Part II: Ritual origins of the Warring States</a:t>
            </a:r>
          </a:p>
        </p:txBody>
      </p:sp>
      <p:sp>
        <p:nvSpPr>
          <p:cNvPr id="3" name="Content Placeholder 2"/>
          <p:cNvSpPr>
            <a:spLocks noGrp="1"/>
          </p:cNvSpPr>
          <p:nvPr>
            <p:ph idx="1"/>
          </p:nvPr>
        </p:nvSpPr>
        <p:spPr/>
        <p:txBody>
          <a:bodyPr/>
          <a:lstStyle/>
          <a:p>
            <a:r>
              <a:rPr lang="en-GB" dirty="0"/>
              <a:t>Was the Shang religious mentality the origin of the bureaucratic state in China?</a:t>
            </a:r>
          </a:p>
          <a:p>
            <a:pPr lvl="1"/>
            <a:r>
              <a:rPr lang="en-GB" dirty="0"/>
              <a:t>Shang had no developed bureaucracy</a:t>
            </a:r>
          </a:p>
          <a:p>
            <a:endParaRPr lang="en-GB" dirty="0"/>
          </a:p>
          <a:p>
            <a:r>
              <a:rPr lang="en-GB" dirty="0"/>
              <a:t>Ritual basis of law</a:t>
            </a:r>
          </a:p>
          <a:p>
            <a:r>
              <a:rPr lang="en-GB" dirty="0"/>
              <a:t>Rituals of control in the Court</a:t>
            </a:r>
          </a:p>
          <a:p>
            <a:r>
              <a:rPr lang="en-GB" dirty="0"/>
              <a:t>Ritual invention of the sage king</a:t>
            </a:r>
          </a:p>
          <a:p>
            <a:endParaRPr lang="en-GB" dirty="0"/>
          </a:p>
          <a:p>
            <a:endParaRPr lang="en-GB" dirty="0"/>
          </a:p>
        </p:txBody>
      </p:sp>
    </p:spTree>
    <p:extLst>
      <p:ext uri="{BB962C8B-B14F-4D97-AF65-F5344CB8AC3E}">
        <p14:creationId xmlns:p14="http://schemas.microsoft.com/office/powerpoint/2010/main" val="708469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Houma Covenant Texts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3535" y="1600200"/>
            <a:ext cx="6836930" cy="4495800"/>
          </a:xfrm>
        </p:spPr>
      </p:pic>
    </p:spTree>
    <p:extLst>
      <p:ext uri="{BB962C8B-B14F-4D97-AF65-F5344CB8AC3E}">
        <p14:creationId xmlns:p14="http://schemas.microsoft.com/office/powerpoint/2010/main" val="1279941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Ritual basis of Chinese law</a:t>
            </a:r>
          </a:p>
        </p:txBody>
      </p:sp>
      <p:sp>
        <p:nvSpPr>
          <p:cNvPr id="3" name="Content Placeholder 2"/>
          <p:cNvSpPr>
            <a:spLocks noGrp="1"/>
          </p:cNvSpPr>
          <p:nvPr>
            <p:ph idx="1"/>
          </p:nvPr>
        </p:nvSpPr>
        <p:spPr/>
        <p:txBody>
          <a:bodyPr/>
          <a:lstStyle/>
          <a:p>
            <a:r>
              <a:rPr lang="en-GB" sz="2000" dirty="0"/>
              <a:t>Covenants: ritual of covenant had dual function of binding independent groups and expelling unwanted elements from body politic </a:t>
            </a:r>
            <a:r>
              <a:rPr lang="en-GB" sz="2000" dirty="0">
                <a:sym typeface="Wingdings" panose="05000000000000000000" pitchFamily="2" charset="2"/>
              </a:rPr>
              <a:t> oath  reinforced by invocation of spirits and blood sacrifice</a:t>
            </a:r>
          </a:p>
          <a:p>
            <a:r>
              <a:rPr lang="en-GB" sz="2000" dirty="0">
                <a:sym typeface="Wingdings" panose="05000000000000000000" pitchFamily="2" charset="2"/>
              </a:rPr>
              <a:t>Excavated covenant texts represent “transitional stage” between inter-lineage covenants of Spring-and-Autumn period and law-based polities of Warring States</a:t>
            </a:r>
          </a:p>
          <a:p>
            <a:r>
              <a:rPr lang="en-GB" sz="2000" dirty="0">
                <a:sym typeface="Wingdings" panose="05000000000000000000" pitchFamily="2" charset="2"/>
              </a:rPr>
              <a:t>Casting of bronze vessels; medium for public proclamations, e.g. in the </a:t>
            </a:r>
            <a:r>
              <a:rPr lang="en-GB" sz="2000" i="1" dirty="0" err="1">
                <a:sym typeface="Wingdings" panose="05000000000000000000" pitchFamily="2" charset="2"/>
              </a:rPr>
              <a:t>Zuozhuan</a:t>
            </a:r>
            <a:endParaRPr lang="en-GB" sz="2000" i="1" dirty="0">
              <a:sym typeface="Wingdings" panose="05000000000000000000" pitchFamily="2" charset="2"/>
            </a:endParaRPr>
          </a:p>
          <a:p>
            <a:r>
              <a:rPr lang="en-GB" sz="2000" dirty="0">
                <a:sym typeface="Wingdings" panose="05000000000000000000" pitchFamily="2" charset="2"/>
              </a:rPr>
              <a:t>Legal texts as burial objects</a:t>
            </a:r>
          </a:p>
          <a:p>
            <a:r>
              <a:rPr lang="en-GB" sz="2000" dirty="0">
                <a:sym typeface="Wingdings" panose="05000000000000000000" pitchFamily="2" charset="2"/>
              </a:rPr>
              <a:t>Ritual significance of bestowing names  spell-binding power of naming  ritual based ‘rectification of names’ in Confucius thought</a:t>
            </a:r>
            <a:endParaRPr lang="en-GB" sz="2000" dirty="0"/>
          </a:p>
        </p:txBody>
      </p:sp>
    </p:spTree>
    <p:extLst>
      <p:ext uri="{BB962C8B-B14F-4D97-AF65-F5344CB8AC3E}">
        <p14:creationId xmlns:p14="http://schemas.microsoft.com/office/powerpoint/2010/main" val="202762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Rituals of control in the courts</a:t>
            </a:r>
          </a:p>
        </p:txBody>
      </p:sp>
      <p:sp>
        <p:nvSpPr>
          <p:cNvPr id="3" name="Content Placeholder 2"/>
          <p:cNvSpPr>
            <a:spLocks noGrp="1"/>
          </p:cNvSpPr>
          <p:nvPr>
            <p:ph idx="1"/>
          </p:nvPr>
        </p:nvSpPr>
        <p:spPr/>
        <p:txBody>
          <a:bodyPr/>
          <a:lstStyle/>
          <a:p>
            <a:r>
              <a:rPr lang="en-GB" dirty="0"/>
              <a:t>Ceremonial and religious elements of techniques by which ruler controls his ministers</a:t>
            </a:r>
          </a:p>
          <a:p>
            <a:r>
              <a:rPr lang="en-GB" dirty="0"/>
              <a:t>Source: </a:t>
            </a:r>
            <a:r>
              <a:rPr lang="en-GB" dirty="0" err="1"/>
              <a:t>Baoshan</a:t>
            </a:r>
            <a:r>
              <a:rPr lang="en-GB" dirty="0"/>
              <a:t> legal texts (ca. 316 BCE); state of Chu; individual cases to be adjudicated by central court</a:t>
            </a:r>
          </a:p>
          <a:p>
            <a:pPr lvl="1"/>
            <a:r>
              <a:rPr lang="en-GB" dirty="0"/>
              <a:t>Ceremony of appointment</a:t>
            </a:r>
          </a:p>
          <a:p>
            <a:pPr lvl="1"/>
            <a:r>
              <a:rPr lang="en-GB" dirty="0"/>
              <a:t>Application of ritual nomenclature to administration</a:t>
            </a:r>
          </a:p>
        </p:txBody>
      </p:sp>
    </p:spTree>
    <p:extLst>
      <p:ext uri="{BB962C8B-B14F-4D97-AF65-F5344CB8AC3E}">
        <p14:creationId xmlns:p14="http://schemas.microsoft.com/office/powerpoint/2010/main" val="28755199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Ritual invention of sage king</a:t>
            </a:r>
          </a:p>
        </p:txBody>
      </p:sp>
      <p:sp>
        <p:nvSpPr>
          <p:cNvPr id="3" name="Content Placeholder 2"/>
          <p:cNvSpPr>
            <a:spLocks noGrp="1"/>
          </p:cNvSpPr>
          <p:nvPr>
            <p:ph idx="1"/>
          </p:nvPr>
        </p:nvSpPr>
        <p:spPr/>
        <p:txBody>
          <a:bodyPr/>
          <a:lstStyle/>
          <a:p>
            <a:r>
              <a:rPr lang="en-GB" sz="2800" dirty="0"/>
              <a:t>Royal power through ritual operations:</a:t>
            </a:r>
          </a:p>
          <a:p>
            <a:r>
              <a:rPr lang="en-GB" sz="2800" dirty="0"/>
              <a:t>1. ability to respond to phenomena through trance and spirit possession</a:t>
            </a:r>
          </a:p>
          <a:p>
            <a:r>
              <a:rPr lang="en-GB" sz="2800" dirty="0"/>
              <a:t>2. intellectual form of divination</a:t>
            </a:r>
          </a:p>
          <a:p>
            <a:r>
              <a:rPr lang="en-GB" sz="2800" dirty="0"/>
              <a:t>3. ability to engage in spirit travel</a:t>
            </a:r>
          </a:p>
          <a:p>
            <a:r>
              <a:rPr lang="en-GB" sz="2800" i="1" dirty="0" err="1"/>
              <a:t>Guanzi</a:t>
            </a:r>
            <a:r>
              <a:rPr lang="en-GB" sz="2800" dirty="0"/>
              <a:t>, ‘Inward training’ (‘</a:t>
            </a:r>
            <a:r>
              <a:rPr lang="en-GB" sz="2800" dirty="0" err="1"/>
              <a:t>Neiye</a:t>
            </a:r>
            <a:r>
              <a:rPr lang="en-GB" sz="2800" dirty="0"/>
              <a:t>’ </a:t>
            </a:r>
            <a:r>
              <a:rPr lang="zh-CN" altLang="en-US" sz="2800" dirty="0"/>
              <a:t>内業</a:t>
            </a:r>
            <a:r>
              <a:rPr lang="en-GB" altLang="zh-CN" sz="2800" dirty="0"/>
              <a:t>): </a:t>
            </a:r>
            <a:r>
              <a:rPr lang="en-GB" altLang="zh-CN" sz="2800" dirty="0" err="1"/>
              <a:t>Daoist</a:t>
            </a:r>
            <a:r>
              <a:rPr lang="en-GB" altLang="zh-CN" sz="2800" dirty="0"/>
              <a:t> “</a:t>
            </a:r>
            <a:r>
              <a:rPr lang="en-GB" altLang="zh-CN" sz="2800" dirty="0" err="1"/>
              <a:t>cosmo</a:t>
            </a:r>
            <a:r>
              <a:rPr lang="en-GB" altLang="zh-CN" sz="2800" dirty="0"/>
              <a:t>-psychological synthesis” (Lewis) </a:t>
            </a:r>
            <a:r>
              <a:rPr lang="en-GB" altLang="zh-CN" sz="2800" dirty="0">
                <a:sym typeface="Wingdings" panose="05000000000000000000" pitchFamily="2" charset="2"/>
              </a:rPr>
              <a:t> </a:t>
            </a:r>
            <a:r>
              <a:rPr lang="en-GB" altLang="zh-CN" sz="2800" b="1" dirty="0">
                <a:sym typeface="Wingdings" panose="05000000000000000000" pitchFamily="2" charset="2"/>
              </a:rPr>
              <a:t>meditative procedures, spirit possession, and theory of sagely mind converge</a:t>
            </a:r>
            <a:endParaRPr lang="en-GB" sz="2800" b="1" i="1" dirty="0"/>
          </a:p>
        </p:txBody>
      </p:sp>
    </p:spTree>
    <p:extLst>
      <p:ext uri="{BB962C8B-B14F-4D97-AF65-F5344CB8AC3E}">
        <p14:creationId xmlns:p14="http://schemas.microsoft.com/office/powerpoint/2010/main" val="26798474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2427217" y="636451"/>
            <a:ext cx="6321247" cy="5672869"/>
          </a:xfrm>
          <a:prstGeom prst="rect">
            <a:avLst/>
          </a:prstGeom>
        </p:spPr>
      </p:pic>
      <p:sp>
        <p:nvSpPr>
          <p:cNvPr id="5" name="TextBox 4"/>
          <p:cNvSpPr txBox="1"/>
          <p:nvPr/>
        </p:nvSpPr>
        <p:spPr>
          <a:xfrm>
            <a:off x="395536" y="1124744"/>
            <a:ext cx="1810544" cy="5078313"/>
          </a:xfrm>
          <a:prstGeom prst="rect">
            <a:avLst/>
          </a:prstGeom>
          <a:noFill/>
        </p:spPr>
        <p:txBody>
          <a:bodyPr wrap="square" rtlCol="0">
            <a:spAutoFit/>
          </a:bodyPr>
          <a:lstStyle/>
          <a:p>
            <a:r>
              <a:rPr lang="en-GB"/>
              <a:t>Painted</a:t>
            </a:r>
          </a:p>
          <a:p>
            <a:r>
              <a:rPr lang="en-GB"/>
              <a:t>image of a wu-shaman.</a:t>
            </a:r>
          </a:p>
          <a:p>
            <a:r>
              <a:rPr lang="en-GB"/>
              <a:t>Detail of decorative images</a:t>
            </a:r>
          </a:p>
          <a:p>
            <a:r>
              <a:rPr lang="en-GB"/>
              <a:t>on a zither excavated from</a:t>
            </a:r>
          </a:p>
          <a:p>
            <a:r>
              <a:rPr lang="en-GB"/>
              <a:t>a Warring States–period</a:t>
            </a:r>
          </a:p>
          <a:p>
            <a:r>
              <a:rPr lang="en-GB"/>
              <a:t>tomb in Chu (modern</a:t>
            </a:r>
          </a:p>
          <a:p>
            <a:r>
              <a:rPr lang="en-GB"/>
              <a:t>Changtaiguan, Xinyang,</a:t>
            </a:r>
          </a:p>
          <a:p>
            <a:r>
              <a:rPr lang="en-GB"/>
              <a:t>Henan) in 1957. Henan</a:t>
            </a:r>
          </a:p>
          <a:p>
            <a:r>
              <a:rPr lang="en-GB"/>
              <a:t>Provincial Museum.</a:t>
            </a:r>
            <a:endParaRPr lang="en-GB" dirty="0"/>
          </a:p>
        </p:txBody>
      </p:sp>
    </p:spTree>
    <p:extLst>
      <p:ext uri="{BB962C8B-B14F-4D97-AF65-F5344CB8AC3E}">
        <p14:creationId xmlns:p14="http://schemas.microsoft.com/office/powerpoint/2010/main" val="32051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683568" y="332656"/>
            <a:ext cx="7774650" cy="6145254"/>
          </a:xfrm>
          <a:prstGeom prst="rect">
            <a:avLst/>
          </a:prstGeom>
        </p:spPr>
      </p:pic>
    </p:spTree>
    <p:extLst>
      <p:ext uri="{BB962C8B-B14F-4D97-AF65-F5344CB8AC3E}">
        <p14:creationId xmlns:p14="http://schemas.microsoft.com/office/powerpoint/2010/main" val="1760566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691680" y="98533"/>
            <a:ext cx="5832648" cy="6749219"/>
          </a:xfrm>
          <a:prstGeom prst="rect">
            <a:avLst/>
          </a:prstGeom>
        </p:spPr>
      </p:pic>
    </p:spTree>
    <p:extLst>
      <p:ext uri="{BB962C8B-B14F-4D97-AF65-F5344CB8AC3E}">
        <p14:creationId xmlns:p14="http://schemas.microsoft.com/office/powerpoint/2010/main" val="1217118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539552" y="476672"/>
            <a:ext cx="8052215" cy="5904656"/>
          </a:xfrm>
          <a:prstGeom prst="rect">
            <a:avLst/>
          </a:prstGeom>
        </p:spPr>
      </p:pic>
    </p:spTree>
    <p:extLst>
      <p:ext uri="{BB962C8B-B14F-4D97-AF65-F5344CB8AC3E}">
        <p14:creationId xmlns:p14="http://schemas.microsoft.com/office/powerpoint/2010/main" val="1029314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331640" y="216216"/>
            <a:ext cx="6552728" cy="6480420"/>
          </a:xfrm>
          <a:prstGeom prst="rect">
            <a:avLst/>
          </a:prstGeom>
        </p:spPr>
      </p:pic>
    </p:spTree>
    <p:extLst>
      <p:ext uri="{BB962C8B-B14F-4D97-AF65-F5344CB8AC3E}">
        <p14:creationId xmlns:p14="http://schemas.microsoft.com/office/powerpoint/2010/main" val="28206988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6" name="Content Placeholder 5"/>
          <p:cNvPicPr>
            <a:picLocks noGrp="1" noChangeAspect="1"/>
          </p:cNvPicPr>
          <p:nvPr>
            <p:ph idx="1"/>
          </p:nvPr>
        </p:nvPicPr>
        <p:blipFill>
          <a:blip r:embed="rId2"/>
          <a:stretch>
            <a:fillRect/>
          </a:stretch>
        </p:blipFill>
        <p:spPr>
          <a:xfrm>
            <a:off x="3399899" y="116631"/>
            <a:ext cx="5286901" cy="6529285"/>
          </a:xfrm>
          <a:prstGeom prst="rect">
            <a:avLst/>
          </a:prstGeom>
        </p:spPr>
      </p:pic>
      <p:sp>
        <p:nvSpPr>
          <p:cNvPr id="8" name="TextBox 7"/>
          <p:cNvSpPr txBox="1"/>
          <p:nvPr/>
        </p:nvSpPr>
        <p:spPr>
          <a:xfrm>
            <a:off x="467544" y="1034727"/>
            <a:ext cx="2592288" cy="5016758"/>
          </a:xfrm>
          <a:prstGeom prst="rect">
            <a:avLst/>
          </a:prstGeom>
          <a:noFill/>
        </p:spPr>
        <p:txBody>
          <a:bodyPr wrap="square" rtlCol="0">
            <a:spAutoFit/>
          </a:bodyPr>
          <a:lstStyle/>
          <a:p>
            <a:r>
              <a:rPr lang="en-GB" sz="1600" dirty="0"/>
              <a:t>Detail from </a:t>
            </a:r>
            <a:r>
              <a:rPr lang="en-GB" sz="1600" b="1" dirty="0"/>
              <a:t>“Illustrations of Auspicious Anomalies” </a:t>
            </a:r>
            <a:r>
              <a:rPr lang="en-GB" sz="1600" dirty="0"/>
              <a:t>from </a:t>
            </a:r>
            <a:r>
              <a:rPr lang="en-GB" sz="1600" dirty="0" err="1"/>
              <a:t>Dunhuang</a:t>
            </a:r>
            <a:r>
              <a:rPr lang="en-GB" sz="1600" dirty="0"/>
              <a:t>, Gansu</a:t>
            </a:r>
          </a:p>
          <a:p>
            <a:r>
              <a:rPr lang="en-GB" sz="1600" dirty="0"/>
              <a:t>(c. 8th–9th cent.), ink and </a:t>
            </a:r>
            <a:r>
              <a:rPr lang="en-GB" sz="1600" dirty="0" err="1"/>
              <a:t>colors</a:t>
            </a:r>
            <a:r>
              <a:rPr lang="en-GB" sz="1600" dirty="0"/>
              <a:t> on paper. The entry to the right on the Jiao-Dragon [no. 274] is missing an image that was not yet painted in. The text below cites the </a:t>
            </a:r>
            <a:r>
              <a:rPr lang="en-GB" sz="1600" dirty="0" err="1"/>
              <a:t>Guideways</a:t>
            </a:r>
            <a:r>
              <a:rPr lang="en-GB" sz="1600" dirty="0"/>
              <a:t> but is actually </a:t>
            </a:r>
            <a:r>
              <a:rPr lang="en-GB" sz="1600" dirty="0" err="1"/>
              <a:t>Guo</a:t>
            </a:r>
            <a:r>
              <a:rPr lang="en-GB" sz="1600" dirty="0"/>
              <a:t> Pu’s commentary to the relevant passage on this creature in chapter 5. The image to the left is identified as Yellow-Dragon (</a:t>
            </a:r>
            <a:r>
              <a:rPr lang="en-GB" sz="1600" dirty="0" err="1"/>
              <a:t>Huanglong</a:t>
            </a:r>
            <a:r>
              <a:rPr lang="en-GB" sz="1600" dirty="0"/>
              <a:t>). </a:t>
            </a:r>
            <a:r>
              <a:rPr lang="en-GB" sz="1600" dirty="0" err="1"/>
              <a:t>Bibliothèque</a:t>
            </a:r>
            <a:r>
              <a:rPr lang="en-GB" sz="1600" dirty="0"/>
              <a:t> </a:t>
            </a:r>
            <a:r>
              <a:rPr lang="en-GB" sz="1600" dirty="0" err="1"/>
              <a:t>Nationale</a:t>
            </a:r>
            <a:r>
              <a:rPr lang="en-GB" sz="1600" dirty="0"/>
              <a:t> de France (P.2683), Paris.</a:t>
            </a:r>
          </a:p>
        </p:txBody>
      </p:sp>
    </p:spTree>
    <p:extLst>
      <p:ext uri="{BB962C8B-B14F-4D97-AF65-F5344CB8AC3E}">
        <p14:creationId xmlns:p14="http://schemas.microsoft.com/office/powerpoint/2010/main" val="895632444"/>
      </p:ext>
    </p:extLst>
  </p:cSld>
  <p:clrMapOvr>
    <a:masterClrMapping/>
  </p:clrMapOvr>
</p:sld>
</file>

<file path=ppt/theme/theme1.xml><?xml version="1.0" encoding="utf-8"?>
<a:theme xmlns:a="http://schemas.openxmlformats.org/drawingml/2006/main" name="Quadrant">
  <a:themeElements>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Quadrant">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lnDef>
  </a:objectDefaults>
  <a:extraClrSchemeLst>
    <a:extraClrScheme>
      <a:clrScheme name="Quadrant 1">
        <a:dk1>
          <a:srgbClr val="5C5674"/>
        </a:dk1>
        <a:lt1>
          <a:srgbClr val="FFFFFF"/>
        </a:lt1>
        <a:dk2>
          <a:srgbClr val="85986A"/>
        </a:dk2>
        <a:lt2>
          <a:srgbClr val="FFFFFF"/>
        </a:lt2>
        <a:accent1>
          <a:srgbClr val="666633"/>
        </a:accent1>
        <a:accent2>
          <a:srgbClr val="ADC5B8"/>
        </a:accent2>
        <a:accent3>
          <a:srgbClr val="C2CAB9"/>
        </a:accent3>
        <a:accent4>
          <a:srgbClr val="DADADA"/>
        </a:accent4>
        <a:accent5>
          <a:srgbClr val="B8B8AD"/>
        </a:accent5>
        <a:accent6>
          <a:srgbClr val="9CB2A6"/>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clrMap bg1="lt1" tx1="dk1" bg2="lt2" tx2="dk2" accent1="accent1" accent2="accent2" accent3="accent3" accent4="accent4" accent5="accent5" accent6="accent6" hlink="hlink" folHlink="folHlink"/>
    </a:extraClrScheme>
    <a:extraClrScheme>
      <a:clrScheme name="Quadrant 3">
        <a:dk1>
          <a:srgbClr val="618052"/>
        </a:dk1>
        <a:lt1>
          <a:srgbClr val="FFFFE3"/>
        </a:lt1>
        <a:dk2>
          <a:srgbClr val="162E36"/>
        </a:dk2>
        <a:lt2>
          <a:srgbClr val="FFFFFF"/>
        </a:lt2>
        <a:accent1>
          <a:srgbClr val="336699"/>
        </a:accent1>
        <a:accent2>
          <a:srgbClr val="69888B"/>
        </a:accent2>
        <a:accent3>
          <a:srgbClr val="ABADAE"/>
        </a:accent3>
        <a:accent4>
          <a:srgbClr val="DADAC2"/>
        </a:accent4>
        <a:accent5>
          <a:srgbClr val="ADB8CA"/>
        </a:accent5>
        <a:accent6>
          <a:srgbClr val="5E7B7D"/>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4">
        <a:dk1>
          <a:srgbClr val="000000"/>
        </a:dk1>
        <a:lt1>
          <a:srgbClr val="FFFFFF"/>
        </a:lt1>
        <a:dk2>
          <a:srgbClr val="000000"/>
        </a:dk2>
        <a:lt2>
          <a:srgbClr val="CC0000"/>
        </a:lt2>
        <a:accent1>
          <a:srgbClr val="FFCC00"/>
        </a:accent1>
        <a:accent2>
          <a:srgbClr val="3366CC"/>
        </a:accent2>
        <a:accent3>
          <a:srgbClr val="FFFFFF"/>
        </a:accent3>
        <a:accent4>
          <a:srgbClr val="000000"/>
        </a:accent4>
        <a:accent5>
          <a:srgbClr val="FFE2AA"/>
        </a:accent5>
        <a:accent6>
          <a:srgbClr val="2D5CB9"/>
        </a:accent6>
        <a:hlink>
          <a:srgbClr val="666699"/>
        </a:hlink>
        <a:folHlink>
          <a:srgbClr val="C0C0C0"/>
        </a:folHlink>
      </a:clrScheme>
      <a:clrMap bg1="lt1" tx1="dk1" bg2="lt2" tx2="dk2" accent1="accent1" accent2="accent2" accent3="accent3" accent4="accent4" accent5="accent5" accent6="accent6" hlink="hlink" folHlink="folHlink"/>
    </a:extraClrScheme>
    <a:extraClrScheme>
      <a:clrScheme name="Quadrant 5">
        <a:dk1>
          <a:srgbClr val="666699"/>
        </a:dk1>
        <a:lt1>
          <a:srgbClr val="FFFFFF"/>
        </a:lt1>
        <a:dk2>
          <a:srgbClr val="000033"/>
        </a:dk2>
        <a:lt2>
          <a:srgbClr val="FFFFFF"/>
        </a:lt2>
        <a:accent1>
          <a:srgbClr val="9966FF"/>
        </a:accent1>
        <a:accent2>
          <a:srgbClr val="CCCCFF"/>
        </a:accent2>
        <a:accent3>
          <a:srgbClr val="AAAAAD"/>
        </a:accent3>
        <a:accent4>
          <a:srgbClr val="DADADA"/>
        </a:accent4>
        <a:accent5>
          <a:srgbClr val="CAB8FF"/>
        </a:accent5>
        <a:accent6>
          <a:srgbClr val="B9B9E7"/>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Quadrant 6">
        <a:dk1>
          <a:srgbClr val="000000"/>
        </a:dk1>
        <a:lt1>
          <a:srgbClr val="FFFFFF"/>
        </a:lt1>
        <a:dk2>
          <a:srgbClr val="000000"/>
        </a:dk2>
        <a:lt2>
          <a:srgbClr val="669966"/>
        </a:lt2>
        <a:accent1>
          <a:srgbClr val="CCCCFF"/>
        </a:accent1>
        <a:accent2>
          <a:srgbClr val="9999CC"/>
        </a:accent2>
        <a:accent3>
          <a:srgbClr val="FFFFFF"/>
        </a:accent3>
        <a:accent4>
          <a:srgbClr val="000000"/>
        </a:accent4>
        <a:accent5>
          <a:srgbClr val="E2E2FF"/>
        </a:accent5>
        <a:accent6>
          <a:srgbClr val="8A8AB9"/>
        </a:accent6>
        <a:hlink>
          <a:srgbClr val="000066"/>
        </a:hlink>
        <a:folHlink>
          <a:srgbClr val="333399"/>
        </a:folHlink>
      </a:clrScheme>
      <a:clrMap bg1="lt1" tx1="dk1" bg2="lt2" tx2="dk2" accent1="accent1" accent2="accent2" accent3="accent3" accent4="accent4" accent5="accent5" accent6="accent6" hlink="hlink" folHlink="folHlink"/>
    </a:extraClrScheme>
    <a:extraClrScheme>
      <a:clrScheme name="Quadrant 7">
        <a:dk1>
          <a:srgbClr val="0099CC"/>
        </a:dk1>
        <a:lt1>
          <a:srgbClr val="FFFFFF"/>
        </a:lt1>
        <a:dk2>
          <a:srgbClr val="000099"/>
        </a:dk2>
        <a:lt2>
          <a:srgbClr val="FFFFFF"/>
        </a:lt2>
        <a:accent1>
          <a:srgbClr val="0099CC"/>
        </a:accent1>
        <a:accent2>
          <a:srgbClr val="6600FF"/>
        </a:accent2>
        <a:accent3>
          <a:srgbClr val="AAAACA"/>
        </a:accent3>
        <a:accent4>
          <a:srgbClr val="DADADA"/>
        </a:accent4>
        <a:accent5>
          <a:srgbClr val="AACAE2"/>
        </a:accent5>
        <a:accent6>
          <a:srgbClr val="5C00E7"/>
        </a:accent6>
        <a:hlink>
          <a:srgbClr val="FFCC00"/>
        </a:hlink>
        <a:folHlink>
          <a:srgbClr val="00CCFF"/>
        </a:folHlink>
      </a:clrScheme>
      <a:clrMap bg1="dk2" tx1="lt1" bg2="dk1" tx2="lt2" accent1="accent1" accent2="accent2" accent3="accent3" accent4="accent4" accent5="accent5" accent6="accent6" hlink="hlink" folHlink="folHlink"/>
    </a:extraClrScheme>
    <a:extraClrScheme>
      <a:clrScheme name="Quadrant 8">
        <a:dk1>
          <a:srgbClr val="000033"/>
        </a:dk1>
        <a:lt1>
          <a:srgbClr val="FFFFFF"/>
        </a:lt1>
        <a:dk2>
          <a:srgbClr val="003366"/>
        </a:dk2>
        <a:lt2>
          <a:srgbClr val="275C6D"/>
        </a:lt2>
        <a:accent1>
          <a:srgbClr val="A7D2DF"/>
        </a:accent1>
        <a:accent2>
          <a:srgbClr val="108DA6"/>
        </a:accent2>
        <a:accent3>
          <a:srgbClr val="FFFFFF"/>
        </a:accent3>
        <a:accent4>
          <a:srgbClr val="00002A"/>
        </a:accent4>
        <a:accent5>
          <a:srgbClr val="D0E5EC"/>
        </a:accent5>
        <a:accent6>
          <a:srgbClr val="0D7F96"/>
        </a:accent6>
        <a:hlink>
          <a:srgbClr val="666699"/>
        </a:hlink>
        <a:folHlink>
          <a:srgbClr val="9999FF"/>
        </a:folHlink>
      </a:clrScheme>
      <a:clrMap bg1="lt1" tx1="dk1" bg2="lt2" tx2="dk2" accent1="accent1" accent2="accent2" accent3="accent3" accent4="accent4" accent5="accent5" accent6="accent6" hlink="hlink" folHlink="folHlink"/>
    </a:extraClrScheme>
    <a:extraClrScheme>
      <a:clrScheme name="Quadrant 9">
        <a:dk1>
          <a:srgbClr val="CC3300"/>
        </a:dk1>
        <a:lt1>
          <a:srgbClr val="FFFFFF"/>
        </a:lt1>
        <a:dk2>
          <a:srgbClr val="000000"/>
        </a:dk2>
        <a:lt2>
          <a:srgbClr val="FFFFCC"/>
        </a:lt2>
        <a:accent1>
          <a:srgbClr val="FF9900"/>
        </a:accent1>
        <a:accent2>
          <a:srgbClr val="993300"/>
        </a:accent2>
        <a:accent3>
          <a:srgbClr val="AAAAAA"/>
        </a:accent3>
        <a:accent4>
          <a:srgbClr val="DADADA"/>
        </a:accent4>
        <a:accent5>
          <a:srgbClr val="FFCAAA"/>
        </a:accent5>
        <a:accent6>
          <a:srgbClr val="8A2D00"/>
        </a:accent6>
        <a:hlink>
          <a:srgbClr val="CEC5A2"/>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emeKatharina">
  <a:themeElements>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Slit">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lnDef>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829</TotalTime>
  <Words>1047</Words>
  <Application>Microsoft Office PowerPoint</Application>
  <PresentationFormat>On-screen Show (4:3)</PresentationFormat>
  <Paragraphs>101</Paragraphs>
  <Slides>28</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SimSun</vt:lpstr>
      <vt:lpstr>Arial</vt:lpstr>
      <vt:lpstr>Calibri</vt:lpstr>
      <vt:lpstr>Tahoma</vt:lpstr>
      <vt:lpstr>Times New Roman</vt:lpstr>
      <vt:lpstr>Wingdings</vt:lpstr>
      <vt:lpstr>Quadrant</vt:lpstr>
      <vt:lpstr>ThemeKatharina</vt:lpstr>
      <vt:lpstr>The Zhou period</vt:lpstr>
      <vt:lpstr>Western Zhou (Xi Zhou 西周)</vt:lpstr>
      <vt:lpstr>Eastern Zhou (Dong Zhou 東周)</vt:lpstr>
      <vt:lpstr>Spring and Autumn Period (Chunqiu 春秋)</vt:lpstr>
      <vt:lpstr>Warring States 戰國 (zhan guo)</vt:lpstr>
      <vt:lpstr>PowerPoint Presentation</vt:lpstr>
      <vt:lpstr>PowerPoint Presentation</vt:lpstr>
      <vt:lpstr>Guiding question</vt:lpstr>
      <vt:lpstr>Religious Foundations of the ruler’s power</vt:lpstr>
      <vt:lpstr>Zhou overthrow of Shang</vt:lpstr>
      <vt:lpstr>Zhou religion</vt:lpstr>
      <vt:lpstr>Zhou religion (cont.)</vt:lpstr>
      <vt:lpstr>Sources for Zhou religion</vt:lpstr>
      <vt:lpstr>Shi Qiang bronze vessel (pan)</vt:lpstr>
      <vt:lpstr>Bronze inscriptions (jinwen)</vt:lpstr>
      <vt:lpstr>Western Zhou sources</vt:lpstr>
      <vt:lpstr>Zhou Ancestral sacrifice</vt:lpstr>
      <vt:lpstr>Part II: Ritual origins of the Warring States</vt:lpstr>
      <vt:lpstr>Houma Covenant Texts</vt:lpstr>
      <vt:lpstr>Ritual basis of Chinese law</vt:lpstr>
      <vt:lpstr>Rituals of control in the courts</vt:lpstr>
      <vt:lpstr>Ritual invention of sage king</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Threats from Within and Without</dc:title>
  <dc:creator>Thomas Jansen</dc:creator>
  <cp:lastModifiedBy>Thomas Jansen</cp:lastModifiedBy>
  <cp:revision>75</cp:revision>
  <dcterms:created xsi:type="dcterms:W3CDTF">2010-02-10T05:41:56Z</dcterms:created>
  <dcterms:modified xsi:type="dcterms:W3CDTF">2017-02-07T15:34:26Z</dcterms:modified>
</cp:coreProperties>
</file>