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handoutMasterIdLst>
    <p:handoutMasterId r:id="rId14"/>
  </p:handoutMasterIdLst>
  <p:sldIdLst>
    <p:sldId id="256" r:id="rId2"/>
    <p:sldId id="261" r:id="rId3"/>
    <p:sldId id="272" r:id="rId4"/>
    <p:sldId id="267" r:id="rId5"/>
    <p:sldId id="263" r:id="rId6"/>
    <p:sldId id="257" r:id="rId7"/>
    <p:sldId id="274" r:id="rId8"/>
    <p:sldId id="275" r:id="rId9"/>
    <p:sldId id="277" r:id="rId10"/>
    <p:sldId id="268" r:id="rId11"/>
    <p:sldId id="27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7F88"/>
    <a:srgbClr val="C2F1C1"/>
    <a:srgbClr val="7EA4FE"/>
    <a:srgbClr val="AAE6EC"/>
    <a:srgbClr val="7697EC"/>
    <a:srgbClr val="76D3F1"/>
    <a:srgbClr val="63DCF1"/>
    <a:srgbClr val="9DF1B1"/>
    <a:srgbClr val="7FF093"/>
    <a:srgbClr val="B3F2F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481"/>
    <p:restoredTop sz="65207"/>
  </p:normalViewPr>
  <p:slideViewPr>
    <p:cSldViewPr snapToGrid="0" snapToObjects="1">
      <p:cViewPr varScale="1">
        <p:scale>
          <a:sx n="64" d="100"/>
          <a:sy n="64" d="100"/>
        </p:scale>
        <p:origin x="184"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5A98A1-7B35-C349-9579-C7533F5E9A54}"/>
              </a:ext>
            </a:extLst>
          </p:cNvPr>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D33844A-4D2A-5D4D-B848-8168E85E0873}"/>
              </a:ext>
            </a:extLst>
          </p:cNvPr>
          <p:cNvSpPr>
            <a:spLocks noGrp="1"/>
          </p:cNvSpPr>
          <p:nvPr>
            <p:ph type="dt" sz="quarter" idx="1"/>
          </p:nvPr>
        </p:nvSpPr>
        <p:spPr>
          <a:xfrm>
            <a:off x="3884613" y="1"/>
            <a:ext cx="2971800" cy="458788"/>
          </a:xfrm>
          <a:prstGeom prst="rect">
            <a:avLst/>
          </a:prstGeom>
        </p:spPr>
        <p:txBody>
          <a:bodyPr vert="horz" lIns="91440" tIns="45720" rIns="91440" bIns="45720" rtlCol="0"/>
          <a:lstStyle>
            <a:lvl1pPr algn="r">
              <a:defRPr sz="1200"/>
            </a:lvl1pPr>
          </a:lstStyle>
          <a:p>
            <a:fld id="{E34E2978-BA7C-3149-A060-9961B5D14F7C}" type="datetimeFigureOut">
              <a:rPr lang="en-US" smtClean="0"/>
              <a:t>2/16/18</a:t>
            </a:fld>
            <a:endParaRPr lang="en-US"/>
          </a:p>
        </p:txBody>
      </p:sp>
      <p:sp>
        <p:nvSpPr>
          <p:cNvPr id="4" name="Footer Placeholder 3">
            <a:extLst>
              <a:ext uri="{FF2B5EF4-FFF2-40B4-BE49-F238E27FC236}">
                <a16:creationId xmlns:a16="http://schemas.microsoft.com/office/drawing/2014/main" id="{B5ECC1E9-3EB4-614E-A0E2-A8B1B94A86B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9E241A4-9BC0-D14B-93CB-977B7D1A5F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F20F6F5-75BE-9B4F-8EE8-EDFB597CD48F}" type="slidenum">
              <a:rPr lang="en-US" smtClean="0"/>
              <a:t>‹#›</a:t>
            </a:fld>
            <a:endParaRPr lang="en-US"/>
          </a:p>
        </p:txBody>
      </p:sp>
    </p:spTree>
    <p:extLst>
      <p:ext uri="{BB962C8B-B14F-4D97-AF65-F5344CB8AC3E}">
        <p14:creationId xmlns:p14="http://schemas.microsoft.com/office/powerpoint/2010/main" val="2210923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A273C305-57D8-3B4D-9FA9-F0BA356BC145}" type="datetimeFigureOut">
              <a:rPr lang="en-US" smtClean="0"/>
              <a:t>2/16/18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5524DC-9D10-5441-BA38-5A859B25862C}" type="slidenum">
              <a:rPr lang="en-US" smtClean="0"/>
              <a:t>‹#›</a:t>
            </a:fld>
            <a:endParaRPr lang="en-US"/>
          </a:p>
        </p:txBody>
      </p:sp>
    </p:spTree>
    <p:extLst>
      <p:ext uri="{BB962C8B-B14F-4D97-AF65-F5344CB8AC3E}">
        <p14:creationId xmlns:p14="http://schemas.microsoft.com/office/powerpoint/2010/main" val="3512657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imindmap.com/articles/how-mind-mapping-can-help-with-dyslexia/"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everybody, and thank you for coming today. </a:t>
            </a:r>
          </a:p>
          <a:p>
            <a:r>
              <a:rPr lang="en-GB" sz="1200" kern="1200" dirty="0">
                <a:solidFill>
                  <a:schemeClr val="tx1"/>
                </a:solidFill>
                <a:effectLst/>
                <a:latin typeface="+mn-lt"/>
                <a:ea typeface="+mn-ea"/>
                <a:cs typeface="+mn-cs"/>
              </a:rPr>
              <a:t>As you know, I am assessment coordinator for our Primary school. It is my job to see that we using the best models available to get out assessments right. Assessment for Learning is an approach that makes children actively involved in their own learning, There are a variety of strategies when implemented across the school should enhance the learning and teaching, which is why we have decided to introduce these methods over the coming terms.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Today, in the short time we have, I want to explain why we are going to do this. Hopefully at the end there will be some time for questions.</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105524DC-9D10-5441-BA38-5A859B25862C}" type="slidenum">
              <a:rPr lang="en-US" smtClean="0"/>
              <a:t>1</a:t>
            </a:fld>
            <a:endParaRPr lang="en-US"/>
          </a:p>
        </p:txBody>
      </p:sp>
    </p:spTree>
    <p:extLst>
      <p:ext uri="{BB962C8B-B14F-4D97-AF65-F5344CB8AC3E}">
        <p14:creationId xmlns:p14="http://schemas.microsoft.com/office/powerpoint/2010/main" val="1813231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current assessment: SAT’s have been replaced and the present testing regime is that of the national reading and numeracy tests that take place throughout primary schools in Wales during the spring term annually.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conditions for the administering tests is ensure learners can work undisturbed and individually.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60 minutes of the time of a child as young as 5 is not an acceptable form of an end assessment for a child. </a:t>
            </a:r>
          </a:p>
          <a:p>
            <a:r>
              <a:rPr lang="en-GB" sz="1200" kern="1200" dirty="0">
                <a:solidFill>
                  <a:schemeClr val="tx1"/>
                </a:solidFill>
                <a:effectLst/>
                <a:latin typeface="+mn-lt"/>
                <a:ea typeface="+mn-ea"/>
                <a:cs typeface="+mn-cs"/>
              </a:rPr>
              <a:t>Some of you are parents yourselves and I’m sure you feel as shocked as we do that children as young as 6 are sat down for 60 minutes in order to complete a summative assessment such as this.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assessment is kinder than SAT’s in terms of the levels have been removed and therefor the children can score a above average, average or below average. This is still a very unproductive assessment as it offers no feedback to children, particularly those who might be deemed ‘below average’.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However we do have to have some summative assessment, in terms of recording data and being compared with other schools, formative assessments are more productive and can provide valuable information for pupils in order to further their independent learning.</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is pointed out that the requirements of assessment for formative and summative purposes differ in several dimensions, including reliability, the reference base of judgements and the focus of the information used. This challenges the assumption that summative judgements can be formed by simple summation of formative ones. An alternative procedure for linking formative and summative assessment is proposed such that their separate functions are preserved.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Assessment has to happen in some form so that we can see what the children have learnt and understood and what we need to do with them in future lessons. There are two sorts of assessment.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Summative assessment is when the child is tested at the end of a project like WW11 or at the end of a year. These written tests, or exams, can put undue pressure on children and also make them feel failures. </a:t>
            </a:r>
          </a:p>
          <a:p>
            <a:endParaRPr lang="en-US" dirty="0"/>
          </a:p>
        </p:txBody>
      </p:sp>
      <p:sp>
        <p:nvSpPr>
          <p:cNvPr id="4" name="Slide Number Placeholder 3"/>
          <p:cNvSpPr>
            <a:spLocks noGrp="1"/>
          </p:cNvSpPr>
          <p:nvPr>
            <p:ph type="sldNum" sz="quarter" idx="10"/>
          </p:nvPr>
        </p:nvSpPr>
        <p:spPr/>
        <p:txBody>
          <a:bodyPr/>
          <a:lstStyle/>
          <a:p>
            <a:fld id="{105524DC-9D10-5441-BA38-5A859B25862C}" type="slidenum">
              <a:rPr lang="en-US" smtClean="0"/>
              <a:t>2</a:t>
            </a:fld>
            <a:endParaRPr lang="en-US"/>
          </a:p>
        </p:txBody>
      </p:sp>
    </p:spTree>
    <p:extLst>
      <p:ext uri="{BB962C8B-B14F-4D97-AF65-F5344CB8AC3E}">
        <p14:creationId xmlns:p14="http://schemas.microsoft.com/office/powerpoint/2010/main" val="682872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survey conducted by the Guardian in 2017, </a:t>
            </a:r>
            <a:r>
              <a:rPr lang="en-GB" sz="1200" b="0" i="0" kern="1200" dirty="0">
                <a:solidFill>
                  <a:schemeClr val="tx1"/>
                </a:solidFill>
                <a:effectLst/>
                <a:latin typeface="+mn-lt"/>
                <a:ea typeface="+mn-ea"/>
                <a:cs typeface="+mn-cs"/>
              </a:rPr>
              <a:t>82% of school leaders who took part in the survey, seen exclusively by the Guardian, reported an increase in mental health issues among primary school children around the time of the exams.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Summative assessment such as the SAT’s or the National Reading and Numeracy tests, even consistent summative assessments throughout the pupils modules can be counter productive if they are allocated marks without relevant feedback and not equipped with the tool for assess their own learning in order to further it when they face an opportunity to make a mistake twice.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Although the last news article’s show above are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Winston Churchill stated the only time my education was interrupted was while I was at school. This quote although not written recently can still be argued as accurate in present day education. Claxton, 2013, states that the stress of school is compounded for youngsters – as they cannot see the purpose of it. By allowing them to engage with Assessment for Learning strategies, they shall engage in visual learning and be guided through their learning in a clear and constructive way. </a:t>
            </a:r>
          </a:p>
          <a:p>
            <a:endParaRPr lang="en-US" dirty="0"/>
          </a:p>
        </p:txBody>
      </p:sp>
      <p:sp>
        <p:nvSpPr>
          <p:cNvPr id="4" name="Slide Number Placeholder 3"/>
          <p:cNvSpPr>
            <a:spLocks noGrp="1"/>
          </p:cNvSpPr>
          <p:nvPr>
            <p:ph type="sldNum" sz="quarter" idx="10"/>
          </p:nvPr>
        </p:nvSpPr>
        <p:spPr/>
        <p:txBody>
          <a:bodyPr/>
          <a:lstStyle/>
          <a:p>
            <a:fld id="{105524DC-9D10-5441-BA38-5A859B25862C}" type="slidenum">
              <a:rPr lang="en-US" smtClean="0"/>
              <a:t>3</a:t>
            </a:fld>
            <a:endParaRPr lang="en-US"/>
          </a:p>
        </p:txBody>
      </p:sp>
    </p:spTree>
    <p:extLst>
      <p:ext uri="{BB962C8B-B14F-4D97-AF65-F5344CB8AC3E}">
        <p14:creationId xmlns:p14="http://schemas.microsoft.com/office/powerpoint/2010/main" val="3638160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Not to be confused with Summative Assessment, Formative assessment, which is the strategy we are also going to employ monitors the child’s development on a continuous basis . Most importantly it gives feedback to the child in order to improve their learning and helps teachers to improve their teaching.</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used correctly, formative assessment can improve the learning experience of children significantly as well as heighten levels of attainment and raise the quality of our teachers practice. Black and </a:t>
            </a:r>
            <a:r>
              <a:rPr lang="en-GB" sz="1200" kern="1200" dirty="0" err="1">
                <a:solidFill>
                  <a:schemeClr val="tx1"/>
                </a:solidFill>
                <a:effectLst/>
                <a:latin typeface="+mn-lt"/>
                <a:ea typeface="+mn-ea"/>
                <a:cs typeface="+mn-cs"/>
              </a:rPr>
              <a:t>Wiliam</a:t>
            </a:r>
            <a:r>
              <a:rPr lang="en-GB" sz="1200" kern="1200" dirty="0">
                <a:solidFill>
                  <a:schemeClr val="tx1"/>
                </a:solidFill>
                <a:effectLst/>
                <a:latin typeface="+mn-lt"/>
                <a:ea typeface="+mn-ea"/>
                <a:cs typeface="+mn-cs"/>
              </a:rPr>
              <a:t> have developed the term and it is being carried out throughout many schools in our local area. As assessment coordinator I decided to visit local schools to gain a better understanding of what is expected of us in terms of Assessment for Learning with our primary pupils.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purpose of Formative Assessment is for the teacher to identify with the learner, there the learner is now. Where they are going with their progress and how to get to the ‘end goal’ let’s say of their topic or work. After my visits to local schools it became obvious that Assessment for learning empowers pupils and allows teacher and student to collaborate and generate powerful learning outcomes. Students become more actively </a:t>
            </a:r>
            <a:r>
              <a:rPr lang="en-GB" sz="1200" kern="1200" dirty="0" err="1">
                <a:solidFill>
                  <a:schemeClr val="tx1"/>
                </a:solidFill>
                <a:effectLst/>
                <a:latin typeface="+mn-lt"/>
                <a:ea typeface="+mn-ea"/>
                <a:cs typeface="+mn-cs"/>
              </a:rPr>
              <a:t>ebgaged</a:t>
            </a:r>
            <a:r>
              <a:rPr lang="en-GB" sz="1200" kern="1200" dirty="0">
                <a:solidFill>
                  <a:schemeClr val="tx1"/>
                </a:solidFill>
                <a:effectLst/>
                <a:latin typeface="+mn-lt"/>
                <a:ea typeface="+mn-ea"/>
                <a:cs typeface="+mn-cs"/>
              </a:rPr>
              <a:t> with what they are learning, and teachers are able to identify when a pupil is struggling and set productive targets whilst working alongside them. </a:t>
            </a:r>
            <a:endParaRPr lang="en-US" dirty="0"/>
          </a:p>
        </p:txBody>
      </p:sp>
      <p:sp>
        <p:nvSpPr>
          <p:cNvPr id="4" name="Slide Number Placeholder 3"/>
          <p:cNvSpPr>
            <a:spLocks noGrp="1"/>
          </p:cNvSpPr>
          <p:nvPr>
            <p:ph type="sldNum" sz="quarter" idx="10"/>
          </p:nvPr>
        </p:nvSpPr>
        <p:spPr/>
        <p:txBody>
          <a:bodyPr/>
          <a:lstStyle/>
          <a:p>
            <a:fld id="{105524DC-9D10-5441-BA38-5A859B25862C}" type="slidenum">
              <a:rPr lang="en-US" smtClean="0"/>
              <a:t>4</a:t>
            </a:fld>
            <a:endParaRPr lang="en-US"/>
          </a:p>
        </p:txBody>
      </p:sp>
    </p:spTree>
    <p:extLst>
      <p:ext uri="{BB962C8B-B14F-4D97-AF65-F5344CB8AC3E}">
        <p14:creationId xmlns:p14="http://schemas.microsoft.com/office/powerpoint/2010/main" val="482806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Implementing Assessment for Learning in our school is of the upmost importance as it will enhance our pupils learning in a direct and very effective way. In order for successful implementation we have considered that the process may take time as we slowly build the confidence of our teaching staff who will receive adequate training and advice. We will pair teachers up in order to peer assess themselves, similarly with the pupils which will be explained in a short while. Every Monday we set aside time for an INSET meeting and will focus on achieving our </a:t>
            </a:r>
            <a:r>
              <a:rPr lang="en-GB" sz="1200" dirty="0" err="1"/>
              <a:t>AfL</a:t>
            </a:r>
            <a:r>
              <a:rPr lang="en-GB" sz="1200" dirty="0"/>
              <a:t> goals for the most part. Although we are keen to begin implementation, </a:t>
            </a:r>
            <a:r>
              <a:rPr lang="en-GB" sz="1200" dirty="0" err="1"/>
              <a:t>AfL</a:t>
            </a:r>
            <a:r>
              <a:rPr lang="en-GB" sz="1200" dirty="0"/>
              <a:t> takes time and we will not rush our educational professionals through vital training. We will support them and help embed their understanding, as they gain confidence in their strategies they will increase the amount of strategies taking place within their classrooms throughout the week.</a:t>
            </a:r>
          </a:p>
          <a:p>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a:t>
            </a:r>
            <a:r>
              <a:rPr lang="en-US" sz="1200" dirty="0"/>
              <a:t>he headmaster has purchased many books on Assessment for Learning and has placed them in our staff library, if any of the governors would like to learn in, fuller detail of the targets we have set ourselves as educational professionals in order to do right by the pupils of this school.</a:t>
            </a:r>
            <a:endParaRPr lang="en-GB" sz="1200" dirty="0"/>
          </a:p>
          <a:p>
            <a:endParaRPr lang="en-GB" sz="1200" dirty="0"/>
          </a:p>
          <a:p>
            <a:r>
              <a:rPr lang="en-GB" sz="1200" dirty="0"/>
              <a:t>In order to collaborate with  our pupils we have decided that they shall also become involved with our school development plan. We will allocate pupils to work alongside teachers and pen, in their own words, the goals that we intend to reach and the activities we shall carry out in order to begin our journey of working alongside the students and not above them.</a:t>
            </a:r>
          </a:p>
          <a:p>
            <a:endParaRPr lang="en-GB" sz="1200" dirty="0"/>
          </a:p>
          <a:p>
            <a:r>
              <a:rPr lang="en-GB" sz="1200" dirty="0"/>
              <a:t>We’re hoping that after implementing these strategies that: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children are more involved, particularly the less confident, and now show a greater awareness of what they are learning;</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children are more enthusiastic and willing to share ideas and experiences; they are able to talk about their learning now;</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children experiencing difficulties with a particular activity can now be identified sooner; </a:t>
            </a:r>
          </a:p>
          <a:p>
            <a:r>
              <a:rPr lang="en-GB" sz="1200" kern="1200" dirty="0">
                <a:solidFill>
                  <a:schemeClr val="tx1"/>
                </a:solidFill>
                <a:effectLst/>
                <a:latin typeface="+mn-lt"/>
                <a:ea typeface="+mn-ea"/>
                <a:cs typeface="+mn-cs"/>
              </a:rPr>
              <a:t> </a:t>
            </a:r>
          </a:p>
          <a:p>
            <a:endParaRPr lang="en-GB" sz="1200" dirty="0"/>
          </a:p>
          <a:p>
            <a:endParaRPr lang="en-GB" sz="1200" dirty="0"/>
          </a:p>
        </p:txBody>
      </p:sp>
      <p:sp>
        <p:nvSpPr>
          <p:cNvPr id="4" name="Slide Number Placeholder 3"/>
          <p:cNvSpPr>
            <a:spLocks noGrp="1"/>
          </p:cNvSpPr>
          <p:nvPr>
            <p:ph type="sldNum" sz="quarter" idx="10"/>
          </p:nvPr>
        </p:nvSpPr>
        <p:spPr/>
        <p:txBody>
          <a:bodyPr/>
          <a:lstStyle/>
          <a:p>
            <a:fld id="{105524DC-9D10-5441-BA38-5A859B25862C}" type="slidenum">
              <a:rPr lang="en-US" smtClean="0"/>
              <a:t>5</a:t>
            </a:fld>
            <a:endParaRPr lang="en-US"/>
          </a:p>
        </p:txBody>
      </p:sp>
    </p:spTree>
    <p:extLst>
      <p:ext uri="{BB962C8B-B14F-4D97-AF65-F5344CB8AC3E}">
        <p14:creationId xmlns:p14="http://schemas.microsoft.com/office/powerpoint/2010/main" val="2691900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ten principles of </a:t>
            </a:r>
            <a:r>
              <a:rPr lang="en-GB" dirty="0" err="1"/>
              <a:t>AfL</a:t>
            </a:r>
            <a:r>
              <a:rPr lang="en-GB" dirty="0"/>
              <a:t> and they each support the schools new development goals. </a:t>
            </a:r>
          </a:p>
          <a:p>
            <a:endParaRPr lang="en-GB" dirty="0"/>
          </a:p>
          <a:p>
            <a:r>
              <a:rPr lang="en-GB" dirty="0"/>
              <a:t>As far as our school is concerned, Assessment for Learning is going to help our children:</a:t>
            </a:r>
          </a:p>
          <a:p>
            <a:endParaRPr lang="en-GB" dirty="0"/>
          </a:p>
          <a:p>
            <a:r>
              <a:rPr lang="en-GB" dirty="0"/>
              <a:t>become independent learners</a:t>
            </a:r>
          </a:p>
          <a:p>
            <a:r>
              <a:rPr lang="en-GB" dirty="0"/>
              <a:t>C</a:t>
            </a:r>
            <a:r>
              <a:rPr lang="en-US" dirty="0"/>
              <a:t>lose the learning gap between there they are at academically and where they want to be</a:t>
            </a:r>
          </a:p>
          <a:p>
            <a:r>
              <a:rPr lang="en-GB" dirty="0"/>
              <a:t>U</a:t>
            </a:r>
            <a:r>
              <a:rPr lang="en-US" dirty="0" err="1"/>
              <a:t>nderstand</a:t>
            </a:r>
            <a:r>
              <a:rPr lang="en-US" dirty="0"/>
              <a:t> how to correct mistakes and develop independent learning skills and habits</a:t>
            </a:r>
          </a:p>
          <a:p>
            <a:r>
              <a:rPr lang="en-GB" dirty="0"/>
              <a:t>H</a:t>
            </a:r>
            <a:r>
              <a:rPr lang="en-US" dirty="0" err="1"/>
              <a:t>elp</a:t>
            </a:r>
            <a:r>
              <a:rPr lang="en-US" dirty="0"/>
              <a:t> our teachers assess the learning taking place between the topic area and the pupil</a:t>
            </a:r>
            <a:endParaRPr lang="en-GB" dirty="0"/>
          </a:p>
        </p:txBody>
      </p:sp>
      <p:sp>
        <p:nvSpPr>
          <p:cNvPr id="4" name="Slide Number Placeholder 3"/>
          <p:cNvSpPr>
            <a:spLocks noGrp="1"/>
          </p:cNvSpPr>
          <p:nvPr>
            <p:ph type="sldNum" sz="quarter" idx="10"/>
          </p:nvPr>
        </p:nvSpPr>
        <p:spPr/>
        <p:txBody>
          <a:bodyPr/>
          <a:lstStyle/>
          <a:p>
            <a:fld id="{105524DC-9D10-5441-BA38-5A859B25862C}" type="slidenum">
              <a:rPr lang="en-US" smtClean="0"/>
              <a:t>6</a:t>
            </a:fld>
            <a:endParaRPr lang="en-US"/>
          </a:p>
        </p:txBody>
      </p:sp>
    </p:spTree>
    <p:extLst>
      <p:ext uri="{BB962C8B-B14F-4D97-AF65-F5344CB8AC3E}">
        <p14:creationId xmlns:p14="http://schemas.microsoft.com/office/powerpoint/2010/main" val="3223095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could perhaps be considered the foundation of which other </a:t>
            </a:r>
            <a:r>
              <a:rPr lang="en-GB" dirty="0" err="1"/>
              <a:t>AfL</a:t>
            </a:r>
            <a:r>
              <a:rPr lang="en-GB" dirty="0"/>
              <a:t> strategies are built upon. Feedback is critical when it comes to education, simply for the matter of the skills it equips and the benefits that overflow. For example, a child who has positively engaged with feedback throughout their education will be consistently finding ways for them to improve in their work and correct their mistakes as opposed to succumbing to undue stress and being anxious over summative assessments.</a:t>
            </a:r>
          </a:p>
          <a:p>
            <a:endParaRPr lang="en-GB" dirty="0"/>
          </a:p>
          <a:p>
            <a:r>
              <a:rPr lang="en-GB" dirty="0"/>
              <a:t>Feedback is the crucial difference between a child opening a piece of work and counting ticks or crosses, to being able to read their evaluation in their own work and understanding where they might have made a mistake and being offered a chance to bridge the gap in their learning that will help them evolve from these mistakes. The mistakes made in the National Numeracy and Literacy tests would be significantly lower if children were able to receive valuable feedback and revisit their mistakes, to proceed and attempt another NNLT.</a:t>
            </a:r>
          </a:p>
          <a:p>
            <a:endParaRPr lang="en-GB" dirty="0"/>
          </a:p>
          <a:p>
            <a:r>
              <a:rPr lang="en-GB" dirty="0"/>
              <a:t>Formative Assessment feedback is most effective when the teacher is able to work alongside the child in marking their work and providing guided learning in order to assess the </a:t>
            </a:r>
            <a:r>
              <a:rPr lang="en-GB" dirty="0" err="1"/>
              <a:t>childs</a:t>
            </a:r>
            <a:r>
              <a:rPr lang="en-GB" dirty="0"/>
              <a:t> understanding of their mistakes. Although this cannot be carried out consistently, and therefor we have decided how we would intend to implement this strategy with out pupils.</a:t>
            </a:r>
          </a:p>
          <a:p>
            <a:endParaRPr lang="en-GB" dirty="0"/>
          </a:p>
          <a:p>
            <a:r>
              <a:rPr lang="en-GB" dirty="0"/>
              <a:t>Within the younger section of the primary school the feedback method of two stars and a wish is very popular throughout other local schools, it will allow our teachers to engage with </a:t>
            </a:r>
            <a:r>
              <a:rPr lang="en-GB" dirty="0" err="1"/>
              <a:t>childrens</a:t>
            </a:r>
            <a:r>
              <a:rPr lang="en-GB" dirty="0"/>
              <a:t> feedback in a specific way that research has proven to generate a positive response from the pupils of three compliments and one improvement. It is very important that each ‘star’ is a specific identification of a skill that is being used well by the student and that they are able to understand it via the success criteria of when they are capable. It is also vital that the learner acts on the ‘wish’ if the feedback is to become formative.</a:t>
            </a:r>
          </a:p>
          <a:p>
            <a:endParaRPr lang="en-GB" dirty="0"/>
          </a:p>
          <a:p>
            <a:r>
              <a:rPr lang="en-GB" dirty="0"/>
              <a:t>As the children engage with their feedback regularly and mature, we will introduce techniques such as CHIMP, WWW and IBF which will allow the children to further develop their reflection of their learning and promote a positive relationship with their mistakes as opposed to being scared of making them.</a:t>
            </a:r>
          </a:p>
        </p:txBody>
      </p:sp>
      <p:sp>
        <p:nvSpPr>
          <p:cNvPr id="4" name="Slide Number Placeholder 3"/>
          <p:cNvSpPr>
            <a:spLocks noGrp="1"/>
          </p:cNvSpPr>
          <p:nvPr>
            <p:ph type="sldNum" sz="quarter" idx="10"/>
          </p:nvPr>
        </p:nvSpPr>
        <p:spPr/>
        <p:txBody>
          <a:bodyPr/>
          <a:lstStyle/>
          <a:p>
            <a:fld id="{105524DC-9D10-5441-BA38-5A859B25862C}" type="slidenum">
              <a:rPr lang="en-US" smtClean="0"/>
              <a:t>7</a:t>
            </a:fld>
            <a:endParaRPr lang="en-US"/>
          </a:p>
        </p:txBody>
      </p:sp>
    </p:spTree>
    <p:extLst>
      <p:ext uri="{BB962C8B-B14F-4D97-AF65-F5344CB8AC3E}">
        <p14:creationId xmlns:p14="http://schemas.microsoft.com/office/powerpoint/2010/main" val="830290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Cameron 2010 argues that self-assessment is a feasible tool for learning and that it does not require gimmicks or complex tools to be accessed – therefor it can begin progression formatively within the early primary curriculum.</a:t>
            </a:r>
          </a:p>
          <a:p>
            <a:endParaRPr lang="en-GB" dirty="0"/>
          </a:p>
          <a:p>
            <a:r>
              <a:rPr lang="en-GB" dirty="0"/>
              <a:t>There are simpler methods of self assessment available such as the Traffic Light system which allows to teachers to receive an accurate representation of how the students feel in certain subject areas. For example, after a lesson in long multiplication – if three pupils signalled a red light when asked then the teacher can place them into a group the following lesson and guide their learning by explaining the task, showing examples and promoting their confidence to attempt to answer the questions.</a:t>
            </a:r>
          </a:p>
          <a:p>
            <a:endParaRPr lang="en-GB" dirty="0"/>
          </a:p>
          <a:p>
            <a:r>
              <a:rPr lang="en-GB" dirty="0"/>
              <a:t>As the traffic light system could benefit all classes within a Primary school, especially as young as reception – it is important that our school bring </a:t>
            </a:r>
            <a:r>
              <a:rPr lang="en-GB" dirty="0" err="1"/>
              <a:t>AfL</a:t>
            </a:r>
            <a:r>
              <a:rPr lang="en-GB" dirty="0"/>
              <a:t> strategies in throughout the primary school experience in order to begin familiarising pupils with these strategies in order to progress further along in upcoming key stages. </a:t>
            </a:r>
          </a:p>
          <a:p>
            <a:endParaRPr lang="en-GB" dirty="0"/>
          </a:p>
          <a:p>
            <a:r>
              <a:rPr lang="en-GB" dirty="0"/>
              <a:t>An example of a more difficult self assessment is that of the criteria supplied by the teacher to pupils in order to achieve a meaningful understanding of what is being asked of them, as the lesson objective within a primary school would highlight the purpose of an activity but not what learning the teacher is expecting to take place. </a:t>
            </a:r>
          </a:p>
          <a:p>
            <a:endParaRPr lang="en-GB" dirty="0"/>
          </a:p>
          <a:p>
            <a:r>
              <a:rPr lang="en-GB" dirty="0"/>
              <a:t>Please turn to example 1;</a:t>
            </a:r>
          </a:p>
          <a:p>
            <a:r>
              <a:rPr lang="en-GB" dirty="0"/>
              <a:t>As you can see, example one is beneficial for pupils approximately at Key Stage 2, the criteria allows the pupils to recognise what is expected from their work. </a:t>
            </a:r>
            <a:r>
              <a:rPr lang="en-GB" sz="1200" kern="1200" dirty="0">
                <a:solidFill>
                  <a:schemeClr val="tx1"/>
                </a:solidFill>
                <a:effectLst/>
                <a:latin typeface="+mn-lt"/>
                <a:ea typeface="+mn-ea"/>
                <a:cs typeface="+mn-cs"/>
              </a:rPr>
              <a:t>In some cases you will see the teacher show the class an example of what a good piece of work will look like. How will they know excellence unless they can see it? Sometimes teachers will demonstrate how something is to be done in order to reach the success criteria.</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WWW and IBF have come into practice in order for the children to visually demonstrate their reflection. As an assessment coordinator if I was able to find visual evidence such as this of pupils showing strengths in skills of self analysis I would be very pleased as I’m sure would all of you. It is incredibly important that they mark using a different coloured pen in these sections so its evident that this reflection has occurred after the lesson has passed.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Please now turn to example 2.</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you can see on the example of the peer –success criteria’ that there are not crosses marked next to where the child has inaccurately ticked the boxes for his peers work. This would be evaluated and the teacher would model where the child had </a:t>
            </a:r>
            <a:r>
              <a:rPr lang="en-GB" sz="1200" kern="1200" dirty="0" err="1">
                <a:solidFill>
                  <a:schemeClr val="tx1"/>
                </a:solidFill>
                <a:effectLst/>
                <a:latin typeface="+mn-lt"/>
                <a:ea typeface="+mn-ea"/>
                <a:cs typeface="+mn-cs"/>
              </a:rPr>
              <a:t>innacurately</a:t>
            </a:r>
            <a:r>
              <a:rPr lang="en-GB" sz="1200" kern="1200" dirty="0">
                <a:solidFill>
                  <a:schemeClr val="tx1"/>
                </a:solidFill>
                <a:effectLst/>
                <a:latin typeface="+mn-lt"/>
                <a:ea typeface="+mn-ea"/>
                <a:cs typeface="+mn-cs"/>
              </a:rPr>
              <a:t> ticked and offered </a:t>
            </a:r>
            <a:r>
              <a:rPr lang="en-GB" sz="1200" kern="1200" dirty="0" err="1">
                <a:solidFill>
                  <a:schemeClr val="tx1"/>
                </a:solidFill>
                <a:effectLst/>
                <a:latin typeface="+mn-lt"/>
                <a:ea typeface="+mn-ea"/>
                <a:cs typeface="+mn-cs"/>
              </a:rPr>
              <a:t>indepth</a:t>
            </a:r>
            <a:r>
              <a:rPr lang="en-GB" sz="1200" kern="1200" dirty="0">
                <a:solidFill>
                  <a:schemeClr val="tx1"/>
                </a:solidFill>
                <a:effectLst/>
                <a:latin typeface="+mn-lt"/>
                <a:ea typeface="+mn-ea"/>
                <a:cs typeface="+mn-cs"/>
              </a:rPr>
              <a:t> valuable feedback so that they understand what is expected of their peers in the </a:t>
            </a:r>
            <a:r>
              <a:rPr lang="en-GB" sz="1200" kern="1200" dirty="0" err="1">
                <a:solidFill>
                  <a:schemeClr val="tx1"/>
                </a:solidFill>
                <a:effectLst/>
                <a:latin typeface="+mn-lt"/>
                <a:ea typeface="+mn-ea"/>
                <a:cs typeface="+mn-cs"/>
              </a:rPr>
              <a:t>analy</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assessment for learning can take time for the results to present themselves within a classroom as the teachers will have to model behaviour for a breadth of time before the children begin to imitate their behaviour in terms of self assessment and peer assessment. As teachers can critique actions of teaching assistants in order to showcase how to assess in a way that is productive.</a:t>
            </a:r>
            <a:endParaRPr lang="en-GB" dirty="0"/>
          </a:p>
          <a:p>
            <a:r>
              <a:rPr lang="en-GB" dirty="0"/>
              <a:t>Blooms taxonomy states that Analysing, exploring and questioning is considered one of the highest levels of intelligence and therefor the peer and self assessment success criteria demonstrate the importance of all previous steps from receiving feedback and acquiring the skill to self-assess our own work.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05524DC-9D10-5441-BA38-5A859B25862C}" type="slidenum">
              <a:rPr lang="en-US" smtClean="0"/>
              <a:t>8</a:t>
            </a:fld>
            <a:endParaRPr lang="en-US"/>
          </a:p>
        </p:txBody>
      </p:sp>
    </p:spTree>
    <p:extLst>
      <p:ext uri="{BB962C8B-B14F-4D97-AF65-F5344CB8AC3E}">
        <p14:creationId xmlns:p14="http://schemas.microsoft.com/office/powerpoint/2010/main" val="1958157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Eliciting evidence is described by Black and </a:t>
            </a:r>
            <a:r>
              <a:rPr lang="en-GB" sz="1200" kern="1200" dirty="0" err="1">
                <a:solidFill>
                  <a:schemeClr val="tx1"/>
                </a:solidFill>
                <a:effectLst/>
                <a:latin typeface="+mn-lt"/>
                <a:ea typeface="+mn-ea"/>
                <a:cs typeface="+mn-cs"/>
              </a:rPr>
              <a:t>Wiliam</a:t>
            </a:r>
            <a:r>
              <a:rPr lang="en-GB" sz="1200" kern="1200" dirty="0">
                <a:solidFill>
                  <a:schemeClr val="tx1"/>
                </a:solidFill>
                <a:effectLst/>
                <a:latin typeface="+mn-lt"/>
                <a:ea typeface="+mn-ea"/>
                <a:cs typeface="+mn-cs"/>
              </a:rPr>
              <a:t> as a key strategy within the </a:t>
            </a:r>
            <a:r>
              <a:rPr lang="en-GB" sz="1200" kern="1200" dirty="0" err="1">
                <a:solidFill>
                  <a:schemeClr val="tx1"/>
                </a:solidFill>
                <a:effectLst/>
                <a:latin typeface="+mn-lt"/>
                <a:ea typeface="+mn-ea"/>
                <a:cs typeface="+mn-cs"/>
              </a:rPr>
              <a:t>AfL</a:t>
            </a:r>
            <a:r>
              <a:rPr lang="en-GB" sz="1200" kern="1200" dirty="0">
                <a:solidFill>
                  <a:schemeClr val="tx1"/>
                </a:solidFill>
                <a:effectLst/>
                <a:latin typeface="+mn-lt"/>
                <a:ea typeface="+mn-ea"/>
                <a:cs typeface="+mn-cs"/>
              </a:rPr>
              <a:t> framework, as it offers advantages for both teaching staff and students alike. </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Mindmapping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Mind Mapping for pre and post assessment is suitable for a whole range of students, from visual and kinaesthetic learners to the high achievers. For visual and kinaesthetic learners, it makes it easier to express their ideas in a non-linear, colourful and image-filled way. It is particularly helpful for </a:t>
            </a:r>
            <a:r>
              <a:rPr lang="en-GB" sz="1200" kern="1200" dirty="0">
                <a:solidFill>
                  <a:schemeClr val="tx1"/>
                </a:solidFill>
                <a:effectLst/>
                <a:latin typeface="+mn-lt"/>
                <a:ea typeface="+mn-ea"/>
                <a:cs typeface="+mn-cs"/>
                <a:hlinkClick r:id="rId3"/>
              </a:rPr>
              <a:t>dyslexic</a:t>
            </a:r>
            <a:r>
              <a:rPr lang="en-GB" sz="1200" kern="1200" dirty="0">
                <a:solidFill>
                  <a:schemeClr val="tx1"/>
                </a:solidFill>
                <a:effectLst/>
                <a:latin typeface="+mn-lt"/>
                <a:ea typeface="+mn-ea"/>
                <a:cs typeface="+mn-cs"/>
              </a:rPr>
              <a:t> students, who can find taking assessments via traditional methods frustrating and even demoralising, as this is often based solely upon language levels.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the end of the topic, most schools ask for a summative assessment in order to elicit evidence of the pupils learning, but we, as a school with the </a:t>
            </a:r>
            <a:r>
              <a:rPr lang="en-GB" sz="1200" kern="1200" dirty="0" err="1">
                <a:solidFill>
                  <a:schemeClr val="tx1"/>
                </a:solidFill>
                <a:effectLst/>
                <a:latin typeface="+mn-lt"/>
                <a:ea typeface="+mn-ea"/>
                <a:cs typeface="+mn-cs"/>
              </a:rPr>
              <a:t>childrens</a:t>
            </a:r>
            <a:r>
              <a:rPr lang="en-GB" sz="1200" kern="1200" dirty="0">
                <a:solidFill>
                  <a:schemeClr val="tx1"/>
                </a:solidFill>
                <a:effectLst/>
                <a:latin typeface="+mn-lt"/>
                <a:ea typeface="+mn-ea"/>
                <a:cs typeface="+mn-cs"/>
              </a:rPr>
              <a:t> input have decided to use visible learning techniques as formative assessments at the end of our topics.</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Example 3.</a:t>
            </a:r>
          </a:p>
          <a:p>
            <a:r>
              <a:rPr lang="en-GB" sz="1200" kern="1200" dirty="0">
                <a:solidFill>
                  <a:schemeClr val="tx1"/>
                </a:solidFill>
                <a:effectLst/>
                <a:latin typeface="+mn-lt"/>
                <a:ea typeface="+mn-ea"/>
                <a:cs typeface="+mn-cs"/>
              </a:rPr>
              <a:t>By asking children, for example, to note down “things they know about frogs” before a topic is introduced that will revolve around learning about habitats, animal autonomy or the food chain – and frogs being an example animal of their learning. The Children can draw or write/ revisit their own learning and write what they know about frogs. This allows for the teacher to see where they are, the children have provided their own form of evidence of their learning which allows for the teacher to evaluate where the lesson must go next.</a:t>
            </a:r>
          </a:p>
          <a:p>
            <a:r>
              <a:rPr lang="en-GB" sz="1200" kern="1200" dirty="0">
                <a:solidFill>
                  <a:schemeClr val="tx1"/>
                </a:solidFill>
                <a:effectLst/>
                <a:latin typeface="+mn-lt"/>
                <a:ea typeface="+mn-ea"/>
                <a:cs typeface="+mn-cs"/>
              </a:rPr>
              <a:t>Teachers may also ask the children to add to the mind map things they’d like to know about frogs in order to shape and personalise future lessons. This is also another method of feedback within the </a:t>
            </a:r>
            <a:r>
              <a:rPr lang="en-GB" sz="1200" kern="1200" dirty="0" err="1">
                <a:solidFill>
                  <a:schemeClr val="tx1"/>
                </a:solidFill>
                <a:effectLst/>
                <a:latin typeface="+mn-lt"/>
                <a:ea typeface="+mn-ea"/>
                <a:cs typeface="+mn-cs"/>
              </a:rPr>
              <a:t>AfL</a:t>
            </a:r>
            <a:r>
              <a:rPr lang="en-GB" sz="1200" kern="1200" dirty="0">
                <a:solidFill>
                  <a:schemeClr val="tx1"/>
                </a:solidFill>
                <a:effectLst/>
                <a:latin typeface="+mn-lt"/>
                <a:ea typeface="+mn-ea"/>
                <a:cs typeface="+mn-cs"/>
              </a:rPr>
              <a:t> framework that has occurred.</a:t>
            </a:r>
          </a:p>
          <a:p>
            <a:r>
              <a:rPr lang="en-GB" sz="1200" kern="1200" dirty="0">
                <a:solidFill>
                  <a:schemeClr val="tx1"/>
                </a:solidFill>
                <a:effectLst/>
                <a:latin typeface="+mn-lt"/>
                <a:ea typeface="+mn-ea"/>
                <a:cs typeface="+mn-cs"/>
              </a:rPr>
              <a:t>After the topic has been taught, we will ask pupils to add to their mind maps of the facts they know about frogs now in a different colour. This will allow for evidence based learning as the pupils will be able to visually see how learning occurs between both pre-topic and post-topic knowledge. The post evidence of learning can be considered a rather different summative assessment, where as instead of enforcing the children to engage with Bloom’s lowest form of intelligence; Remembering. We have encouraged the m to engage with much more complex intelligences such as reflection, application and enabling them to draw connections among ideas – as Tony </a:t>
            </a:r>
            <a:r>
              <a:rPr lang="en-GB" sz="1200" kern="1200" dirty="0" err="1">
                <a:solidFill>
                  <a:schemeClr val="tx1"/>
                </a:solidFill>
                <a:effectLst/>
                <a:latin typeface="+mn-lt"/>
                <a:ea typeface="+mn-ea"/>
                <a:cs typeface="+mn-cs"/>
              </a:rPr>
              <a:t>Buzan</a:t>
            </a:r>
            <a:r>
              <a:rPr lang="en-GB" sz="1200" kern="1200" dirty="0">
                <a:solidFill>
                  <a:schemeClr val="tx1"/>
                </a:solidFill>
                <a:effectLst/>
                <a:latin typeface="+mn-lt"/>
                <a:ea typeface="+mn-ea"/>
                <a:cs typeface="+mn-cs"/>
              </a:rPr>
              <a:t> stated, visual boards can maximize brainpower and improve creativity – and what better way to pave the way for Wales’ new curriculum centred on creativity than </a:t>
            </a:r>
            <a:r>
              <a:rPr lang="en-GB" sz="1200" kern="1200" dirty="0" err="1">
                <a:solidFill>
                  <a:schemeClr val="tx1"/>
                </a:solidFill>
                <a:effectLst/>
                <a:latin typeface="+mn-lt"/>
                <a:ea typeface="+mn-ea"/>
                <a:cs typeface="+mn-cs"/>
              </a:rPr>
              <a:t>incooporate</a:t>
            </a:r>
            <a:r>
              <a:rPr lang="en-GB" sz="1200" kern="1200" dirty="0">
                <a:solidFill>
                  <a:schemeClr val="tx1"/>
                </a:solidFill>
                <a:effectLst/>
                <a:latin typeface="+mn-lt"/>
                <a:ea typeface="+mn-ea"/>
                <a:cs typeface="+mn-cs"/>
              </a:rPr>
              <a:t> a strategy that supports both creativity and our pupils learning?</a:t>
            </a:r>
          </a:p>
        </p:txBody>
      </p:sp>
      <p:sp>
        <p:nvSpPr>
          <p:cNvPr id="4" name="Slide Number Placeholder 3"/>
          <p:cNvSpPr>
            <a:spLocks noGrp="1"/>
          </p:cNvSpPr>
          <p:nvPr>
            <p:ph type="sldNum" sz="quarter" idx="10"/>
          </p:nvPr>
        </p:nvSpPr>
        <p:spPr/>
        <p:txBody>
          <a:bodyPr/>
          <a:lstStyle/>
          <a:p>
            <a:fld id="{105524DC-9D10-5441-BA38-5A859B25862C}" type="slidenum">
              <a:rPr lang="en-US" smtClean="0"/>
              <a:t>9</a:t>
            </a:fld>
            <a:endParaRPr lang="en-US"/>
          </a:p>
        </p:txBody>
      </p:sp>
    </p:spTree>
    <p:extLst>
      <p:ext uri="{BB962C8B-B14F-4D97-AF65-F5344CB8AC3E}">
        <p14:creationId xmlns:p14="http://schemas.microsoft.com/office/powerpoint/2010/main" val="2931244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Thank you for listening.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you know one of our school aims is to make our children happy, confident, independent learners. Some children will fly, some will need support throughout their school lives. However I am sure that introducing these strategies can only enhance what already happens here and lead to further improvement in our children’s education. </a:t>
            </a:r>
            <a:endParaRPr lang="en-US" dirty="0"/>
          </a:p>
        </p:txBody>
      </p:sp>
      <p:sp>
        <p:nvSpPr>
          <p:cNvPr id="4" name="Slide Number Placeholder 3"/>
          <p:cNvSpPr>
            <a:spLocks noGrp="1"/>
          </p:cNvSpPr>
          <p:nvPr>
            <p:ph type="sldNum" sz="quarter" idx="10"/>
          </p:nvPr>
        </p:nvSpPr>
        <p:spPr/>
        <p:txBody>
          <a:bodyPr/>
          <a:lstStyle/>
          <a:p>
            <a:fld id="{105524DC-9D10-5441-BA38-5A859B25862C}" type="slidenum">
              <a:rPr lang="en-US" smtClean="0"/>
              <a:t>10</a:t>
            </a:fld>
            <a:endParaRPr lang="en-US"/>
          </a:p>
        </p:txBody>
      </p:sp>
    </p:spTree>
    <p:extLst>
      <p:ext uri="{BB962C8B-B14F-4D97-AF65-F5344CB8AC3E}">
        <p14:creationId xmlns:p14="http://schemas.microsoft.com/office/powerpoint/2010/main" val="907921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05524DC-9D10-5441-BA38-5A859B25862C}" type="slidenum">
              <a:rPr lang="en-US" smtClean="0"/>
              <a:t>11</a:t>
            </a:fld>
            <a:endParaRPr lang="en-US"/>
          </a:p>
        </p:txBody>
      </p:sp>
    </p:spTree>
    <p:extLst>
      <p:ext uri="{BB962C8B-B14F-4D97-AF65-F5344CB8AC3E}">
        <p14:creationId xmlns:p14="http://schemas.microsoft.com/office/powerpoint/2010/main" val="16451220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2/14/18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2/14/18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2/14/18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2/14/18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2/14/18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2/14/18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2/14/18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2/14/18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8D596-D3E4-A34D-B604-16A02EEF4AC6}"/>
              </a:ext>
            </a:extLst>
          </p:cNvPr>
          <p:cNvSpPr>
            <a:spLocks noGrp="1"/>
          </p:cNvSpPr>
          <p:nvPr>
            <p:ph type="ctrTitle"/>
          </p:nvPr>
        </p:nvSpPr>
        <p:spPr/>
        <p:txBody>
          <a:bodyPr/>
          <a:lstStyle/>
          <a:p>
            <a:r>
              <a:rPr lang="en-GB" sz="1600" dirty="0"/>
              <a:t>Assignment 1: Your school (Primary) has decided to implement Assessment for Learning strategies. As part of your role as assessment co-ordinator, you need to present your philosophy to the board of governors in order to convince them that this is an important strategy which will enhance learning and teaching. Part of your presentation should include an explanation of specific aspects that you intend to include </a:t>
            </a:r>
            <a:r>
              <a:rPr lang="en-GB" sz="1600" dirty="0" err="1"/>
              <a:t>e.g</a:t>
            </a:r>
            <a:r>
              <a:rPr lang="en-GB" sz="1600" dirty="0"/>
              <a:t> peer-assessment and the reasons why this will benefit the learners’ experience.</a:t>
            </a:r>
            <a:endParaRPr lang="en-US" sz="1600" dirty="0"/>
          </a:p>
        </p:txBody>
      </p:sp>
      <p:sp>
        <p:nvSpPr>
          <p:cNvPr id="3" name="Subtitle 2">
            <a:extLst>
              <a:ext uri="{FF2B5EF4-FFF2-40B4-BE49-F238E27FC236}">
                <a16:creationId xmlns:a16="http://schemas.microsoft.com/office/drawing/2014/main" id="{524E6CF8-1E34-2D4D-86FE-D0BCD9370EB5}"/>
              </a:ext>
            </a:extLst>
          </p:cNvPr>
          <p:cNvSpPr>
            <a:spLocks noGrp="1"/>
          </p:cNvSpPr>
          <p:nvPr>
            <p:ph type="subTitle" idx="1"/>
          </p:nvPr>
        </p:nvSpPr>
        <p:spPr/>
        <p:txBody>
          <a:bodyPr/>
          <a:lstStyle/>
          <a:p>
            <a:r>
              <a:rPr lang="en-GB" dirty="0"/>
              <a:t>Kate </a:t>
            </a:r>
            <a:r>
              <a:rPr lang="en-GB" dirty="0" err="1"/>
              <a:t>antoniazzi</a:t>
            </a:r>
            <a:endParaRPr lang="en-GB" dirty="0"/>
          </a:p>
          <a:p>
            <a:r>
              <a:rPr lang="en-GB" dirty="0"/>
              <a:t>p147704</a:t>
            </a:r>
            <a:endParaRPr lang="en-US" dirty="0"/>
          </a:p>
        </p:txBody>
      </p:sp>
    </p:spTree>
    <p:extLst>
      <p:ext uri="{BB962C8B-B14F-4D97-AF65-F5344CB8AC3E}">
        <p14:creationId xmlns:p14="http://schemas.microsoft.com/office/powerpoint/2010/main" val="1632321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ED7C3-7400-414B-969F-3189CBA40DB0}"/>
              </a:ext>
            </a:extLst>
          </p:cNvPr>
          <p:cNvSpPr>
            <a:spLocks noGrp="1"/>
          </p:cNvSpPr>
          <p:nvPr>
            <p:ph type="title"/>
          </p:nvPr>
        </p:nvSpPr>
        <p:spPr/>
        <p:txBody>
          <a:bodyPr/>
          <a:lstStyle/>
          <a:p>
            <a:r>
              <a:rPr lang="en-GB" dirty="0"/>
              <a:t>Current Assessment</a:t>
            </a:r>
            <a:endParaRPr lang="en-US" dirty="0"/>
          </a:p>
        </p:txBody>
      </p:sp>
      <p:sp>
        <p:nvSpPr>
          <p:cNvPr id="3" name="Content Placeholder 2">
            <a:extLst>
              <a:ext uri="{FF2B5EF4-FFF2-40B4-BE49-F238E27FC236}">
                <a16:creationId xmlns:a16="http://schemas.microsoft.com/office/drawing/2014/main" id="{10C07245-CA49-A74F-BF52-6CAE8F488C69}"/>
              </a:ext>
            </a:extLst>
          </p:cNvPr>
          <p:cNvSpPr>
            <a:spLocks noGrp="1"/>
          </p:cNvSpPr>
          <p:nvPr>
            <p:ph idx="1"/>
          </p:nvPr>
        </p:nvSpPr>
        <p:spPr>
          <a:xfrm>
            <a:off x="289687" y="2373324"/>
            <a:ext cx="3227236" cy="2480029"/>
          </a:xfrm>
          <a:ln>
            <a:solidFill>
              <a:schemeClr val="accent1"/>
            </a:solidFill>
          </a:ln>
        </p:spPr>
        <p:txBody>
          <a:bodyPr>
            <a:normAutofit/>
          </a:bodyPr>
          <a:lstStyle/>
          <a:p>
            <a:pPr marL="0" indent="0">
              <a:buNone/>
            </a:pPr>
            <a:r>
              <a:rPr lang="en-GB" sz="1400" dirty="0"/>
              <a:t>What the current assessment is?</a:t>
            </a:r>
          </a:p>
          <a:p>
            <a:pPr marL="0" indent="0">
              <a:buNone/>
            </a:pPr>
            <a:r>
              <a:rPr lang="en-GB" sz="1400" b="1" dirty="0"/>
              <a:t>T</a:t>
            </a:r>
            <a:r>
              <a:rPr lang="en-US" sz="1400" b="1" dirty="0"/>
              <a:t>he National Reading and Numeracy tests</a:t>
            </a:r>
            <a:endParaRPr lang="en-GB" sz="1400" b="1" dirty="0"/>
          </a:p>
          <a:p>
            <a:pPr>
              <a:buFontTx/>
              <a:buChar char="-"/>
            </a:pPr>
            <a:r>
              <a:rPr lang="en-GB" sz="1400" b="1" dirty="0"/>
              <a:t>Above average</a:t>
            </a:r>
          </a:p>
          <a:p>
            <a:pPr>
              <a:buFontTx/>
              <a:buChar char="-"/>
            </a:pPr>
            <a:r>
              <a:rPr lang="en-GB" sz="1400" b="1" dirty="0"/>
              <a:t>Average</a:t>
            </a:r>
          </a:p>
          <a:p>
            <a:pPr>
              <a:buFontTx/>
              <a:buChar char="-"/>
            </a:pPr>
            <a:r>
              <a:rPr lang="en-GB" sz="1400" b="1" dirty="0"/>
              <a:t>Below average</a:t>
            </a:r>
          </a:p>
          <a:p>
            <a:pPr marL="0" indent="0">
              <a:buNone/>
            </a:pPr>
            <a:r>
              <a:rPr lang="en-GB" sz="1200" b="1" dirty="0"/>
              <a:t>    		   </a:t>
            </a:r>
            <a:r>
              <a:rPr lang="en-GB" sz="1200" dirty="0"/>
              <a:t>(Welsh Government, 2014)</a:t>
            </a:r>
            <a:endParaRPr lang="en-GB" sz="1200" b="1" dirty="0"/>
          </a:p>
        </p:txBody>
      </p:sp>
      <p:pic>
        <p:nvPicPr>
          <p:cNvPr id="10" name="Picture 9">
            <a:extLst>
              <a:ext uri="{FF2B5EF4-FFF2-40B4-BE49-F238E27FC236}">
                <a16:creationId xmlns:a16="http://schemas.microsoft.com/office/drawing/2014/main" id="{B04953C1-056B-8345-9290-4D5FD892CBA0}"/>
              </a:ext>
            </a:extLst>
          </p:cNvPr>
          <p:cNvPicPr>
            <a:picLocks noChangeAspect="1"/>
          </p:cNvPicPr>
          <p:nvPr/>
        </p:nvPicPr>
        <p:blipFill>
          <a:blip r:embed="rId3"/>
          <a:stretch>
            <a:fillRect/>
          </a:stretch>
        </p:blipFill>
        <p:spPr>
          <a:xfrm>
            <a:off x="3841740" y="2446898"/>
            <a:ext cx="3957430" cy="4171872"/>
          </a:xfrm>
          <a:prstGeom prst="rect">
            <a:avLst/>
          </a:prstGeom>
        </p:spPr>
      </p:pic>
      <p:sp>
        <p:nvSpPr>
          <p:cNvPr id="11" name="Content Placeholder 2">
            <a:extLst>
              <a:ext uri="{FF2B5EF4-FFF2-40B4-BE49-F238E27FC236}">
                <a16:creationId xmlns:a16="http://schemas.microsoft.com/office/drawing/2014/main" id="{2C60CA3B-5D7F-9B40-808B-A5DF4E14624E}"/>
              </a:ext>
            </a:extLst>
          </p:cNvPr>
          <p:cNvSpPr txBox="1">
            <a:spLocks/>
          </p:cNvSpPr>
          <p:nvPr/>
        </p:nvSpPr>
        <p:spPr>
          <a:xfrm>
            <a:off x="7925452" y="3357574"/>
            <a:ext cx="3951238" cy="3261195"/>
          </a:xfrm>
          <a:prstGeom prst="rect">
            <a:avLst/>
          </a:prstGeom>
          <a:ln>
            <a:solidFill>
              <a:schemeClr val="accent1"/>
            </a:solidFill>
          </a:ln>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sz="1400" b="1" dirty="0"/>
              <a:t>Summative Assessments fact file:</a:t>
            </a:r>
            <a:endParaRPr lang="en-GB" sz="1400" dirty="0"/>
          </a:p>
          <a:p>
            <a:pPr marL="0" indent="0">
              <a:buFont typeface="Wingdings 3" charset="2"/>
              <a:buNone/>
            </a:pPr>
            <a:r>
              <a:rPr lang="en-GB" sz="1400" i="1" dirty="0"/>
              <a:t>“…sum up what a pupil has achieved at the end of a period of time, relevant to the learning aims and national standards” </a:t>
            </a:r>
          </a:p>
          <a:p>
            <a:pPr marL="0" indent="0">
              <a:buNone/>
            </a:pPr>
            <a:r>
              <a:rPr lang="en-GB" sz="1200" dirty="0"/>
              <a:t>(The National Foundation for Education Research, 2012) </a:t>
            </a:r>
          </a:p>
          <a:p>
            <a:pPr marL="0" indent="0">
              <a:buNone/>
            </a:pPr>
            <a:r>
              <a:rPr lang="en-GB" sz="1400" dirty="0"/>
              <a:t>Summative Assessment often doesn’t show a accurate representation of each pupils learning and can cause issues as they progress. (McMillan 2012)</a:t>
            </a:r>
          </a:p>
          <a:p>
            <a:pPr>
              <a:buFontTx/>
              <a:buChar char="-"/>
            </a:pPr>
            <a:r>
              <a:rPr lang="en-GB" sz="1400" dirty="0"/>
              <a:t>Summative Assessments do not take into account creativity and the arts, where as formative assessment is taught across the curriculum on a daily basis.</a:t>
            </a:r>
          </a:p>
        </p:txBody>
      </p:sp>
      <p:sp>
        <p:nvSpPr>
          <p:cNvPr id="12" name="TextBox 11">
            <a:extLst>
              <a:ext uri="{FF2B5EF4-FFF2-40B4-BE49-F238E27FC236}">
                <a16:creationId xmlns:a16="http://schemas.microsoft.com/office/drawing/2014/main" id="{53DB0C0A-361C-8641-A97E-0819B17EC232}"/>
              </a:ext>
            </a:extLst>
          </p:cNvPr>
          <p:cNvSpPr txBox="1"/>
          <p:nvPr/>
        </p:nvSpPr>
        <p:spPr>
          <a:xfrm>
            <a:off x="723900" y="5562600"/>
            <a:ext cx="2793023" cy="461665"/>
          </a:xfrm>
          <a:prstGeom prst="rect">
            <a:avLst/>
          </a:prstGeom>
          <a:noFill/>
        </p:spPr>
        <p:txBody>
          <a:bodyPr wrap="square" rtlCol="0">
            <a:spAutoFit/>
          </a:bodyPr>
          <a:lstStyle/>
          <a:p>
            <a:r>
              <a:rPr lang="en-GB" sz="1200" dirty="0"/>
              <a:t>Figure 1:</a:t>
            </a:r>
          </a:p>
          <a:p>
            <a:r>
              <a:rPr lang="en-GB" sz="1200" dirty="0"/>
              <a:t>(Welsh Government, 2014)</a:t>
            </a:r>
            <a:endParaRPr lang="en-US" sz="1200" dirty="0"/>
          </a:p>
        </p:txBody>
      </p:sp>
    </p:spTree>
    <p:extLst>
      <p:ext uri="{BB962C8B-B14F-4D97-AF65-F5344CB8AC3E}">
        <p14:creationId xmlns:p14="http://schemas.microsoft.com/office/powerpoint/2010/main" val="1856355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95F2E-7D82-694A-8BFD-3DD2CD65AF15}"/>
              </a:ext>
            </a:extLst>
          </p:cNvPr>
          <p:cNvSpPr>
            <a:spLocks noGrp="1"/>
          </p:cNvSpPr>
          <p:nvPr>
            <p:ph type="title"/>
          </p:nvPr>
        </p:nvSpPr>
        <p:spPr/>
        <p:txBody>
          <a:bodyPr/>
          <a:lstStyle/>
          <a:p>
            <a:r>
              <a:rPr lang="en-GB" dirty="0"/>
              <a:t>Current Issues</a:t>
            </a:r>
            <a:endParaRPr lang="en-US" dirty="0"/>
          </a:p>
        </p:txBody>
      </p:sp>
      <p:sp>
        <p:nvSpPr>
          <p:cNvPr id="4" name="TextBox 3">
            <a:extLst>
              <a:ext uri="{FF2B5EF4-FFF2-40B4-BE49-F238E27FC236}">
                <a16:creationId xmlns:a16="http://schemas.microsoft.com/office/drawing/2014/main" id="{0E4B962C-8CF7-A442-B242-A1CA69B8BAE5}"/>
              </a:ext>
            </a:extLst>
          </p:cNvPr>
          <p:cNvSpPr txBox="1"/>
          <p:nvPr/>
        </p:nvSpPr>
        <p:spPr>
          <a:xfrm>
            <a:off x="691892" y="2650536"/>
            <a:ext cx="6803955" cy="3754874"/>
          </a:xfrm>
          <a:prstGeom prst="rect">
            <a:avLst/>
          </a:prstGeom>
          <a:noFill/>
          <a:ln>
            <a:solidFill>
              <a:schemeClr val="accent1"/>
            </a:solidFill>
          </a:ln>
        </p:spPr>
        <p:txBody>
          <a:bodyPr wrap="square" rtlCol="0">
            <a:spAutoFit/>
          </a:bodyPr>
          <a:lstStyle/>
          <a:p>
            <a:r>
              <a:rPr lang="en-GB" sz="1400" dirty="0"/>
              <a:t>Davis (1998, cited Dann 2012) states that focus on improvement in certain performance targets do not relate to the increase of ‘real’ learning.  </a:t>
            </a:r>
          </a:p>
          <a:p>
            <a:endParaRPr lang="en-GB" sz="1400" dirty="0"/>
          </a:p>
          <a:p>
            <a:r>
              <a:rPr lang="en-GB" sz="1400" dirty="0"/>
              <a:t>Michael Rosen of the Guardian, stated that four year olds are being treated like ‘GCSE apprentices’ as schools and Ofsted are pushing too hard on keeping children up to date in fear of them ‘falling behind in their curriculum’ (Rosen, 2018)</a:t>
            </a:r>
          </a:p>
          <a:p>
            <a:endParaRPr lang="en-GB" sz="1400" dirty="0"/>
          </a:p>
          <a:p>
            <a:r>
              <a:rPr lang="en-GB" sz="1400" dirty="0"/>
              <a:t>Academic failure has become a growing epidemic as primary school children sitting national tests were displaying ‘increased sign of stress and anxiety around exam time’. (</a:t>
            </a:r>
            <a:r>
              <a:rPr lang="en-GB" sz="1400" dirty="0" err="1"/>
              <a:t>Weale</a:t>
            </a:r>
            <a:r>
              <a:rPr lang="en-GB" sz="1400" dirty="0"/>
              <a:t>, 2017)</a:t>
            </a:r>
          </a:p>
          <a:p>
            <a:endParaRPr lang="en-GB" sz="1400" dirty="0"/>
          </a:p>
          <a:p>
            <a:r>
              <a:rPr lang="en-GB" sz="1400" dirty="0"/>
              <a:t>Young people throughout the education system feel that the demands put upon them by national testing is too much a burden, teachers feel that they also do not have the appropriate resources to aid their learning (Claxton, 2013)</a:t>
            </a:r>
          </a:p>
          <a:p>
            <a:endParaRPr lang="en-US" sz="1400" dirty="0"/>
          </a:p>
        </p:txBody>
      </p:sp>
      <p:sp>
        <p:nvSpPr>
          <p:cNvPr id="5" name="Rounded Rectangular Callout 4">
            <a:extLst>
              <a:ext uri="{FF2B5EF4-FFF2-40B4-BE49-F238E27FC236}">
                <a16:creationId xmlns:a16="http://schemas.microsoft.com/office/drawing/2014/main" id="{D0015816-9BC1-9C4C-8643-6805361CC76D}"/>
              </a:ext>
            </a:extLst>
          </p:cNvPr>
          <p:cNvSpPr/>
          <p:nvPr/>
        </p:nvSpPr>
        <p:spPr>
          <a:xfrm flipH="1">
            <a:off x="8397622" y="3184635"/>
            <a:ext cx="3037490" cy="1555531"/>
          </a:xfrm>
          <a:prstGeom prst="wedgeRoundRectCallout">
            <a:avLst/>
          </a:prstGeom>
          <a:solidFill>
            <a:srgbClr val="9DF1B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“The only time my education was interrupted was while I was at school.”</a:t>
            </a:r>
          </a:p>
          <a:p>
            <a:pPr algn="ctr"/>
            <a:endParaRPr lang="en-GB" sz="1100" dirty="0">
              <a:solidFill>
                <a:schemeClr val="tx1"/>
              </a:solidFill>
            </a:endParaRPr>
          </a:p>
          <a:p>
            <a:pPr algn="ctr"/>
            <a:r>
              <a:rPr lang="en-GB" sz="1100" dirty="0">
                <a:solidFill>
                  <a:schemeClr val="tx1"/>
                </a:solidFill>
              </a:rPr>
              <a:t>Winston Churchill (cited Claxton, 2013)</a:t>
            </a:r>
            <a:endParaRPr lang="en-US" sz="1100" dirty="0">
              <a:solidFill>
                <a:schemeClr val="tx1"/>
              </a:solidFill>
            </a:endParaRPr>
          </a:p>
        </p:txBody>
      </p:sp>
    </p:spTree>
    <p:extLst>
      <p:ext uri="{BB962C8B-B14F-4D97-AF65-F5344CB8AC3E}">
        <p14:creationId xmlns:p14="http://schemas.microsoft.com/office/powerpoint/2010/main" val="4127368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095-E61D-074F-AC36-6EEAB19A2D2C}"/>
              </a:ext>
            </a:extLst>
          </p:cNvPr>
          <p:cNvSpPr>
            <a:spLocks noGrp="1"/>
          </p:cNvSpPr>
          <p:nvPr>
            <p:ph type="title"/>
          </p:nvPr>
        </p:nvSpPr>
        <p:spPr/>
        <p:txBody>
          <a:bodyPr/>
          <a:lstStyle/>
          <a:p>
            <a:r>
              <a:rPr lang="en-GB" dirty="0"/>
              <a:t>What is Assessment for Learning?</a:t>
            </a:r>
            <a:endParaRPr lang="en-US" dirty="0"/>
          </a:p>
        </p:txBody>
      </p:sp>
      <p:sp>
        <p:nvSpPr>
          <p:cNvPr id="7" name="TextBox 6">
            <a:extLst>
              <a:ext uri="{FF2B5EF4-FFF2-40B4-BE49-F238E27FC236}">
                <a16:creationId xmlns:a16="http://schemas.microsoft.com/office/drawing/2014/main" id="{55681D75-4DDD-1545-A023-A483276657AC}"/>
              </a:ext>
            </a:extLst>
          </p:cNvPr>
          <p:cNvSpPr txBox="1"/>
          <p:nvPr/>
        </p:nvSpPr>
        <p:spPr>
          <a:xfrm>
            <a:off x="644173" y="2445707"/>
            <a:ext cx="4724996" cy="1785104"/>
          </a:xfrm>
          <a:prstGeom prst="rect">
            <a:avLst/>
          </a:prstGeom>
          <a:noFill/>
        </p:spPr>
        <p:txBody>
          <a:bodyPr wrap="square" rtlCol="0">
            <a:spAutoFit/>
          </a:bodyPr>
          <a:lstStyle/>
          <a:p>
            <a:pPr fontAlgn="base"/>
            <a:r>
              <a:rPr lang="en-GB" sz="1600" i="1" dirty="0"/>
              <a:t>The worst scenario is one in which some pupils</a:t>
            </a:r>
            <a:br>
              <a:rPr lang="en-GB" sz="1600" i="1" dirty="0"/>
            </a:br>
            <a:r>
              <a:rPr lang="en-GB" sz="1600" i="1" dirty="0"/>
              <a:t>who get low marks this time </a:t>
            </a:r>
            <a:br>
              <a:rPr lang="en-GB" sz="1600" i="1" dirty="0"/>
            </a:br>
            <a:r>
              <a:rPr lang="en-GB" sz="1600" i="1" dirty="0"/>
              <a:t>also got low marks last time </a:t>
            </a:r>
            <a:br>
              <a:rPr lang="en-GB" sz="1600" i="1" dirty="0"/>
            </a:br>
            <a:r>
              <a:rPr lang="en-GB" sz="1600" i="1" dirty="0"/>
              <a:t>and come to expect to get low marks next time.</a:t>
            </a:r>
            <a:endParaRPr lang="en-GB" sz="1600" dirty="0"/>
          </a:p>
          <a:p>
            <a:r>
              <a:rPr lang="en-GB" sz="1200" dirty="0"/>
              <a:t>          (Black &amp; </a:t>
            </a:r>
            <a:r>
              <a:rPr lang="en-GB" sz="1200" dirty="0" err="1"/>
              <a:t>Willam</a:t>
            </a:r>
            <a:r>
              <a:rPr lang="en-GB" sz="1200" dirty="0"/>
              <a:t>, 1998 p.144)</a:t>
            </a:r>
          </a:p>
          <a:p>
            <a:endParaRPr lang="en-GB" dirty="0"/>
          </a:p>
        </p:txBody>
      </p:sp>
      <p:sp>
        <p:nvSpPr>
          <p:cNvPr id="8" name="TextBox 7">
            <a:extLst>
              <a:ext uri="{FF2B5EF4-FFF2-40B4-BE49-F238E27FC236}">
                <a16:creationId xmlns:a16="http://schemas.microsoft.com/office/drawing/2014/main" id="{EFA1DECB-DAB5-E54C-BFF4-F573E0BE6905}"/>
              </a:ext>
            </a:extLst>
          </p:cNvPr>
          <p:cNvSpPr txBox="1"/>
          <p:nvPr/>
        </p:nvSpPr>
        <p:spPr>
          <a:xfrm>
            <a:off x="6775938" y="2429568"/>
            <a:ext cx="4736123" cy="4616648"/>
          </a:xfrm>
          <a:prstGeom prst="rect">
            <a:avLst/>
          </a:prstGeom>
          <a:noFill/>
          <a:ln>
            <a:solidFill>
              <a:srgbClr val="00B0F0"/>
            </a:solidFill>
          </a:ln>
        </p:spPr>
        <p:txBody>
          <a:bodyPr wrap="square" rtlCol="0">
            <a:spAutoFit/>
          </a:bodyPr>
          <a:lstStyle/>
          <a:p>
            <a:r>
              <a:rPr lang="en-GB" b="1" u="sng" dirty="0"/>
              <a:t>Formative Assessment</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400" dirty="0"/>
              <a:t>Formative Assessment is the evaluation of where the learner currently is with their learning, where they are continuing and how to get them to a </a:t>
            </a:r>
            <a:r>
              <a:rPr lang="en-GB" sz="1400" dirty="0" err="1"/>
              <a:t>su</a:t>
            </a: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Any assessment that helps a pupil to learn and develop is formative </a:t>
            </a:r>
          </a:p>
          <a:p>
            <a:r>
              <a:rPr lang="en-GB" sz="1400" dirty="0"/>
              <a:t>(Formative Assessment for Teaching and Learning By Bill Boyle, Marie Charles)</a:t>
            </a:r>
          </a:p>
          <a:p>
            <a:endParaRPr lang="en-GB" sz="1400" dirty="0"/>
          </a:p>
          <a:p>
            <a:pPr marL="285750" indent="-285750">
              <a:buFont typeface="Arial" panose="020B0604020202020204" pitchFamily="34" charset="0"/>
              <a:buChar char="•"/>
            </a:pPr>
            <a:r>
              <a:rPr lang="en-GB" sz="1400" dirty="0"/>
              <a:t>Formative assessment is concerned with the  ongoing performances and pieces of work that pupils submit within the educational context, and can be used to shape and improve ‘the students competence and performance’. (Knight &amp; Benson, 2013 P.275)</a:t>
            </a:r>
          </a:p>
          <a:p>
            <a:pPr marL="285750" indent="-285750">
              <a:buFont typeface="Arial" panose="020B0604020202020204" pitchFamily="34" charset="0"/>
              <a:buChar char="•"/>
            </a:pPr>
            <a:endParaRPr lang="en-GB" sz="1200" dirty="0"/>
          </a:p>
          <a:p>
            <a:endParaRPr lang="en-GB" sz="1200" dirty="0"/>
          </a:p>
          <a:p>
            <a:pPr marL="171450" indent="-171450">
              <a:buFont typeface="Arial" panose="020B0604020202020204" pitchFamily="34" charset="0"/>
              <a:buChar char="•"/>
            </a:pPr>
            <a:endParaRPr lang="en-GB" sz="1200" dirty="0"/>
          </a:p>
          <a:p>
            <a:pPr marL="285750" indent="-285750">
              <a:buFont typeface="Arial" panose="020B0604020202020204" pitchFamily="34" charset="0"/>
              <a:buChar char="•"/>
            </a:pPr>
            <a:endParaRPr lang="en-US" dirty="0"/>
          </a:p>
        </p:txBody>
      </p:sp>
      <p:pic>
        <p:nvPicPr>
          <p:cNvPr id="10" name="Picture 9">
            <a:extLst>
              <a:ext uri="{FF2B5EF4-FFF2-40B4-BE49-F238E27FC236}">
                <a16:creationId xmlns:a16="http://schemas.microsoft.com/office/drawing/2014/main" id="{DBD16782-457D-7B41-B51B-FCCE512A1067}"/>
              </a:ext>
            </a:extLst>
          </p:cNvPr>
          <p:cNvPicPr>
            <a:picLocks noChangeAspect="1"/>
          </p:cNvPicPr>
          <p:nvPr/>
        </p:nvPicPr>
        <p:blipFill>
          <a:blip r:embed="rId3"/>
          <a:stretch>
            <a:fillRect/>
          </a:stretch>
        </p:blipFill>
        <p:spPr>
          <a:xfrm>
            <a:off x="1340238" y="4030006"/>
            <a:ext cx="4028931" cy="2527957"/>
          </a:xfrm>
          <a:prstGeom prst="rect">
            <a:avLst/>
          </a:prstGeom>
        </p:spPr>
      </p:pic>
    </p:spTree>
    <p:extLst>
      <p:ext uri="{BB962C8B-B14F-4D97-AF65-F5344CB8AC3E}">
        <p14:creationId xmlns:p14="http://schemas.microsoft.com/office/powerpoint/2010/main" val="3440257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0E69F-6963-6C43-835E-4594FFDBCBAA}"/>
              </a:ext>
            </a:extLst>
          </p:cNvPr>
          <p:cNvSpPr>
            <a:spLocks noGrp="1"/>
          </p:cNvSpPr>
          <p:nvPr>
            <p:ph type="title"/>
          </p:nvPr>
        </p:nvSpPr>
        <p:spPr/>
        <p:txBody>
          <a:bodyPr/>
          <a:lstStyle/>
          <a:p>
            <a:r>
              <a:rPr lang="en-GB" dirty="0"/>
              <a:t>Our School Development Plan</a:t>
            </a:r>
            <a:endParaRPr lang="en-US" dirty="0"/>
          </a:p>
        </p:txBody>
      </p:sp>
      <p:sp>
        <p:nvSpPr>
          <p:cNvPr id="3" name="Content Placeholder 2">
            <a:extLst>
              <a:ext uri="{FF2B5EF4-FFF2-40B4-BE49-F238E27FC236}">
                <a16:creationId xmlns:a16="http://schemas.microsoft.com/office/drawing/2014/main" id="{AE20FA53-2FC9-2240-B751-3DA9FD0BC854}"/>
              </a:ext>
            </a:extLst>
          </p:cNvPr>
          <p:cNvSpPr>
            <a:spLocks noGrp="1"/>
          </p:cNvSpPr>
          <p:nvPr>
            <p:ph idx="1"/>
          </p:nvPr>
        </p:nvSpPr>
        <p:spPr>
          <a:xfrm>
            <a:off x="1154955" y="2603500"/>
            <a:ext cx="4610846" cy="3492500"/>
          </a:xfrm>
        </p:spPr>
        <p:txBody>
          <a:bodyPr/>
          <a:lstStyle/>
          <a:p>
            <a:pPr marL="0" indent="0">
              <a:buNone/>
            </a:pPr>
            <a:r>
              <a:rPr lang="en-GB" dirty="0"/>
              <a:t>A quick overview;</a:t>
            </a:r>
          </a:p>
          <a:p>
            <a:r>
              <a:rPr lang="en-GB" sz="1400" dirty="0"/>
              <a:t>Knight and Benson (2013) stated that for successful implementation of any whole school model there must be a clear and shared vision of what is to be done.</a:t>
            </a:r>
          </a:p>
          <a:p>
            <a:r>
              <a:rPr lang="en-GB" sz="1400" dirty="0"/>
              <a:t>Promoting </a:t>
            </a:r>
            <a:r>
              <a:rPr lang="en-GB" sz="1400" dirty="0" err="1"/>
              <a:t>AfL</a:t>
            </a:r>
            <a:r>
              <a:rPr lang="en-GB" sz="1400" dirty="0"/>
              <a:t> throughout the school will be held as a top priority within our INSET meetings in order to promote confidence and development throughout our teaching staff.</a:t>
            </a:r>
          </a:p>
          <a:p>
            <a:r>
              <a:rPr lang="en-GB" sz="1400" dirty="0"/>
              <a:t>We will also obtain a pupil friendly version of our development plan, penned in child speak in order to create a whole school understanding of what our intended goals are.</a:t>
            </a:r>
          </a:p>
        </p:txBody>
      </p:sp>
      <p:sp>
        <p:nvSpPr>
          <p:cNvPr id="7" name="Content Placeholder 2">
            <a:extLst>
              <a:ext uri="{FF2B5EF4-FFF2-40B4-BE49-F238E27FC236}">
                <a16:creationId xmlns:a16="http://schemas.microsoft.com/office/drawing/2014/main" id="{526FA050-59C2-7A47-BD6C-171A01E59138}"/>
              </a:ext>
            </a:extLst>
          </p:cNvPr>
          <p:cNvSpPr txBox="1">
            <a:spLocks/>
          </p:cNvSpPr>
          <p:nvPr/>
        </p:nvSpPr>
        <p:spPr>
          <a:xfrm>
            <a:off x="6555260" y="2557585"/>
            <a:ext cx="4867474" cy="4014952"/>
          </a:xfrm>
          <a:prstGeom prst="rect">
            <a:avLst/>
          </a:prstGeom>
          <a:ln>
            <a:solidFill>
              <a:schemeClr val="accent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sz="1400" dirty="0"/>
              <a:t>Promoting </a:t>
            </a:r>
            <a:r>
              <a:rPr lang="en-GB" sz="1400" dirty="0" err="1"/>
              <a:t>AfL</a:t>
            </a:r>
            <a:r>
              <a:rPr lang="en-GB" sz="1400" dirty="0"/>
              <a:t> through our staff:</a:t>
            </a:r>
          </a:p>
          <a:p>
            <a:r>
              <a:rPr lang="en-GB" sz="1400" dirty="0"/>
              <a:t>Allocate time for staff to discuss effective strategies amongst colleagues</a:t>
            </a:r>
          </a:p>
          <a:p>
            <a:r>
              <a:rPr lang="en-GB" sz="1400" dirty="0"/>
              <a:t>Improve teachers confidence in their lessons in order to improve questioning and knowledge of peer and self-assessment</a:t>
            </a:r>
          </a:p>
          <a:p>
            <a:r>
              <a:rPr lang="en-GB" sz="1400" dirty="0"/>
              <a:t>Provide guidance for teaching staff to present effective and detailed feedback that values quality over “target setting”</a:t>
            </a:r>
          </a:p>
          <a:p>
            <a:pPr marL="0" indent="0">
              <a:buNone/>
            </a:pPr>
            <a:r>
              <a:rPr lang="en-GB" sz="1400" dirty="0"/>
              <a:t>       						 (Black et al, 2004)</a:t>
            </a:r>
          </a:p>
          <a:p>
            <a:r>
              <a:rPr lang="en-GB" sz="1400" dirty="0"/>
              <a:t>Collaborate staff members to engage in feedback and reflection in order to trial new </a:t>
            </a:r>
            <a:r>
              <a:rPr lang="en-GB" sz="1400" dirty="0" err="1"/>
              <a:t>AfL</a:t>
            </a:r>
            <a:r>
              <a:rPr lang="en-GB" sz="1400" dirty="0"/>
              <a:t> strategies within their classrooms. (</a:t>
            </a:r>
            <a:r>
              <a:rPr lang="en-GB" sz="1400" dirty="0" err="1"/>
              <a:t>Gadsby</a:t>
            </a:r>
            <a:r>
              <a:rPr lang="en-GB" sz="1400" dirty="0"/>
              <a:t>, 2012)</a:t>
            </a:r>
          </a:p>
          <a:p>
            <a:endParaRPr lang="en-GB" sz="1400" dirty="0"/>
          </a:p>
        </p:txBody>
      </p:sp>
    </p:spTree>
    <p:extLst>
      <p:ext uri="{BB962C8B-B14F-4D97-AF65-F5344CB8AC3E}">
        <p14:creationId xmlns:p14="http://schemas.microsoft.com/office/powerpoint/2010/main" val="1411959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A48CA-744C-7C44-B475-6A6C79A2BE39}"/>
              </a:ext>
            </a:extLst>
          </p:cNvPr>
          <p:cNvSpPr>
            <a:spLocks noGrp="1"/>
          </p:cNvSpPr>
          <p:nvPr>
            <p:ph type="title"/>
          </p:nvPr>
        </p:nvSpPr>
        <p:spPr/>
        <p:txBody>
          <a:bodyPr/>
          <a:lstStyle/>
          <a:p>
            <a:r>
              <a:rPr lang="en-GB" dirty="0"/>
              <a:t>Assessment for Learning (</a:t>
            </a:r>
            <a:r>
              <a:rPr lang="en-GB" dirty="0" err="1"/>
              <a:t>AfL</a:t>
            </a:r>
            <a:r>
              <a:rPr lang="en-GB" dirty="0"/>
              <a:t>)</a:t>
            </a:r>
            <a:endParaRPr lang="en-US" dirty="0"/>
          </a:p>
        </p:txBody>
      </p:sp>
      <p:sp>
        <p:nvSpPr>
          <p:cNvPr id="4" name="Rounded Rectangle 3">
            <a:extLst>
              <a:ext uri="{FF2B5EF4-FFF2-40B4-BE49-F238E27FC236}">
                <a16:creationId xmlns:a16="http://schemas.microsoft.com/office/drawing/2014/main" id="{0507D3CA-A893-964C-BF2B-1DF7B649709B}"/>
              </a:ext>
            </a:extLst>
          </p:cNvPr>
          <p:cNvSpPr/>
          <p:nvPr/>
        </p:nvSpPr>
        <p:spPr>
          <a:xfrm>
            <a:off x="4740167" y="3920359"/>
            <a:ext cx="2690648" cy="1072055"/>
          </a:xfrm>
          <a:prstGeom prst="roundRect">
            <a:avLst/>
          </a:prstGeom>
          <a:solidFill>
            <a:schemeClr val="accent5">
              <a:lumMod val="60000"/>
              <a:lumOff val="4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Ten Principles of </a:t>
            </a:r>
            <a:r>
              <a:rPr lang="en-GB" dirty="0" err="1"/>
              <a:t>AfL</a:t>
            </a:r>
            <a:endParaRPr lang="en-US" dirty="0"/>
          </a:p>
        </p:txBody>
      </p:sp>
      <p:sp>
        <p:nvSpPr>
          <p:cNvPr id="6" name="Rounded Rectangle 5">
            <a:extLst>
              <a:ext uri="{FF2B5EF4-FFF2-40B4-BE49-F238E27FC236}">
                <a16:creationId xmlns:a16="http://schemas.microsoft.com/office/drawing/2014/main" id="{2C10AE02-798F-234B-BEBC-75A8B6C79293}"/>
              </a:ext>
            </a:extLst>
          </p:cNvPr>
          <p:cNvSpPr/>
          <p:nvPr/>
        </p:nvSpPr>
        <p:spPr>
          <a:xfrm>
            <a:off x="7430815" y="2506719"/>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be part of the effective </a:t>
            </a:r>
            <a:r>
              <a:rPr lang="en-GB" sz="1200" b="1" dirty="0">
                <a:solidFill>
                  <a:schemeClr val="tx1"/>
                </a:solidFill>
              </a:rPr>
              <a:t>planning of teaching and learning</a:t>
            </a:r>
            <a:endParaRPr lang="en-US" sz="1200" b="1" dirty="0">
              <a:solidFill>
                <a:schemeClr val="tx1"/>
              </a:solidFill>
            </a:endParaRPr>
          </a:p>
        </p:txBody>
      </p:sp>
      <p:sp>
        <p:nvSpPr>
          <p:cNvPr id="10" name="Rounded Rectangle 9">
            <a:extLst>
              <a:ext uri="{FF2B5EF4-FFF2-40B4-BE49-F238E27FC236}">
                <a16:creationId xmlns:a16="http://schemas.microsoft.com/office/drawing/2014/main" id="{3448070B-746E-9F43-8F5D-83CDFA10172F}"/>
              </a:ext>
            </a:extLst>
          </p:cNvPr>
          <p:cNvSpPr/>
          <p:nvPr/>
        </p:nvSpPr>
        <p:spPr>
          <a:xfrm>
            <a:off x="8597462" y="3620814"/>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a:t>
            </a:r>
            <a:r>
              <a:rPr lang="en-GB" sz="1200" b="1" dirty="0">
                <a:solidFill>
                  <a:schemeClr val="tx1"/>
                </a:solidFill>
              </a:rPr>
              <a:t>focus</a:t>
            </a:r>
            <a:r>
              <a:rPr lang="en-GB" sz="1200" dirty="0">
                <a:solidFill>
                  <a:schemeClr val="tx1"/>
                </a:solidFill>
              </a:rPr>
              <a:t> on </a:t>
            </a:r>
            <a:r>
              <a:rPr lang="en-GB" sz="1200" b="1" dirty="0">
                <a:solidFill>
                  <a:schemeClr val="tx1"/>
                </a:solidFill>
              </a:rPr>
              <a:t>how</a:t>
            </a:r>
            <a:r>
              <a:rPr lang="en-GB" sz="1200" dirty="0">
                <a:solidFill>
                  <a:schemeClr val="tx1"/>
                </a:solidFill>
              </a:rPr>
              <a:t> </a:t>
            </a:r>
            <a:r>
              <a:rPr lang="en-GB" sz="1200" b="1" dirty="0">
                <a:solidFill>
                  <a:schemeClr val="tx1"/>
                </a:solidFill>
              </a:rPr>
              <a:t>pupils learn</a:t>
            </a:r>
            <a:endParaRPr lang="en-US" sz="1200" b="1" dirty="0">
              <a:solidFill>
                <a:schemeClr val="tx1"/>
              </a:solidFill>
            </a:endParaRPr>
          </a:p>
        </p:txBody>
      </p:sp>
      <p:sp>
        <p:nvSpPr>
          <p:cNvPr id="11" name="Rounded Rectangle 10">
            <a:extLst>
              <a:ext uri="{FF2B5EF4-FFF2-40B4-BE49-F238E27FC236}">
                <a16:creationId xmlns:a16="http://schemas.microsoft.com/office/drawing/2014/main" id="{B8E4C364-EE9F-9D43-9296-C5E9EB18BD3D}"/>
              </a:ext>
            </a:extLst>
          </p:cNvPr>
          <p:cNvSpPr/>
          <p:nvPr/>
        </p:nvSpPr>
        <p:spPr>
          <a:xfrm>
            <a:off x="8597461" y="4734909"/>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be recognised as </a:t>
            </a:r>
            <a:r>
              <a:rPr lang="en-GB" sz="1200" b="1" dirty="0">
                <a:solidFill>
                  <a:schemeClr val="tx1"/>
                </a:solidFill>
              </a:rPr>
              <a:t>central to classroom practice</a:t>
            </a:r>
            <a:endParaRPr lang="en-US" sz="1200" b="1" dirty="0">
              <a:solidFill>
                <a:schemeClr val="tx1"/>
              </a:solidFill>
            </a:endParaRPr>
          </a:p>
        </p:txBody>
      </p:sp>
      <p:sp>
        <p:nvSpPr>
          <p:cNvPr id="12" name="Rounded Rectangle 11">
            <a:extLst>
              <a:ext uri="{FF2B5EF4-FFF2-40B4-BE49-F238E27FC236}">
                <a16:creationId xmlns:a16="http://schemas.microsoft.com/office/drawing/2014/main" id="{3287D9E0-2E17-4D49-88CD-6B5892E4666A}"/>
              </a:ext>
            </a:extLst>
          </p:cNvPr>
          <p:cNvSpPr/>
          <p:nvPr/>
        </p:nvSpPr>
        <p:spPr>
          <a:xfrm>
            <a:off x="7583072" y="5849004"/>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be regarded as a </a:t>
            </a:r>
            <a:r>
              <a:rPr lang="en-GB" sz="1200" b="1" dirty="0">
                <a:solidFill>
                  <a:schemeClr val="tx1"/>
                </a:solidFill>
              </a:rPr>
              <a:t>key professional skill </a:t>
            </a:r>
            <a:r>
              <a:rPr lang="en-GB" sz="1200" dirty="0">
                <a:solidFill>
                  <a:schemeClr val="tx1"/>
                </a:solidFill>
              </a:rPr>
              <a:t>for teachers</a:t>
            </a:r>
            <a:endParaRPr lang="en-US" sz="1200" dirty="0">
              <a:solidFill>
                <a:schemeClr val="tx1"/>
              </a:solidFill>
            </a:endParaRPr>
          </a:p>
        </p:txBody>
      </p:sp>
      <p:sp>
        <p:nvSpPr>
          <p:cNvPr id="13" name="Rounded Rectangle 12">
            <a:extLst>
              <a:ext uri="{FF2B5EF4-FFF2-40B4-BE49-F238E27FC236}">
                <a16:creationId xmlns:a16="http://schemas.microsoft.com/office/drawing/2014/main" id="{5F3B9C67-861D-924B-96D2-4BF79C585CFA}"/>
              </a:ext>
            </a:extLst>
          </p:cNvPr>
          <p:cNvSpPr/>
          <p:nvPr/>
        </p:nvSpPr>
        <p:spPr>
          <a:xfrm>
            <a:off x="1340070" y="4734909"/>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receive </a:t>
            </a:r>
            <a:r>
              <a:rPr lang="en-GB" sz="1200" b="1" dirty="0">
                <a:solidFill>
                  <a:schemeClr val="tx1"/>
                </a:solidFill>
              </a:rPr>
              <a:t>constructive guidance </a:t>
            </a:r>
            <a:r>
              <a:rPr lang="en-GB" sz="1200" dirty="0">
                <a:solidFill>
                  <a:schemeClr val="tx1"/>
                </a:solidFill>
              </a:rPr>
              <a:t>about </a:t>
            </a:r>
            <a:r>
              <a:rPr lang="en-GB" sz="1200" b="1" dirty="0">
                <a:solidFill>
                  <a:schemeClr val="tx1"/>
                </a:solidFill>
              </a:rPr>
              <a:t>how to progress</a:t>
            </a:r>
            <a:endParaRPr lang="en-US" sz="1200" b="1" dirty="0">
              <a:solidFill>
                <a:schemeClr val="tx1"/>
              </a:solidFill>
            </a:endParaRPr>
          </a:p>
        </p:txBody>
      </p:sp>
      <p:sp>
        <p:nvSpPr>
          <p:cNvPr id="14" name="Rounded Rectangle 13">
            <a:extLst>
              <a:ext uri="{FF2B5EF4-FFF2-40B4-BE49-F238E27FC236}">
                <a16:creationId xmlns:a16="http://schemas.microsoft.com/office/drawing/2014/main" id="{AF64BAA9-9CE2-FD44-8A46-20FA7AB87131}"/>
              </a:ext>
            </a:extLst>
          </p:cNvPr>
          <p:cNvSpPr/>
          <p:nvPr/>
        </p:nvSpPr>
        <p:spPr>
          <a:xfrm>
            <a:off x="4918843" y="5291959"/>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be </a:t>
            </a:r>
            <a:r>
              <a:rPr lang="en-GB" sz="1200" b="1" dirty="0">
                <a:solidFill>
                  <a:schemeClr val="tx1"/>
                </a:solidFill>
              </a:rPr>
              <a:t>sensitive and constructive </a:t>
            </a:r>
            <a:r>
              <a:rPr lang="en-GB" sz="1200" dirty="0">
                <a:solidFill>
                  <a:schemeClr val="tx1"/>
                </a:solidFill>
              </a:rPr>
              <a:t>because any assessment has an </a:t>
            </a:r>
            <a:r>
              <a:rPr lang="en-GB" sz="1200" b="1" dirty="0">
                <a:solidFill>
                  <a:schemeClr val="tx1"/>
                </a:solidFill>
              </a:rPr>
              <a:t>emotional impact </a:t>
            </a:r>
            <a:endParaRPr lang="en-US" sz="1200" b="1" dirty="0">
              <a:solidFill>
                <a:schemeClr val="tx1"/>
              </a:solidFill>
            </a:endParaRPr>
          </a:p>
        </p:txBody>
      </p:sp>
      <p:sp>
        <p:nvSpPr>
          <p:cNvPr id="15" name="Rounded Rectangle 14">
            <a:extLst>
              <a:ext uri="{FF2B5EF4-FFF2-40B4-BE49-F238E27FC236}">
                <a16:creationId xmlns:a16="http://schemas.microsoft.com/office/drawing/2014/main" id="{AD8ADB81-E73A-924E-A9A6-26343C9CCA18}"/>
              </a:ext>
            </a:extLst>
          </p:cNvPr>
          <p:cNvSpPr/>
          <p:nvPr/>
        </p:nvSpPr>
        <p:spPr>
          <a:xfrm>
            <a:off x="2249215" y="2506719"/>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a:t>
            </a:r>
            <a:r>
              <a:rPr lang="en-GB" sz="1200" b="1" dirty="0">
                <a:solidFill>
                  <a:schemeClr val="tx1"/>
                </a:solidFill>
              </a:rPr>
              <a:t>recognise</a:t>
            </a:r>
            <a:r>
              <a:rPr lang="en-GB" sz="1200" dirty="0">
                <a:solidFill>
                  <a:schemeClr val="tx1"/>
                </a:solidFill>
              </a:rPr>
              <a:t> the full range of </a:t>
            </a:r>
            <a:r>
              <a:rPr lang="en-GB" sz="1200" b="1" dirty="0">
                <a:solidFill>
                  <a:schemeClr val="tx1"/>
                </a:solidFill>
              </a:rPr>
              <a:t>achievements of all learners</a:t>
            </a:r>
            <a:endParaRPr lang="en-US" sz="1200" b="1" dirty="0">
              <a:solidFill>
                <a:schemeClr val="tx1"/>
              </a:solidFill>
            </a:endParaRPr>
          </a:p>
        </p:txBody>
      </p:sp>
      <p:sp>
        <p:nvSpPr>
          <p:cNvPr id="16" name="Rounded Rectangle 15">
            <a:extLst>
              <a:ext uri="{FF2B5EF4-FFF2-40B4-BE49-F238E27FC236}">
                <a16:creationId xmlns:a16="http://schemas.microsoft.com/office/drawing/2014/main" id="{5573A9D4-01FF-9448-A263-370126528723}"/>
              </a:ext>
            </a:extLst>
          </p:cNvPr>
          <p:cNvSpPr/>
          <p:nvPr/>
        </p:nvSpPr>
        <p:spPr>
          <a:xfrm>
            <a:off x="1340070" y="3510455"/>
            <a:ext cx="2333295" cy="945931"/>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a:t>
            </a:r>
            <a:r>
              <a:rPr lang="en-GB" sz="1200" b="1" dirty="0">
                <a:solidFill>
                  <a:schemeClr val="tx1"/>
                </a:solidFill>
              </a:rPr>
              <a:t>develops</a:t>
            </a:r>
            <a:r>
              <a:rPr lang="en-GB" sz="1200" dirty="0">
                <a:solidFill>
                  <a:schemeClr val="tx1"/>
                </a:solidFill>
              </a:rPr>
              <a:t> learners’ capacity for self-assessment so that they can become </a:t>
            </a:r>
            <a:r>
              <a:rPr lang="en-GB" sz="1200" b="1" dirty="0">
                <a:solidFill>
                  <a:schemeClr val="tx1"/>
                </a:solidFill>
              </a:rPr>
              <a:t>reflective and self-managing</a:t>
            </a:r>
            <a:endParaRPr lang="en-US" sz="1200" b="1" dirty="0">
              <a:solidFill>
                <a:schemeClr val="tx1"/>
              </a:solidFill>
            </a:endParaRPr>
          </a:p>
        </p:txBody>
      </p:sp>
      <p:sp>
        <p:nvSpPr>
          <p:cNvPr id="17" name="Rounded Rectangle 16">
            <a:extLst>
              <a:ext uri="{FF2B5EF4-FFF2-40B4-BE49-F238E27FC236}">
                <a16:creationId xmlns:a16="http://schemas.microsoft.com/office/drawing/2014/main" id="{FECA93AC-B7B3-5342-9F99-BFF323AB714F}"/>
              </a:ext>
            </a:extLst>
          </p:cNvPr>
          <p:cNvSpPr/>
          <p:nvPr/>
        </p:nvSpPr>
        <p:spPr>
          <a:xfrm>
            <a:off x="4882056" y="2506719"/>
            <a:ext cx="2333295" cy="1253358"/>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promote </a:t>
            </a:r>
            <a:r>
              <a:rPr lang="en-GB" sz="1200" b="1" dirty="0">
                <a:solidFill>
                  <a:schemeClr val="tx1"/>
                </a:solidFill>
              </a:rPr>
              <a:t>commitment to learning goals</a:t>
            </a:r>
            <a:r>
              <a:rPr lang="en-GB" sz="1200" dirty="0">
                <a:solidFill>
                  <a:schemeClr val="tx1"/>
                </a:solidFill>
              </a:rPr>
              <a:t> and a shared </a:t>
            </a:r>
            <a:r>
              <a:rPr lang="en-GB" sz="1200" b="1" dirty="0">
                <a:solidFill>
                  <a:schemeClr val="tx1"/>
                </a:solidFill>
              </a:rPr>
              <a:t>understanding of the criteria </a:t>
            </a:r>
            <a:r>
              <a:rPr lang="en-GB" sz="1200" dirty="0">
                <a:solidFill>
                  <a:schemeClr val="tx1"/>
                </a:solidFill>
              </a:rPr>
              <a:t>by which they are assessed</a:t>
            </a:r>
            <a:endParaRPr lang="en-US" sz="1200" dirty="0">
              <a:solidFill>
                <a:schemeClr val="tx1"/>
              </a:solidFill>
            </a:endParaRPr>
          </a:p>
        </p:txBody>
      </p:sp>
      <p:sp>
        <p:nvSpPr>
          <p:cNvPr id="18" name="Rounded Rectangle 17">
            <a:extLst>
              <a:ext uri="{FF2B5EF4-FFF2-40B4-BE49-F238E27FC236}">
                <a16:creationId xmlns:a16="http://schemas.microsoft.com/office/drawing/2014/main" id="{046AB0D1-92A4-A643-A3C3-CCBEF0371869}"/>
              </a:ext>
            </a:extLst>
          </p:cNvPr>
          <p:cNvSpPr/>
          <p:nvPr/>
        </p:nvSpPr>
        <p:spPr>
          <a:xfrm>
            <a:off x="2249214" y="5849004"/>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take account of the </a:t>
            </a:r>
            <a:r>
              <a:rPr lang="en-GB" sz="1200" b="1" dirty="0">
                <a:solidFill>
                  <a:schemeClr val="tx1"/>
                </a:solidFill>
              </a:rPr>
              <a:t>importance of learner motivation</a:t>
            </a:r>
            <a:endParaRPr lang="en-US" sz="1200" b="1" dirty="0">
              <a:solidFill>
                <a:schemeClr val="tx1"/>
              </a:solidFill>
            </a:endParaRPr>
          </a:p>
        </p:txBody>
      </p:sp>
      <p:sp>
        <p:nvSpPr>
          <p:cNvPr id="20" name="TextBox 19">
            <a:extLst>
              <a:ext uri="{FF2B5EF4-FFF2-40B4-BE49-F238E27FC236}">
                <a16:creationId xmlns:a16="http://schemas.microsoft.com/office/drawing/2014/main" id="{986BA9FF-8AFF-FC4D-B291-40DF3D2D433C}"/>
              </a:ext>
            </a:extLst>
          </p:cNvPr>
          <p:cNvSpPr txBox="1"/>
          <p:nvPr/>
        </p:nvSpPr>
        <p:spPr>
          <a:xfrm>
            <a:off x="10153650" y="6127531"/>
            <a:ext cx="1790700" cy="369332"/>
          </a:xfrm>
          <a:prstGeom prst="rect">
            <a:avLst/>
          </a:prstGeom>
          <a:noFill/>
        </p:spPr>
        <p:txBody>
          <a:bodyPr wrap="square" rtlCol="0">
            <a:spAutoFit/>
          </a:bodyPr>
          <a:lstStyle/>
          <a:p>
            <a:r>
              <a:rPr lang="en-GB" dirty="0"/>
              <a:t>ARG (2002)</a:t>
            </a:r>
            <a:endParaRPr lang="en-US" dirty="0"/>
          </a:p>
        </p:txBody>
      </p:sp>
    </p:spTree>
    <p:extLst>
      <p:ext uri="{BB962C8B-B14F-4D97-AF65-F5344CB8AC3E}">
        <p14:creationId xmlns:p14="http://schemas.microsoft.com/office/powerpoint/2010/main" val="1588968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6BA20FD1-0227-8044-B6A5-08D5C5D243EA}"/>
              </a:ext>
            </a:extLst>
          </p:cNvPr>
          <p:cNvSpPr/>
          <p:nvPr/>
        </p:nvSpPr>
        <p:spPr>
          <a:xfrm>
            <a:off x="354724" y="346839"/>
            <a:ext cx="3130111" cy="861849"/>
          </a:xfrm>
          <a:prstGeom prst="roundRect">
            <a:avLst/>
          </a:prstGeom>
          <a:solidFill>
            <a:schemeClr val="accent3">
              <a:lumMod val="60000"/>
              <a:lumOff val="4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Feedback</a:t>
            </a:r>
            <a:endParaRPr lang="en-US" b="1" dirty="0">
              <a:solidFill>
                <a:schemeClr val="tx1"/>
              </a:solidFill>
            </a:endParaRPr>
          </a:p>
        </p:txBody>
      </p:sp>
      <p:sp>
        <p:nvSpPr>
          <p:cNvPr id="3" name="Rounded Rectangle 2">
            <a:extLst>
              <a:ext uri="{FF2B5EF4-FFF2-40B4-BE49-F238E27FC236}">
                <a16:creationId xmlns:a16="http://schemas.microsoft.com/office/drawing/2014/main" id="{5316C83D-82E3-D44B-8309-38AF3E1D8C0A}"/>
              </a:ext>
            </a:extLst>
          </p:cNvPr>
          <p:cNvSpPr/>
          <p:nvPr/>
        </p:nvSpPr>
        <p:spPr>
          <a:xfrm>
            <a:off x="3742339" y="346839"/>
            <a:ext cx="3440824" cy="3146638"/>
          </a:xfrm>
          <a:prstGeom prst="roundRect">
            <a:avLst/>
          </a:prstGeom>
          <a:solidFill>
            <a:schemeClr val="accent4">
              <a:lumMod val="60000"/>
              <a:lumOff val="4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What?</a:t>
            </a:r>
          </a:p>
          <a:p>
            <a:pPr algn="ctr"/>
            <a:endParaRPr lang="en-GB" dirty="0"/>
          </a:p>
          <a:p>
            <a:pPr algn="ctr"/>
            <a:r>
              <a:rPr lang="en-GB" sz="1400" dirty="0">
                <a:solidFill>
                  <a:schemeClr val="tx1"/>
                </a:solidFill>
              </a:rPr>
              <a:t>One of the most essential aspects of Formative assessment is providing valuable feedback to the learner (Black et al, 2003). </a:t>
            </a:r>
          </a:p>
          <a:p>
            <a:pPr algn="ctr"/>
            <a:r>
              <a:rPr lang="en-GB" sz="1400" dirty="0">
                <a:solidFill>
                  <a:schemeClr val="tx1"/>
                </a:solidFill>
              </a:rPr>
              <a:t>By understanding the importance of providing valuable comments that can further the pupils own learning and close the learning gap.</a:t>
            </a:r>
            <a:endParaRPr lang="en-US" sz="1400" dirty="0">
              <a:solidFill>
                <a:schemeClr val="tx1"/>
              </a:solidFill>
            </a:endParaRPr>
          </a:p>
        </p:txBody>
      </p:sp>
      <p:sp>
        <p:nvSpPr>
          <p:cNvPr id="5" name="Rounded Rectangle 4">
            <a:extLst>
              <a:ext uri="{FF2B5EF4-FFF2-40B4-BE49-F238E27FC236}">
                <a16:creationId xmlns:a16="http://schemas.microsoft.com/office/drawing/2014/main" id="{91E42186-C5B9-1143-803E-194283DC7C52}"/>
              </a:ext>
            </a:extLst>
          </p:cNvPr>
          <p:cNvSpPr/>
          <p:nvPr/>
        </p:nvSpPr>
        <p:spPr>
          <a:xfrm>
            <a:off x="195098" y="1749287"/>
            <a:ext cx="3289737" cy="4743754"/>
          </a:xfrm>
          <a:prstGeom prst="roundRect">
            <a:avLst/>
          </a:prstGeom>
          <a:solidFill>
            <a:schemeClr val="accent4">
              <a:lumMod val="60000"/>
              <a:lumOff val="4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Why?</a:t>
            </a:r>
          </a:p>
          <a:p>
            <a:pPr algn="ctr"/>
            <a:endParaRPr lang="en-GB" dirty="0">
              <a:solidFill>
                <a:schemeClr val="tx1"/>
              </a:solidFill>
            </a:endParaRPr>
          </a:p>
          <a:p>
            <a:pPr algn="ctr"/>
            <a:r>
              <a:rPr lang="en-GB" sz="1400" dirty="0">
                <a:solidFill>
                  <a:schemeClr val="tx1"/>
                </a:solidFill>
              </a:rPr>
              <a:t>Hattie (2012) states that Feedback is one of the most common ‘features of successful teaching and learning’ (p.115)</a:t>
            </a:r>
          </a:p>
          <a:p>
            <a:pPr algn="ctr"/>
            <a:endParaRPr lang="en-GB" sz="1400" dirty="0">
              <a:solidFill>
                <a:schemeClr val="tx1"/>
              </a:solidFill>
            </a:endParaRPr>
          </a:p>
          <a:p>
            <a:r>
              <a:rPr lang="en-GB" sz="1600" dirty="0">
                <a:solidFill>
                  <a:schemeClr val="tx1"/>
                </a:solidFill>
              </a:rPr>
              <a:t>Early Primary;</a:t>
            </a:r>
          </a:p>
          <a:p>
            <a:endParaRPr lang="en-GB" sz="1600" dirty="0">
              <a:solidFill>
                <a:schemeClr val="tx1"/>
              </a:solidFill>
            </a:endParaRPr>
          </a:p>
          <a:p>
            <a:pPr marL="285750" indent="-285750">
              <a:buFont typeface="Arial" panose="020B0604020202020204" pitchFamily="34" charset="0"/>
              <a:buChar char="•"/>
            </a:pPr>
            <a:r>
              <a:rPr lang="en-GB" sz="1400" dirty="0">
                <a:solidFill>
                  <a:schemeClr val="tx1"/>
                </a:solidFill>
              </a:rPr>
              <a:t>Whitehead (1997 cited Cameron 2010) states that talking with children from the beginning of their school experience can progress their learning whilst illustrating the child's ‘starting point’.</a:t>
            </a:r>
          </a:p>
          <a:p>
            <a:pPr marL="285750" indent="-285750">
              <a:buFont typeface="Arial" panose="020B0604020202020204" pitchFamily="34" charset="0"/>
              <a:buChar char="•"/>
            </a:pPr>
            <a:endParaRPr lang="en-GB" sz="1400" dirty="0">
              <a:solidFill>
                <a:schemeClr val="tx1"/>
              </a:solidFill>
            </a:endParaRPr>
          </a:p>
          <a:p>
            <a:pPr algn="ctr"/>
            <a:endParaRPr lang="en-GB" sz="1400" dirty="0">
              <a:solidFill>
                <a:schemeClr val="tx1"/>
              </a:solidFill>
            </a:endParaRPr>
          </a:p>
          <a:p>
            <a:pPr algn="ctr"/>
            <a:endParaRPr lang="en-GB" sz="1400" dirty="0">
              <a:solidFill>
                <a:schemeClr val="tx1"/>
              </a:solidFill>
            </a:endParaRPr>
          </a:p>
          <a:p>
            <a:pPr algn="ctr"/>
            <a:endParaRPr lang="en-US" sz="1400" dirty="0">
              <a:solidFill>
                <a:schemeClr val="tx1"/>
              </a:solidFill>
            </a:endParaRPr>
          </a:p>
        </p:txBody>
      </p:sp>
      <p:sp>
        <p:nvSpPr>
          <p:cNvPr id="6" name="Rounded Rectangle 5">
            <a:extLst>
              <a:ext uri="{FF2B5EF4-FFF2-40B4-BE49-F238E27FC236}">
                <a16:creationId xmlns:a16="http://schemas.microsoft.com/office/drawing/2014/main" id="{9FD106D5-F80D-E840-9EAE-2424DCB81321}"/>
              </a:ext>
            </a:extLst>
          </p:cNvPr>
          <p:cNvSpPr/>
          <p:nvPr/>
        </p:nvSpPr>
        <p:spPr>
          <a:xfrm>
            <a:off x="3695041" y="3812900"/>
            <a:ext cx="3488122" cy="2680140"/>
          </a:xfrm>
          <a:prstGeom prst="roundRect">
            <a:avLst/>
          </a:prstGeom>
          <a:solidFill>
            <a:schemeClr val="accent4">
              <a:lumMod val="60000"/>
              <a:lumOff val="4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How can we implement it?</a:t>
            </a:r>
          </a:p>
          <a:p>
            <a:pPr algn="ctr"/>
            <a:endParaRPr lang="en-GB" dirty="0"/>
          </a:p>
          <a:p>
            <a:pPr algn="ctr"/>
            <a:r>
              <a:rPr lang="en-GB" sz="1400" dirty="0">
                <a:solidFill>
                  <a:schemeClr val="tx1"/>
                </a:solidFill>
              </a:rPr>
              <a:t>Ideally, the teacher would annotate and discuss the work with the pupil present and therefor the pupils progress can be highlighted and negotiated (Hargreaves, Gipps &amp; Pickering, 2014).  If this is not possible then it is critical to leave feedback of value.</a:t>
            </a:r>
            <a:endParaRPr lang="en-US" sz="1400" dirty="0">
              <a:solidFill>
                <a:schemeClr val="tx1"/>
              </a:solidFill>
            </a:endParaRPr>
          </a:p>
        </p:txBody>
      </p:sp>
      <p:sp>
        <p:nvSpPr>
          <p:cNvPr id="9" name="TextBox 8">
            <a:extLst>
              <a:ext uri="{FF2B5EF4-FFF2-40B4-BE49-F238E27FC236}">
                <a16:creationId xmlns:a16="http://schemas.microsoft.com/office/drawing/2014/main" id="{1AF30275-6535-2845-89E0-691C05B0FD28}"/>
              </a:ext>
            </a:extLst>
          </p:cNvPr>
          <p:cNvSpPr txBox="1"/>
          <p:nvPr/>
        </p:nvSpPr>
        <p:spPr>
          <a:xfrm>
            <a:off x="7440667" y="1576552"/>
            <a:ext cx="4372961" cy="5516895"/>
          </a:xfrm>
          <a:prstGeom prst="rect">
            <a:avLst/>
          </a:prstGeom>
          <a:noFill/>
        </p:spPr>
        <p:txBody>
          <a:bodyPr wrap="square" rtlCol="0">
            <a:spAutoFit/>
          </a:bodyPr>
          <a:lstStyle/>
          <a:p>
            <a:r>
              <a:rPr lang="en-GB" sz="1400" u="sng" dirty="0"/>
              <a:t>We’ve decided to implement it through…</a:t>
            </a:r>
          </a:p>
          <a:p>
            <a:endParaRPr lang="en-GB" sz="1400" u="sng" dirty="0"/>
          </a:p>
          <a:p>
            <a:pPr marL="285750" indent="-285750">
              <a:buFont typeface="Arial" panose="020B0604020202020204" pitchFamily="34" charset="0"/>
              <a:buChar char="•"/>
            </a:pPr>
            <a:r>
              <a:rPr lang="en-GB" sz="1600" dirty="0"/>
              <a:t>Two stars and a wish</a:t>
            </a:r>
          </a:p>
          <a:p>
            <a:r>
              <a:rPr lang="en-GB" sz="1100" dirty="0"/>
              <a:t>The teacher or peer identifies three specific aspects of the work which are effective (the stars), and identifies one specific detail which needs to be improved (the wish). The learner acts on the ‘wish’ as soon as the comment is received. (Welsh Assembly Government, 2010 p.86)</a:t>
            </a:r>
          </a:p>
          <a:p>
            <a:endParaRPr lang="en-GB" sz="1400" u="sng" dirty="0"/>
          </a:p>
          <a:p>
            <a:pPr marL="285750" indent="-285750">
              <a:buFont typeface="Arial" panose="020B0604020202020204" pitchFamily="34" charset="0"/>
              <a:buChar char="•"/>
            </a:pPr>
            <a:r>
              <a:rPr lang="en-GB" sz="1400" dirty="0"/>
              <a:t>Check + Improve = CHIMP</a:t>
            </a:r>
          </a:p>
          <a:p>
            <a:r>
              <a:rPr lang="en-GB" sz="1100" dirty="0"/>
              <a:t>      We will set time aside at the beginning of lessons to allow pupils to check through comments within their work and make improvements. This can be done within groups with the aid of staff or independently within lessons. </a:t>
            </a:r>
          </a:p>
          <a:p>
            <a:endParaRPr lang="en-GB" sz="1050" dirty="0"/>
          </a:p>
          <a:p>
            <a:pPr marL="285750" indent="-285750">
              <a:buFont typeface="Arial" panose="020B0604020202020204" pitchFamily="34" charset="0"/>
              <a:buChar char="•"/>
            </a:pPr>
            <a:r>
              <a:rPr lang="en-GB" sz="1400" dirty="0"/>
              <a:t>What Went Well = WWW</a:t>
            </a:r>
          </a:p>
          <a:p>
            <a:endParaRPr lang="en-GB" sz="1400" dirty="0"/>
          </a:p>
          <a:p>
            <a:pPr marL="285750" indent="-285750">
              <a:buFont typeface="Arial" panose="020B0604020202020204" pitchFamily="34" charset="0"/>
              <a:buChar char="•"/>
            </a:pPr>
            <a:r>
              <a:rPr lang="en-GB" sz="1400" dirty="0"/>
              <a:t>Even Better If = IBF</a:t>
            </a:r>
            <a:endParaRPr lang="en-GB" sz="1600" dirty="0"/>
          </a:p>
          <a:p>
            <a:r>
              <a:rPr lang="en-GB" sz="1200" dirty="0"/>
              <a:t>   </a:t>
            </a:r>
            <a:r>
              <a:rPr lang="en-GB" sz="1400" dirty="0"/>
              <a:t>   </a:t>
            </a:r>
            <a:r>
              <a:rPr lang="en-GB" sz="1100" dirty="0"/>
              <a:t>When marking the pupils work, teachers will be able to apply these terms in order for pupils to revisit and reflect upon their previous learning. When engaged with valuable questions and comments from the teacher the pupils can build upon their own learning and further their independent self assessment.</a:t>
            </a:r>
          </a:p>
          <a:p>
            <a:endParaRPr lang="en-GB" sz="1100" dirty="0"/>
          </a:p>
          <a:p>
            <a:r>
              <a:rPr lang="en-GB" sz="1100" dirty="0"/>
              <a:t>When revisiting their previous work it is important that they use a different colour pen to respond to the above feedback in order to engage with visual learning.</a:t>
            </a:r>
            <a:endParaRPr lang="en-GB" sz="1200" dirty="0"/>
          </a:p>
          <a:p>
            <a:endParaRPr lang="en-US" sz="1600" dirty="0"/>
          </a:p>
        </p:txBody>
      </p:sp>
    </p:spTree>
    <p:extLst>
      <p:ext uri="{BB962C8B-B14F-4D97-AF65-F5344CB8AC3E}">
        <p14:creationId xmlns:p14="http://schemas.microsoft.com/office/powerpoint/2010/main" val="1520979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109A8F12-92AD-FD42-874E-5FA08DE65C75}"/>
              </a:ext>
            </a:extLst>
          </p:cNvPr>
          <p:cNvSpPr/>
          <p:nvPr/>
        </p:nvSpPr>
        <p:spPr>
          <a:xfrm>
            <a:off x="354724" y="346839"/>
            <a:ext cx="2970487" cy="861849"/>
          </a:xfrm>
          <a:prstGeom prst="roundRect">
            <a:avLst/>
          </a:prstGeom>
          <a:solidFill>
            <a:srgbClr val="AAE6EC"/>
          </a:solidFill>
          <a:ln>
            <a:solidFill>
              <a:srgbClr val="76D3F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Self &amp; Peer Assessment</a:t>
            </a:r>
            <a:endParaRPr lang="en-US" b="1" dirty="0">
              <a:solidFill>
                <a:schemeClr val="tx1"/>
              </a:solidFill>
            </a:endParaRPr>
          </a:p>
        </p:txBody>
      </p:sp>
      <p:sp>
        <p:nvSpPr>
          <p:cNvPr id="3" name="Rounded Rectangle 2">
            <a:extLst>
              <a:ext uri="{FF2B5EF4-FFF2-40B4-BE49-F238E27FC236}">
                <a16:creationId xmlns:a16="http://schemas.microsoft.com/office/drawing/2014/main" id="{5FB0B86C-57A9-C047-BC3A-C05F4125DA85}"/>
              </a:ext>
            </a:extLst>
          </p:cNvPr>
          <p:cNvSpPr/>
          <p:nvPr/>
        </p:nvSpPr>
        <p:spPr>
          <a:xfrm>
            <a:off x="354724" y="1576552"/>
            <a:ext cx="3440824" cy="4805852"/>
          </a:xfrm>
          <a:prstGeom prst="roundRect">
            <a:avLst/>
          </a:prstGeom>
          <a:solidFill>
            <a:schemeClr val="accent5">
              <a:lumMod val="40000"/>
              <a:lumOff val="60000"/>
            </a:schemeClr>
          </a:solidFill>
          <a:ln>
            <a:solidFill>
              <a:srgbClr val="76D3F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What?</a:t>
            </a:r>
          </a:p>
          <a:p>
            <a:pPr algn="ctr"/>
            <a:endParaRPr lang="en-GB" dirty="0">
              <a:solidFill>
                <a:schemeClr val="tx1"/>
              </a:solidFill>
            </a:endParaRPr>
          </a:p>
          <a:p>
            <a:pPr algn="ctr"/>
            <a:r>
              <a:rPr lang="en-GB" sz="1400" dirty="0">
                <a:solidFill>
                  <a:schemeClr val="tx1"/>
                </a:solidFill>
              </a:rPr>
              <a:t>Self assessment develops empowerment and independence as a learner unlike any other </a:t>
            </a:r>
            <a:r>
              <a:rPr lang="en-GB" sz="1400" dirty="0" err="1">
                <a:solidFill>
                  <a:schemeClr val="tx1"/>
                </a:solidFill>
              </a:rPr>
              <a:t>AfL</a:t>
            </a:r>
            <a:r>
              <a:rPr lang="en-GB" sz="1400" dirty="0">
                <a:solidFill>
                  <a:schemeClr val="tx1"/>
                </a:solidFill>
              </a:rPr>
              <a:t> strategy (</a:t>
            </a:r>
            <a:r>
              <a:rPr lang="en-GB" sz="1400" dirty="0" err="1">
                <a:solidFill>
                  <a:schemeClr val="tx1"/>
                </a:solidFill>
              </a:rPr>
              <a:t>Faragher</a:t>
            </a:r>
            <a:r>
              <a:rPr lang="en-GB" sz="1400" dirty="0">
                <a:solidFill>
                  <a:schemeClr val="tx1"/>
                </a:solidFill>
              </a:rPr>
              <a:t>, 2014) as it enables a student to critique and evaluate their own work. </a:t>
            </a:r>
          </a:p>
          <a:p>
            <a:pPr algn="ctr"/>
            <a:endParaRPr lang="en-GB" sz="1400" dirty="0">
              <a:solidFill>
                <a:schemeClr val="tx1"/>
              </a:solidFill>
            </a:endParaRPr>
          </a:p>
          <a:p>
            <a:pPr algn="ctr"/>
            <a:r>
              <a:rPr lang="en-GB" sz="1400" dirty="0">
                <a:solidFill>
                  <a:schemeClr val="tx1"/>
                </a:solidFill>
              </a:rPr>
              <a:t>Peer Assessment allows for children to become involved in their own roles of ‘playing a teacher’ and allows them the opportunity to reflect on their own learning whilst acknowledging problems in another's work in a supportive environment. (Webb &amp; Rosemary, 2006)</a:t>
            </a:r>
            <a:endParaRPr lang="en-US" sz="1400" dirty="0">
              <a:solidFill>
                <a:schemeClr val="tx1"/>
              </a:solidFill>
            </a:endParaRPr>
          </a:p>
          <a:p>
            <a:pPr algn="ctr"/>
            <a:endParaRPr lang="en-US" sz="1400" dirty="0">
              <a:solidFill>
                <a:schemeClr val="tx1"/>
              </a:solidFill>
            </a:endParaRPr>
          </a:p>
        </p:txBody>
      </p:sp>
      <p:sp>
        <p:nvSpPr>
          <p:cNvPr id="4" name="Rounded Rectangle 3">
            <a:extLst>
              <a:ext uri="{FF2B5EF4-FFF2-40B4-BE49-F238E27FC236}">
                <a16:creationId xmlns:a16="http://schemas.microsoft.com/office/drawing/2014/main" id="{76B7612D-4E1B-394E-B8FF-159DEC1C1BB0}"/>
              </a:ext>
            </a:extLst>
          </p:cNvPr>
          <p:cNvSpPr/>
          <p:nvPr/>
        </p:nvSpPr>
        <p:spPr>
          <a:xfrm>
            <a:off x="3973239" y="1576552"/>
            <a:ext cx="3289737" cy="4805852"/>
          </a:xfrm>
          <a:prstGeom prst="roundRect">
            <a:avLst/>
          </a:prstGeom>
          <a:solidFill>
            <a:schemeClr val="accent5">
              <a:lumMod val="40000"/>
              <a:lumOff val="60000"/>
            </a:schemeClr>
          </a:solidFill>
          <a:ln>
            <a:solidFill>
              <a:srgbClr val="76D3F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Why?</a:t>
            </a:r>
          </a:p>
          <a:p>
            <a:pPr algn="ctr"/>
            <a:endParaRPr lang="en-GB" dirty="0">
              <a:solidFill>
                <a:schemeClr val="tx1"/>
              </a:solidFill>
            </a:endParaRPr>
          </a:p>
          <a:p>
            <a:pPr algn="ctr"/>
            <a:r>
              <a:rPr lang="en-GB" sz="1400" dirty="0">
                <a:solidFill>
                  <a:schemeClr val="tx1"/>
                </a:solidFill>
              </a:rPr>
              <a:t>Sharing success criteria with students articulates ‘exactly what it is you will be assessing’ (p.358) which allows the students to produce an ‘accurate presentation’ (Gipps &amp; Pickering, cited Arthur &amp; </a:t>
            </a:r>
            <a:r>
              <a:rPr lang="en-GB" sz="1400" dirty="0" err="1">
                <a:solidFill>
                  <a:schemeClr val="tx1"/>
                </a:solidFill>
              </a:rPr>
              <a:t>Cremin</a:t>
            </a:r>
            <a:r>
              <a:rPr lang="en-GB" sz="1400" dirty="0">
                <a:solidFill>
                  <a:schemeClr val="tx1"/>
                </a:solidFill>
              </a:rPr>
              <a:t>,)</a:t>
            </a:r>
          </a:p>
          <a:p>
            <a:pPr algn="ctr"/>
            <a:endParaRPr lang="en-GB" sz="1400" dirty="0">
              <a:solidFill>
                <a:schemeClr val="tx1"/>
              </a:solidFill>
            </a:endParaRPr>
          </a:p>
          <a:p>
            <a:pPr algn="ctr"/>
            <a:r>
              <a:rPr lang="en-GB" sz="1400" dirty="0">
                <a:solidFill>
                  <a:schemeClr val="tx1"/>
                </a:solidFill>
              </a:rPr>
              <a:t>Black et al (2003) explain in their studies that children are found to give and receive constructively criticism more freely amongst their own peers. This is due to the children feeling they are able to speak more freely amongst their peers who they see as equals. </a:t>
            </a:r>
          </a:p>
          <a:p>
            <a:pPr algn="ctr"/>
            <a:endParaRPr lang="en-GB" sz="1400" dirty="0">
              <a:solidFill>
                <a:schemeClr val="tx1"/>
              </a:solidFill>
            </a:endParaRPr>
          </a:p>
          <a:p>
            <a:pPr algn="ctr"/>
            <a:endParaRPr lang="en-US" sz="1400" dirty="0">
              <a:solidFill>
                <a:schemeClr val="tx1"/>
              </a:solidFill>
            </a:endParaRPr>
          </a:p>
        </p:txBody>
      </p:sp>
      <p:sp>
        <p:nvSpPr>
          <p:cNvPr id="6" name="TextBox 5">
            <a:extLst>
              <a:ext uri="{FF2B5EF4-FFF2-40B4-BE49-F238E27FC236}">
                <a16:creationId xmlns:a16="http://schemas.microsoft.com/office/drawing/2014/main" id="{AC307445-45AC-9C42-BCDF-44E37CCE498B}"/>
              </a:ext>
            </a:extLst>
          </p:cNvPr>
          <p:cNvSpPr txBox="1"/>
          <p:nvPr/>
        </p:nvSpPr>
        <p:spPr>
          <a:xfrm>
            <a:off x="7440667" y="1576552"/>
            <a:ext cx="4372961" cy="5355312"/>
          </a:xfrm>
          <a:prstGeom prst="rect">
            <a:avLst/>
          </a:prstGeom>
          <a:noFill/>
        </p:spPr>
        <p:txBody>
          <a:bodyPr wrap="square" rtlCol="0">
            <a:spAutoFit/>
          </a:bodyPr>
          <a:lstStyle/>
          <a:p>
            <a:r>
              <a:rPr lang="en-GB" sz="1400" u="sng" dirty="0"/>
              <a:t>We’ve decided to implement it through…</a:t>
            </a:r>
          </a:p>
          <a:p>
            <a:endParaRPr lang="en-GB" sz="1400" dirty="0"/>
          </a:p>
          <a:p>
            <a:pPr marL="285750" indent="-285750">
              <a:buFont typeface="Arial" panose="020B0604020202020204" pitchFamily="34" charset="0"/>
              <a:buChar char="•"/>
            </a:pPr>
            <a:r>
              <a:rPr lang="en-GB" sz="1600" dirty="0"/>
              <a:t>”Traffic Light System” </a:t>
            </a:r>
            <a:r>
              <a:rPr lang="en-GB" sz="1400" dirty="0"/>
              <a:t>- where younger children can easily display their feelings toward subjects, activities or general behaviour and moods. (</a:t>
            </a:r>
            <a:r>
              <a:rPr lang="en-GB" sz="1400" dirty="0" err="1"/>
              <a:t>Wragg</a:t>
            </a:r>
            <a:r>
              <a:rPr lang="en-GB" sz="1400" dirty="0"/>
              <a:t>, 2003)</a:t>
            </a:r>
          </a:p>
          <a:p>
            <a:endParaRPr lang="en-GB" sz="1400" dirty="0"/>
          </a:p>
          <a:p>
            <a:pPr marL="285750" indent="-285750">
              <a:buFont typeface="Arial" panose="020B0604020202020204" pitchFamily="34" charset="0"/>
              <a:buChar char="•"/>
            </a:pPr>
            <a:r>
              <a:rPr lang="en-GB" sz="1600" dirty="0"/>
              <a:t>Provide Success Criteria - Self</a:t>
            </a:r>
          </a:p>
          <a:p>
            <a:r>
              <a:rPr lang="en-GB" sz="1200" dirty="0"/>
              <a:t>      Examples 1 &amp; 2; providing students with success criteria allows them to comprehend what is expected of their learning in this lesson. It allows for students to also evaluate their own work after, identify learning gaps and bridge the gaps in order to further their learning. (Earl, 2013)</a:t>
            </a:r>
          </a:p>
          <a:p>
            <a:endParaRPr lang="en-GB" sz="1400" dirty="0"/>
          </a:p>
          <a:p>
            <a:r>
              <a:rPr lang="en-GB" sz="1400" dirty="0"/>
              <a:t>Peer Assessment Criteria</a:t>
            </a:r>
          </a:p>
          <a:p>
            <a:endParaRPr lang="en-GB" sz="1400" dirty="0"/>
          </a:p>
          <a:p>
            <a:pPr marL="285750" indent="-285750">
              <a:buFont typeface="Arial" panose="020B0604020202020204" pitchFamily="34" charset="0"/>
              <a:buChar char="•"/>
            </a:pPr>
            <a:r>
              <a:rPr lang="en-GB" sz="1400" dirty="0"/>
              <a:t>Black and </a:t>
            </a:r>
            <a:r>
              <a:rPr lang="en-GB" sz="1400" dirty="0" err="1"/>
              <a:t>Wiliam</a:t>
            </a:r>
            <a:r>
              <a:rPr lang="en-GB" sz="1400" dirty="0"/>
              <a:t> (1998) state that the skill that acquired to analyse the work of a peer goes hand in hand with the skills that are acquired to produce accurate self-assessments and therefor both should be exercised throughout key stage one and two via success criteria marking</a:t>
            </a:r>
          </a:p>
          <a:p>
            <a:endParaRPr lang="en-GB" sz="1400" dirty="0"/>
          </a:p>
        </p:txBody>
      </p:sp>
    </p:spTree>
    <p:extLst>
      <p:ext uri="{BB962C8B-B14F-4D97-AF65-F5344CB8AC3E}">
        <p14:creationId xmlns:p14="http://schemas.microsoft.com/office/powerpoint/2010/main" val="3353554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D8CBADDA-9B84-4A4C-9480-D5C29515AAC7}"/>
              </a:ext>
            </a:extLst>
          </p:cNvPr>
          <p:cNvSpPr/>
          <p:nvPr/>
        </p:nvSpPr>
        <p:spPr>
          <a:xfrm>
            <a:off x="354724" y="346839"/>
            <a:ext cx="2970487" cy="861849"/>
          </a:xfrm>
          <a:prstGeom prst="roundRect">
            <a:avLst/>
          </a:prstGeom>
          <a:solidFill>
            <a:srgbClr val="7EA4FE"/>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Eliciting Evidence</a:t>
            </a:r>
            <a:endParaRPr lang="en-US" b="1" dirty="0">
              <a:solidFill>
                <a:schemeClr val="tx1"/>
              </a:solidFill>
            </a:endParaRPr>
          </a:p>
        </p:txBody>
      </p:sp>
      <p:sp>
        <p:nvSpPr>
          <p:cNvPr id="3" name="Rounded Rectangle 2">
            <a:extLst>
              <a:ext uri="{FF2B5EF4-FFF2-40B4-BE49-F238E27FC236}">
                <a16:creationId xmlns:a16="http://schemas.microsoft.com/office/drawing/2014/main" id="{41A196BE-F7BD-984D-AA50-3802EA27F391}"/>
              </a:ext>
            </a:extLst>
          </p:cNvPr>
          <p:cNvSpPr/>
          <p:nvPr/>
        </p:nvSpPr>
        <p:spPr>
          <a:xfrm>
            <a:off x="3742339" y="346838"/>
            <a:ext cx="3440824" cy="2853561"/>
          </a:xfrm>
          <a:prstGeom prst="roundRect">
            <a:avLst/>
          </a:prstGeom>
          <a:solidFill>
            <a:srgbClr val="AAE6EC"/>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What?</a:t>
            </a:r>
          </a:p>
          <a:p>
            <a:pPr algn="ctr"/>
            <a:endParaRPr lang="en-GB" dirty="0"/>
          </a:p>
          <a:p>
            <a:pPr algn="ctr"/>
            <a:r>
              <a:rPr lang="en-GB" sz="1400" dirty="0">
                <a:solidFill>
                  <a:schemeClr val="tx1"/>
                </a:solidFill>
              </a:rPr>
              <a:t>Black and </a:t>
            </a:r>
            <a:r>
              <a:rPr lang="en-GB" sz="1400" dirty="0" err="1">
                <a:solidFill>
                  <a:schemeClr val="tx1"/>
                </a:solidFill>
              </a:rPr>
              <a:t>Wiliam</a:t>
            </a:r>
            <a:r>
              <a:rPr lang="en-GB" sz="1400" dirty="0">
                <a:solidFill>
                  <a:schemeClr val="tx1"/>
                </a:solidFill>
              </a:rPr>
              <a:t> (2009, cited </a:t>
            </a:r>
            <a:r>
              <a:rPr lang="en-GB" sz="1400" dirty="0" err="1">
                <a:solidFill>
                  <a:schemeClr val="tx1"/>
                </a:solidFill>
              </a:rPr>
              <a:t>Younie</a:t>
            </a:r>
            <a:r>
              <a:rPr lang="en-GB" sz="1400" dirty="0">
                <a:solidFill>
                  <a:schemeClr val="tx1"/>
                </a:solidFill>
              </a:rPr>
              <a:t>, Leask &amp; Burden 2014) assert that providing learning tasks that elicit evidence of learning is a key strategy within the </a:t>
            </a:r>
            <a:r>
              <a:rPr lang="en-GB" sz="1400" dirty="0" err="1">
                <a:solidFill>
                  <a:schemeClr val="tx1"/>
                </a:solidFill>
              </a:rPr>
              <a:t>AfL</a:t>
            </a:r>
            <a:r>
              <a:rPr lang="en-GB" sz="1400" dirty="0">
                <a:solidFill>
                  <a:schemeClr val="tx1"/>
                </a:solidFill>
              </a:rPr>
              <a:t> framework as it provides a base for the student to reflect and also provide evidence of learning for the teacher.</a:t>
            </a:r>
            <a:endParaRPr lang="en-US" sz="1400" dirty="0">
              <a:solidFill>
                <a:schemeClr val="tx1"/>
              </a:solidFill>
            </a:endParaRPr>
          </a:p>
        </p:txBody>
      </p:sp>
      <p:sp>
        <p:nvSpPr>
          <p:cNvPr id="4" name="Rounded Rectangle 3">
            <a:extLst>
              <a:ext uri="{FF2B5EF4-FFF2-40B4-BE49-F238E27FC236}">
                <a16:creationId xmlns:a16="http://schemas.microsoft.com/office/drawing/2014/main" id="{5E25B10E-D9E5-F14B-B367-812C85FE9574}"/>
              </a:ext>
            </a:extLst>
          </p:cNvPr>
          <p:cNvSpPr/>
          <p:nvPr/>
        </p:nvSpPr>
        <p:spPr>
          <a:xfrm>
            <a:off x="195098" y="1686909"/>
            <a:ext cx="3289737" cy="4403835"/>
          </a:xfrm>
          <a:prstGeom prst="roundRect">
            <a:avLst/>
          </a:prstGeom>
          <a:solidFill>
            <a:srgbClr val="AAE6EC"/>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Why?</a:t>
            </a:r>
          </a:p>
          <a:p>
            <a:pPr algn="ctr"/>
            <a:endParaRPr lang="en-GB" dirty="0">
              <a:solidFill>
                <a:schemeClr val="tx1"/>
              </a:solidFill>
            </a:endParaRPr>
          </a:p>
          <a:p>
            <a:pPr algn="ctr"/>
            <a:r>
              <a:rPr lang="en-GB" sz="1400" dirty="0" err="1">
                <a:solidFill>
                  <a:schemeClr val="tx1"/>
                </a:solidFill>
              </a:rPr>
              <a:t>Faragher</a:t>
            </a:r>
            <a:r>
              <a:rPr lang="en-GB" sz="1400" dirty="0">
                <a:solidFill>
                  <a:schemeClr val="tx1"/>
                </a:solidFill>
              </a:rPr>
              <a:t>, S. (2014) states that the most accurate assessment that benefits children within the classrooms are that of formative assessments; in particular the types of learning that offer visual stimuli for young children.</a:t>
            </a:r>
          </a:p>
          <a:p>
            <a:pPr algn="ctr"/>
            <a:endParaRPr lang="en-GB" sz="1400" dirty="0">
              <a:solidFill>
                <a:schemeClr val="tx1"/>
              </a:solidFill>
            </a:endParaRPr>
          </a:p>
          <a:p>
            <a:pPr algn="ctr"/>
            <a:r>
              <a:rPr lang="en-GB" sz="1400" dirty="0">
                <a:solidFill>
                  <a:schemeClr val="tx1"/>
                </a:solidFill>
              </a:rPr>
              <a:t>Dann, R.(2012 also states that for children to progress successfully and identify their learning gaps it is imperative to use visual ques.</a:t>
            </a:r>
          </a:p>
          <a:p>
            <a:pPr algn="ctr"/>
            <a:endParaRPr lang="en-US" sz="1400" dirty="0">
              <a:solidFill>
                <a:schemeClr val="tx1"/>
              </a:solidFill>
            </a:endParaRPr>
          </a:p>
        </p:txBody>
      </p:sp>
      <p:sp>
        <p:nvSpPr>
          <p:cNvPr id="5" name="Rounded Rectangle 4">
            <a:extLst>
              <a:ext uri="{FF2B5EF4-FFF2-40B4-BE49-F238E27FC236}">
                <a16:creationId xmlns:a16="http://schemas.microsoft.com/office/drawing/2014/main" id="{A1F96D8B-A296-B741-8A8C-977D3BDB2F0F}"/>
              </a:ext>
            </a:extLst>
          </p:cNvPr>
          <p:cNvSpPr/>
          <p:nvPr/>
        </p:nvSpPr>
        <p:spPr>
          <a:xfrm>
            <a:off x="3742339" y="3410604"/>
            <a:ext cx="3488122" cy="2680140"/>
          </a:xfrm>
          <a:prstGeom prst="roundRect">
            <a:avLst/>
          </a:prstGeom>
          <a:solidFill>
            <a:srgbClr val="AAE6EC"/>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How?</a:t>
            </a:r>
          </a:p>
          <a:p>
            <a:pPr algn="ctr"/>
            <a:endParaRPr lang="en-GB" dirty="0"/>
          </a:p>
          <a:p>
            <a:pPr algn="ctr"/>
            <a:r>
              <a:rPr lang="en-GB" sz="1400" dirty="0">
                <a:solidFill>
                  <a:schemeClr val="tx1"/>
                </a:solidFill>
              </a:rPr>
              <a:t>Hattie (2008) states that it visible learning strategies can aid children of all abilities as it allows for visual and kinaesthetic learning but also provides a visual model that can be analysed and used as a stepping stone for future learning. </a:t>
            </a:r>
          </a:p>
          <a:p>
            <a:pPr algn="ctr"/>
            <a:endParaRPr lang="en-US" sz="1400" dirty="0"/>
          </a:p>
        </p:txBody>
      </p:sp>
      <p:sp>
        <p:nvSpPr>
          <p:cNvPr id="6" name="TextBox 5">
            <a:extLst>
              <a:ext uri="{FF2B5EF4-FFF2-40B4-BE49-F238E27FC236}">
                <a16:creationId xmlns:a16="http://schemas.microsoft.com/office/drawing/2014/main" id="{56F3D0DC-027E-3E45-B996-9F96F0280C65}"/>
              </a:ext>
            </a:extLst>
          </p:cNvPr>
          <p:cNvSpPr txBox="1"/>
          <p:nvPr/>
        </p:nvSpPr>
        <p:spPr>
          <a:xfrm>
            <a:off x="7440667" y="1576552"/>
            <a:ext cx="4372961" cy="4462760"/>
          </a:xfrm>
          <a:prstGeom prst="rect">
            <a:avLst/>
          </a:prstGeom>
          <a:noFill/>
        </p:spPr>
        <p:txBody>
          <a:bodyPr wrap="square" rtlCol="0">
            <a:spAutoFit/>
          </a:bodyPr>
          <a:lstStyle/>
          <a:p>
            <a:r>
              <a:rPr lang="en-GB" sz="1400" u="sng" dirty="0"/>
              <a:t>We’ve decided to implement it through…</a:t>
            </a:r>
          </a:p>
          <a:p>
            <a:endParaRPr lang="en-GB" sz="1400" u="sng" dirty="0"/>
          </a:p>
          <a:p>
            <a:endParaRPr lang="en-GB" sz="1600" dirty="0"/>
          </a:p>
          <a:p>
            <a:r>
              <a:rPr lang="en-GB" sz="1600" dirty="0"/>
              <a:t>A</a:t>
            </a:r>
            <a:r>
              <a:rPr lang="en-US" sz="1600" dirty="0"/>
              <a:t> non Summative Assessment Curriculum</a:t>
            </a:r>
          </a:p>
          <a:p>
            <a:endParaRPr lang="en-GB" sz="1600" dirty="0"/>
          </a:p>
          <a:p>
            <a:pPr marL="285750" indent="-285750">
              <a:buFont typeface="Arial" panose="020B0604020202020204" pitchFamily="34" charset="0"/>
              <a:buChar char="•"/>
            </a:pPr>
            <a:r>
              <a:rPr lang="en-GB" sz="1600" dirty="0"/>
              <a:t>I</a:t>
            </a:r>
            <a:r>
              <a:rPr lang="en-US" sz="1600" dirty="0"/>
              <a:t>n order to obtain valid outcomes from the work of our pupils we will be assessing them through formative assessment only via visual learning strategies.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err="1"/>
              <a:t>Buzan</a:t>
            </a:r>
            <a:r>
              <a:rPr lang="en-GB" sz="1600" dirty="0"/>
              <a:t> (2002) offers mind mapping as a technique that can ‘maximize brain power’ and ‘improve creativity throughout the curriculum’ (p.84) which is why we have chosen to use them as a version of formative assessment that would happen during each topic.</a:t>
            </a:r>
            <a:endParaRPr lang="en-US" sz="1600" dirty="0"/>
          </a:p>
        </p:txBody>
      </p:sp>
    </p:spTree>
    <p:extLst>
      <p:ext uri="{BB962C8B-B14F-4D97-AF65-F5344CB8AC3E}">
        <p14:creationId xmlns:p14="http://schemas.microsoft.com/office/powerpoint/2010/main" val="3591208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0F33B-AD9F-4546-B350-5A43EE52EF24}"/>
              </a:ext>
            </a:extLst>
          </p:cNvPr>
          <p:cNvSpPr>
            <a:spLocks noGrp="1"/>
          </p:cNvSpPr>
          <p:nvPr>
            <p:ph type="ctrTitle"/>
          </p:nvPr>
        </p:nvSpPr>
        <p:spPr/>
        <p:txBody>
          <a:bodyPr/>
          <a:lstStyle/>
          <a:p>
            <a:r>
              <a:rPr lang="en-GB" dirty="0"/>
              <a:t>Thanks for Listening!</a:t>
            </a:r>
            <a:endParaRPr lang="en-US" dirty="0"/>
          </a:p>
        </p:txBody>
      </p:sp>
      <p:sp>
        <p:nvSpPr>
          <p:cNvPr id="3" name="Subtitle 2">
            <a:extLst>
              <a:ext uri="{FF2B5EF4-FFF2-40B4-BE49-F238E27FC236}">
                <a16:creationId xmlns:a16="http://schemas.microsoft.com/office/drawing/2014/main" id="{9C5594C7-0796-9145-BA8E-BF480D8C8162}"/>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4175409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407F7D9C-71E4-174F-B799-95051A2FE9EC}"/>
              </a:ext>
            </a:extLst>
          </p:cNvPr>
          <p:cNvSpPr/>
          <p:nvPr/>
        </p:nvSpPr>
        <p:spPr>
          <a:xfrm>
            <a:off x="0" y="0"/>
            <a:ext cx="3195145" cy="4624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References</a:t>
            </a:r>
            <a:endParaRPr lang="en-US" dirty="0"/>
          </a:p>
        </p:txBody>
      </p:sp>
      <p:sp>
        <p:nvSpPr>
          <p:cNvPr id="3" name="TextBox 2">
            <a:extLst>
              <a:ext uri="{FF2B5EF4-FFF2-40B4-BE49-F238E27FC236}">
                <a16:creationId xmlns:a16="http://schemas.microsoft.com/office/drawing/2014/main" id="{8A2FDD75-9E6A-8546-8C32-44F83EF9819A}"/>
              </a:ext>
            </a:extLst>
          </p:cNvPr>
          <p:cNvSpPr txBox="1"/>
          <p:nvPr/>
        </p:nvSpPr>
        <p:spPr>
          <a:xfrm>
            <a:off x="172106" y="608286"/>
            <a:ext cx="10047891" cy="6863417"/>
          </a:xfrm>
          <a:prstGeom prst="rect">
            <a:avLst/>
          </a:prstGeom>
          <a:noFill/>
          <a:ln>
            <a:solidFill>
              <a:schemeClr val="tx1"/>
            </a:solidFill>
          </a:ln>
        </p:spPr>
        <p:txBody>
          <a:bodyPr wrap="square" rtlCol="0">
            <a:spAutoFit/>
          </a:bodyPr>
          <a:lstStyle/>
          <a:p>
            <a:r>
              <a:rPr lang="en-GB" sz="900" dirty="0"/>
              <a:t>ARG (2002) </a:t>
            </a:r>
            <a:r>
              <a:rPr lang="en-GB" sz="900" i="1" dirty="0"/>
              <a:t>Assessment for Learning: 10 Principles</a:t>
            </a:r>
            <a:r>
              <a:rPr lang="en-GB" sz="900" dirty="0"/>
              <a:t>. Cambridge: Assessment Reform Group.</a:t>
            </a:r>
          </a:p>
          <a:p>
            <a:endParaRPr lang="en-GB" sz="900" dirty="0"/>
          </a:p>
          <a:p>
            <a:r>
              <a:rPr lang="en-GB" sz="900" dirty="0"/>
              <a:t>Arthur, J. and </a:t>
            </a:r>
            <a:r>
              <a:rPr lang="en-GB" sz="900" dirty="0" err="1"/>
              <a:t>Cremin</a:t>
            </a:r>
            <a:r>
              <a:rPr lang="en-GB" sz="900" dirty="0"/>
              <a:t>, T. ed., (2006). </a:t>
            </a:r>
            <a:r>
              <a:rPr lang="en-GB" sz="900" i="1" dirty="0"/>
              <a:t>Learning to Teach in the Primary School</a:t>
            </a:r>
            <a:r>
              <a:rPr lang="en-GB" sz="900" dirty="0"/>
              <a:t>. 1st ed. London: Routledge.</a:t>
            </a:r>
          </a:p>
          <a:p>
            <a:r>
              <a:rPr lang="en-GB" sz="900" dirty="0"/>
              <a:t> </a:t>
            </a:r>
          </a:p>
          <a:p>
            <a:r>
              <a:rPr lang="en-GB" sz="900" dirty="0"/>
              <a:t>Briggs, M., Woodfield, A., </a:t>
            </a:r>
            <a:r>
              <a:rPr lang="en-GB" sz="900" dirty="0" err="1"/>
              <a:t>Swatton</a:t>
            </a:r>
            <a:r>
              <a:rPr lang="en-GB" sz="900" dirty="0"/>
              <a:t>, P. and Martin, C. ed., (2008). </a:t>
            </a:r>
            <a:r>
              <a:rPr lang="en-GB" sz="900" i="1" dirty="0"/>
              <a:t>Assessment for Learning and Teaching in Primary Schools</a:t>
            </a:r>
            <a:r>
              <a:rPr lang="en-GB" sz="900" dirty="0"/>
              <a:t>. New York: Learning Matters.</a:t>
            </a:r>
          </a:p>
          <a:p>
            <a:r>
              <a:rPr lang="en-GB" sz="900" dirty="0"/>
              <a:t> </a:t>
            </a:r>
          </a:p>
          <a:p>
            <a:r>
              <a:rPr lang="en-GB" sz="900" dirty="0"/>
              <a:t>Black, P., Harrison, C., Lee, C., Marshall, B. and </a:t>
            </a:r>
            <a:r>
              <a:rPr lang="en-GB" sz="900" dirty="0" err="1"/>
              <a:t>Wiliam</a:t>
            </a:r>
            <a:r>
              <a:rPr lang="en-GB" sz="900" dirty="0"/>
              <a:t>, D. (2003). </a:t>
            </a:r>
            <a:r>
              <a:rPr lang="en-GB" sz="900" i="1" dirty="0"/>
              <a:t>Assessment for learning</a:t>
            </a:r>
            <a:r>
              <a:rPr lang="en-GB" sz="900" dirty="0"/>
              <a:t>. Berkshire: Open University Press.</a:t>
            </a:r>
          </a:p>
          <a:p>
            <a:r>
              <a:rPr lang="en-GB" sz="900" dirty="0"/>
              <a:t> </a:t>
            </a:r>
          </a:p>
          <a:p>
            <a:r>
              <a:rPr lang="en-GB" sz="900" dirty="0" err="1"/>
              <a:t>Buzan</a:t>
            </a:r>
            <a:r>
              <a:rPr lang="en-GB" sz="900" dirty="0"/>
              <a:t>, T. (2002). </a:t>
            </a:r>
            <a:r>
              <a:rPr lang="en-GB" sz="900" i="1" dirty="0"/>
              <a:t>How to Mind Map</a:t>
            </a:r>
            <a:r>
              <a:rPr lang="en-GB" sz="900" dirty="0"/>
              <a:t>. London: </a:t>
            </a:r>
            <a:r>
              <a:rPr lang="en-GB" sz="900" dirty="0" err="1"/>
              <a:t>Thorsons</a:t>
            </a:r>
            <a:r>
              <a:rPr lang="en-GB" sz="900" dirty="0"/>
              <a:t>.</a:t>
            </a:r>
          </a:p>
          <a:p>
            <a:r>
              <a:rPr lang="en-GB" sz="900" dirty="0"/>
              <a:t> </a:t>
            </a:r>
          </a:p>
          <a:p>
            <a:r>
              <a:rPr lang="en-GB" sz="900" dirty="0"/>
              <a:t>Cameron, A. (2010). </a:t>
            </a:r>
            <a:r>
              <a:rPr lang="en-GB" sz="900" i="1" dirty="0"/>
              <a:t>http://</a:t>
            </a:r>
            <a:r>
              <a:rPr lang="en-GB" sz="900" i="1" dirty="0" err="1"/>
              <a:t>workforcesolutions.sssc.uk.com</a:t>
            </a:r>
            <a:r>
              <a:rPr lang="en-GB" sz="900" i="1" dirty="0"/>
              <a:t>/new/docs/research/</a:t>
            </a:r>
            <a:r>
              <a:rPr lang="en-GB" sz="900" i="1" dirty="0" err="1"/>
              <a:t>Self_Assessment_in_the_Early_Yars_Final_.pdf</a:t>
            </a:r>
            <a:r>
              <a:rPr lang="en-GB" sz="900" dirty="0"/>
              <a:t>. [</a:t>
            </a:r>
            <a:r>
              <a:rPr lang="en-GB" sz="900" dirty="0" err="1"/>
              <a:t>ebook</a:t>
            </a:r>
            <a:r>
              <a:rPr lang="en-GB" sz="900" dirty="0"/>
              <a:t>] Inverness College. Available at: http://</a:t>
            </a:r>
            <a:r>
              <a:rPr lang="en-GB" sz="900" dirty="0" err="1"/>
              <a:t>workforcesolutions.sssc.uk.com</a:t>
            </a:r>
            <a:r>
              <a:rPr lang="en-GB" sz="900" dirty="0"/>
              <a:t>/new/docs/research/</a:t>
            </a:r>
            <a:r>
              <a:rPr lang="en-GB" sz="900" dirty="0" err="1"/>
              <a:t>Self_Assessment_in_the_Early_Yars_Final_.pdf</a:t>
            </a:r>
            <a:r>
              <a:rPr lang="en-GB" sz="900" dirty="0"/>
              <a:t> [Accessed 13 Feb. 2018].</a:t>
            </a:r>
          </a:p>
          <a:p>
            <a:r>
              <a:rPr lang="en-GB" sz="900" dirty="0"/>
              <a:t> </a:t>
            </a:r>
          </a:p>
          <a:p>
            <a:r>
              <a:rPr lang="en-GB" sz="900" dirty="0"/>
              <a:t>Claxton, G. (2013). </a:t>
            </a:r>
            <a:r>
              <a:rPr lang="en-GB" sz="900" i="1" dirty="0"/>
              <a:t>What's The Point Of School?</a:t>
            </a:r>
            <a:r>
              <a:rPr lang="en-GB" sz="900" dirty="0"/>
              <a:t>. New York: </a:t>
            </a:r>
            <a:r>
              <a:rPr lang="en-GB" sz="900" dirty="0" err="1"/>
              <a:t>Oneworld</a:t>
            </a:r>
            <a:r>
              <a:rPr lang="en-GB" sz="900" dirty="0"/>
              <a:t> Publications.</a:t>
            </a:r>
          </a:p>
          <a:p>
            <a:r>
              <a:rPr lang="en-GB" sz="900" dirty="0"/>
              <a:t> </a:t>
            </a:r>
          </a:p>
          <a:p>
            <a:r>
              <a:rPr lang="en-GB" sz="900" dirty="0"/>
              <a:t>Dann, R. ed., (2012). </a:t>
            </a:r>
            <a:r>
              <a:rPr lang="en-GB" sz="900" i="1" dirty="0"/>
              <a:t>Promoting Assessment as Learning: Improving the Learning Process</a:t>
            </a:r>
            <a:r>
              <a:rPr lang="en-GB" sz="900" dirty="0"/>
              <a:t>. London: Routledge.</a:t>
            </a:r>
          </a:p>
          <a:p>
            <a:r>
              <a:rPr lang="en-GB" sz="900" dirty="0"/>
              <a:t> </a:t>
            </a:r>
          </a:p>
          <a:p>
            <a:r>
              <a:rPr lang="en-GB" sz="900" dirty="0"/>
              <a:t>Earl, L. (2012). </a:t>
            </a:r>
            <a:r>
              <a:rPr lang="en-GB" sz="900" i="1" dirty="0"/>
              <a:t>Assessment as Learning: Using Classroom Assessment to Maximize Student Learning</a:t>
            </a:r>
            <a:r>
              <a:rPr lang="en-GB" sz="900" dirty="0"/>
              <a:t>. Dublin: Corwin Press.</a:t>
            </a:r>
          </a:p>
          <a:p>
            <a:r>
              <a:rPr lang="en-GB" sz="900" dirty="0"/>
              <a:t> </a:t>
            </a:r>
          </a:p>
          <a:p>
            <a:r>
              <a:rPr lang="en-GB" sz="900" dirty="0" err="1"/>
              <a:t>Faragher</a:t>
            </a:r>
            <a:r>
              <a:rPr lang="en-GB" sz="900" dirty="0"/>
              <a:t>, S. (2014). </a:t>
            </a:r>
            <a:r>
              <a:rPr lang="en-GB" sz="900" i="1" dirty="0"/>
              <a:t>Understanding Assessment in Primary Education</a:t>
            </a:r>
            <a:r>
              <a:rPr lang="en-GB" sz="900" dirty="0"/>
              <a:t>. London: SAGE.</a:t>
            </a:r>
          </a:p>
          <a:p>
            <a:r>
              <a:rPr lang="en-GB" sz="900" dirty="0"/>
              <a:t> </a:t>
            </a:r>
          </a:p>
          <a:p>
            <a:r>
              <a:rPr lang="en-GB" sz="900" dirty="0" err="1"/>
              <a:t>Nfer.ac.uk</a:t>
            </a:r>
            <a:r>
              <a:rPr lang="en-GB" sz="900" dirty="0"/>
              <a:t>. (2018). </a:t>
            </a:r>
            <a:r>
              <a:rPr lang="en-GB" sz="900" i="1" dirty="0"/>
              <a:t>Getting to Grips with Assessment: Primary</a:t>
            </a:r>
            <a:r>
              <a:rPr lang="en-GB" sz="900" dirty="0"/>
              <a:t>. [online] Available at: https://</a:t>
            </a:r>
            <a:r>
              <a:rPr lang="en-GB" sz="900" dirty="0" err="1"/>
              <a:t>www.nfer.ac.uk</a:t>
            </a:r>
            <a:r>
              <a:rPr lang="en-GB" sz="900" dirty="0"/>
              <a:t>/pdf/getting-to-grips-with-assessment-1.pdf [Accessed 12 Feb. 2018].</a:t>
            </a:r>
          </a:p>
          <a:p>
            <a:r>
              <a:rPr lang="en-GB" sz="900" dirty="0"/>
              <a:t> </a:t>
            </a:r>
          </a:p>
          <a:p>
            <a:r>
              <a:rPr lang="en-GB" sz="900" dirty="0"/>
              <a:t>Hattie, J. (2012). </a:t>
            </a:r>
            <a:r>
              <a:rPr lang="en-GB" sz="900" i="1" dirty="0"/>
              <a:t>Visible Learning for Teachers: Maximizing Impact on Learning</a:t>
            </a:r>
            <a:r>
              <a:rPr lang="en-GB" sz="900" dirty="0"/>
              <a:t>. 1st ed. London: Routledge.</a:t>
            </a:r>
          </a:p>
          <a:p>
            <a:r>
              <a:rPr lang="en-GB" sz="900" dirty="0"/>
              <a:t>How to develop thinking and assessment for learning in the classroom. (2010). [</a:t>
            </a:r>
            <a:r>
              <a:rPr lang="en-GB" sz="900" dirty="0" err="1"/>
              <a:t>ebook</a:t>
            </a:r>
            <a:r>
              <a:rPr lang="en-GB" sz="900" dirty="0"/>
              <a:t>] Cardiff: Welsh Assembly Government. Available at: http://</a:t>
            </a:r>
            <a:r>
              <a:rPr lang="en-GB" sz="900" dirty="0" err="1"/>
              <a:t>learning.gov.wales</a:t>
            </a:r>
            <a:r>
              <a:rPr lang="en-GB" sz="900" dirty="0"/>
              <a:t>/docs/</a:t>
            </a:r>
            <a:r>
              <a:rPr lang="en-GB" sz="900" dirty="0" err="1"/>
              <a:t>learningwales</a:t>
            </a:r>
            <a:r>
              <a:rPr lang="en-GB" sz="900" dirty="0"/>
              <a:t>/publications/130429how-to-develop-thinking-en.pdf [Accessed 13 Feb. 2018].</a:t>
            </a:r>
          </a:p>
          <a:p>
            <a:r>
              <a:rPr lang="en-GB" sz="900" dirty="0"/>
              <a:t> </a:t>
            </a:r>
          </a:p>
          <a:p>
            <a:r>
              <a:rPr lang="en-GB" sz="900" dirty="0"/>
              <a:t>Knight, O. and Benson, D. (2013). </a:t>
            </a:r>
            <a:r>
              <a:rPr lang="en-GB" sz="900" i="1" dirty="0"/>
              <a:t>Creating Outstanding Classrooms: A Whole-school Approach</a:t>
            </a:r>
            <a:r>
              <a:rPr lang="en-GB" sz="900" dirty="0"/>
              <a:t>. 1st ed. London: Routledge.</a:t>
            </a:r>
          </a:p>
          <a:p>
            <a:r>
              <a:rPr lang="en-GB" sz="900" dirty="0"/>
              <a:t> </a:t>
            </a:r>
          </a:p>
          <a:p>
            <a:r>
              <a:rPr lang="en-GB" sz="900" dirty="0"/>
              <a:t>Marshall, K. (2009). </a:t>
            </a:r>
            <a:r>
              <a:rPr lang="en-GB" sz="900" i="1" dirty="0"/>
              <a:t>Rethinking teacher supervision and evaluation</a:t>
            </a:r>
            <a:r>
              <a:rPr lang="en-GB" sz="900" dirty="0"/>
              <a:t>. New Delhi: John Wiley &amp; Sons.</a:t>
            </a:r>
          </a:p>
          <a:p>
            <a:r>
              <a:rPr lang="en-GB" sz="900" dirty="0"/>
              <a:t> </a:t>
            </a:r>
          </a:p>
          <a:p>
            <a:r>
              <a:rPr lang="en-GB" sz="900" dirty="0"/>
              <a:t>McMillan, J. (2012). </a:t>
            </a:r>
            <a:r>
              <a:rPr lang="en-GB" sz="900" i="1" dirty="0"/>
              <a:t>SAGE Handbook of Research on Classroom Assessment</a:t>
            </a:r>
            <a:r>
              <a:rPr lang="en-GB" sz="900" dirty="0"/>
              <a:t>. London: Sage Publications.</a:t>
            </a:r>
          </a:p>
          <a:p>
            <a:endParaRPr lang="en-GB" sz="900" dirty="0"/>
          </a:p>
          <a:p>
            <a:r>
              <a:rPr lang="en-GB" sz="900" dirty="0"/>
              <a:t>Rosen, Michael. "Ofsted Forgets Our Four-Year-Olds Are Not GCSE Apprentices." </a:t>
            </a:r>
            <a:r>
              <a:rPr lang="en-GB" sz="900" i="1" dirty="0"/>
              <a:t>The Guardian</a:t>
            </a:r>
            <a:r>
              <a:rPr lang="en-GB" sz="900" dirty="0"/>
              <a:t> 2018. Web. 14 Feb. 2018.</a:t>
            </a:r>
          </a:p>
          <a:p>
            <a:r>
              <a:rPr lang="en-GB" sz="900" dirty="0"/>
              <a:t> </a:t>
            </a:r>
          </a:p>
          <a:p>
            <a:r>
              <a:rPr lang="en-GB" sz="900" dirty="0" err="1"/>
              <a:t>Weale</a:t>
            </a:r>
            <a:r>
              <a:rPr lang="en-GB" sz="900" dirty="0"/>
              <a:t>, S. (2017). More primary school children suffering stress from </a:t>
            </a:r>
            <a:r>
              <a:rPr lang="en-GB" sz="900" dirty="0" err="1"/>
              <a:t>Sats</a:t>
            </a:r>
            <a:r>
              <a:rPr lang="en-GB" sz="900" dirty="0"/>
              <a:t>, survey finds. </a:t>
            </a:r>
            <a:r>
              <a:rPr lang="en-GB" sz="900" i="1" dirty="0"/>
              <a:t>The Guardian</a:t>
            </a:r>
            <a:r>
              <a:rPr lang="en-GB" sz="900" dirty="0"/>
              <a:t>. [online] Available at: https://</a:t>
            </a:r>
            <a:r>
              <a:rPr lang="en-GB" sz="900" dirty="0" err="1"/>
              <a:t>www.theguardian.com</a:t>
            </a:r>
            <a:r>
              <a:rPr lang="en-GB" sz="900" dirty="0"/>
              <a:t>/education/2017/may/01/</a:t>
            </a:r>
            <a:r>
              <a:rPr lang="en-GB" sz="900" dirty="0" err="1"/>
              <a:t>sats</a:t>
            </a:r>
            <a:r>
              <a:rPr lang="en-GB" sz="900" dirty="0"/>
              <a:t>-primary-school-children-suffering-stress-exam-time [Accessed 14 Feb. 2018].</a:t>
            </a:r>
          </a:p>
          <a:p>
            <a:r>
              <a:rPr lang="en-GB" sz="900" dirty="0"/>
              <a:t> </a:t>
            </a:r>
          </a:p>
          <a:p>
            <a:r>
              <a:rPr lang="en-GB" sz="900" dirty="0"/>
              <a:t>Webb, R. (2006). </a:t>
            </a:r>
            <a:r>
              <a:rPr lang="en-GB" sz="900" i="1" dirty="0"/>
              <a:t>Changing teaching and learning in the primary school</a:t>
            </a:r>
            <a:r>
              <a:rPr lang="en-GB" sz="900" dirty="0"/>
              <a:t>. Maidenhead: Open University Press.</a:t>
            </a:r>
          </a:p>
          <a:p>
            <a:r>
              <a:rPr lang="en-GB" sz="900" dirty="0"/>
              <a:t> </a:t>
            </a:r>
          </a:p>
          <a:p>
            <a:r>
              <a:rPr lang="en-GB" sz="900" dirty="0"/>
              <a:t>Welsh Government (2014). </a:t>
            </a:r>
            <a:r>
              <a:rPr lang="en-GB" sz="900" i="1" dirty="0"/>
              <a:t>National Reading and Numeracy Tests – Test administration handbook 2014</a:t>
            </a:r>
            <a:r>
              <a:rPr lang="en-GB" sz="900" dirty="0"/>
              <a:t>. Cardiff: Welsh Government.</a:t>
            </a:r>
          </a:p>
          <a:p>
            <a:r>
              <a:rPr lang="en-GB" sz="900" b="1" dirty="0"/>
              <a:t> </a:t>
            </a:r>
            <a:endParaRPr lang="en-GB" sz="900" dirty="0"/>
          </a:p>
          <a:p>
            <a:r>
              <a:rPr lang="en-GB" sz="900" dirty="0" err="1"/>
              <a:t>Wragg</a:t>
            </a:r>
            <a:r>
              <a:rPr lang="en-GB" sz="900" dirty="0"/>
              <a:t>, E. (2003). </a:t>
            </a:r>
            <a:r>
              <a:rPr lang="en-GB" sz="900" i="1" dirty="0"/>
              <a:t>Assessment and Learning in the Primary School</a:t>
            </a:r>
            <a:r>
              <a:rPr lang="en-GB" sz="900" dirty="0"/>
              <a:t>. London: Routledge.</a:t>
            </a:r>
          </a:p>
          <a:p>
            <a:r>
              <a:rPr lang="en-GB" sz="900" dirty="0"/>
              <a:t> </a:t>
            </a:r>
          </a:p>
          <a:p>
            <a:r>
              <a:rPr lang="en-GB" sz="900" dirty="0" err="1"/>
              <a:t>Younie</a:t>
            </a:r>
            <a:r>
              <a:rPr lang="en-GB" sz="900" dirty="0"/>
              <a:t>, S., Leask, M. and Burden, K. (2014). </a:t>
            </a:r>
            <a:r>
              <a:rPr lang="en-GB" sz="900" i="1" dirty="0"/>
              <a:t>Teaching and Learning with ICT in the Primary School</a:t>
            </a:r>
            <a:r>
              <a:rPr lang="en-GB" sz="900" dirty="0"/>
              <a:t>. New York: Routledge.</a:t>
            </a:r>
          </a:p>
          <a:p>
            <a:r>
              <a:rPr lang="en-GB" dirty="0"/>
              <a:t> </a:t>
            </a:r>
          </a:p>
          <a:p>
            <a:endParaRPr lang="en-US" dirty="0"/>
          </a:p>
        </p:txBody>
      </p:sp>
    </p:spTree>
    <p:extLst>
      <p:ext uri="{BB962C8B-B14F-4D97-AF65-F5344CB8AC3E}">
        <p14:creationId xmlns:p14="http://schemas.microsoft.com/office/powerpoint/2010/main" val="27962475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13792</TotalTime>
  <Words>3830</Words>
  <Application>Microsoft Macintosh PowerPoint</Application>
  <PresentationFormat>Widescreen</PresentationFormat>
  <Paragraphs>294</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 Boardroom</vt:lpstr>
      <vt:lpstr>Assignment 1: Your school (Primary) has decided to implement Assessment for Learning strategies. As part of your role as assessment co-ordinator, you need to present your philosophy to the board of governors in order to convince them that this is an important strategy which will enhance learning and teaching. Part of your presentation should include an explanation of specific aspects that you intend to include e.g peer-assessment and the reasons why this will benefit the learners’ experience.</vt:lpstr>
      <vt:lpstr>Current Assessment</vt:lpstr>
      <vt:lpstr>Current Issues</vt:lpstr>
      <vt:lpstr>What is Assessment for Learning?</vt:lpstr>
      <vt:lpstr>Our School Development Plan</vt:lpstr>
      <vt:lpstr>Assessment for Learning (AfL)</vt:lpstr>
      <vt:lpstr>PowerPoint Presentation</vt:lpstr>
      <vt:lpstr>PowerPoint Presentation</vt:lpstr>
      <vt:lpstr>PowerPoint Presentation</vt:lpstr>
      <vt:lpstr>Thanks for Listening!</vt:lpstr>
      <vt:lpstr>PowerPoint Presentation</vt:lpstr>
    </vt:vector>
  </TitlesOfParts>
  <Company/>
  <LinksUpToDate>false</LinksUpToDate>
  <SharedDoc>false</SharedDoc>
  <HyperlinksChanged>false</HyperlinksChanged>
  <AppVersion>16.0009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Your school (Primary) has decided to implement Assessment for Learning strategies. As part of your role as assessment co-ordinator, you need to present your philosophy to the board of governors in order to convince them that this is an important strategy which will enhance learning and teaching. Part of your presentation should include an explanation of specific aspects that you intend to include e.g peer-assessment and the reasons why this will benefit the learners’ experience.</dc:title>
  <dc:creator>Kate Antoniazzi</dc:creator>
  <cp:lastModifiedBy>Kate Antoniazzi</cp:lastModifiedBy>
  <cp:revision>75</cp:revision>
  <cp:lastPrinted>2018-02-16T09:34:01Z</cp:lastPrinted>
  <dcterms:created xsi:type="dcterms:W3CDTF">2018-02-06T19:34:04Z</dcterms:created>
  <dcterms:modified xsi:type="dcterms:W3CDTF">2018-02-16T09:37:14Z</dcterms:modified>
</cp:coreProperties>
</file>