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15"/>
  </p:notesMasterIdLst>
  <p:handoutMasterIdLst>
    <p:handoutMasterId r:id="rId16"/>
  </p:handoutMasterIdLst>
  <p:sldIdLst>
    <p:sldId id="256" r:id="rId2"/>
    <p:sldId id="272" r:id="rId3"/>
    <p:sldId id="258" r:id="rId4"/>
    <p:sldId id="260" r:id="rId5"/>
    <p:sldId id="261" r:id="rId6"/>
    <p:sldId id="262" r:id="rId7"/>
    <p:sldId id="264" r:id="rId8"/>
    <p:sldId id="265" r:id="rId9"/>
    <p:sldId id="266" r:id="rId10"/>
    <p:sldId id="267" r:id="rId11"/>
    <p:sldId id="268" r:id="rId12"/>
    <p:sldId id="270" r:id="rId13"/>
    <p:sldId id="271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58" d="100"/>
          <a:sy n="58" d="100"/>
        </p:scale>
        <p:origin x="1520" y="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1.svg"/><Relationship Id="rId5" Type="http://schemas.openxmlformats.org/officeDocument/2006/relationships/image" Target="../media/image1.png"/><Relationship Id="rId4" Type="http://schemas.openxmlformats.org/officeDocument/2006/relationships/image" Target="../media/image6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2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1.svg"/><Relationship Id="rId5" Type="http://schemas.openxmlformats.org/officeDocument/2006/relationships/image" Target="../media/image1.png"/><Relationship Id="rId4" Type="http://schemas.openxmlformats.org/officeDocument/2006/relationships/image" Target="../media/image6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05F8A2-C2ED-46B9-A7CE-923DCF3B8CD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FAB4C9F-6AB0-429C-B084-A2E209445A4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HSBC UK: one of the UK's largest banks, headquartered in London, serving 14.5 million customers (HSBC, 2024)</a:t>
          </a:r>
        </a:p>
      </dgm:t>
    </dgm:pt>
    <dgm:pt modelId="{EC235A82-3610-4412-868D-76DF126700DB}" type="parTrans" cxnId="{0A79755B-6B0A-4E10-BD94-E2877AA6A155}">
      <dgm:prSet/>
      <dgm:spPr/>
      <dgm:t>
        <a:bodyPr/>
        <a:lstStyle/>
        <a:p>
          <a:endParaRPr lang="en-US"/>
        </a:p>
      </dgm:t>
    </dgm:pt>
    <dgm:pt modelId="{617C00EB-3DF5-4A9A-BCAD-946CB9939237}" type="sibTrans" cxnId="{0A79755B-6B0A-4E10-BD94-E2877AA6A155}">
      <dgm:prSet/>
      <dgm:spPr/>
      <dgm:t>
        <a:bodyPr/>
        <a:lstStyle/>
        <a:p>
          <a:endParaRPr lang="en-US"/>
        </a:p>
      </dgm:t>
    </dgm:pt>
    <dgm:pt modelId="{CC2B1D35-0DF0-45C0-80D4-4C4C6ADBCC4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Undergoing significant digital and branch transformation (HSBC, 2024)</a:t>
          </a:r>
        </a:p>
      </dgm:t>
    </dgm:pt>
    <dgm:pt modelId="{80F7ADED-31DC-4946-A241-5ADA6363B72A}" type="parTrans" cxnId="{AC6EAF87-250C-4B01-A19F-8BE2C2D982B7}">
      <dgm:prSet/>
      <dgm:spPr/>
      <dgm:t>
        <a:bodyPr/>
        <a:lstStyle/>
        <a:p>
          <a:endParaRPr lang="en-US"/>
        </a:p>
      </dgm:t>
    </dgm:pt>
    <dgm:pt modelId="{1552CD25-A30C-4EE8-8B88-EAF7A21CF1E3}" type="sibTrans" cxnId="{AC6EAF87-250C-4B01-A19F-8BE2C2D982B7}">
      <dgm:prSet/>
      <dgm:spPr/>
      <dgm:t>
        <a:bodyPr/>
        <a:lstStyle/>
        <a:p>
          <a:endParaRPr lang="en-US"/>
        </a:p>
      </dgm:t>
    </dgm:pt>
    <dgm:pt modelId="{94407DC7-A390-40D4-8832-1E6531B3223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Recruiting Digital Transformation Project Manager for strategic initiatives (McKinsey &amp; Company, 2022)</a:t>
          </a:r>
        </a:p>
      </dgm:t>
    </dgm:pt>
    <dgm:pt modelId="{00952208-9807-45A3-8A29-AFF5315BD24C}" type="parTrans" cxnId="{E6D3735D-30CE-4657-83CB-3479D4FF767A}">
      <dgm:prSet/>
      <dgm:spPr/>
      <dgm:t>
        <a:bodyPr/>
        <a:lstStyle/>
        <a:p>
          <a:endParaRPr lang="en-US"/>
        </a:p>
      </dgm:t>
    </dgm:pt>
    <dgm:pt modelId="{B3A99A00-07BA-40E4-8B32-E64D618258FB}" type="sibTrans" cxnId="{E6D3735D-30CE-4657-83CB-3479D4FF767A}">
      <dgm:prSet/>
      <dgm:spPr/>
      <dgm:t>
        <a:bodyPr/>
        <a:lstStyle/>
        <a:p>
          <a:endParaRPr lang="en-US"/>
        </a:p>
      </dgm:t>
    </dgm:pt>
    <dgm:pt modelId="{E96F75C5-BBE7-4687-A668-1E325D79FA87}" type="pres">
      <dgm:prSet presAssocID="{5D05F8A2-C2ED-46B9-A7CE-923DCF3B8CD3}" presName="root" presStyleCnt="0">
        <dgm:presLayoutVars>
          <dgm:dir/>
          <dgm:resizeHandles val="exact"/>
        </dgm:presLayoutVars>
      </dgm:prSet>
      <dgm:spPr/>
    </dgm:pt>
    <dgm:pt modelId="{36C63256-65E7-406C-A525-4E069847D604}" type="pres">
      <dgm:prSet presAssocID="{BFAB4C9F-6AB0-429C-B084-A2E209445A4B}" presName="compNode" presStyleCnt="0"/>
      <dgm:spPr/>
    </dgm:pt>
    <dgm:pt modelId="{19673EB4-0884-4656-943D-A2F5AD857501}" type="pres">
      <dgm:prSet presAssocID="{BFAB4C9F-6AB0-429C-B084-A2E209445A4B}" presName="bgRect" presStyleLbl="bgShp" presStyleIdx="0" presStyleCnt="3"/>
      <dgm:spPr/>
    </dgm:pt>
    <dgm:pt modelId="{E09AA13B-BF4F-4E9A-9A12-53A20CDF4EDD}" type="pres">
      <dgm:prSet presAssocID="{BFAB4C9F-6AB0-429C-B084-A2E209445A4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10BF91E6-10E1-4AB1-BF15-D16CA1B9BEAC}" type="pres">
      <dgm:prSet presAssocID="{BFAB4C9F-6AB0-429C-B084-A2E209445A4B}" presName="spaceRect" presStyleCnt="0"/>
      <dgm:spPr/>
    </dgm:pt>
    <dgm:pt modelId="{93593586-F58A-4889-B757-BB6DECC19EBF}" type="pres">
      <dgm:prSet presAssocID="{BFAB4C9F-6AB0-429C-B084-A2E209445A4B}" presName="parTx" presStyleLbl="revTx" presStyleIdx="0" presStyleCnt="3">
        <dgm:presLayoutVars>
          <dgm:chMax val="0"/>
          <dgm:chPref val="0"/>
        </dgm:presLayoutVars>
      </dgm:prSet>
      <dgm:spPr/>
    </dgm:pt>
    <dgm:pt modelId="{3F361A7C-0E58-4E62-B3C3-0EBCD5C6CB86}" type="pres">
      <dgm:prSet presAssocID="{617C00EB-3DF5-4A9A-BCAD-946CB9939237}" presName="sibTrans" presStyleCnt="0"/>
      <dgm:spPr/>
    </dgm:pt>
    <dgm:pt modelId="{2E47803C-A21E-43C2-894A-1937A75B1BB8}" type="pres">
      <dgm:prSet presAssocID="{CC2B1D35-0DF0-45C0-80D4-4C4C6ADBCC4E}" presName="compNode" presStyleCnt="0"/>
      <dgm:spPr/>
    </dgm:pt>
    <dgm:pt modelId="{3AF5A3B7-D52D-44D9-B254-511A65999659}" type="pres">
      <dgm:prSet presAssocID="{CC2B1D35-0DF0-45C0-80D4-4C4C6ADBCC4E}" presName="bgRect" presStyleLbl="bgShp" presStyleIdx="1" presStyleCnt="3"/>
      <dgm:spPr/>
    </dgm:pt>
    <dgm:pt modelId="{8E226735-CC4B-45D9-91DF-D88E23289B00}" type="pres">
      <dgm:prSet presAssocID="{CC2B1D35-0DF0-45C0-80D4-4C4C6ADBCC4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E138F14D-66BF-45CB-8D42-0BAE00CDA796}" type="pres">
      <dgm:prSet presAssocID="{CC2B1D35-0DF0-45C0-80D4-4C4C6ADBCC4E}" presName="spaceRect" presStyleCnt="0"/>
      <dgm:spPr/>
    </dgm:pt>
    <dgm:pt modelId="{EB08E7FB-98E8-48B4-9999-D4BD2015F26B}" type="pres">
      <dgm:prSet presAssocID="{CC2B1D35-0DF0-45C0-80D4-4C4C6ADBCC4E}" presName="parTx" presStyleLbl="revTx" presStyleIdx="1" presStyleCnt="3">
        <dgm:presLayoutVars>
          <dgm:chMax val="0"/>
          <dgm:chPref val="0"/>
        </dgm:presLayoutVars>
      </dgm:prSet>
      <dgm:spPr/>
    </dgm:pt>
    <dgm:pt modelId="{339AB310-A49B-4C49-BAA2-9AEC584A9C96}" type="pres">
      <dgm:prSet presAssocID="{1552CD25-A30C-4EE8-8B88-EAF7A21CF1E3}" presName="sibTrans" presStyleCnt="0"/>
      <dgm:spPr/>
    </dgm:pt>
    <dgm:pt modelId="{BCD62E16-AF93-46FB-902A-3965E27E68BA}" type="pres">
      <dgm:prSet presAssocID="{94407DC7-A390-40D4-8832-1E6531B3223C}" presName="compNode" presStyleCnt="0"/>
      <dgm:spPr/>
    </dgm:pt>
    <dgm:pt modelId="{36F3760C-75D7-42E7-9767-E3FCA3239F5E}" type="pres">
      <dgm:prSet presAssocID="{94407DC7-A390-40D4-8832-1E6531B3223C}" presName="bgRect" presStyleLbl="bgShp" presStyleIdx="2" presStyleCnt="3"/>
      <dgm:spPr/>
    </dgm:pt>
    <dgm:pt modelId="{AA1F17B4-C936-4F82-B7B0-3574F242A147}" type="pres">
      <dgm:prSet presAssocID="{94407DC7-A390-40D4-8832-1E6531B3223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6F4B50AD-03F2-4F0E-A73E-DC474E2B9DB2}" type="pres">
      <dgm:prSet presAssocID="{94407DC7-A390-40D4-8832-1E6531B3223C}" presName="spaceRect" presStyleCnt="0"/>
      <dgm:spPr/>
    </dgm:pt>
    <dgm:pt modelId="{C57A8849-24C1-4C4D-93A8-C1C8482655F6}" type="pres">
      <dgm:prSet presAssocID="{94407DC7-A390-40D4-8832-1E6531B3223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A79755B-6B0A-4E10-BD94-E2877AA6A155}" srcId="{5D05F8A2-C2ED-46B9-A7CE-923DCF3B8CD3}" destId="{BFAB4C9F-6AB0-429C-B084-A2E209445A4B}" srcOrd="0" destOrd="0" parTransId="{EC235A82-3610-4412-868D-76DF126700DB}" sibTransId="{617C00EB-3DF5-4A9A-BCAD-946CB9939237}"/>
    <dgm:cxn modelId="{E6D3735D-30CE-4657-83CB-3479D4FF767A}" srcId="{5D05F8A2-C2ED-46B9-A7CE-923DCF3B8CD3}" destId="{94407DC7-A390-40D4-8832-1E6531B3223C}" srcOrd="2" destOrd="0" parTransId="{00952208-9807-45A3-8A29-AFF5315BD24C}" sibTransId="{B3A99A00-07BA-40E4-8B32-E64D618258FB}"/>
    <dgm:cxn modelId="{E302F545-1F3F-4B8F-AF42-FB1F09EEABEA}" type="presOf" srcId="{5D05F8A2-C2ED-46B9-A7CE-923DCF3B8CD3}" destId="{E96F75C5-BBE7-4687-A668-1E325D79FA87}" srcOrd="0" destOrd="0" presId="urn:microsoft.com/office/officeart/2018/2/layout/IconVerticalSolidList"/>
    <dgm:cxn modelId="{AC6EAF87-250C-4B01-A19F-8BE2C2D982B7}" srcId="{5D05F8A2-C2ED-46B9-A7CE-923DCF3B8CD3}" destId="{CC2B1D35-0DF0-45C0-80D4-4C4C6ADBCC4E}" srcOrd="1" destOrd="0" parTransId="{80F7ADED-31DC-4946-A241-5ADA6363B72A}" sibTransId="{1552CD25-A30C-4EE8-8B88-EAF7A21CF1E3}"/>
    <dgm:cxn modelId="{15D1D59D-CFFB-4AB0-A55B-930BB6DB4F12}" type="presOf" srcId="{CC2B1D35-0DF0-45C0-80D4-4C4C6ADBCC4E}" destId="{EB08E7FB-98E8-48B4-9999-D4BD2015F26B}" srcOrd="0" destOrd="0" presId="urn:microsoft.com/office/officeart/2018/2/layout/IconVerticalSolidList"/>
    <dgm:cxn modelId="{742AA8B6-F047-4127-B93A-260D70262631}" type="presOf" srcId="{94407DC7-A390-40D4-8832-1E6531B3223C}" destId="{C57A8849-24C1-4C4D-93A8-C1C8482655F6}" srcOrd="0" destOrd="0" presId="urn:microsoft.com/office/officeart/2018/2/layout/IconVerticalSolidList"/>
    <dgm:cxn modelId="{8B246FDC-BFC2-4294-B428-DC511C3CB95D}" type="presOf" srcId="{BFAB4C9F-6AB0-429C-B084-A2E209445A4B}" destId="{93593586-F58A-4889-B757-BB6DECC19EBF}" srcOrd="0" destOrd="0" presId="urn:microsoft.com/office/officeart/2018/2/layout/IconVerticalSolidList"/>
    <dgm:cxn modelId="{E76DE1E5-4524-49FE-8B3D-0D7C8D959515}" type="presParOf" srcId="{E96F75C5-BBE7-4687-A668-1E325D79FA87}" destId="{36C63256-65E7-406C-A525-4E069847D604}" srcOrd="0" destOrd="0" presId="urn:microsoft.com/office/officeart/2018/2/layout/IconVerticalSolidList"/>
    <dgm:cxn modelId="{7CCF359B-01C6-4B84-9302-1D3F7738DE8D}" type="presParOf" srcId="{36C63256-65E7-406C-A525-4E069847D604}" destId="{19673EB4-0884-4656-943D-A2F5AD857501}" srcOrd="0" destOrd="0" presId="urn:microsoft.com/office/officeart/2018/2/layout/IconVerticalSolidList"/>
    <dgm:cxn modelId="{77BE8E3F-EF77-48EC-80DC-2CEBA1587994}" type="presParOf" srcId="{36C63256-65E7-406C-A525-4E069847D604}" destId="{E09AA13B-BF4F-4E9A-9A12-53A20CDF4EDD}" srcOrd="1" destOrd="0" presId="urn:microsoft.com/office/officeart/2018/2/layout/IconVerticalSolidList"/>
    <dgm:cxn modelId="{40024614-224A-48A8-BBAD-04B2156AD49A}" type="presParOf" srcId="{36C63256-65E7-406C-A525-4E069847D604}" destId="{10BF91E6-10E1-4AB1-BF15-D16CA1B9BEAC}" srcOrd="2" destOrd="0" presId="urn:microsoft.com/office/officeart/2018/2/layout/IconVerticalSolidList"/>
    <dgm:cxn modelId="{C3C9BF82-1ACA-48F1-8C20-45CFC02E58E8}" type="presParOf" srcId="{36C63256-65E7-406C-A525-4E069847D604}" destId="{93593586-F58A-4889-B757-BB6DECC19EBF}" srcOrd="3" destOrd="0" presId="urn:microsoft.com/office/officeart/2018/2/layout/IconVerticalSolidList"/>
    <dgm:cxn modelId="{ECABC952-7EF4-4C0D-A328-29149C8795BA}" type="presParOf" srcId="{E96F75C5-BBE7-4687-A668-1E325D79FA87}" destId="{3F361A7C-0E58-4E62-B3C3-0EBCD5C6CB86}" srcOrd="1" destOrd="0" presId="urn:microsoft.com/office/officeart/2018/2/layout/IconVerticalSolidList"/>
    <dgm:cxn modelId="{023B4B7C-F793-44A0-AE9B-7403EB612B37}" type="presParOf" srcId="{E96F75C5-BBE7-4687-A668-1E325D79FA87}" destId="{2E47803C-A21E-43C2-894A-1937A75B1BB8}" srcOrd="2" destOrd="0" presId="urn:microsoft.com/office/officeart/2018/2/layout/IconVerticalSolidList"/>
    <dgm:cxn modelId="{48862C2D-AEDB-459F-9234-99ADD8A6B2AF}" type="presParOf" srcId="{2E47803C-A21E-43C2-894A-1937A75B1BB8}" destId="{3AF5A3B7-D52D-44D9-B254-511A65999659}" srcOrd="0" destOrd="0" presId="urn:microsoft.com/office/officeart/2018/2/layout/IconVerticalSolidList"/>
    <dgm:cxn modelId="{CFD636C6-5B75-4272-873E-EA1C7CED0CD5}" type="presParOf" srcId="{2E47803C-A21E-43C2-894A-1937A75B1BB8}" destId="{8E226735-CC4B-45D9-91DF-D88E23289B00}" srcOrd="1" destOrd="0" presId="urn:microsoft.com/office/officeart/2018/2/layout/IconVerticalSolidList"/>
    <dgm:cxn modelId="{DD57B5E8-372B-4028-8742-B87CA14F5F67}" type="presParOf" srcId="{2E47803C-A21E-43C2-894A-1937A75B1BB8}" destId="{E138F14D-66BF-45CB-8D42-0BAE00CDA796}" srcOrd="2" destOrd="0" presId="urn:microsoft.com/office/officeart/2018/2/layout/IconVerticalSolidList"/>
    <dgm:cxn modelId="{F1CD90AA-D407-4360-B69B-99342145A0B8}" type="presParOf" srcId="{2E47803C-A21E-43C2-894A-1937A75B1BB8}" destId="{EB08E7FB-98E8-48B4-9999-D4BD2015F26B}" srcOrd="3" destOrd="0" presId="urn:microsoft.com/office/officeart/2018/2/layout/IconVerticalSolidList"/>
    <dgm:cxn modelId="{91B8E1D4-EC84-4D0B-93DE-5DCE9CF2EB46}" type="presParOf" srcId="{E96F75C5-BBE7-4687-A668-1E325D79FA87}" destId="{339AB310-A49B-4C49-BAA2-9AEC584A9C96}" srcOrd="3" destOrd="0" presId="urn:microsoft.com/office/officeart/2018/2/layout/IconVerticalSolidList"/>
    <dgm:cxn modelId="{68F070ED-F8D0-4B5F-8F71-A00B6B1CD3A2}" type="presParOf" srcId="{E96F75C5-BBE7-4687-A668-1E325D79FA87}" destId="{BCD62E16-AF93-46FB-902A-3965E27E68BA}" srcOrd="4" destOrd="0" presId="urn:microsoft.com/office/officeart/2018/2/layout/IconVerticalSolidList"/>
    <dgm:cxn modelId="{BD102738-DFD0-4934-A01E-B47F4E51AB4A}" type="presParOf" srcId="{BCD62E16-AF93-46FB-902A-3965E27E68BA}" destId="{36F3760C-75D7-42E7-9767-E3FCA3239F5E}" srcOrd="0" destOrd="0" presId="urn:microsoft.com/office/officeart/2018/2/layout/IconVerticalSolidList"/>
    <dgm:cxn modelId="{61C65141-3307-4CA7-93F8-355AD0FFD005}" type="presParOf" srcId="{BCD62E16-AF93-46FB-902A-3965E27E68BA}" destId="{AA1F17B4-C936-4F82-B7B0-3574F242A147}" srcOrd="1" destOrd="0" presId="urn:microsoft.com/office/officeart/2018/2/layout/IconVerticalSolidList"/>
    <dgm:cxn modelId="{18AACBD8-6C02-4EA0-A2F5-77CE4268F945}" type="presParOf" srcId="{BCD62E16-AF93-46FB-902A-3965E27E68BA}" destId="{6F4B50AD-03F2-4F0E-A73E-DC474E2B9DB2}" srcOrd="2" destOrd="0" presId="urn:microsoft.com/office/officeart/2018/2/layout/IconVerticalSolidList"/>
    <dgm:cxn modelId="{C7F8B051-D1D1-4EB7-AB2A-927301AB3481}" type="presParOf" srcId="{BCD62E16-AF93-46FB-902A-3965E27E68BA}" destId="{C57A8849-24C1-4C4D-93A8-C1C8482655F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5EFE77F-A716-48CF-8D3B-2D0C898E93AB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CE49468-4400-44B7-A307-0441B353BB3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Evidence gathering: interviews, observation, documents (CIPD, 2024a)</a:t>
          </a:r>
        </a:p>
      </dgm:t>
    </dgm:pt>
    <dgm:pt modelId="{6C12C423-7962-44B9-B19C-E2126CA9DE11}" type="parTrans" cxnId="{2F0276E5-C8B6-4501-84C5-66B45CE58295}">
      <dgm:prSet/>
      <dgm:spPr/>
      <dgm:t>
        <a:bodyPr/>
        <a:lstStyle/>
        <a:p>
          <a:endParaRPr lang="en-US"/>
        </a:p>
      </dgm:t>
    </dgm:pt>
    <dgm:pt modelId="{7D36441A-F4DB-4189-A30D-ECD81B2E4F6B}" type="sibTrans" cxnId="{2F0276E5-C8B6-4501-84C5-66B45CE58295}">
      <dgm:prSet/>
      <dgm:spPr/>
      <dgm:t>
        <a:bodyPr/>
        <a:lstStyle/>
        <a:p>
          <a:endParaRPr lang="en-US"/>
        </a:p>
      </dgm:t>
    </dgm:pt>
    <dgm:pt modelId="{04C21FF0-38BF-4E81-B12D-61CCDB21EDE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Identifies key tasks, skills, and competencies (CIPD, 2024a)</a:t>
          </a:r>
        </a:p>
      </dgm:t>
    </dgm:pt>
    <dgm:pt modelId="{66231645-028A-4D11-B8BC-10FC083B12F7}" type="parTrans" cxnId="{C25E5C18-3751-4D23-BB80-A8366D31453B}">
      <dgm:prSet/>
      <dgm:spPr/>
      <dgm:t>
        <a:bodyPr/>
        <a:lstStyle/>
        <a:p>
          <a:endParaRPr lang="en-US"/>
        </a:p>
      </dgm:t>
    </dgm:pt>
    <dgm:pt modelId="{AE037351-A2F0-415C-BEDC-4D2DD083B06A}" type="sibTrans" cxnId="{C25E5C18-3751-4D23-BB80-A8366D31453B}">
      <dgm:prSet/>
      <dgm:spPr/>
      <dgm:t>
        <a:bodyPr/>
        <a:lstStyle/>
        <a:p>
          <a:endParaRPr lang="en-US"/>
        </a:p>
      </dgm:t>
    </dgm:pt>
    <dgm:pt modelId="{42E29A95-0B24-4E5F-BB5E-91CF5FFF44E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Output: job description and person specification (DavidsonMorris, 2025)</a:t>
          </a:r>
        </a:p>
      </dgm:t>
    </dgm:pt>
    <dgm:pt modelId="{DF5FA8A9-CA69-45BD-A6F5-BFFB299BB9BC}" type="parTrans" cxnId="{A760751A-A22E-4A07-BCBD-342D32A9A2CC}">
      <dgm:prSet/>
      <dgm:spPr/>
      <dgm:t>
        <a:bodyPr/>
        <a:lstStyle/>
        <a:p>
          <a:endParaRPr lang="en-US"/>
        </a:p>
      </dgm:t>
    </dgm:pt>
    <dgm:pt modelId="{D98691BD-8D8C-4F84-A1C4-39D4549ED59A}" type="sibTrans" cxnId="{A760751A-A22E-4A07-BCBD-342D32A9A2CC}">
      <dgm:prSet/>
      <dgm:spPr/>
      <dgm:t>
        <a:bodyPr/>
        <a:lstStyle/>
        <a:p>
          <a:endParaRPr lang="en-US"/>
        </a:p>
      </dgm:t>
    </dgm:pt>
    <dgm:pt modelId="{27C1F8D7-3427-4450-A463-11B7EAE738E3}" type="pres">
      <dgm:prSet presAssocID="{75EFE77F-A716-48CF-8D3B-2D0C898E93AB}" presName="root" presStyleCnt="0">
        <dgm:presLayoutVars>
          <dgm:dir/>
          <dgm:resizeHandles val="exact"/>
        </dgm:presLayoutVars>
      </dgm:prSet>
      <dgm:spPr/>
    </dgm:pt>
    <dgm:pt modelId="{BA6CE172-24A6-40E1-BC8F-3E56CB48FA5A}" type="pres">
      <dgm:prSet presAssocID="{0CE49468-4400-44B7-A307-0441B353BB3C}" presName="compNode" presStyleCnt="0"/>
      <dgm:spPr/>
    </dgm:pt>
    <dgm:pt modelId="{7003EAB5-48AE-4E96-9DF8-70C558EE4A5C}" type="pres">
      <dgm:prSet presAssocID="{0CE49468-4400-44B7-A307-0441B353BB3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tective"/>
        </a:ext>
      </dgm:extLst>
    </dgm:pt>
    <dgm:pt modelId="{FE9DC115-C2A0-40DC-B871-A733EE6F3452}" type="pres">
      <dgm:prSet presAssocID="{0CE49468-4400-44B7-A307-0441B353BB3C}" presName="spaceRect" presStyleCnt="0"/>
      <dgm:spPr/>
    </dgm:pt>
    <dgm:pt modelId="{0A992001-177E-4D7E-84AB-E72238ECDA04}" type="pres">
      <dgm:prSet presAssocID="{0CE49468-4400-44B7-A307-0441B353BB3C}" presName="textRect" presStyleLbl="revTx" presStyleIdx="0" presStyleCnt="3">
        <dgm:presLayoutVars>
          <dgm:chMax val="1"/>
          <dgm:chPref val="1"/>
        </dgm:presLayoutVars>
      </dgm:prSet>
      <dgm:spPr/>
    </dgm:pt>
    <dgm:pt modelId="{6D8EB4CB-0B1B-4F0B-9DE7-D9D73EE32827}" type="pres">
      <dgm:prSet presAssocID="{7D36441A-F4DB-4189-A30D-ECD81B2E4F6B}" presName="sibTrans" presStyleCnt="0"/>
      <dgm:spPr/>
    </dgm:pt>
    <dgm:pt modelId="{23D8E924-7ED0-42A1-B84C-5967149A7C73}" type="pres">
      <dgm:prSet presAssocID="{04C21FF0-38BF-4E81-B12D-61CCDB21EDE0}" presName="compNode" presStyleCnt="0"/>
      <dgm:spPr/>
    </dgm:pt>
    <dgm:pt modelId="{7E6E5B42-2EDD-4814-B4BD-A5131AA86604}" type="pres">
      <dgm:prSet presAssocID="{04C21FF0-38BF-4E81-B12D-61CCDB21EDE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292094D3-589E-4577-B27F-2CF71F8E4A4C}" type="pres">
      <dgm:prSet presAssocID="{04C21FF0-38BF-4E81-B12D-61CCDB21EDE0}" presName="spaceRect" presStyleCnt="0"/>
      <dgm:spPr/>
    </dgm:pt>
    <dgm:pt modelId="{04CCB43C-651D-4C7C-B497-2CD0866491E1}" type="pres">
      <dgm:prSet presAssocID="{04C21FF0-38BF-4E81-B12D-61CCDB21EDE0}" presName="textRect" presStyleLbl="revTx" presStyleIdx="1" presStyleCnt="3">
        <dgm:presLayoutVars>
          <dgm:chMax val="1"/>
          <dgm:chPref val="1"/>
        </dgm:presLayoutVars>
      </dgm:prSet>
      <dgm:spPr/>
    </dgm:pt>
    <dgm:pt modelId="{84F79A8C-5E29-4B1B-B117-9534F8B8D117}" type="pres">
      <dgm:prSet presAssocID="{AE037351-A2F0-415C-BEDC-4D2DD083B06A}" presName="sibTrans" presStyleCnt="0"/>
      <dgm:spPr/>
    </dgm:pt>
    <dgm:pt modelId="{C79926AC-96E5-4577-87E7-F75E08FABDD2}" type="pres">
      <dgm:prSet presAssocID="{42E29A95-0B24-4E5F-BB5E-91CF5FFF44E3}" presName="compNode" presStyleCnt="0"/>
      <dgm:spPr/>
    </dgm:pt>
    <dgm:pt modelId="{4D2F9F4C-59B5-4988-8EB7-FE9BD7AD6EA3}" type="pres">
      <dgm:prSet presAssocID="{42E29A95-0B24-4E5F-BB5E-91CF5FFF44E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7937DAC1-47AC-477B-9F69-FE303797B98E}" type="pres">
      <dgm:prSet presAssocID="{42E29A95-0B24-4E5F-BB5E-91CF5FFF44E3}" presName="spaceRect" presStyleCnt="0"/>
      <dgm:spPr/>
    </dgm:pt>
    <dgm:pt modelId="{A10CD863-0FE2-449C-9085-1F079FEA69F1}" type="pres">
      <dgm:prSet presAssocID="{42E29A95-0B24-4E5F-BB5E-91CF5FFF44E3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25E5C18-3751-4D23-BB80-A8366D31453B}" srcId="{75EFE77F-A716-48CF-8D3B-2D0C898E93AB}" destId="{04C21FF0-38BF-4E81-B12D-61CCDB21EDE0}" srcOrd="1" destOrd="0" parTransId="{66231645-028A-4D11-B8BC-10FC083B12F7}" sibTransId="{AE037351-A2F0-415C-BEDC-4D2DD083B06A}"/>
    <dgm:cxn modelId="{A760751A-A22E-4A07-BCBD-342D32A9A2CC}" srcId="{75EFE77F-A716-48CF-8D3B-2D0C898E93AB}" destId="{42E29A95-0B24-4E5F-BB5E-91CF5FFF44E3}" srcOrd="2" destOrd="0" parTransId="{DF5FA8A9-CA69-45BD-A6F5-BFFB299BB9BC}" sibTransId="{D98691BD-8D8C-4F84-A1C4-39D4549ED59A}"/>
    <dgm:cxn modelId="{E5400323-8A63-48AB-B569-66DC20DDA874}" type="presOf" srcId="{0CE49468-4400-44B7-A307-0441B353BB3C}" destId="{0A992001-177E-4D7E-84AB-E72238ECDA04}" srcOrd="0" destOrd="0" presId="urn:microsoft.com/office/officeart/2018/2/layout/IconLabelList"/>
    <dgm:cxn modelId="{C975662B-D9D3-4D55-B5C3-712E21C7A438}" type="presOf" srcId="{42E29A95-0B24-4E5F-BB5E-91CF5FFF44E3}" destId="{A10CD863-0FE2-449C-9085-1F079FEA69F1}" srcOrd="0" destOrd="0" presId="urn:microsoft.com/office/officeart/2018/2/layout/IconLabelList"/>
    <dgm:cxn modelId="{4247A8D6-D901-4327-8DFC-DC2B3435B1CF}" type="presOf" srcId="{04C21FF0-38BF-4E81-B12D-61CCDB21EDE0}" destId="{04CCB43C-651D-4C7C-B497-2CD0866491E1}" srcOrd="0" destOrd="0" presId="urn:microsoft.com/office/officeart/2018/2/layout/IconLabelList"/>
    <dgm:cxn modelId="{7DED36D7-1C1B-4C7D-A883-C97B48719ED0}" type="presOf" srcId="{75EFE77F-A716-48CF-8D3B-2D0C898E93AB}" destId="{27C1F8D7-3427-4450-A463-11B7EAE738E3}" srcOrd="0" destOrd="0" presId="urn:microsoft.com/office/officeart/2018/2/layout/IconLabelList"/>
    <dgm:cxn modelId="{2F0276E5-C8B6-4501-84C5-66B45CE58295}" srcId="{75EFE77F-A716-48CF-8D3B-2D0C898E93AB}" destId="{0CE49468-4400-44B7-A307-0441B353BB3C}" srcOrd="0" destOrd="0" parTransId="{6C12C423-7962-44B9-B19C-E2126CA9DE11}" sibTransId="{7D36441A-F4DB-4189-A30D-ECD81B2E4F6B}"/>
    <dgm:cxn modelId="{2962DB9F-C265-4B91-BF51-18738D48C990}" type="presParOf" srcId="{27C1F8D7-3427-4450-A463-11B7EAE738E3}" destId="{BA6CE172-24A6-40E1-BC8F-3E56CB48FA5A}" srcOrd="0" destOrd="0" presId="urn:microsoft.com/office/officeart/2018/2/layout/IconLabelList"/>
    <dgm:cxn modelId="{2FA4320F-119D-4F11-B0B3-AB296BE18D25}" type="presParOf" srcId="{BA6CE172-24A6-40E1-BC8F-3E56CB48FA5A}" destId="{7003EAB5-48AE-4E96-9DF8-70C558EE4A5C}" srcOrd="0" destOrd="0" presId="urn:microsoft.com/office/officeart/2018/2/layout/IconLabelList"/>
    <dgm:cxn modelId="{0310A21D-DF9A-4B15-A161-38902A2C031C}" type="presParOf" srcId="{BA6CE172-24A6-40E1-BC8F-3E56CB48FA5A}" destId="{FE9DC115-C2A0-40DC-B871-A733EE6F3452}" srcOrd="1" destOrd="0" presId="urn:microsoft.com/office/officeart/2018/2/layout/IconLabelList"/>
    <dgm:cxn modelId="{B37B1C2B-82C3-4FA7-9199-7CB189257A68}" type="presParOf" srcId="{BA6CE172-24A6-40E1-BC8F-3E56CB48FA5A}" destId="{0A992001-177E-4D7E-84AB-E72238ECDA04}" srcOrd="2" destOrd="0" presId="urn:microsoft.com/office/officeart/2018/2/layout/IconLabelList"/>
    <dgm:cxn modelId="{2A345DF8-0462-46DD-8D65-66107B8C963E}" type="presParOf" srcId="{27C1F8D7-3427-4450-A463-11B7EAE738E3}" destId="{6D8EB4CB-0B1B-4F0B-9DE7-D9D73EE32827}" srcOrd="1" destOrd="0" presId="urn:microsoft.com/office/officeart/2018/2/layout/IconLabelList"/>
    <dgm:cxn modelId="{26F79C89-26C1-467D-98EA-189240CEDC9E}" type="presParOf" srcId="{27C1F8D7-3427-4450-A463-11B7EAE738E3}" destId="{23D8E924-7ED0-42A1-B84C-5967149A7C73}" srcOrd="2" destOrd="0" presId="urn:microsoft.com/office/officeart/2018/2/layout/IconLabelList"/>
    <dgm:cxn modelId="{C0049663-78A3-4957-B3A7-3F419797DC15}" type="presParOf" srcId="{23D8E924-7ED0-42A1-B84C-5967149A7C73}" destId="{7E6E5B42-2EDD-4814-B4BD-A5131AA86604}" srcOrd="0" destOrd="0" presId="urn:microsoft.com/office/officeart/2018/2/layout/IconLabelList"/>
    <dgm:cxn modelId="{4B1C0357-66E1-4E20-898F-99E98AD321C6}" type="presParOf" srcId="{23D8E924-7ED0-42A1-B84C-5967149A7C73}" destId="{292094D3-589E-4577-B27F-2CF71F8E4A4C}" srcOrd="1" destOrd="0" presId="urn:microsoft.com/office/officeart/2018/2/layout/IconLabelList"/>
    <dgm:cxn modelId="{C7B6A170-4DBB-42C1-868F-145C07B5AB36}" type="presParOf" srcId="{23D8E924-7ED0-42A1-B84C-5967149A7C73}" destId="{04CCB43C-651D-4C7C-B497-2CD0866491E1}" srcOrd="2" destOrd="0" presId="urn:microsoft.com/office/officeart/2018/2/layout/IconLabelList"/>
    <dgm:cxn modelId="{9E1882D8-3009-4261-A396-F45B5ECD6489}" type="presParOf" srcId="{27C1F8D7-3427-4450-A463-11B7EAE738E3}" destId="{84F79A8C-5E29-4B1B-B117-9534F8B8D117}" srcOrd="3" destOrd="0" presId="urn:microsoft.com/office/officeart/2018/2/layout/IconLabelList"/>
    <dgm:cxn modelId="{E6367654-CC85-4F61-B26B-5ED46A24C7A5}" type="presParOf" srcId="{27C1F8D7-3427-4450-A463-11B7EAE738E3}" destId="{C79926AC-96E5-4577-87E7-F75E08FABDD2}" srcOrd="4" destOrd="0" presId="urn:microsoft.com/office/officeart/2018/2/layout/IconLabelList"/>
    <dgm:cxn modelId="{62FA47D6-5A76-4615-AA73-A98BE9295365}" type="presParOf" srcId="{C79926AC-96E5-4577-87E7-F75E08FABDD2}" destId="{4D2F9F4C-59B5-4988-8EB7-FE9BD7AD6EA3}" srcOrd="0" destOrd="0" presId="urn:microsoft.com/office/officeart/2018/2/layout/IconLabelList"/>
    <dgm:cxn modelId="{C9B56A69-F4AC-4C89-8223-15A7ADB15CC0}" type="presParOf" srcId="{C79926AC-96E5-4577-87E7-F75E08FABDD2}" destId="{7937DAC1-47AC-477B-9F69-FE303797B98E}" srcOrd="1" destOrd="0" presId="urn:microsoft.com/office/officeart/2018/2/layout/IconLabelList"/>
    <dgm:cxn modelId="{35418145-ACD7-4B53-94B2-79A6EF1FD30C}" type="presParOf" srcId="{C79926AC-96E5-4577-87E7-F75E08FABDD2}" destId="{A10CD863-0FE2-449C-9085-1F079FEA69F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3941449-8517-49D7-BBE0-6034F15D0754}" type="doc">
      <dgm:prSet loTypeId="urn:microsoft.com/office/officeart/2018/layout/CircleProcess" loCatId="simpleprocesssa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6E15A53-E1E8-4856-8E3F-E5A25205F7DA}">
      <dgm:prSet/>
      <dgm:spPr/>
      <dgm:t>
        <a:bodyPr/>
        <a:lstStyle/>
        <a:p>
          <a:r>
            <a:rPr lang="en-US"/>
            <a:t>• Lead delivery of digital transformation projects in London (CIPD, 2024a)</a:t>
          </a:r>
        </a:p>
      </dgm:t>
    </dgm:pt>
    <dgm:pt modelId="{5DA7BD43-1701-422F-89FE-4384AEC86AEC}" type="parTrans" cxnId="{FE22269C-6BBA-4CAC-8B2E-868B4AD49F91}">
      <dgm:prSet/>
      <dgm:spPr/>
      <dgm:t>
        <a:bodyPr/>
        <a:lstStyle/>
        <a:p>
          <a:endParaRPr lang="en-US"/>
        </a:p>
      </dgm:t>
    </dgm:pt>
    <dgm:pt modelId="{80305FE1-1FB9-4885-B8D9-264E6071E347}" type="sibTrans" cxnId="{FE22269C-6BBA-4CAC-8B2E-868B4AD49F91}">
      <dgm:prSet/>
      <dgm:spPr/>
      <dgm:t>
        <a:bodyPr/>
        <a:lstStyle/>
        <a:p>
          <a:endParaRPr lang="en-US"/>
        </a:p>
      </dgm:t>
    </dgm:pt>
    <dgm:pt modelId="{6C24F3C8-B8E1-4343-8B9F-48A9EB7EB99E}">
      <dgm:prSet/>
      <dgm:spPr/>
      <dgm:t>
        <a:bodyPr/>
        <a:lstStyle/>
        <a:p>
          <a:r>
            <a:rPr lang="en-US"/>
            <a:t>• Manage cross-functional teams (up to 25 members), budgets, and deadlines (HSBC, 2024)</a:t>
          </a:r>
        </a:p>
      </dgm:t>
    </dgm:pt>
    <dgm:pt modelId="{A1799018-F8F1-4F32-A976-182F5ADF0236}" type="parTrans" cxnId="{24A68078-8C8E-42DB-97D0-38EE52206F7A}">
      <dgm:prSet/>
      <dgm:spPr/>
      <dgm:t>
        <a:bodyPr/>
        <a:lstStyle/>
        <a:p>
          <a:endParaRPr lang="en-US"/>
        </a:p>
      </dgm:t>
    </dgm:pt>
    <dgm:pt modelId="{72844F29-872B-4B82-90B7-E224931242BD}" type="sibTrans" cxnId="{24A68078-8C8E-42DB-97D0-38EE52206F7A}">
      <dgm:prSet/>
      <dgm:spPr/>
      <dgm:t>
        <a:bodyPr/>
        <a:lstStyle/>
        <a:p>
          <a:endParaRPr lang="en-US"/>
        </a:p>
      </dgm:t>
    </dgm:pt>
    <dgm:pt modelId="{D243172D-F13C-4FF2-B8FF-860080C6CE77}">
      <dgm:prSet/>
      <dgm:spPr/>
      <dgm:t>
        <a:bodyPr/>
        <a:lstStyle/>
        <a:p>
          <a:r>
            <a:rPr lang="en-US"/>
            <a:t>• Implement agile methodologies (Scrum, Kanban) (CIPD, 2024a)</a:t>
          </a:r>
        </a:p>
      </dgm:t>
    </dgm:pt>
    <dgm:pt modelId="{B277C0EC-F5B3-4784-A6D7-A5BE86F7D71A}" type="parTrans" cxnId="{D49FDE8F-9B46-4E8B-9657-1B017791B76B}">
      <dgm:prSet/>
      <dgm:spPr/>
      <dgm:t>
        <a:bodyPr/>
        <a:lstStyle/>
        <a:p>
          <a:endParaRPr lang="en-US"/>
        </a:p>
      </dgm:t>
    </dgm:pt>
    <dgm:pt modelId="{BFB798A8-FFD5-4C2F-BD0B-5823CD11D74E}" type="sibTrans" cxnId="{D49FDE8F-9B46-4E8B-9657-1B017791B76B}">
      <dgm:prSet/>
      <dgm:spPr/>
      <dgm:t>
        <a:bodyPr/>
        <a:lstStyle/>
        <a:p>
          <a:endParaRPr lang="en-US"/>
        </a:p>
      </dgm:t>
    </dgm:pt>
    <dgm:pt modelId="{1948118B-DAA6-4356-AF8F-9B669D90D1F2}">
      <dgm:prSet/>
      <dgm:spPr/>
      <dgm:t>
        <a:bodyPr/>
        <a:lstStyle/>
        <a:p>
          <a:r>
            <a:rPr lang="en-US"/>
            <a:t>• Ensure regulatory compliance (FCA/PRA) (CIPD, 2024a)</a:t>
          </a:r>
        </a:p>
      </dgm:t>
    </dgm:pt>
    <dgm:pt modelId="{49F990CA-B7D0-4965-94DF-DC82E5288D59}" type="parTrans" cxnId="{B307D50C-48D0-4BBD-9796-5189AAFA1955}">
      <dgm:prSet/>
      <dgm:spPr/>
      <dgm:t>
        <a:bodyPr/>
        <a:lstStyle/>
        <a:p>
          <a:endParaRPr lang="en-US"/>
        </a:p>
      </dgm:t>
    </dgm:pt>
    <dgm:pt modelId="{F368BB80-2548-4F10-9A95-980AEA7DBA4F}" type="sibTrans" cxnId="{B307D50C-48D0-4BBD-9796-5189AAFA1955}">
      <dgm:prSet/>
      <dgm:spPr/>
      <dgm:t>
        <a:bodyPr/>
        <a:lstStyle/>
        <a:p>
          <a:endParaRPr lang="en-US"/>
        </a:p>
      </dgm:t>
    </dgm:pt>
    <dgm:pt modelId="{05A3B482-973B-4ABD-9EE9-0024AF1B773B}" type="pres">
      <dgm:prSet presAssocID="{13941449-8517-49D7-BBE0-6034F15D0754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ADB64A3D-534B-43E8-B22A-2AF1298AE8DF}" type="pres">
      <dgm:prSet presAssocID="{1948118B-DAA6-4356-AF8F-9B669D90D1F2}" presName="Accent4" presStyleCnt="0"/>
      <dgm:spPr/>
    </dgm:pt>
    <dgm:pt modelId="{B2D527CD-11CB-4B3E-8793-5B1E0E321C7D}" type="pres">
      <dgm:prSet presAssocID="{1948118B-DAA6-4356-AF8F-9B669D90D1F2}" presName="Accent" presStyleLbl="node1" presStyleIdx="0" presStyleCnt="8"/>
      <dgm:spPr/>
    </dgm:pt>
    <dgm:pt modelId="{7967F3E4-4E73-4A0D-80A7-9EB3421F4F0E}" type="pres">
      <dgm:prSet presAssocID="{1948118B-DAA6-4356-AF8F-9B669D90D1F2}" presName="ParentBackground4" presStyleCnt="0"/>
      <dgm:spPr/>
    </dgm:pt>
    <dgm:pt modelId="{1A8B9F81-FB7A-46C6-AB64-8919CAA80991}" type="pres">
      <dgm:prSet presAssocID="{1948118B-DAA6-4356-AF8F-9B669D90D1F2}" presName="ParentBackground" presStyleLbl="node1" presStyleIdx="1" presStyleCnt="8"/>
      <dgm:spPr/>
    </dgm:pt>
    <dgm:pt modelId="{D5E6FD10-A1A3-4ECF-A01E-BF40138A3FC4}" type="pres">
      <dgm:prSet presAssocID="{1948118B-DAA6-4356-AF8F-9B669D90D1F2}" presName="Parent4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5FA979C6-A45D-4F2C-A7C4-A259B3A3B728}" type="pres">
      <dgm:prSet presAssocID="{D243172D-F13C-4FF2-B8FF-860080C6CE77}" presName="Accent3" presStyleCnt="0"/>
      <dgm:spPr/>
    </dgm:pt>
    <dgm:pt modelId="{56749C16-9EE6-4A3A-B998-E189C0350C3B}" type="pres">
      <dgm:prSet presAssocID="{D243172D-F13C-4FF2-B8FF-860080C6CE77}" presName="Accent" presStyleLbl="node1" presStyleIdx="2" presStyleCnt="8"/>
      <dgm:spPr/>
    </dgm:pt>
    <dgm:pt modelId="{30287154-7F1C-4C04-BCFB-3513FE8AD668}" type="pres">
      <dgm:prSet presAssocID="{D243172D-F13C-4FF2-B8FF-860080C6CE77}" presName="ParentBackground3" presStyleCnt="0"/>
      <dgm:spPr/>
    </dgm:pt>
    <dgm:pt modelId="{0162B5F3-3DB0-4670-B83D-B89BFB72DE37}" type="pres">
      <dgm:prSet presAssocID="{D243172D-F13C-4FF2-B8FF-860080C6CE77}" presName="ParentBackground" presStyleLbl="node1" presStyleIdx="3" presStyleCnt="8"/>
      <dgm:spPr/>
    </dgm:pt>
    <dgm:pt modelId="{11EDDF1B-6DC2-4D42-8E58-0DEF46AE6F74}" type="pres">
      <dgm:prSet presAssocID="{D243172D-F13C-4FF2-B8FF-860080C6CE77}" presName="Parent3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F36E677F-C4F1-4732-BA1F-14152C9E4F90}" type="pres">
      <dgm:prSet presAssocID="{6C24F3C8-B8E1-4343-8B9F-48A9EB7EB99E}" presName="Accent2" presStyleCnt="0"/>
      <dgm:spPr/>
    </dgm:pt>
    <dgm:pt modelId="{D5AD24DD-1FDA-49FF-A0F7-FC191F8C5C72}" type="pres">
      <dgm:prSet presAssocID="{6C24F3C8-B8E1-4343-8B9F-48A9EB7EB99E}" presName="Accent" presStyleLbl="node1" presStyleIdx="4" presStyleCnt="8"/>
      <dgm:spPr/>
    </dgm:pt>
    <dgm:pt modelId="{C7F8D0CE-5DC7-42F8-A6C1-6AC2581BC46B}" type="pres">
      <dgm:prSet presAssocID="{6C24F3C8-B8E1-4343-8B9F-48A9EB7EB99E}" presName="ParentBackground2" presStyleCnt="0"/>
      <dgm:spPr/>
    </dgm:pt>
    <dgm:pt modelId="{B1DF1AB9-1F51-4582-9FA0-6505831F375B}" type="pres">
      <dgm:prSet presAssocID="{6C24F3C8-B8E1-4343-8B9F-48A9EB7EB99E}" presName="ParentBackground" presStyleLbl="node1" presStyleIdx="5" presStyleCnt="8"/>
      <dgm:spPr/>
    </dgm:pt>
    <dgm:pt modelId="{1DE25930-89CA-4979-AA40-8E35BC2C6E12}" type="pres">
      <dgm:prSet presAssocID="{6C24F3C8-B8E1-4343-8B9F-48A9EB7EB99E}" presName="Parent2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4FF9912C-2BA1-4FB6-907B-075F90573681}" type="pres">
      <dgm:prSet presAssocID="{36E15A53-E1E8-4856-8E3F-E5A25205F7DA}" presName="Accent1" presStyleCnt="0"/>
      <dgm:spPr/>
    </dgm:pt>
    <dgm:pt modelId="{E7E51E1B-B0A4-49A1-8D8D-5EB14E970286}" type="pres">
      <dgm:prSet presAssocID="{36E15A53-E1E8-4856-8E3F-E5A25205F7DA}" presName="Accent" presStyleLbl="node1" presStyleIdx="6" presStyleCnt="8"/>
      <dgm:spPr/>
    </dgm:pt>
    <dgm:pt modelId="{271C2CA8-7CDC-4735-B7A5-1C8B2991903D}" type="pres">
      <dgm:prSet presAssocID="{36E15A53-E1E8-4856-8E3F-E5A25205F7DA}" presName="ParentBackground1" presStyleCnt="0"/>
      <dgm:spPr/>
    </dgm:pt>
    <dgm:pt modelId="{243CE7F9-CC48-4DEF-9A71-BB293C31A84C}" type="pres">
      <dgm:prSet presAssocID="{36E15A53-E1E8-4856-8E3F-E5A25205F7DA}" presName="ParentBackground" presStyleLbl="node1" presStyleIdx="7" presStyleCnt="8"/>
      <dgm:spPr/>
    </dgm:pt>
    <dgm:pt modelId="{EE927EE3-1294-4E2A-993C-A334A46F3BEB}" type="pres">
      <dgm:prSet presAssocID="{36E15A53-E1E8-4856-8E3F-E5A25205F7DA}" presName="Parent1" presStyleLbl="fgAcc0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B307D50C-48D0-4BBD-9796-5189AAFA1955}" srcId="{13941449-8517-49D7-BBE0-6034F15D0754}" destId="{1948118B-DAA6-4356-AF8F-9B669D90D1F2}" srcOrd="3" destOrd="0" parTransId="{49F990CA-B7D0-4965-94DF-DC82E5288D59}" sibTransId="{F368BB80-2548-4F10-9A95-980AEA7DBA4F}"/>
    <dgm:cxn modelId="{F4662716-F0ED-4E15-AE73-F454FFE49E5A}" type="presOf" srcId="{36E15A53-E1E8-4856-8E3F-E5A25205F7DA}" destId="{EE927EE3-1294-4E2A-993C-A334A46F3BEB}" srcOrd="1" destOrd="0" presId="urn:microsoft.com/office/officeart/2018/layout/CircleProcess"/>
    <dgm:cxn modelId="{9292E91D-BDF2-4B99-A497-568BB4500E56}" type="presOf" srcId="{13941449-8517-49D7-BBE0-6034F15D0754}" destId="{05A3B482-973B-4ABD-9EE9-0024AF1B773B}" srcOrd="0" destOrd="0" presId="urn:microsoft.com/office/officeart/2018/layout/CircleProcess"/>
    <dgm:cxn modelId="{ED8AA862-7633-4159-8C38-A28E82946363}" type="presOf" srcId="{1948118B-DAA6-4356-AF8F-9B669D90D1F2}" destId="{1A8B9F81-FB7A-46C6-AB64-8919CAA80991}" srcOrd="0" destOrd="0" presId="urn:microsoft.com/office/officeart/2018/layout/CircleProcess"/>
    <dgm:cxn modelId="{24A68078-8C8E-42DB-97D0-38EE52206F7A}" srcId="{13941449-8517-49D7-BBE0-6034F15D0754}" destId="{6C24F3C8-B8E1-4343-8B9F-48A9EB7EB99E}" srcOrd="1" destOrd="0" parTransId="{A1799018-F8F1-4F32-A976-182F5ADF0236}" sibTransId="{72844F29-872B-4B82-90B7-E224931242BD}"/>
    <dgm:cxn modelId="{D49FDE8F-9B46-4E8B-9657-1B017791B76B}" srcId="{13941449-8517-49D7-BBE0-6034F15D0754}" destId="{D243172D-F13C-4FF2-B8FF-860080C6CE77}" srcOrd="2" destOrd="0" parTransId="{B277C0EC-F5B3-4784-A6D7-A5BE86F7D71A}" sibTransId="{BFB798A8-FFD5-4C2F-BD0B-5823CD11D74E}"/>
    <dgm:cxn modelId="{FE22269C-6BBA-4CAC-8B2E-868B4AD49F91}" srcId="{13941449-8517-49D7-BBE0-6034F15D0754}" destId="{36E15A53-E1E8-4856-8E3F-E5A25205F7DA}" srcOrd="0" destOrd="0" parTransId="{5DA7BD43-1701-422F-89FE-4384AEC86AEC}" sibTransId="{80305FE1-1FB9-4885-B8D9-264E6071E347}"/>
    <dgm:cxn modelId="{ABAFA9A0-DA3F-4C61-94F1-A08958379F85}" type="presOf" srcId="{6C24F3C8-B8E1-4343-8B9F-48A9EB7EB99E}" destId="{1DE25930-89CA-4979-AA40-8E35BC2C6E12}" srcOrd="1" destOrd="0" presId="urn:microsoft.com/office/officeart/2018/layout/CircleProcess"/>
    <dgm:cxn modelId="{81FADBBD-B41C-4F4B-AF21-2E1B9D595F0E}" type="presOf" srcId="{36E15A53-E1E8-4856-8E3F-E5A25205F7DA}" destId="{243CE7F9-CC48-4DEF-9A71-BB293C31A84C}" srcOrd="0" destOrd="0" presId="urn:microsoft.com/office/officeart/2018/layout/CircleProcess"/>
    <dgm:cxn modelId="{31B6D2C2-6094-4E02-9550-0118BC07804F}" type="presOf" srcId="{D243172D-F13C-4FF2-B8FF-860080C6CE77}" destId="{11EDDF1B-6DC2-4D42-8E58-0DEF46AE6F74}" srcOrd="1" destOrd="0" presId="urn:microsoft.com/office/officeart/2018/layout/CircleProcess"/>
    <dgm:cxn modelId="{B5BCEAC6-6618-41FB-B569-AEEAB55C8E4A}" type="presOf" srcId="{1948118B-DAA6-4356-AF8F-9B669D90D1F2}" destId="{D5E6FD10-A1A3-4ECF-A01E-BF40138A3FC4}" srcOrd="1" destOrd="0" presId="urn:microsoft.com/office/officeart/2018/layout/CircleProcess"/>
    <dgm:cxn modelId="{3F8586D4-8FB3-40AA-8DB8-138297A125F1}" type="presOf" srcId="{D243172D-F13C-4FF2-B8FF-860080C6CE77}" destId="{0162B5F3-3DB0-4670-B83D-B89BFB72DE37}" srcOrd="0" destOrd="0" presId="urn:microsoft.com/office/officeart/2018/layout/CircleProcess"/>
    <dgm:cxn modelId="{4FAC00ED-A138-4660-874E-3C2C2D3A9710}" type="presOf" srcId="{6C24F3C8-B8E1-4343-8B9F-48A9EB7EB99E}" destId="{B1DF1AB9-1F51-4582-9FA0-6505831F375B}" srcOrd="0" destOrd="0" presId="urn:microsoft.com/office/officeart/2018/layout/CircleProcess"/>
    <dgm:cxn modelId="{11F4F8C9-86DF-48ED-834D-E9FE33AF10A5}" type="presParOf" srcId="{05A3B482-973B-4ABD-9EE9-0024AF1B773B}" destId="{ADB64A3D-534B-43E8-B22A-2AF1298AE8DF}" srcOrd="0" destOrd="0" presId="urn:microsoft.com/office/officeart/2018/layout/CircleProcess"/>
    <dgm:cxn modelId="{30E5CEA0-D8E6-4BBB-B619-5F9DDFF7CE7D}" type="presParOf" srcId="{ADB64A3D-534B-43E8-B22A-2AF1298AE8DF}" destId="{B2D527CD-11CB-4B3E-8793-5B1E0E321C7D}" srcOrd="0" destOrd="0" presId="urn:microsoft.com/office/officeart/2018/layout/CircleProcess"/>
    <dgm:cxn modelId="{36A2BA84-5EA9-4181-AA7B-70880037426C}" type="presParOf" srcId="{05A3B482-973B-4ABD-9EE9-0024AF1B773B}" destId="{7967F3E4-4E73-4A0D-80A7-9EB3421F4F0E}" srcOrd="1" destOrd="0" presId="urn:microsoft.com/office/officeart/2018/layout/CircleProcess"/>
    <dgm:cxn modelId="{164D41C8-19DC-4272-82CC-A57453698826}" type="presParOf" srcId="{7967F3E4-4E73-4A0D-80A7-9EB3421F4F0E}" destId="{1A8B9F81-FB7A-46C6-AB64-8919CAA80991}" srcOrd="0" destOrd="0" presId="urn:microsoft.com/office/officeart/2018/layout/CircleProcess"/>
    <dgm:cxn modelId="{A5177D99-615C-462F-981E-3D56EED6EA7B}" type="presParOf" srcId="{05A3B482-973B-4ABD-9EE9-0024AF1B773B}" destId="{D5E6FD10-A1A3-4ECF-A01E-BF40138A3FC4}" srcOrd="2" destOrd="0" presId="urn:microsoft.com/office/officeart/2018/layout/CircleProcess"/>
    <dgm:cxn modelId="{5CFF3E0C-5F29-4A28-91C4-4B903D36607D}" type="presParOf" srcId="{05A3B482-973B-4ABD-9EE9-0024AF1B773B}" destId="{5FA979C6-A45D-4F2C-A7C4-A259B3A3B728}" srcOrd="3" destOrd="0" presId="urn:microsoft.com/office/officeart/2018/layout/CircleProcess"/>
    <dgm:cxn modelId="{5E12A0DA-A47E-4163-96CD-8C308891AC78}" type="presParOf" srcId="{5FA979C6-A45D-4F2C-A7C4-A259B3A3B728}" destId="{56749C16-9EE6-4A3A-B998-E189C0350C3B}" srcOrd="0" destOrd="0" presId="urn:microsoft.com/office/officeart/2018/layout/CircleProcess"/>
    <dgm:cxn modelId="{42F5DC29-2171-4DDC-A8C2-76F5C09D76B8}" type="presParOf" srcId="{05A3B482-973B-4ABD-9EE9-0024AF1B773B}" destId="{30287154-7F1C-4C04-BCFB-3513FE8AD668}" srcOrd="4" destOrd="0" presId="urn:microsoft.com/office/officeart/2018/layout/CircleProcess"/>
    <dgm:cxn modelId="{8DF26D14-B5BA-4569-8EEE-25DFDB50B7C5}" type="presParOf" srcId="{30287154-7F1C-4C04-BCFB-3513FE8AD668}" destId="{0162B5F3-3DB0-4670-B83D-B89BFB72DE37}" srcOrd="0" destOrd="0" presId="urn:microsoft.com/office/officeart/2018/layout/CircleProcess"/>
    <dgm:cxn modelId="{B3429C06-5639-4514-A938-2521298CF9B0}" type="presParOf" srcId="{05A3B482-973B-4ABD-9EE9-0024AF1B773B}" destId="{11EDDF1B-6DC2-4D42-8E58-0DEF46AE6F74}" srcOrd="5" destOrd="0" presId="urn:microsoft.com/office/officeart/2018/layout/CircleProcess"/>
    <dgm:cxn modelId="{5FA46174-EB64-4442-8FE9-3F431D4A9F6B}" type="presParOf" srcId="{05A3B482-973B-4ABD-9EE9-0024AF1B773B}" destId="{F36E677F-C4F1-4732-BA1F-14152C9E4F90}" srcOrd="6" destOrd="0" presId="urn:microsoft.com/office/officeart/2018/layout/CircleProcess"/>
    <dgm:cxn modelId="{DAB14A4A-C870-4C33-A6CB-65D81736DC62}" type="presParOf" srcId="{F36E677F-C4F1-4732-BA1F-14152C9E4F90}" destId="{D5AD24DD-1FDA-49FF-A0F7-FC191F8C5C72}" srcOrd="0" destOrd="0" presId="urn:microsoft.com/office/officeart/2018/layout/CircleProcess"/>
    <dgm:cxn modelId="{F51953ED-9C3A-4227-8DD9-C45DE45EF5B4}" type="presParOf" srcId="{05A3B482-973B-4ABD-9EE9-0024AF1B773B}" destId="{C7F8D0CE-5DC7-42F8-A6C1-6AC2581BC46B}" srcOrd="7" destOrd="0" presId="urn:microsoft.com/office/officeart/2018/layout/CircleProcess"/>
    <dgm:cxn modelId="{A0FDBB85-39B9-45AA-93D8-FE8CFDF1F8FD}" type="presParOf" srcId="{C7F8D0CE-5DC7-42F8-A6C1-6AC2581BC46B}" destId="{B1DF1AB9-1F51-4582-9FA0-6505831F375B}" srcOrd="0" destOrd="0" presId="urn:microsoft.com/office/officeart/2018/layout/CircleProcess"/>
    <dgm:cxn modelId="{0F3472A8-98BA-43E5-B627-468FDAB577EE}" type="presParOf" srcId="{05A3B482-973B-4ABD-9EE9-0024AF1B773B}" destId="{1DE25930-89CA-4979-AA40-8E35BC2C6E12}" srcOrd="8" destOrd="0" presId="urn:microsoft.com/office/officeart/2018/layout/CircleProcess"/>
    <dgm:cxn modelId="{06A05BDA-3F07-4410-B210-0BFDCFB94F4B}" type="presParOf" srcId="{05A3B482-973B-4ABD-9EE9-0024AF1B773B}" destId="{4FF9912C-2BA1-4FB6-907B-075F90573681}" srcOrd="9" destOrd="0" presId="urn:microsoft.com/office/officeart/2018/layout/CircleProcess"/>
    <dgm:cxn modelId="{59433CFA-02E0-4CB4-889B-4F0731FEC129}" type="presParOf" srcId="{4FF9912C-2BA1-4FB6-907B-075F90573681}" destId="{E7E51E1B-B0A4-49A1-8D8D-5EB14E970286}" srcOrd="0" destOrd="0" presId="urn:microsoft.com/office/officeart/2018/layout/CircleProcess"/>
    <dgm:cxn modelId="{BD24C07D-AC66-48C6-B724-6683EF8ECA88}" type="presParOf" srcId="{05A3B482-973B-4ABD-9EE9-0024AF1B773B}" destId="{271C2CA8-7CDC-4735-B7A5-1C8B2991903D}" srcOrd="10" destOrd="0" presId="urn:microsoft.com/office/officeart/2018/layout/CircleProcess"/>
    <dgm:cxn modelId="{CD3C7039-6B65-4D1E-A090-44B5C8D0289D}" type="presParOf" srcId="{271C2CA8-7CDC-4735-B7A5-1C8B2991903D}" destId="{243CE7F9-CC48-4DEF-9A71-BB293C31A84C}" srcOrd="0" destOrd="0" presId="urn:microsoft.com/office/officeart/2018/layout/CircleProcess"/>
    <dgm:cxn modelId="{B58753F7-F470-4F26-8CD6-B3C9F12B9C3A}" type="presParOf" srcId="{05A3B482-973B-4ABD-9EE9-0024AF1B773B}" destId="{EE927EE3-1294-4E2A-993C-A334A46F3BEB}" srcOrd="11" destOrd="0" presId="urn:microsoft.com/office/officeart/2018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8518DB2-4E6E-4A9A-83C6-869C211F4B2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A26A5DA-BFD2-475B-AAEE-70BEC14DD6A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Predicts job performance (validity 0.51 vs 0.14 unstructured) (Schmidt and Hunter, 1998)</a:t>
          </a:r>
        </a:p>
      </dgm:t>
    </dgm:pt>
    <dgm:pt modelId="{39328071-6F30-4603-AE5A-425023FB47EB}" type="parTrans" cxnId="{FA7BB7B6-F7A0-4AD0-8D1E-B6F7B71E8EA5}">
      <dgm:prSet/>
      <dgm:spPr/>
      <dgm:t>
        <a:bodyPr/>
        <a:lstStyle/>
        <a:p>
          <a:endParaRPr lang="en-US"/>
        </a:p>
      </dgm:t>
    </dgm:pt>
    <dgm:pt modelId="{D5490C50-BBD5-4231-AA69-7E7D13BFD05A}" type="sibTrans" cxnId="{FA7BB7B6-F7A0-4AD0-8D1E-B6F7B71E8EA5}">
      <dgm:prSet/>
      <dgm:spPr/>
      <dgm:t>
        <a:bodyPr/>
        <a:lstStyle/>
        <a:p>
          <a:endParaRPr lang="en-US"/>
        </a:p>
      </dgm:t>
    </dgm:pt>
    <dgm:pt modelId="{13503A09-0A6E-40B0-BBBE-30DA4A98098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Standardised questions, scored on 1 to 5 rubric (CIPD, 2024c)</a:t>
          </a:r>
        </a:p>
      </dgm:t>
    </dgm:pt>
    <dgm:pt modelId="{A5D1F36C-3A99-4DA5-A1B7-2A7C8D400BCF}" type="parTrans" cxnId="{538E9DDF-AFB4-40B6-9049-718D7FB13E58}">
      <dgm:prSet/>
      <dgm:spPr/>
      <dgm:t>
        <a:bodyPr/>
        <a:lstStyle/>
        <a:p>
          <a:endParaRPr lang="en-US"/>
        </a:p>
      </dgm:t>
    </dgm:pt>
    <dgm:pt modelId="{5418928F-4969-426D-B68E-8BD64C7A1BB4}" type="sibTrans" cxnId="{538E9DDF-AFB4-40B6-9049-718D7FB13E58}">
      <dgm:prSet/>
      <dgm:spPr/>
      <dgm:t>
        <a:bodyPr/>
        <a:lstStyle/>
        <a:p>
          <a:endParaRPr lang="en-US"/>
        </a:p>
      </dgm:t>
    </dgm:pt>
    <dgm:pt modelId="{5B8DD8DE-A965-4049-97E0-FA41FC0C09E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Example: "Describe leading a digital project with stakeholder resistance. What actions did you take?" (Reed, 2023)</a:t>
          </a:r>
        </a:p>
      </dgm:t>
    </dgm:pt>
    <dgm:pt modelId="{8ED1B4BE-F113-4B36-8001-D684851427F6}" type="parTrans" cxnId="{BAEC7286-64FC-44B9-9182-5DDC170AE6FC}">
      <dgm:prSet/>
      <dgm:spPr/>
      <dgm:t>
        <a:bodyPr/>
        <a:lstStyle/>
        <a:p>
          <a:endParaRPr lang="en-US"/>
        </a:p>
      </dgm:t>
    </dgm:pt>
    <dgm:pt modelId="{5A832434-BBE8-4221-8948-A75BE2D2F541}" type="sibTrans" cxnId="{BAEC7286-64FC-44B9-9182-5DDC170AE6FC}">
      <dgm:prSet/>
      <dgm:spPr/>
      <dgm:t>
        <a:bodyPr/>
        <a:lstStyle/>
        <a:p>
          <a:endParaRPr lang="en-US"/>
        </a:p>
      </dgm:t>
    </dgm:pt>
    <dgm:pt modelId="{ADCAE770-378F-488D-BACF-26BD10697C8A}" type="pres">
      <dgm:prSet presAssocID="{58518DB2-4E6E-4A9A-83C6-869C211F4B26}" presName="root" presStyleCnt="0">
        <dgm:presLayoutVars>
          <dgm:dir/>
          <dgm:resizeHandles val="exact"/>
        </dgm:presLayoutVars>
      </dgm:prSet>
      <dgm:spPr/>
    </dgm:pt>
    <dgm:pt modelId="{C7130B72-64AD-4DD9-B65F-4BF24B9F8D61}" type="pres">
      <dgm:prSet presAssocID="{9A26A5DA-BFD2-475B-AAEE-70BEC14DD6AA}" presName="compNode" presStyleCnt="0"/>
      <dgm:spPr/>
    </dgm:pt>
    <dgm:pt modelId="{3A6F7474-4477-4E4D-92AF-90320621CE06}" type="pres">
      <dgm:prSet presAssocID="{9A26A5DA-BFD2-475B-AAEE-70BEC14DD6AA}" presName="bgRect" presStyleLbl="bgShp" presStyleIdx="0" presStyleCnt="3"/>
      <dgm:spPr/>
    </dgm:pt>
    <dgm:pt modelId="{79DF3F09-3ACB-4C65-A019-BE15405D63CC}" type="pres">
      <dgm:prSet presAssocID="{9A26A5DA-BFD2-475B-AAEE-70BEC14DD6A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0D3BCBCD-8CB8-4380-A867-C35B91FA4957}" type="pres">
      <dgm:prSet presAssocID="{9A26A5DA-BFD2-475B-AAEE-70BEC14DD6AA}" presName="spaceRect" presStyleCnt="0"/>
      <dgm:spPr/>
    </dgm:pt>
    <dgm:pt modelId="{0E411F8E-E328-4601-AC65-D5979C951509}" type="pres">
      <dgm:prSet presAssocID="{9A26A5DA-BFD2-475B-AAEE-70BEC14DD6AA}" presName="parTx" presStyleLbl="revTx" presStyleIdx="0" presStyleCnt="3">
        <dgm:presLayoutVars>
          <dgm:chMax val="0"/>
          <dgm:chPref val="0"/>
        </dgm:presLayoutVars>
      </dgm:prSet>
      <dgm:spPr/>
    </dgm:pt>
    <dgm:pt modelId="{B38837FE-1306-481F-8953-2604D9BE849B}" type="pres">
      <dgm:prSet presAssocID="{D5490C50-BBD5-4231-AA69-7E7D13BFD05A}" presName="sibTrans" presStyleCnt="0"/>
      <dgm:spPr/>
    </dgm:pt>
    <dgm:pt modelId="{E0C3B41B-0CD6-4718-BACE-A8A5DBEC9495}" type="pres">
      <dgm:prSet presAssocID="{13503A09-0A6E-40B0-BBBE-30DA4A980983}" presName="compNode" presStyleCnt="0"/>
      <dgm:spPr/>
    </dgm:pt>
    <dgm:pt modelId="{C9DB996E-508B-4F73-981A-A4D3D5FACDF2}" type="pres">
      <dgm:prSet presAssocID="{13503A09-0A6E-40B0-BBBE-30DA4A980983}" presName="bgRect" presStyleLbl="bgShp" presStyleIdx="1" presStyleCnt="3"/>
      <dgm:spPr/>
    </dgm:pt>
    <dgm:pt modelId="{44BB68B5-61A7-4558-A324-66BC20E34B09}" type="pres">
      <dgm:prSet presAssocID="{13503A09-0A6E-40B0-BBBE-30DA4A98098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A612797-C4ED-497F-A61A-6FD97A5FB594}" type="pres">
      <dgm:prSet presAssocID="{13503A09-0A6E-40B0-BBBE-30DA4A980983}" presName="spaceRect" presStyleCnt="0"/>
      <dgm:spPr/>
    </dgm:pt>
    <dgm:pt modelId="{7405AA25-352B-4F3D-8FBA-994A91E7C188}" type="pres">
      <dgm:prSet presAssocID="{13503A09-0A6E-40B0-BBBE-30DA4A980983}" presName="parTx" presStyleLbl="revTx" presStyleIdx="1" presStyleCnt="3">
        <dgm:presLayoutVars>
          <dgm:chMax val="0"/>
          <dgm:chPref val="0"/>
        </dgm:presLayoutVars>
      </dgm:prSet>
      <dgm:spPr/>
    </dgm:pt>
    <dgm:pt modelId="{DA75910A-C0DE-4A77-9C59-51FAB6311113}" type="pres">
      <dgm:prSet presAssocID="{5418928F-4969-426D-B68E-8BD64C7A1BB4}" presName="sibTrans" presStyleCnt="0"/>
      <dgm:spPr/>
    </dgm:pt>
    <dgm:pt modelId="{63544B8C-799E-4B6E-95EA-9B7F65EA647D}" type="pres">
      <dgm:prSet presAssocID="{5B8DD8DE-A965-4049-97E0-FA41FC0C09EB}" presName="compNode" presStyleCnt="0"/>
      <dgm:spPr/>
    </dgm:pt>
    <dgm:pt modelId="{6D7F6D30-18FA-471C-8AE6-E9AB92082C75}" type="pres">
      <dgm:prSet presAssocID="{5B8DD8DE-A965-4049-97E0-FA41FC0C09EB}" presName="bgRect" presStyleLbl="bgShp" presStyleIdx="2" presStyleCnt="3"/>
      <dgm:spPr/>
    </dgm:pt>
    <dgm:pt modelId="{7B3B3B47-7105-474A-B923-7E586F19C061}" type="pres">
      <dgm:prSet presAssocID="{5B8DD8DE-A965-4049-97E0-FA41FC0C09E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4CF30999-0F45-4CC2-9B02-5FFD5307749F}" type="pres">
      <dgm:prSet presAssocID="{5B8DD8DE-A965-4049-97E0-FA41FC0C09EB}" presName="spaceRect" presStyleCnt="0"/>
      <dgm:spPr/>
    </dgm:pt>
    <dgm:pt modelId="{F11C1B4F-5266-49AC-A87A-530D21AE5468}" type="pres">
      <dgm:prSet presAssocID="{5B8DD8DE-A965-4049-97E0-FA41FC0C09E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24D7466-E7F3-4C56-8E47-C96DF18E8D24}" type="presOf" srcId="{9A26A5DA-BFD2-475B-AAEE-70BEC14DD6AA}" destId="{0E411F8E-E328-4601-AC65-D5979C951509}" srcOrd="0" destOrd="0" presId="urn:microsoft.com/office/officeart/2018/2/layout/IconVerticalSolidList"/>
    <dgm:cxn modelId="{BAEC7286-64FC-44B9-9182-5DDC170AE6FC}" srcId="{58518DB2-4E6E-4A9A-83C6-869C211F4B26}" destId="{5B8DD8DE-A965-4049-97E0-FA41FC0C09EB}" srcOrd="2" destOrd="0" parTransId="{8ED1B4BE-F113-4B36-8001-D684851427F6}" sibTransId="{5A832434-BBE8-4221-8948-A75BE2D2F541}"/>
    <dgm:cxn modelId="{FA7BB7B6-F7A0-4AD0-8D1E-B6F7B71E8EA5}" srcId="{58518DB2-4E6E-4A9A-83C6-869C211F4B26}" destId="{9A26A5DA-BFD2-475B-AAEE-70BEC14DD6AA}" srcOrd="0" destOrd="0" parTransId="{39328071-6F30-4603-AE5A-425023FB47EB}" sibTransId="{D5490C50-BBD5-4231-AA69-7E7D13BFD05A}"/>
    <dgm:cxn modelId="{538E9DDF-AFB4-40B6-9049-718D7FB13E58}" srcId="{58518DB2-4E6E-4A9A-83C6-869C211F4B26}" destId="{13503A09-0A6E-40B0-BBBE-30DA4A980983}" srcOrd="1" destOrd="0" parTransId="{A5D1F36C-3A99-4DA5-A1B7-2A7C8D400BCF}" sibTransId="{5418928F-4969-426D-B68E-8BD64C7A1BB4}"/>
    <dgm:cxn modelId="{7479CAE0-7578-491D-8513-595EE5BEBB80}" type="presOf" srcId="{58518DB2-4E6E-4A9A-83C6-869C211F4B26}" destId="{ADCAE770-378F-488D-BACF-26BD10697C8A}" srcOrd="0" destOrd="0" presId="urn:microsoft.com/office/officeart/2018/2/layout/IconVerticalSolidList"/>
    <dgm:cxn modelId="{4DDF07F6-FDB7-4FBE-BCAC-6F501D0D4BDF}" type="presOf" srcId="{13503A09-0A6E-40B0-BBBE-30DA4A980983}" destId="{7405AA25-352B-4F3D-8FBA-994A91E7C188}" srcOrd="0" destOrd="0" presId="urn:microsoft.com/office/officeart/2018/2/layout/IconVerticalSolidList"/>
    <dgm:cxn modelId="{688D0EF9-0FB0-472F-AEC2-C3398966FBC8}" type="presOf" srcId="{5B8DD8DE-A965-4049-97E0-FA41FC0C09EB}" destId="{F11C1B4F-5266-49AC-A87A-530D21AE5468}" srcOrd="0" destOrd="0" presId="urn:microsoft.com/office/officeart/2018/2/layout/IconVerticalSolidList"/>
    <dgm:cxn modelId="{42BBDD36-5CE3-42BB-A0C8-13B54FDF205E}" type="presParOf" srcId="{ADCAE770-378F-488D-BACF-26BD10697C8A}" destId="{C7130B72-64AD-4DD9-B65F-4BF24B9F8D61}" srcOrd="0" destOrd="0" presId="urn:microsoft.com/office/officeart/2018/2/layout/IconVerticalSolidList"/>
    <dgm:cxn modelId="{36E57985-1F3A-47E3-9FE8-8283E9062715}" type="presParOf" srcId="{C7130B72-64AD-4DD9-B65F-4BF24B9F8D61}" destId="{3A6F7474-4477-4E4D-92AF-90320621CE06}" srcOrd="0" destOrd="0" presId="urn:microsoft.com/office/officeart/2018/2/layout/IconVerticalSolidList"/>
    <dgm:cxn modelId="{3BB2467A-4CE3-4F7F-A7DD-C14FDE2DEA15}" type="presParOf" srcId="{C7130B72-64AD-4DD9-B65F-4BF24B9F8D61}" destId="{79DF3F09-3ACB-4C65-A019-BE15405D63CC}" srcOrd="1" destOrd="0" presId="urn:microsoft.com/office/officeart/2018/2/layout/IconVerticalSolidList"/>
    <dgm:cxn modelId="{06928B7D-9E8D-4A93-9C1E-0BC1DCAD543E}" type="presParOf" srcId="{C7130B72-64AD-4DD9-B65F-4BF24B9F8D61}" destId="{0D3BCBCD-8CB8-4380-A867-C35B91FA4957}" srcOrd="2" destOrd="0" presId="urn:microsoft.com/office/officeart/2018/2/layout/IconVerticalSolidList"/>
    <dgm:cxn modelId="{1958DE7A-26CB-4F35-A44E-9EFF42C26C51}" type="presParOf" srcId="{C7130B72-64AD-4DD9-B65F-4BF24B9F8D61}" destId="{0E411F8E-E328-4601-AC65-D5979C951509}" srcOrd="3" destOrd="0" presId="urn:microsoft.com/office/officeart/2018/2/layout/IconVerticalSolidList"/>
    <dgm:cxn modelId="{9CC0E919-47E3-4E29-A4DF-2867795A432D}" type="presParOf" srcId="{ADCAE770-378F-488D-BACF-26BD10697C8A}" destId="{B38837FE-1306-481F-8953-2604D9BE849B}" srcOrd="1" destOrd="0" presId="urn:microsoft.com/office/officeart/2018/2/layout/IconVerticalSolidList"/>
    <dgm:cxn modelId="{615C0745-13DC-48C0-869E-D38B119FB339}" type="presParOf" srcId="{ADCAE770-378F-488D-BACF-26BD10697C8A}" destId="{E0C3B41B-0CD6-4718-BACE-A8A5DBEC9495}" srcOrd="2" destOrd="0" presId="urn:microsoft.com/office/officeart/2018/2/layout/IconVerticalSolidList"/>
    <dgm:cxn modelId="{8CC6013C-E185-416B-8605-FD6785BCFED9}" type="presParOf" srcId="{E0C3B41B-0CD6-4718-BACE-A8A5DBEC9495}" destId="{C9DB996E-508B-4F73-981A-A4D3D5FACDF2}" srcOrd="0" destOrd="0" presId="urn:microsoft.com/office/officeart/2018/2/layout/IconVerticalSolidList"/>
    <dgm:cxn modelId="{A821326A-99F7-4E35-A961-51A3976CC42D}" type="presParOf" srcId="{E0C3B41B-0CD6-4718-BACE-A8A5DBEC9495}" destId="{44BB68B5-61A7-4558-A324-66BC20E34B09}" srcOrd="1" destOrd="0" presId="urn:microsoft.com/office/officeart/2018/2/layout/IconVerticalSolidList"/>
    <dgm:cxn modelId="{2F8EE68A-1390-455C-924B-E3CF2BF72A81}" type="presParOf" srcId="{E0C3B41B-0CD6-4718-BACE-A8A5DBEC9495}" destId="{DA612797-C4ED-497F-A61A-6FD97A5FB594}" srcOrd="2" destOrd="0" presId="urn:microsoft.com/office/officeart/2018/2/layout/IconVerticalSolidList"/>
    <dgm:cxn modelId="{696A72BD-151C-4928-B53A-C129993A2945}" type="presParOf" srcId="{E0C3B41B-0CD6-4718-BACE-A8A5DBEC9495}" destId="{7405AA25-352B-4F3D-8FBA-994A91E7C188}" srcOrd="3" destOrd="0" presId="urn:microsoft.com/office/officeart/2018/2/layout/IconVerticalSolidList"/>
    <dgm:cxn modelId="{98E02ED3-2371-4576-A99D-F5737D024A6D}" type="presParOf" srcId="{ADCAE770-378F-488D-BACF-26BD10697C8A}" destId="{DA75910A-C0DE-4A77-9C59-51FAB6311113}" srcOrd="3" destOrd="0" presId="urn:microsoft.com/office/officeart/2018/2/layout/IconVerticalSolidList"/>
    <dgm:cxn modelId="{5C451545-FBFB-4E53-9E75-30BDD4B08BCA}" type="presParOf" srcId="{ADCAE770-378F-488D-BACF-26BD10697C8A}" destId="{63544B8C-799E-4B6E-95EA-9B7F65EA647D}" srcOrd="4" destOrd="0" presId="urn:microsoft.com/office/officeart/2018/2/layout/IconVerticalSolidList"/>
    <dgm:cxn modelId="{A0E04B3A-EA6A-4589-9491-6CA2EF669EFD}" type="presParOf" srcId="{63544B8C-799E-4B6E-95EA-9B7F65EA647D}" destId="{6D7F6D30-18FA-471C-8AE6-E9AB92082C75}" srcOrd="0" destOrd="0" presId="urn:microsoft.com/office/officeart/2018/2/layout/IconVerticalSolidList"/>
    <dgm:cxn modelId="{9DEB83E8-8116-4D12-9013-3876CBAE1770}" type="presParOf" srcId="{63544B8C-799E-4B6E-95EA-9B7F65EA647D}" destId="{7B3B3B47-7105-474A-B923-7E586F19C061}" srcOrd="1" destOrd="0" presId="urn:microsoft.com/office/officeart/2018/2/layout/IconVerticalSolidList"/>
    <dgm:cxn modelId="{D5EA9FEA-388B-402A-AB18-6CCB9361E583}" type="presParOf" srcId="{63544B8C-799E-4B6E-95EA-9B7F65EA647D}" destId="{4CF30999-0F45-4CC2-9B02-5FFD5307749F}" srcOrd="2" destOrd="0" presId="urn:microsoft.com/office/officeart/2018/2/layout/IconVerticalSolidList"/>
    <dgm:cxn modelId="{506E13DA-5BEA-4FDE-BB6F-A7BDBC11E832}" type="presParOf" srcId="{63544B8C-799E-4B6E-95EA-9B7F65EA647D}" destId="{F11C1B4F-5266-49AC-A87A-530D21AE546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D52D58B-C52F-4A41-9DB5-DB1C9C94F898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242BCBC-5BC4-4D31-A25C-FAFC8EBA561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Diverse panel: hiring manager, senior PM, HR partner, business stakeholder (CIPD, 2024c)</a:t>
          </a:r>
        </a:p>
      </dgm:t>
    </dgm:pt>
    <dgm:pt modelId="{C186AE1E-E525-4D75-896B-B2B538DDE735}" type="parTrans" cxnId="{6A07B755-3880-423E-BA37-F2FC785EAA7C}">
      <dgm:prSet/>
      <dgm:spPr/>
      <dgm:t>
        <a:bodyPr/>
        <a:lstStyle/>
        <a:p>
          <a:endParaRPr lang="en-US"/>
        </a:p>
      </dgm:t>
    </dgm:pt>
    <dgm:pt modelId="{6C95CAD1-F556-4BE4-83D1-A482F63A06BB}" type="sibTrans" cxnId="{6A07B755-3880-423E-BA37-F2FC785EAA7C}">
      <dgm:prSet/>
      <dgm:spPr/>
      <dgm:t>
        <a:bodyPr/>
        <a:lstStyle/>
        <a:p>
          <a:endParaRPr lang="en-US"/>
        </a:p>
      </dgm:t>
    </dgm:pt>
    <dgm:pt modelId="{80E46627-7FE7-4785-A58F-61EBCE69D35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Reduces bias via multiple perspectives (CIPD, 2024c)</a:t>
          </a:r>
        </a:p>
      </dgm:t>
    </dgm:pt>
    <dgm:pt modelId="{31E38424-108D-4EF8-A60E-533F4B2CD08E}" type="parTrans" cxnId="{5022BA3C-C711-464A-AD87-CDAA4703272C}">
      <dgm:prSet/>
      <dgm:spPr/>
      <dgm:t>
        <a:bodyPr/>
        <a:lstStyle/>
        <a:p>
          <a:endParaRPr lang="en-US"/>
        </a:p>
      </dgm:t>
    </dgm:pt>
    <dgm:pt modelId="{A999DB1D-ADCA-4855-8C47-A09E2392A7A3}" type="sibTrans" cxnId="{5022BA3C-C711-464A-AD87-CDAA4703272C}">
      <dgm:prSet/>
      <dgm:spPr/>
      <dgm:t>
        <a:bodyPr/>
        <a:lstStyle/>
        <a:p>
          <a:endParaRPr lang="en-US"/>
        </a:p>
      </dgm:t>
    </dgm:pt>
    <dgm:pt modelId="{19E069DC-B3AD-4660-9A7C-DFAA73057D0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Pre-calibration on criteria; independent scoring; consensus discussion (CIPD, 2024c)</a:t>
          </a:r>
        </a:p>
      </dgm:t>
    </dgm:pt>
    <dgm:pt modelId="{00A141E7-4625-4D7C-B842-48DADE73475C}" type="parTrans" cxnId="{DA9819DA-2E9A-4C29-8DCE-2EBD169E6144}">
      <dgm:prSet/>
      <dgm:spPr/>
      <dgm:t>
        <a:bodyPr/>
        <a:lstStyle/>
        <a:p>
          <a:endParaRPr lang="en-US"/>
        </a:p>
      </dgm:t>
    </dgm:pt>
    <dgm:pt modelId="{941E052C-41CB-463A-BD92-22C176263376}" type="sibTrans" cxnId="{DA9819DA-2E9A-4C29-8DCE-2EBD169E6144}">
      <dgm:prSet/>
      <dgm:spPr/>
      <dgm:t>
        <a:bodyPr/>
        <a:lstStyle/>
        <a:p>
          <a:endParaRPr lang="en-US"/>
        </a:p>
      </dgm:t>
    </dgm:pt>
    <dgm:pt modelId="{6254B200-D0D6-49B7-BA10-DBE9DA96FDE8}" type="pres">
      <dgm:prSet presAssocID="{0D52D58B-C52F-4A41-9DB5-DB1C9C94F898}" presName="root" presStyleCnt="0">
        <dgm:presLayoutVars>
          <dgm:dir/>
          <dgm:resizeHandles val="exact"/>
        </dgm:presLayoutVars>
      </dgm:prSet>
      <dgm:spPr/>
    </dgm:pt>
    <dgm:pt modelId="{654DC2C6-30D7-4DED-AD67-66D9DEAA63D8}" type="pres">
      <dgm:prSet presAssocID="{E242BCBC-5BC4-4D31-A25C-FAFC8EBA561C}" presName="compNode" presStyleCnt="0"/>
      <dgm:spPr/>
    </dgm:pt>
    <dgm:pt modelId="{773AA8CE-914A-4AF5-A15F-6BACC521F86B}" type="pres">
      <dgm:prSet presAssocID="{E242BCBC-5BC4-4D31-A25C-FAFC8EBA561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4F8725B5-DE5D-44F3-8CC8-C71FE0499605}" type="pres">
      <dgm:prSet presAssocID="{E242BCBC-5BC4-4D31-A25C-FAFC8EBA561C}" presName="spaceRect" presStyleCnt="0"/>
      <dgm:spPr/>
    </dgm:pt>
    <dgm:pt modelId="{406F01D3-B69D-403D-AD8A-72B5E1A447C3}" type="pres">
      <dgm:prSet presAssocID="{E242BCBC-5BC4-4D31-A25C-FAFC8EBA561C}" presName="textRect" presStyleLbl="revTx" presStyleIdx="0" presStyleCnt="3">
        <dgm:presLayoutVars>
          <dgm:chMax val="1"/>
          <dgm:chPref val="1"/>
        </dgm:presLayoutVars>
      </dgm:prSet>
      <dgm:spPr/>
    </dgm:pt>
    <dgm:pt modelId="{6052D984-1CE6-4A74-B1FA-2C917F857A99}" type="pres">
      <dgm:prSet presAssocID="{6C95CAD1-F556-4BE4-83D1-A482F63A06BB}" presName="sibTrans" presStyleCnt="0"/>
      <dgm:spPr/>
    </dgm:pt>
    <dgm:pt modelId="{F6D2E8A6-3E33-4331-A844-E88F918DD93F}" type="pres">
      <dgm:prSet presAssocID="{80E46627-7FE7-4785-A58F-61EBCE69D35A}" presName="compNode" presStyleCnt="0"/>
      <dgm:spPr/>
    </dgm:pt>
    <dgm:pt modelId="{C4DD9F5A-80F4-4747-A537-3D2402A5006E}" type="pres">
      <dgm:prSet presAssocID="{80E46627-7FE7-4785-A58F-61EBCE69D35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F8FB5EA7-9FB6-455D-8E5C-49FA5945103D}" type="pres">
      <dgm:prSet presAssocID="{80E46627-7FE7-4785-A58F-61EBCE69D35A}" presName="spaceRect" presStyleCnt="0"/>
      <dgm:spPr/>
    </dgm:pt>
    <dgm:pt modelId="{43CEF276-3C5E-4EFC-9776-311EB00C9974}" type="pres">
      <dgm:prSet presAssocID="{80E46627-7FE7-4785-A58F-61EBCE69D35A}" presName="textRect" presStyleLbl="revTx" presStyleIdx="1" presStyleCnt="3">
        <dgm:presLayoutVars>
          <dgm:chMax val="1"/>
          <dgm:chPref val="1"/>
        </dgm:presLayoutVars>
      </dgm:prSet>
      <dgm:spPr/>
    </dgm:pt>
    <dgm:pt modelId="{C6CAE0C9-2D9F-44E2-8C4B-648D9FB0C423}" type="pres">
      <dgm:prSet presAssocID="{A999DB1D-ADCA-4855-8C47-A09E2392A7A3}" presName="sibTrans" presStyleCnt="0"/>
      <dgm:spPr/>
    </dgm:pt>
    <dgm:pt modelId="{962C2935-8BD3-47DA-9A82-954BABA80AA8}" type="pres">
      <dgm:prSet presAssocID="{19E069DC-B3AD-4660-9A7C-DFAA73057D00}" presName="compNode" presStyleCnt="0"/>
      <dgm:spPr/>
    </dgm:pt>
    <dgm:pt modelId="{9C8225DF-E0CB-4F93-B6D8-17C76561F211}" type="pres">
      <dgm:prSet presAssocID="{19E069DC-B3AD-4660-9A7C-DFAA73057D0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C8236EC6-54E9-40F0-941F-49C15CB11EBC}" type="pres">
      <dgm:prSet presAssocID="{19E069DC-B3AD-4660-9A7C-DFAA73057D00}" presName="spaceRect" presStyleCnt="0"/>
      <dgm:spPr/>
    </dgm:pt>
    <dgm:pt modelId="{6E37080D-2F77-4D53-A918-088064B7C2D3}" type="pres">
      <dgm:prSet presAssocID="{19E069DC-B3AD-4660-9A7C-DFAA73057D0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4010E00-BF3D-42C8-869B-C4AA064D0315}" type="presOf" srcId="{19E069DC-B3AD-4660-9A7C-DFAA73057D00}" destId="{6E37080D-2F77-4D53-A918-088064B7C2D3}" srcOrd="0" destOrd="0" presId="urn:microsoft.com/office/officeart/2018/2/layout/IconLabelList"/>
    <dgm:cxn modelId="{AA6EF223-A786-4C2D-90C6-6DA6493ABE8B}" type="presOf" srcId="{E242BCBC-5BC4-4D31-A25C-FAFC8EBA561C}" destId="{406F01D3-B69D-403D-AD8A-72B5E1A447C3}" srcOrd="0" destOrd="0" presId="urn:microsoft.com/office/officeart/2018/2/layout/IconLabelList"/>
    <dgm:cxn modelId="{A9F7D02E-35C6-4652-B15F-0CCBE06784A8}" type="presOf" srcId="{80E46627-7FE7-4785-A58F-61EBCE69D35A}" destId="{43CEF276-3C5E-4EFC-9776-311EB00C9974}" srcOrd="0" destOrd="0" presId="urn:microsoft.com/office/officeart/2018/2/layout/IconLabelList"/>
    <dgm:cxn modelId="{5022BA3C-C711-464A-AD87-CDAA4703272C}" srcId="{0D52D58B-C52F-4A41-9DB5-DB1C9C94F898}" destId="{80E46627-7FE7-4785-A58F-61EBCE69D35A}" srcOrd="1" destOrd="0" parTransId="{31E38424-108D-4EF8-A60E-533F4B2CD08E}" sibTransId="{A999DB1D-ADCA-4855-8C47-A09E2392A7A3}"/>
    <dgm:cxn modelId="{4CEDC15D-E648-4704-962E-EB8DDEC26AA1}" type="presOf" srcId="{0D52D58B-C52F-4A41-9DB5-DB1C9C94F898}" destId="{6254B200-D0D6-49B7-BA10-DBE9DA96FDE8}" srcOrd="0" destOrd="0" presId="urn:microsoft.com/office/officeart/2018/2/layout/IconLabelList"/>
    <dgm:cxn modelId="{6A07B755-3880-423E-BA37-F2FC785EAA7C}" srcId="{0D52D58B-C52F-4A41-9DB5-DB1C9C94F898}" destId="{E242BCBC-5BC4-4D31-A25C-FAFC8EBA561C}" srcOrd="0" destOrd="0" parTransId="{C186AE1E-E525-4D75-896B-B2B538DDE735}" sibTransId="{6C95CAD1-F556-4BE4-83D1-A482F63A06BB}"/>
    <dgm:cxn modelId="{DA9819DA-2E9A-4C29-8DCE-2EBD169E6144}" srcId="{0D52D58B-C52F-4A41-9DB5-DB1C9C94F898}" destId="{19E069DC-B3AD-4660-9A7C-DFAA73057D00}" srcOrd="2" destOrd="0" parTransId="{00A141E7-4625-4D7C-B842-48DADE73475C}" sibTransId="{941E052C-41CB-463A-BD92-22C176263376}"/>
    <dgm:cxn modelId="{5BA47A5A-2E8C-4EC4-BEC9-10C534A9E67B}" type="presParOf" srcId="{6254B200-D0D6-49B7-BA10-DBE9DA96FDE8}" destId="{654DC2C6-30D7-4DED-AD67-66D9DEAA63D8}" srcOrd="0" destOrd="0" presId="urn:microsoft.com/office/officeart/2018/2/layout/IconLabelList"/>
    <dgm:cxn modelId="{43E453BD-22F6-4D11-823A-A90377DDB39A}" type="presParOf" srcId="{654DC2C6-30D7-4DED-AD67-66D9DEAA63D8}" destId="{773AA8CE-914A-4AF5-A15F-6BACC521F86B}" srcOrd="0" destOrd="0" presId="urn:microsoft.com/office/officeart/2018/2/layout/IconLabelList"/>
    <dgm:cxn modelId="{CE6FD697-8F84-4F49-B17E-464B162BDCE3}" type="presParOf" srcId="{654DC2C6-30D7-4DED-AD67-66D9DEAA63D8}" destId="{4F8725B5-DE5D-44F3-8CC8-C71FE0499605}" srcOrd="1" destOrd="0" presId="urn:microsoft.com/office/officeart/2018/2/layout/IconLabelList"/>
    <dgm:cxn modelId="{9822FD9F-5B2C-4769-A997-3ED63B2ECB1F}" type="presParOf" srcId="{654DC2C6-30D7-4DED-AD67-66D9DEAA63D8}" destId="{406F01D3-B69D-403D-AD8A-72B5E1A447C3}" srcOrd="2" destOrd="0" presId="urn:microsoft.com/office/officeart/2018/2/layout/IconLabelList"/>
    <dgm:cxn modelId="{94D6733B-36EF-43C0-9432-CF7D19DE2576}" type="presParOf" srcId="{6254B200-D0D6-49B7-BA10-DBE9DA96FDE8}" destId="{6052D984-1CE6-4A74-B1FA-2C917F857A99}" srcOrd="1" destOrd="0" presId="urn:microsoft.com/office/officeart/2018/2/layout/IconLabelList"/>
    <dgm:cxn modelId="{593BD98D-BE13-4442-9484-DFE03D70D215}" type="presParOf" srcId="{6254B200-D0D6-49B7-BA10-DBE9DA96FDE8}" destId="{F6D2E8A6-3E33-4331-A844-E88F918DD93F}" srcOrd="2" destOrd="0" presId="urn:microsoft.com/office/officeart/2018/2/layout/IconLabelList"/>
    <dgm:cxn modelId="{2A06A72F-8158-48B3-BEBE-1E4A044319D1}" type="presParOf" srcId="{F6D2E8A6-3E33-4331-A844-E88F918DD93F}" destId="{C4DD9F5A-80F4-4747-A537-3D2402A5006E}" srcOrd="0" destOrd="0" presId="urn:microsoft.com/office/officeart/2018/2/layout/IconLabelList"/>
    <dgm:cxn modelId="{62D2DA0B-DE54-4448-8572-72301126B324}" type="presParOf" srcId="{F6D2E8A6-3E33-4331-A844-E88F918DD93F}" destId="{F8FB5EA7-9FB6-455D-8E5C-49FA5945103D}" srcOrd="1" destOrd="0" presId="urn:microsoft.com/office/officeart/2018/2/layout/IconLabelList"/>
    <dgm:cxn modelId="{3CF5592A-99A8-4979-BBB8-3572821DD72B}" type="presParOf" srcId="{F6D2E8A6-3E33-4331-A844-E88F918DD93F}" destId="{43CEF276-3C5E-4EFC-9776-311EB00C9974}" srcOrd="2" destOrd="0" presId="urn:microsoft.com/office/officeart/2018/2/layout/IconLabelList"/>
    <dgm:cxn modelId="{13114E74-1E6B-4753-BF5B-719527BB93A3}" type="presParOf" srcId="{6254B200-D0D6-49B7-BA10-DBE9DA96FDE8}" destId="{C6CAE0C9-2D9F-44E2-8C4B-648D9FB0C423}" srcOrd="3" destOrd="0" presId="urn:microsoft.com/office/officeart/2018/2/layout/IconLabelList"/>
    <dgm:cxn modelId="{32DABDF9-C124-4300-A1EA-0416049F8C52}" type="presParOf" srcId="{6254B200-D0D6-49B7-BA10-DBE9DA96FDE8}" destId="{962C2935-8BD3-47DA-9A82-954BABA80AA8}" srcOrd="4" destOrd="0" presId="urn:microsoft.com/office/officeart/2018/2/layout/IconLabelList"/>
    <dgm:cxn modelId="{D4F22CB5-5CEB-4F5E-9146-D91CC4774BF0}" type="presParOf" srcId="{962C2935-8BD3-47DA-9A82-954BABA80AA8}" destId="{9C8225DF-E0CB-4F93-B6D8-17C76561F211}" srcOrd="0" destOrd="0" presId="urn:microsoft.com/office/officeart/2018/2/layout/IconLabelList"/>
    <dgm:cxn modelId="{AC51E590-456F-4B76-A2B1-F8E6AEBF7CCA}" type="presParOf" srcId="{962C2935-8BD3-47DA-9A82-954BABA80AA8}" destId="{C8236EC6-54E9-40F0-941F-49C15CB11EBC}" srcOrd="1" destOrd="0" presId="urn:microsoft.com/office/officeart/2018/2/layout/IconLabelList"/>
    <dgm:cxn modelId="{84D3AC3C-0EC4-42F1-8F4A-AA85C1975ADA}" type="presParOf" srcId="{962C2935-8BD3-47DA-9A82-954BABA80AA8}" destId="{6E37080D-2F77-4D53-A918-088064B7C2D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D5D097B-5149-4A8A-B549-F6ED88937566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E7AE7CE-5F89-4616-92D1-01BAF9BF45A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Realistic work sample: digital project crisis with delays/conflict (CIPD, 2024c)</a:t>
          </a:r>
        </a:p>
      </dgm:t>
    </dgm:pt>
    <dgm:pt modelId="{10560E9C-51E5-42AB-A0B7-3DBA010A63E4}" type="parTrans" cxnId="{3F288A04-BB87-4363-8A0A-12B8B33F47D2}">
      <dgm:prSet/>
      <dgm:spPr/>
      <dgm:t>
        <a:bodyPr/>
        <a:lstStyle/>
        <a:p>
          <a:endParaRPr lang="en-US"/>
        </a:p>
      </dgm:t>
    </dgm:pt>
    <dgm:pt modelId="{37636660-BF67-4A20-B935-A67DE302E0E8}" type="sibTrans" cxnId="{3F288A04-BB87-4363-8A0A-12B8B33F47D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E99A96C-FB02-415F-A6E7-8B5B578C544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Assesses: analytical thinking, action planning, communication, resilience (CIPD, 2024c)</a:t>
          </a:r>
        </a:p>
      </dgm:t>
    </dgm:pt>
    <dgm:pt modelId="{2E924264-09C4-4013-A4F1-85991EEA7ED1}" type="parTrans" cxnId="{DE772A78-B8BF-4F4C-A51A-5BD35CA5EC11}">
      <dgm:prSet/>
      <dgm:spPr/>
      <dgm:t>
        <a:bodyPr/>
        <a:lstStyle/>
        <a:p>
          <a:endParaRPr lang="en-US"/>
        </a:p>
      </dgm:t>
    </dgm:pt>
    <dgm:pt modelId="{C4070956-4485-43EE-995B-FE6FC3AEE516}" type="sibTrans" cxnId="{DE772A78-B8BF-4F4C-A51A-5BD35CA5EC1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166A486-BE33-49E2-9F1D-948E5CE79E7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Direct observation increases validity (Schmidt and Hunter, 1998)</a:t>
          </a:r>
        </a:p>
      </dgm:t>
    </dgm:pt>
    <dgm:pt modelId="{3C341155-0F8B-4647-81F1-52BABA77A474}" type="parTrans" cxnId="{ED65BED4-8A1C-4AC8-8145-7CF7F23CE7F0}">
      <dgm:prSet/>
      <dgm:spPr/>
      <dgm:t>
        <a:bodyPr/>
        <a:lstStyle/>
        <a:p>
          <a:endParaRPr lang="en-US"/>
        </a:p>
      </dgm:t>
    </dgm:pt>
    <dgm:pt modelId="{4255DFA2-BC88-42B8-8B99-34F44D6F3852}" type="sibTrans" cxnId="{ED65BED4-8A1C-4AC8-8145-7CF7F23CE7F0}">
      <dgm:prSet/>
      <dgm:spPr/>
      <dgm:t>
        <a:bodyPr/>
        <a:lstStyle/>
        <a:p>
          <a:endParaRPr lang="en-US"/>
        </a:p>
      </dgm:t>
    </dgm:pt>
    <dgm:pt modelId="{3E946517-420F-45E7-83BE-740A6B530E30}" type="pres">
      <dgm:prSet presAssocID="{1D5D097B-5149-4A8A-B549-F6ED88937566}" presName="root" presStyleCnt="0">
        <dgm:presLayoutVars>
          <dgm:dir/>
          <dgm:resizeHandles val="exact"/>
        </dgm:presLayoutVars>
      </dgm:prSet>
      <dgm:spPr/>
    </dgm:pt>
    <dgm:pt modelId="{81490D5E-8CFC-4520-8EA6-73B0327DEDD6}" type="pres">
      <dgm:prSet presAssocID="{1D5D097B-5149-4A8A-B549-F6ED88937566}" presName="container" presStyleCnt="0">
        <dgm:presLayoutVars>
          <dgm:dir/>
          <dgm:resizeHandles val="exact"/>
        </dgm:presLayoutVars>
      </dgm:prSet>
      <dgm:spPr/>
    </dgm:pt>
    <dgm:pt modelId="{798021E4-53E4-4B7F-B3F4-86D8F55F4A60}" type="pres">
      <dgm:prSet presAssocID="{6E7AE7CE-5F89-4616-92D1-01BAF9BF45A4}" presName="compNode" presStyleCnt="0"/>
      <dgm:spPr/>
    </dgm:pt>
    <dgm:pt modelId="{F9FC5169-3F52-402A-8263-CE351EFC446C}" type="pres">
      <dgm:prSet presAssocID="{6E7AE7CE-5F89-4616-92D1-01BAF9BF45A4}" presName="iconBgRect" presStyleLbl="bgShp" presStyleIdx="0" presStyleCnt="3"/>
      <dgm:spPr/>
    </dgm:pt>
    <dgm:pt modelId="{86A499EE-DC33-493D-A7CA-3DE4FD0A01A6}" type="pres">
      <dgm:prSet presAssocID="{6E7AE7CE-5F89-4616-92D1-01BAF9BF45A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nger"/>
        </a:ext>
      </dgm:extLst>
    </dgm:pt>
    <dgm:pt modelId="{44EE8AAF-44A3-4EC6-9820-735916930061}" type="pres">
      <dgm:prSet presAssocID="{6E7AE7CE-5F89-4616-92D1-01BAF9BF45A4}" presName="spaceRect" presStyleCnt="0"/>
      <dgm:spPr/>
    </dgm:pt>
    <dgm:pt modelId="{0A346AC8-7D26-4474-B995-52FEA6309A89}" type="pres">
      <dgm:prSet presAssocID="{6E7AE7CE-5F89-4616-92D1-01BAF9BF45A4}" presName="textRect" presStyleLbl="revTx" presStyleIdx="0" presStyleCnt="3">
        <dgm:presLayoutVars>
          <dgm:chMax val="1"/>
          <dgm:chPref val="1"/>
        </dgm:presLayoutVars>
      </dgm:prSet>
      <dgm:spPr/>
    </dgm:pt>
    <dgm:pt modelId="{348F9735-06AA-452F-AE30-6B0B3065B618}" type="pres">
      <dgm:prSet presAssocID="{37636660-BF67-4A20-B935-A67DE302E0E8}" presName="sibTrans" presStyleLbl="sibTrans2D1" presStyleIdx="0" presStyleCnt="0"/>
      <dgm:spPr/>
    </dgm:pt>
    <dgm:pt modelId="{474F619F-192A-40D5-A771-89ED5979DC88}" type="pres">
      <dgm:prSet presAssocID="{DE99A96C-FB02-415F-A6E7-8B5B578C5445}" presName="compNode" presStyleCnt="0"/>
      <dgm:spPr/>
    </dgm:pt>
    <dgm:pt modelId="{14A73421-4D13-46FF-B871-0539D091AE3F}" type="pres">
      <dgm:prSet presAssocID="{DE99A96C-FB02-415F-A6E7-8B5B578C5445}" presName="iconBgRect" presStyleLbl="bgShp" presStyleIdx="1" presStyleCnt="3"/>
      <dgm:spPr/>
    </dgm:pt>
    <dgm:pt modelId="{5DC7686B-E8E4-4018-9D1C-9979834BA9B3}" type="pres">
      <dgm:prSet presAssocID="{DE99A96C-FB02-415F-A6E7-8B5B578C544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98F4C520-75DC-44B4-A40E-06E63AEA9A84}" type="pres">
      <dgm:prSet presAssocID="{DE99A96C-FB02-415F-A6E7-8B5B578C5445}" presName="spaceRect" presStyleCnt="0"/>
      <dgm:spPr/>
    </dgm:pt>
    <dgm:pt modelId="{89F50587-2C3C-4893-8306-3691650168E4}" type="pres">
      <dgm:prSet presAssocID="{DE99A96C-FB02-415F-A6E7-8B5B578C5445}" presName="textRect" presStyleLbl="revTx" presStyleIdx="1" presStyleCnt="3">
        <dgm:presLayoutVars>
          <dgm:chMax val="1"/>
          <dgm:chPref val="1"/>
        </dgm:presLayoutVars>
      </dgm:prSet>
      <dgm:spPr/>
    </dgm:pt>
    <dgm:pt modelId="{FBF38A1C-4992-4890-819C-FAFC4D6CF359}" type="pres">
      <dgm:prSet presAssocID="{C4070956-4485-43EE-995B-FE6FC3AEE516}" presName="sibTrans" presStyleLbl="sibTrans2D1" presStyleIdx="0" presStyleCnt="0"/>
      <dgm:spPr/>
    </dgm:pt>
    <dgm:pt modelId="{0C5CF936-C034-4087-9C7D-DE4957E817C8}" type="pres">
      <dgm:prSet presAssocID="{E166A486-BE33-49E2-9F1D-948E5CE79E71}" presName="compNode" presStyleCnt="0"/>
      <dgm:spPr/>
    </dgm:pt>
    <dgm:pt modelId="{97FEDC03-4068-4EBB-85BB-6FC5041081BD}" type="pres">
      <dgm:prSet presAssocID="{E166A486-BE33-49E2-9F1D-948E5CE79E71}" presName="iconBgRect" presStyleLbl="bgShp" presStyleIdx="2" presStyleCnt="3"/>
      <dgm:spPr/>
    </dgm:pt>
    <dgm:pt modelId="{2FF2FE17-AFF7-4E7C-9FE7-85776E258750}" type="pres">
      <dgm:prSet presAssocID="{E166A486-BE33-49E2-9F1D-948E5CE79E7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8671F9AD-EF02-4B8F-8FEA-9FD5FD84FE47}" type="pres">
      <dgm:prSet presAssocID="{E166A486-BE33-49E2-9F1D-948E5CE79E71}" presName="spaceRect" presStyleCnt="0"/>
      <dgm:spPr/>
    </dgm:pt>
    <dgm:pt modelId="{726FE3F1-B89D-488B-9174-03AC928E7110}" type="pres">
      <dgm:prSet presAssocID="{E166A486-BE33-49E2-9F1D-948E5CE79E7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F288A04-BB87-4363-8A0A-12B8B33F47D2}" srcId="{1D5D097B-5149-4A8A-B549-F6ED88937566}" destId="{6E7AE7CE-5F89-4616-92D1-01BAF9BF45A4}" srcOrd="0" destOrd="0" parTransId="{10560E9C-51E5-42AB-A0B7-3DBA010A63E4}" sibTransId="{37636660-BF67-4A20-B935-A67DE302E0E8}"/>
    <dgm:cxn modelId="{04043C05-BEB4-4ABD-87FA-2F08006E9064}" type="presOf" srcId="{1D5D097B-5149-4A8A-B549-F6ED88937566}" destId="{3E946517-420F-45E7-83BE-740A6B530E30}" srcOrd="0" destOrd="0" presId="urn:microsoft.com/office/officeart/2018/2/layout/IconCircleList"/>
    <dgm:cxn modelId="{01FF1D4C-0905-40A1-B78B-CA0B04A32F7D}" type="presOf" srcId="{DE99A96C-FB02-415F-A6E7-8B5B578C5445}" destId="{89F50587-2C3C-4893-8306-3691650168E4}" srcOrd="0" destOrd="0" presId="urn:microsoft.com/office/officeart/2018/2/layout/IconCircleList"/>
    <dgm:cxn modelId="{CBC4AE71-BA8B-48AD-A37E-C1A640C2EC71}" type="presOf" srcId="{E166A486-BE33-49E2-9F1D-948E5CE79E71}" destId="{726FE3F1-B89D-488B-9174-03AC928E7110}" srcOrd="0" destOrd="0" presId="urn:microsoft.com/office/officeart/2018/2/layout/IconCircleList"/>
    <dgm:cxn modelId="{DE772A78-B8BF-4F4C-A51A-5BD35CA5EC11}" srcId="{1D5D097B-5149-4A8A-B549-F6ED88937566}" destId="{DE99A96C-FB02-415F-A6E7-8B5B578C5445}" srcOrd="1" destOrd="0" parTransId="{2E924264-09C4-4013-A4F1-85991EEA7ED1}" sibTransId="{C4070956-4485-43EE-995B-FE6FC3AEE516}"/>
    <dgm:cxn modelId="{CFBF2979-AA5C-4FFA-886A-ED0A28D2805E}" type="presOf" srcId="{C4070956-4485-43EE-995B-FE6FC3AEE516}" destId="{FBF38A1C-4992-4890-819C-FAFC4D6CF359}" srcOrd="0" destOrd="0" presId="urn:microsoft.com/office/officeart/2018/2/layout/IconCircleList"/>
    <dgm:cxn modelId="{DEF3D67F-BDD1-4DA3-80EC-18240402E41B}" type="presOf" srcId="{37636660-BF67-4A20-B935-A67DE302E0E8}" destId="{348F9735-06AA-452F-AE30-6B0B3065B618}" srcOrd="0" destOrd="0" presId="urn:microsoft.com/office/officeart/2018/2/layout/IconCircleList"/>
    <dgm:cxn modelId="{ED65BED4-8A1C-4AC8-8145-7CF7F23CE7F0}" srcId="{1D5D097B-5149-4A8A-B549-F6ED88937566}" destId="{E166A486-BE33-49E2-9F1D-948E5CE79E71}" srcOrd="2" destOrd="0" parTransId="{3C341155-0F8B-4647-81F1-52BABA77A474}" sibTransId="{4255DFA2-BC88-42B8-8B99-34F44D6F3852}"/>
    <dgm:cxn modelId="{4C1EB0D8-5FCA-4C0A-8F94-1F30703E068B}" type="presOf" srcId="{6E7AE7CE-5F89-4616-92D1-01BAF9BF45A4}" destId="{0A346AC8-7D26-4474-B995-52FEA6309A89}" srcOrd="0" destOrd="0" presId="urn:microsoft.com/office/officeart/2018/2/layout/IconCircleList"/>
    <dgm:cxn modelId="{5A47951F-CB21-4AC7-AEA5-8E2A3A40CAAE}" type="presParOf" srcId="{3E946517-420F-45E7-83BE-740A6B530E30}" destId="{81490D5E-8CFC-4520-8EA6-73B0327DEDD6}" srcOrd="0" destOrd="0" presId="urn:microsoft.com/office/officeart/2018/2/layout/IconCircleList"/>
    <dgm:cxn modelId="{646F29D0-FB34-4249-AEED-FD6B0ABE1E20}" type="presParOf" srcId="{81490D5E-8CFC-4520-8EA6-73B0327DEDD6}" destId="{798021E4-53E4-4B7F-B3F4-86D8F55F4A60}" srcOrd="0" destOrd="0" presId="urn:microsoft.com/office/officeart/2018/2/layout/IconCircleList"/>
    <dgm:cxn modelId="{9B97CD85-58D5-4DDA-88C8-69E6F9A2080B}" type="presParOf" srcId="{798021E4-53E4-4B7F-B3F4-86D8F55F4A60}" destId="{F9FC5169-3F52-402A-8263-CE351EFC446C}" srcOrd="0" destOrd="0" presId="urn:microsoft.com/office/officeart/2018/2/layout/IconCircleList"/>
    <dgm:cxn modelId="{E485D6DC-5487-4721-8D74-25DA55146E43}" type="presParOf" srcId="{798021E4-53E4-4B7F-B3F4-86D8F55F4A60}" destId="{86A499EE-DC33-493D-A7CA-3DE4FD0A01A6}" srcOrd="1" destOrd="0" presId="urn:microsoft.com/office/officeart/2018/2/layout/IconCircleList"/>
    <dgm:cxn modelId="{16DDAE39-77CC-4650-9AB2-9490A93370F2}" type="presParOf" srcId="{798021E4-53E4-4B7F-B3F4-86D8F55F4A60}" destId="{44EE8AAF-44A3-4EC6-9820-735916930061}" srcOrd="2" destOrd="0" presId="urn:microsoft.com/office/officeart/2018/2/layout/IconCircleList"/>
    <dgm:cxn modelId="{88E9ABCD-18B8-43B6-841C-ED5089EB5935}" type="presParOf" srcId="{798021E4-53E4-4B7F-B3F4-86D8F55F4A60}" destId="{0A346AC8-7D26-4474-B995-52FEA6309A89}" srcOrd="3" destOrd="0" presId="urn:microsoft.com/office/officeart/2018/2/layout/IconCircleList"/>
    <dgm:cxn modelId="{D71BDA0E-1D1E-4B66-BD2D-AA488B893DB9}" type="presParOf" srcId="{81490D5E-8CFC-4520-8EA6-73B0327DEDD6}" destId="{348F9735-06AA-452F-AE30-6B0B3065B618}" srcOrd="1" destOrd="0" presId="urn:microsoft.com/office/officeart/2018/2/layout/IconCircleList"/>
    <dgm:cxn modelId="{1FC96070-FE98-41BF-B2B5-30449B8AAB8D}" type="presParOf" srcId="{81490D5E-8CFC-4520-8EA6-73B0327DEDD6}" destId="{474F619F-192A-40D5-A771-89ED5979DC88}" srcOrd="2" destOrd="0" presId="urn:microsoft.com/office/officeart/2018/2/layout/IconCircleList"/>
    <dgm:cxn modelId="{EE618C46-712E-47A4-B13F-D0DC229727C8}" type="presParOf" srcId="{474F619F-192A-40D5-A771-89ED5979DC88}" destId="{14A73421-4D13-46FF-B871-0539D091AE3F}" srcOrd="0" destOrd="0" presId="urn:microsoft.com/office/officeart/2018/2/layout/IconCircleList"/>
    <dgm:cxn modelId="{00D328DE-7C33-4AF5-B96E-3C97F6C3A69F}" type="presParOf" srcId="{474F619F-192A-40D5-A771-89ED5979DC88}" destId="{5DC7686B-E8E4-4018-9D1C-9979834BA9B3}" srcOrd="1" destOrd="0" presId="urn:microsoft.com/office/officeart/2018/2/layout/IconCircleList"/>
    <dgm:cxn modelId="{430FAFAA-8FF7-4A1A-AFDA-E63877CAFB5B}" type="presParOf" srcId="{474F619F-192A-40D5-A771-89ED5979DC88}" destId="{98F4C520-75DC-44B4-A40E-06E63AEA9A84}" srcOrd="2" destOrd="0" presId="urn:microsoft.com/office/officeart/2018/2/layout/IconCircleList"/>
    <dgm:cxn modelId="{E72566CB-6C67-4C55-A4E9-600F0B682DAC}" type="presParOf" srcId="{474F619F-192A-40D5-A771-89ED5979DC88}" destId="{89F50587-2C3C-4893-8306-3691650168E4}" srcOrd="3" destOrd="0" presId="urn:microsoft.com/office/officeart/2018/2/layout/IconCircleList"/>
    <dgm:cxn modelId="{D8B952AA-7316-41E0-B498-8641A7FCB107}" type="presParOf" srcId="{81490D5E-8CFC-4520-8EA6-73B0327DEDD6}" destId="{FBF38A1C-4992-4890-819C-FAFC4D6CF359}" srcOrd="3" destOrd="0" presId="urn:microsoft.com/office/officeart/2018/2/layout/IconCircleList"/>
    <dgm:cxn modelId="{3782FDBE-BA33-4321-98C5-6234469A34F5}" type="presParOf" srcId="{81490D5E-8CFC-4520-8EA6-73B0327DEDD6}" destId="{0C5CF936-C034-4087-9C7D-DE4957E817C8}" srcOrd="4" destOrd="0" presId="urn:microsoft.com/office/officeart/2018/2/layout/IconCircleList"/>
    <dgm:cxn modelId="{F662F968-3E04-44DA-A8C0-EBF095CC70CE}" type="presParOf" srcId="{0C5CF936-C034-4087-9C7D-DE4957E817C8}" destId="{97FEDC03-4068-4EBB-85BB-6FC5041081BD}" srcOrd="0" destOrd="0" presId="urn:microsoft.com/office/officeart/2018/2/layout/IconCircleList"/>
    <dgm:cxn modelId="{723EBF1C-A285-476C-BC9B-DC3F560F00F7}" type="presParOf" srcId="{0C5CF936-C034-4087-9C7D-DE4957E817C8}" destId="{2FF2FE17-AFF7-4E7C-9FE7-85776E258750}" srcOrd="1" destOrd="0" presId="urn:microsoft.com/office/officeart/2018/2/layout/IconCircleList"/>
    <dgm:cxn modelId="{31557A6F-01D6-4052-9644-B717A028F9AB}" type="presParOf" srcId="{0C5CF936-C034-4087-9C7D-DE4957E817C8}" destId="{8671F9AD-EF02-4B8F-8FEA-9FD5FD84FE47}" srcOrd="2" destOrd="0" presId="urn:microsoft.com/office/officeart/2018/2/layout/IconCircleList"/>
    <dgm:cxn modelId="{23A69A81-596F-4D57-A6FF-410D7EECA2F8}" type="presParOf" srcId="{0C5CF936-C034-4087-9C7D-DE4957E817C8}" destId="{726FE3F1-B89D-488B-9174-03AC928E711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673EB4-0884-4656-943D-A2F5AD857501}">
      <dsp:nvSpPr>
        <dsp:cNvPr id="0" name=""/>
        <dsp:cNvSpPr/>
      </dsp:nvSpPr>
      <dsp:spPr>
        <a:xfrm>
          <a:off x="0" y="558"/>
          <a:ext cx="5029199" cy="13059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9AA13B-BF4F-4E9A-9A12-53A20CDF4EDD}">
      <dsp:nvSpPr>
        <dsp:cNvPr id="0" name=""/>
        <dsp:cNvSpPr/>
      </dsp:nvSpPr>
      <dsp:spPr>
        <a:xfrm>
          <a:off x="395054" y="294400"/>
          <a:ext cx="718281" cy="718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593586-F58A-4889-B757-BB6DECC19EBF}">
      <dsp:nvSpPr>
        <dsp:cNvPr id="0" name=""/>
        <dsp:cNvSpPr/>
      </dsp:nvSpPr>
      <dsp:spPr>
        <a:xfrm>
          <a:off x="1508391" y="558"/>
          <a:ext cx="352080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HSBC UK: one of the UK's largest banks, headquartered in London, serving 14.5 million customers (HSBC, 2024)</a:t>
          </a:r>
        </a:p>
      </dsp:txBody>
      <dsp:txXfrm>
        <a:off x="1508391" y="558"/>
        <a:ext cx="3520808" cy="1305966"/>
      </dsp:txXfrm>
    </dsp:sp>
    <dsp:sp modelId="{3AF5A3B7-D52D-44D9-B254-511A65999659}">
      <dsp:nvSpPr>
        <dsp:cNvPr id="0" name=""/>
        <dsp:cNvSpPr/>
      </dsp:nvSpPr>
      <dsp:spPr>
        <a:xfrm>
          <a:off x="0" y="1633016"/>
          <a:ext cx="5029199" cy="13059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226735-CC4B-45D9-91DF-D88E23289B00}">
      <dsp:nvSpPr>
        <dsp:cNvPr id="0" name=""/>
        <dsp:cNvSpPr/>
      </dsp:nvSpPr>
      <dsp:spPr>
        <a:xfrm>
          <a:off x="395054" y="1926859"/>
          <a:ext cx="718281" cy="718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08E7FB-98E8-48B4-9999-D4BD2015F26B}">
      <dsp:nvSpPr>
        <dsp:cNvPr id="0" name=""/>
        <dsp:cNvSpPr/>
      </dsp:nvSpPr>
      <dsp:spPr>
        <a:xfrm>
          <a:off x="1508391" y="1633016"/>
          <a:ext cx="352080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Undergoing significant digital and branch transformation (HSBC, 2024)</a:t>
          </a:r>
        </a:p>
      </dsp:txBody>
      <dsp:txXfrm>
        <a:off x="1508391" y="1633016"/>
        <a:ext cx="3520808" cy="1305966"/>
      </dsp:txXfrm>
    </dsp:sp>
    <dsp:sp modelId="{36F3760C-75D7-42E7-9767-E3FCA3239F5E}">
      <dsp:nvSpPr>
        <dsp:cNvPr id="0" name=""/>
        <dsp:cNvSpPr/>
      </dsp:nvSpPr>
      <dsp:spPr>
        <a:xfrm>
          <a:off x="0" y="3265475"/>
          <a:ext cx="5029199" cy="13059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1F17B4-C936-4F82-B7B0-3574F242A147}">
      <dsp:nvSpPr>
        <dsp:cNvPr id="0" name=""/>
        <dsp:cNvSpPr/>
      </dsp:nvSpPr>
      <dsp:spPr>
        <a:xfrm>
          <a:off x="395054" y="3559317"/>
          <a:ext cx="718281" cy="718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7A8849-24C1-4C4D-93A8-C1C8482655F6}">
      <dsp:nvSpPr>
        <dsp:cNvPr id="0" name=""/>
        <dsp:cNvSpPr/>
      </dsp:nvSpPr>
      <dsp:spPr>
        <a:xfrm>
          <a:off x="1508391" y="3265475"/>
          <a:ext cx="352080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Recruiting Digital Transformation Project Manager for strategic initiatives (McKinsey &amp; Company, 2022)</a:t>
          </a:r>
        </a:p>
      </dsp:txBody>
      <dsp:txXfrm>
        <a:off x="1508391" y="3265475"/>
        <a:ext cx="3520808" cy="13059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03EAB5-48AE-4E96-9DF8-70C558EE4A5C}">
      <dsp:nvSpPr>
        <dsp:cNvPr id="0" name=""/>
        <dsp:cNvSpPr/>
      </dsp:nvSpPr>
      <dsp:spPr>
        <a:xfrm>
          <a:off x="750914" y="1226382"/>
          <a:ext cx="1081248" cy="10812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992001-177E-4D7E-84AB-E72238ECDA04}">
      <dsp:nvSpPr>
        <dsp:cNvPr id="0" name=""/>
        <dsp:cNvSpPr/>
      </dsp:nvSpPr>
      <dsp:spPr>
        <a:xfrm>
          <a:off x="90151" y="2625617"/>
          <a:ext cx="24027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Evidence gathering: interviews, observation, documents (CIPD, 2024a)</a:t>
          </a:r>
        </a:p>
      </dsp:txBody>
      <dsp:txXfrm>
        <a:off x="90151" y="2625617"/>
        <a:ext cx="2402775" cy="720000"/>
      </dsp:txXfrm>
    </dsp:sp>
    <dsp:sp modelId="{7E6E5B42-2EDD-4814-B4BD-A5131AA86604}">
      <dsp:nvSpPr>
        <dsp:cNvPr id="0" name=""/>
        <dsp:cNvSpPr/>
      </dsp:nvSpPr>
      <dsp:spPr>
        <a:xfrm>
          <a:off x="3574175" y="1226382"/>
          <a:ext cx="1081248" cy="10812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CCB43C-651D-4C7C-B497-2CD0866491E1}">
      <dsp:nvSpPr>
        <dsp:cNvPr id="0" name=""/>
        <dsp:cNvSpPr/>
      </dsp:nvSpPr>
      <dsp:spPr>
        <a:xfrm>
          <a:off x="2913412" y="2625617"/>
          <a:ext cx="24027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Identifies key tasks, skills, and competencies (CIPD, 2024a)</a:t>
          </a:r>
        </a:p>
      </dsp:txBody>
      <dsp:txXfrm>
        <a:off x="2913412" y="2625617"/>
        <a:ext cx="2402775" cy="720000"/>
      </dsp:txXfrm>
    </dsp:sp>
    <dsp:sp modelId="{4D2F9F4C-59B5-4988-8EB7-FE9BD7AD6EA3}">
      <dsp:nvSpPr>
        <dsp:cNvPr id="0" name=""/>
        <dsp:cNvSpPr/>
      </dsp:nvSpPr>
      <dsp:spPr>
        <a:xfrm>
          <a:off x="6397436" y="1226382"/>
          <a:ext cx="1081248" cy="10812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0CD863-0FE2-449C-9085-1F079FEA69F1}">
      <dsp:nvSpPr>
        <dsp:cNvPr id="0" name=""/>
        <dsp:cNvSpPr/>
      </dsp:nvSpPr>
      <dsp:spPr>
        <a:xfrm>
          <a:off x="5736673" y="2625617"/>
          <a:ext cx="24027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Output: job description and person specification (DavidsonMorris, 2025)</a:t>
          </a:r>
        </a:p>
      </dsp:txBody>
      <dsp:txXfrm>
        <a:off x="5736673" y="2625617"/>
        <a:ext cx="2402775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D527CD-11CB-4B3E-8793-5B1E0E321C7D}">
      <dsp:nvSpPr>
        <dsp:cNvPr id="0" name=""/>
        <dsp:cNvSpPr/>
      </dsp:nvSpPr>
      <dsp:spPr>
        <a:xfrm>
          <a:off x="6284882" y="1345653"/>
          <a:ext cx="1880926" cy="188102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8B9F81-FB7A-46C6-AB64-8919CAA80991}">
      <dsp:nvSpPr>
        <dsp:cNvPr id="0" name=""/>
        <dsp:cNvSpPr/>
      </dsp:nvSpPr>
      <dsp:spPr>
        <a:xfrm>
          <a:off x="6347795" y="1408365"/>
          <a:ext cx="1755907" cy="175559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Ensure regulatory compliance (FCA/PRA) (CIPD, 2024a)</a:t>
          </a:r>
        </a:p>
      </dsp:txBody>
      <dsp:txXfrm>
        <a:off x="6598639" y="1659212"/>
        <a:ext cx="1254219" cy="1253905"/>
      </dsp:txXfrm>
    </dsp:sp>
    <dsp:sp modelId="{56749C16-9EE6-4A3A-B998-E189C0350C3B}">
      <dsp:nvSpPr>
        <dsp:cNvPr id="0" name=""/>
        <dsp:cNvSpPr/>
      </dsp:nvSpPr>
      <dsp:spPr>
        <a:xfrm rot="2700000">
          <a:off x="4332962" y="1345521"/>
          <a:ext cx="1880957" cy="1880957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62B5F3-3DB0-4670-B83D-B89BFB72DE37}">
      <dsp:nvSpPr>
        <dsp:cNvPr id="0" name=""/>
        <dsp:cNvSpPr/>
      </dsp:nvSpPr>
      <dsp:spPr>
        <a:xfrm>
          <a:off x="4403956" y="1408365"/>
          <a:ext cx="1755907" cy="175559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Implement agile methodologies (Scrum, Kanban) (CIPD, 2024a)</a:t>
          </a:r>
        </a:p>
      </dsp:txBody>
      <dsp:txXfrm>
        <a:off x="4654800" y="1659212"/>
        <a:ext cx="1254219" cy="1253905"/>
      </dsp:txXfrm>
    </dsp:sp>
    <dsp:sp modelId="{D5AD24DD-1FDA-49FF-A0F7-FC191F8C5C72}">
      <dsp:nvSpPr>
        <dsp:cNvPr id="0" name=""/>
        <dsp:cNvSpPr/>
      </dsp:nvSpPr>
      <dsp:spPr>
        <a:xfrm rot="2700000">
          <a:off x="2397188" y="1345521"/>
          <a:ext cx="1880957" cy="1880957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DF1AB9-1F51-4582-9FA0-6505831F375B}">
      <dsp:nvSpPr>
        <dsp:cNvPr id="0" name=""/>
        <dsp:cNvSpPr/>
      </dsp:nvSpPr>
      <dsp:spPr>
        <a:xfrm>
          <a:off x="2460116" y="1408365"/>
          <a:ext cx="1755907" cy="175559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Manage cross-functional teams (up to 25 members), budgets, and deadlines (HSBC, 2024)</a:t>
          </a:r>
        </a:p>
      </dsp:txBody>
      <dsp:txXfrm>
        <a:off x="2710960" y="1659212"/>
        <a:ext cx="1254219" cy="1253905"/>
      </dsp:txXfrm>
    </dsp:sp>
    <dsp:sp modelId="{E7E51E1B-B0A4-49A1-8D8D-5EB14E970286}">
      <dsp:nvSpPr>
        <dsp:cNvPr id="0" name=""/>
        <dsp:cNvSpPr/>
      </dsp:nvSpPr>
      <dsp:spPr>
        <a:xfrm rot="2700000">
          <a:off x="453349" y="1345521"/>
          <a:ext cx="1880957" cy="1880957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3CE7F9-CC48-4DEF-9A71-BB293C31A84C}">
      <dsp:nvSpPr>
        <dsp:cNvPr id="0" name=""/>
        <dsp:cNvSpPr/>
      </dsp:nvSpPr>
      <dsp:spPr>
        <a:xfrm>
          <a:off x="516277" y="1408365"/>
          <a:ext cx="1755907" cy="175559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Lead delivery of digital transformation projects in London (CIPD, 2024a)</a:t>
          </a:r>
        </a:p>
      </dsp:txBody>
      <dsp:txXfrm>
        <a:off x="767121" y="1659212"/>
        <a:ext cx="1254219" cy="125390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6F7474-4477-4E4D-92AF-90320621CE06}">
      <dsp:nvSpPr>
        <dsp:cNvPr id="0" name=""/>
        <dsp:cNvSpPr/>
      </dsp:nvSpPr>
      <dsp:spPr>
        <a:xfrm>
          <a:off x="0" y="558"/>
          <a:ext cx="5943600" cy="13059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DF3F09-3ACB-4C65-A019-BE15405D63CC}">
      <dsp:nvSpPr>
        <dsp:cNvPr id="0" name=""/>
        <dsp:cNvSpPr/>
      </dsp:nvSpPr>
      <dsp:spPr>
        <a:xfrm>
          <a:off x="395054" y="294400"/>
          <a:ext cx="718281" cy="718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411F8E-E328-4601-AC65-D5979C951509}">
      <dsp:nvSpPr>
        <dsp:cNvPr id="0" name=""/>
        <dsp:cNvSpPr/>
      </dsp:nvSpPr>
      <dsp:spPr>
        <a:xfrm>
          <a:off x="1508391" y="558"/>
          <a:ext cx="443520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Predicts job performance (validity 0.51 vs 0.14 unstructured) (Schmidt and Hunter, 1998)</a:t>
          </a:r>
        </a:p>
      </dsp:txBody>
      <dsp:txXfrm>
        <a:off x="1508391" y="558"/>
        <a:ext cx="4435208" cy="1305966"/>
      </dsp:txXfrm>
    </dsp:sp>
    <dsp:sp modelId="{C9DB996E-508B-4F73-981A-A4D3D5FACDF2}">
      <dsp:nvSpPr>
        <dsp:cNvPr id="0" name=""/>
        <dsp:cNvSpPr/>
      </dsp:nvSpPr>
      <dsp:spPr>
        <a:xfrm>
          <a:off x="0" y="1633016"/>
          <a:ext cx="5943600" cy="13059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BB68B5-61A7-4558-A324-66BC20E34B09}">
      <dsp:nvSpPr>
        <dsp:cNvPr id="0" name=""/>
        <dsp:cNvSpPr/>
      </dsp:nvSpPr>
      <dsp:spPr>
        <a:xfrm>
          <a:off x="395054" y="1926859"/>
          <a:ext cx="718281" cy="718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05AA25-352B-4F3D-8FBA-994A91E7C188}">
      <dsp:nvSpPr>
        <dsp:cNvPr id="0" name=""/>
        <dsp:cNvSpPr/>
      </dsp:nvSpPr>
      <dsp:spPr>
        <a:xfrm>
          <a:off x="1508391" y="1633016"/>
          <a:ext cx="443520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Standardised questions, scored on 1 to 5 rubric (CIPD, 2024c)</a:t>
          </a:r>
        </a:p>
      </dsp:txBody>
      <dsp:txXfrm>
        <a:off x="1508391" y="1633016"/>
        <a:ext cx="4435208" cy="1305966"/>
      </dsp:txXfrm>
    </dsp:sp>
    <dsp:sp modelId="{6D7F6D30-18FA-471C-8AE6-E9AB92082C75}">
      <dsp:nvSpPr>
        <dsp:cNvPr id="0" name=""/>
        <dsp:cNvSpPr/>
      </dsp:nvSpPr>
      <dsp:spPr>
        <a:xfrm>
          <a:off x="0" y="3265475"/>
          <a:ext cx="5943600" cy="13059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3B3B47-7105-474A-B923-7E586F19C061}">
      <dsp:nvSpPr>
        <dsp:cNvPr id="0" name=""/>
        <dsp:cNvSpPr/>
      </dsp:nvSpPr>
      <dsp:spPr>
        <a:xfrm>
          <a:off x="395054" y="3559317"/>
          <a:ext cx="718281" cy="718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1C1B4F-5266-49AC-A87A-530D21AE5468}">
      <dsp:nvSpPr>
        <dsp:cNvPr id="0" name=""/>
        <dsp:cNvSpPr/>
      </dsp:nvSpPr>
      <dsp:spPr>
        <a:xfrm>
          <a:off x="1508391" y="3265475"/>
          <a:ext cx="443520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Example: "Describe leading a digital project with stakeholder resistance. What actions did you take?" (Reed, 2023)</a:t>
          </a:r>
        </a:p>
      </dsp:txBody>
      <dsp:txXfrm>
        <a:off x="1508391" y="3265475"/>
        <a:ext cx="4435208" cy="130596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3AA8CE-914A-4AF5-A15F-6BACC521F86B}">
      <dsp:nvSpPr>
        <dsp:cNvPr id="0" name=""/>
        <dsp:cNvSpPr/>
      </dsp:nvSpPr>
      <dsp:spPr>
        <a:xfrm>
          <a:off x="750914" y="1226382"/>
          <a:ext cx="1081248" cy="10812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6F01D3-B69D-403D-AD8A-72B5E1A447C3}">
      <dsp:nvSpPr>
        <dsp:cNvPr id="0" name=""/>
        <dsp:cNvSpPr/>
      </dsp:nvSpPr>
      <dsp:spPr>
        <a:xfrm>
          <a:off x="90151" y="2625617"/>
          <a:ext cx="24027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Diverse panel: hiring manager, senior PM, HR partner, business stakeholder (CIPD, 2024c)</a:t>
          </a:r>
        </a:p>
      </dsp:txBody>
      <dsp:txXfrm>
        <a:off x="90151" y="2625617"/>
        <a:ext cx="2402775" cy="720000"/>
      </dsp:txXfrm>
    </dsp:sp>
    <dsp:sp modelId="{C4DD9F5A-80F4-4747-A537-3D2402A5006E}">
      <dsp:nvSpPr>
        <dsp:cNvPr id="0" name=""/>
        <dsp:cNvSpPr/>
      </dsp:nvSpPr>
      <dsp:spPr>
        <a:xfrm>
          <a:off x="3574175" y="1226382"/>
          <a:ext cx="1081248" cy="10812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CEF276-3C5E-4EFC-9776-311EB00C9974}">
      <dsp:nvSpPr>
        <dsp:cNvPr id="0" name=""/>
        <dsp:cNvSpPr/>
      </dsp:nvSpPr>
      <dsp:spPr>
        <a:xfrm>
          <a:off x="2913412" y="2625617"/>
          <a:ext cx="24027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Reduces bias via multiple perspectives (CIPD, 2024c)</a:t>
          </a:r>
        </a:p>
      </dsp:txBody>
      <dsp:txXfrm>
        <a:off x="2913412" y="2625617"/>
        <a:ext cx="2402775" cy="720000"/>
      </dsp:txXfrm>
    </dsp:sp>
    <dsp:sp modelId="{9C8225DF-E0CB-4F93-B6D8-17C76561F211}">
      <dsp:nvSpPr>
        <dsp:cNvPr id="0" name=""/>
        <dsp:cNvSpPr/>
      </dsp:nvSpPr>
      <dsp:spPr>
        <a:xfrm>
          <a:off x="6397436" y="1226382"/>
          <a:ext cx="1081248" cy="10812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37080D-2F77-4D53-A918-088064B7C2D3}">
      <dsp:nvSpPr>
        <dsp:cNvPr id="0" name=""/>
        <dsp:cNvSpPr/>
      </dsp:nvSpPr>
      <dsp:spPr>
        <a:xfrm>
          <a:off x="5736673" y="2625617"/>
          <a:ext cx="24027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Pre-calibration on criteria; independent scoring; consensus discussion (CIPD, 2024c)</a:t>
          </a:r>
        </a:p>
      </dsp:txBody>
      <dsp:txXfrm>
        <a:off x="5736673" y="2625617"/>
        <a:ext cx="2402775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FC5169-3F52-402A-8263-CE351EFC446C}">
      <dsp:nvSpPr>
        <dsp:cNvPr id="0" name=""/>
        <dsp:cNvSpPr/>
      </dsp:nvSpPr>
      <dsp:spPr>
        <a:xfrm>
          <a:off x="13749" y="1930491"/>
          <a:ext cx="711018" cy="7110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A499EE-DC33-493D-A7CA-3DE4FD0A01A6}">
      <dsp:nvSpPr>
        <dsp:cNvPr id="0" name=""/>
        <dsp:cNvSpPr/>
      </dsp:nvSpPr>
      <dsp:spPr>
        <a:xfrm>
          <a:off x="163063" y="2079804"/>
          <a:ext cx="412390" cy="4123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346AC8-7D26-4474-B995-52FEA6309A89}">
      <dsp:nvSpPr>
        <dsp:cNvPr id="0" name=""/>
        <dsp:cNvSpPr/>
      </dsp:nvSpPr>
      <dsp:spPr>
        <a:xfrm>
          <a:off x="877128" y="1930491"/>
          <a:ext cx="1675971" cy="711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Realistic work sample: digital project crisis with delays/conflict (CIPD, 2024c)</a:t>
          </a:r>
        </a:p>
      </dsp:txBody>
      <dsp:txXfrm>
        <a:off x="877128" y="1930491"/>
        <a:ext cx="1675971" cy="711018"/>
      </dsp:txXfrm>
    </dsp:sp>
    <dsp:sp modelId="{14A73421-4D13-46FF-B871-0539D091AE3F}">
      <dsp:nvSpPr>
        <dsp:cNvPr id="0" name=""/>
        <dsp:cNvSpPr/>
      </dsp:nvSpPr>
      <dsp:spPr>
        <a:xfrm>
          <a:off x="2845124" y="1930491"/>
          <a:ext cx="711018" cy="7110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C7686B-E8E4-4018-9D1C-9979834BA9B3}">
      <dsp:nvSpPr>
        <dsp:cNvPr id="0" name=""/>
        <dsp:cNvSpPr/>
      </dsp:nvSpPr>
      <dsp:spPr>
        <a:xfrm>
          <a:off x="2994438" y="2079804"/>
          <a:ext cx="412390" cy="4123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F50587-2C3C-4893-8306-3691650168E4}">
      <dsp:nvSpPr>
        <dsp:cNvPr id="0" name=""/>
        <dsp:cNvSpPr/>
      </dsp:nvSpPr>
      <dsp:spPr>
        <a:xfrm>
          <a:off x="3708504" y="1930491"/>
          <a:ext cx="1675971" cy="711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Assesses: analytical thinking, action planning, communication, resilience (CIPD, 2024c)</a:t>
          </a:r>
        </a:p>
      </dsp:txBody>
      <dsp:txXfrm>
        <a:off x="3708504" y="1930491"/>
        <a:ext cx="1675971" cy="711018"/>
      </dsp:txXfrm>
    </dsp:sp>
    <dsp:sp modelId="{97FEDC03-4068-4EBB-85BB-6FC5041081BD}">
      <dsp:nvSpPr>
        <dsp:cNvPr id="0" name=""/>
        <dsp:cNvSpPr/>
      </dsp:nvSpPr>
      <dsp:spPr>
        <a:xfrm>
          <a:off x="5676500" y="1930491"/>
          <a:ext cx="711018" cy="7110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F2FE17-AFF7-4E7C-9FE7-85776E258750}">
      <dsp:nvSpPr>
        <dsp:cNvPr id="0" name=""/>
        <dsp:cNvSpPr/>
      </dsp:nvSpPr>
      <dsp:spPr>
        <a:xfrm>
          <a:off x="5825814" y="2079804"/>
          <a:ext cx="412390" cy="4123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6FE3F1-B89D-488B-9174-03AC928E7110}">
      <dsp:nvSpPr>
        <dsp:cNvPr id="0" name=""/>
        <dsp:cNvSpPr/>
      </dsp:nvSpPr>
      <dsp:spPr>
        <a:xfrm>
          <a:off x="6539879" y="1930491"/>
          <a:ext cx="1675971" cy="711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Direct observation increases validity (Schmidt and Hunter, 1998)</a:t>
          </a:r>
        </a:p>
      </dsp:txBody>
      <dsp:txXfrm>
        <a:off x="6539879" y="1930491"/>
        <a:ext cx="1675971" cy="7110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node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ADBC9C7-A297-A8EC-30B6-4E8A0706CAC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B5A95A-2813-8B0E-D828-0F416007AB5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9899DC-2B7A-4987-A415-5ABD0883172A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0A1D0E-1541-0F82-3B1D-BE460E5BAF9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C836D7-6A2D-1398-D983-DB568D0A7C9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F917F4-4152-4F80-9718-85EF5DD5B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618313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2FC2F7-A4CB-42B6-96BA-CE7A695065C6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2AE4CD-033E-4915-B380-EAB38970B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013000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88356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9671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92162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33784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9435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72914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08861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9351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98108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35762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266687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0213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293547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22726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2311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7516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7133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63212" y="1326724"/>
            <a:ext cx="3985902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600" b="1">
                <a:solidFill>
                  <a:srgbClr val="003366"/>
                </a:solidFill>
              </a:defRPr>
            </a:pPr>
            <a:r>
              <a:rPr 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Recruitment and Selection for Business Transformation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63212" y="2433494"/>
            <a:ext cx="3985907" cy="288145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800">
                <a:solidFill>
                  <a:srgbClr val="666666"/>
                </a:solidFill>
              </a:defRPr>
            </a:pPr>
            <a:r>
              <a:rPr lang="en-US" sz="1350"/>
              <a:t>A Case Study: HSBC UK, London</a:t>
            </a:r>
          </a:p>
        </p:txBody>
      </p:sp>
      <p:pic>
        <p:nvPicPr>
          <p:cNvPr id="9" name="Graphic 8" descr="Office Worker">
            <a:extLst>
              <a:ext uri="{FF2B5EF4-FFF2-40B4-BE49-F238E27FC236}">
                <a16:creationId xmlns:a16="http://schemas.microsoft.com/office/drawing/2014/main" id="{1E00FB7F-A876-5C2D-25BE-8FA8DED401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62767" y="485518"/>
            <a:ext cx="3197870" cy="319787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7200" y="4389120"/>
            <a:ext cx="8229600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  <a:defRPr sz="1800">
                <a:solidFill>
                  <a:srgbClr val="000000"/>
                </a:solidFill>
              </a:defRPr>
            </a:pPr>
            <a:r>
              <a:rPr dirty="0"/>
              <a:t>Student Name: </a:t>
            </a:r>
            <a:r>
              <a:rPr lang="en-GB" dirty="0"/>
              <a:t>Artjoms Tigunovs</a:t>
            </a:r>
          </a:p>
          <a:p>
            <a:pPr>
              <a:spcAft>
                <a:spcPts val="600"/>
              </a:spcAft>
            </a:pPr>
            <a:r>
              <a:rPr lang="en-GB" dirty="0"/>
              <a:t>                                               </a:t>
            </a:r>
            <a:r>
              <a:rPr dirty="0"/>
              <a:t>Student Number: </a:t>
            </a:r>
            <a:r>
              <a:rPr lang="en-GB" dirty="0"/>
              <a:t>2408073</a:t>
            </a:r>
          </a:p>
          <a:p>
            <a:pPr>
              <a:spcAft>
                <a:spcPts val="600"/>
              </a:spcAft>
            </a:pPr>
            <a:r>
              <a:rPr lang="en-GB" dirty="0"/>
              <a:t>                 </a:t>
            </a:r>
            <a:r>
              <a:rPr dirty="0"/>
              <a:t>Module: LCLM5002 – Developing and Managing Individuals </a:t>
            </a:r>
            <a:r>
              <a:rPr lang="en-GB" dirty="0"/>
              <a:t>															</a:t>
            </a:r>
            <a:r>
              <a:rPr dirty="0"/>
              <a:t>and Teams</a:t>
            </a:r>
            <a:endParaRPr lang="en-GB" dirty="0"/>
          </a:p>
          <a:p>
            <a:pPr>
              <a:spcAft>
                <a:spcPts val="600"/>
              </a:spcAft>
            </a:pPr>
            <a:r>
              <a:rPr lang="en-GB" dirty="0"/>
              <a:t>			Lecturer: Amer Kareem</a:t>
            </a:r>
          </a:p>
          <a:p>
            <a:pPr>
              <a:spcAft>
                <a:spcPts val="600"/>
              </a:spcAft>
            </a:pPr>
            <a:r>
              <a:rPr lang="en-GB" dirty="0"/>
              <a:t>			</a:t>
            </a:r>
            <a:r>
              <a:rPr dirty="0"/>
              <a:t>Date: November 2025</a:t>
            </a:r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44A44D2-A8E1-7B0A-A1F8-FB9FA85664E2}"/>
              </a:ext>
            </a:extLst>
          </p:cNvPr>
          <p:cNvSpPr txBox="1"/>
          <p:nvPr/>
        </p:nvSpPr>
        <p:spPr>
          <a:xfrm>
            <a:off x="2286000" y="576433"/>
            <a:ext cx="4572000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3400" b="1">
                <a:solidFill>
                  <a:srgbClr val="003366"/>
                </a:solidFill>
              </a:defRPr>
            </a:pPr>
            <a:r>
              <a:rPr lang="en-GB" dirty="0"/>
              <a:t>Contents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644AD2-8B2F-3C3D-D812-20D5F360A158}"/>
              </a:ext>
            </a:extLst>
          </p:cNvPr>
          <p:cNvSpPr txBox="1"/>
          <p:nvPr/>
        </p:nvSpPr>
        <p:spPr>
          <a:xfrm>
            <a:off x="478971" y="1660463"/>
            <a:ext cx="7576457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endParaRPr lang="en-US" dirty="0"/>
          </a:p>
          <a:p>
            <a:pPr lvl="0"/>
            <a:endParaRPr lang="en-US" dirty="0"/>
          </a:p>
          <a:p>
            <a:pPr lvl="0"/>
            <a:r>
              <a:rPr lang="en-US" dirty="0"/>
              <a:t>• Introduction to HSBC UK</a:t>
            </a:r>
          </a:p>
          <a:p>
            <a:pPr lvl="0"/>
            <a:r>
              <a:rPr lang="en-US" dirty="0"/>
              <a:t>• Job Analysis</a:t>
            </a:r>
          </a:p>
          <a:p>
            <a:r>
              <a:rPr lang="en-US" dirty="0"/>
              <a:t>• Job Description</a:t>
            </a:r>
          </a:p>
          <a:p>
            <a:r>
              <a:rPr lang="en-US" dirty="0"/>
              <a:t>• Person Specification</a:t>
            </a:r>
          </a:p>
          <a:p>
            <a:r>
              <a:rPr lang="en-US" dirty="0"/>
              <a:t>• Structured Competency-Based Interview</a:t>
            </a:r>
          </a:p>
          <a:p>
            <a:r>
              <a:rPr lang="en-US" dirty="0"/>
              <a:t>• Panel Interview</a:t>
            </a:r>
          </a:p>
          <a:p>
            <a:r>
              <a:rPr lang="en-US" dirty="0"/>
              <a:t>• Assessment Centre Exercise</a:t>
            </a:r>
          </a:p>
          <a:p>
            <a:r>
              <a:rPr lang="en-US" dirty="0"/>
              <a:t>• Questioning Techniques</a:t>
            </a:r>
          </a:p>
          <a:p>
            <a:r>
              <a:rPr lang="en-US" dirty="0"/>
              <a:t>• Face-to-Face vs Online Interviews</a:t>
            </a:r>
          </a:p>
          <a:p>
            <a:r>
              <a:rPr lang="en-US" dirty="0"/>
              <a:t>• Conclusion</a:t>
            </a:r>
          </a:p>
          <a:p>
            <a:r>
              <a:rPr lang="en-US" dirty="0"/>
              <a:t>• References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40288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57200" y="457200"/>
            <a:ext cx="82296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3400" b="1">
                <a:solidFill>
                  <a:srgbClr val="003366"/>
                </a:solidFill>
              </a:defRPr>
            </a:pPr>
            <a:r>
              <a:t>Introduction to HSBC UK</a:t>
            </a: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B9F0F15F-1155-C15B-1D0F-B1ECB0E93112}"/>
              </a:ext>
            </a:extLst>
          </p:cNvPr>
          <p:cNvGraphicFramePr/>
          <p:nvPr/>
        </p:nvGraphicFramePr>
        <p:xfrm>
          <a:off x="457200" y="1828800"/>
          <a:ext cx="50292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57200" y="457200"/>
            <a:ext cx="82296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3400" b="1">
                <a:solidFill>
                  <a:srgbClr val="003366"/>
                </a:solidFill>
              </a:defRPr>
            </a:pPr>
            <a:r>
              <a:t>Job Analysis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54FF5B25-F534-7748-A0A2-1FD7D4739D9D}"/>
              </a:ext>
            </a:extLst>
          </p:cNvPr>
          <p:cNvGraphicFramePr/>
          <p:nvPr/>
        </p:nvGraphicFramePr>
        <p:xfrm>
          <a:off x="457200" y="1828800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57200" y="457200"/>
            <a:ext cx="82296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3400" b="1">
                <a:solidFill>
                  <a:srgbClr val="003366"/>
                </a:solidFill>
              </a:defRPr>
            </a:pPr>
            <a:r>
              <a:t>Job Description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164592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666666"/>
                </a:solidFill>
              </a:defRPr>
            </a:pPr>
            <a:r>
              <a:rPr dirty="0"/>
              <a:t>Digital Transformation Project Manager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2103120"/>
            <a:ext cx="6686831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666666"/>
                </a:solidFill>
              </a:defRPr>
            </a:pPr>
            <a:r>
              <a:rPr dirty="0"/>
              <a:t>Location: London (Hybrid)  Reports to: Head of Digital Transformation</a:t>
            </a:r>
          </a:p>
        </p:txBody>
      </p:sp>
      <p:graphicFrame>
        <p:nvGraphicFramePr>
          <p:cNvPr id="8" name="TextBox 5">
            <a:extLst>
              <a:ext uri="{FF2B5EF4-FFF2-40B4-BE49-F238E27FC236}">
                <a16:creationId xmlns:a16="http://schemas.microsoft.com/office/drawing/2014/main" id="{FFB8C69F-CDF4-4A68-A597-0C32788351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4956156"/>
              </p:ext>
            </p:extLst>
          </p:nvPr>
        </p:nvGraphicFramePr>
        <p:xfrm>
          <a:off x="440674" y="2472452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84048" y="-82296"/>
            <a:ext cx="8138160" cy="6309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3400" b="1">
                <a:solidFill>
                  <a:srgbClr val="003366"/>
                </a:solidFill>
              </a:defRPr>
            </a:pPr>
            <a:r>
              <a:rPr dirty="0"/>
              <a:t>Person Specification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447288" y="548640"/>
            <a:ext cx="8229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000" b="1">
                <a:solidFill>
                  <a:srgbClr val="003366"/>
                </a:solidFill>
              </a:defRPr>
            </a:pPr>
            <a:r>
              <a:rPr dirty="0"/>
              <a:t>Essential Criteria: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548640"/>
            <a:ext cx="8229600" cy="45720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endParaRPr dirty="0"/>
          </a:p>
          <a:p>
            <a:pPr algn="l">
              <a:lnSpc>
                <a:spcPct val="150000"/>
              </a:lnSpc>
              <a:spcAft>
                <a:spcPts val="600"/>
              </a:spcAft>
              <a:defRPr sz="1900">
                <a:solidFill>
                  <a:srgbClr val="000000"/>
                </a:solidFill>
              </a:defRPr>
            </a:pPr>
            <a:r>
              <a:rPr dirty="0"/>
              <a:t>• Bachelor's degree; PRINCE2/PMP/Agile certification (</a:t>
            </a:r>
            <a:r>
              <a:rPr dirty="0" err="1"/>
              <a:t>DavidsonMorris</a:t>
            </a:r>
            <a:r>
              <a:rPr dirty="0"/>
              <a:t>, 2025)</a:t>
            </a:r>
          </a:p>
          <a:p>
            <a:pPr algn="l">
              <a:lnSpc>
                <a:spcPct val="150000"/>
              </a:lnSpc>
              <a:spcAft>
                <a:spcPts val="600"/>
              </a:spcAft>
              <a:defRPr sz="1900">
                <a:solidFill>
                  <a:srgbClr val="000000"/>
                </a:solidFill>
              </a:defRPr>
            </a:pPr>
            <a:r>
              <a:rPr dirty="0"/>
              <a:t>• 5+ years complex digital/IT projects in regulated industries (</a:t>
            </a:r>
            <a:r>
              <a:rPr dirty="0" err="1"/>
              <a:t>DavidsonMorris</a:t>
            </a:r>
            <a:r>
              <a:rPr dirty="0"/>
              <a:t>, 2025)</a:t>
            </a:r>
          </a:p>
          <a:p>
            <a:pPr algn="l">
              <a:lnSpc>
                <a:spcPct val="150000"/>
              </a:lnSpc>
              <a:spcAft>
                <a:spcPts val="600"/>
              </a:spcAft>
              <a:defRPr sz="1900">
                <a:solidFill>
                  <a:srgbClr val="000000"/>
                </a:solidFill>
              </a:defRPr>
            </a:pPr>
            <a:r>
              <a:rPr dirty="0"/>
              <a:t>• Stakeholder management, risk/budget control, agile expertise (</a:t>
            </a:r>
            <a:r>
              <a:rPr dirty="0" err="1"/>
              <a:t>DavidsonMorris</a:t>
            </a:r>
            <a:r>
              <a:rPr dirty="0"/>
              <a:t>, 2025)</a:t>
            </a:r>
          </a:p>
          <a:p>
            <a:pPr algn="l">
              <a:lnSpc>
                <a:spcPct val="150000"/>
              </a:lnSpc>
              <a:spcAft>
                <a:spcPts val="600"/>
              </a:spcAft>
              <a:defRPr sz="1900">
                <a:solidFill>
                  <a:srgbClr val="000000"/>
                </a:solidFill>
              </a:defRPr>
            </a:pPr>
            <a:r>
              <a:rPr dirty="0"/>
              <a:t>• Proficiency: Jira, MS Project, Confluence (</a:t>
            </a:r>
            <a:r>
              <a:rPr dirty="0" err="1"/>
              <a:t>DavidsonMorris</a:t>
            </a:r>
            <a:r>
              <a:rPr dirty="0"/>
              <a:t>, 2025)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511296" y="4256532"/>
            <a:ext cx="8229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000" b="1">
                <a:solidFill>
                  <a:srgbClr val="003366"/>
                </a:solidFill>
              </a:defRPr>
            </a:pPr>
            <a:r>
              <a:rPr dirty="0"/>
              <a:t>Desirable Criteria: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0352" y="4114800"/>
            <a:ext cx="8229600" cy="1478225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endParaRPr lang="en-GB" dirty="0"/>
          </a:p>
          <a:p>
            <a:endParaRPr dirty="0"/>
          </a:p>
          <a:p>
            <a:pPr algn="l">
              <a:lnSpc>
                <a:spcPct val="150000"/>
              </a:lnSpc>
              <a:spcAft>
                <a:spcPts val="600"/>
              </a:spcAft>
              <a:defRPr sz="1900">
                <a:solidFill>
                  <a:srgbClr val="000000"/>
                </a:solidFill>
              </a:defRPr>
            </a:pPr>
            <a:r>
              <a:rPr dirty="0"/>
              <a:t>• MBA; banking digital channels experience; UK FS regulation knowledge (</a:t>
            </a:r>
            <a:r>
              <a:rPr dirty="0" err="1"/>
              <a:t>DavidsonMorris</a:t>
            </a:r>
            <a:r>
              <a:rPr dirty="0"/>
              <a:t>, 2025)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57200" y="457200"/>
            <a:ext cx="82296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3400" b="1">
                <a:solidFill>
                  <a:srgbClr val="003366"/>
                </a:solidFill>
              </a:defRPr>
            </a:pPr>
            <a:r>
              <a:t>Structured Competency-Based Interview</a:t>
            </a: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B511D172-7F2B-7511-2490-5B2967CF89CA}"/>
              </a:ext>
            </a:extLst>
          </p:cNvPr>
          <p:cNvGraphicFramePr/>
          <p:nvPr/>
        </p:nvGraphicFramePr>
        <p:xfrm>
          <a:off x="2743200" y="1828800"/>
          <a:ext cx="5943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57200" y="457200"/>
            <a:ext cx="82296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3400" b="1">
                <a:solidFill>
                  <a:srgbClr val="003366"/>
                </a:solidFill>
              </a:defRPr>
            </a:pPr>
            <a:r>
              <a:t>Panel Interview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5F352A7E-1F3D-2840-826E-696588EDEBCF}"/>
              </a:ext>
            </a:extLst>
          </p:cNvPr>
          <p:cNvGraphicFramePr/>
          <p:nvPr/>
        </p:nvGraphicFramePr>
        <p:xfrm>
          <a:off x="457200" y="1828800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57200" y="457200"/>
            <a:ext cx="82296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3400" b="1">
                <a:solidFill>
                  <a:srgbClr val="003366"/>
                </a:solidFill>
              </a:defRPr>
            </a:pPr>
            <a:r>
              <a:t>Assessment Centre Exercise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292E3520-8AE3-71C4-F177-85B98C50CC00}"/>
              </a:ext>
            </a:extLst>
          </p:cNvPr>
          <p:cNvGraphicFramePr/>
          <p:nvPr/>
        </p:nvGraphicFramePr>
        <p:xfrm>
          <a:off x="457200" y="1828800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57200" y="457200"/>
            <a:ext cx="82296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3400" b="1">
                <a:solidFill>
                  <a:srgbClr val="003366"/>
                </a:solidFill>
              </a:defRPr>
            </a:pPr>
            <a:r>
              <a:t>Questioning Techniques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1828800"/>
            <a:ext cx="8229600" cy="45720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endParaRPr/>
          </a:p>
          <a:p>
            <a:pPr algn="l">
              <a:lnSpc>
                <a:spcPct val="150000"/>
              </a:lnSpc>
              <a:spcAft>
                <a:spcPts val="600"/>
              </a:spcAft>
              <a:defRPr sz="1900">
                <a:solidFill>
                  <a:srgbClr val="000000"/>
                </a:solidFill>
              </a:defRPr>
            </a:pPr>
            <a:r>
              <a:t>• Behavioural: "Tell me about a time when…" (CIPD, 2024c)</a:t>
            </a:r>
          </a:p>
          <a:p>
            <a:pPr algn="l">
              <a:lnSpc>
                <a:spcPct val="150000"/>
              </a:lnSpc>
              <a:spcAft>
                <a:spcPts val="600"/>
              </a:spcAft>
              <a:defRPr sz="1900">
                <a:solidFill>
                  <a:srgbClr val="000000"/>
                </a:solidFill>
              </a:defRPr>
            </a:pPr>
            <a:r>
              <a:t>• Situational: "What would you do if…" (CIPD, 2024c)</a:t>
            </a:r>
          </a:p>
          <a:p>
            <a:pPr algn="l">
              <a:lnSpc>
                <a:spcPct val="150000"/>
              </a:lnSpc>
              <a:spcAft>
                <a:spcPts val="600"/>
              </a:spcAft>
              <a:defRPr sz="1900">
                <a:solidFill>
                  <a:srgbClr val="000000"/>
                </a:solidFill>
              </a:defRPr>
            </a:pPr>
            <a:r>
              <a:t>• Probing: "Can you tell me more?" (Reed, 2023)</a:t>
            </a:r>
          </a:p>
          <a:p>
            <a:pPr algn="l">
              <a:lnSpc>
                <a:spcPct val="150000"/>
              </a:lnSpc>
              <a:spcAft>
                <a:spcPts val="600"/>
              </a:spcAft>
              <a:defRPr sz="1900">
                <a:solidFill>
                  <a:srgbClr val="000000"/>
                </a:solidFill>
              </a:defRPr>
            </a:pPr>
            <a:r>
              <a:t>• Avoid: leading, discriminatory, or unlawful questions (CIPD, 2024a)</a:t>
            </a:r>
          </a:p>
          <a:p>
            <a:pPr algn="l">
              <a:lnSpc>
                <a:spcPct val="150000"/>
              </a:lnSpc>
              <a:spcAft>
                <a:spcPts val="600"/>
              </a:spcAft>
              <a:defRPr sz="1900">
                <a:solidFill>
                  <a:srgbClr val="000000"/>
                </a:solidFill>
              </a:defRPr>
            </a:pPr>
            <a:r>
              <a:t>• Map all questions to person specification (CIPD, 2024a)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57200" y="457200"/>
            <a:ext cx="82296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3400" b="1">
                <a:solidFill>
                  <a:srgbClr val="003366"/>
                </a:solidFill>
              </a:defRPr>
            </a:pPr>
            <a:r>
              <a:t>Face-to-Face vs Online Interviews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1828800"/>
            <a:ext cx="8229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003366"/>
                </a:solidFill>
              </a:defRPr>
            </a:pPr>
            <a:r>
              <a:t>Criterion		Face-to-Face		Online (Video)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2286000"/>
            <a:ext cx="8229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>
                <a:solidFill>
                  <a:srgbClr val="000000"/>
                </a:solidFill>
              </a:defRPr>
            </a:pPr>
            <a:r>
              <a:t>Accessibility		May limit remote candidates		Widens reach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57200" y="2743200"/>
            <a:ext cx="8229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>
                <a:solidFill>
                  <a:srgbClr val="000000"/>
                </a:solidFill>
              </a:defRPr>
            </a:pPr>
            <a:r>
              <a:rPr dirty="0"/>
              <a:t>Reliability		Rich non-verbal cues		Comparable with structure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57200" y="3200400"/>
            <a:ext cx="8229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>
                <a:solidFill>
                  <a:srgbClr val="000000"/>
                </a:solidFill>
              </a:defRPr>
            </a:pPr>
            <a:r>
              <a:rPr dirty="0"/>
              <a:t>Fairness		Unconscious bias risk		Tech exclusion risk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57200" y="457200"/>
            <a:ext cx="82296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3400" b="1">
                <a:solidFill>
                  <a:srgbClr val="003366"/>
                </a:solidFill>
              </a:defRPr>
            </a:pPr>
            <a:r>
              <a:t>Conclusion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1828800"/>
            <a:ext cx="8229600" cy="45720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endParaRPr/>
          </a:p>
          <a:p>
            <a:pPr algn="l">
              <a:lnSpc>
                <a:spcPct val="150000"/>
              </a:lnSpc>
              <a:spcAft>
                <a:spcPts val="600"/>
              </a:spcAft>
              <a:defRPr sz="1900">
                <a:solidFill>
                  <a:srgbClr val="000000"/>
                </a:solidFill>
              </a:defRPr>
            </a:pPr>
            <a:r>
              <a:t>• Structured, evidence-based process ensures quality hire and legal compliance (CIPD, 2024a)</a:t>
            </a:r>
          </a:p>
          <a:p>
            <a:pPr algn="l">
              <a:lnSpc>
                <a:spcPct val="150000"/>
              </a:lnSpc>
              <a:spcAft>
                <a:spcPts val="600"/>
              </a:spcAft>
              <a:defRPr sz="1900">
                <a:solidFill>
                  <a:srgbClr val="000000"/>
                </a:solidFill>
              </a:defRPr>
            </a:pPr>
            <a:r>
              <a:t>• Multi-method assessment improves validity (Schmidt and Hunter, 1998)</a:t>
            </a:r>
          </a:p>
          <a:p>
            <a:pPr algn="l">
              <a:lnSpc>
                <a:spcPct val="150000"/>
              </a:lnSpc>
              <a:spcAft>
                <a:spcPts val="600"/>
              </a:spcAft>
              <a:defRPr sz="1900">
                <a:solidFill>
                  <a:srgbClr val="000000"/>
                </a:solidFill>
              </a:defRPr>
            </a:pPr>
            <a:r>
              <a:t>• Inclusive practices widen talent access and support diverse hiring (CIPD, 2024b)</a:t>
            </a:r>
          </a:p>
          <a:p>
            <a:pPr algn="l">
              <a:lnSpc>
                <a:spcPct val="150000"/>
              </a:lnSpc>
              <a:spcAft>
                <a:spcPts val="600"/>
              </a:spcAft>
              <a:defRPr sz="1900">
                <a:solidFill>
                  <a:srgbClr val="000000"/>
                </a:solidFill>
              </a:defRPr>
            </a:pPr>
            <a:r>
              <a:t>• Secures talent for HSBC transformation and competitive advantage (HSBC, 2024)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57200" y="457200"/>
            <a:ext cx="82296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3400" b="1">
                <a:solidFill>
                  <a:srgbClr val="003366"/>
                </a:solidFill>
              </a:defRPr>
            </a:pPr>
            <a:r>
              <a:t>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62926"/>
            <a:ext cx="8229600" cy="650947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endParaRPr dirty="0"/>
          </a:p>
          <a:p>
            <a:pPr algn="l">
              <a:spcAft>
                <a:spcPts val="600"/>
              </a:spcAft>
              <a:defRPr sz="1400">
                <a:solidFill>
                  <a:srgbClr val="000000"/>
                </a:solidFill>
              </a:defRPr>
            </a:pPr>
            <a:r>
              <a:rPr dirty="0"/>
              <a:t>Chartered Institute of Personnel and Development (CIPD) (2024a) Recruitment process overview. Factsheet. London: CIPD. Available at: https://www.cipd.org/en/knowledge/factsheets/recruitment-factsheet/ (Accessed: 11 November 2025).</a:t>
            </a:r>
          </a:p>
          <a:p>
            <a:pPr algn="l">
              <a:spcAft>
                <a:spcPts val="600"/>
              </a:spcAft>
              <a:defRPr sz="1400">
                <a:solidFill>
                  <a:srgbClr val="000000"/>
                </a:solidFill>
              </a:defRPr>
            </a:pPr>
            <a:r>
              <a:rPr dirty="0"/>
              <a:t>Chartered Institute of Personnel and Development (CIPD) (2024b) Inclusive recruitment: guide for employers. London: CIPD. Available at: https://www.cipd.org/en/knowledge/guides/recruiting-inclusively/ (Accessed: 11 November 2025).</a:t>
            </a:r>
          </a:p>
          <a:p>
            <a:pPr algn="l">
              <a:spcAft>
                <a:spcPts val="600"/>
              </a:spcAft>
              <a:defRPr sz="1400">
                <a:solidFill>
                  <a:srgbClr val="000000"/>
                </a:solidFill>
              </a:defRPr>
            </a:pPr>
            <a:r>
              <a:rPr dirty="0"/>
              <a:t>Chartered Institute of Personnel and Development (CIPD) (2024c) Selection methods. Factsheet. London: CIPD. Available at: https://www.cipd.org/en/knowledge/factsheets/selection-methods-factsheet/ (Accessed: 11 November 2025).</a:t>
            </a:r>
          </a:p>
          <a:p>
            <a:pPr algn="l">
              <a:spcAft>
                <a:spcPts val="600"/>
              </a:spcAft>
              <a:defRPr sz="1400">
                <a:solidFill>
                  <a:srgbClr val="000000"/>
                </a:solidFill>
              </a:defRPr>
            </a:pPr>
            <a:r>
              <a:rPr dirty="0" err="1"/>
              <a:t>DavidsonMorris</a:t>
            </a:r>
            <a:r>
              <a:rPr dirty="0"/>
              <a:t> (2025) Person specification: guide for employers. Available at: https://www.davidsonmorris.com/person-specification/ (Accessed: 11 November 2025).</a:t>
            </a:r>
          </a:p>
          <a:p>
            <a:pPr algn="l">
              <a:spcAft>
                <a:spcPts val="600"/>
              </a:spcAft>
              <a:defRPr sz="1400">
                <a:solidFill>
                  <a:srgbClr val="000000"/>
                </a:solidFill>
              </a:defRPr>
            </a:pPr>
            <a:r>
              <a:rPr dirty="0"/>
              <a:t>HSBC (2024) HSBC UK: about us. Available at: https://www.hsbc.co.uk/about-hsbc/ (Accessed: 11 November 2025).</a:t>
            </a:r>
          </a:p>
          <a:p>
            <a:pPr algn="l">
              <a:spcAft>
                <a:spcPts val="600"/>
              </a:spcAft>
              <a:defRPr sz="1400">
                <a:solidFill>
                  <a:srgbClr val="000000"/>
                </a:solidFill>
              </a:defRPr>
            </a:pPr>
            <a:r>
              <a:rPr dirty="0"/>
              <a:t>McKinsey &amp; Company (2022) 'How data and analytics are transforming the wholesale bank at HSBC'. Available at: https://www.mckinsey.com/industries/financial-services/our-insights/how-data-and-analytics-are-transforming-the-wholesale-bank-at-hsbc (Accessed: 11 November 2025).</a:t>
            </a:r>
          </a:p>
          <a:p>
            <a:pPr algn="l">
              <a:spcAft>
                <a:spcPts val="600"/>
              </a:spcAft>
              <a:defRPr sz="1400">
                <a:solidFill>
                  <a:srgbClr val="000000"/>
                </a:solidFill>
              </a:defRPr>
            </a:pPr>
            <a:r>
              <a:rPr dirty="0"/>
              <a:t>Reed (2023) </a:t>
            </a:r>
            <a:r>
              <a:rPr dirty="0" err="1"/>
              <a:t>Behavioural</a:t>
            </a:r>
            <a:r>
              <a:rPr dirty="0"/>
              <a:t> interview questions: a guide to better hiring. Available at: https://www.reed.com/articles/behavioural-interview-questions-a-guide-to-better-hiring (Accessed: 11 November 2025).</a:t>
            </a:r>
          </a:p>
          <a:p>
            <a:pPr algn="l">
              <a:spcAft>
                <a:spcPts val="600"/>
              </a:spcAft>
              <a:defRPr sz="1400">
                <a:solidFill>
                  <a:srgbClr val="000000"/>
                </a:solidFill>
              </a:defRPr>
            </a:pPr>
            <a:r>
              <a:rPr dirty="0"/>
              <a:t>Schmidt, F.L. and Hunter, J.E. (1998) 'The validity and utility of selection methods in personnel psychology: practical and theoretical implications of 85 years of research findings', Psychological Bulletin, 124(2), pp. 262–274. </a:t>
            </a:r>
            <a:r>
              <a:rPr dirty="0" err="1"/>
              <a:t>doi</a:t>
            </a:r>
            <a:r>
              <a:rPr dirty="0"/>
              <a:t>: 10.1037/0033-2909.124.2.262.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74</TotalTime>
  <Words>1042</Words>
  <Application>Microsoft Office PowerPoint</Application>
  <PresentationFormat>On-screen Show (4:3)</PresentationFormat>
  <Paragraphs>87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Century Gothic</vt:lpstr>
      <vt:lpstr>Wingdings 3</vt:lpstr>
      <vt:lpstr>Wisp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Artjoms Tigunovs</dc:creator>
  <cp:keywords/>
  <cp:lastModifiedBy>Artjoms Tigunovs (2408073)</cp:lastModifiedBy>
  <cp:revision>9</cp:revision>
  <dcterms:created xsi:type="dcterms:W3CDTF">2013-01-27T09:14:16Z</dcterms:created>
  <dcterms:modified xsi:type="dcterms:W3CDTF">2025-11-12T13:42:43Z</dcterms:modified>
  <cp:category/>
</cp:coreProperties>
</file>