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1151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51080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4916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150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3/15/2026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3269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9BC9412-2452-4BED-A324-9D8C115361AD}" type="datetime1">
              <a:rPr lang="en-US" smtClean="0"/>
              <a:t>3/15/2026</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9406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5318F62-D251-40E8-A23C-F4CFE9FEAB41}" type="datetime1">
              <a:rPr lang="en-US" smtClean="0"/>
              <a:t>3/15/2026</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59822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4F76144-149E-4874-93A5-554A0357CF82}" type="datetime1">
              <a:rPr lang="en-US" smtClean="0"/>
              <a:t>3/15/2026</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237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41337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3/15/2026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701505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923542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362476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16611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3/15/2026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2805876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1BA835-12AC-4E8F-955A-EA3F4DE2791F}" type="datetime1">
              <a:rPr lang="en-US" smtClean="0"/>
              <a:t>3/15/2026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9785476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7364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3/15/2026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0576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1BA835-12AC-4E8F-955A-EA3F4DE2791F}" type="datetime1">
              <a:rPr lang="en-US" smtClean="0"/>
              <a:t>3/15/2026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37565511"/>
      </p:ext>
    </p:extLst>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nd red smoke&#10;&#10;Description automatically generated">
            <a:extLst>
              <a:ext uri="{FF2B5EF4-FFF2-40B4-BE49-F238E27FC236}">
                <a16:creationId xmlns:a16="http://schemas.microsoft.com/office/drawing/2014/main" id="{4315017A-C2BA-739A-72BE-2C8B853A9302}"/>
              </a:ext>
            </a:extLst>
          </p:cNvPr>
          <p:cNvPicPr>
            <a:picLocks noChangeAspect="1"/>
          </p:cNvPicPr>
          <p:nvPr/>
        </p:nvPicPr>
        <p:blipFill>
          <a:blip r:embed="rId2"/>
          <a:srcRect t="2021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79A9085-F975-9EDE-57F2-F584B21231E8}"/>
              </a:ext>
            </a:extLst>
          </p:cNvPr>
          <p:cNvSpPr>
            <a:spLocks noGrp="1"/>
          </p:cNvSpPr>
          <p:nvPr>
            <p:ph type="ctrTitle"/>
          </p:nvPr>
        </p:nvSpPr>
        <p:spPr>
          <a:xfrm>
            <a:off x="497840" y="1869440"/>
            <a:ext cx="7849744" cy="3230880"/>
          </a:xfrm>
          <a:ln>
            <a:noFill/>
          </a:ln>
        </p:spPr>
        <p:txBody>
          <a:bodyPr anchor="ctr">
            <a:normAutofit/>
          </a:bodyPr>
          <a:lstStyle/>
          <a:p>
            <a:pPr fontAlgn="base"/>
            <a:r>
              <a:rPr lang="en-GB" sz="1800" b="1" i="0" dirty="0">
                <a:solidFill>
                  <a:srgbClr val="000000"/>
                </a:solidFill>
                <a:effectLst/>
                <a:latin typeface="Aptos" panose="020B0004020202020204" pitchFamily="34" charset="0"/>
              </a:rPr>
              <a:t>Business Plan: Handmade Balloon Decorations</a:t>
            </a:r>
            <a:br>
              <a:rPr lang="en-GB" sz="1800" b="0" i="0" dirty="0">
                <a:solidFill>
                  <a:srgbClr val="000000"/>
                </a:solidFill>
                <a:effectLst/>
                <a:latin typeface="Aptos" panose="020B0004020202020204" pitchFamily="34" charset="0"/>
              </a:rPr>
            </a:br>
            <a:r>
              <a:rPr lang="en-GB" sz="1800" b="0" i="0" dirty="0">
                <a:solidFill>
                  <a:srgbClr val="000000"/>
                </a:solidFill>
                <a:effectLst/>
                <a:latin typeface="Aptos" panose="020B0004020202020204" pitchFamily="34" charset="0"/>
              </a:rPr>
              <a:t>Student Name: Cornelia Gabriela Blidaru</a:t>
            </a:r>
            <a:br>
              <a:rPr lang="en-GB" sz="1800" b="0" i="0" dirty="0">
                <a:solidFill>
                  <a:srgbClr val="000000"/>
                </a:solidFill>
                <a:effectLst/>
                <a:latin typeface="Aptos" panose="020B0004020202020204" pitchFamily="34" charset="0"/>
              </a:rPr>
            </a:br>
            <a:r>
              <a:rPr lang="en-GB" sz="1800" b="0" i="0" dirty="0">
                <a:solidFill>
                  <a:srgbClr val="000000"/>
                </a:solidFill>
                <a:effectLst/>
                <a:latin typeface="Aptos" panose="020B0004020202020204" pitchFamily="34" charset="0"/>
              </a:rPr>
              <a:t>Student Number: 2434642</a:t>
            </a:r>
            <a:br>
              <a:rPr lang="en-GB" sz="1800" b="0" i="0" dirty="0">
                <a:solidFill>
                  <a:srgbClr val="000000"/>
                </a:solidFill>
                <a:effectLst/>
                <a:latin typeface="Aptos" panose="020B0004020202020204" pitchFamily="34" charset="0"/>
              </a:rPr>
            </a:br>
            <a:r>
              <a:rPr lang="en-GB" sz="1800" b="0" i="0" dirty="0">
                <a:solidFill>
                  <a:srgbClr val="000000"/>
                </a:solidFill>
                <a:effectLst/>
                <a:latin typeface="Aptos" panose="020B0004020202020204" pitchFamily="34" charset="0"/>
              </a:rPr>
              <a:t>Course: Entrepreneurial &amp; Business Planning Process</a:t>
            </a:r>
            <a:br>
              <a:rPr lang="en-GB" sz="1800" b="0" i="0" dirty="0">
                <a:solidFill>
                  <a:srgbClr val="000000"/>
                </a:solidFill>
                <a:effectLst/>
                <a:latin typeface="Aptos" panose="020B0004020202020204" pitchFamily="34" charset="0"/>
              </a:rPr>
            </a:br>
            <a:endParaRPr lang="en-GB" sz="3600" dirty="0"/>
          </a:p>
        </p:txBody>
      </p:sp>
      <p:sp>
        <p:nvSpPr>
          <p:cNvPr id="3" name="Subtitle 2">
            <a:extLst>
              <a:ext uri="{FF2B5EF4-FFF2-40B4-BE49-F238E27FC236}">
                <a16:creationId xmlns:a16="http://schemas.microsoft.com/office/drawing/2014/main" id="{EB893F4D-D2C8-9BA3-0BFE-DEEC84070087}"/>
              </a:ext>
            </a:extLst>
          </p:cNvPr>
          <p:cNvSpPr>
            <a:spLocks noGrp="1"/>
          </p:cNvSpPr>
          <p:nvPr>
            <p:ph type="subTitle" idx="1"/>
          </p:nvPr>
        </p:nvSpPr>
        <p:spPr>
          <a:xfrm>
            <a:off x="8347585" y="5715000"/>
            <a:ext cx="3630168" cy="960120"/>
          </a:xfrm>
        </p:spPr>
        <p:txBody>
          <a:bodyPr anchor="ctr">
            <a:normAutofit/>
          </a:bodyPr>
          <a:lstStyle/>
          <a:p>
            <a:pPr algn="r"/>
            <a:endParaRPr lang="en-GB" sz="1800"/>
          </a:p>
        </p:txBody>
      </p:sp>
    </p:spTree>
    <p:extLst>
      <p:ext uri="{BB962C8B-B14F-4D97-AF65-F5344CB8AC3E}">
        <p14:creationId xmlns:p14="http://schemas.microsoft.com/office/powerpoint/2010/main" val="2044260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1CEBB-0481-3089-928D-DAC615D02E68}"/>
              </a:ext>
            </a:extLst>
          </p:cNvPr>
          <p:cNvSpPr>
            <a:spLocks noGrp="1"/>
          </p:cNvSpPr>
          <p:nvPr>
            <p:ph type="title"/>
          </p:nvPr>
        </p:nvSpPr>
        <p:spPr>
          <a:xfrm>
            <a:off x="518160" y="426720"/>
            <a:ext cx="9462453" cy="5740400"/>
          </a:xfrm>
        </p:spPr>
        <p:txBody>
          <a:bodyPr/>
          <a:lstStyle/>
          <a:p>
            <a:pPr algn="l" fontAlgn="base"/>
            <a:r>
              <a:rPr lang="en-GB" sz="1800" i="0" dirty="0">
                <a:solidFill>
                  <a:srgbClr val="FFFF00"/>
                </a:solidFill>
                <a:effectLst/>
                <a:latin typeface="Aptos" panose="020B0004020202020204" pitchFamily="34" charset="0"/>
              </a:rPr>
              <a:t>Slide 2 – Business Idea</a:t>
            </a:r>
            <a:br>
              <a:rPr lang="en-GB" sz="1800" i="0" dirty="0">
                <a:solidFill>
                  <a:srgbClr val="FFFF00"/>
                </a:solidFill>
                <a:effectLst/>
                <a:latin typeface="Aptos" panose="020B0004020202020204" pitchFamily="34" charset="0"/>
              </a:rPr>
            </a:br>
            <a:r>
              <a:rPr lang="en-GB" sz="1800" i="0" dirty="0">
                <a:solidFill>
                  <a:srgbClr val="FFFF00"/>
                </a:solidFill>
                <a:effectLst/>
                <a:latin typeface="Aptos" panose="020B0004020202020204" pitchFamily="34" charset="0"/>
              </a:rPr>
              <a:t>Business Concept</a:t>
            </a:r>
            <a:br>
              <a:rPr lang="en-GB" sz="1800" i="0" dirty="0">
                <a:solidFill>
                  <a:srgbClr val="FFFF00"/>
                </a:solidFill>
                <a:effectLst/>
                <a:latin typeface="Aptos" panose="020B0004020202020204" pitchFamily="34" charset="0"/>
              </a:rPr>
            </a:br>
            <a:r>
              <a:rPr lang="en-GB" sz="1800" i="0" dirty="0">
                <a:solidFill>
                  <a:srgbClr val="FFFF00"/>
                </a:solidFill>
                <a:effectLst/>
                <a:latin typeface="Aptos" panose="020B0004020202020204" pitchFamily="34" charset="0"/>
              </a:rPr>
              <a:t>Handmade balloon decorations for parties and special occasions</a:t>
            </a:r>
            <a:br>
              <a:rPr lang="en-GB" sz="1800" i="0" dirty="0">
                <a:solidFill>
                  <a:srgbClr val="FFFF00"/>
                </a:solidFill>
                <a:effectLst/>
                <a:latin typeface="Aptos" panose="020B0004020202020204" pitchFamily="34" charset="0"/>
              </a:rPr>
            </a:br>
            <a:r>
              <a:rPr lang="en-GB" sz="1800" i="0" dirty="0">
                <a:solidFill>
                  <a:srgbClr val="FFFF00"/>
                </a:solidFill>
                <a:effectLst/>
                <a:latin typeface="Aptos" panose="020B0004020202020204" pitchFamily="34" charset="0"/>
              </a:rPr>
              <a:t>Personalised designs for customers</a:t>
            </a:r>
            <a:br>
              <a:rPr lang="en-GB" sz="1800" i="0" dirty="0">
                <a:solidFill>
                  <a:srgbClr val="FFFF00"/>
                </a:solidFill>
                <a:effectLst/>
                <a:latin typeface="Aptos" panose="020B0004020202020204" pitchFamily="34" charset="0"/>
              </a:rPr>
            </a:br>
            <a:r>
              <a:rPr lang="en-GB" sz="1800" i="0" dirty="0">
                <a:solidFill>
                  <a:srgbClr val="FFFF00"/>
                </a:solidFill>
                <a:effectLst/>
                <a:latin typeface="Aptos" panose="020B0004020202020204" pitchFamily="34" charset="0"/>
              </a:rPr>
              <a:t>Suitable for birthdays, weddings, baby showers and corporate events</a:t>
            </a:r>
            <a:br>
              <a:rPr lang="en-GB" sz="1800" i="0" dirty="0">
                <a:solidFill>
                  <a:srgbClr val="FFFF00"/>
                </a:solidFill>
                <a:effectLst/>
                <a:latin typeface="Aptos" panose="020B0004020202020204" pitchFamily="34" charset="0"/>
              </a:rPr>
            </a:br>
            <a:r>
              <a:rPr lang="en-GB" sz="1800" i="0" dirty="0">
                <a:solidFill>
                  <a:srgbClr val="FFFF00"/>
                </a:solidFill>
                <a:effectLst/>
                <a:latin typeface="Aptos" panose="020B0004020202020204" pitchFamily="34" charset="0"/>
              </a:rPr>
              <a:t>Focus on creativity and unique decorations</a:t>
            </a:r>
            <a:br>
              <a:rPr lang="en-GB" sz="180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Why this idea?</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High demand for event </a:t>
            </a:r>
            <a:r>
              <a:rPr lang="en-GB" sz="1800" b="0" i="0" dirty="0" err="1">
                <a:solidFill>
                  <a:srgbClr val="FFFF00"/>
                </a:solidFill>
                <a:effectLst/>
                <a:latin typeface="Aptos" panose="020B0004020202020204" pitchFamily="34" charset="0"/>
              </a:rPr>
              <a:t>decoraS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Opportunity to create unique </a:t>
            </a:r>
            <a:r>
              <a:rPr lang="en-GB" sz="1800" b="0" i="0" dirty="0" err="1">
                <a:solidFill>
                  <a:srgbClr val="FFFF00"/>
                </a:solidFill>
                <a:effectLst/>
                <a:latin typeface="Aptos" panose="020B0004020202020204" pitchFamily="34" charset="0"/>
              </a:rPr>
              <a:t>products</a:t>
            </a:r>
            <a:r>
              <a:rPr lang="en-GB" sz="1800" b="1" i="0" dirty="0" err="1">
                <a:solidFill>
                  <a:srgbClr val="FFFF00"/>
                </a:solidFill>
                <a:effectLst/>
                <a:latin typeface="Aptos" panose="020B0004020202020204" pitchFamily="34" charset="0"/>
              </a:rPr>
              <a:t>Why</a:t>
            </a:r>
            <a:r>
              <a:rPr lang="en-GB" sz="1800" b="1" i="0" dirty="0">
                <a:solidFill>
                  <a:srgbClr val="FFFF00"/>
                </a:solidFill>
                <a:effectLst/>
                <a:latin typeface="Aptos" panose="020B0004020202020204" pitchFamily="34" charset="0"/>
              </a:rPr>
              <a:t> this idea?</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High demand for event decorations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Low start-up costs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Opportunity to create unique product</a:t>
            </a:r>
            <a:br>
              <a:rPr lang="en-GB" sz="1800" b="0" i="0" dirty="0">
                <a:solidFill>
                  <a:srgbClr val="000000"/>
                </a:solidFill>
                <a:effectLst/>
                <a:latin typeface="Aptos" panose="020B0004020202020204" pitchFamily="34" charset="0"/>
              </a:rPr>
            </a:br>
            <a:br>
              <a:rPr lang="en-GB" sz="1800" i="0" dirty="0">
                <a:solidFill>
                  <a:srgbClr val="000000"/>
                </a:solidFill>
                <a:effectLst/>
                <a:latin typeface="Aptos" panose="020B0004020202020204" pitchFamily="34" charset="0"/>
              </a:rPr>
            </a:br>
            <a:br>
              <a:rPr lang="en-GB" dirty="0"/>
            </a:br>
            <a:endParaRPr lang="en-GB" dirty="0"/>
          </a:p>
        </p:txBody>
      </p:sp>
      <p:sp>
        <p:nvSpPr>
          <p:cNvPr id="3" name="Text Placeholder 2">
            <a:extLst>
              <a:ext uri="{FF2B5EF4-FFF2-40B4-BE49-F238E27FC236}">
                <a16:creationId xmlns:a16="http://schemas.microsoft.com/office/drawing/2014/main" id="{E66E0ACA-83F3-4F8E-C1EA-7A42A10B89F3}"/>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16969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9DE8-1898-6AE0-0DF2-D8A928D87960}"/>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135B9B2B-68C6-D459-BC20-77511B2C76C3}"/>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BE31941F-9BBE-F7C2-B962-37D0AC030A37}"/>
              </a:ext>
            </a:extLst>
          </p:cNvPr>
          <p:cNvSpPr txBox="1"/>
          <p:nvPr/>
        </p:nvSpPr>
        <p:spPr>
          <a:xfrm>
            <a:off x="3048000" y="2403178"/>
            <a:ext cx="6096000" cy="4401205"/>
          </a:xfrm>
          <a:prstGeom prst="rect">
            <a:avLst/>
          </a:prstGeom>
          <a:noFill/>
        </p:spPr>
        <p:txBody>
          <a:bodyPr wrap="square">
            <a:spAutoFit/>
          </a:bodyPr>
          <a:lstStyle/>
          <a:p>
            <a:pPr algn="l" fontAlgn="base"/>
            <a:r>
              <a:rPr lang="en-GB" sz="2800" b="1" i="0" dirty="0">
                <a:solidFill>
                  <a:srgbClr val="FFFF00"/>
                </a:solidFill>
                <a:effectLst/>
                <a:latin typeface="Aptos" panose="020B0004020202020204" pitchFamily="34" charset="0"/>
              </a:rPr>
              <a:t>Slide 3 – Mission &amp; Vision</a:t>
            </a:r>
            <a:endParaRPr lang="en-GB" sz="2800" b="0" i="0" dirty="0">
              <a:solidFill>
                <a:srgbClr val="FFFF00"/>
              </a:solidFill>
              <a:effectLst/>
              <a:latin typeface="Aptos" panose="020B0004020202020204" pitchFamily="34" charset="0"/>
            </a:endParaRPr>
          </a:p>
          <a:p>
            <a:pPr algn="l" fontAlgn="base"/>
            <a:r>
              <a:rPr lang="en-GB" sz="2800" b="1" i="0" dirty="0">
                <a:solidFill>
                  <a:srgbClr val="FFFF00"/>
                </a:solidFill>
                <a:effectLst/>
                <a:latin typeface="Aptos" panose="020B0004020202020204" pitchFamily="34" charset="0"/>
              </a:rPr>
              <a:t>Mission</a:t>
            </a:r>
            <a:endParaRPr lang="en-GB" sz="2800" b="0" i="0" dirty="0">
              <a:solidFill>
                <a:srgbClr val="FFFF00"/>
              </a:solidFill>
              <a:effectLst/>
              <a:latin typeface="Aptos" panose="020B0004020202020204" pitchFamily="34" charset="0"/>
            </a:endParaRPr>
          </a:p>
          <a:p>
            <a:pPr algn="l" fontAlgn="base">
              <a:buFont typeface="Arial" panose="020B0604020202020204" pitchFamily="34" charset="0"/>
              <a:buChar char="•"/>
            </a:pPr>
            <a:r>
              <a:rPr lang="en-GB" sz="2800" b="0" i="0" dirty="0">
                <a:solidFill>
                  <a:srgbClr val="FFFF00"/>
                </a:solidFill>
                <a:effectLst/>
                <a:latin typeface="Aptos" panose="020B0004020202020204" pitchFamily="34" charset="0"/>
              </a:rPr>
              <a:t>Provide stylish, affordable and personalised balloon decorations that make events </a:t>
            </a:r>
            <a:r>
              <a:rPr lang="en-GB" sz="2800" b="0" i="0" dirty="0" err="1">
                <a:solidFill>
                  <a:srgbClr val="FFFF00"/>
                </a:solidFill>
                <a:effectLst/>
                <a:latin typeface="Aptos" panose="020B0004020202020204" pitchFamily="34" charset="0"/>
              </a:rPr>
              <a:t>memorable.And</a:t>
            </a:r>
            <a:r>
              <a:rPr lang="en-GB" sz="2800" b="0" i="0" dirty="0">
                <a:solidFill>
                  <a:srgbClr val="FFFF00"/>
                </a:solidFill>
                <a:effectLst/>
                <a:latin typeface="Aptos" panose="020B0004020202020204" pitchFamily="34" charset="0"/>
              </a:rPr>
              <a:t> to offer a loving and sparkle  moment because we live our lives one time.</a:t>
            </a:r>
          </a:p>
          <a:p>
            <a:pPr algn="l" fontAlgn="base"/>
            <a:r>
              <a:rPr lang="en-GB" sz="2800" b="1" i="0" dirty="0">
                <a:solidFill>
                  <a:srgbClr val="FFFF00"/>
                </a:solidFill>
                <a:effectLst/>
                <a:latin typeface="Aptos" panose="020B0004020202020204" pitchFamily="34" charset="0"/>
              </a:rPr>
              <a:t>Vision</a:t>
            </a:r>
            <a:endParaRPr lang="en-GB" sz="2800" b="0" i="0" dirty="0">
              <a:solidFill>
                <a:srgbClr val="FFFF00"/>
              </a:solidFill>
              <a:effectLst/>
              <a:latin typeface="Aptos" panose="020B0004020202020204" pitchFamily="34" charset="0"/>
            </a:endParaRPr>
          </a:p>
          <a:p>
            <a:pPr algn="l" fontAlgn="base">
              <a:buFont typeface="Arial" panose="020B0604020202020204" pitchFamily="34" charset="0"/>
              <a:buChar char="•"/>
            </a:pPr>
            <a:r>
              <a:rPr lang="en-GB" sz="2800" b="0" i="0" dirty="0">
                <a:solidFill>
                  <a:srgbClr val="FFFF00"/>
                </a:solidFill>
                <a:effectLst/>
                <a:latin typeface="Aptos" panose="020B0004020202020204" pitchFamily="34" charset="0"/>
              </a:rPr>
              <a:t>Become a popular balloon stylist in Coventry and surrounding areas.</a:t>
            </a:r>
          </a:p>
        </p:txBody>
      </p:sp>
    </p:spTree>
    <p:extLst>
      <p:ext uri="{BB962C8B-B14F-4D97-AF65-F5344CB8AC3E}">
        <p14:creationId xmlns:p14="http://schemas.microsoft.com/office/powerpoint/2010/main" val="1005044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C374-9C71-6430-10BA-CF5AA02F158F}"/>
              </a:ext>
            </a:extLst>
          </p:cNvPr>
          <p:cNvSpPr>
            <a:spLocks noGrp="1"/>
          </p:cNvSpPr>
          <p:nvPr>
            <p:ph type="ctrTitle"/>
          </p:nvPr>
        </p:nvSpPr>
        <p:spPr>
          <a:xfrm>
            <a:off x="1036320" y="568960"/>
            <a:ext cx="8944293" cy="4208421"/>
          </a:xfrm>
        </p:spPr>
        <p:txBody>
          <a:bodyPr/>
          <a:lstStyle/>
          <a:p>
            <a:pPr fontAlgn="base"/>
            <a:r>
              <a:rPr lang="en-GB" sz="1800" b="1" i="0" dirty="0">
                <a:solidFill>
                  <a:srgbClr val="FFFF00"/>
                </a:solidFill>
                <a:effectLst/>
                <a:latin typeface="Aptos" panose="020B0004020202020204" pitchFamily="34" charset="0"/>
              </a:rPr>
              <a:t>Slide 4 – Products &amp; Services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Main services: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Hand made </a:t>
            </a:r>
            <a:r>
              <a:rPr lang="en-GB" sz="1800" b="0" i="0" dirty="0" err="1">
                <a:solidFill>
                  <a:srgbClr val="FFFF00"/>
                </a:solidFill>
                <a:effectLst/>
                <a:latin typeface="Aptos" panose="020B0004020202020204" pitchFamily="34" charset="0"/>
              </a:rPr>
              <a:t>personiliesd</a:t>
            </a:r>
            <a:r>
              <a:rPr lang="en-GB" sz="1800" b="0" i="0" dirty="0">
                <a:solidFill>
                  <a:srgbClr val="FFFF00"/>
                </a:solidFill>
                <a:effectLst/>
                <a:latin typeface="Aptos" panose="020B0004020202020204" pitchFamily="34" charset="0"/>
              </a:rPr>
              <a:t> balloons with different objects inside. Like stars </a:t>
            </a:r>
            <a:r>
              <a:rPr lang="en-GB" sz="1800" b="0" i="0" dirty="0" err="1">
                <a:solidFill>
                  <a:srgbClr val="FFFF00"/>
                </a:solidFill>
                <a:effectLst/>
                <a:latin typeface="Aptos" panose="020B0004020202020204" pitchFamily="34" charset="0"/>
              </a:rPr>
              <a:t>tedy</a:t>
            </a:r>
            <a:r>
              <a:rPr lang="en-GB" sz="1800" b="0" i="0" dirty="0">
                <a:solidFill>
                  <a:srgbClr val="FFFF00"/>
                </a:solidFill>
                <a:effectLst/>
                <a:latin typeface="Aptos" panose="020B0004020202020204" pitchFamily="34" charset="0"/>
              </a:rPr>
              <a:t> bears chocolate and all kinds of beautiful decorations.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Balloon garlands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Balloon arches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Table centrepieces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Balloon bouquets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Balloon walls and backdrops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Additional services: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Delivery, setup and takedown</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Personalised lettering</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Party decoration packages</a:t>
            </a:r>
            <a:br>
              <a:rPr lang="en-GB" sz="1800" b="0" i="0" dirty="0">
                <a:solidFill>
                  <a:srgbClr val="FFFF00"/>
                </a:solidFill>
                <a:effectLst/>
                <a:latin typeface="Aptos" panose="020B0004020202020204" pitchFamily="34" charset="0"/>
              </a:rPr>
            </a:br>
            <a:endParaRPr lang="en-GB" dirty="0">
              <a:solidFill>
                <a:srgbClr val="FFFF00"/>
              </a:solidFill>
            </a:endParaRPr>
          </a:p>
        </p:txBody>
      </p:sp>
      <p:sp>
        <p:nvSpPr>
          <p:cNvPr id="3" name="Subtitle 2">
            <a:extLst>
              <a:ext uri="{FF2B5EF4-FFF2-40B4-BE49-F238E27FC236}">
                <a16:creationId xmlns:a16="http://schemas.microsoft.com/office/drawing/2014/main" id="{3C195E91-E8C5-CF60-5B0F-5105B4DA8DC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52718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FA5CD-6F96-9A9A-0933-70FD4D47C59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3D5AE30-E4BC-5D24-0191-99D807D80EDB}"/>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7EDED230-9F09-5447-7E62-DD720CDAAE81}"/>
              </a:ext>
            </a:extLst>
          </p:cNvPr>
          <p:cNvSpPr txBox="1"/>
          <p:nvPr/>
        </p:nvSpPr>
        <p:spPr>
          <a:xfrm>
            <a:off x="3048000" y="2126179"/>
            <a:ext cx="6096000" cy="2862322"/>
          </a:xfrm>
          <a:prstGeom prst="rect">
            <a:avLst/>
          </a:prstGeom>
          <a:noFill/>
        </p:spPr>
        <p:txBody>
          <a:bodyPr wrap="square">
            <a:spAutoFit/>
          </a:bodyPr>
          <a:lstStyle/>
          <a:p>
            <a:pPr algn="l" fontAlgn="base"/>
            <a:r>
              <a:rPr lang="en-GB" sz="2000" b="1" i="0" dirty="0">
                <a:solidFill>
                  <a:srgbClr val="FFFF00"/>
                </a:solidFill>
                <a:effectLst/>
                <a:latin typeface="Aptos" panose="020B0004020202020204" pitchFamily="34" charset="0"/>
              </a:rPr>
              <a:t>Slide 5 – Target Market</a:t>
            </a:r>
            <a:endParaRPr lang="en-GB" sz="2000" b="0" i="0" dirty="0">
              <a:solidFill>
                <a:srgbClr val="FFFF00"/>
              </a:solidFill>
              <a:effectLst/>
              <a:latin typeface="Aptos" panose="020B0004020202020204" pitchFamily="34" charset="0"/>
            </a:endParaRPr>
          </a:p>
          <a:p>
            <a:pPr algn="l" fontAlgn="base"/>
            <a:r>
              <a:rPr lang="en-GB" sz="2000" b="0" i="0" dirty="0">
                <a:solidFill>
                  <a:srgbClr val="FFFF00"/>
                </a:solidFill>
                <a:effectLst/>
                <a:latin typeface="Aptos" panose="020B0004020202020204" pitchFamily="34" charset="0"/>
              </a:rPr>
              <a:t>Customers include:</a:t>
            </a:r>
          </a:p>
          <a:p>
            <a:pPr algn="l" fontAlgn="base">
              <a:buFont typeface="Arial" panose="020B0604020202020204" pitchFamily="34" charset="0"/>
              <a:buChar char="•"/>
            </a:pPr>
            <a:r>
              <a:rPr lang="en-GB" sz="2000" b="0" i="0" dirty="0">
                <a:solidFill>
                  <a:srgbClr val="FFFF00"/>
                </a:solidFill>
                <a:effectLst/>
                <a:latin typeface="Aptos" panose="020B0004020202020204" pitchFamily="34" charset="0"/>
              </a:rPr>
              <a:t>Parents organising birthdays or baby showers</a:t>
            </a:r>
          </a:p>
          <a:p>
            <a:pPr algn="l" fontAlgn="base">
              <a:buFont typeface="Arial" panose="020B0604020202020204" pitchFamily="34" charset="0"/>
              <a:buChar char="•"/>
            </a:pPr>
            <a:r>
              <a:rPr lang="en-GB" sz="2000" b="0" i="0" dirty="0">
                <a:solidFill>
                  <a:srgbClr val="FFFF00"/>
                </a:solidFill>
                <a:effectLst/>
                <a:latin typeface="Aptos" panose="020B0004020202020204" pitchFamily="34" charset="0"/>
              </a:rPr>
              <a:t>Couples planning weddings or engagement parties</a:t>
            </a:r>
          </a:p>
          <a:p>
            <a:pPr algn="l" fontAlgn="base">
              <a:buFont typeface="Arial" panose="020B0604020202020204" pitchFamily="34" charset="0"/>
              <a:buChar char="•"/>
            </a:pPr>
            <a:r>
              <a:rPr lang="en-GB" sz="2000" b="0" i="0" dirty="0">
                <a:solidFill>
                  <a:srgbClr val="FFFF00"/>
                </a:solidFill>
                <a:effectLst/>
                <a:latin typeface="Aptos" panose="020B0004020202020204" pitchFamily="34" charset="0"/>
              </a:rPr>
              <a:t>Event planners</a:t>
            </a:r>
          </a:p>
          <a:p>
            <a:pPr algn="l" fontAlgn="base">
              <a:buFont typeface="Arial" panose="020B0604020202020204" pitchFamily="34" charset="0"/>
              <a:buChar char="•"/>
            </a:pPr>
            <a:r>
              <a:rPr lang="en-GB" sz="2000" b="0" i="0" dirty="0">
                <a:solidFill>
                  <a:srgbClr val="FFFF00"/>
                </a:solidFill>
                <a:effectLst/>
                <a:latin typeface="Aptos" panose="020B0004020202020204" pitchFamily="34" charset="0"/>
              </a:rPr>
              <a:t>Small businesses organising events</a:t>
            </a:r>
          </a:p>
          <a:p>
            <a:pPr algn="l" fontAlgn="base">
              <a:buFont typeface="Arial" panose="020B0604020202020204" pitchFamily="34" charset="0"/>
              <a:buChar char="•"/>
            </a:pPr>
            <a:r>
              <a:rPr lang="en-GB" sz="2000" b="0" i="0" dirty="0">
                <a:solidFill>
                  <a:srgbClr val="FFFF00"/>
                </a:solidFill>
                <a:effectLst/>
                <a:latin typeface="Aptos" panose="020B0004020202020204" pitchFamily="34" charset="0"/>
              </a:rPr>
              <a:t>Schools and community organisations</a:t>
            </a:r>
          </a:p>
          <a:p>
            <a:pPr algn="l" fontAlgn="base"/>
            <a:r>
              <a:rPr lang="en-GB" sz="2000" b="0" i="0" dirty="0">
                <a:solidFill>
                  <a:srgbClr val="FFFF00"/>
                </a:solidFill>
                <a:effectLst/>
                <a:latin typeface="Aptos" panose="020B0004020202020204" pitchFamily="34" charset="0"/>
              </a:rPr>
              <a:t>These customers value </a:t>
            </a:r>
            <a:r>
              <a:rPr lang="en-GB" sz="2000" b="1" i="0" dirty="0">
                <a:solidFill>
                  <a:srgbClr val="FFFF00"/>
                </a:solidFill>
                <a:effectLst/>
                <a:latin typeface="Aptos" panose="020B0004020202020204" pitchFamily="34" charset="0"/>
              </a:rPr>
              <a:t>creativity, convenience and good service</a:t>
            </a:r>
            <a:r>
              <a:rPr lang="en-GB" sz="2000" b="0" i="0" dirty="0">
                <a:solidFill>
                  <a:srgbClr val="FFFF00"/>
                </a:solidFill>
                <a:effectLst/>
                <a:latin typeface="Aptos" panose="020B0004020202020204" pitchFamily="34" charset="0"/>
              </a:rPr>
              <a:t>.</a:t>
            </a:r>
          </a:p>
        </p:txBody>
      </p:sp>
    </p:spTree>
    <p:extLst>
      <p:ext uri="{BB962C8B-B14F-4D97-AF65-F5344CB8AC3E}">
        <p14:creationId xmlns:p14="http://schemas.microsoft.com/office/powerpoint/2010/main" val="2993538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05FB-4FC6-A8F3-069A-40773FEAA007}"/>
              </a:ext>
            </a:extLst>
          </p:cNvPr>
          <p:cNvSpPr>
            <a:spLocks noGrp="1"/>
          </p:cNvSpPr>
          <p:nvPr>
            <p:ph type="ctrTitle"/>
          </p:nvPr>
        </p:nvSpPr>
        <p:spPr>
          <a:xfrm>
            <a:off x="1154955" y="1447800"/>
            <a:ext cx="8825658" cy="5034280"/>
          </a:xfrm>
        </p:spPr>
        <p:txBody>
          <a:bodyPr/>
          <a:lstStyle/>
          <a:p>
            <a:pPr fontAlgn="base"/>
            <a:r>
              <a:rPr lang="en-GB" sz="1800" b="1" i="0" dirty="0">
                <a:solidFill>
                  <a:srgbClr val="FFFF00"/>
                </a:solidFill>
                <a:effectLst/>
                <a:latin typeface="Aptos" panose="020B0004020202020204" pitchFamily="34" charset="0"/>
              </a:rPr>
              <a:t>Slide 6 – Market Analysis (PESTLE)</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Political</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Import policies affect balloon material </a:t>
            </a:r>
            <a:r>
              <a:rPr lang="en-GB" sz="1800" b="0" i="0" dirty="0" err="1">
                <a:solidFill>
                  <a:srgbClr val="FFFF00"/>
                </a:solidFill>
                <a:effectLst/>
                <a:latin typeface="Aptos" panose="020B0004020202020204" pitchFamily="34" charset="0"/>
              </a:rPr>
              <a:t>costs.Also</a:t>
            </a:r>
            <a:r>
              <a:rPr lang="en-GB" sz="1800" b="0" i="0" dirty="0">
                <a:solidFill>
                  <a:srgbClr val="FFFF00"/>
                </a:solidFill>
                <a:effectLst/>
                <a:latin typeface="Aptos" panose="020B0004020202020204" pitchFamily="34" charset="0"/>
              </a:rPr>
              <a:t>  the </a:t>
            </a:r>
            <a:r>
              <a:rPr lang="en-GB" sz="1800" b="0" i="0" dirty="0" err="1">
                <a:solidFill>
                  <a:srgbClr val="FFFF00"/>
                </a:solidFill>
                <a:effectLst/>
                <a:latin typeface="Aptos" panose="020B0004020202020204" pitchFamily="34" charset="0"/>
              </a:rPr>
              <a:t>manufactereur</a:t>
            </a:r>
            <a:r>
              <a:rPr lang="en-GB" sz="1800" b="0" i="0" dirty="0">
                <a:solidFill>
                  <a:srgbClr val="FFFF00"/>
                </a:solidFill>
                <a:effectLst/>
                <a:latin typeface="Aptos" panose="020B0004020202020204" pitchFamily="34" charset="0"/>
              </a:rPr>
              <a:t> of ballons can impact quality and price.</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Economic</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Inflation can reduce spending on party decorations.</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Social</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Strong culture of celebrations and personalised events.</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Technological</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Social media helps promote and sell products.</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Environmental</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Growing demand for biodegradable balloons.</a:t>
            </a:r>
            <a:br>
              <a:rPr lang="en-GB" sz="1800" b="0" i="0" dirty="0">
                <a:solidFill>
                  <a:srgbClr val="FFFF00"/>
                </a:solidFill>
                <a:effectLst/>
                <a:latin typeface="Aptos" panose="020B0004020202020204" pitchFamily="34" charset="0"/>
              </a:rPr>
            </a:br>
            <a:r>
              <a:rPr lang="en-GB" sz="1800" b="1" i="0" dirty="0">
                <a:solidFill>
                  <a:srgbClr val="FFFF00"/>
                </a:solidFill>
                <a:effectLst/>
                <a:latin typeface="Aptos" panose="020B0004020202020204" pitchFamily="34" charset="0"/>
              </a:rPr>
              <a:t>Legal</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Safety regulations and data protection laws.</a:t>
            </a:r>
            <a:br>
              <a:rPr lang="en-GB" sz="1800" b="0" i="0" dirty="0">
                <a:solidFill>
                  <a:srgbClr val="000000"/>
                </a:solidFill>
                <a:effectLst/>
                <a:latin typeface="Aptos" panose="020B0004020202020204" pitchFamily="34" charset="0"/>
              </a:rPr>
            </a:br>
            <a:endParaRPr lang="en-GB" dirty="0"/>
          </a:p>
        </p:txBody>
      </p:sp>
      <p:sp>
        <p:nvSpPr>
          <p:cNvPr id="3" name="Subtitle 2">
            <a:extLst>
              <a:ext uri="{FF2B5EF4-FFF2-40B4-BE49-F238E27FC236}">
                <a16:creationId xmlns:a16="http://schemas.microsoft.com/office/drawing/2014/main" id="{827DDDEA-8D5D-3ECA-34DF-38DF2F07C63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2129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3A407-5EB8-2380-D9EC-AA6B171ACAD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EEF8877-9DE4-772D-9CD1-81AACEA66D61}"/>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DC8C3006-5E12-9C8F-5D9F-CD3F0AA77788}"/>
              </a:ext>
            </a:extLst>
          </p:cNvPr>
          <p:cNvSpPr txBox="1"/>
          <p:nvPr/>
        </p:nvSpPr>
        <p:spPr>
          <a:xfrm>
            <a:off x="3048000" y="2264678"/>
            <a:ext cx="6096000" cy="2308324"/>
          </a:xfrm>
          <a:prstGeom prst="rect">
            <a:avLst/>
          </a:prstGeom>
          <a:noFill/>
        </p:spPr>
        <p:txBody>
          <a:bodyPr wrap="square">
            <a:spAutoFit/>
          </a:bodyPr>
          <a:lstStyle/>
          <a:p>
            <a:pPr algn="l" fontAlgn="base"/>
            <a:r>
              <a:rPr lang="en-GB" sz="1800" b="1" i="0" dirty="0">
                <a:solidFill>
                  <a:srgbClr val="FFFF00"/>
                </a:solidFill>
                <a:effectLst/>
                <a:latin typeface="Aptos" panose="020B0004020202020204" pitchFamily="34" charset="0"/>
              </a:rPr>
              <a:t>Slide 7 – Marketing Plan</a:t>
            </a:r>
            <a:endParaRPr lang="en-GB" sz="1800" b="0" i="0" dirty="0">
              <a:solidFill>
                <a:srgbClr val="FFFF00"/>
              </a:solidFill>
              <a:effectLst/>
              <a:latin typeface="Aptos" panose="020B0004020202020204" pitchFamily="34" charset="0"/>
            </a:endParaRPr>
          </a:p>
          <a:p>
            <a:pPr algn="l" fontAlgn="base"/>
            <a:r>
              <a:rPr lang="en-GB" sz="1800" b="0" i="0" dirty="0">
                <a:solidFill>
                  <a:srgbClr val="FFFF00"/>
                </a:solidFill>
                <a:effectLst/>
                <a:latin typeface="Aptos" panose="020B0004020202020204" pitchFamily="34" charset="0"/>
              </a:rPr>
              <a:t>The business will be promoted through:</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Social media (Instagram, TikTok, Facebook)</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Online platforms such as eBay and Amazon</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Leaflets in local areas</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Partnerships with event planners and cake makers</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Seasonal promotions (Christmas, Mother’s Day, Valentine’s Day)</a:t>
            </a:r>
          </a:p>
        </p:txBody>
      </p:sp>
    </p:spTree>
    <p:extLst>
      <p:ext uri="{BB962C8B-B14F-4D97-AF65-F5344CB8AC3E}">
        <p14:creationId xmlns:p14="http://schemas.microsoft.com/office/powerpoint/2010/main" val="2630107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A0C49-D944-5705-4736-045A4E042C3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739DD7A-C581-865C-CE50-741285C9F4ED}"/>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579EA3F5-0378-47B2-BB39-FAC07997989B}"/>
              </a:ext>
            </a:extLst>
          </p:cNvPr>
          <p:cNvSpPr txBox="1"/>
          <p:nvPr/>
        </p:nvSpPr>
        <p:spPr>
          <a:xfrm>
            <a:off x="3048000" y="2264678"/>
            <a:ext cx="6096000" cy="2308324"/>
          </a:xfrm>
          <a:prstGeom prst="rect">
            <a:avLst/>
          </a:prstGeom>
          <a:noFill/>
        </p:spPr>
        <p:txBody>
          <a:bodyPr wrap="square">
            <a:spAutoFit/>
          </a:bodyPr>
          <a:lstStyle/>
          <a:p>
            <a:pPr algn="l" fontAlgn="base"/>
            <a:r>
              <a:rPr lang="en-GB" sz="1800" b="1" i="0" dirty="0">
                <a:solidFill>
                  <a:srgbClr val="FFFF00"/>
                </a:solidFill>
                <a:effectLst/>
                <a:latin typeface="Aptos" panose="020B0004020202020204" pitchFamily="34" charset="0"/>
              </a:rPr>
              <a:t>Slide 8 – Competition</a:t>
            </a:r>
            <a:endParaRPr lang="en-GB" sz="1800" b="0" i="0" dirty="0">
              <a:solidFill>
                <a:srgbClr val="FFFF00"/>
              </a:solidFill>
              <a:effectLst/>
              <a:latin typeface="Aptos" panose="020B0004020202020204" pitchFamily="34" charset="0"/>
            </a:endParaRPr>
          </a:p>
          <a:p>
            <a:pPr algn="l" fontAlgn="base"/>
            <a:r>
              <a:rPr lang="en-GB" sz="1800" b="0" i="0" dirty="0">
                <a:solidFill>
                  <a:srgbClr val="FFFF00"/>
                </a:solidFill>
                <a:effectLst/>
                <a:latin typeface="Aptos" panose="020B0004020202020204" pitchFamily="34" charset="0"/>
              </a:rPr>
              <a:t>Main competitors include:</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Local decoration companies</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Supermarkets selling cheaper balloon products</a:t>
            </a:r>
          </a:p>
          <a:p>
            <a:pPr algn="l" fontAlgn="base"/>
            <a:r>
              <a:rPr lang="en-GB" sz="1800" b="1" i="0" dirty="0">
                <a:solidFill>
                  <a:srgbClr val="FFFF00"/>
                </a:solidFill>
                <a:effectLst/>
                <a:latin typeface="Aptos" panose="020B0004020202020204" pitchFamily="34" charset="0"/>
              </a:rPr>
              <a:t>Competitive advantage</a:t>
            </a:r>
            <a:endParaRPr lang="en-GB" sz="1800" b="0" i="0" dirty="0">
              <a:solidFill>
                <a:srgbClr val="FFFF00"/>
              </a:solidFill>
              <a:effectLst/>
              <a:latin typeface="Aptos" panose="020B0004020202020204" pitchFamily="34" charset="0"/>
            </a:endParaRP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Handmade designs</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Personalised decorations</a:t>
            </a:r>
          </a:p>
          <a:p>
            <a:pPr algn="l" fontAlgn="base">
              <a:buFont typeface="Arial" panose="020B0604020202020204" pitchFamily="34" charset="0"/>
              <a:buChar char="•"/>
            </a:pPr>
            <a:r>
              <a:rPr lang="en-GB" sz="1800" b="0" i="0" dirty="0">
                <a:solidFill>
                  <a:srgbClr val="FFFF00"/>
                </a:solidFill>
                <a:effectLst/>
                <a:latin typeface="Aptos" panose="020B0004020202020204" pitchFamily="34" charset="0"/>
              </a:rPr>
              <a:t>Creative and unique styles</a:t>
            </a:r>
          </a:p>
        </p:txBody>
      </p:sp>
    </p:spTree>
    <p:extLst>
      <p:ext uri="{BB962C8B-B14F-4D97-AF65-F5344CB8AC3E}">
        <p14:creationId xmlns:p14="http://schemas.microsoft.com/office/powerpoint/2010/main" val="236118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BBBB-C332-ACEA-C558-A748AC5A297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0A79009-B391-7642-CCDA-B941C67EBD02}"/>
              </a:ext>
            </a:extLst>
          </p:cNvPr>
          <p:cNvSpPr>
            <a:spLocks noGrp="1"/>
          </p:cNvSpPr>
          <p:nvPr>
            <p:ph type="subTitle" idx="1"/>
          </p:nvPr>
        </p:nvSpPr>
        <p:spPr/>
        <p:txBody>
          <a:bodyPr/>
          <a:lstStyle/>
          <a:p>
            <a:endParaRPr lang="en-GB"/>
          </a:p>
        </p:txBody>
      </p:sp>
      <p:sp>
        <p:nvSpPr>
          <p:cNvPr id="5" name="TextBox 4">
            <a:extLst>
              <a:ext uri="{FF2B5EF4-FFF2-40B4-BE49-F238E27FC236}">
                <a16:creationId xmlns:a16="http://schemas.microsoft.com/office/drawing/2014/main" id="{1F85E9C8-64D7-B30B-E39D-6C6EA00880E5}"/>
              </a:ext>
            </a:extLst>
          </p:cNvPr>
          <p:cNvSpPr txBox="1"/>
          <p:nvPr/>
        </p:nvSpPr>
        <p:spPr>
          <a:xfrm>
            <a:off x="3048000" y="2126179"/>
            <a:ext cx="6096000" cy="3416320"/>
          </a:xfrm>
          <a:prstGeom prst="rect">
            <a:avLst/>
          </a:prstGeom>
          <a:noFill/>
        </p:spPr>
        <p:txBody>
          <a:bodyPr wrap="square">
            <a:spAutoFit/>
          </a:bodyPr>
          <a:lstStyle/>
          <a:p>
            <a:pPr algn="l" fontAlgn="base"/>
            <a:r>
              <a:rPr lang="en-GB" sz="2400" b="0" i="0" dirty="0">
                <a:solidFill>
                  <a:srgbClr val="FFFF00"/>
                </a:solidFill>
                <a:effectLst/>
                <a:latin typeface="Aptos" panose="020B0004020202020204" pitchFamily="34" charset="0"/>
              </a:rPr>
              <a:t>Startup costs:</a:t>
            </a:r>
          </a:p>
          <a:p>
            <a:pPr algn="l" fontAlgn="base">
              <a:buFont typeface="Arial" panose="020B0604020202020204" pitchFamily="34" charset="0"/>
              <a:buChar char="•"/>
            </a:pPr>
            <a:r>
              <a:rPr lang="en-GB" sz="2400" b="0" i="0" dirty="0">
                <a:solidFill>
                  <a:srgbClr val="FFFF00"/>
                </a:solidFill>
                <a:effectLst/>
                <a:latin typeface="Aptos" panose="020B0004020202020204" pitchFamily="34" charset="0"/>
              </a:rPr>
              <a:t>£300 – £1,200 for equipment and materials</a:t>
            </a:r>
          </a:p>
          <a:p>
            <a:pPr algn="l" fontAlgn="base"/>
            <a:r>
              <a:rPr lang="en-GB" sz="2400" b="0" i="0" dirty="0">
                <a:solidFill>
                  <a:srgbClr val="FFFF00"/>
                </a:solidFill>
                <a:effectLst/>
                <a:latin typeface="Aptos" panose="020B0004020202020204" pitchFamily="34" charset="0"/>
              </a:rPr>
              <a:t>Estimated revenue:</a:t>
            </a:r>
          </a:p>
          <a:p>
            <a:pPr algn="l" fontAlgn="base"/>
            <a:r>
              <a:rPr lang="en-GB" sz="2400" b="0" i="0" dirty="0">
                <a:solidFill>
                  <a:srgbClr val="FFFF00"/>
                </a:solidFill>
                <a:effectLst/>
                <a:latin typeface="Aptos" panose="020B0004020202020204" pitchFamily="34" charset="0"/>
              </a:rPr>
              <a:t>Part-time:</a:t>
            </a:r>
          </a:p>
          <a:p>
            <a:pPr algn="l" fontAlgn="base">
              <a:buFont typeface="Arial" panose="020B0604020202020204" pitchFamily="34" charset="0"/>
              <a:buChar char="•"/>
            </a:pPr>
            <a:r>
              <a:rPr lang="en-GB" sz="2400" b="0" i="0" dirty="0">
                <a:solidFill>
                  <a:srgbClr val="FFFF00"/>
                </a:solidFill>
                <a:effectLst/>
                <a:latin typeface="Aptos" panose="020B0004020202020204" pitchFamily="34" charset="0"/>
              </a:rPr>
              <a:t>4–8 events per month</a:t>
            </a:r>
          </a:p>
          <a:p>
            <a:pPr algn="l" fontAlgn="base">
              <a:buFont typeface="Arial" panose="020B0604020202020204" pitchFamily="34" charset="0"/>
              <a:buChar char="•"/>
            </a:pPr>
            <a:r>
              <a:rPr lang="en-GB" sz="2400" b="0" i="0" dirty="0">
                <a:solidFill>
                  <a:srgbClr val="FFFF00"/>
                </a:solidFill>
                <a:effectLst/>
                <a:latin typeface="Aptos" panose="020B0004020202020204" pitchFamily="34" charset="0"/>
              </a:rPr>
              <a:t>£80–£250 per event</a:t>
            </a:r>
          </a:p>
          <a:p>
            <a:pPr algn="l" fontAlgn="base">
              <a:buFont typeface="Arial" panose="020B0604020202020204" pitchFamily="34" charset="0"/>
              <a:buChar char="•"/>
            </a:pPr>
            <a:r>
              <a:rPr lang="en-GB" sz="2400" b="0" i="0" dirty="0">
                <a:solidFill>
                  <a:srgbClr val="FFFF00"/>
                </a:solidFill>
                <a:effectLst/>
                <a:latin typeface="Aptos" panose="020B0004020202020204" pitchFamily="34" charset="0"/>
              </a:rPr>
              <a:t>£320 – £2,000 monthly revenue</a:t>
            </a:r>
          </a:p>
          <a:p>
            <a:pPr algn="l" fontAlgn="base"/>
            <a:r>
              <a:rPr lang="en-GB" sz="2400" b="0" i="0" dirty="0">
                <a:solidFill>
                  <a:srgbClr val="FFFF00"/>
                </a:solidFill>
                <a:effectLst/>
                <a:latin typeface="Aptos" panose="020B0004020202020204" pitchFamily="34" charset="0"/>
              </a:rPr>
              <a:t>Full-time potential:</a:t>
            </a:r>
          </a:p>
          <a:p>
            <a:pPr algn="l" fontAlgn="base">
              <a:buFont typeface="Arial" panose="020B0604020202020204" pitchFamily="34" charset="0"/>
              <a:buChar char="•"/>
            </a:pPr>
            <a:r>
              <a:rPr lang="en-GB" sz="2400" b="0" i="0" dirty="0">
                <a:solidFill>
                  <a:srgbClr val="FFFF00"/>
                </a:solidFill>
                <a:effectLst/>
                <a:latin typeface="Aptos" panose="020B0004020202020204" pitchFamily="34" charset="0"/>
              </a:rPr>
              <a:t>£2,000 – £6,000 per month</a:t>
            </a:r>
          </a:p>
        </p:txBody>
      </p:sp>
    </p:spTree>
    <p:extLst>
      <p:ext uri="{BB962C8B-B14F-4D97-AF65-F5344CB8AC3E}">
        <p14:creationId xmlns:p14="http://schemas.microsoft.com/office/powerpoint/2010/main" val="1464243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3DA7-5A9B-6A36-3452-27CFCABCCBD3}"/>
              </a:ext>
            </a:extLst>
          </p:cNvPr>
          <p:cNvSpPr>
            <a:spLocks noGrp="1"/>
          </p:cNvSpPr>
          <p:nvPr>
            <p:ph type="ctrTitle"/>
          </p:nvPr>
        </p:nvSpPr>
        <p:spPr/>
        <p:txBody>
          <a:bodyPr/>
          <a:lstStyle/>
          <a:p>
            <a:pPr fontAlgn="base"/>
            <a:r>
              <a:rPr lang="en-GB" sz="1800" b="1" i="0" dirty="0">
                <a:solidFill>
                  <a:srgbClr val="FFFF00"/>
                </a:solidFill>
                <a:effectLst/>
                <a:latin typeface="Aptos" panose="020B0004020202020204" pitchFamily="34" charset="0"/>
              </a:rPr>
              <a:t>Slide 10 – Conclusion</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The handmade balloon decoration business has strong demand.</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Startup costs are relatively low.</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Social media marketing will help attract customers.</a:t>
            </a:r>
            <a:br>
              <a:rPr lang="en-GB" sz="1800" b="0" i="0" dirty="0">
                <a:solidFill>
                  <a:srgbClr val="FFFF00"/>
                </a:solidFill>
                <a:effectLst/>
                <a:latin typeface="Aptos" panose="020B0004020202020204" pitchFamily="34" charset="0"/>
              </a:rPr>
            </a:br>
            <a:r>
              <a:rPr lang="en-GB" sz="1800" b="0" i="0" dirty="0">
                <a:solidFill>
                  <a:srgbClr val="FFFF00"/>
                </a:solidFill>
                <a:effectLst/>
                <a:latin typeface="Aptos" panose="020B0004020202020204" pitchFamily="34" charset="0"/>
              </a:rPr>
              <a:t>With creativity and good service, the business can grow successfully.</a:t>
            </a:r>
            <a:br>
              <a:rPr lang="en-GB" sz="1800" b="0" i="0" dirty="0">
                <a:solidFill>
                  <a:srgbClr val="000000"/>
                </a:solidFill>
                <a:effectLst/>
                <a:latin typeface="Aptos" panose="020B0004020202020204" pitchFamily="34" charset="0"/>
              </a:rPr>
            </a:br>
            <a:endParaRPr lang="en-GB" dirty="0"/>
          </a:p>
        </p:txBody>
      </p:sp>
      <p:sp>
        <p:nvSpPr>
          <p:cNvPr id="3" name="Subtitle 2">
            <a:extLst>
              <a:ext uri="{FF2B5EF4-FFF2-40B4-BE49-F238E27FC236}">
                <a16:creationId xmlns:a16="http://schemas.microsoft.com/office/drawing/2014/main" id="{7BEB46A8-C851-46BF-6337-BAF3F24F94F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004976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9" ma:contentTypeDescription="Create a new document." ma:contentTypeScope="" ma:versionID="39784faa57ac082fa52dc346b08d7001">
  <xsd:schema xmlns:xsd="http://www.w3.org/2001/XMLSchema" xmlns:xs="http://www.w3.org/2001/XMLSchema" xmlns:p="http://schemas.microsoft.com/office/2006/metadata/properties" xmlns:ns3="c1d1778d-a818-455a-8cd4-46a2d86b45f1" targetNamespace="http://schemas.microsoft.com/office/2006/metadata/properties" ma:root="true" ma:fieldsID="a6d92d023ae3f2425457164a4151626d"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05240045-87E7-4042-B859-87284518C1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E90068-7F2D-445C-9C13-FDBEE69F4EC8}">
  <ds:schemaRefs>
    <ds:schemaRef ds:uri="http://schemas.microsoft.com/sharepoint/v3/contenttype/forms"/>
  </ds:schemaRefs>
</ds:datastoreItem>
</file>

<file path=customXml/itemProps3.xml><?xml version="1.0" encoding="utf-8"?>
<ds:datastoreItem xmlns:ds="http://schemas.openxmlformats.org/officeDocument/2006/customXml" ds:itemID="{C81B9316-E7CC-4586-8983-313E8F76A8BB}">
  <ds:schemaRefs>
    <ds:schemaRef ds:uri="http://purl.org/dc/terms/"/>
    <ds:schemaRef ds:uri="http://purl.org/dc/dcmitype/"/>
    <ds:schemaRef ds:uri="http://schemas.openxmlformats.org/package/2006/metadata/core-properties"/>
    <ds:schemaRef ds:uri="http://purl.org/dc/elements/1.1/"/>
    <ds:schemaRef ds:uri="c1d1778d-a818-455a-8cd4-46a2d86b45f1"/>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26</TotalTime>
  <Words>508</Words>
  <Application>Microsoft Office PowerPoint</Application>
  <PresentationFormat>Widescreen</PresentationFormat>
  <Paragraphs>42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Wingdings 3</vt:lpstr>
      <vt:lpstr>Ion</vt:lpstr>
      <vt:lpstr>Business Plan: Handmade Balloon Decorations Student Name: Cornelia Gabriela Blidaru Student Number: 2434642 Course: Entrepreneurial &amp; Business Planning Process </vt:lpstr>
      <vt:lpstr>Slide 2 – Business Idea Business Concept Handmade balloon decorations for parties and special occasions Personalised designs for customers Suitable for birthdays, weddings, baby showers and corporate events Focus on creativity and unique decorations Why this idea? High demand for event decoraS Opportunity to create unique productsWhy this idea? High demand for event decorations Low start-up costs Opportunity to create unique product   </vt:lpstr>
      <vt:lpstr>PowerPoint Presentation</vt:lpstr>
      <vt:lpstr>Slide 4 – Products &amp; Services Main services: Hand made personiliesd balloons with different objects inside. Like stars tedy bears chocolate and all kinds of beautiful decorations. Balloon garlands Balloon arches Table centrepieces Balloon bouquets Balloon walls and backdrops Additional services: Delivery, setup and takedown Personalised lettering Party decoration packages </vt:lpstr>
      <vt:lpstr>PowerPoint Presentation</vt:lpstr>
      <vt:lpstr>Slide 6 – Market Analysis (PESTLE) Political Import policies affect balloon material costs.Also  the manufactereur of ballons can impact quality and price. Economic Inflation can reduce spending on party decorations. Social Strong culture of celebrations and personalised events. Technological Social media helps promote and sell products. Environmental Growing demand for biodegradable balloons. Legal Safety regulations and data protection laws. </vt:lpstr>
      <vt:lpstr>PowerPoint Presentation</vt:lpstr>
      <vt:lpstr>PowerPoint Presentation</vt:lpstr>
      <vt:lpstr>PowerPoint Presentation</vt:lpstr>
      <vt:lpstr>Slide 10 – Conclusion The handmade balloon decoration business has strong demand. Startup costs are relatively low. Social media marketing will help attract customers. With creativity and good service, the business can grow successfully.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Cornelia-Gabriela Blidaru (2434642)</dc:creator>
  <cp:lastModifiedBy>Cornelia-Gabriela Blidaru (2434642)</cp:lastModifiedBy>
  <cp:revision>1</cp:revision>
  <dcterms:created xsi:type="dcterms:W3CDTF">2026-03-15T22:18:24Z</dcterms:created>
  <dcterms:modified xsi:type="dcterms:W3CDTF">2026-03-15T22:44:52Z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