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0"/>
  </p:notesMasterIdLst>
  <p:sldIdLst>
    <p:sldId id="256" r:id="rId3"/>
    <p:sldId id="343" r:id="rId4"/>
    <p:sldId id="257" r:id="rId5"/>
    <p:sldId id="344" r:id="rId6"/>
    <p:sldId id="262" r:id="rId7"/>
    <p:sldId id="282" r:id="rId8"/>
    <p:sldId id="264" r:id="rId9"/>
    <p:sldId id="265" r:id="rId10"/>
    <p:sldId id="310" r:id="rId11"/>
    <p:sldId id="284" r:id="rId12"/>
    <p:sldId id="316" r:id="rId13"/>
    <p:sldId id="315" r:id="rId14"/>
    <p:sldId id="317" r:id="rId15"/>
    <p:sldId id="314" r:id="rId16"/>
    <p:sldId id="263" r:id="rId17"/>
    <p:sldId id="259" r:id="rId18"/>
    <p:sldId id="331" r:id="rId19"/>
    <p:sldId id="274" r:id="rId20"/>
    <p:sldId id="342" r:id="rId21"/>
    <p:sldId id="330" r:id="rId22"/>
    <p:sldId id="326" r:id="rId23"/>
    <p:sldId id="332" r:id="rId24"/>
    <p:sldId id="333" r:id="rId25"/>
    <p:sldId id="272" r:id="rId26"/>
    <p:sldId id="270" r:id="rId27"/>
    <p:sldId id="258" r:id="rId28"/>
    <p:sldId id="29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ynne Seymour" initials="LS" lastIdx="7" clrIdx="0">
    <p:extLst>
      <p:ext uri="{19B8F6BF-5375-455C-9EA6-DF929625EA0E}">
        <p15:presenceInfo xmlns:p15="http://schemas.microsoft.com/office/powerpoint/2012/main" userId="S::lynne.seymour@uwtsd.ac.uk::4a3dfec5-2c06-45d9-8b54-0e8815853d12" providerId="AD"/>
      </p:ext>
    </p:extLst>
  </p:cmAuthor>
  <p:cmAuthor id="2" name="Julie Hayward" initials="JH [2]" lastIdx="6" clrIdx="1">
    <p:extLst>
      <p:ext uri="{19B8F6BF-5375-455C-9EA6-DF929625EA0E}">
        <p15:presenceInfo xmlns:p15="http://schemas.microsoft.com/office/powerpoint/2012/main" userId="S::julie.hayward@uwtsd.ac.uk::ca36735c-1641-450a-978e-fa18b6a40d1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65" d="100"/>
          <a:sy n="65" d="100"/>
        </p:scale>
        <p:origin x="81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77C8A3-9685-4899-8388-3322B326A4AA}" type="datetimeFigureOut">
              <a:rPr lang="en-GB" smtClean="0"/>
              <a:t>19/01/2021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DEB087-16FC-4DBF-B973-A078C1FEA70D}" type="slidenum">
              <a:rPr lang="en-GB" smtClean="0"/>
              <a:t>‹#›</a:t>
            </a:fld>
            <a:endParaRPr lang="en-GB"/>
          </a:p>
        </p:txBody>
      </p:sp>
    </p:spTree>
    <p:extLst>
      <p:ext uri="{BB962C8B-B14F-4D97-AF65-F5344CB8AC3E}">
        <p14:creationId xmlns:p14="http://schemas.microsoft.com/office/powerpoint/2010/main" val="2949789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A79FF0-397F-4C8F-8DA5-4B4F8E97D43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8014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81BAC-8ACF-4998-9AE0-0BDD77CC1E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1524C6-8316-4B97-978C-31850D41E8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F5D924-084D-4C41-BB41-82629B1ECC04}"/>
              </a:ext>
            </a:extLst>
          </p:cNvPr>
          <p:cNvSpPr>
            <a:spLocks noGrp="1"/>
          </p:cNvSpPr>
          <p:nvPr>
            <p:ph type="dt" sz="half" idx="10"/>
          </p:nvPr>
        </p:nvSpPr>
        <p:spPr/>
        <p:txBody>
          <a:bodyPr/>
          <a:lstStyle/>
          <a:p>
            <a:fld id="{507B8793-C389-4622-A206-50590E3E3933}" type="datetimeFigureOut">
              <a:rPr lang="en-GB" smtClean="0"/>
              <a:t>19/01/2021</a:t>
            </a:fld>
            <a:endParaRPr lang="en-GB"/>
          </a:p>
        </p:txBody>
      </p:sp>
      <p:sp>
        <p:nvSpPr>
          <p:cNvPr id="5" name="Footer Placeholder 4">
            <a:extLst>
              <a:ext uri="{FF2B5EF4-FFF2-40B4-BE49-F238E27FC236}">
                <a16:creationId xmlns:a16="http://schemas.microsoft.com/office/drawing/2014/main" id="{1CAE8060-0682-4A0C-B23C-EC2431DE02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8B28D5-DC73-4AC3-B486-5484D5983682}"/>
              </a:ext>
            </a:extLst>
          </p:cNvPr>
          <p:cNvSpPr>
            <a:spLocks noGrp="1"/>
          </p:cNvSpPr>
          <p:nvPr>
            <p:ph type="sldNum" sz="quarter" idx="12"/>
          </p:nvPr>
        </p:nvSpPr>
        <p:spPr/>
        <p:txBody>
          <a:bodyPr/>
          <a:lstStyle/>
          <a:p>
            <a:fld id="{59FFD8BF-CA19-4171-A4A3-44B1F2DBA9C5}" type="slidenum">
              <a:rPr lang="en-GB" smtClean="0"/>
              <a:t>‹#›</a:t>
            </a:fld>
            <a:endParaRPr lang="en-GB"/>
          </a:p>
        </p:txBody>
      </p:sp>
    </p:spTree>
    <p:extLst>
      <p:ext uri="{BB962C8B-B14F-4D97-AF65-F5344CB8AC3E}">
        <p14:creationId xmlns:p14="http://schemas.microsoft.com/office/powerpoint/2010/main" val="4292523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565AF-F04A-431C-8319-8B7014EFA2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CF76E4-E9F0-4AFD-88C6-11FF7D1CBE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DF2081-FB1B-4A70-8C18-473A2BDFC01A}"/>
              </a:ext>
            </a:extLst>
          </p:cNvPr>
          <p:cNvSpPr>
            <a:spLocks noGrp="1"/>
          </p:cNvSpPr>
          <p:nvPr>
            <p:ph type="dt" sz="half" idx="10"/>
          </p:nvPr>
        </p:nvSpPr>
        <p:spPr/>
        <p:txBody>
          <a:bodyPr/>
          <a:lstStyle/>
          <a:p>
            <a:fld id="{507B8793-C389-4622-A206-50590E3E3933}" type="datetimeFigureOut">
              <a:rPr lang="en-GB" smtClean="0"/>
              <a:t>19/01/2021</a:t>
            </a:fld>
            <a:endParaRPr lang="en-GB"/>
          </a:p>
        </p:txBody>
      </p:sp>
      <p:sp>
        <p:nvSpPr>
          <p:cNvPr id="5" name="Footer Placeholder 4">
            <a:extLst>
              <a:ext uri="{FF2B5EF4-FFF2-40B4-BE49-F238E27FC236}">
                <a16:creationId xmlns:a16="http://schemas.microsoft.com/office/drawing/2014/main" id="{9F6FBB83-8A1F-4A2A-A020-84DF1F04A6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DA15A-D2E9-40E9-8198-43E0DCD8B658}"/>
              </a:ext>
            </a:extLst>
          </p:cNvPr>
          <p:cNvSpPr>
            <a:spLocks noGrp="1"/>
          </p:cNvSpPr>
          <p:nvPr>
            <p:ph type="sldNum" sz="quarter" idx="12"/>
          </p:nvPr>
        </p:nvSpPr>
        <p:spPr/>
        <p:txBody>
          <a:bodyPr/>
          <a:lstStyle/>
          <a:p>
            <a:fld id="{59FFD8BF-CA19-4171-A4A3-44B1F2DBA9C5}" type="slidenum">
              <a:rPr lang="en-GB" smtClean="0"/>
              <a:t>‹#›</a:t>
            </a:fld>
            <a:endParaRPr lang="en-GB"/>
          </a:p>
        </p:txBody>
      </p:sp>
    </p:spTree>
    <p:extLst>
      <p:ext uri="{BB962C8B-B14F-4D97-AF65-F5344CB8AC3E}">
        <p14:creationId xmlns:p14="http://schemas.microsoft.com/office/powerpoint/2010/main" val="1239854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AE9C4-6D03-4D83-A305-D2A7AA5DA2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8903A9E-B86F-4B0E-B49A-5E20731E730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E35752-A89D-4216-B6A2-FE271F7A7BEB}"/>
              </a:ext>
            </a:extLst>
          </p:cNvPr>
          <p:cNvSpPr>
            <a:spLocks noGrp="1"/>
          </p:cNvSpPr>
          <p:nvPr>
            <p:ph type="dt" sz="half" idx="10"/>
          </p:nvPr>
        </p:nvSpPr>
        <p:spPr/>
        <p:txBody>
          <a:bodyPr/>
          <a:lstStyle/>
          <a:p>
            <a:fld id="{507B8793-C389-4622-A206-50590E3E3933}" type="datetimeFigureOut">
              <a:rPr lang="en-GB" smtClean="0"/>
              <a:t>19/01/2021</a:t>
            </a:fld>
            <a:endParaRPr lang="en-GB"/>
          </a:p>
        </p:txBody>
      </p:sp>
      <p:sp>
        <p:nvSpPr>
          <p:cNvPr id="5" name="Footer Placeholder 4">
            <a:extLst>
              <a:ext uri="{FF2B5EF4-FFF2-40B4-BE49-F238E27FC236}">
                <a16:creationId xmlns:a16="http://schemas.microsoft.com/office/drawing/2014/main" id="{03A9E966-95F5-4AB9-AEE9-D7E8AAB40C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5D7F91-8821-41C3-B4FA-DA11F1AA1331}"/>
              </a:ext>
            </a:extLst>
          </p:cNvPr>
          <p:cNvSpPr>
            <a:spLocks noGrp="1"/>
          </p:cNvSpPr>
          <p:nvPr>
            <p:ph type="sldNum" sz="quarter" idx="12"/>
          </p:nvPr>
        </p:nvSpPr>
        <p:spPr/>
        <p:txBody>
          <a:bodyPr/>
          <a:lstStyle/>
          <a:p>
            <a:fld id="{59FFD8BF-CA19-4171-A4A3-44B1F2DBA9C5}" type="slidenum">
              <a:rPr lang="en-GB" smtClean="0"/>
              <a:t>‹#›</a:t>
            </a:fld>
            <a:endParaRPr lang="en-GB"/>
          </a:p>
        </p:txBody>
      </p:sp>
    </p:spTree>
    <p:extLst>
      <p:ext uri="{BB962C8B-B14F-4D97-AF65-F5344CB8AC3E}">
        <p14:creationId xmlns:p14="http://schemas.microsoft.com/office/powerpoint/2010/main" val="4150514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8EE47-53FE-4533-A446-0A57CFCB0C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D2D0FE-ECA8-43CD-A777-745706700D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ACC8C7A-888F-4610-B582-3B9B2FF7BDC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3F8EA1A-E735-4371-A260-4DD75E2DD76B}"/>
              </a:ext>
            </a:extLst>
          </p:cNvPr>
          <p:cNvSpPr>
            <a:spLocks noGrp="1"/>
          </p:cNvSpPr>
          <p:nvPr>
            <p:ph type="dt" sz="half" idx="10"/>
          </p:nvPr>
        </p:nvSpPr>
        <p:spPr/>
        <p:txBody>
          <a:bodyPr/>
          <a:lstStyle/>
          <a:p>
            <a:fld id="{507B8793-C389-4622-A206-50590E3E3933}" type="datetimeFigureOut">
              <a:rPr lang="en-GB" smtClean="0"/>
              <a:t>19/01/2021</a:t>
            </a:fld>
            <a:endParaRPr lang="en-GB"/>
          </a:p>
        </p:txBody>
      </p:sp>
      <p:sp>
        <p:nvSpPr>
          <p:cNvPr id="6" name="Footer Placeholder 5">
            <a:extLst>
              <a:ext uri="{FF2B5EF4-FFF2-40B4-BE49-F238E27FC236}">
                <a16:creationId xmlns:a16="http://schemas.microsoft.com/office/drawing/2014/main" id="{9D5C4FD3-912F-4B22-95CF-9381280024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44112C-4E9D-4242-AFD2-923A35672243}"/>
              </a:ext>
            </a:extLst>
          </p:cNvPr>
          <p:cNvSpPr>
            <a:spLocks noGrp="1"/>
          </p:cNvSpPr>
          <p:nvPr>
            <p:ph type="sldNum" sz="quarter" idx="12"/>
          </p:nvPr>
        </p:nvSpPr>
        <p:spPr/>
        <p:txBody>
          <a:bodyPr/>
          <a:lstStyle/>
          <a:p>
            <a:fld id="{59FFD8BF-CA19-4171-A4A3-44B1F2DBA9C5}" type="slidenum">
              <a:rPr lang="en-GB" smtClean="0"/>
              <a:t>‹#›</a:t>
            </a:fld>
            <a:endParaRPr lang="en-GB"/>
          </a:p>
        </p:txBody>
      </p:sp>
    </p:spTree>
    <p:extLst>
      <p:ext uri="{BB962C8B-B14F-4D97-AF65-F5344CB8AC3E}">
        <p14:creationId xmlns:p14="http://schemas.microsoft.com/office/powerpoint/2010/main" val="2334715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B354A-7524-4260-80E9-4FE5B171BD8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97022B-CE22-49B7-954D-433C0F32A4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02927B-66AA-44C9-9E85-0A0BDD9C8C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46A5BA-8D4A-40BA-9E58-5A12D980E8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59261-A721-4810-949D-8EA7F46F6C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F856AF-091A-467B-8314-CFA493C68F50}"/>
              </a:ext>
            </a:extLst>
          </p:cNvPr>
          <p:cNvSpPr>
            <a:spLocks noGrp="1"/>
          </p:cNvSpPr>
          <p:nvPr>
            <p:ph type="dt" sz="half" idx="10"/>
          </p:nvPr>
        </p:nvSpPr>
        <p:spPr/>
        <p:txBody>
          <a:bodyPr/>
          <a:lstStyle/>
          <a:p>
            <a:fld id="{507B8793-C389-4622-A206-50590E3E3933}" type="datetimeFigureOut">
              <a:rPr lang="en-GB" smtClean="0"/>
              <a:t>19/01/2021</a:t>
            </a:fld>
            <a:endParaRPr lang="en-GB"/>
          </a:p>
        </p:txBody>
      </p:sp>
      <p:sp>
        <p:nvSpPr>
          <p:cNvPr id="8" name="Footer Placeholder 7">
            <a:extLst>
              <a:ext uri="{FF2B5EF4-FFF2-40B4-BE49-F238E27FC236}">
                <a16:creationId xmlns:a16="http://schemas.microsoft.com/office/drawing/2014/main" id="{A859F370-99F7-46FF-9C5D-906FF1B4A1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504BB7-5BDD-4587-A0BC-4557045041FA}"/>
              </a:ext>
            </a:extLst>
          </p:cNvPr>
          <p:cNvSpPr>
            <a:spLocks noGrp="1"/>
          </p:cNvSpPr>
          <p:nvPr>
            <p:ph type="sldNum" sz="quarter" idx="12"/>
          </p:nvPr>
        </p:nvSpPr>
        <p:spPr/>
        <p:txBody>
          <a:bodyPr/>
          <a:lstStyle/>
          <a:p>
            <a:fld id="{59FFD8BF-CA19-4171-A4A3-44B1F2DBA9C5}" type="slidenum">
              <a:rPr lang="en-GB" smtClean="0"/>
              <a:t>‹#›</a:t>
            </a:fld>
            <a:endParaRPr lang="en-GB"/>
          </a:p>
        </p:txBody>
      </p:sp>
    </p:spTree>
    <p:extLst>
      <p:ext uri="{BB962C8B-B14F-4D97-AF65-F5344CB8AC3E}">
        <p14:creationId xmlns:p14="http://schemas.microsoft.com/office/powerpoint/2010/main" val="306558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B7929-108E-4ED5-A39B-33AC9FAADF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BBFEB7-E1D7-4F1B-BF32-A18C694C6F43}"/>
              </a:ext>
            </a:extLst>
          </p:cNvPr>
          <p:cNvSpPr>
            <a:spLocks noGrp="1"/>
          </p:cNvSpPr>
          <p:nvPr>
            <p:ph type="dt" sz="half" idx="10"/>
          </p:nvPr>
        </p:nvSpPr>
        <p:spPr/>
        <p:txBody>
          <a:bodyPr/>
          <a:lstStyle/>
          <a:p>
            <a:fld id="{507B8793-C389-4622-A206-50590E3E3933}" type="datetimeFigureOut">
              <a:rPr lang="en-GB" smtClean="0"/>
              <a:t>19/01/2021</a:t>
            </a:fld>
            <a:endParaRPr lang="en-GB"/>
          </a:p>
        </p:txBody>
      </p:sp>
      <p:sp>
        <p:nvSpPr>
          <p:cNvPr id="4" name="Footer Placeholder 3">
            <a:extLst>
              <a:ext uri="{FF2B5EF4-FFF2-40B4-BE49-F238E27FC236}">
                <a16:creationId xmlns:a16="http://schemas.microsoft.com/office/drawing/2014/main" id="{DD70E226-AFBC-4F49-A02F-50C7595080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1B3704-3C8F-4128-8981-F85B41B47694}"/>
              </a:ext>
            </a:extLst>
          </p:cNvPr>
          <p:cNvSpPr>
            <a:spLocks noGrp="1"/>
          </p:cNvSpPr>
          <p:nvPr>
            <p:ph type="sldNum" sz="quarter" idx="12"/>
          </p:nvPr>
        </p:nvSpPr>
        <p:spPr/>
        <p:txBody>
          <a:bodyPr/>
          <a:lstStyle/>
          <a:p>
            <a:fld id="{59FFD8BF-CA19-4171-A4A3-44B1F2DBA9C5}" type="slidenum">
              <a:rPr lang="en-GB" smtClean="0"/>
              <a:t>‹#›</a:t>
            </a:fld>
            <a:endParaRPr lang="en-GB"/>
          </a:p>
        </p:txBody>
      </p:sp>
    </p:spTree>
    <p:extLst>
      <p:ext uri="{BB962C8B-B14F-4D97-AF65-F5344CB8AC3E}">
        <p14:creationId xmlns:p14="http://schemas.microsoft.com/office/powerpoint/2010/main" val="1437230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F10F2A-6C17-43D8-9C44-4E07D945EFBB}"/>
              </a:ext>
            </a:extLst>
          </p:cNvPr>
          <p:cNvSpPr>
            <a:spLocks noGrp="1"/>
          </p:cNvSpPr>
          <p:nvPr>
            <p:ph type="dt" sz="half" idx="10"/>
          </p:nvPr>
        </p:nvSpPr>
        <p:spPr/>
        <p:txBody>
          <a:bodyPr/>
          <a:lstStyle/>
          <a:p>
            <a:fld id="{507B8793-C389-4622-A206-50590E3E3933}" type="datetimeFigureOut">
              <a:rPr lang="en-GB" smtClean="0"/>
              <a:t>19/01/2021</a:t>
            </a:fld>
            <a:endParaRPr lang="en-GB"/>
          </a:p>
        </p:txBody>
      </p:sp>
      <p:sp>
        <p:nvSpPr>
          <p:cNvPr id="3" name="Footer Placeholder 2">
            <a:extLst>
              <a:ext uri="{FF2B5EF4-FFF2-40B4-BE49-F238E27FC236}">
                <a16:creationId xmlns:a16="http://schemas.microsoft.com/office/drawing/2014/main" id="{AF060F16-F686-40FF-A372-715B7AD84A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78B01F-E190-4A46-9AD2-45B5DFB91EE8}"/>
              </a:ext>
            </a:extLst>
          </p:cNvPr>
          <p:cNvSpPr>
            <a:spLocks noGrp="1"/>
          </p:cNvSpPr>
          <p:nvPr>
            <p:ph type="sldNum" sz="quarter" idx="12"/>
          </p:nvPr>
        </p:nvSpPr>
        <p:spPr/>
        <p:txBody>
          <a:bodyPr/>
          <a:lstStyle/>
          <a:p>
            <a:fld id="{59FFD8BF-CA19-4171-A4A3-44B1F2DBA9C5}" type="slidenum">
              <a:rPr lang="en-GB" smtClean="0"/>
              <a:t>‹#›</a:t>
            </a:fld>
            <a:endParaRPr lang="en-GB"/>
          </a:p>
        </p:txBody>
      </p:sp>
    </p:spTree>
    <p:extLst>
      <p:ext uri="{BB962C8B-B14F-4D97-AF65-F5344CB8AC3E}">
        <p14:creationId xmlns:p14="http://schemas.microsoft.com/office/powerpoint/2010/main" val="1825634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5B99-6352-48D9-B210-83279CE629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156571-B979-4EEC-8F43-538D0AA0B0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5D7B3D-913D-44C3-846D-1C437A990C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60267F-E12B-4422-96BD-7098DC017C55}"/>
              </a:ext>
            </a:extLst>
          </p:cNvPr>
          <p:cNvSpPr>
            <a:spLocks noGrp="1"/>
          </p:cNvSpPr>
          <p:nvPr>
            <p:ph type="dt" sz="half" idx="10"/>
          </p:nvPr>
        </p:nvSpPr>
        <p:spPr/>
        <p:txBody>
          <a:bodyPr/>
          <a:lstStyle/>
          <a:p>
            <a:fld id="{507B8793-C389-4622-A206-50590E3E3933}" type="datetimeFigureOut">
              <a:rPr lang="en-GB" smtClean="0"/>
              <a:t>19/01/2021</a:t>
            </a:fld>
            <a:endParaRPr lang="en-GB"/>
          </a:p>
        </p:txBody>
      </p:sp>
      <p:sp>
        <p:nvSpPr>
          <p:cNvPr id="6" name="Footer Placeholder 5">
            <a:extLst>
              <a:ext uri="{FF2B5EF4-FFF2-40B4-BE49-F238E27FC236}">
                <a16:creationId xmlns:a16="http://schemas.microsoft.com/office/drawing/2014/main" id="{10AA2620-E34D-4F52-9DA3-1B738E1218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2703E7-BBEA-4AFB-8C7F-6BD1B4871AB9}"/>
              </a:ext>
            </a:extLst>
          </p:cNvPr>
          <p:cNvSpPr>
            <a:spLocks noGrp="1"/>
          </p:cNvSpPr>
          <p:nvPr>
            <p:ph type="sldNum" sz="quarter" idx="12"/>
          </p:nvPr>
        </p:nvSpPr>
        <p:spPr/>
        <p:txBody>
          <a:bodyPr/>
          <a:lstStyle/>
          <a:p>
            <a:fld id="{59FFD8BF-CA19-4171-A4A3-44B1F2DBA9C5}" type="slidenum">
              <a:rPr lang="en-GB" smtClean="0"/>
              <a:t>‹#›</a:t>
            </a:fld>
            <a:endParaRPr lang="en-GB"/>
          </a:p>
        </p:txBody>
      </p:sp>
    </p:spTree>
    <p:extLst>
      <p:ext uri="{BB962C8B-B14F-4D97-AF65-F5344CB8AC3E}">
        <p14:creationId xmlns:p14="http://schemas.microsoft.com/office/powerpoint/2010/main" val="944046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D55A8-931D-4B48-BAE3-82AF573728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972207-1598-4A9D-952B-34208C5FA7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B333C2-6BBC-4769-8A8C-B8E5647371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E4FADF-1100-47AB-A847-A5F3A8FA6743}"/>
              </a:ext>
            </a:extLst>
          </p:cNvPr>
          <p:cNvSpPr>
            <a:spLocks noGrp="1"/>
          </p:cNvSpPr>
          <p:nvPr>
            <p:ph type="dt" sz="half" idx="10"/>
          </p:nvPr>
        </p:nvSpPr>
        <p:spPr/>
        <p:txBody>
          <a:bodyPr/>
          <a:lstStyle/>
          <a:p>
            <a:fld id="{507B8793-C389-4622-A206-50590E3E3933}" type="datetimeFigureOut">
              <a:rPr lang="en-GB" smtClean="0"/>
              <a:t>19/01/2021</a:t>
            </a:fld>
            <a:endParaRPr lang="en-GB"/>
          </a:p>
        </p:txBody>
      </p:sp>
      <p:sp>
        <p:nvSpPr>
          <p:cNvPr id="6" name="Footer Placeholder 5">
            <a:extLst>
              <a:ext uri="{FF2B5EF4-FFF2-40B4-BE49-F238E27FC236}">
                <a16:creationId xmlns:a16="http://schemas.microsoft.com/office/drawing/2014/main" id="{D7DBF3F8-F5A0-4D18-A172-6C7289B39B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E9950C-918A-4D56-B59F-5B93A53BEEDF}"/>
              </a:ext>
            </a:extLst>
          </p:cNvPr>
          <p:cNvSpPr>
            <a:spLocks noGrp="1"/>
          </p:cNvSpPr>
          <p:nvPr>
            <p:ph type="sldNum" sz="quarter" idx="12"/>
          </p:nvPr>
        </p:nvSpPr>
        <p:spPr/>
        <p:txBody>
          <a:bodyPr/>
          <a:lstStyle/>
          <a:p>
            <a:fld id="{59FFD8BF-CA19-4171-A4A3-44B1F2DBA9C5}" type="slidenum">
              <a:rPr lang="en-GB" smtClean="0"/>
              <a:t>‹#›</a:t>
            </a:fld>
            <a:endParaRPr lang="en-GB"/>
          </a:p>
        </p:txBody>
      </p:sp>
    </p:spTree>
    <p:extLst>
      <p:ext uri="{BB962C8B-B14F-4D97-AF65-F5344CB8AC3E}">
        <p14:creationId xmlns:p14="http://schemas.microsoft.com/office/powerpoint/2010/main" val="3301433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68EDC-7A14-4B42-A84C-31B0BF936F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CD4EA-4468-40A0-B4B0-048AE44AEE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C2EE15-4340-4CFB-BFF2-BAF5CDC1C022}"/>
              </a:ext>
            </a:extLst>
          </p:cNvPr>
          <p:cNvSpPr>
            <a:spLocks noGrp="1"/>
          </p:cNvSpPr>
          <p:nvPr>
            <p:ph type="dt" sz="half" idx="10"/>
          </p:nvPr>
        </p:nvSpPr>
        <p:spPr/>
        <p:txBody>
          <a:bodyPr/>
          <a:lstStyle/>
          <a:p>
            <a:fld id="{507B8793-C389-4622-A206-50590E3E3933}" type="datetimeFigureOut">
              <a:rPr lang="en-GB" smtClean="0"/>
              <a:t>19/01/2021</a:t>
            </a:fld>
            <a:endParaRPr lang="en-GB"/>
          </a:p>
        </p:txBody>
      </p:sp>
      <p:sp>
        <p:nvSpPr>
          <p:cNvPr id="5" name="Footer Placeholder 4">
            <a:extLst>
              <a:ext uri="{FF2B5EF4-FFF2-40B4-BE49-F238E27FC236}">
                <a16:creationId xmlns:a16="http://schemas.microsoft.com/office/drawing/2014/main" id="{E7C22AF1-FE88-47DA-84CC-684919524E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101669-C012-4AD6-BF9F-6E995FE11865}"/>
              </a:ext>
            </a:extLst>
          </p:cNvPr>
          <p:cNvSpPr>
            <a:spLocks noGrp="1"/>
          </p:cNvSpPr>
          <p:nvPr>
            <p:ph type="sldNum" sz="quarter" idx="12"/>
          </p:nvPr>
        </p:nvSpPr>
        <p:spPr/>
        <p:txBody>
          <a:bodyPr/>
          <a:lstStyle/>
          <a:p>
            <a:fld id="{59FFD8BF-CA19-4171-A4A3-44B1F2DBA9C5}" type="slidenum">
              <a:rPr lang="en-GB" smtClean="0"/>
              <a:t>‹#›</a:t>
            </a:fld>
            <a:endParaRPr lang="en-GB"/>
          </a:p>
        </p:txBody>
      </p:sp>
    </p:spTree>
    <p:extLst>
      <p:ext uri="{BB962C8B-B14F-4D97-AF65-F5344CB8AC3E}">
        <p14:creationId xmlns:p14="http://schemas.microsoft.com/office/powerpoint/2010/main" val="2857851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D6A6BB-6582-4587-A83B-23EF2E599A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F536D5-CD94-48F5-A049-5AC691509B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9280BE-3741-4D18-82F8-894427729B72}"/>
              </a:ext>
            </a:extLst>
          </p:cNvPr>
          <p:cNvSpPr>
            <a:spLocks noGrp="1"/>
          </p:cNvSpPr>
          <p:nvPr>
            <p:ph type="dt" sz="half" idx="10"/>
          </p:nvPr>
        </p:nvSpPr>
        <p:spPr/>
        <p:txBody>
          <a:bodyPr/>
          <a:lstStyle/>
          <a:p>
            <a:fld id="{507B8793-C389-4622-A206-50590E3E3933}" type="datetimeFigureOut">
              <a:rPr lang="en-GB" smtClean="0"/>
              <a:t>19/01/2021</a:t>
            </a:fld>
            <a:endParaRPr lang="en-GB"/>
          </a:p>
        </p:txBody>
      </p:sp>
      <p:sp>
        <p:nvSpPr>
          <p:cNvPr id="5" name="Footer Placeholder 4">
            <a:extLst>
              <a:ext uri="{FF2B5EF4-FFF2-40B4-BE49-F238E27FC236}">
                <a16:creationId xmlns:a16="http://schemas.microsoft.com/office/drawing/2014/main" id="{10D0C139-C9C2-4946-A890-D99F34CE0C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B9B6D3-2DCF-42C8-BDA9-302B4DDD8C14}"/>
              </a:ext>
            </a:extLst>
          </p:cNvPr>
          <p:cNvSpPr>
            <a:spLocks noGrp="1"/>
          </p:cNvSpPr>
          <p:nvPr>
            <p:ph type="sldNum" sz="quarter" idx="12"/>
          </p:nvPr>
        </p:nvSpPr>
        <p:spPr/>
        <p:txBody>
          <a:bodyPr/>
          <a:lstStyle/>
          <a:p>
            <a:fld id="{59FFD8BF-CA19-4171-A4A3-44B1F2DBA9C5}" type="slidenum">
              <a:rPr lang="en-GB" smtClean="0"/>
              <a:t>‹#›</a:t>
            </a:fld>
            <a:endParaRPr lang="en-GB"/>
          </a:p>
        </p:txBody>
      </p:sp>
    </p:spTree>
    <p:extLst>
      <p:ext uri="{BB962C8B-B14F-4D97-AF65-F5344CB8AC3E}">
        <p14:creationId xmlns:p14="http://schemas.microsoft.com/office/powerpoint/2010/main" val="1189223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75E52-A0F6-4B1E-9744-87A360BCB2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311A83-F5C2-459A-A68C-FFE8148441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5B6FB91-20D8-4A45-A11E-5A3EA179F36B}"/>
              </a:ext>
            </a:extLst>
          </p:cNvPr>
          <p:cNvSpPr>
            <a:spLocks noGrp="1"/>
          </p:cNvSpPr>
          <p:nvPr>
            <p:ph type="dt" sz="half" idx="10"/>
          </p:nvPr>
        </p:nvSpPr>
        <p:spPr/>
        <p:txBody>
          <a:bodyPr/>
          <a:lstStyle/>
          <a:p>
            <a:fld id="{7960F160-AF3E-4011-A691-81E171F7E0E5}" type="datetimeFigureOut">
              <a:rPr lang="en-GB" smtClean="0"/>
              <a:t>19/01/2021</a:t>
            </a:fld>
            <a:endParaRPr lang="en-GB"/>
          </a:p>
        </p:txBody>
      </p:sp>
      <p:sp>
        <p:nvSpPr>
          <p:cNvPr id="5" name="Footer Placeholder 4">
            <a:extLst>
              <a:ext uri="{FF2B5EF4-FFF2-40B4-BE49-F238E27FC236}">
                <a16:creationId xmlns:a16="http://schemas.microsoft.com/office/drawing/2014/main" id="{77CA5C6B-CA23-4F25-95E0-D397472331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6F9BB9-12AE-4898-8BDD-BC9D57F43E23}"/>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1234130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7C1E0-D28C-433A-ADB1-C18671DC1B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C5DF43-2823-4A39-AC1F-0722403F5C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5E5344-E14E-4B43-99BF-EE6FA597C279}"/>
              </a:ext>
            </a:extLst>
          </p:cNvPr>
          <p:cNvSpPr>
            <a:spLocks noGrp="1"/>
          </p:cNvSpPr>
          <p:nvPr>
            <p:ph type="dt" sz="half" idx="10"/>
          </p:nvPr>
        </p:nvSpPr>
        <p:spPr/>
        <p:txBody>
          <a:bodyPr/>
          <a:lstStyle/>
          <a:p>
            <a:fld id="{7960F160-AF3E-4011-A691-81E171F7E0E5}" type="datetimeFigureOut">
              <a:rPr lang="en-GB" smtClean="0"/>
              <a:t>19/01/2021</a:t>
            </a:fld>
            <a:endParaRPr lang="en-GB"/>
          </a:p>
        </p:txBody>
      </p:sp>
      <p:sp>
        <p:nvSpPr>
          <p:cNvPr id="5" name="Footer Placeholder 4">
            <a:extLst>
              <a:ext uri="{FF2B5EF4-FFF2-40B4-BE49-F238E27FC236}">
                <a16:creationId xmlns:a16="http://schemas.microsoft.com/office/drawing/2014/main" id="{A8C0EEB0-84C1-4A12-831C-AF98273678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EFE751-4E4A-4323-9115-A858C345A177}"/>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9729773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1383D-4E28-471E-8AD3-7AB0F3B5D4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FAA7778-AD1D-46D2-893D-F7F9532174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7C8A79-868F-4E31-9F93-43C5A989046C}"/>
              </a:ext>
            </a:extLst>
          </p:cNvPr>
          <p:cNvSpPr>
            <a:spLocks noGrp="1"/>
          </p:cNvSpPr>
          <p:nvPr>
            <p:ph type="dt" sz="half" idx="10"/>
          </p:nvPr>
        </p:nvSpPr>
        <p:spPr/>
        <p:txBody>
          <a:bodyPr/>
          <a:lstStyle/>
          <a:p>
            <a:fld id="{7960F160-AF3E-4011-A691-81E171F7E0E5}" type="datetimeFigureOut">
              <a:rPr lang="en-GB" smtClean="0"/>
              <a:t>19/01/2021</a:t>
            </a:fld>
            <a:endParaRPr lang="en-GB"/>
          </a:p>
        </p:txBody>
      </p:sp>
      <p:sp>
        <p:nvSpPr>
          <p:cNvPr id="5" name="Footer Placeholder 4">
            <a:extLst>
              <a:ext uri="{FF2B5EF4-FFF2-40B4-BE49-F238E27FC236}">
                <a16:creationId xmlns:a16="http://schemas.microsoft.com/office/drawing/2014/main" id="{66C92F9B-0DE0-4D08-9DAD-3559242DBC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BE7659-0847-4632-AAFF-38A0BC7EBA46}"/>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2332366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F0B93-8C2F-422D-8BF7-DCF2BB82A8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1D41DA-83F3-4593-AC66-BA6C17CBB1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D3CA9F-C011-43FB-9F9A-718F25C905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539111-3C6F-4FE2-92D1-72336EA1DBAA}"/>
              </a:ext>
            </a:extLst>
          </p:cNvPr>
          <p:cNvSpPr>
            <a:spLocks noGrp="1"/>
          </p:cNvSpPr>
          <p:nvPr>
            <p:ph type="dt" sz="half" idx="10"/>
          </p:nvPr>
        </p:nvSpPr>
        <p:spPr/>
        <p:txBody>
          <a:bodyPr/>
          <a:lstStyle/>
          <a:p>
            <a:fld id="{7960F160-AF3E-4011-A691-81E171F7E0E5}" type="datetimeFigureOut">
              <a:rPr lang="en-GB" smtClean="0"/>
              <a:t>19/01/2021</a:t>
            </a:fld>
            <a:endParaRPr lang="en-GB"/>
          </a:p>
        </p:txBody>
      </p:sp>
      <p:sp>
        <p:nvSpPr>
          <p:cNvPr id="6" name="Footer Placeholder 5">
            <a:extLst>
              <a:ext uri="{FF2B5EF4-FFF2-40B4-BE49-F238E27FC236}">
                <a16:creationId xmlns:a16="http://schemas.microsoft.com/office/drawing/2014/main" id="{8597AAC8-F30A-4D1B-9F7C-E029841B6B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0D99C1-E1DB-4400-9AD2-1F393EB87967}"/>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3532231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B9E63-E60C-4AFC-9EB3-AF74FA2436F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023821-5376-422A-A4FA-F815386899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961E72-5CEB-4AD3-983A-CB2BA60633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8156EF-098A-4A2A-9525-98DA5F4D6E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B87388-8393-461A-938F-8220F84752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19B3C9-3EF2-4407-889A-BFA659E207E2}"/>
              </a:ext>
            </a:extLst>
          </p:cNvPr>
          <p:cNvSpPr>
            <a:spLocks noGrp="1"/>
          </p:cNvSpPr>
          <p:nvPr>
            <p:ph type="dt" sz="half" idx="10"/>
          </p:nvPr>
        </p:nvSpPr>
        <p:spPr/>
        <p:txBody>
          <a:bodyPr/>
          <a:lstStyle/>
          <a:p>
            <a:fld id="{7960F160-AF3E-4011-A691-81E171F7E0E5}" type="datetimeFigureOut">
              <a:rPr lang="en-GB" smtClean="0"/>
              <a:t>19/01/2021</a:t>
            </a:fld>
            <a:endParaRPr lang="en-GB"/>
          </a:p>
        </p:txBody>
      </p:sp>
      <p:sp>
        <p:nvSpPr>
          <p:cNvPr id="8" name="Footer Placeholder 7">
            <a:extLst>
              <a:ext uri="{FF2B5EF4-FFF2-40B4-BE49-F238E27FC236}">
                <a16:creationId xmlns:a16="http://schemas.microsoft.com/office/drawing/2014/main" id="{758C0E6C-83CA-47D4-9CEE-173A578F56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B9C843-19D2-404D-99FD-A87FC1FF5B0E}"/>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28680798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17691-D280-4CC9-A0DE-D2B72174C74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9CFC65-56FB-4A3F-8193-50F00FB76BDE}"/>
              </a:ext>
            </a:extLst>
          </p:cNvPr>
          <p:cNvSpPr>
            <a:spLocks noGrp="1"/>
          </p:cNvSpPr>
          <p:nvPr>
            <p:ph type="dt" sz="half" idx="10"/>
          </p:nvPr>
        </p:nvSpPr>
        <p:spPr/>
        <p:txBody>
          <a:bodyPr/>
          <a:lstStyle/>
          <a:p>
            <a:fld id="{7960F160-AF3E-4011-A691-81E171F7E0E5}" type="datetimeFigureOut">
              <a:rPr lang="en-GB" smtClean="0"/>
              <a:t>19/01/2021</a:t>
            </a:fld>
            <a:endParaRPr lang="en-GB"/>
          </a:p>
        </p:txBody>
      </p:sp>
      <p:sp>
        <p:nvSpPr>
          <p:cNvPr id="4" name="Footer Placeholder 3">
            <a:extLst>
              <a:ext uri="{FF2B5EF4-FFF2-40B4-BE49-F238E27FC236}">
                <a16:creationId xmlns:a16="http://schemas.microsoft.com/office/drawing/2014/main" id="{5971A739-9B06-431E-8899-ACE649184B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F9127A-376C-4D64-BFB3-33DF8F062715}"/>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18141782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793F4-07E3-4713-B379-315752428F43}"/>
              </a:ext>
            </a:extLst>
          </p:cNvPr>
          <p:cNvSpPr>
            <a:spLocks noGrp="1"/>
          </p:cNvSpPr>
          <p:nvPr>
            <p:ph type="dt" sz="half" idx="10"/>
          </p:nvPr>
        </p:nvSpPr>
        <p:spPr/>
        <p:txBody>
          <a:bodyPr/>
          <a:lstStyle/>
          <a:p>
            <a:fld id="{7960F160-AF3E-4011-A691-81E171F7E0E5}" type="datetimeFigureOut">
              <a:rPr lang="en-GB" smtClean="0"/>
              <a:t>19/01/2021</a:t>
            </a:fld>
            <a:endParaRPr lang="en-GB"/>
          </a:p>
        </p:txBody>
      </p:sp>
      <p:sp>
        <p:nvSpPr>
          <p:cNvPr id="3" name="Footer Placeholder 2">
            <a:extLst>
              <a:ext uri="{FF2B5EF4-FFF2-40B4-BE49-F238E27FC236}">
                <a16:creationId xmlns:a16="http://schemas.microsoft.com/office/drawing/2014/main" id="{D22476ED-3D83-477B-A62D-431045F61A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212CEE-F32C-40E4-AD59-A8D0803D39B6}"/>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1264570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F3C4D-E961-497B-B4B3-CE76C6EFF2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146C99-2369-456A-9813-98CB6E9F3C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C9564F-9A3A-4AFA-B6EE-A62A8B3F2C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F9B360-1A69-46DE-826A-D0757CED7855}"/>
              </a:ext>
            </a:extLst>
          </p:cNvPr>
          <p:cNvSpPr>
            <a:spLocks noGrp="1"/>
          </p:cNvSpPr>
          <p:nvPr>
            <p:ph type="dt" sz="half" idx="10"/>
          </p:nvPr>
        </p:nvSpPr>
        <p:spPr/>
        <p:txBody>
          <a:bodyPr/>
          <a:lstStyle/>
          <a:p>
            <a:fld id="{7960F160-AF3E-4011-A691-81E171F7E0E5}" type="datetimeFigureOut">
              <a:rPr lang="en-GB" smtClean="0"/>
              <a:t>19/01/2021</a:t>
            </a:fld>
            <a:endParaRPr lang="en-GB"/>
          </a:p>
        </p:txBody>
      </p:sp>
      <p:sp>
        <p:nvSpPr>
          <p:cNvPr id="6" name="Footer Placeholder 5">
            <a:extLst>
              <a:ext uri="{FF2B5EF4-FFF2-40B4-BE49-F238E27FC236}">
                <a16:creationId xmlns:a16="http://schemas.microsoft.com/office/drawing/2014/main" id="{D6383C90-21EA-4145-8562-D82FAF7AAF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AFA132-F109-46FA-AB9E-041C8E3411C3}"/>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27374414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7E443-9FEF-4EDA-AAE2-98A96A53D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928FCC-E378-49F2-B420-877F91FEA3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B29CC2-242A-4831-8065-12956B7150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DE01DA-F58C-4822-AC99-EBB109FBFFA2}"/>
              </a:ext>
            </a:extLst>
          </p:cNvPr>
          <p:cNvSpPr>
            <a:spLocks noGrp="1"/>
          </p:cNvSpPr>
          <p:nvPr>
            <p:ph type="dt" sz="half" idx="10"/>
          </p:nvPr>
        </p:nvSpPr>
        <p:spPr/>
        <p:txBody>
          <a:bodyPr/>
          <a:lstStyle/>
          <a:p>
            <a:fld id="{7960F160-AF3E-4011-A691-81E171F7E0E5}" type="datetimeFigureOut">
              <a:rPr lang="en-GB" smtClean="0"/>
              <a:t>19/01/2021</a:t>
            </a:fld>
            <a:endParaRPr lang="en-GB"/>
          </a:p>
        </p:txBody>
      </p:sp>
      <p:sp>
        <p:nvSpPr>
          <p:cNvPr id="6" name="Footer Placeholder 5">
            <a:extLst>
              <a:ext uri="{FF2B5EF4-FFF2-40B4-BE49-F238E27FC236}">
                <a16:creationId xmlns:a16="http://schemas.microsoft.com/office/drawing/2014/main" id="{16C69EF4-ABA8-42D7-B06D-7AF26E8BA7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FB1A41-57F4-4AE1-BF95-197704C60CD7}"/>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26970722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1672D-6173-41DA-A672-467AFCC87B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A07EBB-7C79-42F1-B4DA-550D98DE10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C09414-8995-42BA-A3D5-827F980E08FA}"/>
              </a:ext>
            </a:extLst>
          </p:cNvPr>
          <p:cNvSpPr>
            <a:spLocks noGrp="1"/>
          </p:cNvSpPr>
          <p:nvPr>
            <p:ph type="dt" sz="half" idx="10"/>
          </p:nvPr>
        </p:nvSpPr>
        <p:spPr/>
        <p:txBody>
          <a:bodyPr/>
          <a:lstStyle/>
          <a:p>
            <a:fld id="{7960F160-AF3E-4011-A691-81E171F7E0E5}" type="datetimeFigureOut">
              <a:rPr lang="en-GB" smtClean="0"/>
              <a:t>19/01/2021</a:t>
            </a:fld>
            <a:endParaRPr lang="en-GB"/>
          </a:p>
        </p:txBody>
      </p:sp>
      <p:sp>
        <p:nvSpPr>
          <p:cNvPr id="5" name="Footer Placeholder 4">
            <a:extLst>
              <a:ext uri="{FF2B5EF4-FFF2-40B4-BE49-F238E27FC236}">
                <a16:creationId xmlns:a16="http://schemas.microsoft.com/office/drawing/2014/main" id="{DD521B6E-7B15-4032-B2DB-7470AB4ED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34A28F-10BA-48CF-B454-67AF665FBB48}"/>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17739359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B9F9FC-C736-4764-8218-0A4D128D91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166593-2049-41C3-8D0A-EEBE2B792A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C5E7EF-5C9A-4045-B7C1-7F764FECE632}"/>
              </a:ext>
            </a:extLst>
          </p:cNvPr>
          <p:cNvSpPr>
            <a:spLocks noGrp="1"/>
          </p:cNvSpPr>
          <p:nvPr>
            <p:ph type="dt" sz="half" idx="10"/>
          </p:nvPr>
        </p:nvSpPr>
        <p:spPr/>
        <p:txBody>
          <a:bodyPr/>
          <a:lstStyle/>
          <a:p>
            <a:fld id="{7960F160-AF3E-4011-A691-81E171F7E0E5}" type="datetimeFigureOut">
              <a:rPr lang="en-GB" smtClean="0"/>
              <a:t>19/01/2021</a:t>
            </a:fld>
            <a:endParaRPr lang="en-GB"/>
          </a:p>
        </p:txBody>
      </p:sp>
      <p:sp>
        <p:nvSpPr>
          <p:cNvPr id="5" name="Footer Placeholder 4">
            <a:extLst>
              <a:ext uri="{FF2B5EF4-FFF2-40B4-BE49-F238E27FC236}">
                <a16:creationId xmlns:a16="http://schemas.microsoft.com/office/drawing/2014/main" id="{38073954-C88F-41A9-9904-DC15FCA329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B0D755-888B-4598-9B71-B94A93556C90}"/>
              </a:ext>
            </a:extLst>
          </p:cNvPr>
          <p:cNvSpPr>
            <a:spLocks noGrp="1"/>
          </p:cNvSpPr>
          <p:nvPr>
            <p:ph type="sldNum" sz="quarter" idx="12"/>
          </p:nvPr>
        </p:nvSpPr>
        <p:spPr/>
        <p:txBody>
          <a:bodyPr/>
          <a:lstStyle/>
          <a:p>
            <a:fld id="{A82923DE-66C3-4B89-B32A-30346550ABC2}" type="slidenum">
              <a:rPr lang="en-GB" smtClean="0"/>
              <a:t>‹#›</a:t>
            </a:fld>
            <a:endParaRPr lang="en-GB"/>
          </a:p>
        </p:txBody>
      </p:sp>
    </p:spTree>
    <p:extLst>
      <p:ext uri="{BB962C8B-B14F-4D97-AF65-F5344CB8AC3E}">
        <p14:creationId xmlns:p14="http://schemas.microsoft.com/office/powerpoint/2010/main" val="3469242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F41DD1-34B2-49AE-9B5B-7A193F0477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A817CE-B35B-4573-83F7-BC6F49101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2D0995-D3C9-4BF9-A952-F89E898B66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7B8793-C389-4622-A206-50590E3E3933}" type="datetimeFigureOut">
              <a:rPr lang="en-GB" smtClean="0"/>
              <a:t>19/01/2021</a:t>
            </a:fld>
            <a:endParaRPr lang="en-GB"/>
          </a:p>
        </p:txBody>
      </p:sp>
      <p:sp>
        <p:nvSpPr>
          <p:cNvPr id="5" name="Footer Placeholder 4">
            <a:extLst>
              <a:ext uri="{FF2B5EF4-FFF2-40B4-BE49-F238E27FC236}">
                <a16:creationId xmlns:a16="http://schemas.microsoft.com/office/drawing/2014/main" id="{7AD25129-96E1-4BA8-8656-5FE7EA53E4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1EE9A3-1724-4BA0-96BF-EAF1F5B144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FFD8BF-CA19-4171-A4A3-44B1F2DBA9C5}" type="slidenum">
              <a:rPr lang="en-GB" smtClean="0"/>
              <a:t>‹#›</a:t>
            </a:fld>
            <a:endParaRPr lang="en-GB"/>
          </a:p>
        </p:txBody>
      </p:sp>
    </p:spTree>
    <p:extLst>
      <p:ext uri="{BB962C8B-B14F-4D97-AF65-F5344CB8AC3E}">
        <p14:creationId xmlns:p14="http://schemas.microsoft.com/office/powerpoint/2010/main" val="15433875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A7DFB1-44CE-4F4C-9539-8CD1E48103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A2D0D3-632A-4C9B-A712-01BAC889BB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2766A1-75A7-4395-88F2-3D258D84A4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60F160-AF3E-4011-A691-81E171F7E0E5}" type="datetimeFigureOut">
              <a:rPr lang="en-GB" smtClean="0"/>
              <a:t>19/01/2021</a:t>
            </a:fld>
            <a:endParaRPr lang="en-GB"/>
          </a:p>
        </p:txBody>
      </p:sp>
      <p:sp>
        <p:nvSpPr>
          <p:cNvPr id="5" name="Footer Placeholder 4">
            <a:extLst>
              <a:ext uri="{FF2B5EF4-FFF2-40B4-BE49-F238E27FC236}">
                <a16:creationId xmlns:a16="http://schemas.microsoft.com/office/drawing/2014/main" id="{DE85F290-D76C-443D-88AC-54972AE167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481A822-1FB9-4D47-A46A-5E0F5F3F94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2923DE-66C3-4B89-B32A-30346550ABC2}" type="slidenum">
              <a:rPr lang="en-GB" smtClean="0"/>
              <a:t>‹#›</a:t>
            </a:fld>
            <a:endParaRPr lang="en-GB"/>
          </a:p>
        </p:txBody>
      </p:sp>
    </p:spTree>
    <p:extLst>
      <p:ext uri="{BB962C8B-B14F-4D97-AF65-F5344CB8AC3E}">
        <p14:creationId xmlns:p14="http://schemas.microsoft.com/office/powerpoint/2010/main" val="24812869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7.xml"/><Relationship Id="rId1" Type="http://schemas.openxmlformats.org/officeDocument/2006/relationships/video" Target="https://www.youtube.com/embed/A4V6HPs7m18?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QLbGHQo4qnA?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3.xml"/><Relationship Id="rId1" Type="http://schemas.openxmlformats.org/officeDocument/2006/relationships/video" Target="https://www.youtube.com/embed/WzzLKQ3_lAI?feature=oembed"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_yt6FxRltoI&amp;t=2061s" TargetMode="External"/><Relationship Id="rId2" Type="http://schemas.openxmlformats.org/officeDocument/2006/relationships/slideLayout" Target="../slideLayouts/slideLayout13.xml"/><Relationship Id="rId1" Type="http://schemas.openxmlformats.org/officeDocument/2006/relationships/video" Target="https://www.youtube.com/embed/_yt6FxRltoI?start=2061&amp;feature=oembed" TargetMode="External"/><Relationship Id="rId5" Type="http://schemas.openxmlformats.org/officeDocument/2006/relationships/image" Target="../media/image9.jpeg"/><Relationship Id="rId4" Type="http://schemas.openxmlformats.org/officeDocument/2006/relationships/hyperlink" Target="https://youtu.be/_yt6FxRltoI?t=2"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6" name="Rectangle 45">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7" name="Freeform: Shape 47">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8" name="Freeform: Shape 49">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AE69E7-072E-4D58-B776-A087C59DDB98}"/>
              </a:ext>
            </a:extLst>
          </p:cNvPr>
          <p:cNvSpPr>
            <a:spLocks noGrp="1"/>
          </p:cNvSpPr>
          <p:nvPr>
            <p:ph type="ctrTitle"/>
          </p:nvPr>
        </p:nvSpPr>
        <p:spPr>
          <a:xfrm>
            <a:off x="1524003" y="1999615"/>
            <a:ext cx="9144000" cy="2764028"/>
          </a:xfrm>
        </p:spPr>
        <p:txBody>
          <a:bodyPr anchor="ctr">
            <a:normAutofit/>
          </a:bodyPr>
          <a:lstStyle/>
          <a:p>
            <a:r>
              <a:rPr lang="en-GB" sz="6100" dirty="0"/>
              <a:t>TOPIC 4: APPLICATION OF COUNSELLING SKILLS AND REFLECTIVE  PRACTICE</a:t>
            </a:r>
          </a:p>
        </p:txBody>
      </p:sp>
      <p:sp>
        <p:nvSpPr>
          <p:cNvPr id="3" name="Subtitle 2">
            <a:extLst>
              <a:ext uri="{FF2B5EF4-FFF2-40B4-BE49-F238E27FC236}">
                <a16:creationId xmlns:a16="http://schemas.microsoft.com/office/drawing/2014/main" id="{EE909082-791C-4DC9-B0C0-660A31C2CDC4}"/>
              </a:ext>
            </a:extLst>
          </p:cNvPr>
          <p:cNvSpPr>
            <a:spLocks noGrp="1"/>
          </p:cNvSpPr>
          <p:nvPr>
            <p:ph type="subTitle" idx="1"/>
          </p:nvPr>
        </p:nvSpPr>
        <p:spPr>
          <a:xfrm>
            <a:off x="1966912" y="5645150"/>
            <a:ext cx="8258176" cy="631825"/>
          </a:xfrm>
        </p:spPr>
        <p:txBody>
          <a:bodyPr anchor="ctr">
            <a:noAutofit/>
          </a:bodyPr>
          <a:lstStyle/>
          <a:p>
            <a:r>
              <a:rPr lang="en-GB" sz="4000" dirty="0"/>
              <a:t>Conflict Management</a:t>
            </a:r>
          </a:p>
        </p:txBody>
      </p:sp>
      <p:sp>
        <p:nvSpPr>
          <p:cNvPr id="59" name="Rectangle 51">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32148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7A6A1-ACA9-4845-B518-B774E1EAADF8}"/>
              </a:ext>
            </a:extLst>
          </p:cNvPr>
          <p:cNvSpPr>
            <a:spLocks noGrp="1"/>
          </p:cNvSpPr>
          <p:nvPr>
            <p:ph type="title"/>
          </p:nvPr>
        </p:nvSpPr>
        <p:spPr>
          <a:xfrm>
            <a:off x="1136428" y="627564"/>
            <a:ext cx="7474172" cy="1325563"/>
          </a:xfrm>
        </p:spPr>
        <p:txBody>
          <a:bodyPr>
            <a:normAutofit/>
          </a:bodyPr>
          <a:lstStyle/>
          <a:p>
            <a:r>
              <a:rPr lang="en-GB" b="1" dirty="0"/>
              <a:t>Let’s continue our work on …</a:t>
            </a:r>
          </a:p>
        </p:txBody>
      </p:sp>
      <p:sp>
        <p:nvSpPr>
          <p:cNvPr id="3" name="Content Placeholder 2">
            <a:extLst>
              <a:ext uri="{FF2B5EF4-FFF2-40B4-BE49-F238E27FC236}">
                <a16:creationId xmlns:a16="http://schemas.microsoft.com/office/drawing/2014/main" id="{B5322481-DE93-48CF-A336-7DF149ABC181}"/>
              </a:ext>
            </a:extLst>
          </p:cNvPr>
          <p:cNvSpPr>
            <a:spLocks noGrp="1"/>
          </p:cNvSpPr>
          <p:nvPr>
            <p:ph idx="1"/>
          </p:nvPr>
        </p:nvSpPr>
        <p:spPr>
          <a:xfrm>
            <a:off x="1136429" y="2278173"/>
            <a:ext cx="6467867" cy="3450613"/>
          </a:xfrm>
        </p:spPr>
        <p:txBody>
          <a:bodyPr anchor="ctr">
            <a:normAutofit fontScale="92500" lnSpcReduction="20000"/>
          </a:bodyPr>
          <a:lstStyle/>
          <a:p>
            <a:r>
              <a:rPr lang="en-GB" sz="4000" dirty="0">
                <a:latin typeface="+mj-lt"/>
              </a:rPr>
              <a:t>Learning more about managing conflict</a:t>
            </a:r>
          </a:p>
          <a:p>
            <a:r>
              <a:rPr lang="en-GB" sz="4000" dirty="0">
                <a:latin typeface="+mj-lt"/>
              </a:rPr>
              <a:t>Recognising our patterns, and those of our clients in conflict management</a:t>
            </a:r>
          </a:p>
          <a:p>
            <a:r>
              <a:rPr lang="en-GB" sz="4000" dirty="0">
                <a:latin typeface="+mj-lt"/>
              </a:rPr>
              <a:t>Becoming better equipped to help clients manage conflict</a:t>
            </a:r>
          </a:p>
        </p:txBody>
      </p:sp>
      <p:sp>
        <p:nvSpPr>
          <p:cNvPr id="23" name="Rectangle 22">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andshake">
            <a:extLst>
              <a:ext uri="{FF2B5EF4-FFF2-40B4-BE49-F238E27FC236}">
                <a16:creationId xmlns:a16="http://schemas.microsoft.com/office/drawing/2014/main" id="{3AB9D6BC-DD74-4327-8B24-8D68EAC23B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77776" y="2358912"/>
            <a:ext cx="2560784" cy="1989567"/>
          </a:xfrm>
          <a:prstGeom prst="rect">
            <a:avLst/>
          </a:prstGeom>
        </p:spPr>
      </p:pic>
    </p:spTree>
    <p:extLst>
      <p:ext uri="{BB962C8B-B14F-4D97-AF65-F5344CB8AC3E}">
        <p14:creationId xmlns:p14="http://schemas.microsoft.com/office/powerpoint/2010/main" val="1805349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42D0BCE-ABD1-4BDA-A5FD-C926DE05F5D1}"/>
              </a:ext>
            </a:extLst>
          </p:cNvPr>
          <p:cNvSpPr>
            <a:spLocks noGrp="1"/>
          </p:cNvSpPr>
          <p:nvPr>
            <p:ph type="title"/>
          </p:nvPr>
        </p:nvSpPr>
        <p:spPr/>
        <p:txBody>
          <a:bodyPr/>
          <a:lstStyle/>
          <a:p>
            <a:r>
              <a:rPr lang="en-GB" dirty="0"/>
              <a:t>Learning to manage conflict …</a:t>
            </a:r>
            <a:br>
              <a:rPr lang="en-GB" dirty="0"/>
            </a:br>
            <a:endParaRPr lang="en-GB" dirty="0"/>
          </a:p>
        </p:txBody>
      </p:sp>
      <p:sp>
        <p:nvSpPr>
          <p:cNvPr id="5" name="Content Placeholder 4">
            <a:extLst>
              <a:ext uri="{FF2B5EF4-FFF2-40B4-BE49-F238E27FC236}">
                <a16:creationId xmlns:a16="http://schemas.microsoft.com/office/drawing/2014/main" id="{D649C7E5-1D78-4403-A6DE-D6F94F545297}"/>
              </a:ext>
            </a:extLst>
          </p:cNvPr>
          <p:cNvSpPr>
            <a:spLocks noGrp="1"/>
          </p:cNvSpPr>
          <p:nvPr>
            <p:ph idx="1"/>
          </p:nvPr>
        </p:nvSpPr>
        <p:spPr>
          <a:xfrm>
            <a:off x="838200" y="1340069"/>
            <a:ext cx="10515600" cy="4836894"/>
          </a:xfrm>
        </p:spPr>
        <p:txBody>
          <a:bodyPr vert="horz" lIns="91440" tIns="45720" rIns="91440" bIns="45720" rtlCol="0" anchor="t">
            <a:normAutofit lnSpcReduction="10000"/>
          </a:bodyPr>
          <a:lstStyle/>
          <a:p>
            <a:pPr marL="0" indent="0">
              <a:buNone/>
            </a:pPr>
            <a:r>
              <a:rPr lang="en-GB" dirty="0">
                <a:latin typeface="+mj-lt"/>
              </a:rPr>
              <a:t>What is it about conflict that makes it so difficult to address? For some people, even the word ‘conflict’ conjures up images of combat.</a:t>
            </a:r>
          </a:p>
          <a:p>
            <a:pPr marL="0" indent="0">
              <a:buNone/>
            </a:pPr>
            <a:endParaRPr lang="en-GB" dirty="0">
              <a:latin typeface="+mj-lt"/>
            </a:endParaRPr>
          </a:p>
          <a:p>
            <a:pPr marL="0" indent="0">
              <a:buNone/>
            </a:pPr>
            <a:r>
              <a:rPr lang="en-GB" dirty="0">
                <a:latin typeface="+mj-lt"/>
              </a:rPr>
              <a:t>So, with some people reacting negatively just to the sound of the word ‘conflict’ and dictionary definitions of conflict including descriptions like, ‘antagonism’, ‘fight’, ‘sharp disagreement’, and ‘incompatibility’, it is easy to see that conflict appears to have an image problem.</a:t>
            </a:r>
          </a:p>
          <a:p>
            <a:pPr marL="0" indent="0">
              <a:buNone/>
            </a:pPr>
            <a:endParaRPr lang="en-GB" dirty="0">
              <a:latin typeface="+mj-lt"/>
              <a:cs typeface="Calibri"/>
            </a:endParaRPr>
          </a:p>
          <a:p>
            <a:pPr marL="0" indent="0">
              <a:buNone/>
            </a:pPr>
            <a:r>
              <a:rPr lang="en-GB" dirty="0">
                <a:latin typeface="+mj-lt"/>
              </a:rPr>
              <a:t>With such strong reactions and harsh words associated with conflict, it is no wonder that people can be scared of, and unable to deal with, conflict situations.   </a:t>
            </a:r>
            <a:endParaRPr lang="en-GB" dirty="0">
              <a:latin typeface="+mj-lt"/>
              <a:cs typeface="Calibri"/>
            </a:endParaRPr>
          </a:p>
          <a:p>
            <a:pPr marL="0" indent="0">
              <a:buNone/>
            </a:pPr>
            <a:r>
              <a:rPr lang="en-GB" dirty="0"/>
              <a:t>.</a:t>
            </a:r>
            <a:endParaRPr lang="en-GB" dirty="0">
              <a:cs typeface="Calibri"/>
            </a:endParaRPr>
          </a:p>
        </p:txBody>
      </p:sp>
    </p:spTree>
    <p:extLst>
      <p:ext uri="{BB962C8B-B14F-4D97-AF65-F5344CB8AC3E}">
        <p14:creationId xmlns:p14="http://schemas.microsoft.com/office/powerpoint/2010/main" val="1394394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8DE9F-A139-47C5-8513-EBB8DFAADF4F}"/>
              </a:ext>
            </a:extLst>
          </p:cNvPr>
          <p:cNvSpPr>
            <a:spLocks noGrp="1"/>
          </p:cNvSpPr>
          <p:nvPr>
            <p:ph type="title"/>
          </p:nvPr>
        </p:nvSpPr>
        <p:spPr/>
        <p:txBody>
          <a:bodyPr/>
          <a:lstStyle/>
          <a:p>
            <a:r>
              <a:rPr lang="en-GB" dirty="0"/>
              <a:t>Learning to manage conflict …</a:t>
            </a:r>
            <a:br>
              <a:rPr lang="en-GB" dirty="0"/>
            </a:br>
            <a:endParaRPr lang="en-GB" dirty="0"/>
          </a:p>
        </p:txBody>
      </p:sp>
      <p:sp>
        <p:nvSpPr>
          <p:cNvPr id="3" name="Content Placeholder 2">
            <a:extLst>
              <a:ext uri="{FF2B5EF4-FFF2-40B4-BE49-F238E27FC236}">
                <a16:creationId xmlns:a16="http://schemas.microsoft.com/office/drawing/2014/main" id="{9DE9E475-1BC5-4639-9B31-2F74C672B224}"/>
              </a:ext>
            </a:extLst>
          </p:cNvPr>
          <p:cNvSpPr>
            <a:spLocks noGrp="1"/>
          </p:cNvSpPr>
          <p:nvPr>
            <p:ph idx="1"/>
          </p:nvPr>
        </p:nvSpPr>
        <p:spPr/>
        <p:txBody>
          <a:bodyPr/>
          <a:lstStyle/>
          <a:p>
            <a:pPr marL="0" indent="0">
              <a:buNone/>
            </a:pPr>
            <a:endParaRPr lang="en-GB" dirty="0">
              <a:latin typeface="+mj-lt"/>
            </a:endParaRPr>
          </a:p>
          <a:p>
            <a:pPr marL="0" indent="0">
              <a:buNone/>
            </a:pPr>
            <a:r>
              <a:rPr lang="en-GB" dirty="0">
                <a:latin typeface="+mj-lt"/>
              </a:rPr>
              <a:t>However, it is possible to approach situations in a way that removes the anxiety from conflict and often ends in resolution and opportunity.</a:t>
            </a:r>
          </a:p>
          <a:p>
            <a:pPr marL="0" indent="0">
              <a:buNone/>
            </a:pPr>
            <a:endParaRPr lang="en-GB" dirty="0">
              <a:latin typeface="+mj-lt"/>
              <a:cs typeface="Calibri"/>
            </a:endParaRPr>
          </a:p>
          <a:p>
            <a:pPr marL="0" indent="0">
              <a:buNone/>
            </a:pPr>
            <a:r>
              <a:rPr lang="en-GB" dirty="0">
                <a:latin typeface="+mj-lt"/>
              </a:rPr>
              <a:t>Whatever you feel about ‘conflict’, you can become adept at proactively managing difficult situations and begin to redefine your perception of conflict to ’a productive event’, ‘opportunity for insight’ and a ‘learning curve’, for you and your clients</a:t>
            </a:r>
          </a:p>
        </p:txBody>
      </p:sp>
    </p:spTree>
    <p:extLst>
      <p:ext uri="{BB962C8B-B14F-4D97-AF65-F5344CB8AC3E}">
        <p14:creationId xmlns:p14="http://schemas.microsoft.com/office/powerpoint/2010/main" val="3514813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F3CD0-71D2-44E5-805D-86FAC478CAD6}"/>
              </a:ext>
            </a:extLst>
          </p:cNvPr>
          <p:cNvSpPr>
            <a:spLocks noGrp="1"/>
          </p:cNvSpPr>
          <p:nvPr>
            <p:ph type="title"/>
          </p:nvPr>
        </p:nvSpPr>
        <p:spPr>
          <a:xfrm>
            <a:off x="956826" y="1112969"/>
            <a:ext cx="3937298" cy="4166010"/>
          </a:xfrm>
        </p:spPr>
        <p:txBody>
          <a:bodyPr>
            <a:normAutofit/>
          </a:bodyPr>
          <a:lstStyle/>
          <a:p>
            <a:br>
              <a:rPr lang="en-GB" b="1">
                <a:solidFill>
                  <a:srgbClr val="FFFFFF"/>
                </a:solidFill>
                <a:latin typeface="Arial Black" panose="020B0A04020102020204" pitchFamily="34" charset="0"/>
              </a:rPr>
            </a:br>
            <a:r>
              <a:rPr lang="en-GB" b="1">
                <a:solidFill>
                  <a:srgbClr val="FFFFFF"/>
                </a:solidFill>
                <a:latin typeface="Arial Black" panose="020B0A04020102020204" pitchFamily="34" charset="0"/>
              </a:rPr>
              <a:t>What is meant by the term ‘conflict’?</a:t>
            </a:r>
            <a:br>
              <a:rPr lang="en-GB" b="1">
                <a:solidFill>
                  <a:srgbClr val="FFFFFF"/>
                </a:solidFill>
                <a:latin typeface="Arial Black" panose="020B0A04020102020204" pitchFamily="34" charset="0"/>
              </a:rPr>
            </a:br>
            <a:endParaRPr lang="en-GB" b="1">
              <a:solidFill>
                <a:srgbClr val="FFFFFF"/>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3A8722B0-5A01-447C-A546-7EB89F607F19}"/>
              </a:ext>
            </a:extLst>
          </p:cNvPr>
          <p:cNvSpPr>
            <a:spLocks noGrp="1"/>
          </p:cNvSpPr>
          <p:nvPr>
            <p:ph idx="1"/>
          </p:nvPr>
        </p:nvSpPr>
        <p:spPr>
          <a:xfrm>
            <a:off x="6096000" y="820880"/>
            <a:ext cx="5257799" cy="4889350"/>
          </a:xfrm>
        </p:spPr>
        <p:txBody>
          <a:bodyPr vert="horz" lIns="91440" tIns="45720" rIns="91440" bIns="45720" rtlCol="0" anchor="t">
            <a:normAutofit lnSpcReduction="10000"/>
          </a:bodyPr>
          <a:lstStyle/>
          <a:p>
            <a:r>
              <a:rPr lang="en-GB" sz="3200" b="1" dirty="0">
                <a:latin typeface="+mj-lt"/>
                <a:ea typeface="Verdana" panose="020B0604030504040204" pitchFamily="34" charset="0"/>
                <a:cs typeface="Tahoma"/>
              </a:rPr>
              <a:t>Conflict is: </a:t>
            </a:r>
            <a:r>
              <a:rPr lang="en-GB" sz="3200" dirty="0">
                <a:latin typeface="+mj-lt"/>
                <a:ea typeface="Verdana" panose="020B0604030504040204" pitchFamily="34" charset="0"/>
                <a:cs typeface="Tahoma"/>
              </a:rPr>
              <a:t>N</a:t>
            </a:r>
            <a:r>
              <a:rPr lang="en-GB" altLang="en-US" sz="3200" dirty="0">
                <a:latin typeface="+mj-lt"/>
                <a:ea typeface="Verdana" panose="020B0604030504040204" pitchFamily="34" charset="0"/>
                <a:cs typeface="Verdana"/>
              </a:rPr>
              <a:t>aturally occurring and to be expected. As such, it is  part of everyone’s personal and professional life.</a:t>
            </a:r>
            <a:endParaRPr lang="en-GB" altLang="en-US" sz="3200" dirty="0">
              <a:latin typeface="+mj-lt"/>
              <a:ea typeface="Verdana" panose="020B0604030504040204" pitchFamily="34" charset="0"/>
            </a:endParaRPr>
          </a:p>
          <a:p>
            <a:endParaRPr lang="en-GB" sz="3200" dirty="0">
              <a:latin typeface="+mj-lt"/>
              <a:ea typeface="Verdana" panose="020B0604030504040204" pitchFamily="34" charset="0"/>
              <a:cs typeface="Tahoma" panose="020B0604030504040204" pitchFamily="34" charset="0"/>
            </a:endParaRPr>
          </a:p>
          <a:p>
            <a:r>
              <a:rPr lang="en-GB" sz="3200" b="1" dirty="0">
                <a:latin typeface="+mj-lt"/>
                <a:ea typeface="Verdana" panose="020B0604030504040204" pitchFamily="34" charset="0"/>
                <a:cs typeface="Tahoma"/>
              </a:rPr>
              <a:t>Conflict </a:t>
            </a:r>
            <a:r>
              <a:rPr lang="en-GB" sz="3200" dirty="0">
                <a:latin typeface="+mj-lt"/>
                <a:ea typeface="Verdana" panose="020B0604030504040204" pitchFamily="34" charset="0"/>
                <a:cs typeface="Tahoma"/>
              </a:rPr>
              <a:t>is a</a:t>
            </a:r>
            <a:r>
              <a:rPr lang="en-GB" sz="3200" dirty="0">
                <a:latin typeface="+mj-lt"/>
                <a:ea typeface="Verdana" panose="020B0604030504040204" pitchFamily="34" charset="0"/>
                <a:cs typeface="Verdana"/>
              </a:rPr>
              <a:t> form of discord. </a:t>
            </a:r>
            <a:endParaRPr lang="en-GB" sz="3200" b="1" dirty="0">
              <a:latin typeface="+mj-lt"/>
              <a:ea typeface="Verdana" panose="020B0604030504040204" pitchFamily="34" charset="0"/>
              <a:cs typeface="Verdana"/>
            </a:endParaRPr>
          </a:p>
          <a:p>
            <a:endParaRPr lang="en-GB" sz="3200" b="1" dirty="0">
              <a:latin typeface="+mj-lt"/>
              <a:ea typeface="Verdana" panose="020B0604030504040204" pitchFamily="34" charset="0"/>
              <a:cs typeface="Tahoma" panose="020B0604030504040204" pitchFamily="34" charset="0"/>
            </a:endParaRPr>
          </a:p>
          <a:p>
            <a:r>
              <a:rPr lang="en-GB" sz="3200" b="1" dirty="0">
                <a:latin typeface="+mj-lt"/>
                <a:ea typeface="Verdana" panose="020B0604030504040204" pitchFamily="34" charset="0"/>
                <a:cs typeface="Tahoma" panose="020B0604030504040204" pitchFamily="34" charset="0"/>
              </a:rPr>
              <a:t>Conflict</a:t>
            </a:r>
            <a:r>
              <a:rPr lang="en-GB" sz="3200" dirty="0">
                <a:latin typeface="+mj-lt"/>
                <a:ea typeface="Verdana" panose="020B0604030504040204" pitchFamily="34" charset="0"/>
              </a:rPr>
              <a:t> arises from a clash of perceptions, goals, or values</a:t>
            </a:r>
            <a:endParaRPr lang="en-GB" sz="3200" dirty="0">
              <a:latin typeface="+mj-lt"/>
              <a:ea typeface="Verdana" panose="020B0604030504040204" pitchFamily="34" charset="0"/>
              <a:cs typeface="Tahoma" panose="020B0604030504040204" pitchFamily="34" charset="0"/>
            </a:endParaRPr>
          </a:p>
          <a:p>
            <a:endParaRPr lang="en-GB" sz="2600" dirty="0">
              <a:latin typeface="Verdana" panose="020B0604030504040204" pitchFamily="34" charset="0"/>
              <a:ea typeface="Verdana" panose="020B0604030504040204" pitchFamily="34" charset="0"/>
              <a:cs typeface="Tahoma" panose="020B0604030504040204" pitchFamily="34" charset="0"/>
            </a:endParaRPr>
          </a:p>
          <a:p>
            <a:endParaRPr lang="en-GB" sz="2600" dirty="0"/>
          </a:p>
        </p:txBody>
      </p:sp>
    </p:spTree>
    <p:extLst>
      <p:ext uri="{BB962C8B-B14F-4D97-AF65-F5344CB8AC3E}">
        <p14:creationId xmlns:p14="http://schemas.microsoft.com/office/powerpoint/2010/main" val="2531793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6C3FA-BF0F-4215-8265-6854A0D27B25}"/>
              </a:ext>
            </a:extLst>
          </p:cNvPr>
          <p:cNvSpPr>
            <a:spLocks noGrp="1"/>
          </p:cNvSpPr>
          <p:nvPr>
            <p:ph type="title" idx="4294967295"/>
          </p:nvPr>
        </p:nvSpPr>
        <p:spPr>
          <a:xfrm>
            <a:off x="957146" y="272198"/>
            <a:ext cx="10515600" cy="1325563"/>
          </a:xfrm>
        </p:spPr>
        <p:txBody>
          <a:bodyPr/>
          <a:lstStyle/>
          <a:p>
            <a:r>
              <a:rPr lang="en-GB">
                <a:cs typeface="Calibri Light"/>
              </a:rPr>
              <a:t>Some quotes about conflict …</a:t>
            </a:r>
          </a:p>
        </p:txBody>
      </p:sp>
      <p:sp>
        <p:nvSpPr>
          <p:cNvPr id="3" name="TextBox 2">
            <a:extLst>
              <a:ext uri="{FF2B5EF4-FFF2-40B4-BE49-F238E27FC236}">
                <a16:creationId xmlns:a16="http://schemas.microsoft.com/office/drawing/2014/main" id="{06649E27-EDD4-4590-8E76-A9840DEFCF3C}"/>
              </a:ext>
            </a:extLst>
          </p:cNvPr>
          <p:cNvSpPr txBox="1"/>
          <p:nvPr/>
        </p:nvSpPr>
        <p:spPr>
          <a:xfrm>
            <a:off x="8396033" y="630326"/>
            <a:ext cx="3317970" cy="2308324"/>
          </a:xfrm>
          <a:prstGeom prst="rect">
            <a:avLst/>
          </a:prstGeom>
          <a:solidFill>
            <a:schemeClr val="accent1">
              <a:lumMod val="20000"/>
              <a:lumOff val="80000"/>
            </a:schemeClr>
          </a:solid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Seek first to understand, and then to be understood.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Steven Covey</a:t>
            </a: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rPr>
              <a:t>An eminent author [e.g., The Seven Habits of Highly Effective People] and successful businessman, educator and influential public speaker.   </a:t>
            </a: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Calibri"/>
            </a:endParaRPr>
          </a:p>
        </p:txBody>
      </p:sp>
      <p:sp>
        <p:nvSpPr>
          <p:cNvPr id="7" name="TextBox 6">
            <a:extLst>
              <a:ext uri="{FF2B5EF4-FFF2-40B4-BE49-F238E27FC236}">
                <a16:creationId xmlns:a16="http://schemas.microsoft.com/office/drawing/2014/main" id="{2D9BC955-C52B-469B-8C01-8661B77A4D2F}"/>
              </a:ext>
            </a:extLst>
          </p:cNvPr>
          <p:cNvSpPr txBox="1"/>
          <p:nvPr/>
        </p:nvSpPr>
        <p:spPr>
          <a:xfrm>
            <a:off x="891654" y="3751231"/>
            <a:ext cx="4031249" cy="2862322"/>
          </a:xfrm>
          <a:prstGeom prst="rect">
            <a:avLst/>
          </a:prstGeom>
          <a:solidFill>
            <a:schemeClr val="accent1">
              <a:lumMod val="20000"/>
              <a:lumOff val="80000"/>
            </a:schemeClr>
          </a:solid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33333"/>
                </a:solidFill>
                <a:effectLst/>
                <a:uLnTx/>
                <a:uFillTx/>
                <a:latin typeface="Calibri" panose="020F0502020204030204"/>
                <a:ea typeface="+mn-ea"/>
                <a:cs typeface="+mn-cs"/>
              </a:rPr>
              <a:t>Take advantage of every opportunity to practice your communication skills so that when important occasions arise, you will have the gift, the style, the sharpness, the clarity, and the emotions to affect other people. </a:t>
            </a:r>
            <a:endParaRPr kumimoji="0" lang="en-GB" sz="1800" b="0" i="0" u="none" strike="noStrike" kern="1200" cap="none" spc="0" normalizeH="0" baseline="0" noProof="0">
              <a:ln>
                <a:noFill/>
              </a:ln>
              <a:solidFill>
                <a:srgbClr val="333333"/>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333333"/>
                </a:solidFill>
                <a:effectLst/>
                <a:uLnTx/>
                <a:uFillTx/>
                <a:latin typeface="Calibri" panose="020F0502020204030204"/>
                <a:ea typeface="+mn-ea"/>
                <a:cs typeface="+mn-cs"/>
              </a:rPr>
              <a:t>Jim Rohn</a:t>
            </a:r>
            <a:endParaRPr kumimoji="0" lang="en-GB" sz="1800" b="1" i="0" u="none" strike="noStrike" kern="1200" cap="none" spc="0" normalizeH="0" baseline="0" noProof="0">
              <a:ln>
                <a:noFill/>
              </a:ln>
              <a:solidFill>
                <a:srgbClr val="333333"/>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rPr>
              <a:t>Motivational speaker, author, entrepreneur, investor and a business philosopher</a:t>
            </a:r>
            <a:r>
              <a:rPr kumimoji="0" lang="en-GB" sz="1800" b="0"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rPr>
              <a:t>.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1B0D150D-C4F2-4C21-BAA7-47DC0CF790AA}"/>
              </a:ext>
            </a:extLst>
          </p:cNvPr>
          <p:cNvSpPr txBox="1"/>
          <p:nvPr/>
        </p:nvSpPr>
        <p:spPr>
          <a:xfrm>
            <a:off x="238459" y="1276001"/>
            <a:ext cx="2958754" cy="2308324"/>
          </a:xfrm>
          <a:prstGeom prst="rect">
            <a:avLst/>
          </a:prstGeom>
          <a:solidFill>
            <a:schemeClr val="accent1">
              <a:lumMod val="20000"/>
              <a:lumOff val="80000"/>
            </a:schemeClr>
          </a:solid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Nothing gives one person so much advantage over another as to always remain cool and unruffled under all circumstances.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Thomas Jefferson</a:t>
            </a: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rPr>
              <a:t>Third president of the United States from 1801 to 1809</a:t>
            </a: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Calibri"/>
            </a:endParaRPr>
          </a:p>
        </p:txBody>
      </p:sp>
      <p:sp>
        <p:nvSpPr>
          <p:cNvPr id="17" name="TextBox 16">
            <a:extLst>
              <a:ext uri="{FF2B5EF4-FFF2-40B4-BE49-F238E27FC236}">
                <a16:creationId xmlns:a16="http://schemas.microsoft.com/office/drawing/2014/main" id="{207C6B26-136A-4EC2-915B-0FF46EE78054}"/>
              </a:ext>
            </a:extLst>
          </p:cNvPr>
          <p:cNvSpPr txBox="1"/>
          <p:nvPr/>
        </p:nvSpPr>
        <p:spPr>
          <a:xfrm>
            <a:off x="8759251" y="3429000"/>
            <a:ext cx="2541095" cy="1477328"/>
          </a:xfrm>
          <a:prstGeom prst="rect">
            <a:avLst/>
          </a:prstGeom>
          <a:solidFill>
            <a:schemeClr val="tx2">
              <a:lumMod val="20000"/>
              <a:lumOff val="80000"/>
            </a:schemeClr>
          </a:solid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Dialogue is the most effective way of resolving conflict.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Tenzin Gyatso</a:t>
            </a: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The 14</a:t>
            </a:r>
            <a:r>
              <a:rPr kumimoji="0" lang="en-GB" sz="1800" b="1"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 Dalai Lama</a:t>
            </a: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p:txBody>
      </p:sp>
      <p:sp>
        <p:nvSpPr>
          <p:cNvPr id="19" name="TextBox 18">
            <a:extLst>
              <a:ext uri="{FF2B5EF4-FFF2-40B4-BE49-F238E27FC236}">
                <a16:creationId xmlns:a16="http://schemas.microsoft.com/office/drawing/2014/main" id="{166B1026-171A-433D-9D2E-2CF561B360AA}"/>
              </a:ext>
            </a:extLst>
          </p:cNvPr>
          <p:cNvSpPr txBox="1"/>
          <p:nvPr/>
        </p:nvSpPr>
        <p:spPr>
          <a:xfrm>
            <a:off x="5334547" y="1350574"/>
            <a:ext cx="2589088" cy="4801314"/>
          </a:xfrm>
          <a:prstGeom prst="rect">
            <a:avLst/>
          </a:prstGeom>
          <a:solidFill>
            <a:schemeClr val="accent1">
              <a:lumMod val="20000"/>
              <a:lumOff val="80000"/>
            </a:schemeClr>
          </a:solid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 all conflict, there is one factor that can make a difference between damaging relationships or deepening them.  That factor is attitude.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William James</a:t>
            </a: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lt"/>
                <a:cs typeface="Calibri" panose="020F0502020204030204"/>
              </a:rPr>
              <a:t>An American philosopher and psychologist considered to be a leading thinker of the late nineteenth century, one of the most influential philosophers of the United States, and the "Father of American psychology".</a:t>
            </a: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Calibri"/>
            </a:endParaRPr>
          </a:p>
        </p:txBody>
      </p:sp>
    </p:spTree>
    <p:extLst>
      <p:ext uri="{BB962C8B-B14F-4D97-AF65-F5344CB8AC3E}">
        <p14:creationId xmlns:p14="http://schemas.microsoft.com/office/powerpoint/2010/main" val="25466122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6742C-25B0-453B-97C6-EF4AA57AFD84}"/>
              </a:ext>
            </a:extLst>
          </p:cNvPr>
          <p:cNvSpPr>
            <a:spLocks noGrp="1"/>
          </p:cNvSpPr>
          <p:nvPr>
            <p:ph type="title"/>
          </p:nvPr>
        </p:nvSpPr>
        <p:spPr/>
        <p:txBody>
          <a:bodyPr>
            <a:normAutofit/>
          </a:bodyPr>
          <a:lstStyle/>
          <a:p>
            <a:r>
              <a:rPr lang="en-GB" b="1" dirty="0">
                <a:latin typeface="+mn-lt"/>
              </a:rPr>
              <a:t>Conflict Management </a:t>
            </a:r>
            <a:endParaRPr lang="en-GB" dirty="0"/>
          </a:p>
        </p:txBody>
      </p:sp>
      <p:sp>
        <p:nvSpPr>
          <p:cNvPr id="6" name="Content Placeholder 5">
            <a:extLst>
              <a:ext uri="{FF2B5EF4-FFF2-40B4-BE49-F238E27FC236}">
                <a16:creationId xmlns:a16="http://schemas.microsoft.com/office/drawing/2014/main" id="{3E2248B3-CD81-4AE6-9024-4D094B487235}"/>
              </a:ext>
            </a:extLst>
          </p:cNvPr>
          <p:cNvSpPr>
            <a:spLocks noGrp="1"/>
          </p:cNvSpPr>
          <p:nvPr>
            <p:ph sz="half" idx="1"/>
          </p:nvPr>
        </p:nvSpPr>
        <p:spPr/>
        <p:txBody>
          <a:bodyPr vert="horz" lIns="91440" tIns="45720" rIns="91440" bIns="45720" rtlCol="0" anchor="t">
            <a:normAutofit/>
          </a:bodyPr>
          <a:lstStyle/>
          <a:p>
            <a:pPr marL="0" indent="0">
              <a:buNone/>
            </a:pPr>
            <a:endParaRPr lang="en-GB" dirty="0">
              <a:latin typeface="+mj-lt"/>
              <a:cs typeface="Calibri" panose="020F0502020204030204"/>
            </a:endParaRPr>
          </a:p>
          <a:p>
            <a:pPr marL="0" indent="0">
              <a:buNone/>
            </a:pPr>
            <a:r>
              <a:rPr lang="en-GB" dirty="0">
                <a:latin typeface="+mj-lt"/>
                <a:cs typeface="Calibri" panose="020F0502020204030204"/>
              </a:rPr>
              <a:t>When conflict occurs, if it is managed successfully its negative effects can be minimised.  </a:t>
            </a:r>
            <a:endParaRPr lang="en-US" dirty="0">
              <a:latin typeface="+mj-lt"/>
            </a:endParaRPr>
          </a:p>
          <a:p>
            <a:pPr marL="0" indent="0">
              <a:buNone/>
            </a:pPr>
            <a:endParaRPr lang="en-GB" dirty="0">
              <a:latin typeface="+mj-lt"/>
              <a:cs typeface="Calibri" panose="020F0502020204030204"/>
            </a:endParaRPr>
          </a:p>
          <a:p>
            <a:pPr marL="0" indent="0">
              <a:buNone/>
            </a:pPr>
            <a:r>
              <a:rPr lang="en-GB" dirty="0">
                <a:latin typeface="+mj-lt"/>
                <a:cs typeface="Calibri" panose="020F0502020204030204"/>
              </a:rPr>
              <a:t>Effective conflict management can also increase the positive aspects of conflict. </a:t>
            </a:r>
            <a:endParaRPr lang="en-GB" dirty="0">
              <a:latin typeface="+mj-lt"/>
            </a:endParaRPr>
          </a:p>
          <a:p>
            <a:pPr marL="0" indent="0">
              <a:buNone/>
            </a:pPr>
            <a:endParaRPr lang="en-GB" dirty="0">
              <a:cs typeface="Calibri" panose="020F0502020204030204"/>
            </a:endParaRPr>
          </a:p>
        </p:txBody>
      </p:sp>
      <p:sp>
        <p:nvSpPr>
          <p:cNvPr id="4" name="Speech Bubble: Rectangle with Corners Rounded 3">
            <a:extLst>
              <a:ext uri="{FF2B5EF4-FFF2-40B4-BE49-F238E27FC236}">
                <a16:creationId xmlns:a16="http://schemas.microsoft.com/office/drawing/2014/main" id="{079F3EF9-3019-4834-BD06-E2BA864B8A3B}"/>
              </a:ext>
            </a:extLst>
          </p:cNvPr>
          <p:cNvSpPr/>
          <p:nvPr/>
        </p:nvSpPr>
        <p:spPr>
          <a:xfrm>
            <a:off x="7229708" y="4239888"/>
            <a:ext cx="3452230" cy="1812073"/>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lt"/>
                <a:cs typeface="Calibri" panose="020F0502020204030204"/>
              </a:rPr>
              <a:t>Conflict management refers to techniques and ideas designed to reduce the negative effects of conflict and enhance the positive outcomes for all parties involved (NHS).</a:t>
            </a: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Speech Bubble: Rectangle with Corners Rounded 4">
            <a:extLst>
              <a:ext uri="{FF2B5EF4-FFF2-40B4-BE49-F238E27FC236}">
                <a16:creationId xmlns:a16="http://schemas.microsoft.com/office/drawing/2014/main" id="{9F872072-59C6-46A1-9895-18B45D08E7CB}"/>
              </a:ext>
            </a:extLst>
          </p:cNvPr>
          <p:cNvSpPr/>
          <p:nvPr/>
        </p:nvSpPr>
        <p:spPr>
          <a:xfrm>
            <a:off x="7065227" y="1510627"/>
            <a:ext cx="3557702" cy="2090853"/>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a:ea typeface="+mn-ea"/>
                <a:cs typeface="+mn-cs"/>
              </a:rPr>
              <a:t>Conflict management is the practice of being able to identify and handle conflicts sensibly, fairly, and efficiently (Study.com).</a:t>
            </a:r>
          </a:p>
        </p:txBody>
      </p:sp>
    </p:spTree>
    <p:extLst>
      <p:ext uri="{BB962C8B-B14F-4D97-AF65-F5344CB8AC3E}">
        <p14:creationId xmlns:p14="http://schemas.microsoft.com/office/powerpoint/2010/main" val="3787152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DE60E-2A0D-4AEA-BB3B-AD32EBCDE075}"/>
              </a:ext>
            </a:extLst>
          </p:cNvPr>
          <p:cNvSpPr>
            <a:spLocks noGrp="1"/>
          </p:cNvSpPr>
          <p:nvPr>
            <p:ph type="title"/>
          </p:nvPr>
        </p:nvSpPr>
        <p:spPr>
          <a:xfrm>
            <a:off x="686834" y="1153572"/>
            <a:ext cx="3200400" cy="4461163"/>
          </a:xfrm>
        </p:spPr>
        <p:txBody>
          <a:bodyPr>
            <a:normAutofit fontScale="90000"/>
          </a:bodyPr>
          <a:lstStyle/>
          <a:p>
            <a:r>
              <a:rPr lang="en-GB" b="1" dirty="0">
                <a:solidFill>
                  <a:srgbClr val="FFFFFF"/>
                </a:solidFill>
              </a:rPr>
              <a:t>Why is conflict management an important counselling, life and employability skill?</a:t>
            </a:r>
          </a:p>
        </p:txBody>
      </p:sp>
      <p:sp>
        <p:nvSpPr>
          <p:cNvPr id="3" name="Content Placeholder 2">
            <a:extLst>
              <a:ext uri="{FF2B5EF4-FFF2-40B4-BE49-F238E27FC236}">
                <a16:creationId xmlns:a16="http://schemas.microsoft.com/office/drawing/2014/main" id="{1A5A33FF-9EE8-4BD5-907C-AA15D37098AE}"/>
              </a:ext>
            </a:extLst>
          </p:cNvPr>
          <p:cNvSpPr>
            <a:spLocks noGrp="1"/>
          </p:cNvSpPr>
          <p:nvPr>
            <p:ph idx="1"/>
          </p:nvPr>
        </p:nvSpPr>
        <p:spPr>
          <a:xfrm>
            <a:off x="4447308" y="591344"/>
            <a:ext cx="7419572" cy="5585619"/>
          </a:xfrm>
        </p:spPr>
        <p:txBody>
          <a:bodyPr vert="horz" lIns="91440" tIns="45720" rIns="91440" bIns="45720" rtlCol="0" anchor="ctr">
            <a:noAutofit/>
          </a:bodyPr>
          <a:lstStyle/>
          <a:p>
            <a:r>
              <a:rPr lang="en-GB" sz="3200" dirty="0">
                <a:latin typeface="+mj-lt"/>
              </a:rPr>
              <a:t>Conflict is a natural part of the intersubjectivity [</a:t>
            </a:r>
            <a:r>
              <a:rPr lang="en-GB" sz="3200" dirty="0">
                <a:latin typeface="+mj-lt"/>
                <a:ea typeface="+mn-lt"/>
                <a:cs typeface="+mn-lt"/>
              </a:rPr>
              <a:t>where several subjective viewpoints are brought together]</a:t>
            </a:r>
            <a:r>
              <a:rPr lang="en-GB" sz="3200" dirty="0">
                <a:latin typeface="+mj-lt"/>
              </a:rPr>
              <a:t>, so it is important to understand conflict and know how to address conflict situations. </a:t>
            </a:r>
          </a:p>
          <a:p>
            <a:r>
              <a:rPr lang="en-GB" sz="3200" dirty="0">
                <a:latin typeface="+mj-lt"/>
              </a:rPr>
              <a:t>Conflict that is allowed to grow and fester will ultimately cause resentment, diminish productivity and damage morale. </a:t>
            </a:r>
            <a:endParaRPr lang="en-GB" sz="3200" dirty="0">
              <a:latin typeface="+mj-lt"/>
              <a:cs typeface="Calibri"/>
            </a:endParaRPr>
          </a:p>
          <a:p>
            <a:r>
              <a:rPr lang="en-GB" sz="3200" dirty="0">
                <a:latin typeface="+mj-lt"/>
              </a:rPr>
              <a:t>Conflict management skills help to resolve conflicts equitably and turn disagreements into opportunities. </a:t>
            </a:r>
            <a:endParaRPr lang="en-GB" sz="3200" dirty="0">
              <a:latin typeface="+mj-lt"/>
              <a:cs typeface="Calibri"/>
            </a:endParaRPr>
          </a:p>
        </p:txBody>
      </p:sp>
    </p:spTree>
    <p:extLst>
      <p:ext uri="{BB962C8B-B14F-4D97-AF65-F5344CB8AC3E}">
        <p14:creationId xmlns:p14="http://schemas.microsoft.com/office/powerpoint/2010/main" val="2053150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70F8C-A2A8-4500-BC7B-086D601A1686}"/>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Coming Up...</a:t>
            </a:r>
          </a:p>
        </p:txBody>
      </p:sp>
      <p:sp>
        <p:nvSpPr>
          <p:cNvPr id="3" name="Content Placeholder 2">
            <a:extLst>
              <a:ext uri="{FF2B5EF4-FFF2-40B4-BE49-F238E27FC236}">
                <a16:creationId xmlns:a16="http://schemas.microsoft.com/office/drawing/2014/main" id="{1EC09E57-8F90-4DFF-B72A-C6245CD075B6}"/>
              </a:ext>
            </a:extLst>
          </p:cNvPr>
          <p:cNvSpPr>
            <a:spLocks noGrp="1"/>
          </p:cNvSpPr>
          <p:nvPr>
            <p:ph idx="1"/>
          </p:nvPr>
        </p:nvSpPr>
        <p:spPr>
          <a:xfrm>
            <a:off x="4447308" y="591344"/>
            <a:ext cx="6906491" cy="5585619"/>
          </a:xfrm>
        </p:spPr>
        <p:txBody>
          <a:bodyPr vert="horz" lIns="91440" tIns="45720" rIns="91440" bIns="45720" rtlCol="0" anchor="ctr">
            <a:normAutofit/>
          </a:bodyPr>
          <a:lstStyle/>
          <a:p>
            <a:pPr fontAlgn="base">
              <a:buFont typeface="Wingdings" panose="05000000000000000000" pitchFamily="2" charset="2"/>
              <a:buChar char="q"/>
            </a:pPr>
            <a:r>
              <a:rPr lang="en-GB" dirty="0">
                <a:latin typeface="+mj-lt"/>
              </a:rPr>
              <a:t>In this topic you will self reflect on your conflict management skills, learn to identify and utilise personal skills and qualities relevant to understanding and developing competence in conflict management, and will be able to describe and apply conflict management models.</a:t>
            </a:r>
          </a:p>
          <a:p>
            <a:pPr fontAlgn="base">
              <a:buFont typeface="Wingdings" panose="05000000000000000000" pitchFamily="2" charset="2"/>
              <a:buChar char="q"/>
            </a:pPr>
            <a:endParaRPr lang="en-GB" dirty="0">
              <a:latin typeface="+mj-lt"/>
            </a:endParaRPr>
          </a:p>
          <a:p>
            <a:pPr fontAlgn="base">
              <a:buFont typeface="Wingdings" panose="05000000000000000000" pitchFamily="2" charset="2"/>
              <a:buChar char="q"/>
            </a:pPr>
            <a:r>
              <a:rPr lang="en-GB" dirty="0">
                <a:latin typeface="+mj-lt"/>
              </a:rPr>
              <a:t>You will also learn to recognise appropriate collaborative working practices to manage conflict and help clients to face conflict with greater confidence.  </a:t>
            </a:r>
            <a:endParaRPr lang="en-GB" dirty="0">
              <a:latin typeface="+mj-lt"/>
              <a:cs typeface="Calibri" panose="020F0502020204030204"/>
            </a:endParaRPr>
          </a:p>
          <a:p>
            <a:pPr lvl="0" fontAlgn="base"/>
            <a:endParaRPr lang="en-GB" dirty="0"/>
          </a:p>
          <a:p>
            <a:endParaRPr lang="en-GB" dirty="0"/>
          </a:p>
        </p:txBody>
      </p:sp>
    </p:spTree>
    <p:extLst>
      <p:ext uri="{BB962C8B-B14F-4D97-AF65-F5344CB8AC3E}">
        <p14:creationId xmlns:p14="http://schemas.microsoft.com/office/powerpoint/2010/main" val="561394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9A5B356-D147-405E-BDDF-517CD397A422}"/>
              </a:ext>
            </a:extLst>
          </p:cNvPr>
          <p:cNvSpPr>
            <a:spLocks noGrp="1"/>
          </p:cNvSpPr>
          <p:nvPr>
            <p:ph type="ctrTitle"/>
          </p:nvPr>
        </p:nvSpPr>
        <p:spPr>
          <a:xfrm>
            <a:off x="7595242" y="101600"/>
            <a:ext cx="4087306" cy="2757714"/>
          </a:xfrm>
        </p:spPr>
        <p:txBody>
          <a:bodyPr anchor="b">
            <a:normAutofit/>
          </a:bodyPr>
          <a:lstStyle/>
          <a:p>
            <a:pPr algn="l"/>
            <a:r>
              <a:rPr lang="en-GB" sz="2600" b="1" dirty="0"/>
              <a:t>Keep calm and manage a crisis …… </a:t>
            </a:r>
            <a:r>
              <a:rPr lang="en-GB" sz="2600" dirty="0"/>
              <a:t>[The activities in this session should take you approximately 30 minutes to complete]</a:t>
            </a:r>
            <a:br>
              <a:rPr lang="en-GB" sz="2600" b="1" dirty="0"/>
            </a:br>
            <a:endParaRPr lang="en-GB" sz="2600" dirty="0"/>
          </a:p>
        </p:txBody>
      </p:sp>
      <p:sp>
        <p:nvSpPr>
          <p:cNvPr id="3" name="Content Placeholder 2">
            <a:extLst>
              <a:ext uri="{FF2B5EF4-FFF2-40B4-BE49-F238E27FC236}">
                <a16:creationId xmlns:a16="http://schemas.microsoft.com/office/drawing/2014/main" id="{6CD17485-46E2-4A87-981B-1737E04FEA31}"/>
              </a:ext>
            </a:extLst>
          </p:cNvPr>
          <p:cNvSpPr>
            <a:spLocks noGrp="1"/>
          </p:cNvSpPr>
          <p:nvPr>
            <p:ph type="subTitle" idx="1"/>
          </p:nvPr>
        </p:nvSpPr>
        <p:spPr>
          <a:xfrm>
            <a:off x="6618515" y="3428999"/>
            <a:ext cx="5573484" cy="2942771"/>
          </a:xfrm>
        </p:spPr>
        <p:txBody>
          <a:bodyPr anchor="t">
            <a:noAutofit/>
          </a:bodyPr>
          <a:lstStyle/>
          <a:p>
            <a:pPr algn="l"/>
            <a:r>
              <a:rPr lang="en-GB" sz="6000" dirty="0">
                <a:latin typeface="Algerian" panose="04020705040A02060702" pitchFamily="82" charset="0"/>
              </a:rPr>
              <a:t> Conflict</a:t>
            </a:r>
          </a:p>
          <a:p>
            <a:pPr marL="174625" algn="l"/>
            <a:r>
              <a:rPr lang="en-GB" sz="6000" dirty="0">
                <a:latin typeface="Algerian" panose="04020705040A02060702" pitchFamily="82" charset="0"/>
              </a:rPr>
              <a:t> or   opportunity?</a:t>
            </a:r>
          </a:p>
        </p:txBody>
      </p:sp>
      <p:pic>
        <p:nvPicPr>
          <p:cNvPr id="6" name="Picture 5" descr="Calendar&#10;&#10;Description automatically generated">
            <a:extLst>
              <a:ext uri="{FF2B5EF4-FFF2-40B4-BE49-F238E27FC236}">
                <a16:creationId xmlns:a16="http://schemas.microsoft.com/office/drawing/2014/main" id="{1FB8874A-7703-465B-B508-9BD3B0432759}"/>
              </a:ext>
            </a:extLst>
          </p:cNvPr>
          <p:cNvPicPr>
            <a:picLocks noChangeAspect="1"/>
          </p:cNvPicPr>
          <p:nvPr/>
        </p:nvPicPr>
        <p:blipFill rotWithShape="1">
          <a:blip r:embed="rId3"/>
          <a:srcRect l="17435" r="14154"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16513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0E4E7-4689-4D00-BABA-5EBB89EA8D61}"/>
              </a:ext>
            </a:extLst>
          </p:cNvPr>
          <p:cNvSpPr>
            <a:spLocks noGrp="1"/>
          </p:cNvSpPr>
          <p:nvPr>
            <p:ph type="title"/>
          </p:nvPr>
        </p:nvSpPr>
        <p:spPr/>
        <p:txBody>
          <a:bodyPr/>
          <a:lstStyle/>
          <a:p>
            <a:r>
              <a:rPr lang="en-GB" b="1" dirty="0"/>
              <a:t>Practicing good conflict management</a:t>
            </a:r>
            <a:endParaRPr lang="en-GB" dirty="0"/>
          </a:p>
        </p:txBody>
      </p:sp>
      <p:sp>
        <p:nvSpPr>
          <p:cNvPr id="3" name="Content Placeholder 2">
            <a:extLst>
              <a:ext uri="{FF2B5EF4-FFF2-40B4-BE49-F238E27FC236}">
                <a16:creationId xmlns:a16="http://schemas.microsoft.com/office/drawing/2014/main" id="{28EC0403-8802-4CCB-9B88-FA444D7671D4}"/>
              </a:ext>
            </a:extLst>
          </p:cNvPr>
          <p:cNvSpPr>
            <a:spLocks noGrp="1"/>
          </p:cNvSpPr>
          <p:nvPr>
            <p:ph idx="1"/>
          </p:nvPr>
        </p:nvSpPr>
        <p:spPr/>
        <p:txBody>
          <a:bodyPr/>
          <a:lstStyle/>
          <a:p>
            <a:endParaRPr lang="en-GB" dirty="0"/>
          </a:p>
          <a:p>
            <a:pPr marL="88900" indent="6350">
              <a:lnSpc>
                <a:spcPct val="100000"/>
              </a:lnSpc>
              <a:buNone/>
            </a:pPr>
            <a:r>
              <a:rPr lang="en-GB" b="1" dirty="0"/>
              <a:t>Activity One:  </a:t>
            </a:r>
            <a:r>
              <a:rPr lang="en-GB" dirty="0"/>
              <a:t>Continuing the theme of our personal ‘style’ of dealing with conflict - whilst watching the following video [5 minutes], make notes about any aspect of yourself that you relate to … which of these characters do you align with and why?</a:t>
            </a:r>
          </a:p>
          <a:p>
            <a:pPr marL="88900" indent="6350">
              <a:lnSpc>
                <a:spcPct val="100000"/>
              </a:lnSpc>
              <a:buNone/>
            </a:pPr>
            <a:r>
              <a:rPr lang="en-GB" dirty="0"/>
              <a:t>Is there any aspect of this behaviour you would like to change and how might you do this?</a:t>
            </a:r>
          </a:p>
          <a:p>
            <a:pPr marL="88900" indent="6350">
              <a:lnSpc>
                <a:spcPct val="100000"/>
              </a:lnSpc>
              <a:buNone/>
            </a:pPr>
            <a:r>
              <a:rPr lang="en-GB" dirty="0"/>
              <a:t>[This activity should take you approximately 10 minutes]</a:t>
            </a:r>
          </a:p>
          <a:p>
            <a:endParaRPr lang="en-GB" dirty="0"/>
          </a:p>
        </p:txBody>
      </p:sp>
    </p:spTree>
    <p:extLst>
      <p:ext uri="{BB962C8B-B14F-4D97-AF65-F5344CB8AC3E}">
        <p14:creationId xmlns:p14="http://schemas.microsoft.com/office/powerpoint/2010/main" val="3598073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omas Killman   Recognising Conflict Styles">
            <a:hlinkClick r:id="" action="ppaction://media"/>
            <a:extLst>
              <a:ext uri="{FF2B5EF4-FFF2-40B4-BE49-F238E27FC236}">
                <a16:creationId xmlns:a16="http://schemas.microsoft.com/office/drawing/2014/main" id="{710A899E-A98A-4AB4-B21C-45C1ECB3E953}"/>
              </a:ext>
            </a:extLst>
          </p:cNvPr>
          <p:cNvPicPr>
            <a:picLocks noRot="1" noChangeAspect="1"/>
          </p:cNvPicPr>
          <p:nvPr>
            <a:videoFile r:link="rId1"/>
          </p:nvPr>
        </p:nvPicPr>
        <p:blipFill>
          <a:blip r:embed="rId3"/>
          <a:stretch>
            <a:fillRect/>
          </a:stretch>
        </p:blipFill>
        <p:spPr>
          <a:xfrm>
            <a:off x="3048000" y="1714500"/>
            <a:ext cx="6096000" cy="3429000"/>
          </a:xfrm>
          <a:prstGeom prst="rect">
            <a:avLst/>
          </a:prstGeom>
        </p:spPr>
      </p:pic>
    </p:spTree>
    <p:extLst>
      <p:ext uri="{BB962C8B-B14F-4D97-AF65-F5344CB8AC3E}">
        <p14:creationId xmlns:p14="http://schemas.microsoft.com/office/powerpoint/2010/main" val="1568617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8D6CA-6253-4BC7-A21D-B3C098933DA5}"/>
              </a:ext>
            </a:extLst>
          </p:cNvPr>
          <p:cNvSpPr>
            <a:spLocks noGrp="1"/>
          </p:cNvSpPr>
          <p:nvPr>
            <p:ph type="title"/>
          </p:nvPr>
        </p:nvSpPr>
        <p:spPr/>
        <p:txBody>
          <a:bodyPr/>
          <a:lstStyle/>
          <a:p>
            <a:r>
              <a:rPr lang="en-GB" b="1" dirty="0"/>
              <a:t>Practicing good conflict management</a:t>
            </a:r>
            <a:endParaRPr lang="en-GB" dirty="0"/>
          </a:p>
        </p:txBody>
      </p:sp>
      <p:sp>
        <p:nvSpPr>
          <p:cNvPr id="3" name="Content Placeholder 2">
            <a:extLst>
              <a:ext uri="{FF2B5EF4-FFF2-40B4-BE49-F238E27FC236}">
                <a16:creationId xmlns:a16="http://schemas.microsoft.com/office/drawing/2014/main" id="{01D815E6-1CBA-4712-8449-2CC05132CF45}"/>
              </a:ext>
            </a:extLst>
          </p:cNvPr>
          <p:cNvSpPr>
            <a:spLocks noGrp="1"/>
          </p:cNvSpPr>
          <p:nvPr>
            <p:ph idx="1"/>
          </p:nvPr>
        </p:nvSpPr>
        <p:spPr/>
        <p:txBody>
          <a:bodyPr>
            <a:normAutofit lnSpcReduction="10000"/>
          </a:bodyPr>
          <a:lstStyle/>
          <a:p>
            <a:endParaRPr lang="en-GB" dirty="0"/>
          </a:p>
          <a:p>
            <a:endParaRPr lang="en-GB" dirty="0"/>
          </a:p>
          <a:p>
            <a:pPr marL="725488" indent="-552450">
              <a:buNone/>
            </a:pPr>
            <a:r>
              <a:rPr lang="en-GB" b="1" dirty="0"/>
              <a:t>Activity Two: O</a:t>
            </a:r>
            <a:r>
              <a:rPr lang="en-GB" dirty="0"/>
              <a:t>ther patterns of behaviour surface in teams. Now that you have considered your conflict ‘style’ - While watching the following video [2.2 minutes], consider what role you usually take in a team</a:t>
            </a:r>
          </a:p>
          <a:p>
            <a:pPr marL="725488" indent="-4763">
              <a:buNone/>
            </a:pPr>
            <a:r>
              <a:rPr lang="en-GB" dirty="0"/>
              <a:t>Then, research team roles and how these play out in conflict management and find a different YouTube video which explains this: </a:t>
            </a:r>
          </a:p>
          <a:p>
            <a:pPr marL="630238" indent="-457200">
              <a:buNone/>
            </a:pPr>
            <a:r>
              <a:rPr lang="en-GB" dirty="0"/>
              <a:t>	[This activity should take you approximately 10 minutes]</a:t>
            </a:r>
          </a:p>
          <a:p>
            <a:pPr marL="630238" indent="-457200">
              <a:buNone/>
            </a:pPr>
            <a:endParaRPr lang="en-GB" dirty="0"/>
          </a:p>
          <a:p>
            <a:endParaRPr lang="en-GB" dirty="0"/>
          </a:p>
        </p:txBody>
      </p:sp>
    </p:spTree>
    <p:extLst>
      <p:ext uri="{BB962C8B-B14F-4D97-AF65-F5344CB8AC3E}">
        <p14:creationId xmlns:p14="http://schemas.microsoft.com/office/powerpoint/2010/main" val="12954840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To Deal With Conflict">
            <a:hlinkClick r:id="" action="ppaction://media"/>
            <a:extLst>
              <a:ext uri="{FF2B5EF4-FFF2-40B4-BE49-F238E27FC236}">
                <a16:creationId xmlns:a16="http://schemas.microsoft.com/office/drawing/2014/main" id="{30691551-3F1A-4B6D-9848-0E201FEDAC8B}"/>
              </a:ext>
            </a:extLst>
          </p:cNvPr>
          <p:cNvPicPr>
            <a:picLocks noRot="1" noChangeAspect="1"/>
          </p:cNvPicPr>
          <p:nvPr>
            <a:videoFile r:link="rId1"/>
          </p:nvPr>
        </p:nvPicPr>
        <p:blipFill>
          <a:blip r:embed="rId3"/>
          <a:stretch>
            <a:fillRect/>
          </a:stretch>
        </p:blipFill>
        <p:spPr>
          <a:xfrm>
            <a:off x="3048000" y="1714500"/>
            <a:ext cx="6096000" cy="3429000"/>
          </a:xfrm>
          <a:prstGeom prst="rect">
            <a:avLst/>
          </a:prstGeom>
        </p:spPr>
      </p:pic>
    </p:spTree>
    <p:extLst>
      <p:ext uri="{BB962C8B-B14F-4D97-AF65-F5344CB8AC3E}">
        <p14:creationId xmlns:p14="http://schemas.microsoft.com/office/powerpoint/2010/main" val="1108304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078DD7-17EF-4A69-955E-68D7B0517B97}"/>
              </a:ext>
            </a:extLst>
          </p:cNvPr>
          <p:cNvSpPr>
            <a:spLocks noGrp="1"/>
          </p:cNvSpPr>
          <p:nvPr>
            <p:ph type="title"/>
          </p:nvPr>
        </p:nvSpPr>
        <p:spPr>
          <a:xfrm>
            <a:off x="2311147" y="365760"/>
            <a:ext cx="7569706" cy="1288238"/>
          </a:xfrm>
        </p:spPr>
        <p:txBody>
          <a:bodyPr anchor="ctr">
            <a:normAutofit/>
          </a:bodyPr>
          <a:lstStyle/>
          <a:p>
            <a:pPr algn="ctr"/>
            <a:r>
              <a:rPr lang="en-GB" b="1" dirty="0"/>
              <a:t>Why is this learning important?</a:t>
            </a:r>
          </a:p>
        </p:txBody>
      </p:sp>
      <p:sp>
        <p:nvSpPr>
          <p:cNvPr id="15" name="Content Placeholder 2">
            <a:extLst>
              <a:ext uri="{FF2B5EF4-FFF2-40B4-BE49-F238E27FC236}">
                <a16:creationId xmlns:a16="http://schemas.microsoft.com/office/drawing/2014/main" id="{45674832-DA8B-467C-B7F8-36D3E9C85E34}"/>
              </a:ext>
            </a:extLst>
          </p:cNvPr>
          <p:cNvSpPr>
            <a:spLocks noGrp="1"/>
          </p:cNvSpPr>
          <p:nvPr>
            <p:ph idx="1"/>
          </p:nvPr>
        </p:nvSpPr>
        <p:spPr>
          <a:xfrm>
            <a:off x="2165569" y="1956816"/>
            <a:ext cx="7860863" cy="4024884"/>
          </a:xfrm>
        </p:spPr>
        <p:txBody>
          <a:bodyPr vert="horz" lIns="91440" tIns="45720" rIns="91440" bIns="45720" rtlCol="0" anchor="t">
            <a:normAutofit/>
          </a:bodyPr>
          <a:lstStyle/>
          <a:p>
            <a:pPr marL="0" indent="0">
              <a:buNone/>
            </a:pPr>
            <a:r>
              <a:rPr lang="en-GB" sz="2400" dirty="0">
                <a:ea typeface="+mn-lt"/>
                <a:cs typeface="+mn-lt"/>
              </a:rPr>
              <a:t>Within these fast changing and complicated times conflict is a constant in the contemporary workplace. This topic addresses how to deal with this is a productive way</a:t>
            </a:r>
            <a:endParaRPr lang="en-GB" sz="2400" dirty="0">
              <a:cs typeface="Calibri" panose="020F0502020204030204"/>
            </a:endParaRPr>
          </a:p>
          <a:p>
            <a:pPr marL="0" indent="0">
              <a:buNone/>
            </a:pPr>
            <a:r>
              <a:rPr lang="en-GB" sz="2400" dirty="0"/>
              <a:t>The aims of this topic is to understand the term crisis management, understand what it is like to manage crisis situations skilfully, help your clients manage conflict and appreciate why this is important for counselling, life and employability.</a:t>
            </a:r>
          </a:p>
          <a:p>
            <a:pPr marL="0" indent="0">
              <a:buNone/>
            </a:pPr>
            <a:r>
              <a:rPr lang="en-GB" sz="2400" dirty="0"/>
              <a:t>By the end of this session, you will be able to describe and utilise crisis management techniques.</a:t>
            </a:r>
            <a:endParaRPr lang="en-GB" sz="2400" dirty="0">
              <a:cs typeface="Calibri" panose="020F0502020204030204"/>
            </a:endParaRPr>
          </a:p>
        </p:txBody>
      </p:sp>
    </p:spTree>
    <p:extLst>
      <p:ext uri="{BB962C8B-B14F-4D97-AF65-F5344CB8AC3E}">
        <p14:creationId xmlns:p14="http://schemas.microsoft.com/office/powerpoint/2010/main" val="405750879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02CB81-DA99-48A2-9AF2-33428E6B01D1}"/>
              </a:ext>
            </a:extLst>
          </p:cNvPr>
          <p:cNvSpPr>
            <a:spLocks noGrp="1"/>
          </p:cNvSpPr>
          <p:nvPr>
            <p:ph type="title"/>
          </p:nvPr>
        </p:nvSpPr>
        <p:spPr>
          <a:xfrm>
            <a:off x="4553733" y="548464"/>
            <a:ext cx="6798541" cy="1675623"/>
          </a:xfrm>
        </p:spPr>
        <p:txBody>
          <a:bodyPr anchor="b">
            <a:normAutofit/>
          </a:bodyPr>
          <a:lstStyle/>
          <a:p>
            <a:r>
              <a:rPr lang="en-GB" sz="4000" b="1"/>
              <a:t>Keep Calm in a Crisis …</a:t>
            </a:r>
            <a:br>
              <a:rPr lang="en-GB" sz="4000" b="1"/>
            </a:br>
            <a:endParaRPr lang="en-GB" sz="4000" b="1" dirty="0"/>
          </a:p>
        </p:txBody>
      </p:sp>
      <p:pic>
        <p:nvPicPr>
          <p:cNvPr id="12" name="Picture 11">
            <a:extLst>
              <a:ext uri="{FF2B5EF4-FFF2-40B4-BE49-F238E27FC236}">
                <a16:creationId xmlns:a16="http://schemas.microsoft.com/office/drawing/2014/main" id="{6FF1E228-D9AA-4850-9605-C5182A2DBA04}"/>
              </a:ext>
            </a:extLst>
          </p:cNvPr>
          <p:cNvPicPr>
            <a:picLocks noChangeAspect="1"/>
          </p:cNvPicPr>
          <p:nvPr/>
        </p:nvPicPr>
        <p:blipFill rotWithShape="1">
          <a:blip r:embed="rId2"/>
          <a:srcRect l="20260" r="38894"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AD4021C9-FEDB-441A-B6F3-DF6CF081F47F}"/>
              </a:ext>
            </a:extLst>
          </p:cNvPr>
          <p:cNvSpPr>
            <a:spLocks noGrp="1"/>
          </p:cNvSpPr>
          <p:nvPr>
            <p:ph idx="1"/>
          </p:nvPr>
        </p:nvSpPr>
        <p:spPr>
          <a:xfrm>
            <a:off x="4553734" y="1727200"/>
            <a:ext cx="7333466" cy="4876800"/>
          </a:xfrm>
        </p:spPr>
        <p:txBody>
          <a:bodyPr>
            <a:normAutofit fontScale="85000" lnSpcReduction="20000"/>
          </a:bodyPr>
          <a:lstStyle/>
          <a:p>
            <a:pPr marL="0" indent="0">
              <a:buNone/>
            </a:pPr>
            <a:endParaRPr lang="en-GB" sz="2000" dirty="0"/>
          </a:p>
          <a:p>
            <a:r>
              <a:rPr lang="en-GB" sz="3200" dirty="0">
                <a:latin typeface="+mj-lt"/>
              </a:rPr>
              <a:t>When a difficult situation arises, our first instinct may be to panic - it can be difficult to stay calm under pressure.</a:t>
            </a:r>
          </a:p>
          <a:p>
            <a:r>
              <a:rPr lang="en-GB" sz="3200" dirty="0">
                <a:latin typeface="+mj-lt"/>
              </a:rPr>
              <a:t>Whilst it is natural to experience some anxiety during a crisis, this doesn’t have to be stressful – it can be controlled and put to good use by developing a level of mental preparedness and psychological readiness so that you remain composed, confident and able to work at your peak performance.</a:t>
            </a:r>
          </a:p>
          <a:p>
            <a:r>
              <a:rPr lang="en-GB" sz="3200" dirty="0">
                <a:latin typeface="+mj-lt"/>
              </a:rPr>
              <a:t>So whilst it can be hard to keep calm in a crisis, this can result in finding opportunities within difficult situations. This concept is considered through the work of Owen (2020).</a:t>
            </a:r>
          </a:p>
          <a:p>
            <a:endParaRPr lang="en-GB" sz="2000" dirty="0"/>
          </a:p>
          <a:p>
            <a:endParaRPr lang="en-GB" sz="2000" dirty="0"/>
          </a:p>
          <a:p>
            <a:pPr marL="0" indent="0">
              <a:buNone/>
            </a:pPr>
            <a:endParaRPr lang="en-GB" sz="2000" dirty="0"/>
          </a:p>
          <a:p>
            <a:endParaRPr lang="en-GB" sz="2000" dirty="0"/>
          </a:p>
        </p:txBody>
      </p:sp>
    </p:spTree>
    <p:extLst>
      <p:ext uri="{BB962C8B-B14F-4D97-AF65-F5344CB8AC3E}">
        <p14:creationId xmlns:p14="http://schemas.microsoft.com/office/powerpoint/2010/main" val="223587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91564D-6F87-4298-9A53-F31F7AD25395}"/>
              </a:ext>
            </a:extLst>
          </p:cNvPr>
          <p:cNvSpPr>
            <a:spLocks noGrp="1"/>
          </p:cNvSpPr>
          <p:nvPr>
            <p:ph type="title"/>
          </p:nvPr>
        </p:nvSpPr>
        <p:spPr>
          <a:xfrm>
            <a:off x="838200" y="365125"/>
            <a:ext cx="10515600" cy="1325563"/>
          </a:xfrm>
        </p:spPr>
        <p:txBody>
          <a:bodyPr>
            <a:normAutofit/>
          </a:bodyPr>
          <a:lstStyle/>
          <a:p>
            <a:r>
              <a:rPr lang="en-GB" b="1" dirty="0">
                <a:cs typeface="Calibri Light"/>
              </a:rPr>
              <a:t>Typical Crisis Situations …</a:t>
            </a:r>
            <a:endParaRPr lang="en-GB" b="1"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C2B6005-4E1B-4AFE-8029-34444A844755}"/>
              </a:ext>
            </a:extLst>
          </p:cNvPr>
          <p:cNvSpPr>
            <a:spLocks noGrp="1"/>
          </p:cNvSpPr>
          <p:nvPr>
            <p:ph idx="1"/>
          </p:nvPr>
        </p:nvSpPr>
        <p:spPr>
          <a:xfrm>
            <a:off x="284480" y="1825624"/>
            <a:ext cx="11684000" cy="6261736"/>
          </a:xfrm>
        </p:spPr>
        <p:txBody>
          <a:bodyPr vert="horz" lIns="91440" tIns="45720" rIns="91440" bIns="45720" rtlCol="0">
            <a:noAutofit/>
          </a:bodyPr>
          <a:lstStyle/>
          <a:p>
            <a:pPr marL="0" indent="0">
              <a:buNone/>
            </a:pPr>
            <a:r>
              <a:rPr lang="en-GB" dirty="0">
                <a:latin typeface="+mj-lt"/>
                <a:cs typeface="Calibri"/>
              </a:rPr>
              <a:t>It is almost inevitable that moments of crisis and conflict will occur in life and work.</a:t>
            </a:r>
          </a:p>
          <a:p>
            <a:pPr marL="0" indent="0">
              <a:buNone/>
            </a:pPr>
            <a:r>
              <a:rPr lang="en-GB" dirty="0">
                <a:latin typeface="+mj-lt"/>
                <a:cs typeface="Calibri"/>
              </a:rPr>
              <a:t>For instance:</a:t>
            </a:r>
          </a:p>
          <a:p>
            <a:pPr marL="457200" indent="-457200"/>
            <a:r>
              <a:rPr lang="en-GB" dirty="0">
                <a:latin typeface="+mj-lt"/>
                <a:cs typeface="Calibri"/>
              </a:rPr>
              <a:t>You have left your element of a group  assessment to the last minute and others are relying on you. </a:t>
            </a:r>
          </a:p>
          <a:p>
            <a:pPr marL="457200" indent="-457200"/>
            <a:r>
              <a:rPr lang="en-GB" dirty="0">
                <a:latin typeface="+mj-lt"/>
                <a:cs typeface="Calibri"/>
              </a:rPr>
              <a:t>At a job interview you are asked a question you are unprepared for.</a:t>
            </a:r>
          </a:p>
          <a:p>
            <a:pPr marL="457200" indent="-457200"/>
            <a:r>
              <a:rPr lang="en-GB" dirty="0">
                <a:latin typeface="+mj-lt"/>
                <a:cs typeface="Calibri"/>
              </a:rPr>
              <a:t>In a meeting you are blamed for something that was not your responsibility.</a:t>
            </a:r>
          </a:p>
          <a:p>
            <a:pPr marL="457200" indent="-457200"/>
            <a:r>
              <a:rPr lang="en-GB" dirty="0">
                <a:latin typeface="+mj-lt"/>
                <a:cs typeface="Calibri"/>
              </a:rPr>
              <a:t>Your boss tries to bully you into taking on an extra project when you already have a full workload.</a:t>
            </a:r>
          </a:p>
          <a:p>
            <a:pPr marL="0" indent="0">
              <a:buNone/>
            </a:pPr>
            <a:r>
              <a:rPr lang="en-GB" dirty="0">
                <a:latin typeface="+mj-lt"/>
                <a:cs typeface="Calibri"/>
              </a:rPr>
              <a:t>When these situations occur, do you fight, flight or freeze? Or is there another option? </a:t>
            </a:r>
          </a:p>
        </p:txBody>
      </p:sp>
    </p:spTree>
    <p:extLst>
      <p:ext uri="{BB962C8B-B14F-4D97-AF65-F5344CB8AC3E}">
        <p14:creationId xmlns:p14="http://schemas.microsoft.com/office/powerpoint/2010/main" val="4258073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09EA2-93F8-416A-A656-DB3CE69072E8}"/>
              </a:ext>
            </a:extLst>
          </p:cNvPr>
          <p:cNvSpPr>
            <a:spLocks noGrp="1"/>
          </p:cNvSpPr>
          <p:nvPr>
            <p:ph type="title"/>
          </p:nvPr>
        </p:nvSpPr>
        <p:spPr/>
        <p:txBody>
          <a:bodyPr>
            <a:normAutofit/>
          </a:bodyPr>
          <a:lstStyle/>
          <a:p>
            <a:br>
              <a:rPr lang="en-GB"/>
            </a:br>
            <a:endParaRPr lang="en-GB"/>
          </a:p>
        </p:txBody>
      </p:sp>
      <p:sp>
        <p:nvSpPr>
          <p:cNvPr id="3" name="Content Placeholder 2">
            <a:extLst>
              <a:ext uri="{FF2B5EF4-FFF2-40B4-BE49-F238E27FC236}">
                <a16:creationId xmlns:a16="http://schemas.microsoft.com/office/drawing/2014/main" id="{07E3DE72-D571-45D2-960A-9B97021DE700}"/>
              </a:ext>
            </a:extLst>
          </p:cNvPr>
          <p:cNvSpPr>
            <a:spLocks noGrp="1"/>
          </p:cNvSpPr>
          <p:nvPr>
            <p:ph idx="1"/>
          </p:nvPr>
        </p:nvSpPr>
        <p:spPr/>
        <p:txBody>
          <a:bodyPr vert="horz" lIns="91440" tIns="45720" rIns="91440" bIns="45720" rtlCol="0" anchor="t">
            <a:normAutofit fontScale="70000" lnSpcReduction="20000"/>
          </a:bodyPr>
          <a:lstStyle/>
          <a:p>
            <a:endParaRPr lang="en-GB" dirty="0"/>
          </a:p>
          <a:p>
            <a:pPr marL="0" indent="0">
              <a:buNone/>
            </a:pPr>
            <a:r>
              <a:rPr lang="en-GB" sz="4400" dirty="0">
                <a:latin typeface="+mj-lt"/>
              </a:rPr>
              <a:t>Competent and calm crisis management is a skill which builds resilience towards future events and Owen (2020 ) offers five suggestions that we might follow to achieve good crisis management:</a:t>
            </a:r>
            <a:endParaRPr lang="en-GB" sz="4400" dirty="0">
              <a:latin typeface="+mj-lt"/>
              <a:cs typeface="Calibri" panose="020F0502020204030204"/>
            </a:endParaRPr>
          </a:p>
          <a:p>
            <a:pPr marL="514350" indent="-514350">
              <a:lnSpc>
                <a:spcPct val="100000"/>
              </a:lnSpc>
              <a:buAutoNum type="arabicPeriod"/>
            </a:pPr>
            <a:r>
              <a:rPr lang="en-GB" sz="4400" dirty="0">
                <a:latin typeface="+mj-lt"/>
                <a:ea typeface="+mn-lt"/>
                <a:cs typeface="+mn-lt"/>
              </a:rPr>
              <a:t>Step up …</a:t>
            </a:r>
            <a:endParaRPr lang="en-US" sz="4400" dirty="0">
              <a:latin typeface="+mj-lt"/>
              <a:ea typeface="+mn-lt"/>
              <a:cs typeface="+mn-lt"/>
            </a:endParaRPr>
          </a:p>
          <a:p>
            <a:pPr marL="514350" indent="-514350">
              <a:lnSpc>
                <a:spcPct val="100000"/>
              </a:lnSpc>
              <a:buAutoNum type="arabicPeriod"/>
            </a:pPr>
            <a:r>
              <a:rPr lang="en-GB" sz="4400" dirty="0">
                <a:latin typeface="+mj-lt"/>
                <a:ea typeface="+mn-lt"/>
                <a:cs typeface="+mn-lt"/>
              </a:rPr>
              <a:t>Get help …</a:t>
            </a:r>
            <a:endParaRPr lang="en-US" sz="4400" dirty="0">
              <a:latin typeface="+mj-lt"/>
              <a:ea typeface="+mn-lt"/>
              <a:cs typeface="+mn-lt"/>
            </a:endParaRPr>
          </a:p>
          <a:p>
            <a:pPr marL="514350" indent="-514350">
              <a:lnSpc>
                <a:spcPct val="100000"/>
              </a:lnSpc>
              <a:buAutoNum type="arabicPeriod"/>
            </a:pPr>
            <a:r>
              <a:rPr lang="en-GB" sz="4400" dirty="0">
                <a:latin typeface="+mj-lt"/>
                <a:ea typeface="+mn-lt"/>
                <a:cs typeface="+mn-lt"/>
              </a:rPr>
              <a:t>Drive to action, any action ….</a:t>
            </a:r>
            <a:endParaRPr lang="en-US" sz="4400" dirty="0">
              <a:latin typeface="+mj-lt"/>
              <a:ea typeface="+mn-lt"/>
              <a:cs typeface="+mn-lt"/>
            </a:endParaRPr>
          </a:p>
          <a:p>
            <a:pPr marL="514350" indent="-514350">
              <a:lnSpc>
                <a:spcPct val="100000"/>
              </a:lnSpc>
              <a:buAutoNum type="arabicPeriod"/>
            </a:pPr>
            <a:r>
              <a:rPr lang="en-GB" sz="4400" dirty="0">
                <a:latin typeface="+mj-lt"/>
                <a:ea typeface="+mn-lt"/>
                <a:cs typeface="+mn-lt"/>
              </a:rPr>
              <a:t>Act the part …</a:t>
            </a:r>
            <a:endParaRPr lang="en-US" sz="4400" dirty="0">
              <a:latin typeface="+mj-lt"/>
              <a:ea typeface="+mn-lt"/>
              <a:cs typeface="+mn-lt"/>
            </a:endParaRPr>
          </a:p>
          <a:p>
            <a:pPr marL="514350" indent="-514350">
              <a:lnSpc>
                <a:spcPct val="100000"/>
              </a:lnSpc>
              <a:buAutoNum type="arabicPeriod"/>
            </a:pPr>
            <a:r>
              <a:rPr lang="en-GB" sz="4400" dirty="0">
                <a:latin typeface="+mj-lt"/>
                <a:ea typeface="+mn-lt"/>
                <a:cs typeface="+mn-lt"/>
              </a:rPr>
              <a:t>Share the credit …</a:t>
            </a:r>
            <a:endParaRPr lang="en-US" sz="4400" dirty="0">
              <a:latin typeface="+mj-lt"/>
              <a:ea typeface="+mn-lt"/>
              <a:cs typeface="+mn-lt"/>
            </a:endParaRPr>
          </a:p>
          <a:p>
            <a:endParaRPr lang="en-GB" sz="4400" dirty="0">
              <a:cs typeface="Calibri" panose="020F0502020204030204"/>
            </a:endParaRPr>
          </a:p>
          <a:p>
            <a:endParaRPr lang="en-GB" dirty="0"/>
          </a:p>
          <a:p>
            <a:endParaRPr lang="en-GB" dirty="0">
              <a:cs typeface="Calibri" panose="020F0502020204030204"/>
            </a:endParaRPr>
          </a:p>
        </p:txBody>
      </p:sp>
      <p:sp>
        <p:nvSpPr>
          <p:cNvPr id="4" name="Rectangle 3">
            <a:extLst>
              <a:ext uri="{FF2B5EF4-FFF2-40B4-BE49-F238E27FC236}">
                <a16:creationId xmlns:a16="http://schemas.microsoft.com/office/drawing/2014/main" id="{90BFAB8F-B0FC-4220-A41E-A34D030867DB}"/>
              </a:ext>
            </a:extLst>
          </p:cNvPr>
          <p:cNvSpPr/>
          <p:nvPr/>
        </p:nvSpPr>
        <p:spPr>
          <a:xfrm>
            <a:off x="1016577" y="946150"/>
            <a:ext cx="9441873" cy="769441"/>
          </a:xfrm>
          <a:prstGeom prst="rect">
            <a:avLst/>
          </a:prstGeom>
        </p:spPr>
        <p:txBody>
          <a:bodyPr wrap="square" lIns="91440" tIns="45720" rIns="91440" bIns="45720" anchor="t">
            <a:spAutoFit/>
          </a:bodyPr>
          <a:lstStyle/>
          <a:p>
            <a:r>
              <a:rPr lang="en-GB" sz="4400" dirty="0"/>
              <a:t>Turn a crisis into an opportunity …</a:t>
            </a:r>
            <a:endParaRPr lang="en-US" dirty="0"/>
          </a:p>
        </p:txBody>
      </p:sp>
    </p:spTree>
    <p:extLst>
      <p:ext uri="{BB962C8B-B14F-4D97-AF65-F5344CB8AC3E}">
        <p14:creationId xmlns:p14="http://schemas.microsoft.com/office/powerpoint/2010/main" val="10260657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74397-D26C-48D7-83D3-3F3AA4614B29}"/>
              </a:ext>
            </a:extLst>
          </p:cNvPr>
          <p:cNvSpPr>
            <a:spLocks noGrp="1"/>
          </p:cNvSpPr>
          <p:nvPr>
            <p:ph type="title"/>
          </p:nvPr>
        </p:nvSpPr>
        <p:spPr/>
        <p:txBody>
          <a:bodyPr/>
          <a:lstStyle/>
          <a:p>
            <a:r>
              <a:rPr lang="en-GB" dirty="0"/>
              <a:t>Turn a crisis into an opportunity …</a:t>
            </a:r>
            <a:br>
              <a:rPr lang="en-US" dirty="0"/>
            </a:br>
            <a:endParaRPr lang="en-GB" dirty="0"/>
          </a:p>
        </p:txBody>
      </p:sp>
      <p:sp>
        <p:nvSpPr>
          <p:cNvPr id="3" name="Rectangle: Rounded Corners 2">
            <a:extLst>
              <a:ext uri="{FF2B5EF4-FFF2-40B4-BE49-F238E27FC236}">
                <a16:creationId xmlns:a16="http://schemas.microsoft.com/office/drawing/2014/main" id="{D5B31C95-A519-472F-9CB3-50B98FB10BAB}"/>
              </a:ext>
            </a:extLst>
          </p:cNvPr>
          <p:cNvSpPr/>
          <p:nvPr/>
        </p:nvSpPr>
        <p:spPr>
          <a:xfrm>
            <a:off x="954672" y="1995480"/>
            <a:ext cx="4818742" cy="638746"/>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Calibri"/>
              </a:rPr>
              <a:t>1. Step Up – Run into the crisis rather than away from it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Rectangle: Rounded Corners 3">
            <a:extLst>
              <a:ext uri="{FF2B5EF4-FFF2-40B4-BE49-F238E27FC236}">
                <a16:creationId xmlns:a16="http://schemas.microsoft.com/office/drawing/2014/main" id="{18020075-1D16-47B0-80F8-4F004E59B004}"/>
              </a:ext>
            </a:extLst>
          </p:cNvPr>
          <p:cNvSpPr/>
          <p:nvPr/>
        </p:nvSpPr>
        <p:spPr>
          <a:xfrm>
            <a:off x="5616262" y="2398999"/>
            <a:ext cx="5114925" cy="1325563"/>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Calibri"/>
              </a:rPr>
              <a:t>2. Get help  – Lone heroes succeed in movies but not so much in real life. Remember – life is a team sport. Ask for advice and seek out those willing to help.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Rounded Corners 4">
            <a:extLst>
              <a:ext uri="{FF2B5EF4-FFF2-40B4-BE49-F238E27FC236}">
                <a16:creationId xmlns:a16="http://schemas.microsoft.com/office/drawing/2014/main" id="{E7961673-841D-4B41-A570-89FAD01B5C3C}"/>
              </a:ext>
            </a:extLst>
          </p:cNvPr>
          <p:cNvSpPr/>
          <p:nvPr/>
        </p:nvSpPr>
        <p:spPr>
          <a:xfrm>
            <a:off x="347498" y="3271850"/>
            <a:ext cx="5258360" cy="14253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Calibri"/>
              </a:rPr>
              <a:t>3. Drive to action, any action – Dwelling on the crisis is easy and useless. Action is hard and risky. Take small steps first, even if it’s a wrong step at least you have momentum and can change direction if needed.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angle: Rounded Corners 5">
            <a:extLst>
              <a:ext uri="{FF2B5EF4-FFF2-40B4-BE49-F238E27FC236}">
                <a16:creationId xmlns:a16="http://schemas.microsoft.com/office/drawing/2014/main" id="{88298E4B-7082-4C80-BF6C-7574531B6A9C}"/>
              </a:ext>
            </a:extLst>
          </p:cNvPr>
          <p:cNvSpPr/>
          <p:nvPr/>
        </p:nvSpPr>
        <p:spPr>
          <a:xfrm>
            <a:off x="6586144" y="4243802"/>
            <a:ext cx="5114925"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rPr>
              <a:t>4. Act the part – Project confidence, hope clarity and certainty.</a:t>
            </a:r>
          </a:p>
        </p:txBody>
      </p:sp>
      <p:sp>
        <p:nvSpPr>
          <p:cNvPr id="7" name="Rectangle: Rounded Corners 6">
            <a:extLst>
              <a:ext uri="{FF2B5EF4-FFF2-40B4-BE49-F238E27FC236}">
                <a16:creationId xmlns:a16="http://schemas.microsoft.com/office/drawing/2014/main" id="{C920CC1B-EBE0-4BBF-8FE6-48E26F16CEFF}"/>
              </a:ext>
            </a:extLst>
          </p:cNvPr>
          <p:cNvSpPr/>
          <p:nvPr/>
        </p:nvSpPr>
        <p:spPr>
          <a:xfrm>
            <a:off x="4028681" y="5468260"/>
            <a:ext cx="5114925"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Calibri"/>
              </a:rPr>
              <a:t>5. Share the credit – When the crisis is over show gratitude to those who supported you through it.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9729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0397-E3F6-4FC3-A821-8D797A33344A}"/>
              </a:ext>
            </a:extLst>
          </p:cNvPr>
          <p:cNvSpPr>
            <a:spLocks noGrp="1"/>
          </p:cNvSpPr>
          <p:nvPr>
            <p:ph type="title"/>
          </p:nvPr>
        </p:nvSpPr>
        <p:spPr>
          <a:xfrm>
            <a:off x="526384" y="0"/>
            <a:ext cx="11139231" cy="1288238"/>
          </a:xfrm>
        </p:spPr>
        <p:txBody>
          <a:bodyPr anchor="ctr">
            <a:normAutofit fontScale="90000"/>
          </a:bodyPr>
          <a:lstStyle/>
          <a:p>
            <a:pPr algn="ctr"/>
            <a:r>
              <a:rPr lang="en-GB" b="1" dirty="0">
                <a:cs typeface="Calibri Light"/>
              </a:rPr>
              <a:t>Activity Three: Reflection on a personal crisis [This activity should take you approximately 15 minutes . </a:t>
            </a:r>
            <a:endParaRPr lang="en-GB" b="1" dirty="0"/>
          </a:p>
        </p:txBody>
      </p:sp>
      <p:sp>
        <p:nvSpPr>
          <p:cNvPr id="14" name="Content Placeholder 2">
            <a:extLst>
              <a:ext uri="{FF2B5EF4-FFF2-40B4-BE49-F238E27FC236}">
                <a16:creationId xmlns:a16="http://schemas.microsoft.com/office/drawing/2014/main" id="{7E2F2105-56BD-411A-AA30-EE8B89C701BF}"/>
              </a:ext>
            </a:extLst>
          </p:cNvPr>
          <p:cNvSpPr>
            <a:spLocks noGrp="1"/>
          </p:cNvSpPr>
          <p:nvPr>
            <p:ph idx="1"/>
          </p:nvPr>
        </p:nvSpPr>
        <p:spPr>
          <a:xfrm>
            <a:off x="1584960" y="1481070"/>
            <a:ext cx="9472097" cy="5376930"/>
          </a:xfrm>
        </p:spPr>
        <p:txBody>
          <a:bodyPr vert="horz" lIns="91440" tIns="45720" rIns="91440" bIns="45720" rtlCol="0" anchor="t">
            <a:normAutofit/>
          </a:bodyPr>
          <a:lstStyle/>
          <a:p>
            <a:pPr marL="0" indent="0">
              <a:buNone/>
            </a:pPr>
            <a:r>
              <a:rPr lang="en-GB" sz="2400" dirty="0"/>
              <a:t>Think of a time when you have had to manage a personal crisis and write</a:t>
            </a:r>
          </a:p>
          <a:p>
            <a:pPr marL="0" indent="0">
              <a:buNone/>
            </a:pPr>
            <a:r>
              <a:rPr lang="en-GB" sz="2400" dirty="0"/>
              <a:t> a short note in your journal that considers:</a:t>
            </a:r>
            <a:endParaRPr lang="en-US" sz="2400" dirty="0"/>
          </a:p>
          <a:p>
            <a:pPr marL="457200" indent="-457200"/>
            <a:r>
              <a:rPr lang="en-GB" sz="2400" dirty="0">
                <a:cs typeface="Calibri"/>
              </a:rPr>
              <a:t>If  you used emotional or rational thinking in dealing with the crisis</a:t>
            </a:r>
          </a:p>
          <a:p>
            <a:pPr marL="457200" indent="-457200"/>
            <a:r>
              <a:rPr lang="en-GB" sz="2400" dirty="0">
                <a:cs typeface="Calibri"/>
              </a:rPr>
              <a:t>How</a:t>
            </a:r>
            <a:r>
              <a:rPr lang="en-GB" sz="2400" dirty="0"/>
              <a:t> the way you dealt with the crisis compares to Owen's suggestions?  </a:t>
            </a:r>
            <a:endParaRPr lang="en-GB" sz="2400" dirty="0">
              <a:cs typeface="Calibri"/>
            </a:endParaRPr>
          </a:p>
          <a:p>
            <a:pPr marL="0" indent="0">
              <a:buNone/>
            </a:pPr>
            <a:r>
              <a:rPr lang="en-GB" sz="2400" dirty="0">
                <a:cs typeface="Calibri"/>
              </a:rPr>
              <a:t>Now consider whether the outcome would have been different had you:</a:t>
            </a:r>
          </a:p>
          <a:p>
            <a:pPr marL="457200" indent="-457200"/>
            <a:r>
              <a:rPr lang="en-GB" sz="2400" dirty="0">
                <a:cs typeface="Calibri"/>
              </a:rPr>
              <a:t>Slowed down your thinking and thought less impulsively.</a:t>
            </a:r>
            <a:endParaRPr lang="en-GB" sz="2400" dirty="0"/>
          </a:p>
          <a:p>
            <a:pPr marL="457200" indent="-457200"/>
            <a:r>
              <a:rPr lang="en-GB" sz="2400" dirty="0"/>
              <a:t>Used each of Owen's 5 calls to action within your particular situation.</a:t>
            </a:r>
            <a:endParaRPr lang="en-GB" sz="2400" dirty="0">
              <a:cs typeface="Calibri"/>
            </a:endParaRPr>
          </a:p>
          <a:p>
            <a:pPr marL="0" indent="0">
              <a:buNone/>
            </a:pPr>
            <a:r>
              <a:rPr lang="en-GB" sz="2400" dirty="0">
                <a:cs typeface="Calibri"/>
              </a:rPr>
              <a:t>Add this to your journal note along with a response to the following question:</a:t>
            </a:r>
          </a:p>
          <a:p>
            <a:pPr marL="0" indent="0">
              <a:buNone/>
            </a:pPr>
            <a:r>
              <a:rPr lang="en-GB" sz="2400" dirty="0"/>
              <a:t>Do you agree with Owen's belief, that when these five principles are used, it is possible to turn a crisis into an opportunity?</a:t>
            </a:r>
            <a:endParaRPr lang="en-GB" sz="2400" dirty="0">
              <a:cs typeface="Calibri"/>
            </a:endParaRPr>
          </a:p>
          <a:p>
            <a:pPr marL="0" indent="0">
              <a:buNone/>
            </a:pPr>
            <a:endParaRPr lang="en-GB" sz="1900" dirty="0"/>
          </a:p>
          <a:p>
            <a:endParaRPr lang="en-GB" sz="1900" dirty="0"/>
          </a:p>
        </p:txBody>
      </p:sp>
    </p:spTree>
    <p:extLst>
      <p:ext uri="{BB962C8B-B14F-4D97-AF65-F5344CB8AC3E}">
        <p14:creationId xmlns:p14="http://schemas.microsoft.com/office/powerpoint/2010/main" val="1675279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risis Management Strategies: Ian Mitroff on Successfully Managing Crises">
            <a:hlinkClick r:id="" action="ppaction://media"/>
            <a:extLst>
              <a:ext uri="{FF2B5EF4-FFF2-40B4-BE49-F238E27FC236}">
                <a16:creationId xmlns:a16="http://schemas.microsoft.com/office/drawing/2014/main" id="{673719D2-CB71-4B17-89D9-1E49AD20575F}"/>
              </a:ext>
            </a:extLst>
          </p:cNvPr>
          <p:cNvPicPr>
            <a:picLocks noRot="1" noChangeAspect="1"/>
          </p:cNvPicPr>
          <p:nvPr>
            <a:videoFile r:link="rId1"/>
          </p:nvPr>
        </p:nvPicPr>
        <p:blipFill>
          <a:blip r:embed="rId3"/>
          <a:stretch>
            <a:fillRect/>
          </a:stretch>
        </p:blipFill>
        <p:spPr>
          <a:xfrm>
            <a:off x="3029164" y="2228697"/>
            <a:ext cx="6096000" cy="3429000"/>
          </a:xfrm>
          <a:prstGeom prst="rect">
            <a:avLst/>
          </a:prstGeom>
        </p:spPr>
      </p:pic>
      <p:sp>
        <p:nvSpPr>
          <p:cNvPr id="5" name="Title 4">
            <a:extLst>
              <a:ext uri="{FF2B5EF4-FFF2-40B4-BE49-F238E27FC236}">
                <a16:creationId xmlns:a16="http://schemas.microsoft.com/office/drawing/2014/main" id="{4E55D0E6-E8CF-41FE-B946-D1A194E9CDF2}"/>
              </a:ext>
            </a:extLst>
          </p:cNvPr>
          <p:cNvSpPr>
            <a:spLocks noGrp="1"/>
          </p:cNvSpPr>
          <p:nvPr>
            <p:ph type="title"/>
          </p:nvPr>
        </p:nvSpPr>
        <p:spPr/>
        <p:txBody>
          <a:bodyPr>
            <a:normAutofit/>
          </a:bodyPr>
          <a:lstStyle/>
          <a:p>
            <a:br>
              <a:rPr lang="en-GB" dirty="0"/>
            </a:br>
            <a:endParaRPr lang="en-GB" dirty="0"/>
          </a:p>
        </p:txBody>
      </p:sp>
      <p:sp>
        <p:nvSpPr>
          <p:cNvPr id="6" name="Content Placeholder 5">
            <a:extLst>
              <a:ext uri="{FF2B5EF4-FFF2-40B4-BE49-F238E27FC236}">
                <a16:creationId xmlns:a16="http://schemas.microsoft.com/office/drawing/2014/main" id="{49C288E5-A95C-466D-8870-F1C2E8032F6E}"/>
              </a:ext>
            </a:extLst>
          </p:cNvPr>
          <p:cNvSpPr>
            <a:spLocks noGrp="1"/>
          </p:cNvSpPr>
          <p:nvPr>
            <p:ph idx="1"/>
          </p:nvPr>
        </p:nvSpPr>
        <p:spPr>
          <a:xfrm>
            <a:off x="226031" y="494852"/>
            <a:ext cx="11702266" cy="5682111"/>
          </a:xfrm>
        </p:spPr>
        <p:txBody>
          <a:bodyPr>
            <a:normAutofit/>
          </a:bodyPr>
          <a:lstStyle/>
          <a:p>
            <a:pPr marL="360363" indent="-360363">
              <a:buNone/>
            </a:pPr>
            <a:r>
              <a:rPr lang="en-GB" sz="2000" dirty="0"/>
              <a:t>1.4 Here is one example of dealing with large-scale workplace crisis [Video 5.27 minutes] to get you started on searching for other ways to address personal crisis and crisis in the workplace.  </a:t>
            </a:r>
          </a:p>
          <a:p>
            <a:pPr marL="1408112" indent="-514350">
              <a:buAutoNum type="romanLcParenBoth"/>
            </a:pPr>
            <a:r>
              <a:rPr lang="en-GB" sz="2000" dirty="0"/>
              <a:t>What is the difference in addressing a personal, or a workplace crisis? </a:t>
            </a:r>
          </a:p>
          <a:p>
            <a:pPr marL="1408112" indent="-514350">
              <a:buAutoNum type="romanLcParenBoth"/>
            </a:pPr>
            <a:r>
              <a:rPr lang="en-GB" sz="2000" dirty="0"/>
              <a:t>What personal and professional lessons to you take away from this video?</a:t>
            </a:r>
          </a:p>
          <a:p>
            <a:pPr marL="457200" indent="-457200">
              <a:buAutoNum type="romanUcPeriod"/>
            </a:pPr>
            <a:endParaRPr lang="en-GB" sz="2400" dirty="0"/>
          </a:p>
        </p:txBody>
      </p:sp>
    </p:spTree>
    <p:extLst>
      <p:ext uri="{BB962C8B-B14F-4D97-AF65-F5344CB8AC3E}">
        <p14:creationId xmlns:p14="http://schemas.microsoft.com/office/powerpoint/2010/main" val="1236115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5ED068-681C-4283-B630-84F67B1D061E}"/>
              </a:ext>
            </a:extLst>
          </p:cNvPr>
          <p:cNvSpPr>
            <a:spLocks noGrp="1"/>
          </p:cNvSpPr>
          <p:nvPr>
            <p:ph type="title"/>
          </p:nvPr>
        </p:nvSpPr>
        <p:spPr>
          <a:xfrm>
            <a:off x="838200" y="365125"/>
            <a:ext cx="10515600" cy="1306443"/>
          </a:xfrm>
        </p:spPr>
        <p:txBody>
          <a:bodyPr>
            <a:normAutofit/>
          </a:bodyPr>
          <a:lstStyle/>
          <a:p>
            <a:r>
              <a:rPr lang="en-GB" sz="4000" dirty="0">
                <a:cs typeface="Calibri Light"/>
              </a:rPr>
              <a:t>Another way of addressing this …Thinking, Fast and Slow</a:t>
            </a:r>
            <a:endParaRPr lang="en-GB" sz="4000" dirty="0"/>
          </a:p>
        </p:txBody>
      </p:sp>
      <p:sp>
        <p:nvSpPr>
          <p:cNvPr id="3" name="Content Placeholder 2">
            <a:extLst>
              <a:ext uri="{FF2B5EF4-FFF2-40B4-BE49-F238E27FC236}">
                <a16:creationId xmlns:a16="http://schemas.microsoft.com/office/drawing/2014/main" id="{949EDD59-405C-444A-8C61-13E3DAB7FB6B}"/>
              </a:ext>
            </a:extLst>
          </p:cNvPr>
          <p:cNvSpPr>
            <a:spLocks noGrp="1"/>
          </p:cNvSpPr>
          <p:nvPr>
            <p:ph idx="1"/>
          </p:nvPr>
        </p:nvSpPr>
        <p:spPr>
          <a:xfrm>
            <a:off x="838200" y="1825625"/>
            <a:ext cx="4152774" cy="4303464"/>
          </a:xfrm>
        </p:spPr>
        <p:txBody>
          <a:bodyPr vert="horz" lIns="91440" tIns="45720" rIns="91440" bIns="45720" rtlCol="0" anchor="t">
            <a:normAutofit fontScale="92500" lnSpcReduction="10000"/>
          </a:bodyPr>
          <a:lstStyle/>
          <a:p>
            <a:pPr marL="0" indent="0">
              <a:buNone/>
            </a:pPr>
            <a:r>
              <a:rPr lang="en-GB" dirty="0">
                <a:cs typeface="Calibri"/>
              </a:rPr>
              <a:t>In '</a:t>
            </a:r>
            <a:r>
              <a:rPr lang="en-GB" i="1" dirty="0">
                <a:cs typeface="Calibri"/>
              </a:rPr>
              <a:t>Thinking, Fast and Slow'</a:t>
            </a:r>
            <a:r>
              <a:rPr lang="en-GB" dirty="0">
                <a:cs typeface="Calibri"/>
              </a:rPr>
              <a:t>, by Daniel </a:t>
            </a:r>
            <a:r>
              <a:rPr lang="en-GB" dirty="0" err="1">
                <a:cs typeface="Calibri"/>
              </a:rPr>
              <a:t>Khaneman</a:t>
            </a:r>
            <a:r>
              <a:rPr lang="en-GB" dirty="0">
                <a:cs typeface="Calibri"/>
              </a:rPr>
              <a:t> (2011), fast thinking (system 1 thinking) is unconscious, emotional and instinctive.  </a:t>
            </a:r>
            <a:endParaRPr lang="en-US" dirty="0">
              <a:cs typeface="Calibri"/>
            </a:endParaRPr>
          </a:p>
          <a:p>
            <a:pPr marL="0" indent="0">
              <a:buNone/>
            </a:pPr>
            <a:endParaRPr lang="en-GB" dirty="0">
              <a:cs typeface="Calibri"/>
            </a:endParaRPr>
          </a:p>
          <a:p>
            <a:pPr marL="0" indent="0">
              <a:buNone/>
            </a:pPr>
            <a:r>
              <a:rPr lang="en-GB" dirty="0">
                <a:cs typeface="Calibri"/>
              </a:rPr>
              <a:t>Thinking fast is likely to result in snap judgements and, sometimes, prejudice. In a crisis fast thinking leads to impulsive fight, flight or freeze behaviour.</a:t>
            </a:r>
            <a:endParaRPr lang="en-US" dirty="0">
              <a:cs typeface="Calibri"/>
            </a:endParaRPr>
          </a:p>
          <a:p>
            <a:pPr marL="0" indent="0">
              <a:buNone/>
            </a:pPr>
            <a:endParaRPr lang="en-GB" sz="2000" dirty="0">
              <a:cs typeface="Calibri"/>
            </a:endParaRPr>
          </a:p>
          <a:p>
            <a:pPr marL="0" indent="0">
              <a:buNone/>
            </a:pPr>
            <a:endParaRPr lang="en-GB" sz="2000" dirty="0">
              <a:cs typeface="Calibri"/>
            </a:endParaRPr>
          </a:p>
        </p:txBody>
      </p:sp>
      <p:pic>
        <p:nvPicPr>
          <p:cNvPr id="9" name="Picture 9" descr="Graphical user interface&#10;&#10;Description automatically generated">
            <a:extLst>
              <a:ext uri="{FF2B5EF4-FFF2-40B4-BE49-F238E27FC236}">
                <a16:creationId xmlns:a16="http://schemas.microsoft.com/office/drawing/2014/main" id="{07704E7B-EDE1-4969-A6C5-8745C8B30F16}"/>
              </a:ext>
            </a:extLst>
          </p:cNvPr>
          <p:cNvPicPr>
            <a:picLocks noChangeAspect="1"/>
          </p:cNvPicPr>
          <p:nvPr/>
        </p:nvPicPr>
        <p:blipFill rotWithShape="1">
          <a:blip r:embed="rId2"/>
          <a:srcRect t="5875" r="2" b="2833"/>
          <a:stretch/>
        </p:blipFill>
        <p:spPr>
          <a:xfrm>
            <a:off x="6259825" y="1999532"/>
            <a:ext cx="5122549" cy="3510433"/>
          </a:xfrm>
          <a:prstGeom prst="rect">
            <a:avLst/>
          </a:prstGeom>
        </p:spPr>
      </p:pic>
      <p:sp>
        <p:nvSpPr>
          <p:cNvPr id="10" name="Speech Bubble: Rectangle with Corners Rounded 9">
            <a:extLst>
              <a:ext uri="{FF2B5EF4-FFF2-40B4-BE49-F238E27FC236}">
                <a16:creationId xmlns:a16="http://schemas.microsoft.com/office/drawing/2014/main" id="{2215528A-FEE6-473A-B6D5-24FEF4C85BA0}"/>
              </a:ext>
            </a:extLst>
          </p:cNvPr>
          <p:cNvSpPr/>
          <p:nvPr/>
        </p:nvSpPr>
        <p:spPr>
          <a:xfrm>
            <a:off x="6261410" y="1236260"/>
            <a:ext cx="1607632" cy="1235925"/>
          </a:xfrm>
          <a:prstGeom prst="wedgeRoundRectCallout">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Calibri"/>
              </a:rPr>
              <a:t>Who can I blame for this situation?</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Speech Bubble: Rectangle with Corners Rounded 14">
            <a:extLst>
              <a:ext uri="{FF2B5EF4-FFF2-40B4-BE49-F238E27FC236}">
                <a16:creationId xmlns:a16="http://schemas.microsoft.com/office/drawing/2014/main" id="{7A850101-435E-4EB5-BA12-D751495B7283}"/>
              </a:ext>
            </a:extLst>
          </p:cNvPr>
          <p:cNvSpPr/>
          <p:nvPr/>
        </p:nvSpPr>
        <p:spPr>
          <a:xfrm>
            <a:off x="7980556" y="1236260"/>
            <a:ext cx="1607632" cy="1235925"/>
          </a:xfrm>
          <a:prstGeom prst="wedgeRoundRectCallout">
            <a:avLst/>
          </a:prstGeom>
        </p:spPr>
        <p:style>
          <a:lnRef idx="2">
            <a:schemeClr val="accent1"/>
          </a:lnRef>
          <a:fillRef idx="1">
            <a:schemeClr val="lt1"/>
          </a:fillRef>
          <a:effectRef idx="0">
            <a:schemeClr val="accent1"/>
          </a:effectRef>
          <a:fontRef idx="minor">
            <a:schemeClr val="dk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Calibri"/>
              </a:rPr>
              <a:t>I can't cope with this I'm out of here!</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Speech Bubble: Rectangle with Corners Rounded 15">
            <a:extLst>
              <a:ext uri="{FF2B5EF4-FFF2-40B4-BE49-F238E27FC236}">
                <a16:creationId xmlns:a16="http://schemas.microsoft.com/office/drawing/2014/main" id="{BDCB0416-3A7E-433C-B474-897C1D571CC9}"/>
              </a:ext>
            </a:extLst>
          </p:cNvPr>
          <p:cNvSpPr/>
          <p:nvPr/>
        </p:nvSpPr>
        <p:spPr>
          <a:xfrm>
            <a:off x="9774044" y="1236260"/>
            <a:ext cx="1607632" cy="1235925"/>
          </a:xfrm>
          <a:prstGeom prst="wedgeRoundRectCallout">
            <a:avLst/>
          </a:prstGeom>
        </p:spPr>
        <p:style>
          <a:lnRef idx="2">
            <a:schemeClr val="accent1"/>
          </a:lnRef>
          <a:fillRef idx="1">
            <a:schemeClr val="lt1"/>
          </a:fillRef>
          <a:effectRef idx="0">
            <a:schemeClr val="accent1"/>
          </a:effectRef>
          <a:fontRef idx="minor">
            <a:schemeClr val="dk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Calibri"/>
              </a:rPr>
              <a:t>I don't know what to do!</a:t>
            </a:r>
          </a:p>
        </p:txBody>
      </p:sp>
    </p:spTree>
    <p:extLst>
      <p:ext uri="{BB962C8B-B14F-4D97-AF65-F5344CB8AC3E}">
        <p14:creationId xmlns:p14="http://schemas.microsoft.com/office/powerpoint/2010/main" val="9756544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ED068-681C-4283-B630-84F67B1D061E}"/>
              </a:ext>
            </a:extLst>
          </p:cNvPr>
          <p:cNvSpPr>
            <a:spLocks noGrp="1"/>
          </p:cNvSpPr>
          <p:nvPr>
            <p:ph type="title"/>
          </p:nvPr>
        </p:nvSpPr>
        <p:spPr/>
        <p:txBody>
          <a:bodyPr/>
          <a:lstStyle/>
          <a:p>
            <a:r>
              <a:rPr lang="en-GB">
                <a:cs typeface="Calibri Light"/>
              </a:rPr>
              <a:t>Thinking, Fast and Slow</a:t>
            </a:r>
            <a:endParaRPr lang="en-GB"/>
          </a:p>
        </p:txBody>
      </p:sp>
      <p:sp>
        <p:nvSpPr>
          <p:cNvPr id="3" name="Content Placeholder 2">
            <a:extLst>
              <a:ext uri="{FF2B5EF4-FFF2-40B4-BE49-F238E27FC236}">
                <a16:creationId xmlns:a16="http://schemas.microsoft.com/office/drawing/2014/main" id="{949EDD59-405C-444A-8C61-13E3DAB7FB6B}"/>
              </a:ext>
            </a:extLst>
          </p:cNvPr>
          <p:cNvSpPr>
            <a:spLocks noGrp="1"/>
          </p:cNvSpPr>
          <p:nvPr>
            <p:ph idx="1"/>
          </p:nvPr>
        </p:nvSpPr>
        <p:spPr>
          <a:xfrm>
            <a:off x="838200" y="1564640"/>
            <a:ext cx="9626600" cy="5293359"/>
          </a:xfrm>
        </p:spPr>
        <p:txBody>
          <a:bodyPr vert="horz" lIns="91440" tIns="45720" rIns="91440" bIns="45720" rtlCol="0" anchor="t">
            <a:normAutofit lnSpcReduction="10000"/>
          </a:bodyPr>
          <a:lstStyle/>
          <a:p>
            <a:pPr marL="0" indent="0">
              <a:buNone/>
            </a:pPr>
            <a:r>
              <a:rPr lang="en-GB" dirty="0">
                <a:ea typeface="+mn-lt"/>
                <a:cs typeface="+mn-lt"/>
              </a:rPr>
              <a:t>In a crisis, slow thinking is best.</a:t>
            </a:r>
            <a:endParaRPr lang="en-US" dirty="0"/>
          </a:p>
          <a:p>
            <a:pPr marL="0" indent="0">
              <a:buNone/>
            </a:pPr>
            <a:endParaRPr lang="en-GB" dirty="0">
              <a:cs typeface="Calibri"/>
            </a:endParaRPr>
          </a:p>
          <a:p>
            <a:pPr marL="0" indent="0">
              <a:buNone/>
            </a:pPr>
            <a:r>
              <a:rPr lang="en-GB" dirty="0">
                <a:cs typeface="Calibri"/>
              </a:rPr>
              <a:t>Slow thinking (system 2) is conscious, deliberate and mostly rational. </a:t>
            </a:r>
          </a:p>
          <a:p>
            <a:pPr marL="0" indent="0">
              <a:buNone/>
            </a:pPr>
            <a:endParaRPr lang="en-GB" dirty="0">
              <a:cs typeface="Calibri"/>
            </a:endParaRPr>
          </a:p>
          <a:p>
            <a:pPr marL="0" indent="0">
              <a:buNone/>
            </a:pPr>
            <a:r>
              <a:rPr lang="en-GB" dirty="0">
                <a:cs typeface="Calibri"/>
              </a:rPr>
              <a:t>Slowing things down in a crisis achieves two goals.</a:t>
            </a:r>
          </a:p>
          <a:p>
            <a:pPr marL="514350" indent="-514350">
              <a:buAutoNum type="arabicPeriod"/>
            </a:pPr>
            <a:r>
              <a:rPr lang="en-GB" dirty="0">
                <a:cs typeface="Calibri"/>
              </a:rPr>
              <a:t>It allows you to take the emotional heat out of a crisis.</a:t>
            </a:r>
          </a:p>
          <a:p>
            <a:pPr marL="514350" indent="-514350">
              <a:buAutoNum type="arabicPeriod"/>
            </a:pPr>
            <a:r>
              <a:rPr lang="en-GB" dirty="0">
                <a:cs typeface="Calibri"/>
              </a:rPr>
              <a:t>It helps you to understand what is really going on. </a:t>
            </a:r>
          </a:p>
          <a:p>
            <a:pPr marL="0" indent="0">
              <a:buNone/>
            </a:pPr>
            <a:endParaRPr lang="en-GB" dirty="0">
              <a:cs typeface="Calibri"/>
            </a:endParaRPr>
          </a:p>
          <a:p>
            <a:pPr marL="0" indent="0">
              <a:buNone/>
            </a:pPr>
            <a:r>
              <a:rPr lang="en-GB" dirty="0">
                <a:cs typeface="Calibri"/>
              </a:rPr>
              <a:t>In slow thinking, reason replaces emotion, which is a good thing. Slowing down gives you time to make a purposeful choice instead of an automatic one.</a:t>
            </a:r>
          </a:p>
          <a:p>
            <a:pPr marL="0" indent="0">
              <a:buNone/>
            </a:pPr>
            <a:endParaRPr lang="en-GB" dirty="0">
              <a:cs typeface="Calibri"/>
            </a:endParaRPr>
          </a:p>
        </p:txBody>
      </p:sp>
    </p:spTree>
    <p:extLst>
      <p:ext uri="{BB962C8B-B14F-4D97-AF65-F5344CB8AC3E}">
        <p14:creationId xmlns:p14="http://schemas.microsoft.com/office/powerpoint/2010/main" val="35428759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803C25-3DCC-4852-81BA-846D2DE48659}"/>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So, How can you use this information?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EC95405-C8CB-4636-B147-7344F5DF1A5C}"/>
              </a:ext>
            </a:extLst>
          </p:cNvPr>
          <p:cNvSpPr>
            <a:spLocks noGrp="1"/>
          </p:cNvSpPr>
          <p:nvPr>
            <p:ph idx="1"/>
          </p:nvPr>
        </p:nvSpPr>
        <p:spPr>
          <a:xfrm>
            <a:off x="5370153" y="1526033"/>
            <a:ext cx="6332658" cy="4936187"/>
          </a:xfrm>
        </p:spPr>
        <p:txBody>
          <a:bodyPr vert="horz" lIns="91440" tIns="45720" rIns="91440" bIns="45720" rtlCol="0">
            <a:normAutofit/>
          </a:bodyPr>
          <a:lstStyle/>
          <a:p>
            <a:pPr marL="0" indent="0">
              <a:buNone/>
            </a:pPr>
            <a:r>
              <a:rPr lang="en-GB" sz="3200" dirty="0">
                <a:cs typeface="Calibri"/>
              </a:rPr>
              <a:t>Moments of crisis will occur throughout your life and the lives of your clients and you need to know how to take control of internal impulses by slowing down your thinking.</a:t>
            </a:r>
          </a:p>
          <a:p>
            <a:pPr marL="0" indent="0">
              <a:buNone/>
            </a:pPr>
            <a:endParaRPr lang="en-GB" sz="3200" dirty="0">
              <a:cs typeface="Calibri"/>
            </a:endParaRPr>
          </a:p>
          <a:p>
            <a:pPr marL="0" indent="0">
              <a:buNone/>
            </a:pPr>
            <a:r>
              <a:rPr lang="en-GB" sz="3200" dirty="0">
                <a:cs typeface="Calibri"/>
              </a:rPr>
              <a:t>Taking control of the crisis may even help you turn it into an opportunity</a:t>
            </a:r>
            <a:r>
              <a:rPr lang="en-GB" dirty="0">
                <a:cs typeface="Calibri"/>
              </a:rPr>
              <a:t>.  </a:t>
            </a:r>
          </a:p>
        </p:txBody>
      </p:sp>
    </p:spTree>
    <p:extLst>
      <p:ext uri="{BB962C8B-B14F-4D97-AF65-F5344CB8AC3E}">
        <p14:creationId xmlns:p14="http://schemas.microsoft.com/office/powerpoint/2010/main" val="36496654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A64A8C-0465-4261-98CE-CE45A1EC8D77}"/>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GB" sz="3600">
                <a:solidFill>
                  <a:srgbClr val="3F3F3F"/>
                </a:solidFill>
              </a:rPr>
              <a:t>A recap … … …</a:t>
            </a:r>
          </a:p>
        </p:txBody>
      </p:sp>
      <p:sp>
        <p:nvSpPr>
          <p:cNvPr id="3" name="Content Placeholder 2">
            <a:extLst>
              <a:ext uri="{FF2B5EF4-FFF2-40B4-BE49-F238E27FC236}">
                <a16:creationId xmlns:a16="http://schemas.microsoft.com/office/drawing/2014/main" id="{4DD1C69E-C093-4247-B51A-C1065DA5D420}"/>
              </a:ext>
            </a:extLst>
          </p:cNvPr>
          <p:cNvSpPr>
            <a:spLocks noGrp="1"/>
          </p:cNvSpPr>
          <p:nvPr>
            <p:ph sz="half" idx="1"/>
          </p:nvPr>
        </p:nvSpPr>
        <p:spPr>
          <a:xfrm>
            <a:off x="1476915" y="2888250"/>
            <a:ext cx="4297351" cy="2959777"/>
          </a:xfrm>
        </p:spPr>
        <p:txBody>
          <a:bodyPr anchor="t">
            <a:noAutofit/>
          </a:bodyPr>
          <a:lstStyle/>
          <a:p>
            <a:r>
              <a:rPr lang="en-GB" dirty="0"/>
              <a:t>You’ve completed this topic.</a:t>
            </a:r>
          </a:p>
          <a:p>
            <a:endParaRPr lang="en-GB" dirty="0"/>
          </a:p>
          <a:p>
            <a:r>
              <a:rPr lang="en-GB" dirty="0"/>
              <a:t>You should be able to describe how to manage a crisis and be able to apply some of these concepts to client work, life and employability</a:t>
            </a:r>
          </a:p>
        </p:txBody>
      </p:sp>
      <p:cxnSp>
        <p:nvCxnSpPr>
          <p:cNvPr id="20" name="Straight Connector 19">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A957DD6B-25F3-4BFF-9A6E-30CBB367EC4E}"/>
              </a:ext>
            </a:extLst>
          </p:cNvPr>
          <p:cNvSpPr>
            <a:spLocks noGrp="1"/>
          </p:cNvSpPr>
          <p:nvPr>
            <p:ph sz="half" idx="2"/>
          </p:nvPr>
        </p:nvSpPr>
        <p:spPr>
          <a:xfrm>
            <a:off x="6417731" y="2888250"/>
            <a:ext cx="4292594" cy="2959778"/>
          </a:xfrm>
        </p:spPr>
        <p:txBody>
          <a:bodyPr anchor="t">
            <a:normAutofit/>
          </a:bodyPr>
          <a:lstStyle/>
          <a:p>
            <a:pPr marL="0" indent="0">
              <a:buNone/>
            </a:pPr>
            <a:endParaRPr lang="en-GB" sz="2000" dirty="0"/>
          </a:p>
          <a:p>
            <a:pPr marL="0" indent="0">
              <a:buNone/>
            </a:pPr>
            <a:r>
              <a:rPr lang="en-GB" sz="2400" dirty="0"/>
              <a:t>In this topic we have looked at crisis management and why this is significant for your personal and professional life</a:t>
            </a:r>
          </a:p>
          <a:p>
            <a:endParaRPr lang="en-GB" sz="2400" dirty="0"/>
          </a:p>
          <a:p>
            <a:endParaRPr lang="en-GB" sz="2000" dirty="0"/>
          </a:p>
        </p:txBody>
      </p:sp>
    </p:spTree>
    <p:extLst>
      <p:ext uri="{BB962C8B-B14F-4D97-AF65-F5344CB8AC3E}">
        <p14:creationId xmlns:p14="http://schemas.microsoft.com/office/powerpoint/2010/main" val="77499408"/>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8590AD-FC65-4963-B8B7-8DE9E65C5884}"/>
              </a:ext>
            </a:extLst>
          </p:cNvPr>
          <p:cNvSpPr>
            <a:spLocks noGrp="1"/>
          </p:cNvSpPr>
          <p:nvPr>
            <p:ph type="title"/>
          </p:nvPr>
        </p:nvSpPr>
        <p:spPr>
          <a:xfrm>
            <a:off x="1137034" y="609597"/>
            <a:ext cx="9392421" cy="1330841"/>
          </a:xfrm>
        </p:spPr>
        <p:txBody>
          <a:bodyPr>
            <a:normAutofit/>
          </a:bodyPr>
          <a:lstStyle/>
          <a:p>
            <a:r>
              <a:rPr lang="en-GB" b="1" dirty="0"/>
              <a:t>Top up …</a:t>
            </a:r>
            <a:r>
              <a:rPr lang="en-GB" dirty="0"/>
              <a:t> Interested in learning more?</a:t>
            </a:r>
          </a:p>
        </p:txBody>
      </p:sp>
      <p:sp>
        <p:nvSpPr>
          <p:cNvPr id="3" name="Content Placeholder 2">
            <a:extLst>
              <a:ext uri="{FF2B5EF4-FFF2-40B4-BE49-F238E27FC236}">
                <a16:creationId xmlns:a16="http://schemas.microsoft.com/office/drawing/2014/main" id="{050DEDDC-4474-47F1-B18D-B04EB072D438}"/>
              </a:ext>
            </a:extLst>
          </p:cNvPr>
          <p:cNvSpPr>
            <a:spLocks noGrp="1"/>
          </p:cNvSpPr>
          <p:nvPr>
            <p:ph idx="1"/>
          </p:nvPr>
        </p:nvSpPr>
        <p:spPr>
          <a:xfrm>
            <a:off x="264160" y="2198362"/>
            <a:ext cx="5831840" cy="4659638"/>
          </a:xfrm>
        </p:spPr>
        <p:txBody>
          <a:bodyPr vert="horz" lIns="91440" tIns="45720" rIns="91440" bIns="45720" rtlCol="0">
            <a:normAutofit fontScale="70000" lnSpcReduction="20000"/>
          </a:bodyPr>
          <a:lstStyle/>
          <a:p>
            <a:pPr marL="0" indent="0">
              <a:buNone/>
            </a:pPr>
            <a:endParaRPr lang="en-GB" sz="2000" dirty="0"/>
          </a:p>
          <a:p>
            <a:pPr marL="0" indent="0">
              <a:buNone/>
            </a:pPr>
            <a:r>
              <a:rPr lang="en-GB" sz="4000" dirty="0"/>
              <a:t>You may be aware of the book ‘Why Are We Yelling? The Art of Productive Disagreement by Buster Benson (2019).</a:t>
            </a:r>
          </a:p>
          <a:p>
            <a:pPr marL="0" indent="0">
              <a:buNone/>
            </a:pPr>
            <a:r>
              <a:rPr lang="en-GB" sz="4000" dirty="0"/>
              <a:t>If you want to discover more about these concepts  and  ‘Top Up’ your learning, this video clip of Buster Benson, author of ‘Why are we yelling’: ……… although quite long [47 minutes] is very informative and interesting: </a:t>
            </a:r>
            <a:r>
              <a:rPr lang="en-GB" sz="4000" dirty="0">
                <a:hlinkClick r:id="rId3"/>
              </a:rPr>
              <a:t> </a:t>
            </a:r>
            <a:r>
              <a:rPr lang="en-GB" sz="4000" dirty="0"/>
              <a:t> </a:t>
            </a:r>
            <a:r>
              <a:rPr lang="en-GB" sz="4000" dirty="0">
                <a:hlinkClick r:id="rId4"/>
              </a:rPr>
              <a:t>Why are we yelling? Buster Benson talk at Google</a:t>
            </a:r>
            <a:endParaRPr lang="en-GB" sz="4000" dirty="0">
              <a:cs typeface="Calibri"/>
            </a:endParaRPr>
          </a:p>
          <a:p>
            <a:pPr marL="0" indent="0">
              <a:buNone/>
            </a:pPr>
            <a:endParaRPr lang="en-GB" sz="2000" dirty="0"/>
          </a:p>
        </p:txBody>
      </p:sp>
      <p:pic>
        <p:nvPicPr>
          <p:cNvPr id="6" name="Online Media 3" title="Why Are We Yelling? | Buster Benson | Talks at Google">
            <a:hlinkClick r:id="" action="ppaction://media"/>
            <a:extLst>
              <a:ext uri="{FF2B5EF4-FFF2-40B4-BE49-F238E27FC236}">
                <a16:creationId xmlns:a16="http://schemas.microsoft.com/office/drawing/2014/main" id="{C7A09A42-0891-493D-BB3B-CB69811D699A}"/>
              </a:ext>
            </a:extLst>
          </p:cNvPr>
          <p:cNvPicPr>
            <a:picLocks noRot="1" noChangeAspect="1"/>
          </p:cNvPicPr>
          <p:nvPr>
            <a:videoFile r:link="rId1"/>
          </p:nvPr>
        </p:nvPicPr>
        <p:blipFill>
          <a:blip r:embed="rId5"/>
          <a:stretch>
            <a:fillRect/>
          </a:stretch>
        </p:blipFill>
        <p:spPr>
          <a:xfrm>
            <a:off x="6719367" y="2716104"/>
            <a:ext cx="4788505" cy="2693534"/>
          </a:xfrm>
          <a:prstGeom prst="rect">
            <a:avLst/>
          </a:prstGeom>
        </p:spPr>
      </p:pic>
      <p:sp>
        <p:nvSpPr>
          <p:cNvPr id="22" name="Freeform: Shape 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05594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0F85A-E34A-482D-8888-0E305943B0A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7ED8A4D-EB29-45B6-91ED-536CC20FE79D}"/>
              </a:ext>
            </a:extLst>
          </p:cNvPr>
          <p:cNvSpPr>
            <a:spLocks noGrp="1"/>
          </p:cNvSpPr>
          <p:nvPr>
            <p:ph idx="1"/>
          </p:nvPr>
        </p:nvSpPr>
        <p:spPr/>
        <p:txBody>
          <a:bodyPr>
            <a:normAutofit fontScale="70000" lnSpcReduction="20000"/>
          </a:bodyPr>
          <a:lstStyle/>
          <a:p>
            <a:r>
              <a:rPr lang="en-GB" sz="3500" dirty="0"/>
              <a:t>Benson, B. 2019. Why Are We Yelling? The Art of Productive Disagreement.</a:t>
            </a:r>
          </a:p>
          <a:p>
            <a:r>
              <a:rPr lang="en-GB" sz="3500" dirty="0"/>
              <a:t>Emerald, D. 2016. The empowerment dynamic triangle: An alternative to the drama triangle. Polaris Publishing:  https://powerofted.com/drama-triangle/</a:t>
            </a:r>
          </a:p>
          <a:p>
            <a:r>
              <a:rPr lang="en-GB" sz="3500" dirty="0"/>
              <a:t>Huczynski, A and Buchanan, D. 2013. Organizational Behaviour, Pearson Education Limited: Harlow, UK.</a:t>
            </a:r>
          </a:p>
          <a:p>
            <a:r>
              <a:rPr lang="en-GB" sz="3500" i="0" dirty="0" err="1">
                <a:effectLst/>
              </a:rPr>
              <a:t>Karpman</a:t>
            </a:r>
            <a:r>
              <a:rPr lang="en-GB" sz="3500" i="0" dirty="0">
                <a:effectLst/>
              </a:rPr>
              <a:t>, S. 1968. Fairy tales and script drama analysis. Transactional Analysis Bulletin, 7(26), 39-43.</a:t>
            </a:r>
          </a:p>
          <a:p>
            <a:r>
              <a:rPr lang="en-GB" sz="3500" dirty="0">
                <a:effectLst/>
                <a:ea typeface="Calibri" panose="020F0502020204030204" pitchFamily="34" charset="0"/>
                <a:cs typeface="Times New Roman" panose="02020603050405020304" pitchFamily="18" charset="0"/>
              </a:rPr>
              <a:t>Thomas, K. &amp; Kilmann, R. 1976. Thomas-Kilmann conflict MODE instrument. 10.1037/t02326-000.  Also see https://kilmanndiagnostics.com/a-brief-history-of-the-thomas-kilmann-conflict-mode-instrument/</a:t>
            </a:r>
            <a:endParaRPr lang="en-GB" sz="3500" i="0" dirty="0">
              <a:effectLst/>
            </a:endParaRPr>
          </a:p>
          <a:p>
            <a:r>
              <a:rPr lang="en-GB" sz="3500" dirty="0"/>
              <a:t>Owen, </a:t>
            </a:r>
            <a:r>
              <a:rPr lang="en-GB" sz="3500" i="0" dirty="0">
                <a:solidFill>
                  <a:srgbClr val="201F1E"/>
                </a:solidFill>
                <a:effectLst/>
              </a:rPr>
              <a:t>2020. Resilience:  Ten habits to thrive in life and work. Pearson Education Limited. Harlow.</a:t>
            </a:r>
          </a:p>
          <a:p>
            <a:endParaRPr lang="en-GB" i="0" dirty="0">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10377896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264</TotalTime>
  <Words>2183</Words>
  <Application>Microsoft Office PowerPoint</Application>
  <PresentationFormat>Widescreen</PresentationFormat>
  <Paragraphs>157</Paragraphs>
  <Slides>27</Slides>
  <Notes>1</Notes>
  <HiddenSlides>0</HiddenSlides>
  <MMClips>4</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27</vt:i4>
      </vt:variant>
    </vt:vector>
  </HeadingPairs>
  <TitlesOfParts>
    <vt:vector size="37" baseType="lpstr">
      <vt:lpstr>Algerian</vt:lpstr>
      <vt:lpstr>Arial</vt:lpstr>
      <vt:lpstr>Arial Black</vt:lpstr>
      <vt:lpstr>Calibri</vt:lpstr>
      <vt:lpstr>Calibri Light</vt:lpstr>
      <vt:lpstr>Times New Roman</vt:lpstr>
      <vt:lpstr>Verdana</vt:lpstr>
      <vt:lpstr>Wingdings</vt:lpstr>
      <vt:lpstr>Office Theme</vt:lpstr>
      <vt:lpstr>1_Office Theme</vt:lpstr>
      <vt:lpstr>TOPIC 4: APPLICATION OF COUNSELLING SKILLS AND REFLECTIVE  PRACTICE</vt:lpstr>
      <vt:lpstr>Let’s continue our work on …</vt:lpstr>
      <vt:lpstr>Learning to manage conflict … </vt:lpstr>
      <vt:lpstr>Learning to manage conflict … </vt:lpstr>
      <vt:lpstr> What is meant by the term ‘conflict’? </vt:lpstr>
      <vt:lpstr>Some quotes about conflict …</vt:lpstr>
      <vt:lpstr>Conflict Management </vt:lpstr>
      <vt:lpstr>Why is conflict management an important counselling, life and employability skill?</vt:lpstr>
      <vt:lpstr>Coming Up...</vt:lpstr>
      <vt:lpstr>Keep calm and manage a crisis …… [The activities in this session should take you approximately 30 minutes to complete] </vt:lpstr>
      <vt:lpstr>Practicing good conflict management</vt:lpstr>
      <vt:lpstr>PowerPoint Presentation</vt:lpstr>
      <vt:lpstr>Practicing good conflict management</vt:lpstr>
      <vt:lpstr>PowerPoint Presentation</vt:lpstr>
      <vt:lpstr>Why is this learning important?</vt:lpstr>
      <vt:lpstr>Keep Calm in a Crisis … </vt:lpstr>
      <vt:lpstr>Typical Crisis Situations …</vt:lpstr>
      <vt:lpstr> </vt:lpstr>
      <vt:lpstr>Turn a crisis into an opportunity … </vt:lpstr>
      <vt:lpstr>Activity Three: Reflection on a personal crisis [This activity should take you approximately 15 minutes . </vt:lpstr>
      <vt:lpstr> </vt:lpstr>
      <vt:lpstr>Another way of addressing this …Thinking, Fast and Slow</vt:lpstr>
      <vt:lpstr>Thinking, Fast and Slow</vt:lpstr>
      <vt:lpstr>So, How can you use this information?</vt:lpstr>
      <vt:lpstr>A recap … … …</vt:lpstr>
      <vt:lpstr>Top up … Interested in learning more?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4: APPLICATION OF COUNSELLING SKILLS AND RESTORATIVE PRACTICE</dc:title>
  <dc:creator>Beverly Cole</dc:creator>
  <cp:lastModifiedBy>Beverly Cole</cp:lastModifiedBy>
  <cp:revision>11</cp:revision>
  <dcterms:created xsi:type="dcterms:W3CDTF">2020-12-23T17:50:11Z</dcterms:created>
  <dcterms:modified xsi:type="dcterms:W3CDTF">2021-01-19T20:26:52Z</dcterms:modified>
</cp:coreProperties>
</file>