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4"/>
  </p:sldMasterIdLst>
  <p:sldIdLst>
    <p:sldId id="256" r:id="rId5"/>
    <p:sldId id="292" r:id="rId6"/>
    <p:sldId id="269" r:id="rId7"/>
    <p:sldId id="283" r:id="rId8"/>
    <p:sldId id="281" r:id="rId9"/>
    <p:sldId id="284" r:id="rId10"/>
    <p:sldId id="266" r:id="rId11"/>
    <p:sldId id="271" r:id="rId12"/>
    <p:sldId id="273" r:id="rId13"/>
    <p:sldId id="290" r:id="rId14"/>
    <p:sldId id="288" r:id="rId15"/>
    <p:sldId id="293" r:id="rId16"/>
    <p:sldId id="265" r:id="rId17"/>
    <p:sldId id="280" r:id="rId18"/>
    <p:sldId id="29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154844-8D66-47F7-A575-CF94AB810F68}" v="2" dt="2020-04-06T12:38:07.801"/>
    <p1510:client id="{9A18C80B-C3D7-4E8C-B9DC-AA83DCC61697}" v="1" dt="2020-04-06T12:36:24.607"/>
    <p1510:client id="{E38C6BD1-7B80-4E22-A6B7-583305D9B80C}" v="14" dt="2020-04-06T12:35:12.762"/>
    <p1510:client id="{FE3D9987-3130-489C-B816-1D4B1B7B65E4}" v="1" dt="2020-04-06T12:35:38.2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5" Type="http://schemas.openxmlformats.org/officeDocument/2006/relationships/image" Target="../media/image16.svg"/><Relationship Id="rId4" Type="http://schemas.openxmlformats.org/officeDocument/2006/relationships/image" Target="../media/image15.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5" Type="http://schemas.openxmlformats.org/officeDocument/2006/relationships/image" Target="../media/image16.svg"/><Relationship Id="rId4"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E801FD-CBBD-4DE6-809B-1C8AE108255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5356E21-12E8-4A42-A04B-B26DF2397F6F}">
      <dgm:prSet phldr="0"/>
      <dgm:spPr/>
      <dgm:t>
        <a:bodyPr/>
        <a:lstStyle/>
        <a:p>
          <a:pPr rtl="0"/>
          <a:r>
            <a:rPr lang="en-US"/>
            <a:t>Moral development is ‘the process by which children adopt and </a:t>
          </a:r>
          <a:r>
            <a:rPr lang="en-US" err="1"/>
            <a:t>internalise</a:t>
          </a:r>
          <a:r>
            <a:rPr lang="en-US"/>
            <a:t> the rules and expectations of society and develop a sense of right or wrong’ (Dwyer &amp; Scampion,1995).</a:t>
          </a:r>
        </a:p>
      </dgm:t>
    </dgm:pt>
    <dgm:pt modelId="{3BAD1FBA-A666-4FB2-A265-FB143824FAE7}" type="parTrans" cxnId="{E3F8A5A2-E55E-49C8-A6B0-8FD7D7E0A748}">
      <dgm:prSet/>
      <dgm:spPr/>
      <dgm:t>
        <a:bodyPr/>
        <a:lstStyle/>
        <a:p>
          <a:endParaRPr lang="en-US"/>
        </a:p>
      </dgm:t>
    </dgm:pt>
    <dgm:pt modelId="{760E7218-EDD8-444C-A279-7D45B1237B18}" type="sibTrans" cxnId="{E3F8A5A2-E55E-49C8-A6B0-8FD7D7E0A748}">
      <dgm:prSet/>
      <dgm:spPr/>
      <dgm:t>
        <a:bodyPr/>
        <a:lstStyle/>
        <a:p>
          <a:endParaRPr lang="en-US"/>
        </a:p>
      </dgm:t>
    </dgm:pt>
    <dgm:pt modelId="{5263A04B-26F9-44E2-AED8-6EA1B20A13F2}">
      <dgm:prSet phldr="0"/>
      <dgm:spPr/>
      <dgm:t>
        <a:bodyPr/>
        <a:lstStyle/>
        <a:p>
          <a:pPr rtl="0"/>
          <a:r>
            <a:rPr lang="en-US"/>
            <a:t>Moral values such as right and wrong.  </a:t>
          </a:r>
        </a:p>
      </dgm:t>
    </dgm:pt>
    <dgm:pt modelId="{8A3B5CD7-3BBA-4295-B11C-CF21DB19E379}" type="parTrans" cxnId="{426F1403-255B-4509-8ADD-0BC727230257}">
      <dgm:prSet/>
      <dgm:spPr/>
      <dgm:t>
        <a:bodyPr/>
        <a:lstStyle/>
        <a:p>
          <a:endParaRPr lang="en-US"/>
        </a:p>
      </dgm:t>
    </dgm:pt>
    <dgm:pt modelId="{86BDF8C4-BF41-4C01-A0E2-57F67CC6A983}" type="sibTrans" cxnId="{426F1403-255B-4509-8ADD-0BC727230257}">
      <dgm:prSet/>
      <dgm:spPr/>
      <dgm:t>
        <a:bodyPr/>
        <a:lstStyle/>
        <a:p>
          <a:endParaRPr lang="en-US"/>
        </a:p>
      </dgm:t>
    </dgm:pt>
    <dgm:pt modelId="{551C8BE7-B75F-48CB-88E5-E3813F4CC63E}" type="pres">
      <dgm:prSet presAssocID="{35E801FD-CBBD-4DE6-809B-1C8AE1082558}" presName="linear" presStyleCnt="0">
        <dgm:presLayoutVars>
          <dgm:animLvl val="lvl"/>
          <dgm:resizeHandles val="exact"/>
        </dgm:presLayoutVars>
      </dgm:prSet>
      <dgm:spPr/>
    </dgm:pt>
    <dgm:pt modelId="{87ED089B-8DAE-49A2-B475-F125397FD1EC}" type="pres">
      <dgm:prSet presAssocID="{C5356E21-12E8-4A42-A04B-B26DF2397F6F}" presName="parentText" presStyleLbl="node1" presStyleIdx="0" presStyleCnt="2">
        <dgm:presLayoutVars>
          <dgm:chMax val="0"/>
          <dgm:bulletEnabled val="1"/>
        </dgm:presLayoutVars>
      </dgm:prSet>
      <dgm:spPr/>
    </dgm:pt>
    <dgm:pt modelId="{04F61411-C405-44D7-AF0C-ACFA6906227B}" type="pres">
      <dgm:prSet presAssocID="{760E7218-EDD8-444C-A279-7D45B1237B18}" presName="spacer" presStyleCnt="0"/>
      <dgm:spPr/>
    </dgm:pt>
    <dgm:pt modelId="{22A595FE-8593-41C5-B311-5BC6AA5A709E}" type="pres">
      <dgm:prSet presAssocID="{5263A04B-26F9-44E2-AED8-6EA1B20A13F2}" presName="parentText" presStyleLbl="node1" presStyleIdx="1" presStyleCnt="2">
        <dgm:presLayoutVars>
          <dgm:chMax val="0"/>
          <dgm:bulletEnabled val="1"/>
        </dgm:presLayoutVars>
      </dgm:prSet>
      <dgm:spPr/>
    </dgm:pt>
  </dgm:ptLst>
  <dgm:cxnLst>
    <dgm:cxn modelId="{5F957E01-27A6-47A1-86D7-77BCD73CF80A}" type="presOf" srcId="{35E801FD-CBBD-4DE6-809B-1C8AE1082558}" destId="{551C8BE7-B75F-48CB-88E5-E3813F4CC63E}" srcOrd="0" destOrd="0" presId="urn:microsoft.com/office/officeart/2005/8/layout/vList2"/>
    <dgm:cxn modelId="{AEBB6302-8709-465E-A319-7A99BB43BE88}" type="presOf" srcId="{5263A04B-26F9-44E2-AED8-6EA1B20A13F2}" destId="{22A595FE-8593-41C5-B311-5BC6AA5A709E}" srcOrd="0" destOrd="0" presId="urn:microsoft.com/office/officeart/2005/8/layout/vList2"/>
    <dgm:cxn modelId="{426F1403-255B-4509-8ADD-0BC727230257}" srcId="{35E801FD-CBBD-4DE6-809B-1C8AE1082558}" destId="{5263A04B-26F9-44E2-AED8-6EA1B20A13F2}" srcOrd="1" destOrd="0" parTransId="{8A3B5CD7-3BBA-4295-B11C-CF21DB19E379}" sibTransId="{86BDF8C4-BF41-4C01-A0E2-57F67CC6A983}"/>
    <dgm:cxn modelId="{BBC6FA84-F1D8-4F89-BB7E-6A29EEF2D543}" type="presOf" srcId="{C5356E21-12E8-4A42-A04B-B26DF2397F6F}" destId="{87ED089B-8DAE-49A2-B475-F125397FD1EC}" srcOrd="0" destOrd="0" presId="urn:microsoft.com/office/officeart/2005/8/layout/vList2"/>
    <dgm:cxn modelId="{E3F8A5A2-E55E-49C8-A6B0-8FD7D7E0A748}" srcId="{35E801FD-CBBD-4DE6-809B-1C8AE1082558}" destId="{C5356E21-12E8-4A42-A04B-B26DF2397F6F}" srcOrd="0" destOrd="0" parTransId="{3BAD1FBA-A666-4FB2-A265-FB143824FAE7}" sibTransId="{760E7218-EDD8-444C-A279-7D45B1237B18}"/>
    <dgm:cxn modelId="{A05B35B3-70AB-454F-891D-7131EF5FC4E0}" type="presParOf" srcId="{551C8BE7-B75F-48CB-88E5-E3813F4CC63E}" destId="{87ED089B-8DAE-49A2-B475-F125397FD1EC}" srcOrd="0" destOrd="0" presId="urn:microsoft.com/office/officeart/2005/8/layout/vList2"/>
    <dgm:cxn modelId="{C300BDA3-5722-42BC-8E7E-B5590C32037A}" type="presParOf" srcId="{551C8BE7-B75F-48CB-88E5-E3813F4CC63E}" destId="{04F61411-C405-44D7-AF0C-ACFA6906227B}" srcOrd="1" destOrd="0" presId="urn:microsoft.com/office/officeart/2005/8/layout/vList2"/>
    <dgm:cxn modelId="{BBECCF27-F934-4B22-A79E-662356EFC747}" type="presParOf" srcId="{551C8BE7-B75F-48CB-88E5-E3813F4CC63E}" destId="{22A595FE-8593-41C5-B311-5BC6AA5A709E}"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DB1C06-B43E-49E2-A7EC-739D2DB99547}"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US"/>
        </a:p>
      </dgm:t>
    </dgm:pt>
    <dgm:pt modelId="{5904F5B8-1391-47E6-9C78-7DC0346F3887}">
      <dgm:prSet/>
      <dgm:spPr/>
      <dgm:t>
        <a:bodyPr/>
        <a:lstStyle/>
        <a:p>
          <a:r>
            <a:rPr lang="en-US"/>
            <a:t>Level 1: Preconventional Morality</a:t>
          </a:r>
        </a:p>
      </dgm:t>
    </dgm:pt>
    <dgm:pt modelId="{6ECFBB1E-0905-48F3-A435-8BEF665E77C4}" type="parTrans" cxnId="{1EB631E7-776C-440B-B7E2-1D9AC9CF18AD}">
      <dgm:prSet/>
      <dgm:spPr/>
      <dgm:t>
        <a:bodyPr/>
        <a:lstStyle/>
        <a:p>
          <a:endParaRPr lang="en-US"/>
        </a:p>
      </dgm:t>
    </dgm:pt>
    <dgm:pt modelId="{3AF3565C-2787-4088-A75B-027ABAEE7B45}" type="sibTrans" cxnId="{1EB631E7-776C-440B-B7E2-1D9AC9CF18AD}">
      <dgm:prSet/>
      <dgm:spPr/>
      <dgm:t>
        <a:bodyPr/>
        <a:lstStyle/>
        <a:p>
          <a:endParaRPr lang="en-US"/>
        </a:p>
      </dgm:t>
    </dgm:pt>
    <dgm:pt modelId="{45890508-60CD-4EC8-91B1-CB817FFA8257}">
      <dgm:prSet/>
      <dgm:spPr/>
      <dgm:t>
        <a:bodyPr/>
        <a:lstStyle/>
        <a:p>
          <a:r>
            <a:rPr lang="en-US"/>
            <a:t>Stage 1: Punishment and obedience orientation.</a:t>
          </a:r>
        </a:p>
      </dgm:t>
    </dgm:pt>
    <dgm:pt modelId="{3B751060-BC5B-47E9-ADE1-3D24D2787634}" type="parTrans" cxnId="{A2FFB386-690B-4ADA-9B7B-79FF11010E9F}">
      <dgm:prSet/>
      <dgm:spPr/>
      <dgm:t>
        <a:bodyPr/>
        <a:lstStyle/>
        <a:p>
          <a:endParaRPr lang="en-US"/>
        </a:p>
      </dgm:t>
    </dgm:pt>
    <dgm:pt modelId="{A76CCD06-D3C6-4F22-B783-D873E81B4205}" type="sibTrans" cxnId="{A2FFB386-690B-4ADA-9B7B-79FF11010E9F}">
      <dgm:prSet/>
      <dgm:spPr/>
      <dgm:t>
        <a:bodyPr/>
        <a:lstStyle/>
        <a:p>
          <a:endParaRPr lang="en-US"/>
        </a:p>
      </dgm:t>
    </dgm:pt>
    <dgm:pt modelId="{6F30C75A-F604-4275-B23D-FE4D9D4F651F}">
      <dgm:prSet/>
      <dgm:spPr/>
      <dgm:t>
        <a:bodyPr/>
        <a:lstStyle/>
        <a:p>
          <a:r>
            <a:rPr lang="en-US"/>
            <a:t>Stage 2: Instrumental orientation.</a:t>
          </a:r>
        </a:p>
      </dgm:t>
    </dgm:pt>
    <dgm:pt modelId="{1DCBCA3D-6549-4053-94C1-694AA354F1BA}" type="parTrans" cxnId="{BDBBA3FD-FEC2-492D-9BF5-425A37A910F4}">
      <dgm:prSet/>
      <dgm:spPr/>
      <dgm:t>
        <a:bodyPr/>
        <a:lstStyle/>
        <a:p>
          <a:endParaRPr lang="en-US"/>
        </a:p>
      </dgm:t>
    </dgm:pt>
    <dgm:pt modelId="{A2CA190A-5F15-4D22-ADB4-C46FCEB5AFB9}" type="sibTrans" cxnId="{BDBBA3FD-FEC2-492D-9BF5-425A37A910F4}">
      <dgm:prSet/>
      <dgm:spPr/>
      <dgm:t>
        <a:bodyPr/>
        <a:lstStyle/>
        <a:p>
          <a:endParaRPr lang="en-US"/>
        </a:p>
      </dgm:t>
    </dgm:pt>
    <dgm:pt modelId="{AFD2992C-E548-4EC8-8209-B4296570F3D9}">
      <dgm:prSet/>
      <dgm:spPr/>
      <dgm:t>
        <a:bodyPr/>
        <a:lstStyle/>
        <a:p>
          <a:r>
            <a:rPr lang="en-US"/>
            <a:t>Level 2: Conventional Morality</a:t>
          </a:r>
        </a:p>
      </dgm:t>
    </dgm:pt>
    <dgm:pt modelId="{103DC518-2D9D-4921-8476-B8FBCBBDE974}" type="parTrans" cxnId="{80CCC2E7-3114-4244-9C2A-0FC1DD721A33}">
      <dgm:prSet/>
      <dgm:spPr/>
      <dgm:t>
        <a:bodyPr/>
        <a:lstStyle/>
        <a:p>
          <a:endParaRPr lang="en-US"/>
        </a:p>
      </dgm:t>
    </dgm:pt>
    <dgm:pt modelId="{39830C86-2CAB-4F47-A47D-828188145220}" type="sibTrans" cxnId="{80CCC2E7-3114-4244-9C2A-0FC1DD721A33}">
      <dgm:prSet/>
      <dgm:spPr/>
      <dgm:t>
        <a:bodyPr/>
        <a:lstStyle/>
        <a:p>
          <a:endParaRPr lang="en-US"/>
        </a:p>
      </dgm:t>
    </dgm:pt>
    <dgm:pt modelId="{22695074-8D6F-47CE-9E5C-30F99C9C8A31}">
      <dgm:prSet/>
      <dgm:spPr/>
      <dgm:t>
        <a:bodyPr/>
        <a:lstStyle/>
        <a:p>
          <a:r>
            <a:rPr lang="en-US"/>
            <a:t>Stage 1: Good boy-good girl morality. </a:t>
          </a:r>
        </a:p>
      </dgm:t>
    </dgm:pt>
    <dgm:pt modelId="{F17CE1F9-E012-4518-AEF7-7738F2D4F5B3}" type="parTrans" cxnId="{2D3D574F-CA23-4CFE-B751-69D4FE23CC68}">
      <dgm:prSet/>
      <dgm:spPr/>
      <dgm:t>
        <a:bodyPr/>
        <a:lstStyle/>
        <a:p>
          <a:endParaRPr lang="en-US"/>
        </a:p>
      </dgm:t>
    </dgm:pt>
    <dgm:pt modelId="{70904C6D-D458-40F3-98F4-41FD53AC12C9}" type="sibTrans" cxnId="{2D3D574F-CA23-4CFE-B751-69D4FE23CC68}">
      <dgm:prSet/>
      <dgm:spPr/>
      <dgm:t>
        <a:bodyPr/>
        <a:lstStyle/>
        <a:p>
          <a:endParaRPr lang="en-US"/>
        </a:p>
      </dgm:t>
    </dgm:pt>
    <dgm:pt modelId="{0710ED21-F957-4B5F-8ED1-2F8425E75F75}">
      <dgm:prSet/>
      <dgm:spPr/>
      <dgm:t>
        <a:bodyPr/>
        <a:lstStyle/>
        <a:p>
          <a:r>
            <a:rPr lang="en-US"/>
            <a:t>Stage 2: Maintenance of social order.</a:t>
          </a:r>
        </a:p>
      </dgm:t>
    </dgm:pt>
    <dgm:pt modelId="{8AB49A53-3D26-4255-AC6F-9356E45E92B9}" type="parTrans" cxnId="{8966A70F-02C7-4FF1-BC0A-BF5259AEEDD1}">
      <dgm:prSet/>
      <dgm:spPr/>
      <dgm:t>
        <a:bodyPr/>
        <a:lstStyle/>
        <a:p>
          <a:endParaRPr lang="en-US"/>
        </a:p>
      </dgm:t>
    </dgm:pt>
    <dgm:pt modelId="{F7640B0D-174D-4765-A33C-43B0F4D9BCE8}" type="sibTrans" cxnId="{8966A70F-02C7-4FF1-BC0A-BF5259AEEDD1}">
      <dgm:prSet/>
      <dgm:spPr/>
      <dgm:t>
        <a:bodyPr/>
        <a:lstStyle/>
        <a:p>
          <a:endParaRPr lang="en-US"/>
        </a:p>
      </dgm:t>
    </dgm:pt>
    <dgm:pt modelId="{A929B069-D866-4120-A46A-C6A0D086AD1F}">
      <dgm:prSet/>
      <dgm:spPr/>
      <dgm:t>
        <a:bodyPr/>
        <a:lstStyle/>
        <a:p>
          <a:r>
            <a:rPr lang="en-US"/>
            <a:t>Level 3: Postconventional Morality</a:t>
          </a:r>
        </a:p>
      </dgm:t>
    </dgm:pt>
    <dgm:pt modelId="{4C6AEF8C-4D4B-40F5-84BC-213FABF7440F}" type="parTrans" cxnId="{46B11A24-E9AB-4F96-88B4-264E93330208}">
      <dgm:prSet/>
      <dgm:spPr/>
      <dgm:t>
        <a:bodyPr/>
        <a:lstStyle/>
        <a:p>
          <a:endParaRPr lang="en-US"/>
        </a:p>
      </dgm:t>
    </dgm:pt>
    <dgm:pt modelId="{730A943B-858B-401E-8635-C5E4C1A37767}" type="sibTrans" cxnId="{46B11A24-E9AB-4F96-88B4-264E93330208}">
      <dgm:prSet/>
      <dgm:spPr/>
      <dgm:t>
        <a:bodyPr/>
        <a:lstStyle/>
        <a:p>
          <a:endParaRPr lang="en-US"/>
        </a:p>
      </dgm:t>
    </dgm:pt>
    <dgm:pt modelId="{1E23F47B-7AA5-45E7-B9F8-B275FF5D4705}">
      <dgm:prSet/>
      <dgm:spPr/>
      <dgm:t>
        <a:bodyPr/>
        <a:lstStyle/>
        <a:p>
          <a:r>
            <a:rPr lang="en-US"/>
            <a:t>Stage 1: Social-contract orientation.</a:t>
          </a:r>
        </a:p>
      </dgm:t>
    </dgm:pt>
    <dgm:pt modelId="{F1D5225C-7274-453A-985F-EB01815049DE}" type="parTrans" cxnId="{3161BCD7-6033-4DC6-A86F-436DDEEBFD2F}">
      <dgm:prSet/>
      <dgm:spPr/>
      <dgm:t>
        <a:bodyPr/>
        <a:lstStyle/>
        <a:p>
          <a:endParaRPr lang="en-US"/>
        </a:p>
      </dgm:t>
    </dgm:pt>
    <dgm:pt modelId="{78B23F4F-B2D3-40E3-9655-495E38757865}" type="sibTrans" cxnId="{3161BCD7-6033-4DC6-A86F-436DDEEBFD2F}">
      <dgm:prSet/>
      <dgm:spPr/>
      <dgm:t>
        <a:bodyPr/>
        <a:lstStyle/>
        <a:p>
          <a:endParaRPr lang="en-US"/>
        </a:p>
      </dgm:t>
    </dgm:pt>
    <dgm:pt modelId="{B74EB276-8E26-4417-A4DD-1357B31D9F73}">
      <dgm:prSet/>
      <dgm:spPr/>
      <dgm:t>
        <a:bodyPr/>
        <a:lstStyle/>
        <a:p>
          <a:r>
            <a:rPr lang="en-US"/>
            <a:t>Stage 2: Universal ethical principle orientation. </a:t>
          </a:r>
        </a:p>
      </dgm:t>
    </dgm:pt>
    <dgm:pt modelId="{A84CAB8A-9672-4FCF-BAEE-4E9B1DA6EED4}" type="parTrans" cxnId="{064DD35F-A59F-4F42-81AC-FE2182FE609D}">
      <dgm:prSet/>
      <dgm:spPr/>
      <dgm:t>
        <a:bodyPr/>
        <a:lstStyle/>
        <a:p>
          <a:endParaRPr lang="en-US"/>
        </a:p>
      </dgm:t>
    </dgm:pt>
    <dgm:pt modelId="{4C61965F-1453-4DF3-8EAC-490E43D6304D}" type="sibTrans" cxnId="{064DD35F-A59F-4F42-81AC-FE2182FE609D}">
      <dgm:prSet/>
      <dgm:spPr/>
      <dgm:t>
        <a:bodyPr/>
        <a:lstStyle/>
        <a:p>
          <a:endParaRPr lang="en-US"/>
        </a:p>
      </dgm:t>
    </dgm:pt>
    <dgm:pt modelId="{3E7FB01E-6963-4BB2-A1B2-B18EF5FEF081}" type="pres">
      <dgm:prSet presAssocID="{CDDB1C06-B43E-49E2-A7EC-739D2DB99547}" presName="Name0" presStyleCnt="0">
        <dgm:presLayoutVars>
          <dgm:dir/>
          <dgm:animLvl val="lvl"/>
          <dgm:resizeHandles val="exact"/>
        </dgm:presLayoutVars>
      </dgm:prSet>
      <dgm:spPr/>
    </dgm:pt>
    <dgm:pt modelId="{E8B87DA7-FA99-476A-BD16-3C60D13BAD7B}" type="pres">
      <dgm:prSet presAssocID="{5904F5B8-1391-47E6-9C78-7DC0346F3887}" presName="linNode" presStyleCnt="0"/>
      <dgm:spPr/>
    </dgm:pt>
    <dgm:pt modelId="{07F77684-1631-4069-AF5C-DBA2B4F11F5C}" type="pres">
      <dgm:prSet presAssocID="{5904F5B8-1391-47E6-9C78-7DC0346F3887}" presName="parentText" presStyleLbl="node1" presStyleIdx="0" presStyleCnt="3">
        <dgm:presLayoutVars>
          <dgm:chMax val="1"/>
          <dgm:bulletEnabled val="1"/>
        </dgm:presLayoutVars>
      </dgm:prSet>
      <dgm:spPr/>
    </dgm:pt>
    <dgm:pt modelId="{B81221F5-6CB3-4972-82AB-ABE9E8F47202}" type="pres">
      <dgm:prSet presAssocID="{5904F5B8-1391-47E6-9C78-7DC0346F3887}" presName="descendantText" presStyleLbl="alignAccFollowNode1" presStyleIdx="0" presStyleCnt="3">
        <dgm:presLayoutVars>
          <dgm:bulletEnabled val="1"/>
        </dgm:presLayoutVars>
      </dgm:prSet>
      <dgm:spPr/>
    </dgm:pt>
    <dgm:pt modelId="{7E542754-B377-4DD5-8B68-13E654A2D1AC}" type="pres">
      <dgm:prSet presAssocID="{3AF3565C-2787-4088-A75B-027ABAEE7B45}" presName="sp" presStyleCnt="0"/>
      <dgm:spPr/>
    </dgm:pt>
    <dgm:pt modelId="{A598F221-2B30-4CB9-AD93-FAF3C806D0BD}" type="pres">
      <dgm:prSet presAssocID="{AFD2992C-E548-4EC8-8209-B4296570F3D9}" presName="linNode" presStyleCnt="0"/>
      <dgm:spPr/>
    </dgm:pt>
    <dgm:pt modelId="{CEFC1005-8A76-4548-AA5B-E592FCCFF4CE}" type="pres">
      <dgm:prSet presAssocID="{AFD2992C-E548-4EC8-8209-B4296570F3D9}" presName="parentText" presStyleLbl="node1" presStyleIdx="1" presStyleCnt="3">
        <dgm:presLayoutVars>
          <dgm:chMax val="1"/>
          <dgm:bulletEnabled val="1"/>
        </dgm:presLayoutVars>
      </dgm:prSet>
      <dgm:spPr/>
    </dgm:pt>
    <dgm:pt modelId="{821F0061-62F9-48FB-8DF9-63E38AC7C33A}" type="pres">
      <dgm:prSet presAssocID="{AFD2992C-E548-4EC8-8209-B4296570F3D9}" presName="descendantText" presStyleLbl="alignAccFollowNode1" presStyleIdx="1" presStyleCnt="3">
        <dgm:presLayoutVars>
          <dgm:bulletEnabled val="1"/>
        </dgm:presLayoutVars>
      </dgm:prSet>
      <dgm:spPr/>
    </dgm:pt>
    <dgm:pt modelId="{5E859C8D-D81D-4EC3-8C2B-33300D81AEAD}" type="pres">
      <dgm:prSet presAssocID="{39830C86-2CAB-4F47-A47D-828188145220}" presName="sp" presStyleCnt="0"/>
      <dgm:spPr/>
    </dgm:pt>
    <dgm:pt modelId="{982A82CD-A0C6-465C-9509-DA1C4B025481}" type="pres">
      <dgm:prSet presAssocID="{A929B069-D866-4120-A46A-C6A0D086AD1F}" presName="linNode" presStyleCnt="0"/>
      <dgm:spPr/>
    </dgm:pt>
    <dgm:pt modelId="{DDFFA9D0-1D7A-41BF-BD83-AF604F020500}" type="pres">
      <dgm:prSet presAssocID="{A929B069-D866-4120-A46A-C6A0D086AD1F}" presName="parentText" presStyleLbl="node1" presStyleIdx="2" presStyleCnt="3">
        <dgm:presLayoutVars>
          <dgm:chMax val="1"/>
          <dgm:bulletEnabled val="1"/>
        </dgm:presLayoutVars>
      </dgm:prSet>
      <dgm:spPr/>
    </dgm:pt>
    <dgm:pt modelId="{EEF295CD-E4D0-4043-B722-49ED6110C0B1}" type="pres">
      <dgm:prSet presAssocID="{A929B069-D866-4120-A46A-C6A0D086AD1F}" presName="descendantText" presStyleLbl="alignAccFollowNode1" presStyleIdx="2" presStyleCnt="3">
        <dgm:presLayoutVars>
          <dgm:bulletEnabled val="1"/>
        </dgm:presLayoutVars>
      </dgm:prSet>
      <dgm:spPr/>
    </dgm:pt>
  </dgm:ptLst>
  <dgm:cxnLst>
    <dgm:cxn modelId="{1ABEA706-E89B-409C-94DF-52F45AD30F99}" type="presOf" srcId="{0710ED21-F957-4B5F-8ED1-2F8425E75F75}" destId="{821F0061-62F9-48FB-8DF9-63E38AC7C33A}" srcOrd="0" destOrd="1" presId="urn:microsoft.com/office/officeart/2005/8/layout/vList5"/>
    <dgm:cxn modelId="{4B284008-98E0-481D-B636-6EC3374D5827}" type="presOf" srcId="{AFD2992C-E548-4EC8-8209-B4296570F3D9}" destId="{CEFC1005-8A76-4548-AA5B-E592FCCFF4CE}" srcOrd="0" destOrd="0" presId="urn:microsoft.com/office/officeart/2005/8/layout/vList5"/>
    <dgm:cxn modelId="{8966A70F-02C7-4FF1-BC0A-BF5259AEEDD1}" srcId="{AFD2992C-E548-4EC8-8209-B4296570F3D9}" destId="{0710ED21-F957-4B5F-8ED1-2F8425E75F75}" srcOrd="1" destOrd="0" parTransId="{8AB49A53-3D26-4255-AC6F-9356E45E92B9}" sibTransId="{F7640B0D-174D-4765-A33C-43B0F4D9BCE8}"/>
    <dgm:cxn modelId="{46B11A24-E9AB-4F96-88B4-264E93330208}" srcId="{CDDB1C06-B43E-49E2-A7EC-739D2DB99547}" destId="{A929B069-D866-4120-A46A-C6A0D086AD1F}" srcOrd="2" destOrd="0" parTransId="{4C6AEF8C-4D4B-40F5-84BC-213FABF7440F}" sibTransId="{730A943B-858B-401E-8635-C5E4C1A37767}"/>
    <dgm:cxn modelId="{BE93C236-0333-4CC3-B23C-0881BF7544B9}" type="presOf" srcId="{6F30C75A-F604-4275-B23D-FE4D9D4F651F}" destId="{B81221F5-6CB3-4972-82AB-ABE9E8F47202}" srcOrd="0" destOrd="1" presId="urn:microsoft.com/office/officeart/2005/8/layout/vList5"/>
    <dgm:cxn modelId="{6CFACA5B-27F3-431A-A434-C79AC219A623}" type="presOf" srcId="{A929B069-D866-4120-A46A-C6A0D086AD1F}" destId="{DDFFA9D0-1D7A-41BF-BD83-AF604F020500}" srcOrd="0" destOrd="0" presId="urn:microsoft.com/office/officeart/2005/8/layout/vList5"/>
    <dgm:cxn modelId="{21E0D55B-6618-43F2-B76D-2567C7FB7109}" type="presOf" srcId="{1E23F47B-7AA5-45E7-B9F8-B275FF5D4705}" destId="{EEF295CD-E4D0-4043-B722-49ED6110C0B1}" srcOrd="0" destOrd="0" presId="urn:microsoft.com/office/officeart/2005/8/layout/vList5"/>
    <dgm:cxn modelId="{064DD35F-A59F-4F42-81AC-FE2182FE609D}" srcId="{A929B069-D866-4120-A46A-C6A0D086AD1F}" destId="{B74EB276-8E26-4417-A4DD-1357B31D9F73}" srcOrd="1" destOrd="0" parTransId="{A84CAB8A-9672-4FCF-BAEE-4E9B1DA6EED4}" sibTransId="{4C61965F-1453-4DF3-8EAC-490E43D6304D}"/>
    <dgm:cxn modelId="{2D3D574F-CA23-4CFE-B751-69D4FE23CC68}" srcId="{AFD2992C-E548-4EC8-8209-B4296570F3D9}" destId="{22695074-8D6F-47CE-9E5C-30F99C9C8A31}" srcOrd="0" destOrd="0" parTransId="{F17CE1F9-E012-4518-AEF7-7738F2D4F5B3}" sibTransId="{70904C6D-D458-40F3-98F4-41FD53AC12C9}"/>
    <dgm:cxn modelId="{A2FFB386-690B-4ADA-9B7B-79FF11010E9F}" srcId="{5904F5B8-1391-47E6-9C78-7DC0346F3887}" destId="{45890508-60CD-4EC8-91B1-CB817FFA8257}" srcOrd="0" destOrd="0" parTransId="{3B751060-BC5B-47E9-ADE1-3D24D2787634}" sibTransId="{A76CCD06-D3C6-4F22-B783-D873E81B4205}"/>
    <dgm:cxn modelId="{EAAE40B1-4F6F-4C65-874C-5B2748C34A87}" type="presOf" srcId="{B74EB276-8E26-4417-A4DD-1357B31D9F73}" destId="{EEF295CD-E4D0-4043-B722-49ED6110C0B1}" srcOrd="0" destOrd="1" presId="urn:microsoft.com/office/officeart/2005/8/layout/vList5"/>
    <dgm:cxn modelId="{3161BCD7-6033-4DC6-A86F-436DDEEBFD2F}" srcId="{A929B069-D866-4120-A46A-C6A0D086AD1F}" destId="{1E23F47B-7AA5-45E7-B9F8-B275FF5D4705}" srcOrd="0" destOrd="0" parTransId="{F1D5225C-7274-453A-985F-EB01815049DE}" sibTransId="{78B23F4F-B2D3-40E3-9655-495E38757865}"/>
    <dgm:cxn modelId="{FEF707DF-323C-48C4-9B60-B0E111468DF2}" type="presOf" srcId="{5904F5B8-1391-47E6-9C78-7DC0346F3887}" destId="{07F77684-1631-4069-AF5C-DBA2B4F11F5C}" srcOrd="0" destOrd="0" presId="urn:microsoft.com/office/officeart/2005/8/layout/vList5"/>
    <dgm:cxn modelId="{1EB631E7-776C-440B-B7E2-1D9AC9CF18AD}" srcId="{CDDB1C06-B43E-49E2-A7EC-739D2DB99547}" destId="{5904F5B8-1391-47E6-9C78-7DC0346F3887}" srcOrd="0" destOrd="0" parTransId="{6ECFBB1E-0905-48F3-A435-8BEF665E77C4}" sibTransId="{3AF3565C-2787-4088-A75B-027ABAEE7B45}"/>
    <dgm:cxn modelId="{80CCC2E7-3114-4244-9C2A-0FC1DD721A33}" srcId="{CDDB1C06-B43E-49E2-A7EC-739D2DB99547}" destId="{AFD2992C-E548-4EC8-8209-B4296570F3D9}" srcOrd="1" destOrd="0" parTransId="{103DC518-2D9D-4921-8476-B8FBCBBDE974}" sibTransId="{39830C86-2CAB-4F47-A47D-828188145220}"/>
    <dgm:cxn modelId="{B7FD80EA-DB65-4B5A-9A00-6B1D0222DE99}" type="presOf" srcId="{22695074-8D6F-47CE-9E5C-30F99C9C8A31}" destId="{821F0061-62F9-48FB-8DF9-63E38AC7C33A}" srcOrd="0" destOrd="0" presId="urn:microsoft.com/office/officeart/2005/8/layout/vList5"/>
    <dgm:cxn modelId="{7C1D82EB-B3C9-4206-8CFF-A01B256A3579}" type="presOf" srcId="{45890508-60CD-4EC8-91B1-CB817FFA8257}" destId="{B81221F5-6CB3-4972-82AB-ABE9E8F47202}" srcOrd="0" destOrd="0" presId="urn:microsoft.com/office/officeart/2005/8/layout/vList5"/>
    <dgm:cxn modelId="{BB061BF5-15E7-47E0-BE31-3A606A8F4E11}" type="presOf" srcId="{CDDB1C06-B43E-49E2-A7EC-739D2DB99547}" destId="{3E7FB01E-6963-4BB2-A1B2-B18EF5FEF081}" srcOrd="0" destOrd="0" presId="urn:microsoft.com/office/officeart/2005/8/layout/vList5"/>
    <dgm:cxn modelId="{BDBBA3FD-FEC2-492D-9BF5-425A37A910F4}" srcId="{5904F5B8-1391-47E6-9C78-7DC0346F3887}" destId="{6F30C75A-F604-4275-B23D-FE4D9D4F651F}" srcOrd="1" destOrd="0" parTransId="{1DCBCA3D-6549-4053-94C1-694AA354F1BA}" sibTransId="{A2CA190A-5F15-4D22-ADB4-C46FCEB5AFB9}"/>
    <dgm:cxn modelId="{FA5DB6FF-9B59-428C-AAD5-63A50240492C}" type="presParOf" srcId="{3E7FB01E-6963-4BB2-A1B2-B18EF5FEF081}" destId="{E8B87DA7-FA99-476A-BD16-3C60D13BAD7B}" srcOrd="0" destOrd="0" presId="urn:microsoft.com/office/officeart/2005/8/layout/vList5"/>
    <dgm:cxn modelId="{1E0A7520-0F59-4BC1-A456-67A8A272C6FD}" type="presParOf" srcId="{E8B87DA7-FA99-476A-BD16-3C60D13BAD7B}" destId="{07F77684-1631-4069-AF5C-DBA2B4F11F5C}" srcOrd="0" destOrd="0" presId="urn:microsoft.com/office/officeart/2005/8/layout/vList5"/>
    <dgm:cxn modelId="{C9F31871-B793-461A-B0CD-6AFCBE7F5443}" type="presParOf" srcId="{E8B87DA7-FA99-476A-BD16-3C60D13BAD7B}" destId="{B81221F5-6CB3-4972-82AB-ABE9E8F47202}" srcOrd="1" destOrd="0" presId="urn:microsoft.com/office/officeart/2005/8/layout/vList5"/>
    <dgm:cxn modelId="{D2A980ED-685E-4ED5-A6EA-2AACFD538776}" type="presParOf" srcId="{3E7FB01E-6963-4BB2-A1B2-B18EF5FEF081}" destId="{7E542754-B377-4DD5-8B68-13E654A2D1AC}" srcOrd="1" destOrd="0" presId="urn:microsoft.com/office/officeart/2005/8/layout/vList5"/>
    <dgm:cxn modelId="{0310673C-2850-4BAB-90B4-DCD6C9AD23C6}" type="presParOf" srcId="{3E7FB01E-6963-4BB2-A1B2-B18EF5FEF081}" destId="{A598F221-2B30-4CB9-AD93-FAF3C806D0BD}" srcOrd="2" destOrd="0" presId="urn:microsoft.com/office/officeart/2005/8/layout/vList5"/>
    <dgm:cxn modelId="{8139AF2B-29ED-4F4D-A643-316B247BBD96}" type="presParOf" srcId="{A598F221-2B30-4CB9-AD93-FAF3C806D0BD}" destId="{CEFC1005-8A76-4548-AA5B-E592FCCFF4CE}" srcOrd="0" destOrd="0" presId="urn:microsoft.com/office/officeart/2005/8/layout/vList5"/>
    <dgm:cxn modelId="{AA42256F-3131-4C85-B931-942A90F385A5}" type="presParOf" srcId="{A598F221-2B30-4CB9-AD93-FAF3C806D0BD}" destId="{821F0061-62F9-48FB-8DF9-63E38AC7C33A}" srcOrd="1" destOrd="0" presId="urn:microsoft.com/office/officeart/2005/8/layout/vList5"/>
    <dgm:cxn modelId="{EA5CA6D1-884D-4909-8E22-4A67AB7D04EF}" type="presParOf" srcId="{3E7FB01E-6963-4BB2-A1B2-B18EF5FEF081}" destId="{5E859C8D-D81D-4EC3-8C2B-33300D81AEAD}" srcOrd="3" destOrd="0" presId="urn:microsoft.com/office/officeart/2005/8/layout/vList5"/>
    <dgm:cxn modelId="{07F8E961-13E5-4860-9B46-97FF463C56B9}" type="presParOf" srcId="{3E7FB01E-6963-4BB2-A1B2-B18EF5FEF081}" destId="{982A82CD-A0C6-465C-9509-DA1C4B025481}" srcOrd="4" destOrd="0" presId="urn:microsoft.com/office/officeart/2005/8/layout/vList5"/>
    <dgm:cxn modelId="{E1344F81-167B-4608-95AC-DFF17AF4A1CA}" type="presParOf" srcId="{982A82CD-A0C6-465C-9509-DA1C4B025481}" destId="{DDFFA9D0-1D7A-41BF-BD83-AF604F020500}" srcOrd="0" destOrd="0" presId="urn:microsoft.com/office/officeart/2005/8/layout/vList5"/>
    <dgm:cxn modelId="{DA633626-A3D6-48B7-9B6C-581D36F49068}" type="presParOf" srcId="{982A82CD-A0C6-465C-9509-DA1C4B025481}" destId="{EEF295CD-E4D0-4043-B722-49ED6110C0B1}" srcOrd="1" destOrd="0" presId="urn:microsoft.com/office/officeart/2005/8/layout/vList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E801FD-CBBD-4DE6-809B-1C8AE108255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5356E21-12E8-4A42-A04B-B26DF2397F6F}">
      <dgm:prSet/>
      <dgm:spPr/>
      <dgm:t>
        <a:bodyPr/>
        <a:lstStyle/>
        <a:p>
          <a:r>
            <a:rPr lang="en-US" err="1"/>
            <a:t>Behaviour</a:t>
          </a:r>
          <a:r>
            <a:rPr lang="en-US"/>
            <a:t> that is reinforced will be repeated and </a:t>
          </a:r>
          <a:r>
            <a:rPr lang="en-US" err="1"/>
            <a:t>behaviour</a:t>
          </a:r>
          <a:r>
            <a:rPr lang="en-US"/>
            <a:t> that is not reinforced will be forgotten.​</a:t>
          </a:r>
          <a:endParaRPr lang="en-GB"/>
        </a:p>
      </dgm:t>
    </dgm:pt>
    <dgm:pt modelId="{3BAD1FBA-A666-4FB2-A265-FB143824FAE7}" type="parTrans" cxnId="{E3F8A5A2-E55E-49C8-A6B0-8FD7D7E0A748}">
      <dgm:prSet/>
      <dgm:spPr/>
      <dgm:t>
        <a:bodyPr/>
        <a:lstStyle/>
        <a:p>
          <a:endParaRPr lang="en-US"/>
        </a:p>
      </dgm:t>
    </dgm:pt>
    <dgm:pt modelId="{760E7218-EDD8-444C-A279-7D45B1237B18}" type="sibTrans" cxnId="{E3F8A5A2-E55E-49C8-A6B0-8FD7D7E0A748}">
      <dgm:prSet/>
      <dgm:spPr/>
      <dgm:t>
        <a:bodyPr/>
        <a:lstStyle/>
        <a:p>
          <a:endParaRPr lang="en-US"/>
        </a:p>
      </dgm:t>
    </dgm:pt>
    <dgm:pt modelId="{5263A04B-26F9-44E2-AED8-6EA1B20A13F2}">
      <dgm:prSet/>
      <dgm:spPr/>
      <dgm:t>
        <a:bodyPr/>
        <a:lstStyle/>
        <a:p>
          <a:r>
            <a:rPr lang="en-US"/>
            <a:t>Neutral operant, reinforcers and publisher.</a:t>
          </a:r>
          <a:endParaRPr lang="en-GB"/>
        </a:p>
      </dgm:t>
    </dgm:pt>
    <dgm:pt modelId="{8A3B5CD7-3BBA-4295-B11C-CF21DB19E379}" type="parTrans" cxnId="{426F1403-255B-4509-8ADD-0BC727230257}">
      <dgm:prSet/>
      <dgm:spPr/>
      <dgm:t>
        <a:bodyPr/>
        <a:lstStyle/>
        <a:p>
          <a:endParaRPr lang="en-US"/>
        </a:p>
      </dgm:t>
    </dgm:pt>
    <dgm:pt modelId="{86BDF8C4-BF41-4C01-A0E2-57F67CC6A983}" type="sibTrans" cxnId="{426F1403-255B-4509-8ADD-0BC727230257}">
      <dgm:prSet/>
      <dgm:spPr/>
      <dgm:t>
        <a:bodyPr/>
        <a:lstStyle/>
        <a:p>
          <a:endParaRPr lang="en-US"/>
        </a:p>
      </dgm:t>
    </dgm:pt>
    <dgm:pt modelId="{DADEBEB1-19A5-48E2-9161-36140737A454}">
      <dgm:prSet/>
      <dgm:spPr/>
      <dgm:t>
        <a:bodyPr/>
        <a:lstStyle/>
        <a:p>
          <a:r>
            <a:rPr lang="en-GB"/>
            <a:t>“</a:t>
          </a:r>
          <a:r>
            <a:rPr lang="en-GB">
              <a:latin typeface="Arial" panose="020B0604020202020204"/>
            </a:rPr>
            <a:t>Children</a:t>
          </a:r>
          <a:r>
            <a:rPr lang="en-GB"/>
            <a:t> do not do what adults tell them to do, but rather what they see adults do.” (G. Reichard, 1938, p.471)</a:t>
          </a:r>
          <a:r>
            <a:rPr lang="en-US"/>
            <a:t> </a:t>
          </a:r>
          <a:endParaRPr lang="en-GB"/>
        </a:p>
      </dgm:t>
    </dgm:pt>
    <dgm:pt modelId="{17A3F350-54BA-4FCE-83BA-608F81D177E4}" type="parTrans" cxnId="{8DBD1667-16AA-4BEE-A6E0-22D1E4869E1D}">
      <dgm:prSet/>
      <dgm:spPr/>
      <dgm:t>
        <a:bodyPr/>
        <a:lstStyle/>
        <a:p>
          <a:endParaRPr lang="en-GB"/>
        </a:p>
      </dgm:t>
    </dgm:pt>
    <dgm:pt modelId="{01F8C07A-CEB0-4DF0-911D-89F35CCA7B1A}" type="sibTrans" cxnId="{8DBD1667-16AA-4BEE-A6E0-22D1E4869E1D}">
      <dgm:prSet/>
      <dgm:spPr/>
      <dgm:t>
        <a:bodyPr/>
        <a:lstStyle/>
        <a:p>
          <a:endParaRPr lang="en-GB"/>
        </a:p>
      </dgm:t>
    </dgm:pt>
    <dgm:pt modelId="{6CF2CB7E-5F78-4684-AF45-86839A4D7774}">
      <dgm:prSet/>
      <dgm:spPr/>
      <dgm:t>
        <a:bodyPr/>
        <a:lstStyle/>
        <a:p>
          <a:r>
            <a:rPr lang="en-US"/>
            <a:t>Children learnt </a:t>
          </a:r>
          <a:r>
            <a:rPr lang="en-US" err="1"/>
            <a:t>behaviour</a:t>
          </a:r>
          <a:r>
            <a:rPr lang="en-US"/>
            <a:t> from the people around them and their environment by watching and imitating​.​</a:t>
          </a:r>
          <a:endParaRPr lang="en-GB"/>
        </a:p>
      </dgm:t>
    </dgm:pt>
    <dgm:pt modelId="{B384DE14-248E-4259-8DA9-DD2221FA1E8F}" type="parTrans" cxnId="{A7129B67-E4F7-4C00-BE3B-6101C9069B49}">
      <dgm:prSet/>
      <dgm:spPr/>
      <dgm:t>
        <a:bodyPr/>
        <a:lstStyle/>
        <a:p>
          <a:endParaRPr lang="en-GB"/>
        </a:p>
      </dgm:t>
    </dgm:pt>
    <dgm:pt modelId="{E5732C6F-BA29-42B2-A214-C6F0B70F9961}" type="sibTrans" cxnId="{A7129B67-E4F7-4C00-BE3B-6101C9069B49}">
      <dgm:prSet/>
      <dgm:spPr/>
      <dgm:t>
        <a:bodyPr/>
        <a:lstStyle/>
        <a:p>
          <a:endParaRPr lang="en-GB"/>
        </a:p>
      </dgm:t>
    </dgm:pt>
    <dgm:pt modelId="{74AF1059-52FF-471B-9140-5FC6DBC057CD}">
      <dgm:prSet/>
      <dgm:spPr/>
      <dgm:t>
        <a:bodyPr/>
        <a:lstStyle/>
        <a:p>
          <a:r>
            <a:rPr lang="en-US"/>
            <a:t>Moral norms are taught to children by parents and guardians​.​</a:t>
          </a:r>
        </a:p>
      </dgm:t>
    </dgm:pt>
    <dgm:pt modelId="{7809C2B3-3D6D-46AC-B6B3-EE1E60EFC6F2}" type="parTrans" cxnId="{6ECF8A2E-0424-4EEF-906B-F65B59851F8C}">
      <dgm:prSet/>
      <dgm:spPr/>
      <dgm:t>
        <a:bodyPr/>
        <a:lstStyle/>
        <a:p>
          <a:endParaRPr lang="en-GB"/>
        </a:p>
      </dgm:t>
    </dgm:pt>
    <dgm:pt modelId="{6DCEE204-ED0B-45C1-AF7B-E2402AADCD26}" type="sibTrans" cxnId="{6ECF8A2E-0424-4EEF-906B-F65B59851F8C}">
      <dgm:prSet/>
      <dgm:spPr/>
      <dgm:t>
        <a:bodyPr/>
        <a:lstStyle/>
        <a:p>
          <a:endParaRPr lang="en-GB"/>
        </a:p>
      </dgm:t>
    </dgm:pt>
    <dgm:pt modelId="{551C8BE7-B75F-48CB-88E5-E3813F4CC63E}" type="pres">
      <dgm:prSet presAssocID="{35E801FD-CBBD-4DE6-809B-1C8AE1082558}" presName="linear" presStyleCnt="0">
        <dgm:presLayoutVars>
          <dgm:animLvl val="lvl"/>
          <dgm:resizeHandles val="exact"/>
        </dgm:presLayoutVars>
      </dgm:prSet>
      <dgm:spPr/>
    </dgm:pt>
    <dgm:pt modelId="{87ED089B-8DAE-49A2-B475-F125397FD1EC}" type="pres">
      <dgm:prSet presAssocID="{C5356E21-12E8-4A42-A04B-B26DF2397F6F}" presName="parentText" presStyleLbl="node1" presStyleIdx="0" presStyleCnt="5">
        <dgm:presLayoutVars>
          <dgm:chMax val="0"/>
          <dgm:bulletEnabled val="1"/>
        </dgm:presLayoutVars>
      </dgm:prSet>
      <dgm:spPr/>
    </dgm:pt>
    <dgm:pt modelId="{04F61411-C405-44D7-AF0C-ACFA6906227B}" type="pres">
      <dgm:prSet presAssocID="{760E7218-EDD8-444C-A279-7D45B1237B18}" presName="spacer" presStyleCnt="0"/>
      <dgm:spPr/>
    </dgm:pt>
    <dgm:pt modelId="{22A595FE-8593-41C5-B311-5BC6AA5A709E}" type="pres">
      <dgm:prSet presAssocID="{5263A04B-26F9-44E2-AED8-6EA1B20A13F2}" presName="parentText" presStyleLbl="node1" presStyleIdx="1" presStyleCnt="5">
        <dgm:presLayoutVars>
          <dgm:chMax val="0"/>
          <dgm:bulletEnabled val="1"/>
        </dgm:presLayoutVars>
      </dgm:prSet>
      <dgm:spPr/>
    </dgm:pt>
    <dgm:pt modelId="{C2C56815-4285-457D-B8ED-A97E8914D94E}" type="pres">
      <dgm:prSet presAssocID="{86BDF8C4-BF41-4C01-A0E2-57F67CC6A983}" presName="spacer" presStyleCnt="0"/>
      <dgm:spPr/>
    </dgm:pt>
    <dgm:pt modelId="{7DC7F8B0-AA5A-4913-A962-32E56382843B}" type="pres">
      <dgm:prSet presAssocID="{DADEBEB1-19A5-48E2-9161-36140737A454}" presName="parentText" presStyleLbl="node1" presStyleIdx="2" presStyleCnt="5">
        <dgm:presLayoutVars>
          <dgm:chMax val="0"/>
          <dgm:bulletEnabled val="1"/>
        </dgm:presLayoutVars>
      </dgm:prSet>
      <dgm:spPr/>
    </dgm:pt>
    <dgm:pt modelId="{2D7502D3-6346-4CE8-8F9E-DC053A298DD2}" type="pres">
      <dgm:prSet presAssocID="{01F8C07A-CEB0-4DF0-911D-89F35CCA7B1A}" presName="spacer" presStyleCnt="0"/>
      <dgm:spPr/>
    </dgm:pt>
    <dgm:pt modelId="{3B3E71B1-BEB2-4C3A-960D-14537D3173C2}" type="pres">
      <dgm:prSet presAssocID="{6CF2CB7E-5F78-4684-AF45-86839A4D7774}" presName="parentText" presStyleLbl="node1" presStyleIdx="3" presStyleCnt="5">
        <dgm:presLayoutVars>
          <dgm:chMax val="0"/>
          <dgm:bulletEnabled val="1"/>
        </dgm:presLayoutVars>
      </dgm:prSet>
      <dgm:spPr/>
    </dgm:pt>
    <dgm:pt modelId="{432EE1DD-12EA-49FF-8B6B-4A2E80888F02}" type="pres">
      <dgm:prSet presAssocID="{E5732C6F-BA29-42B2-A214-C6F0B70F9961}" presName="spacer" presStyleCnt="0"/>
      <dgm:spPr/>
    </dgm:pt>
    <dgm:pt modelId="{FEE1110C-F7E2-439A-9350-DAF8CFBF9D4D}" type="pres">
      <dgm:prSet presAssocID="{74AF1059-52FF-471B-9140-5FC6DBC057CD}" presName="parentText" presStyleLbl="node1" presStyleIdx="4" presStyleCnt="5">
        <dgm:presLayoutVars>
          <dgm:chMax val="0"/>
          <dgm:bulletEnabled val="1"/>
        </dgm:presLayoutVars>
      </dgm:prSet>
      <dgm:spPr/>
    </dgm:pt>
  </dgm:ptLst>
  <dgm:cxnLst>
    <dgm:cxn modelId="{426F1403-255B-4509-8ADD-0BC727230257}" srcId="{35E801FD-CBBD-4DE6-809B-1C8AE1082558}" destId="{5263A04B-26F9-44E2-AED8-6EA1B20A13F2}" srcOrd="1" destOrd="0" parTransId="{8A3B5CD7-3BBA-4295-B11C-CF21DB19E379}" sibTransId="{86BDF8C4-BF41-4C01-A0E2-57F67CC6A983}"/>
    <dgm:cxn modelId="{772ED414-683D-4E74-908A-45814D2D1C56}" type="presOf" srcId="{74AF1059-52FF-471B-9140-5FC6DBC057CD}" destId="{FEE1110C-F7E2-439A-9350-DAF8CFBF9D4D}" srcOrd="0" destOrd="0" presId="urn:microsoft.com/office/officeart/2005/8/layout/vList2"/>
    <dgm:cxn modelId="{6ECF8A2E-0424-4EEF-906B-F65B59851F8C}" srcId="{35E801FD-CBBD-4DE6-809B-1C8AE1082558}" destId="{74AF1059-52FF-471B-9140-5FC6DBC057CD}" srcOrd="4" destOrd="0" parTransId="{7809C2B3-3D6D-46AC-B6B3-EE1E60EFC6F2}" sibTransId="{6DCEE204-ED0B-45C1-AF7B-E2402AADCD26}"/>
    <dgm:cxn modelId="{D7AC5A42-76E0-4BBF-A5FB-16C313E4DCD5}" type="presOf" srcId="{5263A04B-26F9-44E2-AED8-6EA1B20A13F2}" destId="{22A595FE-8593-41C5-B311-5BC6AA5A709E}" srcOrd="0" destOrd="0" presId="urn:microsoft.com/office/officeart/2005/8/layout/vList2"/>
    <dgm:cxn modelId="{8DBD1667-16AA-4BEE-A6E0-22D1E4869E1D}" srcId="{35E801FD-CBBD-4DE6-809B-1C8AE1082558}" destId="{DADEBEB1-19A5-48E2-9161-36140737A454}" srcOrd="2" destOrd="0" parTransId="{17A3F350-54BA-4FCE-83BA-608F81D177E4}" sibTransId="{01F8C07A-CEB0-4DF0-911D-89F35CCA7B1A}"/>
    <dgm:cxn modelId="{A7129B67-E4F7-4C00-BE3B-6101C9069B49}" srcId="{35E801FD-CBBD-4DE6-809B-1C8AE1082558}" destId="{6CF2CB7E-5F78-4684-AF45-86839A4D7774}" srcOrd="3" destOrd="0" parTransId="{B384DE14-248E-4259-8DA9-DD2221FA1E8F}" sibTransId="{E5732C6F-BA29-42B2-A214-C6F0B70F9961}"/>
    <dgm:cxn modelId="{27235E74-8A92-4F40-95BD-1AD1E104B240}" type="presOf" srcId="{6CF2CB7E-5F78-4684-AF45-86839A4D7774}" destId="{3B3E71B1-BEB2-4C3A-960D-14537D3173C2}" srcOrd="0" destOrd="0" presId="urn:microsoft.com/office/officeart/2005/8/layout/vList2"/>
    <dgm:cxn modelId="{BA23EC7F-DF43-474B-A5B3-80E8BE676D87}" type="presOf" srcId="{DADEBEB1-19A5-48E2-9161-36140737A454}" destId="{7DC7F8B0-AA5A-4913-A962-32E56382843B}" srcOrd="0" destOrd="0" presId="urn:microsoft.com/office/officeart/2005/8/layout/vList2"/>
    <dgm:cxn modelId="{8FFF2F94-F920-435E-9252-A104C1A5F9F5}" type="presOf" srcId="{C5356E21-12E8-4A42-A04B-B26DF2397F6F}" destId="{87ED089B-8DAE-49A2-B475-F125397FD1EC}" srcOrd="0" destOrd="0" presId="urn:microsoft.com/office/officeart/2005/8/layout/vList2"/>
    <dgm:cxn modelId="{E3F8A5A2-E55E-49C8-A6B0-8FD7D7E0A748}" srcId="{35E801FD-CBBD-4DE6-809B-1C8AE1082558}" destId="{C5356E21-12E8-4A42-A04B-B26DF2397F6F}" srcOrd="0" destOrd="0" parTransId="{3BAD1FBA-A666-4FB2-A265-FB143824FAE7}" sibTransId="{760E7218-EDD8-444C-A279-7D45B1237B18}"/>
    <dgm:cxn modelId="{7DA292E9-BC92-4CC3-BE47-7C8B084FC591}" type="presOf" srcId="{35E801FD-CBBD-4DE6-809B-1C8AE1082558}" destId="{551C8BE7-B75F-48CB-88E5-E3813F4CC63E}" srcOrd="0" destOrd="0" presId="urn:microsoft.com/office/officeart/2005/8/layout/vList2"/>
    <dgm:cxn modelId="{D01AB56B-B934-4385-AC0D-9B82DFA33E39}" type="presParOf" srcId="{551C8BE7-B75F-48CB-88E5-E3813F4CC63E}" destId="{87ED089B-8DAE-49A2-B475-F125397FD1EC}" srcOrd="0" destOrd="0" presId="urn:microsoft.com/office/officeart/2005/8/layout/vList2"/>
    <dgm:cxn modelId="{57D14FFA-986D-49EF-BFF5-2895D109087F}" type="presParOf" srcId="{551C8BE7-B75F-48CB-88E5-E3813F4CC63E}" destId="{04F61411-C405-44D7-AF0C-ACFA6906227B}" srcOrd="1" destOrd="0" presId="urn:microsoft.com/office/officeart/2005/8/layout/vList2"/>
    <dgm:cxn modelId="{E293377D-C717-4B29-B5F1-FD34820ED942}" type="presParOf" srcId="{551C8BE7-B75F-48CB-88E5-E3813F4CC63E}" destId="{22A595FE-8593-41C5-B311-5BC6AA5A709E}" srcOrd="2" destOrd="0" presId="urn:microsoft.com/office/officeart/2005/8/layout/vList2"/>
    <dgm:cxn modelId="{7FEB52F1-86B1-486D-BD9D-738A2D1A2137}" type="presParOf" srcId="{551C8BE7-B75F-48CB-88E5-E3813F4CC63E}" destId="{C2C56815-4285-457D-B8ED-A97E8914D94E}" srcOrd="3" destOrd="0" presId="urn:microsoft.com/office/officeart/2005/8/layout/vList2"/>
    <dgm:cxn modelId="{E44B08B1-575E-409D-BA81-626224E6ADD3}" type="presParOf" srcId="{551C8BE7-B75F-48CB-88E5-E3813F4CC63E}" destId="{7DC7F8B0-AA5A-4913-A962-32E56382843B}" srcOrd="4" destOrd="0" presId="urn:microsoft.com/office/officeart/2005/8/layout/vList2"/>
    <dgm:cxn modelId="{BAF4F2CC-CF09-4D43-BBDA-CEE52873430C}" type="presParOf" srcId="{551C8BE7-B75F-48CB-88E5-E3813F4CC63E}" destId="{2D7502D3-6346-4CE8-8F9E-DC053A298DD2}" srcOrd="5" destOrd="0" presId="urn:microsoft.com/office/officeart/2005/8/layout/vList2"/>
    <dgm:cxn modelId="{9A8B3D26-DD5D-4140-95D3-EC45B90EBC30}" type="presParOf" srcId="{551C8BE7-B75F-48CB-88E5-E3813F4CC63E}" destId="{3B3E71B1-BEB2-4C3A-960D-14537D3173C2}" srcOrd="6" destOrd="0" presId="urn:microsoft.com/office/officeart/2005/8/layout/vList2"/>
    <dgm:cxn modelId="{7893849E-76FE-47D4-AA2F-91AED0424231}" type="presParOf" srcId="{551C8BE7-B75F-48CB-88E5-E3813F4CC63E}" destId="{432EE1DD-12EA-49FF-8B6B-4A2E80888F02}" srcOrd="7" destOrd="0" presId="urn:microsoft.com/office/officeart/2005/8/layout/vList2"/>
    <dgm:cxn modelId="{B1E945ED-99FB-4D10-A5FB-D69BAEE9399B}" type="presParOf" srcId="{551C8BE7-B75F-48CB-88E5-E3813F4CC63E}" destId="{FEE1110C-F7E2-439A-9350-DAF8CFBF9D4D}" srcOrd="8"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518C3D4-5255-4ACC-B768-D5214D1C3C84}"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9DAD0688-9441-4E1B-BDDE-AE90DEB25169}">
      <dgm:prSet custT="1"/>
      <dgm:spPr/>
      <dgm:t>
        <a:bodyPr/>
        <a:lstStyle/>
        <a:p>
          <a:r>
            <a:rPr lang="en-US" sz="1400"/>
            <a:t>Environment plays a huge role in children and young people moral development.​</a:t>
          </a:r>
          <a:endParaRPr lang="en-GB" sz="1400"/>
        </a:p>
      </dgm:t>
    </dgm:pt>
    <dgm:pt modelId="{68979868-139D-4548-B8B1-A6AEE1064D89}" type="parTrans" cxnId="{0AC04831-D043-4A87-B5A1-84AC87449E26}">
      <dgm:prSet/>
      <dgm:spPr/>
      <dgm:t>
        <a:bodyPr/>
        <a:lstStyle/>
        <a:p>
          <a:endParaRPr lang="en-US"/>
        </a:p>
      </dgm:t>
    </dgm:pt>
    <dgm:pt modelId="{53C2C3B9-D850-467F-B9DE-A4CB9F9F7B49}" type="sibTrans" cxnId="{0AC04831-D043-4A87-B5A1-84AC87449E26}">
      <dgm:prSet/>
      <dgm:spPr/>
      <dgm:t>
        <a:bodyPr/>
        <a:lstStyle/>
        <a:p>
          <a:endParaRPr lang="en-US"/>
        </a:p>
      </dgm:t>
    </dgm:pt>
    <dgm:pt modelId="{285F2E15-D057-4C60-9281-F81E4C696EE7}">
      <dgm:prSet custT="1"/>
      <dgm:spPr/>
      <dgm:t>
        <a:bodyPr/>
        <a:lstStyle/>
        <a:p>
          <a:r>
            <a:rPr lang="en-US" sz="1400"/>
            <a:t>The environment is the individual’s surrounding.</a:t>
          </a:r>
          <a:endParaRPr lang="en-GB" sz="1400"/>
        </a:p>
      </dgm:t>
    </dgm:pt>
    <dgm:pt modelId="{F0269508-3DE3-46EA-9B06-EF37AECA8E85}" type="parTrans" cxnId="{A4B62542-5B92-4D11-93E0-B276F38282E7}">
      <dgm:prSet/>
      <dgm:spPr/>
      <dgm:t>
        <a:bodyPr/>
        <a:lstStyle/>
        <a:p>
          <a:endParaRPr lang="en-US"/>
        </a:p>
      </dgm:t>
    </dgm:pt>
    <dgm:pt modelId="{28D112D1-3835-4334-A1A9-EE55514B204F}" type="sibTrans" cxnId="{A4B62542-5B92-4D11-93E0-B276F38282E7}">
      <dgm:prSet/>
      <dgm:spPr/>
      <dgm:t>
        <a:bodyPr/>
        <a:lstStyle/>
        <a:p>
          <a:endParaRPr lang="en-US"/>
        </a:p>
      </dgm:t>
    </dgm:pt>
    <dgm:pt modelId="{FD477A8A-313E-4276-B226-A091B8BE46EF}">
      <dgm:prSet custT="1"/>
      <dgm:spPr/>
      <dgm:t>
        <a:bodyPr/>
        <a:lstStyle/>
        <a:p>
          <a:r>
            <a:rPr lang="en-GB" sz="1400"/>
            <a:t>According to Lahey (2004 cited in </a:t>
          </a:r>
          <a:r>
            <a:rPr lang="en-GB" sz="1400" err="1"/>
            <a:t>Uzoka</a:t>
          </a:r>
          <a:r>
            <a:rPr lang="en-GB" sz="1400"/>
            <a:t>, 2015, p. 378) ‘a child is not born a genius, lazy, and criminal but it is the environment that makes him to be so’.</a:t>
          </a:r>
          <a:endParaRPr lang="en-US" sz="1400"/>
        </a:p>
      </dgm:t>
    </dgm:pt>
    <dgm:pt modelId="{49ACD30A-2B50-4BB9-9A6B-D98A1026E1CF}" type="parTrans" cxnId="{048CDEAB-B3D7-4098-8D83-1BF5345689C2}">
      <dgm:prSet/>
      <dgm:spPr/>
      <dgm:t>
        <a:bodyPr/>
        <a:lstStyle/>
        <a:p>
          <a:endParaRPr lang="en-US"/>
        </a:p>
      </dgm:t>
    </dgm:pt>
    <dgm:pt modelId="{BD7F813F-70F9-4F8B-A157-21E8C4C01DDB}" type="sibTrans" cxnId="{048CDEAB-B3D7-4098-8D83-1BF5345689C2}">
      <dgm:prSet/>
      <dgm:spPr/>
      <dgm:t>
        <a:bodyPr/>
        <a:lstStyle/>
        <a:p>
          <a:endParaRPr lang="en-US"/>
        </a:p>
      </dgm:t>
    </dgm:pt>
    <dgm:pt modelId="{CA449EF8-AF02-4A6D-921E-ECA6D64DF3DA}" type="pres">
      <dgm:prSet presAssocID="{6518C3D4-5255-4ACC-B768-D5214D1C3C84}" presName="root" presStyleCnt="0">
        <dgm:presLayoutVars>
          <dgm:dir/>
          <dgm:resizeHandles val="exact"/>
        </dgm:presLayoutVars>
      </dgm:prSet>
      <dgm:spPr/>
    </dgm:pt>
    <dgm:pt modelId="{5AFD10C4-1D85-4908-83B3-30B522FE7EC7}" type="pres">
      <dgm:prSet presAssocID="{9DAD0688-9441-4E1B-BDDE-AE90DEB25169}" presName="compNode" presStyleCnt="0"/>
      <dgm:spPr/>
    </dgm:pt>
    <dgm:pt modelId="{0CB2D8FD-9105-418C-B47B-FD8EB0AC3CD3}" type="pres">
      <dgm:prSet presAssocID="{9DAD0688-9441-4E1B-BDDE-AE90DEB2516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nfluencer"/>
        </a:ext>
      </dgm:extLst>
    </dgm:pt>
    <dgm:pt modelId="{B9DA0BFC-5989-4E99-ABF3-98CF15AD2328}" type="pres">
      <dgm:prSet presAssocID="{9DAD0688-9441-4E1B-BDDE-AE90DEB25169}" presName="spaceRect" presStyleCnt="0"/>
      <dgm:spPr/>
    </dgm:pt>
    <dgm:pt modelId="{8EF4B88A-6C46-4B91-AF49-F57E31123474}" type="pres">
      <dgm:prSet presAssocID="{9DAD0688-9441-4E1B-BDDE-AE90DEB25169}" presName="textRect" presStyleLbl="revTx" presStyleIdx="0" presStyleCnt="3">
        <dgm:presLayoutVars>
          <dgm:chMax val="1"/>
          <dgm:chPref val="1"/>
        </dgm:presLayoutVars>
      </dgm:prSet>
      <dgm:spPr/>
    </dgm:pt>
    <dgm:pt modelId="{9ECD1E05-96E9-4451-B735-F9E8C857A7BA}" type="pres">
      <dgm:prSet presAssocID="{53C2C3B9-D850-467F-B9DE-A4CB9F9F7B49}" presName="sibTrans" presStyleCnt="0"/>
      <dgm:spPr/>
    </dgm:pt>
    <dgm:pt modelId="{B9847EE1-CE7E-45B5-AC64-6200DD525D3B}" type="pres">
      <dgm:prSet presAssocID="{285F2E15-D057-4C60-9281-F81E4C696EE7}" presName="compNode" presStyleCnt="0"/>
      <dgm:spPr/>
    </dgm:pt>
    <dgm:pt modelId="{0EF24352-5A29-4DC9-9165-6C342A617F2E}" type="pres">
      <dgm:prSet presAssocID="{285F2E15-D057-4C60-9281-F81E4C696EE7}" presName="iconRect" presStyleLbl="node1" presStyleIdx="1" presStyleCnt="3"/>
      <dgm:spPr>
        <a:blipFill rotWithShape="1">
          <a:blip xmlns:r="http://schemas.openxmlformats.org/officeDocument/2006/relationships" r:embed="rId3"/>
          <a:srcRect/>
          <a:stretch>
            <a:fillRect t="-3000" b="-3000"/>
          </a:stretch>
        </a:blipFill>
        <a:ln>
          <a:noFill/>
        </a:ln>
      </dgm:spPr>
      <dgm:extLst>
        <a:ext uri="{E40237B7-FDA0-4F09-8148-C483321AD2D9}">
          <dgm14:cNvPr xmlns:dgm14="http://schemas.microsoft.com/office/drawing/2010/diagram" id="0" name="" descr="Deciduous tree"/>
        </a:ext>
      </dgm:extLst>
    </dgm:pt>
    <dgm:pt modelId="{95D5E9AC-BB31-45C3-A5E2-3136853944ED}" type="pres">
      <dgm:prSet presAssocID="{285F2E15-D057-4C60-9281-F81E4C696EE7}" presName="spaceRect" presStyleCnt="0"/>
      <dgm:spPr/>
    </dgm:pt>
    <dgm:pt modelId="{C3ADC98B-03E6-4245-85EE-0CFD28E15780}" type="pres">
      <dgm:prSet presAssocID="{285F2E15-D057-4C60-9281-F81E4C696EE7}" presName="textRect" presStyleLbl="revTx" presStyleIdx="1" presStyleCnt="3">
        <dgm:presLayoutVars>
          <dgm:chMax val="1"/>
          <dgm:chPref val="1"/>
        </dgm:presLayoutVars>
      </dgm:prSet>
      <dgm:spPr/>
    </dgm:pt>
    <dgm:pt modelId="{E79D37A7-8FE4-43DF-94FF-50F4B9E3E3BB}" type="pres">
      <dgm:prSet presAssocID="{28D112D1-3835-4334-A1A9-EE55514B204F}" presName="sibTrans" presStyleCnt="0"/>
      <dgm:spPr/>
    </dgm:pt>
    <dgm:pt modelId="{6C003308-2CAB-4D05-9234-BA3594F2783F}" type="pres">
      <dgm:prSet presAssocID="{FD477A8A-313E-4276-B226-A091B8BE46EF}" presName="compNode" presStyleCnt="0"/>
      <dgm:spPr/>
    </dgm:pt>
    <dgm:pt modelId="{240FC3B5-E1F6-4DC6-96F4-B1A2A39E09BB}" type="pres">
      <dgm:prSet presAssocID="{FD477A8A-313E-4276-B226-A091B8BE46EF}" presName="iconRect" presStyleLbl="node1" presStyleIdx="2" presStyleCnt="3"/>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keleton"/>
        </a:ext>
      </dgm:extLst>
    </dgm:pt>
    <dgm:pt modelId="{7E588C5D-637A-4A77-9A88-CFDD4D87E977}" type="pres">
      <dgm:prSet presAssocID="{FD477A8A-313E-4276-B226-A091B8BE46EF}" presName="spaceRect" presStyleCnt="0"/>
      <dgm:spPr/>
    </dgm:pt>
    <dgm:pt modelId="{2E6457C2-1F4D-466E-BFDA-404124DDD880}" type="pres">
      <dgm:prSet presAssocID="{FD477A8A-313E-4276-B226-A091B8BE46EF}" presName="textRect" presStyleLbl="revTx" presStyleIdx="2" presStyleCnt="3">
        <dgm:presLayoutVars>
          <dgm:chMax val="1"/>
          <dgm:chPref val="1"/>
        </dgm:presLayoutVars>
      </dgm:prSet>
      <dgm:spPr/>
    </dgm:pt>
  </dgm:ptLst>
  <dgm:cxnLst>
    <dgm:cxn modelId="{02AD6C11-5588-4A36-A7FF-82909013DBAD}" type="presOf" srcId="{FD477A8A-313E-4276-B226-A091B8BE46EF}" destId="{2E6457C2-1F4D-466E-BFDA-404124DDD880}" srcOrd="0" destOrd="0" presId="urn:microsoft.com/office/officeart/2018/2/layout/IconLabelList"/>
    <dgm:cxn modelId="{0AC04831-D043-4A87-B5A1-84AC87449E26}" srcId="{6518C3D4-5255-4ACC-B768-D5214D1C3C84}" destId="{9DAD0688-9441-4E1B-BDDE-AE90DEB25169}" srcOrd="0" destOrd="0" parTransId="{68979868-139D-4548-B8B1-A6AEE1064D89}" sibTransId="{53C2C3B9-D850-467F-B9DE-A4CB9F9F7B49}"/>
    <dgm:cxn modelId="{A4B62542-5B92-4D11-93E0-B276F38282E7}" srcId="{6518C3D4-5255-4ACC-B768-D5214D1C3C84}" destId="{285F2E15-D057-4C60-9281-F81E4C696EE7}" srcOrd="1" destOrd="0" parTransId="{F0269508-3DE3-46EA-9B06-EF37AECA8E85}" sibTransId="{28D112D1-3835-4334-A1A9-EE55514B204F}"/>
    <dgm:cxn modelId="{048CDEAB-B3D7-4098-8D83-1BF5345689C2}" srcId="{6518C3D4-5255-4ACC-B768-D5214D1C3C84}" destId="{FD477A8A-313E-4276-B226-A091B8BE46EF}" srcOrd="2" destOrd="0" parTransId="{49ACD30A-2B50-4BB9-9A6B-D98A1026E1CF}" sibTransId="{BD7F813F-70F9-4F8B-A157-21E8C4C01DDB}"/>
    <dgm:cxn modelId="{28B7C2C8-6C38-4DA0-8067-63E6B9A63115}" type="presOf" srcId="{9DAD0688-9441-4E1B-BDDE-AE90DEB25169}" destId="{8EF4B88A-6C46-4B91-AF49-F57E31123474}" srcOrd="0" destOrd="0" presId="urn:microsoft.com/office/officeart/2018/2/layout/IconLabelList"/>
    <dgm:cxn modelId="{57BE2AD3-92F4-481C-93C2-A026CE6BC3F7}" type="presOf" srcId="{285F2E15-D057-4C60-9281-F81E4C696EE7}" destId="{C3ADC98B-03E6-4245-85EE-0CFD28E15780}" srcOrd="0" destOrd="0" presId="urn:microsoft.com/office/officeart/2018/2/layout/IconLabelList"/>
    <dgm:cxn modelId="{25B858F0-5695-4385-A798-CD58E26B2673}" type="presOf" srcId="{6518C3D4-5255-4ACC-B768-D5214D1C3C84}" destId="{CA449EF8-AF02-4A6D-921E-ECA6D64DF3DA}" srcOrd="0" destOrd="0" presId="urn:microsoft.com/office/officeart/2018/2/layout/IconLabelList"/>
    <dgm:cxn modelId="{E0465DF3-5567-4BF0-BFA4-DF2E7B37FEA0}" type="presParOf" srcId="{CA449EF8-AF02-4A6D-921E-ECA6D64DF3DA}" destId="{5AFD10C4-1D85-4908-83B3-30B522FE7EC7}" srcOrd="0" destOrd="0" presId="urn:microsoft.com/office/officeart/2018/2/layout/IconLabelList"/>
    <dgm:cxn modelId="{BAE9B78D-1276-4DCE-9242-F1AA96EBF5D6}" type="presParOf" srcId="{5AFD10C4-1D85-4908-83B3-30B522FE7EC7}" destId="{0CB2D8FD-9105-418C-B47B-FD8EB0AC3CD3}" srcOrd="0" destOrd="0" presId="urn:microsoft.com/office/officeart/2018/2/layout/IconLabelList"/>
    <dgm:cxn modelId="{4AEFC7BD-428B-4583-8B24-3ED694997D76}" type="presParOf" srcId="{5AFD10C4-1D85-4908-83B3-30B522FE7EC7}" destId="{B9DA0BFC-5989-4E99-ABF3-98CF15AD2328}" srcOrd="1" destOrd="0" presId="urn:microsoft.com/office/officeart/2018/2/layout/IconLabelList"/>
    <dgm:cxn modelId="{FC224639-163B-48F5-B6BA-82946E258752}" type="presParOf" srcId="{5AFD10C4-1D85-4908-83B3-30B522FE7EC7}" destId="{8EF4B88A-6C46-4B91-AF49-F57E31123474}" srcOrd="2" destOrd="0" presId="urn:microsoft.com/office/officeart/2018/2/layout/IconLabelList"/>
    <dgm:cxn modelId="{0268DAB2-AF36-4A28-8AE4-6D2D7887D680}" type="presParOf" srcId="{CA449EF8-AF02-4A6D-921E-ECA6D64DF3DA}" destId="{9ECD1E05-96E9-4451-B735-F9E8C857A7BA}" srcOrd="1" destOrd="0" presId="urn:microsoft.com/office/officeart/2018/2/layout/IconLabelList"/>
    <dgm:cxn modelId="{7BC6FDE0-F959-42A7-BAEC-DCDF59FBA341}" type="presParOf" srcId="{CA449EF8-AF02-4A6D-921E-ECA6D64DF3DA}" destId="{B9847EE1-CE7E-45B5-AC64-6200DD525D3B}" srcOrd="2" destOrd="0" presId="urn:microsoft.com/office/officeart/2018/2/layout/IconLabelList"/>
    <dgm:cxn modelId="{3CCFBE26-FF4A-49F8-A978-7A7C6DAB3C92}" type="presParOf" srcId="{B9847EE1-CE7E-45B5-AC64-6200DD525D3B}" destId="{0EF24352-5A29-4DC9-9165-6C342A617F2E}" srcOrd="0" destOrd="0" presId="urn:microsoft.com/office/officeart/2018/2/layout/IconLabelList"/>
    <dgm:cxn modelId="{FCF092F4-8D5A-4B32-B21D-C6F068DF399F}" type="presParOf" srcId="{B9847EE1-CE7E-45B5-AC64-6200DD525D3B}" destId="{95D5E9AC-BB31-45C3-A5E2-3136853944ED}" srcOrd="1" destOrd="0" presId="urn:microsoft.com/office/officeart/2018/2/layout/IconLabelList"/>
    <dgm:cxn modelId="{21FB8390-B100-4A12-8F22-E314462B10F4}" type="presParOf" srcId="{B9847EE1-CE7E-45B5-AC64-6200DD525D3B}" destId="{C3ADC98B-03E6-4245-85EE-0CFD28E15780}" srcOrd="2" destOrd="0" presId="urn:microsoft.com/office/officeart/2018/2/layout/IconLabelList"/>
    <dgm:cxn modelId="{747708F1-D859-4EEF-9EA6-3BD5D5CAE07E}" type="presParOf" srcId="{CA449EF8-AF02-4A6D-921E-ECA6D64DF3DA}" destId="{E79D37A7-8FE4-43DF-94FF-50F4B9E3E3BB}" srcOrd="3" destOrd="0" presId="urn:microsoft.com/office/officeart/2018/2/layout/IconLabelList"/>
    <dgm:cxn modelId="{691B0032-8584-40EF-AC21-8F691BF06B16}" type="presParOf" srcId="{CA449EF8-AF02-4A6D-921E-ECA6D64DF3DA}" destId="{6C003308-2CAB-4D05-9234-BA3594F2783F}" srcOrd="4" destOrd="0" presId="urn:microsoft.com/office/officeart/2018/2/layout/IconLabelList"/>
    <dgm:cxn modelId="{9E0FD82B-011B-4F86-A897-30A607CAFC85}" type="presParOf" srcId="{6C003308-2CAB-4D05-9234-BA3594F2783F}" destId="{240FC3B5-E1F6-4DC6-96F4-B1A2A39E09BB}" srcOrd="0" destOrd="0" presId="urn:microsoft.com/office/officeart/2018/2/layout/IconLabelList"/>
    <dgm:cxn modelId="{FC2D3174-AD46-4700-9F35-11D4478C5785}" type="presParOf" srcId="{6C003308-2CAB-4D05-9234-BA3594F2783F}" destId="{7E588C5D-637A-4A77-9A88-CFDD4D87E977}" srcOrd="1" destOrd="0" presId="urn:microsoft.com/office/officeart/2018/2/layout/IconLabelList"/>
    <dgm:cxn modelId="{22CCCAC0-BF96-4D49-BC82-362C4679FBF6}" type="presParOf" srcId="{6C003308-2CAB-4D05-9234-BA3594F2783F}" destId="{2E6457C2-1F4D-466E-BFDA-404124DDD880}" srcOrd="2" destOrd="0" presId="urn:microsoft.com/office/officeart/2018/2/layout/IconLabel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D089B-8DAE-49A2-B475-F125397FD1EC}">
      <dsp:nvSpPr>
        <dsp:cNvPr id="0" name=""/>
        <dsp:cNvSpPr/>
      </dsp:nvSpPr>
      <dsp:spPr>
        <a:xfrm>
          <a:off x="0" y="67359"/>
          <a:ext cx="6572250" cy="2686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kern="1200"/>
            <a:t>Moral development is ‘the process by which children adopt and </a:t>
          </a:r>
          <a:r>
            <a:rPr lang="en-US" sz="2800" kern="1200" err="1"/>
            <a:t>internalise</a:t>
          </a:r>
          <a:r>
            <a:rPr lang="en-US" sz="2800" kern="1200"/>
            <a:t> the rules and expectations of society and develop a sense of right or wrong’ (Dwyer &amp; Scampion,1995).</a:t>
          </a:r>
        </a:p>
      </dsp:txBody>
      <dsp:txXfrm>
        <a:off x="131135" y="198494"/>
        <a:ext cx="6309980" cy="2424050"/>
      </dsp:txXfrm>
    </dsp:sp>
    <dsp:sp modelId="{22A595FE-8593-41C5-B311-5BC6AA5A709E}">
      <dsp:nvSpPr>
        <dsp:cNvPr id="0" name=""/>
        <dsp:cNvSpPr/>
      </dsp:nvSpPr>
      <dsp:spPr>
        <a:xfrm>
          <a:off x="0" y="2834319"/>
          <a:ext cx="6572250" cy="2686320"/>
        </a:xfrm>
        <a:prstGeom prst="roundRect">
          <a:avLst/>
        </a:prstGeom>
        <a:solidFill>
          <a:schemeClr val="accent2">
            <a:hueOff val="1195599"/>
            <a:satOff val="735"/>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kern="1200"/>
            <a:t>Moral values such as right and wrong.  </a:t>
          </a:r>
        </a:p>
      </dsp:txBody>
      <dsp:txXfrm>
        <a:off x="131135" y="2965454"/>
        <a:ext cx="6309980" cy="24240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1221F5-6CB3-4972-82AB-ABE9E8F47202}">
      <dsp:nvSpPr>
        <dsp:cNvPr id="0" name=""/>
        <dsp:cNvSpPr/>
      </dsp:nvSpPr>
      <dsp:spPr>
        <a:xfrm rot="5400000">
          <a:off x="3748801" y="-1199981"/>
          <a:ext cx="1440656" cy="4206240"/>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US" sz="2200" kern="1200"/>
            <a:t>Stage 1: Punishment and obedience orientation.</a:t>
          </a:r>
        </a:p>
        <a:p>
          <a:pPr marL="228600" lvl="1" indent="-228600" algn="l" defTabSz="977900">
            <a:lnSpc>
              <a:spcPct val="90000"/>
            </a:lnSpc>
            <a:spcBef>
              <a:spcPct val="0"/>
            </a:spcBef>
            <a:spcAft>
              <a:spcPct val="15000"/>
            </a:spcAft>
            <a:buChar char="•"/>
          </a:pPr>
          <a:r>
            <a:rPr lang="en-US" sz="2200" kern="1200"/>
            <a:t>Stage 2: Instrumental orientation.</a:t>
          </a:r>
        </a:p>
      </dsp:txBody>
      <dsp:txXfrm rot="-5400000">
        <a:off x="2366010" y="253137"/>
        <a:ext cx="4135913" cy="1300002"/>
      </dsp:txXfrm>
    </dsp:sp>
    <dsp:sp modelId="{07F77684-1631-4069-AF5C-DBA2B4F11F5C}">
      <dsp:nvSpPr>
        <dsp:cNvPr id="0" name=""/>
        <dsp:cNvSpPr/>
      </dsp:nvSpPr>
      <dsp:spPr>
        <a:xfrm>
          <a:off x="0" y="2728"/>
          <a:ext cx="2366010" cy="18008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a:t>Level 1: Preconventional Morality</a:t>
          </a:r>
        </a:p>
      </dsp:txBody>
      <dsp:txXfrm>
        <a:off x="87909" y="90637"/>
        <a:ext cx="2190192" cy="1625002"/>
      </dsp:txXfrm>
    </dsp:sp>
    <dsp:sp modelId="{821F0061-62F9-48FB-8DF9-63E38AC7C33A}">
      <dsp:nvSpPr>
        <dsp:cNvPr id="0" name=""/>
        <dsp:cNvSpPr/>
      </dsp:nvSpPr>
      <dsp:spPr>
        <a:xfrm rot="5400000">
          <a:off x="3748801" y="690879"/>
          <a:ext cx="1440656" cy="4206240"/>
        </a:xfrm>
        <a:prstGeom prst="round2Same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US" sz="2200" kern="1200"/>
            <a:t>Stage 1: Good boy-good girl morality. </a:t>
          </a:r>
        </a:p>
        <a:p>
          <a:pPr marL="228600" lvl="1" indent="-228600" algn="l" defTabSz="977900">
            <a:lnSpc>
              <a:spcPct val="90000"/>
            </a:lnSpc>
            <a:spcBef>
              <a:spcPct val="0"/>
            </a:spcBef>
            <a:spcAft>
              <a:spcPct val="15000"/>
            </a:spcAft>
            <a:buChar char="•"/>
          </a:pPr>
          <a:r>
            <a:rPr lang="en-US" sz="2200" kern="1200"/>
            <a:t>Stage 2: Maintenance of social order.</a:t>
          </a:r>
        </a:p>
      </dsp:txBody>
      <dsp:txXfrm rot="-5400000">
        <a:off x="2366010" y="2143998"/>
        <a:ext cx="4135913" cy="1300002"/>
      </dsp:txXfrm>
    </dsp:sp>
    <dsp:sp modelId="{CEFC1005-8A76-4548-AA5B-E592FCCFF4CE}">
      <dsp:nvSpPr>
        <dsp:cNvPr id="0" name=""/>
        <dsp:cNvSpPr/>
      </dsp:nvSpPr>
      <dsp:spPr>
        <a:xfrm>
          <a:off x="0" y="1893589"/>
          <a:ext cx="2366010" cy="18008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a:t>Level 2: Conventional Morality</a:t>
          </a:r>
        </a:p>
      </dsp:txBody>
      <dsp:txXfrm>
        <a:off x="87909" y="1981498"/>
        <a:ext cx="2190192" cy="1625002"/>
      </dsp:txXfrm>
    </dsp:sp>
    <dsp:sp modelId="{EEF295CD-E4D0-4043-B722-49ED6110C0B1}">
      <dsp:nvSpPr>
        <dsp:cNvPr id="0" name=""/>
        <dsp:cNvSpPr/>
      </dsp:nvSpPr>
      <dsp:spPr>
        <a:xfrm rot="5400000">
          <a:off x="3748801" y="2581741"/>
          <a:ext cx="1440656" cy="4206240"/>
        </a:xfrm>
        <a:prstGeom prst="round2Same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US" sz="2200" kern="1200"/>
            <a:t>Stage 1: Social-contract orientation.</a:t>
          </a:r>
        </a:p>
        <a:p>
          <a:pPr marL="228600" lvl="1" indent="-228600" algn="l" defTabSz="977900">
            <a:lnSpc>
              <a:spcPct val="90000"/>
            </a:lnSpc>
            <a:spcBef>
              <a:spcPct val="0"/>
            </a:spcBef>
            <a:spcAft>
              <a:spcPct val="15000"/>
            </a:spcAft>
            <a:buChar char="•"/>
          </a:pPr>
          <a:r>
            <a:rPr lang="en-US" sz="2200" kern="1200"/>
            <a:t>Stage 2: Universal ethical principle orientation. </a:t>
          </a:r>
        </a:p>
      </dsp:txBody>
      <dsp:txXfrm rot="-5400000">
        <a:off x="2366010" y="4034860"/>
        <a:ext cx="4135913" cy="1300002"/>
      </dsp:txXfrm>
    </dsp:sp>
    <dsp:sp modelId="{DDFFA9D0-1D7A-41BF-BD83-AF604F020500}">
      <dsp:nvSpPr>
        <dsp:cNvPr id="0" name=""/>
        <dsp:cNvSpPr/>
      </dsp:nvSpPr>
      <dsp:spPr>
        <a:xfrm>
          <a:off x="0" y="3784451"/>
          <a:ext cx="2366010" cy="18008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a:t>Level 3: Postconventional Morality</a:t>
          </a:r>
        </a:p>
      </dsp:txBody>
      <dsp:txXfrm>
        <a:off x="87909" y="3872360"/>
        <a:ext cx="2190192" cy="1625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D089B-8DAE-49A2-B475-F125397FD1EC}">
      <dsp:nvSpPr>
        <dsp:cNvPr id="0" name=""/>
        <dsp:cNvSpPr/>
      </dsp:nvSpPr>
      <dsp:spPr>
        <a:xfrm>
          <a:off x="0" y="24362"/>
          <a:ext cx="6572250" cy="106177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err="1"/>
            <a:t>Behaviour</a:t>
          </a:r>
          <a:r>
            <a:rPr lang="en-US" sz="2000" kern="1200"/>
            <a:t> that is reinforced will be repeated and </a:t>
          </a:r>
          <a:r>
            <a:rPr lang="en-US" sz="2000" kern="1200" err="1"/>
            <a:t>behaviour</a:t>
          </a:r>
          <a:r>
            <a:rPr lang="en-US" sz="2000" kern="1200"/>
            <a:t> that is not reinforced will be forgotten.​</a:t>
          </a:r>
          <a:endParaRPr lang="en-GB" sz="2000" kern="1200"/>
        </a:p>
      </dsp:txBody>
      <dsp:txXfrm>
        <a:off x="51832" y="76194"/>
        <a:ext cx="6468586" cy="958111"/>
      </dsp:txXfrm>
    </dsp:sp>
    <dsp:sp modelId="{22A595FE-8593-41C5-B311-5BC6AA5A709E}">
      <dsp:nvSpPr>
        <dsp:cNvPr id="0" name=""/>
        <dsp:cNvSpPr/>
      </dsp:nvSpPr>
      <dsp:spPr>
        <a:xfrm>
          <a:off x="0" y="1143737"/>
          <a:ext cx="6572250" cy="1061775"/>
        </a:xfrm>
        <a:prstGeom prst="roundRect">
          <a:avLst/>
        </a:prstGeom>
        <a:solidFill>
          <a:schemeClr val="accent2">
            <a:hueOff val="298900"/>
            <a:satOff val="184"/>
            <a:lumOff val="24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Neutral operant, reinforcers and publisher.</a:t>
          </a:r>
          <a:endParaRPr lang="en-GB" sz="2000" kern="1200"/>
        </a:p>
      </dsp:txBody>
      <dsp:txXfrm>
        <a:off x="51832" y="1195569"/>
        <a:ext cx="6468586" cy="958111"/>
      </dsp:txXfrm>
    </dsp:sp>
    <dsp:sp modelId="{7DC7F8B0-AA5A-4913-A962-32E56382843B}">
      <dsp:nvSpPr>
        <dsp:cNvPr id="0" name=""/>
        <dsp:cNvSpPr/>
      </dsp:nvSpPr>
      <dsp:spPr>
        <a:xfrm>
          <a:off x="0" y="2263112"/>
          <a:ext cx="6572250" cy="1061775"/>
        </a:xfrm>
        <a:prstGeom prst="roundRect">
          <a:avLst/>
        </a:prstGeom>
        <a:solidFill>
          <a:schemeClr val="accent2">
            <a:hueOff val="597799"/>
            <a:satOff val="36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t>
          </a:r>
          <a:r>
            <a:rPr lang="en-GB" sz="2000" kern="1200">
              <a:latin typeface="Arial" panose="020B0604020202020204"/>
            </a:rPr>
            <a:t>Children</a:t>
          </a:r>
          <a:r>
            <a:rPr lang="en-GB" sz="2000" kern="1200"/>
            <a:t> do not do what adults tell them to do, but rather what they see adults do.” (G. Reichard, 1938, p.471)</a:t>
          </a:r>
          <a:r>
            <a:rPr lang="en-US" sz="2000" kern="1200"/>
            <a:t> </a:t>
          </a:r>
          <a:endParaRPr lang="en-GB" sz="2000" kern="1200"/>
        </a:p>
      </dsp:txBody>
      <dsp:txXfrm>
        <a:off x="51832" y="2314944"/>
        <a:ext cx="6468586" cy="958111"/>
      </dsp:txXfrm>
    </dsp:sp>
    <dsp:sp modelId="{3B3E71B1-BEB2-4C3A-960D-14537D3173C2}">
      <dsp:nvSpPr>
        <dsp:cNvPr id="0" name=""/>
        <dsp:cNvSpPr/>
      </dsp:nvSpPr>
      <dsp:spPr>
        <a:xfrm>
          <a:off x="0" y="3382487"/>
          <a:ext cx="6572250" cy="1061775"/>
        </a:xfrm>
        <a:prstGeom prst="roundRect">
          <a:avLst/>
        </a:prstGeom>
        <a:solidFill>
          <a:schemeClr val="accent2">
            <a:hueOff val="896699"/>
            <a:satOff val="551"/>
            <a:lumOff val="72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Children learnt </a:t>
          </a:r>
          <a:r>
            <a:rPr lang="en-US" sz="2000" kern="1200" err="1"/>
            <a:t>behaviour</a:t>
          </a:r>
          <a:r>
            <a:rPr lang="en-US" sz="2000" kern="1200"/>
            <a:t> from the people around them and their environment by watching and imitating​.​</a:t>
          </a:r>
          <a:endParaRPr lang="en-GB" sz="2000" kern="1200"/>
        </a:p>
      </dsp:txBody>
      <dsp:txXfrm>
        <a:off x="51832" y="3434319"/>
        <a:ext cx="6468586" cy="958111"/>
      </dsp:txXfrm>
    </dsp:sp>
    <dsp:sp modelId="{FEE1110C-F7E2-439A-9350-DAF8CFBF9D4D}">
      <dsp:nvSpPr>
        <dsp:cNvPr id="0" name=""/>
        <dsp:cNvSpPr/>
      </dsp:nvSpPr>
      <dsp:spPr>
        <a:xfrm>
          <a:off x="0" y="4501862"/>
          <a:ext cx="6572250" cy="1061775"/>
        </a:xfrm>
        <a:prstGeom prst="roundRect">
          <a:avLst/>
        </a:prstGeom>
        <a:solidFill>
          <a:schemeClr val="accent2">
            <a:hueOff val="1195599"/>
            <a:satOff val="735"/>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Moral norms are taught to children by parents and guardians​.​</a:t>
          </a:r>
        </a:p>
      </dsp:txBody>
      <dsp:txXfrm>
        <a:off x="51832" y="4553694"/>
        <a:ext cx="6468586" cy="9581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B2D8FD-9105-418C-B47B-FD8EB0AC3CD3}">
      <dsp:nvSpPr>
        <dsp:cNvPr id="0" name=""/>
        <dsp:cNvSpPr/>
      </dsp:nvSpPr>
      <dsp:spPr>
        <a:xfrm>
          <a:off x="940799" y="357497"/>
          <a:ext cx="1450199" cy="14501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F4B88A-6C46-4B91-AF49-F57E31123474}">
      <dsp:nvSpPr>
        <dsp:cNvPr id="0" name=""/>
        <dsp:cNvSpPr/>
      </dsp:nvSpPr>
      <dsp:spPr>
        <a:xfrm>
          <a:off x="54566" y="2194900"/>
          <a:ext cx="3222666"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a:t>Environment plays a huge role in children and young people moral development.​</a:t>
          </a:r>
          <a:endParaRPr lang="en-GB" sz="1400" kern="1200"/>
        </a:p>
      </dsp:txBody>
      <dsp:txXfrm>
        <a:off x="54566" y="2194900"/>
        <a:ext cx="3222666" cy="742500"/>
      </dsp:txXfrm>
    </dsp:sp>
    <dsp:sp modelId="{0EF24352-5A29-4DC9-9165-6C342A617F2E}">
      <dsp:nvSpPr>
        <dsp:cNvPr id="0" name=""/>
        <dsp:cNvSpPr/>
      </dsp:nvSpPr>
      <dsp:spPr>
        <a:xfrm>
          <a:off x="4727433" y="357497"/>
          <a:ext cx="1450199" cy="1450199"/>
        </a:xfrm>
        <a:prstGeom prst="rect">
          <a:avLst/>
        </a:prstGeom>
        <a:blipFill rotWithShape="1">
          <a:blip xmlns:r="http://schemas.openxmlformats.org/officeDocument/2006/relationships" r:embed="rId3"/>
          <a:srcRect/>
          <a:stretch>
            <a:fillRect t="-3000" b="-3000"/>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ADC98B-03E6-4245-85EE-0CFD28E15780}">
      <dsp:nvSpPr>
        <dsp:cNvPr id="0" name=""/>
        <dsp:cNvSpPr/>
      </dsp:nvSpPr>
      <dsp:spPr>
        <a:xfrm>
          <a:off x="3841199" y="2194900"/>
          <a:ext cx="3222666"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a:t>The environment is the individual’s surrounding.</a:t>
          </a:r>
          <a:endParaRPr lang="en-GB" sz="1400" kern="1200"/>
        </a:p>
      </dsp:txBody>
      <dsp:txXfrm>
        <a:off x="3841199" y="2194900"/>
        <a:ext cx="3222666" cy="742500"/>
      </dsp:txXfrm>
    </dsp:sp>
    <dsp:sp modelId="{240FC3B5-E1F6-4DC6-96F4-B1A2A39E09BB}">
      <dsp:nvSpPr>
        <dsp:cNvPr id="0" name=""/>
        <dsp:cNvSpPr/>
      </dsp:nvSpPr>
      <dsp:spPr>
        <a:xfrm>
          <a:off x="8514066" y="357497"/>
          <a:ext cx="1450199" cy="1450199"/>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6457C2-1F4D-466E-BFDA-404124DDD880}">
      <dsp:nvSpPr>
        <dsp:cNvPr id="0" name=""/>
        <dsp:cNvSpPr/>
      </dsp:nvSpPr>
      <dsp:spPr>
        <a:xfrm>
          <a:off x="7627832" y="2194900"/>
          <a:ext cx="3222666"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According to Lahey (2004 cited in </a:t>
          </a:r>
          <a:r>
            <a:rPr lang="en-GB" sz="1400" kern="1200" err="1"/>
            <a:t>Uzoka</a:t>
          </a:r>
          <a:r>
            <a:rPr lang="en-GB" sz="1400" kern="1200"/>
            <a:t>, 2015, p. 378) ‘a child is not born a genius, lazy, and criminal but it is the environment that makes him to be so’.</a:t>
          </a:r>
          <a:endParaRPr lang="en-US" sz="1400" kern="1200"/>
        </a:p>
      </dsp:txBody>
      <dsp:txXfrm>
        <a:off x="7627832" y="2194900"/>
        <a:ext cx="3222666" cy="7425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7200" cap="none" baseline="0">
                <a:blipFill dpi="0" rotWithShape="1">
                  <a:blip r:embed="rId4"/>
                  <a:srcRect/>
                  <a:tile tx="6350" ty="-127000" sx="65000" sy="64000" flip="none" algn="tl"/>
                </a:blipFill>
              </a:defRPr>
            </a:lvl1pPr>
          </a:lstStyle>
          <a:p>
            <a:r>
              <a:rPr lang="en-US"/>
              <a:t>Click to edit Master title style</a:t>
            </a:r>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83448B07-2C06-4CF2-8E91-F7385E71E2CB}" type="datetimeFigureOut">
              <a:rPr lang="en-US" dirty="0"/>
              <a:t>4/6/2020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b="0"/>
            </a:lvl1pPr>
          </a:lstStyle>
          <a:p>
            <a:fld id="{4FAB73BC-B049-4115-A692-8D63A059BFB8}" type="slidenum">
              <a:rPr lang="en-US" dirty="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04936D4-0671-4B70-A95D-BFBC9A35DA5B}" type="datetimeFigureOut">
              <a:rPr lang="en-US" dirty="0"/>
              <a:t>4/6/2020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7200" b="0"/>
            </a:lvl1pPr>
          </a:lstStyle>
          <a:p>
            <a:r>
              <a:rPr lang="en-US"/>
              <a:t>Click to edit Master title style</a:t>
            </a:r>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DDD67DAC-232D-4042-B5C0-E64770A42A28}" type="datetimeFigureOut">
              <a:rPr lang="en-US" dirty="0"/>
              <a:t>4/6/2020</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ECECD2C-79BD-4B90-B3FA-E3B19B3FF97B}" type="datetimeFigureOut">
              <a:rPr lang="en-US" dirty="0"/>
              <a:t>4/6/2020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9E9FDB6-7A26-4DBB-9BB0-088C0534314D}" type="datetimeFigureOut">
              <a:rPr lang="en-US" dirty="0"/>
              <a:t>4/6/2020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2E7C72F-E0F0-449A-A903-6D7865ED3EFA}" type="datetimeFigureOut">
              <a:rPr lang="en-US" dirty="0"/>
              <a:t>4/6/2020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41207D-C9F3-42EA-960B-DC9955B358C7}" type="datetimeFigureOut">
              <a:rPr lang="en-US" dirty="0"/>
              <a:t>4/6/2020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0"/>
            </a:lvl1pPr>
          </a:lstStyle>
          <a:p>
            <a:r>
              <a:rPr lang="en-US"/>
              <a:t>Click to edit Master title style</a:t>
            </a:r>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8827A6-8947-4115-8D9E-E89B1EC0518D}" type="datetimeFigureOut">
              <a:rPr lang="en-US" dirty="0"/>
              <a:t>4/6/2020</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460A6F-F31A-4CA3-B222-0B3C224FF998}" type="datetimeFigureOut">
              <a:rPr lang="en-US" dirty="0"/>
              <a:t>4/6/2020</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81069D4-B020-4602-B87C-B094679675DF}" type="datetimeFigureOut">
              <a:rPr lang="en-US" dirty="0"/>
              <a:t>4/6/2020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36C11EA-3D59-4DFE-9385-0A032B3191AF}" type="datetimeFigureOut">
              <a:rPr lang="en-US" dirty="0"/>
              <a:t>4/6/2020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648A1663-7765-4EF4-B97F-A02E70C6265E}" type="datetimeFigureOut">
              <a:rPr lang="en-US" dirty="0"/>
              <a:t>4/6/2020</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0">
                <a:solidFill>
                  <a:srgbClr val="FFFFFF"/>
                </a:solidFill>
                <a:latin typeface="+mj-lt"/>
              </a:defRPr>
            </a:lvl1pPr>
          </a:lstStyle>
          <a:p>
            <a:fld id="{4FAB73BC-B049-4115-A692-8D63A059BFB8}"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4800"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8.xml"/><Relationship Id="rId6" Type="http://schemas.openxmlformats.org/officeDocument/2006/relationships/image" Target="../media/image7.png"/><Relationship Id="rId5" Type="http://schemas.microsoft.com/office/2007/relationships/hdphoto" Target="../media/hdphoto1.wdp"/><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8.xml"/><Relationship Id="rId6" Type="http://schemas.microsoft.com/office/2007/relationships/hdphoto" Target="../media/hdphoto2.wdp"/><Relationship Id="rId5" Type="http://schemas.openxmlformats.org/officeDocument/2006/relationships/image" Target="../media/image4.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microsoft.com/office/2007/relationships/hdphoto" Target="../media/hdphoto1.wdp"/><Relationship Id="rId7" Type="http://schemas.openxmlformats.org/officeDocument/2006/relationships/diagramLayout" Target="../diagrams/layout2.xml"/><Relationship Id="rId2" Type="http://schemas.openxmlformats.org/officeDocument/2006/relationships/image" Target="../media/image2.png"/><Relationship Id="rId1" Type="http://schemas.openxmlformats.org/officeDocument/2006/relationships/slideLayout" Target="../slideLayouts/slideLayout8.xml"/><Relationship Id="rId6" Type="http://schemas.openxmlformats.org/officeDocument/2006/relationships/diagramData" Target="../diagrams/data2.xml"/><Relationship Id="rId5" Type="http://schemas.microsoft.com/office/2007/relationships/hdphoto" Target="../media/hdphoto2.wdp"/><Relationship Id="rId10" Type="http://schemas.microsoft.com/office/2007/relationships/diagramDrawing" Target="../diagrams/drawing2.xml"/><Relationship Id="rId4" Type="http://schemas.openxmlformats.org/officeDocument/2006/relationships/image" Target="../media/image4.png"/><Relationship Id="rId9" Type="http://schemas.openxmlformats.org/officeDocument/2006/relationships/diagramColors" Target="../diagrams/colors2.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8.xml"/><Relationship Id="rId5" Type="http://schemas.openxmlformats.org/officeDocument/2006/relationships/image" Target="../media/image10.sv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8.xml"/><Relationship Id="rId6" Type="http://schemas.microsoft.com/office/2007/relationships/hdphoto" Target="../media/hdphoto2.wdp"/><Relationship Id="rId5" Type="http://schemas.openxmlformats.org/officeDocument/2006/relationships/image" Target="../media/image4.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microsoft.com/office/2007/relationships/hdphoto" Target="../media/hdphoto1.wdp"/><Relationship Id="rId7" Type="http://schemas.openxmlformats.org/officeDocument/2006/relationships/diagramLayout" Target="../diagrams/layout3.xml"/><Relationship Id="rId2" Type="http://schemas.openxmlformats.org/officeDocument/2006/relationships/image" Target="../media/image2.png"/><Relationship Id="rId1" Type="http://schemas.openxmlformats.org/officeDocument/2006/relationships/slideLayout" Target="../slideLayouts/slideLayout8.xml"/><Relationship Id="rId6" Type="http://schemas.openxmlformats.org/officeDocument/2006/relationships/diagramData" Target="../diagrams/data3.xml"/><Relationship Id="rId5" Type="http://schemas.microsoft.com/office/2007/relationships/hdphoto" Target="../media/hdphoto2.wdp"/><Relationship Id="rId10" Type="http://schemas.microsoft.com/office/2007/relationships/diagramDrawing" Target="../diagrams/drawing3.xml"/><Relationship Id="rId4" Type="http://schemas.openxmlformats.org/officeDocument/2006/relationships/image" Target="../media/image4.png"/><Relationship Id="rId9" Type="http://schemas.openxmlformats.org/officeDocument/2006/relationships/diagramColors" Target="../diagrams/colors3.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8.xml"/><Relationship Id="rId5" Type="http://schemas.microsoft.com/office/2007/relationships/hdphoto" Target="../media/hdphoto2.wdp"/><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microsoft.com/office/2007/relationships/hdphoto" Target="../media/hdphoto1.wdp"/><Relationship Id="rId7" Type="http://schemas.openxmlformats.org/officeDocument/2006/relationships/diagramLayout" Target="../diagrams/layout4.xml"/><Relationship Id="rId2" Type="http://schemas.openxmlformats.org/officeDocument/2006/relationships/image" Target="../media/image2.png"/><Relationship Id="rId1" Type="http://schemas.openxmlformats.org/officeDocument/2006/relationships/slideLayout" Target="../slideLayouts/slideLayout8.xml"/><Relationship Id="rId6" Type="http://schemas.openxmlformats.org/officeDocument/2006/relationships/diagramData" Target="../diagrams/data4.xml"/><Relationship Id="rId5" Type="http://schemas.microsoft.com/office/2007/relationships/hdphoto" Target="../media/hdphoto2.wdp"/><Relationship Id="rId10" Type="http://schemas.microsoft.com/office/2007/relationships/diagramDrawing" Target="../diagrams/drawing4.xml"/><Relationship Id="rId4" Type="http://schemas.openxmlformats.org/officeDocument/2006/relationships/image" Target="../media/image4.png"/><Relationship Id="rId9" Type="http://schemas.openxmlformats.org/officeDocument/2006/relationships/diagramColors" Target="../diagrams/colors4.xml"/></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8.xml"/><Relationship Id="rId6" Type="http://schemas.openxmlformats.org/officeDocument/2006/relationships/image" Target="../media/image17.png"/><Relationship Id="rId5" Type="http://schemas.microsoft.com/office/2007/relationships/hdphoto" Target="../media/hdphoto2.wdp"/><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7"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3.xml"/><Relationship Id="rId6" Type="http://schemas.openxmlformats.org/officeDocument/2006/relationships/image" Target="../media/image18.png"/><Relationship Id="rId5" Type="http://schemas.microsoft.com/office/2007/relationships/hdphoto" Target="../media/hdphoto1.wdp"/><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8.xml"/><Relationship Id="rId5" Type="http://schemas.microsoft.com/office/2007/relationships/hdphoto" Target="../media/hdphoto2.wdp"/><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8.xml"/><Relationship Id="rId5" Type="http://schemas.microsoft.com/office/2007/relationships/hdphoto" Target="../media/hdphoto2.wdp"/><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198584A9-4E66-4F48-A2F2-3A621184B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9" name="Rectangle 38">
            <a:extLst>
              <a:ext uri="{FF2B5EF4-FFF2-40B4-BE49-F238E27FC236}">
                <a16:creationId xmlns:a16="http://schemas.microsoft.com/office/drawing/2014/main" id="{7120B3B1-4A29-46CC-AC4B-3373CCFEE6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72078"/>
            <a:ext cx="12192000" cy="309575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E800CD29-D21E-4AC8-A708-EDF5DA776B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5590" y="5111496"/>
            <a:ext cx="1080904" cy="1080902"/>
            <a:chOff x="9685338" y="4460675"/>
            <a:chExt cx="1080904" cy="1080902"/>
          </a:xfrm>
        </p:grpSpPr>
        <p:sp>
          <p:nvSpPr>
            <p:cNvPr id="42" name="Oval 41">
              <a:extLst>
                <a:ext uri="{FF2B5EF4-FFF2-40B4-BE49-F238E27FC236}">
                  <a16:creationId xmlns:a16="http://schemas.microsoft.com/office/drawing/2014/main" id="{FEA5AE42-ACD6-4C41-8CD6-A767D5AE9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43" name="Oval 42">
              <a:extLst>
                <a:ext uri="{FF2B5EF4-FFF2-40B4-BE49-F238E27FC236}">
                  <a16:creationId xmlns:a16="http://schemas.microsoft.com/office/drawing/2014/main" id="{06E7F153-9E8D-41DA-AC4D-941201A521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522238CB-94B9-4BA4-8889-41BEED0687B1}"/>
              </a:ext>
            </a:extLst>
          </p:cNvPr>
          <p:cNvSpPr>
            <a:spLocks noGrp="1"/>
          </p:cNvSpPr>
          <p:nvPr>
            <p:ph type="ctrTitle"/>
          </p:nvPr>
        </p:nvSpPr>
        <p:spPr>
          <a:xfrm>
            <a:off x="619432" y="3803009"/>
            <a:ext cx="10953136" cy="1604733"/>
          </a:xfrm>
        </p:spPr>
        <p:txBody>
          <a:bodyPr anchor="b">
            <a:normAutofit/>
          </a:bodyPr>
          <a:lstStyle/>
          <a:p>
            <a:pPr algn="ctr"/>
            <a:r>
              <a:rPr lang="en-GB" sz="7400"/>
              <a:t>Moral Development</a:t>
            </a:r>
          </a:p>
        </p:txBody>
      </p:sp>
      <p:sp>
        <p:nvSpPr>
          <p:cNvPr id="3" name="Subtitle 2">
            <a:extLst>
              <a:ext uri="{FF2B5EF4-FFF2-40B4-BE49-F238E27FC236}">
                <a16:creationId xmlns:a16="http://schemas.microsoft.com/office/drawing/2014/main" id="{546D1877-F151-4992-98B4-C55AB45E287B}"/>
              </a:ext>
            </a:extLst>
          </p:cNvPr>
          <p:cNvSpPr>
            <a:spLocks noGrp="1"/>
          </p:cNvSpPr>
          <p:nvPr>
            <p:ph type="subTitle" idx="1"/>
          </p:nvPr>
        </p:nvSpPr>
        <p:spPr>
          <a:xfrm>
            <a:off x="1954031" y="5407742"/>
            <a:ext cx="8283940" cy="865042"/>
          </a:xfrm>
        </p:spPr>
        <p:txBody>
          <a:bodyPr>
            <a:normAutofit/>
          </a:bodyPr>
          <a:lstStyle/>
          <a:p>
            <a:pPr algn="ctr"/>
            <a:r>
              <a:rPr lang="en-GB"/>
              <a:t>By Sepal, Emma and Rebecca</a:t>
            </a:r>
          </a:p>
        </p:txBody>
      </p:sp>
      <p:pic>
        <p:nvPicPr>
          <p:cNvPr id="5" name="Picture 4">
            <a:extLst>
              <a:ext uri="{FF2B5EF4-FFF2-40B4-BE49-F238E27FC236}">
                <a16:creationId xmlns:a16="http://schemas.microsoft.com/office/drawing/2014/main" id="{868232D3-5880-4520-9EEB-5C49DBF83E19}"/>
              </a:ext>
            </a:extLst>
          </p:cNvPr>
          <p:cNvPicPr>
            <a:picLocks noChangeAspect="1"/>
          </p:cNvPicPr>
          <p:nvPr/>
        </p:nvPicPr>
        <p:blipFill>
          <a:blip r:embed="rId5"/>
          <a:stretch>
            <a:fillRect/>
          </a:stretch>
        </p:blipFill>
        <p:spPr>
          <a:xfrm>
            <a:off x="2674129" y="611408"/>
            <a:ext cx="6843741" cy="2891481"/>
          </a:xfrm>
          <a:prstGeom prst="rect">
            <a:avLst/>
          </a:prstGeom>
        </p:spPr>
      </p:pic>
    </p:spTree>
    <p:extLst>
      <p:ext uri="{BB962C8B-B14F-4D97-AF65-F5344CB8AC3E}">
        <p14:creationId xmlns:p14="http://schemas.microsoft.com/office/powerpoint/2010/main" val="22497786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9A60F-359A-439B-AC8F-FD9744B27757}"/>
              </a:ext>
            </a:extLst>
          </p:cNvPr>
          <p:cNvSpPr>
            <a:spLocks noGrp="1"/>
          </p:cNvSpPr>
          <p:nvPr>
            <p:ph type="title"/>
          </p:nvPr>
        </p:nvSpPr>
        <p:spPr>
          <a:xfrm>
            <a:off x="8659929" y="846221"/>
            <a:ext cx="3200400" cy="1737360"/>
          </a:xfrm>
        </p:spPr>
        <p:txBody>
          <a:bodyPr>
            <a:noAutofit/>
          </a:bodyPr>
          <a:lstStyle/>
          <a:p>
            <a:r>
              <a:rPr lang="en-GB" sz="3600">
                <a:ea typeface="+mj-lt"/>
                <a:cs typeface="+mj-lt"/>
              </a:rPr>
              <a:t>What is Moral Development? </a:t>
            </a:r>
            <a:endParaRPr lang="en-US" sz="3600"/>
          </a:p>
        </p:txBody>
      </p:sp>
      <p:pic>
        <p:nvPicPr>
          <p:cNvPr id="9" name="Picture 9" descr="A drawing of a person&#10;&#10;Description generated with high confidence">
            <a:extLst>
              <a:ext uri="{FF2B5EF4-FFF2-40B4-BE49-F238E27FC236}">
                <a16:creationId xmlns:a16="http://schemas.microsoft.com/office/drawing/2014/main" id="{B9B274A3-D546-4E65-BBC1-A432DC807B65}"/>
              </a:ext>
            </a:extLst>
          </p:cNvPr>
          <p:cNvPicPr>
            <a:picLocks noGrp="1" noChangeAspect="1"/>
          </p:cNvPicPr>
          <p:nvPr>
            <p:ph idx="1"/>
          </p:nvPr>
        </p:nvPicPr>
        <p:blipFill>
          <a:blip r:embed="rId2"/>
          <a:stretch>
            <a:fillRect/>
          </a:stretch>
        </p:blipFill>
        <p:spPr>
          <a:xfrm>
            <a:off x="8510126" y="2954695"/>
            <a:ext cx="3419475" cy="2266950"/>
          </a:xfrm>
        </p:spPr>
      </p:pic>
      <p:sp>
        <p:nvSpPr>
          <p:cNvPr id="14" name="TextBox 13">
            <a:extLst>
              <a:ext uri="{FF2B5EF4-FFF2-40B4-BE49-F238E27FC236}">
                <a16:creationId xmlns:a16="http://schemas.microsoft.com/office/drawing/2014/main" id="{D755A7F0-30A2-4826-9506-B616AE555478}"/>
              </a:ext>
            </a:extLst>
          </p:cNvPr>
          <p:cNvSpPr txBox="1"/>
          <p:nvPr/>
        </p:nvSpPr>
        <p:spPr>
          <a:xfrm>
            <a:off x="894347" y="86426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endParaRPr lang="en-US">
              <a:cs typeface="Arial"/>
            </a:endParaRPr>
          </a:p>
        </p:txBody>
      </p:sp>
      <p:graphicFrame>
        <p:nvGraphicFramePr>
          <p:cNvPr id="103" name="Content Placeholder 2">
            <a:extLst>
              <a:ext uri="{FF2B5EF4-FFF2-40B4-BE49-F238E27FC236}">
                <a16:creationId xmlns:a16="http://schemas.microsoft.com/office/drawing/2014/main" id="{A8B64DEA-2AF5-4985-BB85-28D8B6929F67}"/>
              </a:ext>
            </a:extLst>
          </p:cNvPr>
          <p:cNvGraphicFramePr>
            <a:graphicFrameLocks/>
          </p:cNvGraphicFramePr>
          <p:nvPr>
            <p:extLst>
              <p:ext uri="{D42A27DB-BD31-4B8C-83A1-F6EECF244321}">
                <p14:modId xmlns:p14="http://schemas.microsoft.com/office/powerpoint/2010/main" val="3067362417"/>
              </p:ext>
            </p:extLst>
          </p:nvPr>
        </p:nvGraphicFramePr>
        <p:xfrm>
          <a:off x="772694" y="770105"/>
          <a:ext cx="6572250" cy="558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1932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9">
            <a:extLst>
              <a:ext uri="{FF2B5EF4-FFF2-40B4-BE49-F238E27FC236}">
                <a16:creationId xmlns:a16="http://schemas.microsoft.com/office/drawing/2014/main" id="{F44B2CE7-FD25-42E3-AB52-73B889FDA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11">
            <a:extLst>
              <a:ext uri="{FF2B5EF4-FFF2-40B4-BE49-F238E27FC236}">
                <a16:creationId xmlns:a16="http://schemas.microsoft.com/office/drawing/2014/main" id="{4CEA8393-144C-4FCF-9A6C-1102F988A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13">
            <a:extLst>
              <a:ext uri="{FF2B5EF4-FFF2-40B4-BE49-F238E27FC236}">
                <a16:creationId xmlns:a16="http://schemas.microsoft.com/office/drawing/2014/main" id="{35C31E2E-65FD-40B6-B604-C096F5B75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15">
            <a:extLst>
              <a:ext uri="{FF2B5EF4-FFF2-40B4-BE49-F238E27FC236}">
                <a16:creationId xmlns:a16="http://schemas.microsoft.com/office/drawing/2014/main" id="{A97B9141-8535-472D-B922-E499D77F8C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17" name="Oval 16">
              <a:extLst>
                <a:ext uri="{FF2B5EF4-FFF2-40B4-BE49-F238E27FC236}">
                  <a16:creationId xmlns:a16="http://schemas.microsoft.com/office/drawing/2014/main" id="{605CD65F-BF66-4468-B683-A882ED3D2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251A7AF1-716F-4EC1-9804-7539576FBD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36" name="Rectangle 19">
            <a:extLst>
              <a:ext uri="{FF2B5EF4-FFF2-40B4-BE49-F238E27FC236}">
                <a16:creationId xmlns:a16="http://schemas.microsoft.com/office/drawing/2014/main" id="{D8E837CA-4F14-488E-B978-C16C9A19A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7" name="Rectangle 21">
            <a:extLst>
              <a:ext uri="{FF2B5EF4-FFF2-40B4-BE49-F238E27FC236}">
                <a16:creationId xmlns:a16="http://schemas.microsoft.com/office/drawing/2014/main" id="{A31D588E-4BEB-459D-8053-B9363722D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23">
            <a:extLst>
              <a:ext uri="{FF2B5EF4-FFF2-40B4-BE49-F238E27FC236}">
                <a16:creationId xmlns:a16="http://schemas.microsoft.com/office/drawing/2014/main" id="{4E9E1286-F76F-4EB4-9B6A-520847AD7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3" y="1110053"/>
            <a:ext cx="6631431" cy="4580301"/>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9E6EE8-22B5-4694-A015-283D8E489378}"/>
              </a:ext>
            </a:extLst>
          </p:cNvPr>
          <p:cNvSpPr>
            <a:spLocks noGrp="1"/>
          </p:cNvSpPr>
          <p:nvPr>
            <p:ph type="title"/>
          </p:nvPr>
        </p:nvSpPr>
        <p:spPr>
          <a:xfrm>
            <a:off x="1248156" y="1251838"/>
            <a:ext cx="5965470" cy="976763"/>
          </a:xfrm>
        </p:spPr>
        <p:txBody>
          <a:bodyPr vert="horz" lIns="91440" tIns="45720" rIns="91440" bIns="45720" rtlCol="0" anchor="ctr">
            <a:normAutofit/>
          </a:bodyPr>
          <a:lstStyle/>
          <a:p>
            <a:pPr>
              <a:lnSpc>
                <a:spcPct val="80000"/>
              </a:lnSpc>
            </a:pPr>
            <a:r>
              <a:rPr lang="en-US">
                <a:blipFill dpi="0" rotWithShape="1">
                  <a:blip r:embed="rId4"/>
                  <a:srcRect/>
                  <a:tile tx="6350" ty="-127000" sx="65000" sy="64000" flip="none" algn="tl"/>
                </a:blipFill>
              </a:rPr>
              <a:t>Jean Piaget’s (1932) Theory of Moral Development.</a:t>
            </a:r>
          </a:p>
        </p:txBody>
      </p:sp>
      <p:sp>
        <p:nvSpPr>
          <p:cNvPr id="3" name="Content Placeholder 2">
            <a:extLst>
              <a:ext uri="{FF2B5EF4-FFF2-40B4-BE49-F238E27FC236}">
                <a16:creationId xmlns:a16="http://schemas.microsoft.com/office/drawing/2014/main" id="{631D5566-B58B-4CE4-AA67-7136E80C8903}"/>
              </a:ext>
            </a:extLst>
          </p:cNvPr>
          <p:cNvSpPr>
            <a:spLocks noGrp="1"/>
          </p:cNvSpPr>
          <p:nvPr>
            <p:ph idx="1"/>
          </p:nvPr>
        </p:nvSpPr>
        <p:spPr>
          <a:xfrm>
            <a:off x="1244333" y="2429884"/>
            <a:ext cx="5969293" cy="2626519"/>
          </a:xfrm>
        </p:spPr>
        <p:txBody>
          <a:bodyPr vert="horz" lIns="91440" tIns="45720" rIns="91440" bIns="45720" rtlCol="0" anchor="t">
            <a:normAutofit/>
          </a:bodyPr>
          <a:lstStyle/>
          <a:p>
            <a:pPr marL="0" indent="0">
              <a:buNone/>
            </a:pPr>
            <a:r>
              <a:rPr lang="en-GB"/>
              <a:t>Piaget developed his theory of moral development after observing children’s play and listening to their responses to moral stories.</a:t>
            </a:r>
          </a:p>
          <a:p>
            <a:pPr marL="0" indent="0">
              <a:buNone/>
            </a:pPr>
            <a:endParaRPr lang="en-GB">
              <a:cs typeface="Arial"/>
            </a:endParaRPr>
          </a:p>
          <a:p>
            <a:r>
              <a:rPr lang="en-US"/>
              <a:t>Pre-moral Stage (0 – Under 5 years old)</a:t>
            </a:r>
            <a:endParaRPr lang="en-US">
              <a:ea typeface="+mn-lt"/>
              <a:cs typeface="+mn-lt"/>
            </a:endParaRPr>
          </a:p>
          <a:p>
            <a:r>
              <a:rPr lang="en-US"/>
              <a:t>Moral Realism Stage (5-9 years old)</a:t>
            </a:r>
            <a:endParaRPr lang="en-US">
              <a:cs typeface="Arial"/>
            </a:endParaRPr>
          </a:p>
          <a:p>
            <a:r>
              <a:rPr lang="en-US"/>
              <a:t>Moral Relativism Stage (8-12 years old)</a:t>
            </a:r>
            <a:endParaRPr lang="en-US">
              <a:cs typeface="Arial" panose="020B0604020202020204"/>
            </a:endParaRPr>
          </a:p>
          <a:p>
            <a:pPr marL="0" indent="0" algn="just">
              <a:buNone/>
            </a:pPr>
            <a:endParaRPr lang="en-US">
              <a:solidFill>
                <a:srgbClr val="00B050"/>
              </a:solidFill>
            </a:endParaRPr>
          </a:p>
        </p:txBody>
      </p:sp>
      <p:pic>
        <p:nvPicPr>
          <p:cNvPr id="5" name="Picture 4">
            <a:extLst>
              <a:ext uri="{FF2B5EF4-FFF2-40B4-BE49-F238E27FC236}">
                <a16:creationId xmlns:a16="http://schemas.microsoft.com/office/drawing/2014/main" id="{4FBB7595-7E5E-4CAF-AE5B-244A80573888}"/>
              </a:ext>
            </a:extLst>
          </p:cNvPr>
          <p:cNvPicPr>
            <a:picLocks noChangeAspect="1"/>
          </p:cNvPicPr>
          <p:nvPr/>
        </p:nvPicPr>
        <p:blipFill>
          <a:blip r:embed="rId6"/>
          <a:stretch>
            <a:fillRect/>
          </a:stretch>
        </p:blipFill>
        <p:spPr>
          <a:xfrm>
            <a:off x="8150538" y="1420336"/>
            <a:ext cx="2825883" cy="3980118"/>
          </a:xfrm>
          <a:prstGeom prst="rect">
            <a:avLst/>
          </a:prstGeom>
        </p:spPr>
      </p:pic>
      <p:sp>
        <p:nvSpPr>
          <p:cNvPr id="39" name="Rectangle 25">
            <a:extLst>
              <a:ext uri="{FF2B5EF4-FFF2-40B4-BE49-F238E27FC236}">
                <a16:creationId xmlns:a16="http://schemas.microsoft.com/office/drawing/2014/main" id="{F3E8B4EC-3D07-4306-9FAD-448704062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27">
            <a:extLst>
              <a:ext uri="{FF2B5EF4-FFF2-40B4-BE49-F238E27FC236}">
                <a16:creationId xmlns:a16="http://schemas.microsoft.com/office/drawing/2014/main" id="{25167E2D-A7EB-43A4-86B3-5819BEB87D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41" name="Oval 28">
              <a:extLst>
                <a:ext uri="{FF2B5EF4-FFF2-40B4-BE49-F238E27FC236}">
                  <a16:creationId xmlns:a16="http://schemas.microsoft.com/office/drawing/2014/main" id="{B2293BB0-EC57-4AD0-85D2-AFCF277895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42" name="Oval 29">
              <a:extLst>
                <a:ext uri="{FF2B5EF4-FFF2-40B4-BE49-F238E27FC236}">
                  <a16:creationId xmlns:a16="http://schemas.microsoft.com/office/drawing/2014/main" id="{D0BFBAFA-3D50-45DB-A784-0112BD8E88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5927277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 name="Group 9">
            <a:extLst>
              <a:ext uri="{FF2B5EF4-FFF2-40B4-BE49-F238E27FC236}">
                <a16:creationId xmlns:a16="http://schemas.microsoft.com/office/drawing/2014/main" id="{5EB9D992-2C07-41D6-A9B6-DA44569FFE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1" name="Oval 10">
              <a:extLst>
                <a:ext uri="{FF2B5EF4-FFF2-40B4-BE49-F238E27FC236}">
                  <a16:creationId xmlns:a16="http://schemas.microsoft.com/office/drawing/2014/main" id="{4EDA38AE-45B7-448D-BFD5-A87027CDC6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2" name="Oval 11">
              <a:extLst>
                <a:ext uri="{FF2B5EF4-FFF2-40B4-BE49-F238E27FC236}">
                  <a16:creationId xmlns:a16="http://schemas.microsoft.com/office/drawing/2014/main" id="{F4D3A6CF-3B0E-4565-A453-3F5B4993D1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pic>
        <p:nvPicPr>
          <p:cNvPr id="5" name="Picture 4">
            <a:extLst>
              <a:ext uri="{FF2B5EF4-FFF2-40B4-BE49-F238E27FC236}">
                <a16:creationId xmlns:a16="http://schemas.microsoft.com/office/drawing/2014/main" id="{ABE0EA7F-F4C9-43F9-A3CB-58C36823BFBB}"/>
              </a:ext>
            </a:extLst>
          </p:cNvPr>
          <p:cNvPicPr>
            <a:picLocks noChangeAspect="1"/>
          </p:cNvPicPr>
          <p:nvPr/>
        </p:nvPicPr>
        <p:blipFill rotWithShape="1">
          <a:blip r:embed="rId4"/>
          <a:srcRect l="13902" r="1402"/>
          <a:stretch/>
        </p:blipFill>
        <p:spPr>
          <a:xfrm>
            <a:off x="3344" y="10"/>
            <a:ext cx="4646726" cy="6857990"/>
          </a:xfrm>
          <a:prstGeom prst="rect">
            <a:avLst/>
          </a:prstGeom>
        </p:spPr>
      </p:pic>
      <p:sp>
        <p:nvSpPr>
          <p:cNvPr id="21" name="Rectangle 13">
            <a:extLst>
              <a:ext uri="{FF2B5EF4-FFF2-40B4-BE49-F238E27FC236}">
                <a16:creationId xmlns:a16="http://schemas.microsoft.com/office/drawing/2014/main" id="{6B271163-1E03-43CD-BDE9-0233CAE1A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672" y="0"/>
            <a:ext cx="7540328" cy="6857999"/>
          </a:xfrm>
          <a:prstGeom prst="rect">
            <a:avLst/>
          </a:prstGeom>
          <a:blipFill dpi="0" rotWithShape="1">
            <a:blip r:embed="rId5">
              <a:alphaModFix amt="60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F63A61-F77A-4B67-97D6-7EA2FBB5D715}"/>
              </a:ext>
            </a:extLst>
          </p:cNvPr>
          <p:cNvSpPr>
            <a:spLocks noGrp="1"/>
          </p:cNvSpPr>
          <p:nvPr>
            <p:ph type="title"/>
          </p:nvPr>
        </p:nvSpPr>
        <p:spPr>
          <a:xfrm>
            <a:off x="4970109" y="484632"/>
            <a:ext cx="6730277" cy="1609344"/>
          </a:xfrm>
          <a:ln>
            <a:noFill/>
          </a:ln>
        </p:spPr>
        <p:txBody>
          <a:bodyPr vert="horz" lIns="91440" tIns="45720" rIns="91440" bIns="45720" rtlCol="0" anchor="ctr">
            <a:normAutofit/>
          </a:bodyPr>
          <a:lstStyle/>
          <a:p>
            <a:r>
              <a:rPr lang="en-US" sz="4800"/>
              <a:t>Lawrence Kohlberg</a:t>
            </a:r>
          </a:p>
        </p:txBody>
      </p:sp>
      <p:sp>
        <p:nvSpPr>
          <p:cNvPr id="3" name="Content Placeholder 2">
            <a:extLst>
              <a:ext uri="{FF2B5EF4-FFF2-40B4-BE49-F238E27FC236}">
                <a16:creationId xmlns:a16="http://schemas.microsoft.com/office/drawing/2014/main" id="{895CC544-1512-4ED5-9D40-E9BE593E4DB9}"/>
              </a:ext>
            </a:extLst>
          </p:cNvPr>
          <p:cNvSpPr>
            <a:spLocks noGrp="1"/>
          </p:cNvSpPr>
          <p:nvPr>
            <p:ph idx="1"/>
          </p:nvPr>
        </p:nvSpPr>
        <p:spPr>
          <a:xfrm>
            <a:off x="4970109" y="2121408"/>
            <a:ext cx="6730276" cy="4050792"/>
          </a:xfrm>
        </p:spPr>
        <p:txBody>
          <a:bodyPr vert="horz" lIns="91440" tIns="45720" rIns="91440" bIns="45720" rtlCol="0">
            <a:normAutofit/>
          </a:bodyPr>
          <a:lstStyle/>
          <a:p>
            <a:pPr fontAlgn="base"/>
            <a:r>
              <a:rPr lang="en-US" sz="2400"/>
              <a:t>One of the main theorists​.​</a:t>
            </a:r>
          </a:p>
          <a:p>
            <a:pPr fontAlgn="base"/>
            <a:r>
              <a:rPr lang="en-US" sz="2400"/>
              <a:t>Based on cognitive abilities.​</a:t>
            </a:r>
          </a:p>
          <a:p>
            <a:pPr fontAlgn="base"/>
            <a:r>
              <a:rPr lang="en-US" sz="2400"/>
              <a:t>Develop reasoning and moral understanding as we get older​.​</a:t>
            </a:r>
          </a:p>
          <a:p>
            <a:pPr fontAlgn="base"/>
            <a:r>
              <a:rPr lang="en-US" sz="2400"/>
              <a:t>Generalized process.​​</a:t>
            </a:r>
          </a:p>
          <a:p>
            <a:pPr fontAlgn="base"/>
            <a:r>
              <a:rPr lang="en-US" sz="2400"/>
              <a:t>Cannot begin to develop moral understanding until we have impartial and deductive views.</a:t>
            </a:r>
            <a:endParaRPr lang="en-US" sz="1800"/>
          </a:p>
        </p:txBody>
      </p:sp>
      <p:grpSp>
        <p:nvGrpSpPr>
          <p:cNvPr id="22" name="Group 15">
            <a:extLst>
              <a:ext uri="{FF2B5EF4-FFF2-40B4-BE49-F238E27FC236}">
                <a16:creationId xmlns:a16="http://schemas.microsoft.com/office/drawing/2014/main" id="{B3A84125-19BF-4B89-B0B6-72CD1A073F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3" name="Oval 16">
              <a:extLst>
                <a:ext uri="{FF2B5EF4-FFF2-40B4-BE49-F238E27FC236}">
                  <a16:creationId xmlns:a16="http://schemas.microsoft.com/office/drawing/2014/main" id="{ABCDD38B-753F-4DF4-8B85-FD3D5A11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24" name="Oval 17">
              <a:extLst>
                <a:ext uri="{FF2B5EF4-FFF2-40B4-BE49-F238E27FC236}">
                  <a16:creationId xmlns:a16="http://schemas.microsoft.com/office/drawing/2014/main" id="{9A78B783-89C6-45C9-95E7-2441AC748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4156052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0" name="Group 69">
            <a:extLst>
              <a:ext uri="{FF2B5EF4-FFF2-40B4-BE49-F238E27FC236}">
                <a16:creationId xmlns:a16="http://schemas.microsoft.com/office/drawing/2014/main" id="{8EB9FAAA-12B4-4783-B3E9-3CC476613E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71" name="Oval 70">
              <a:extLst>
                <a:ext uri="{FF2B5EF4-FFF2-40B4-BE49-F238E27FC236}">
                  <a16:creationId xmlns:a16="http://schemas.microsoft.com/office/drawing/2014/main" id="{115A1FF2-4738-4D15-9B2C-6F79B618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72" name="Oval 71">
              <a:extLst>
                <a:ext uri="{FF2B5EF4-FFF2-40B4-BE49-F238E27FC236}">
                  <a16:creationId xmlns:a16="http://schemas.microsoft.com/office/drawing/2014/main" id="{8A01C728-28FF-40E3-87FB-80C5BF58AC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74" name="Rectangle 73">
            <a:extLst>
              <a:ext uri="{FF2B5EF4-FFF2-40B4-BE49-F238E27FC236}">
                <a16:creationId xmlns:a16="http://schemas.microsoft.com/office/drawing/2014/main" id="{76839A44-7256-4FA9-B4B6-4E29E9A3E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4">
              <a:alphaModFix amt="60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F63A61-F77A-4B67-97D6-7EA2FBB5D715}"/>
              </a:ext>
            </a:extLst>
          </p:cNvPr>
          <p:cNvSpPr>
            <a:spLocks noGrp="1"/>
          </p:cNvSpPr>
          <p:nvPr>
            <p:ph type="title"/>
          </p:nvPr>
        </p:nvSpPr>
        <p:spPr>
          <a:xfrm>
            <a:off x="8479777" y="639763"/>
            <a:ext cx="3046073" cy="5177377"/>
          </a:xfrm>
          <a:ln>
            <a:noFill/>
          </a:ln>
        </p:spPr>
        <p:txBody>
          <a:bodyPr vert="horz" lIns="91440" tIns="45720" rIns="91440" bIns="45720" rtlCol="0" anchor="ctr">
            <a:normAutofit/>
          </a:bodyPr>
          <a:lstStyle/>
          <a:p>
            <a:r>
              <a:rPr lang="en-US" sz="3700"/>
              <a:t>Kohlberg’s 3 levels of Moral Development</a:t>
            </a:r>
          </a:p>
        </p:txBody>
      </p:sp>
      <p:grpSp>
        <p:nvGrpSpPr>
          <p:cNvPr id="76" name="Group 75">
            <a:extLst>
              <a:ext uri="{FF2B5EF4-FFF2-40B4-BE49-F238E27FC236}">
                <a16:creationId xmlns:a16="http://schemas.microsoft.com/office/drawing/2014/main" id="{0297EC10-3FA3-405D-8330-7FE09439F6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77" name="Oval 76">
              <a:extLst>
                <a:ext uri="{FF2B5EF4-FFF2-40B4-BE49-F238E27FC236}">
                  <a16:creationId xmlns:a16="http://schemas.microsoft.com/office/drawing/2014/main" id="{AC89356B-08DA-4B8B-9B20-EFDCF2B2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78" name="Oval 77">
              <a:extLst>
                <a:ext uri="{FF2B5EF4-FFF2-40B4-BE49-F238E27FC236}">
                  <a16:creationId xmlns:a16="http://schemas.microsoft.com/office/drawing/2014/main" id="{53A61CB2-65E6-42A9-A226-C718AE3278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aphicFrame>
        <p:nvGraphicFramePr>
          <p:cNvPr id="65" name="Content Placeholder 2">
            <a:extLst>
              <a:ext uri="{FF2B5EF4-FFF2-40B4-BE49-F238E27FC236}">
                <a16:creationId xmlns:a16="http://schemas.microsoft.com/office/drawing/2014/main" id="{B5FEFFA5-666E-48F3-9B0F-8D381BCF5601}"/>
              </a:ext>
            </a:extLst>
          </p:cNvPr>
          <p:cNvGraphicFramePr>
            <a:graphicFrameLocks noGrp="1"/>
          </p:cNvGraphicFramePr>
          <p:nvPr>
            <p:ph idx="1"/>
            <p:extLst>
              <p:ext uri="{D42A27DB-BD31-4B8C-83A1-F6EECF244321}">
                <p14:modId xmlns:p14="http://schemas.microsoft.com/office/powerpoint/2010/main" val="2613371790"/>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4" name="Rectangle 3">
            <a:extLst>
              <a:ext uri="{FF2B5EF4-FFF2-40B4-BE49-F238E27FC236}">
                <a16:creationId xmlns:a16="http://schemas.microsoft.com/office/drawing/2014/main" id="{F4C90F1F-0AF6-4DC2-99C3-6F34536F6039}"/>
              </a:ext>
            </a:extLst>
          </p:cNvPr>
          <p:cNvSpPr/>
          <p:nvPr/>
        </p:nvSpPr>
        <p:spPr>
          <a:xfrm>
            <a:off x="4044548" y="6379915"/>
            <a:ext cx="3762568" cy="369332"/>
          </a:xfrm>
          <a:prstGeom prst="rect">
            <a:avLst/>
          </a:prstGeom>
        </p:spPr>
        <p:txBody>
          <a:bodyPr wrap="none">
            <a:spAutoFit/>
          </a:bodyPr>
          <a:lstStyle/>
          <a:p>
            <a:r>
              <a:rPr lang="en-GB"/>
              <a:t>(Keenan, et al., 2016, p. 315-316). </a:t>
            </a:r>
          </a:p>
        </p:txBody>
      </p:sp>
    </p:spTree>
    <p:extLst>
      <p:ext uri="{BB962C8B-B14F-4D97-AF65-F5344CB8AC3E}">
        <p14:creationId xmlns:p14="http://schemas.microsoft.com/office/powerpoint/2010/main" val="3999090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2" name="Group 61">
            <a:extLst>
              <a:ext uri="{FF2B5EF4-FFF2-40B4-BE49-F238E27FC236}">
                <a16:creationId xmlns:a16="http://schemas.microsoft.com/office/drawing/2014/main" id="{65F7A222-410D-4EDF-ABC1-D830A294B2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63" name="Oval 62">
              <a:extLst>
                <a:ext uri="{FF2B5EF4-FFF2-40B4-BE49-F238E27FC236}">
                  <a16:creationId xmlns:a16="http://schemas.microsoft.com/office/drawing/2014/main" id="{5177537F-39CD-4043-941B-836B1731D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64" name="Oval 63">
              <a:extLst>
                <a:ext uri="{FF2B5EF4-FFF2-40B4-BE49-F238E27FC236}">
                  <a16:creationId xmlns:a16="http://schemas.microsoft.com/office/drawing/2014/main" id="{34AD77B8-9F79-4842-ACDF-E9598ABA8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F008A70B-6E79-40F9-95B3-06436D9F349F}"/>
              </a:ext>
            </a:extLst>
          </p:cNvPr>
          <p:cNvSpPr>
            <a:spLocks noGrp="1"/>
          </p:cNvSpPr>
          <p:nvPr>
            <p:ph type="title"/>
          </p:nvPr>
        </p:nvSpPr>
        <p:spPr>
          <a:xfrm>
            <a:off x="335062" y="502775"/>
            <a:ext cx="8126186" cy="1609344"/>
          </a:xfrm>
        </p:spPr>
        <p:txBody>
          <a:bodyPr vert="horz" lIns="91440" tIns="45720" rIns="91440" bIns="45720" rtlCol="0" anchor="ctr">
            <a:normAutofit fontScale="90000"/>
          </a:bodyPr>
          <a:lstStyle/>
          <a:p>
            <a:r>
              <a:rPr lang="en-US" sz="4800"/>
              <a:t> Criticisms of Kohlberg's Theory</a:t>
            </a:r>
            <a:br>
              <a:rPr lang="en-US" sz="4800"/>
            </a:br>
            <a:endParaRPr lang="en-US" sz="4800"/>
          </a:p>
        </p:txBody>
      </p:sp>
      <p:sp>
        <p:nvSpPr>
          <p:cNvPr id="3" name="Content Placeholder 2">
            <a:extLst>
              <a:ext uri="{FF2B5EF4-FFF2-40B4-BE49-F238E27FC236}">
                <a16:creationId xmlns:a16="http://schemas.microsoft.com/office/drawing/2014/main" id="{D1628019-C65E-4605-A971-0B304BBEB502}"/>
              </a:ext>
            </a:extLst>
          </p:cNvPr>
          <p:cNvSpPr>
            <a:spLocks noGrp="1"/>
          </p:cNvSpPr>
          <p:nvPr>
            <p:ph idx="1"/>
          </p:nvPr>
        </p:nvSpPr>
        <p:spPr>
          <a:xfrm>
            <a:off x="1069847" y="2121408"/>
            <a:ext cx="6482419" cy="4050792"/>
          </a:xfrm>
        </p:spPr>
        <p:txBody>
          <a:bodyPr vert="horz" lIns="91440" tIns="45720" rIns="91440" bIns="45720" rtlCol="0" anchor="t">
            <a:normAutofit fontScale="85000" lnSpcReduction="10000"/>
          </a:bodyPr>
          <a:lstStyle/>
          <a:p>
            <a:pPr fontAlgn="base"/>
            <a:r>
              <a:rPr lang="en-US"/>
              <a:t>Too specific and General (Carter 1980)​.​</a:t>
            </a:r>
          </a:p>
          <a:p>
            <a:pPr fontAlgn="base"/>
            <a:r>
              <a:rPr lang="en-US"/>
              <a:t>No single source​.​</a:t>
            </a:r>
            <a:endParaRPr lang="en-US">
              <a:cs typeface="Arial"/>
            </a:endParaRPr>
          </a:p>
          <a:p>
            <a:pPr fontAlgn="base"/>
            <a:r>
              <a:rPr lang="en-US"/>
              <a:t>Lack of understanding and ‘one size fits all’ (</a:t>
            </a:r>
            <a:r>
              <a:rPr lang="en-US" err="1"/>
              <a:t>Snarey</a:t>
            </a:r>
            <a:r>
              <a:rPr lang="en-US"/>
              <a:t> 1985)​.​</a:t>
            </a:r>
            <a:endParaRPr lang="en-US">
              <a:cs typeface="Arial"/>
            </a:endParaRPr>
          </a:p>
          <a:p>
            <a:pPr fontAlgn="base"/>
            <a:r>
              <a:rPr lang="en-US"/>
              <a:t>Against the view of the definitive end.​</a:t>
            </a:r>
            <a:endParaRPr lang="en-US">
              <a:cs typeface="Arial"/>
            </a:endParaRPr>
          </a:p>
          <a:p>
            <a:pPr fontAlgn="base"/>
            <a:r>
              <a:rPr lang="en-US"/>
              <a:t>According to Kahn (1997 cited in Keenan, et al., 2016, p. 315) ‘some argue that he focused on individual rights, and his theory undervalues the collectivist ideas of morality held in other culture’. </a:t>
            </a:r>
            <a:endParaRPr lang="en-US">
              <a:cs typeface="Arial"/>
            </a:endParaRPr>
          </a:p>
          <a:p>
            <a:r>
              <a:rPr lang="en-GB">
                <a:ea typeface="+mn-lt"/>
                <a:cs typeface="+mn-lt"/>
              </a:rPr>
              <a:t>Kohlberg's definition of moral development over the years changed (P. Langford, 1995) </a:t>
            </a:r>
            <a:endParaRPr lang="en-US">
              <a:cs typeface="Arial"/>
            </a:endParaRPr>
          </a:p>
          <a:p>
            <a:pPr fontAlgn="base"/>
            <a:r>
              <a:rPr lang="en-US"/>
              <a:t>Nothing to do with our cognitive abilities but social experiences​.</a:t>
            </a:r>
            <a:endParaRPr lang="en-US">
              <a:cs typeface="Arial"/>
            </a:endParaRPr>
          </a:p>
          <a:p>
            <a:pPr fontAlgn="base"/>
            <a:r>
              <a:rPr lang="en-US"/>
              <a:t>Social situations with individual’s drive​.</a:t>
            </a:r>
            <a:endParaRPr lang="en-US">
              <a:cs typeface="Arial"/>
            </a:endParaRPr>
          </a:p>
          <a:p>
            <a:pPr fontAlgn="base"/>
            <a:r>
              <a:rPr lang="en-US"/>
              <a:t>Moral development is the result of secondary socialization.</a:t>
            </a:r>
            <a:endParaRPr lang="en-US">
              <a:cs typeface="Arial"/>
            </a:endParaRPr>
          </a:p>
          <a:p>
            <a:endParaRPr lang="en-US">
              <a:solidFill>
                <a:srgbClr val="00B050"/>
              </a:solidFill>
              <a:cs typeface="Arial"/>
            </a:endParaRPr>
          </a:p>
          <a:p>
            <a:pPr fontAlgn="base"/>
            <a:endParaRPr lang="en-US">
              <a:cs typeface="Arial" panose="020B0604020202020204"/>
            </a:endParaRPr>
          </a:p>
        </p:txBody>
      </p:sp>
      <p:pic>
        <p:nvPicPr>
          <p:cNvPr id="59" name="Graphic 58" descr="Family">
            <a:extLst>
              <a:ext uri="{FF2B5EF4-FFF2-40B4-BE49-F238E27FC236}">
                <a16:creationId xmlns:a16="http://schemas.microsoft.com/office/drawing/2014/main" id="{15A84274-7C7F-4165-8977-6B91CC3E3FC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770378" y="1779324"/>
            <a:ext cx="3261974" cy="3261974"/>
          </a:xfrm>
          <a:prstGeom prst="rect">
            <a:avLst/>
          </a:prstGeom>
        </p:spPr>
      </p:pic>
    </p:spTree>
    <p:extLst>
      <p:ext uri="{BB962C8B-B14F-4D97-AF65-F5344CB8AC3E}">
        <p14:creationId xmlns:p14="http://schemas.microsoft.com/office/powerpoint/2010/main" val="2203644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7" name="Group 46">
            <a:extLst>
              <a:ext uri="{FF2B5EF4-FFF2-40B4-BE49-F238E27FC236}">
                <a16:creationId xmlns:a16="http://schemas.microsoft.com/office/drawing/2014/main" id="{5EB9D992-2C07-41D6-A9B6-DA44569FFE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48" name="Oval 47">
              <a:extLst>
                <a:ext uri="{FF2B5EF4-FFF2-40B4-BE49-F238E27FC236}">
                  <a16:creationId xmlns:a16="http://schemas.microsoft.com/office/drawing/2014/main" id="{4EDA38AE-45B7-448D-BFD5-A87027CDC6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49" name="Oval 48">
              <a:extLst>
                <a:ext uri="{FF2B5EF4-FFF2-40B4-BE49-F238E27FC236}">
                  <a16:creationId xmlns:a16="http://schemas.microsoft.com/office/drawing/2014/main" id="{F4D3A6CF-3B0E-4565-A453-3F5B4993D1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pic>
        <p:nvPicPr>
          <p:cNvPr id="4" name="Picture 3">
            <a:extLst>
              <a:ext uri="{FF2B5EF4-FFF2-40B4-BE49-F238E27FC236}">
                <a16:creationId xmlns:a16="http://schemas.microsoft.com/office/drawing/2014/main" id="{3564EC97-4945-4B46-90BF-BEC1F85C1255}"/>
              </a:ext>
            </a:extLst>
          </p:cNvPr>
          <p:cNvPicPr>
            <a:picLocks noChangeAspect="1"/>
          </p:cNvPicPr>
          <p:nvPr/>
        </p:nvPicPr>
        <p:blipFill rotWithShape="1">
          <a:blip r:embed="rId4"/>
          <a:srcRect l="16487" r="15756" b="-1"/>
          <a:stretch/>
        </p:blipFill>
        <p:spPr>
          <a:xfrm>
            <a:off x="3344" y="10"/>
            <a:ext cx="4646726" cy="6857990"/>
          </a:xfrm>
          <a:prstGeom prst="rect">
            <a:avLst/>
          </a:prstGeom>
        </p:spPr>
      </p:pic>
      <p:sp>
        <p:nvSpPr>
          <p:cNvPr id="51" name="Rectangle 50">
            <a:extLst>
              <a:ext uri="{FF2B5EF4-FFF2-40B4-BE49-F238E27FC236}">
                <a16:creationId xmlns:a16="http://schemas.microsoft.com/office/drawing/2014/main" id="{6B271163-1E03-43CD-BDE9-0233CAE1A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672" y="0"/>
            <a:ext cx="7540328" cy="6857999"/>
          </a:xfrm>
          <a:prstGeom prst="rect">
            <a:avLst/>
          </a:prstGeom>
          <a:blipFill dpi="0" rotWithShape="1">
            <a:blip r:embed="rId5">
              <a:alphaModFix amt="60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08A70B-6E79-40F9-95B3-06436D9F349F}"/>
              </a:ext>
            </a:extLst>
          </p:cNvPr>
          <p:cNvSpPr>
            <a:spLocks noGrp="1"/>
          </p:cNvSpPr>
          <p:nvPr>
            <p:ph type="title"/>
          </p:nvPr>
        </p:nvSpPr>
        <p:spPr>
          <a:xfrm>
            <a:off x="4970109" y="484632"/>
            <a:ext cx="6730277" cy="1609344"/>
          </a:xfrm>
          <a:ln>
            <a:noFill/>
          </a:ln>
        </p:spPr>
        <p:txBody>
          <a:bodyPr vert="horz" lIns="91440" tIns="45720" rIns="91440" bIns="45720" rtlCol="0" anchor="ctr">
            <a:normAutofit/>
          </a:bodyPr>
          <a:lstStyle/>
          <a:p>
            <a:r>
              <a:rPr lang="en-US" sz="3700"/>
              <a:t>Criticisms continued</a:t>
            </a:r>
            <a:br>
              <a:rPr lang="en-US" sz="3700"/>
            </a:br>
            <a:r>
              <a:rPr lang="en-US" sz="3700"/>
              <a:t>Carol Gilligan (1982). </a:t>
            </a:r>
          </a:p>
        </p:txBody>
      </p:sp>
      <p:sp>
        <p:nvSpPr>
          <p:cNvPr id="3" name="Content Placeholder 2">
            <a:extLst>
              <a:ext uri="{FF2B5EF4-FFF2-40B4-BE49-F238E27FC236}">
                <a16:creationId xmlns:a16="http://schemas.microsoft.com/office/drawing/2014/main" id="{D1628019-C65E-4605-A971-0B304BBEB502}"/>
              </a:ext>
            </a:extLst>
          </p:cNvPr>
          <p:cNvSpPr>
            <a:spLocks noGrp="1"/>
          </p:cNvSpPr>
          <p:nvPr>
            <p:ph idx="1"/>
          </p:nvPr>
        </p:nvSpPr>
        <p:spPr>
          <a:xfrm>
            <a:off x="4970109" y="2121408"/>
            <a:ext cx="6730276" cy="4050792"/>
          </a:xfrm>
        </p:spPr>
        <p:txBody>
          <a:bodyPr vert="horz" lIns="91440" tIns="45720" rIns="91440" bIns="45720" rtlCol="0">
            <a:normAutofit/>
          </a:bodyPr>
          <a:lstStyle/>
          <a:p>
            <a:pPr>
              <a:spcAft>
                <a:spcPts val="800"/>
              </a:spcAft>
            </a:pPr>
            <a:r>
              <a:rPr lang="en-US" sz="2400"/>
              <a:t>Gilligan believed that Kohlberg’s theory was gender-biased. ​</a:t>
            </a:r>
          </a:p>
          <a:p>
            <a:pPr>
              <a:spcAft>
                <a:spcPts val="800"/>
              </a:spcAft>
            </a:pPr>
            <a:r>
              <a:rPr lang="en-US" sz="2400"/>
              <a:t>She argued that female have a different sense of morality from the male.​</a:t>
            </a:r>
          </a:p>
          <a:p>
            <a:pPr>
              <a:spcAft>
                <a:spcPts val="800"/>
              </a:spcAft>
            </a:pPr>
            <a:r>
              <a:rPr lang="en-US" sz="2400"/>
              <a:t>She points out that female are more likely to focus on ‘caring of others’, which is only accounted for in Stage 3 or 4 of Kohlberg’s theory in Conventional Morality.</a:t>
            </a:r>
          </a:p>
          <a:p>
            <a:pPr marL="0" indent="0" algn="r">
              <a:spcAft>
                <a:spcPts val="800"/>
              </a:spcAft>
              <a:buNone/>
            </a:pPr>
            <a:r>
              <a:rPr lang="en-US" sz="2400"/>
              <a:t>(Keenan, et al., 2016, p. 315</a:t>
            </a:r>
            <a:r>
              <a:rPr lang="en-US" sz="1800"/>
              <a:t>). </a:t>
            </a:r>
          </a:p>
        </p:txBody>
      </p:sp>
      <p:grpSp>
        <p:nvGrpSpPr>
          <p:cNvPr id="53" name="Group 52">
            <a:extLst>
              <a:ext uri="{FF2B5EF4-FFF2-40B4-BE49-F238E27FC236}">
                <a16:creationId xmlns:a16="http://schemas.microsoft.com/office/drawing/2014/main" id="{B3A84125-19BF-4B89-B0B6-72CD1A073F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54" name="Oval 53">
              <a:extLst>
                <a:ext uri="{FF2B5EF4-FFF2-40B4-BE49-F238E27FC236}">
                  <a16:creationId xmlns:a16="http://schemas.microsoft.com/office/drawing/2014/main" id="{ABCDD38B-753F-4DF4-8B85-FD3D5A11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55" name="Oval 54">
              <a:extLst>
                <a:ext uri="{FF2B5EF4-FFF2-40B4-BE49-F238E27FC236}">
                  <a16:creationId xmlns:a16="http://schemas.microsoft.com/office/drawing/2014/main" id="{9A78B783-89C6-45C9-95E7-2441AC748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41201794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8EB9FAAA-12B4-4783-B3E9-3CC476613E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5" name="Oval 34">
              <a:extLst>
                <a:ext uri="{FF2B5EF4-FFF2-40B4-BE49-F238E27FC236}">
                  <a16:creationId xmlns:a16="http://schemas.microsoft.com/office/drawing/2014/main" id="{115A1FF2-4738-4D15-9B2C-6F79B618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36" name="Oval 35">
              <a:extLst>
                <a:ext uri="{FF2B5EF4-FFF2-40B4-BE49-F238E27FC236}">
                  <a16:creationId xmlns:a16="http://schemas.microsoft.com/office/drawing/2014/main" id="{8A01C728-28FF-40E3-87FB-80C5BF58AC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38" name="Rectangle 37">
            <a:extLst>
              <a:ext uri="{FF2B5EF4-FFF2-40B4-BE49-F238E27FC236}">
                <a16:creationId xmlns:a16="http://schemas.microsoft.com/office/drawing/2014/main" id="{76839A44-7256-4FA9-B4B6-4E29E9A3E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4">
              <a:alphaModFix amt="60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E1550A-9738-430D-9A68-B9B4F399B808}"/>
              </a:ext>
            </a:extLst>
          </p:cNvPr>
          <p:cNvSpPr>
            <a:spLocks noGrp="1"/>
          </p:cNvSpPr>
          <p:nvPr>
            <p:ph type="title"/>
          </p:nvPr>
        </p:nvSpPr>
        <p:spPr>
          <a:xfrm>
            <a:off x="8479777" y="639763"/>
            <a:ext cx="3046073" cy="5177377"/>
          </a:xfrm>
          <a:ln>
            <a:noFill/>
          </a:ln>
        </p:spPr>
        <p:txBody>
          <a:bodyPr vert="horz" lIns="91440" tIns="45720" rIns="91440" bIns="45720" rtlCol="0" anchor="ctr">
            <a:normAutofit/>
          </a:bodyPr>
          <a:lstStyle/>
          <a:p>
            <a:r>
              <a:rPr lang="en-US" sz="4000"/>
              <a:t>B.F Skinner​</a:t>
            </a:r>
            <a:br>
              <a:rPr lang="en-US" sz="4000"/>
            </a:br>
            <a:r>
              <a:rPr lang="en-US" sz="4000"/>
              <a:t>Operant conditioning theory</a:t>
            </a:r>
          </a:p>
        </p:txBody>
      </p:sp>
      <p:grpSp>
        <p:nvGrpSpPr>
          <p:cNvPr id="40" name="Group 39">
            <a:extLst>
              <a:ext uri="{FF2B5EF4-FFF2-40B4-BE49-F238E27FC236}">
                <a16:creationId xmlns:a16="http://schemas.microsoft.com/office/drawing/2014/main" id="{0297EC10-3FA3-405D-8330-7FE09439F6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41" name="Oval 40">
              <a:extLst>
                <a:ext uri="{FF2B5EF4-FFF2-40B4-BE49-F238E27FC236}">
                  <a16:creationId xmlns:a16="http://schemas.microsoft.com/office/drawing/2014/main" id="{AC89356B-08DA-4B8B-9B20-EFDCF2B2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42" name="Oval 41">
              <a:extLst>
                <a:ext uri="{FF2B5EF4-FFF2-40B4-BE49-F238E27FC236}">
                  <a16:creationId xmlns:a16="http://schemas.microsoft.com/office/drawing/2014/main" id="{53A61CB2-65E6-42A9-A226-C718AE3278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aphicFrame>
        <p:nvGraphicFramePr>
          <p:cNvPr id="5" name="Content Placeholder 2">
            <a:extLst>
              <a:ext uri="{FF2B5EF4-FFF2-40B4-BE49-F238E27FC236}">
                <a16:creationId xmlns:a16="http://schemas.microsoft.com/office/drawing/2014/main" id="{8FEDA2D2-90BD-42BA-9B0E-5A0522FE1DCB}"/>
              </a:ext>
            </a:extLst>
          </p:cNvPr>
          <p:cNvGraphicFramePr>
            <a:graphicFrameLocks noGrp="1"/>
          </p:cNvGraphicFramePr>
          <p:nvPr>
            <p:ph idx="1"/>
            <p:extLst>
              <p:ext uri="{D42A27DB-BD31-4B8C-83A1-F6EECF244321}">
                <p14:modId xmlns:p14="http://schemas.microsoft.com/office/powerpoint/2010/main" val="878763779"/>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1969645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id="{132FD491-28F3-42E7-AEBF-A9E3C462C9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7" name="Oval 36">
              <a:extLst>
                <a:ext uri="{FF2B5EF4-FFF2-40B4-BE49-F238E27FC236}">
                  <a16:creationId xmlns:a16="http://schemas.microsoft.com/office/drawing/2014/main" id="{AD016B6E-F283-4CFB-9099-05C8DA6AB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34" name="Oval 37">
              <a:extLst>
                <a:ext uri="{FF2B5EF4-FFF2-40B4-BE49-F238E27FC236}">
                  <a16:creationId xmlns:a16="http://schemas.microsoft.com/office/drawing/2014/main" id="{72D0360E-345F-4790-B0A0-03ADC36B5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useBgFill="1">
        <p:nvSpPr>
          <p:cNvPr id="40" name="Rectangle 39">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41">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43">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45BD34-8C82-4753-9364-B06B73C5DBB0}"/>
              </a:ext>
            </a:extLst>
          </p:cNvPr>
          <p:cNvSpPr>
            <a:spLocks noGrp="1"/>
          </p:cNvSpPr>
          <p:nvPr>
            <p:ph type="title"/>
          </p:nvPr>
        </p:nvSpPr>
        <p:spPr>
          <a:xfrm>
            <a:off x="1286934" y="1465790"/>
            <a:ext cx="3860798" cy="3941345"/>
          </a:xfrm>
        </p:spPr>
        <p:txBody>
          <a:bodyPr vert="horz" lIns="91440" tIns="45720" rIns="91440" bIns="45720" rtlCol="0" anchor="ctr">
            <a:normAutofit/>
          </a:bodyPr>
          <a:lstStyle/>
          <a:p>
            <a:r>
              <a:rPr lang="en-US" sz="4700" cap="all"/>
              <a:t>Issues / Problems​</a:t>
            </a:r>
          </a:p>
        </p:txBody>
      </p:sp>
      <p:sp>
        <p:nvSpPr>
          <p:cNvPr id="3" name="Content Placeholder 2">
            <a:extLst>
              <a:ext uri="{FF2B5EF4-FFF2-40B4-BE49-F238E27FC236}">
                <a16:creationId xmlns:a16="http://schemas.microsoft.com/office/drawing/2014/main" id="{1432B609-79FF-4D30-BDEC-10018C1F970E}"/>
              </a:ext>
            </a:extLst>
          </p:cNvPr>
          <p:cNvSpPr>
            <a:spLocks noGrp="1"/>
          </p:cNvSpPr>
          <p:nvPr>
            <p:ph idx="1"/>
          </p:nvPr>
        </p:nvSpPr>
        <p:spPr>
          <a:xfrm>
            <a:off x="6417733" y="1359090"/>
            <a:ext cx="5132665" cy="4048046"/>
          </a:xfrm>
        </p:spPr>
        <p:txBody>
          <a:bodyPr vert="horz" lIns="91440" tIns="45720" rIns="91440" bIns="45720" rtlCol="0" anchor="ctr">
            <a:normAutofit/>
          </a:bodyPr>
          <a:lstStyle/>
          <a:p>
            <a:pPr fontAlgn="base"/>
            <a:r>
              <a:rPr lang="en-US"/>
              <a:t>Behaviour is suppressed not forgotten​.​</a:t>
            </a:r>
          </a:p>
          <a:p>
            <a:pPr fontAlgn="base"/>
            <a:r>
              <a:rPr lang="en-US"/>
              <a:t>Causes aggression​.​</a:t>
            </a:r>
          </a:p>
          <a:p>
            <a:pPr fontAlgn="base"/>
            <a:r>
              <a:rPr lang="en-US"/>
              <a:t>Creates fear and dislikes​.​</a:t>
            </a:r>
          </a:p>
          <a:p>
            <a:pPr fontAlgn="base"/>
            <a:r>
              <a:rPr lang="en-US"/>
              <a:t>Punishments tell you what you should not do and not what you should do.​</a:t>
            </a:r>
          </a:p>
          <a:p>
            <a:pPr fontAlgn="base"/>
            <a:r>
              <a:rPr lang="en-US"/>
              <a:t>How soon the reinforcement of punishment is given affects how effective reinforcement or punishment is.​</a:t>
            </a:r>
          </a:p>
        </p:txBody>
      </p:sp>
      <p:sp>
        <p:nvSpPr>
          <p:cNvPr id="46" name="Rectangle 45">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952329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EB9FAAA-12B4-4783-B3E9-3CC476613E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1" name="Oval 10">
              <a:extLst>
                <a:ext uri="{FF2B5EF4-FFF2-40B4-BE49-F238E27FC236}">
                  <a16:creationId xmlns:a16="http://schemas.microsoft.com/office/drawing/2014/main" id="{115A1FF2-4738-4D15-9B2C-6F79B618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2" name="Oval 11">
              <a:extLst>
                <a:ext uri="{FF2B5EF4-FFF2-40B4-BE49-F238E27FC236}">
                  <a16:creationId xmlns:a16="http://schemas.microsoft.com/office/drawing/2014/main" id="{8A01C728-28FF-40E3-87FB-80C5BF58AC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useBgFill="1">
        <p:nvSpPr>
          <p:cNvPr id="14" name="Rectangle 13">
            <a:extLst>
              <a:ext uri="{FF2B5EF4-FFF2-40B4-BE49-F238E27FC236}">
                <a16:creationId xmlns:a16="http://schemas.microsoft.com/office/drawing/2014/main" id="{E0468F23-F09C-4889-A9EF-ABE6DC6483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C61876D-CE68-4C25-A933-32734A4CB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000"/>
            <a:ext cx="12192000" cy="2295831"/>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F66EAC-69E7-4F2C-BA8D-952699A38404}"/>
              </a:ext>
            </a:extLst>
          </p:cNvPr>
          <p:cNvSpPr>
            <a:spLocks noGrp="1"/>
          </p:cNvSpPr>
          <p:nvPr>
            <p:ph type="title"/>
          </p:nvPr>
        </p:nvSpPr>
        <p:spPr>
          <a:xfrm>
            <a:off x="1069848" y="4846002"/>
            <a:ext cx="10058400" cy="1522993"/>
          </a:xfrm>
        </p:spPr>
        <p:txBody>
          <a:bodyPr vert="horz" lIns="91440" tIns="45720" rIns="91440" bIns="45720" rtlCol="0" anchor="ctr">
            <a:normAutofit/>
          </a:bodyPr>
          <a:lstStyle/>
          <a:p>
            <a:r>
              <a:rPr lang="en-US" sz="5100"/>
              <a:t>The impact of Environment on Moral Development. </a:t>
            </a:r>
          </a:p>
        </p:txBody>
      </p:sp>
      <p:grpSp>
        <p:nvGrpSpPr>
          <p:cNvPr id="18" name="Group 17">
            <a:extLst>
              <a:ext uri="{FF2B5EF4-FFF2-40B4-BE49-F238E27FC236}">
                <a16:creationId xmlns:a16="http://schemas.microsoft.com/office/drawing/2014/main" id="{5AD30158-39F0-4D0C-B641-A7826D6BB7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9" name="Oval 18">
              <a:extLst>
                <a:ext uri="{FF2B5EF4-FFF2-40B4-BE49-F238E27FC236}">
                  <a16:creationId xmlns:a16="http://schemas.microsoft.com/office/drawing/2014/main" id="{68EC2F85-31C0-4DBF-8502-973C0CC59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20" name="Oval 19">
              <a:extLst>
                <a:ext uri="{FF2B5EF4-FFF2-40B4-BE49-F238E27FC236}">
                  <a16:creationId xmlns:a16="http://schemas.microsoft.com/office/drawing/2014/main" id="{EA382EA7-155A-4068-B8C4-4B3306963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graphicFrame>
        <p:nvGraphicFramePr>
          <p:cNvPr id="5" name="Content Placeholder 2">
            <a:extLst>
              <a:ext uri="{FF2B5EF4-FFF2-40B4-BE49-F238E27FC236}">
                <a16:creationId xmlns:a16="http://schemas.microsoft.com/office/drawing/2014/main" id="{E0632935-1F7E-450B-B8FA-7D807EA9A82A}"/>
              </a:ext>
            </a:extLst>
          </p:cNvPr>
          <p:cNvGraphicFramePr>
            <a:graphicFrameLocks noGrp="1"/>
          </p:cNvGraphicFramePr>
          <p:nvPr>
            <p:ph idx="1"/>
            <p:extLst>
              <p:ext uri="{D42A27DB-BD31-4B8C-83A1-F6EECF244321}">
                <p14:modId xmlns:p14="http://schemas.microsoft.com/office/powerpoint/2010/main" val="1202991583"/>
              </p:ext>
            </p:extLst>
          </p:nvPr>
        </p:nvGraphicFramePr>
        <p:xfrm>
          <a:off x="643466" y="633637"/>
          <a:ext cx="10905066" cy="329489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808631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132FD491-28F3-42E7-AEBF-A9E3C462C9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9" name="Oval 8">
              <a:extLst>
                <a:ext uri="{FF2B5EF4-FFF2-40B4-BE49-F238E27FC236}">
                  <a16:creationId xmlns:a16="http://schemas.microsoft.com/office/drawing/2014/main" id="{AD016B6E-F283-4CFB-9099-05C8DA6AB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a:extLst>
                <a:ext uri="{FF2B5EF4-FFF2-40B4-BE49-F238E27FC236}">
                  <a16:creationId xmlns:a16="http://schemas.microsoft.com/office/drawing/2014/main" id="{72D0360E-345F-4790-B0A0-03ADC36B5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useBgFill="1">
        <p:nvSpPr>
          <p:cNvPr id="12" name="Rectangle 11">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4" name="Rectangle 13">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A4044B-E798-41A6-A33B-FDD6535D9C38}"/>
              </a:ext>
            </a:extLst>
          </p:cNvPr>
          <p:cNvSpPr>
            <a:spLocks noGrp="1"/>
          </p:cNvSpPr>
          <p:nvPr>
            <p:ph type="title"/>
          </p:nvPr>
        </p:nvSpPr>
        <p:spPr>
          <a:xfrm>
            <a:off x="1069848" y="484632"/>
            <a:ext cx="10058400" cy="1609344"/>
          </a:xfrm>
        </p:spPr>
        <p:txBody>
          <a:bodyPr vert="horz" lIns="91440" tIns="45720" rIns="91440" bIns="45720" rtlCol="0" anchor="ctr">
            <a:normAutofit fontScale="90000"/>
          </a:bodyPr>
          <a:lstStyle/>
          <a:p>
            <a:r>
              <a:rPr lang="en-GB" sz="4800"/>
              <a:t>Bronfenbrenner’s (1979) Ecological Systems Theory/ Environmental Theory</a:t>
            </a:r>
            <a:endParaRPr lang="en-US" sz="5400" cap="all"/>
          </a:p>
        </p:txBody>
      </p:sp>
      <p:sp>
        <p:nvSpPr>
          <p:cNvPr id="20" name="Oval 19">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22" name="Oval 21">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pic>
        <p:nvPicPr>
          <p:cNvPr id="6" name="Picture 5">
            <a:extLst>
              <a:ext uri="{FF2B5EF4-FFF2-40B4-BE49-F238E27FC236}">
                <a16:creationId xmlns:a16="http://schemas.microsoft.com/office/drawing/2014/main" id="{AD5BD087-22D7-4191-8E32-B8777A89C422}"/>
              </a:ext>
            </a:extLst>
          </p:cNvPr>
          <p:cNvPicPr>
            <a:picLocks noChangeAspect="1"/>
          </p:cNvPicPr>
          <p:nvPr/>
        </p:nvPicPr>
        <p:blipFill>
          <a:blip r:embed="rId6"/>
          <a:stretch>
            <a:fillRect/>
          </a:stretch>
        </p:blipFill>
        <p:spPr>
          <a:xfrm>
            <a:off x="5544707" y="2170167"/>
            <a:ext cx="5671390" cy="4677557"/>
          </a:xfrm>
          <a:prstGeom prst="rect">
            <a:avLst/>
          </a:prstGeom>
        </p:spPr>
      </p:pic>
      <p:sp>
        <p:nvSpPr>
          <p:cNvPr id="3" name="Rectangle 2">
            <a:extLst>
              <a:ext uri="{FF2B5EF4-FFF2-40B4-BE49-F238E27FC236}">
                <a16:creationId xmlns:a16="http://schemas.microsoft.com/office/drawing/2014/main" id="{5C70A7B0-7536-462F-86BB-3F80674280BA}"/>
              </a:ext>
            </a:extLst>
          </p:cNvPr>
          <p:cNvSpPr/>
          <p:nvPr/>
        </p:nvSpPr>
        <p:spPr>
          <a:xfrm>
            <a:off x="996079" y="2285676"/>
            <a:ext cx="4374575" cy="4708981"/>
          </a:xfrm>
          <a:prstGeom prst="rect">
            <a:avLst/>
          </a:prstGeom>
        </p:spPr>
        <p:txBody>
          <a:bodyPr wrap="square" anchor="t">
            <a:spAutoFit/>
          </a:bodyPr>
          <a:lstStyle/>
          <a:p>
            <a:pPr marL="342900" indent="-342900">
              <a:buFont typeface="Wingdings"/>
              <a:buChar char="§"/>
            </a:pPr>
            <a:r>
              <a:rPr lang="en-US" sz="2000">
                <a:solidFill>
                  <a:srgbClr val="000000"/>
                </a:solidFill>
                <a:ea typeface="+mn-lt"/>
                <a:cs typeface="+mn-lt"/>
              </a:rPr>
              <a:t>In 1997 Bronfenbrenner stated that “a great deal of laboratory-based research could not be generalized to the everyday contexts in which humans live and grow” (Keenan and Evans, 2009, p. 35)  </a:t>
            </a:r>
            <a:endParaRPr lang="en-US">
              <a:solidFill>
                <a:srgbClr val="000000"/>
              </a:solidFill>
              <a:cs typeface="Arial" panose="020B0604020202020204"/>
            </a:endParaRPr>
          </a:p>
          <a:p>
            <a:pPr marL="342900" indent="-342900">
              <a:buFont typeface="Wingdings"/>
              <a:buChar char="§"/>
            </a:pPr>
            <a:endParaRPr lang="en-US" sz="2000">
              <a:solidFill>
                <a:srgbClr val="000000"/>
              </a:solidFill>
              <a:ea typeface="+mn-lt"/>
              <a:cs typeface="+mn-lt"/>
            </a:endParaRPr>
          </a:p>
          <a:p>
            <a:pPr marL="342900" indent="-342900">
              <a:buFont typeface="Wingdings"/>
              <a:buChar char="§"/>
            </a:pPr>
            <a:r>
              <a:rPr lang="en-US" sz="2000">
                <a:solidFill>
                  <a:srgbClr val="000000"/>
                </a:solidFill>
                <a:ea typeface="+mn-lt"/>
                <a:cs typeface="+mn-lt"/>
              </a:rPr>
              <a:t>He argued that “the proper study of development required the observation of children and adults to take place in their actual environment” (Keenan and Evans, 2009, p. 35).</a:t>
            </a:r>
            <a:endParaRPr lang="en-US" sz="2000">
              <a:solidFill>
                <a:srgbClr val="000000"/>
              </a:solidFill>
              <a:cs typeface="Arial"/>
            </a:endParaRPr>
          </a:p>
          <a:p>
            <a:pPr marL="342900" indent="-342900">
              <a:buFont typeface="Arial" panose="020B0604020202020204" pitchFamily="34" charset="0"/>
              <a:buChar char="•"/>
            </a:pPr>
            <a:endParaRPr lang="en-US" sz="2000">
              <a:solidFill>
                <a:srgbClr val="000000"/>
              </a:solidFill>
              <a:cs typeface="Arial"/>
            </a:endParaRPr>
          </a:p>
        </p:txBody>
      </p:sp>
    </p:spTree>
    <p:extLst>
      <p:ext uri="{BB962C8B-B14F-4D97-AF65-F5344CB8AC3E}">
        <p14:creationId xmlns:p14="http://schemas.microsoft.com/office/powerpoint/2010/main" val="33980751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FD1C0-F023-471F-BFE4-E3AC85AA1E12}"/>
              </a:ext>
            </a:extLst>
          </p:cNvPr>
          <p:cNvSpPr>
            <a:spLocks noGrp="1"/>
          </p:cNvSpPr>
          <p:nvPr>
            <p:ph type="title"/>
          </p:nvPr>
        </p:nvSpPr>
        <p:spPr/>
        <p:txBody>
          <a:bodyPr/>
          <a:lstStyle/>
          <a:p>
            <a:r>
              <a:rPr lang="en-US"/>
              <a:t>Conclusion</a:t>
            </a:r>
          </a:p>
        </p:txBody>
      </p:sp>
    </p:spTree>
    <p:extLst>
      <p:ext uri="{BB962C8B-B14F-4D97-AF65-F5344CB8AC3E}">
        <p14:creationId xmlns:p14="http://schemas.microsoft.com/office/powerpoint/2010/main" val="5065745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888D8AF1-59E3-4E28-B3EB-165D5DC88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1" name="Rectangle 50">
            <a:extLst>
              <a:ext uri="{FF2B5EF4-FFF2-40B4-BE49-F238E27FC236}">
                <a16:creationId xmlns:a16="http://schemas.microsoft.com/office/drawing/2014/main" id="{6DFF81E8-2964-43DD-9BF9-86ADABBF30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3" name="Rectangle 52">
            <a:extLst>
              <a:ext uri="{FF2B5EF4-FFF2-40B4-BE49-F238E27FC236}">
                <a16:creationId xmlns:a16="http://schemas.microsoft.com/office/drawing/2014/main" id="{2ABE0552-64A5-4BFF-8DBC-6CA30DD72B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55" name="Group 54">
            <a:extLst>
              <a:ext uri="{FF2B5EF4-FFF2-40B4-BE49-F238E27FC236}">
                <a16:creationId xmlns:a16="http://schemas.microsoft.com/office/drawing/2014/main" id="{3736F094-FD6C-4CAC-AC97-88B0AE80CB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56" name="Oval 55">
              <a:extLst>
                <a:ext uri="{FF2B5EF4-FFF2-40B4-BE49-F238E27FC236}">
                  <a16:creationId xmlns:a16="http://schemas.microsoft.com/office/drawing/2014/main" id="{5A13566E-B1F4-4544-9C02-D9F0A54BC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57" name="Oval 56">
              <a:extLst>
                <a:ext uri="{FF2B5EF4-FFF2-40B4-BE49-F238E27FC236}">
                  <a16:creationId xmlns:a16="http://schemas.microsoft.com/office/drawing/2014/main" id="{D7255665-1DF2-4DDA-A13F-9F326B3A5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sp>
      </p:grpSp>
      <p:sp useBgFill="1">
        <p:nvSpPr>
          <p:cNvPr id="59" name="Rectangle 58">
            <a:extLst>
              <a:ext uri="{FF2B5EF4-FFF2-40B4-BE49-F238E27FC236}">
                <a16:creationId xmlns:a16="http://schemas.microsoft.com/office/drawing/2014/main" id="{19A1D830-E73C-47A9-A534-323CEEFF5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8F69FBEC-4C47-4288-962D-3FC20C79F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itle 1">
            <a:extLst>
              <a:ext uri="{FF2B5EF4-FFF2-40B4-BE49-F238E27FC236}">
                <a16:creationId xmlns:a16="http://schemas.microsoft.com/office/drawing/2014/main" id="{823FF5A0-4512-464F-AE7E-055F0E35A98C}"/>
              </a:ext>
            </a:extLst>
          </p:cNvPr>
          <p:cNvSpPr>
            <a:spLocks noGrp="1"/>
          </p:cNvSpPr>
          <p:nvPr>
            <p:ph type="title"/>
          </p:nvPr>
        </p:nvSpPr>
        <p:spPr>
          <a:xfrm>
            <a:off x="7534654" y="702365"/>
            <a:ext cx="4657326" cy="3765666"/>
          </a:xfrm>
        </p:spPr>
        <p:txBody>
          <a:bodyPr vert="horz" lIns="91440" tIns="45720" rIns="91440" bIns="45720" rtlCol="0" anchor="b">
            <a:normAutofit/>
          </a:bodyPr>
          <a:lstStyle/>
          <a:p>
            <a:r>
              <a:rPr lang="en-US" sz="5600" kern="1200" cap="none" baseline="0">
                <a:blipFill dpi="0" rotWithShape="1">
                  <a:blip r:embed="rId4"/>
                  <a:srcRect/>
                  <a:tile tx="6350" ty="-127000" sx="65000" sy="64000" flip="none" algn="tl"/>
                </a:blipFill>
                <a:latin typeface="+mj-lt"/>
                <a:ea typeface="+mj-ea"/>
                <a:cs typeface="+mj-cs"/>
              </a:rPr>
              <a:t>Thank You!</a:t>
            </a:r>
            <a:br>
              <a:rPr lang="en-US" sz="5600" kern="1200" cap="none" baseline="0">
                <a:blipFill dpi="0" rotWithShape="1">
                  <a:blip r:embed="rId4"/>
                  <a:srcRect/>
                  <a:tile tx="6350" ty="-127000" sx="65000" sy="64000" flip="none" algn="tl"/>
                </a:blipFill>
                <a:latin typeface="+mj-lt"/>
                <a:ea typeface="+mj-ea"/>
                <a:cs typeface="+mj-cs"/>
              </a:rPr>
            </a:br>
            <a:br>
              <a:rPr lang="en-US" sz="5600" kern="1200" cap="none" baseline="0">
                <a:blipFill dpi="0" rotWithShape="1">
                  <a:blip r:embed="rId4"/>
                  <a:srcRect/>
                  <a:tile tx="6350" ty="-127000" sx="65000" sy="64000" flip="none" algn="tl"/>
                </a:blipFill>
                <a:latin typeface="+mj-lt"/>
                <a:ea typeface="+mj-ea"/>
                <a:cs typeface="+mj-cs"/>
              </a:rPr>
            </a:br>
            <a:r>
              <a:rPr lang="en-US" sz="5600" kern="1200" cap="none" baseline="0">
                <a:blipFill dpi="0" rotWithShape="1">
                  <a:blip r:embed="rId4"/>
                  <a:srcRect/>
                  <a:tile tx="6350" ty="-127000" sx="65000" sy="64000" flip="none" algn="tl"/>
                </a:blipFill>
                <a:latin typeface="+mj-lt"/>
                <a:ea typeface="+mj-ea"/>
                <a:cs typeface="+mj-cs"/>
              </a:rPr>
              <a:t>Any Questions?</a:t>
            </a:r>
          </a:p>
        </p:txBody>
      </p:sp>
      <p:pic>
        <p:nvPicPr>
          <p:cNvPr id="4" name="Picture 3">
            <a:extLst>
              <a:ext uri="{FF2B5EF4-FFF2-40B4-BE49-F238E27FC236}">
                <a16:creationId xmlns:a16="http://schemas.microsoft.com/office/drawing/2014/main" id="{6D0FBCB7-C6F8-4E9C-BE63-34451D13E25E}"/>
              </a:ext>
            </a:extLst>
          </p:cNvPr>
          <p:cNvPicPr>
            <a:picLocks noChangeAspect="1"/>
          </p:cNvPicPr>
          <p:nvPr/>
        </p:nvPicPr>
        <p:blipFill rotWithShape="1">
          <a:blip r:embed="rId6"/>
          <a:srcRect l="20463" r="18657" b="1"/>
          <a:stretch/>
        </p:blipFill>
        <p:spPr>
          <a:xfrm>
            <a:off x="20" y="10"/>
            <a:ext cx="6901088" cy="6857990"/>
          </a:xfrm>
          <a:prstGeom prst="rect">
            <a:avLst/>
          </a:prstGeom>
        </p:spPr>
      </p:pic>
      <p:grpSp>
        <p:nvGrpSpPr>
          <p:cNvPr id="63" name="Group 62">
            <a:extLst>
              <a:ext uri="{FF2B5EF4-FFF2-40B4-BE49-F238E27FC236}">
                <a16:creationId xmlns:a16="http://schemas.microsoft.com/office/drawing/2014/main" id="{54F6FC82-E588-4DA0-8096-0C3BD54F17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4" y="6229681"/>
            <a:ext cx="457200" cy="457200"/>
            <a:chOff x="11361456" y="6195813"/>
            <a:chExt cx="548640" cy="548640"/>
          </a:xfrm>
        </p:grpSpPr>
        <p:sp>
          <p:nvSpPr>
            <p:cNvPr id="64" name="Oval 63">
              <a:extLst>
                <a:ext uri="{FF2B5EF4-FFF2-40B4-BE49-F238E27FC236}">
                  <a16:creationId xmlns:a16="http://schemas.microsoft.com/office/drawing/2014/main" id="{E8898E90-044F-45FF-8B4D-CE0F6A630A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65" name="Oval 64">
              <a:extLst>
                <a:ext uri="{FF2B5EF4-FFF2-40B4-BE49-F238E27FC236}">
                  <a16:creationId xmlns:a16="http://schemas.microsoft.com/office/drawing/2014/main" id="{923BF161-A852-4DA5-BB4C-2DFC336B77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602232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132FD491-28F3-42E7-AEBF-A9E3C462C9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9" name="Oval 8">
              <a:extLst>
                <a:ext uri="{FF2B5EF4-FFF2-40B4-BE49-F238E27FC236}">
                  <a16:creationId xmlns:a16="http://schemas.microsoft.com/office/drawing/2014/main" id="{AD016B6E-F283-4CFB-9099-05C8DA6AB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a:extLst>
                <a:ext uri="{FF2B5EF4-FFF2-40B4-BE49-F238E27FC236}">
                  <a16:creationId xmlns:a16="http://schemas.microsoft.com/office/drawing/2014/main" id="{72D0360E-345F-4790-B0A0-03ADC36B5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useBgFill="1">
        <p:nvSpPr>
          <p:cNvPr id="12" name="Rectangle 11">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A4044B-E798-41A6-A33B-FDD6535D9C38}"/>
              </a:ext>
            </a:extLst>
          </p:cNvPr>
          <p:cNvSpPr>
            <a:spLocks noGrp="1"/>
          </p:cNvSpPr>
          <p:nvPr>
            <p:ph type="title"/>
          </p:nvPr>
        </p:nvSpPr>
        <p:spPr>
          <a:xfrm>
            <a:off x="1069848" y="484632"/>
            <a:ext cx="10058400" cy="1609344"/>
          </a:xfrm>
        </p:spPr>
        <p:txBody>
          <a:bodyPr vert="horz" lIns="91440" tIns="45720" rIns="91440" bIns="45720" rtlCol="0" anchor="ctr">
            <a:normAutofit/>
          </a:bodyPr>
          <a:lstStyle/>
          <a:p>
            <a:r>
              <a:rPr lang="en-US" sz="5400" cap="all"/>
              <a:t>References list</a:t>
            </a:r>
          </a:p>
        </p:txBody>
      </p:sp>
      <p:sp>
        <p:nvSpPr>
          <p:cNvPr id="3" name="Content Placeholder 2">
            <a:extLst>
              <a:ext uri="{FF2B5EF4-FFF2-40B4-BE49-F238E27FC236}">
                <a16:creationId xmlns:a16="http://schemas.microsoft.com/office/drawing/2014/main" id="{DE785A2D-7C3D-43AE-AF98-43638A19905C}"/>
              </a:ext>
            </a:extLst>
          </p:cNvPr>
          <p:cNvSpPr>
            <a:spLocks noGrp="1"/>
          </p:cNvSpPr>
          <p:nvPr>
            <p:ph idx="1"/>
          </p:nvPr>
        </p:nvSpPr>
        <p:spPr>
          <a:xfrm>
            <a:off x="1069848" y="2331535"/>
            <a:ext cx="10058400" cy="4326154"/>
          </a:xfrm>
        </p:spPr>
        <p:txBody>
          <a:bodyPr vert="horz" lIns="91440" tIns="45720" rIns="91440" bIns="45720" rtlCol="0">
            <a:normAutofit/>
          </a:bodyPr>
          <a:lstStyle/>
          <a:p>
            <a:r>
              <a:rPr lang="en-US" sz="1600"/>
              <a:t>Allport, G. (1954) The nature of prejudice. Reading: Adison-Wesley</a:t>
            </a:r>
          </a:p>
          <a:p>
            <a:r>
              <a:rPr lang="en-US" sz="1600"/>
              <a:t>Bandura, A. (1977) Social Learning Theory. New Jersey: Prentice-Hall Inc​</a:t>
            </a:r>
          </a:p>
          <a:p>
            <a:r>
              <a:rPr lang="en-US" sz="1600"/>
              <a:t>Bandura, A. and Walters, R. (1963) Social Learning and personality development. United States of America: Holt, Rinehart and Winston Inc​</a:t>
            </a:r>
          </a:p>
          <a:p>
            <a:r>
              <a:rPr lang="en-US" sz="1600"/>
              <a:t>Gibbs J.C (2014) Moral Development &amp; Realities – Beyond the Theories of Kohlberg, Hoffman and Haidt, Third Edition, United States of America: Oxford University Press Ltd, </a:t>
            </a:r>
          </a:p>
          <a:p>
            <a:r>
              <a:rPr lang="en-US" sz="1600"/>
              <a:t>Johnston, J. &amp; </a:t>
            </a:r>
            <a:r>
              <a:rPr lang="en-US" sz="1600" err="1"/>
              <a:t>Nahmad</a:t>
            </a:r>
            <a:r>
              <a:rPr lang="en-US" sz="1600"/>
              <a:t>-Williams, L. (2009) Early Childhood Studies. Harlow: Pearson Longman.</a:t>
            </a:r>
          </a:p>
          <a:p>
            <a:pPr lvl="0">
              <a:buClr>
                <a:srgbClr val="9DBFBE">
                  <a:lumMod val="75000"/>
                </a:srgbClr>
              </a:buClr>
            </a:pPr>
            <a:r>
              <a:rPr lang="en-US" sz="1600">
                <a:solidFill>
                  <a:prstClr val="black"/>
                </a:solidFill>
              </a:rPr>
              <a:t>Kagan J. and Lamb S (1987) The Emergence of Morality in Young Children, The University of Chicago Press: Chicago and London, </a:t>
            </a:r>
            <a:endParaRPr lang="en-US" sz="1600"/>
          </a:p>
          <a:p>
            <a:r>
              <a:rPr lang="en-US" sz="1600"/>
              <a:t>Keenan, T., Evans, S. &amp; Crowley, K. (2016) An Introduction to Child Development. 3rd ed. London: SAGE.</a:t>
            </a:r>
          </a:p>
          <a:p>
            <a:r>
              <a:rPr lang="en-US" sz="1600"/>
              <a:t>Kohlberg, L. (1958) The development of modes of moral thinking and choice in the years ten to sixteen. PHD thesis. University of Chicago​</a:t>
            </a:r>
          </a:p>
          <a:p>
            <a:pPr marL="0" indent="0">
              <a:buNone/>
            </a:pPr>
            <a:endParaRPr lang="en-US" sz="1600"/>
          </a:p>
          <a:p>
            <a:endParaRPr lang="en-US" sz="1600"/>
          </a:p>
          <a:p>
            <a:endParaRPr lang="en-US" sz="1600"/>
          </a:p>
          <a:p>
            <a:endParaRPr lang="en-US" sz="1100"/>
          </a:p>
        </p:txBody>
      </p:sp>
      <p:sp>
        <p:nvSpPr>
          <p:cNvPr id="20" name="Oval 19">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22" name="Oval 21">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8140318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132FD491-28F3-42E7-AEBF-A9E3C462C9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9" name="Oval 8">
              <a:extLst>
                <a:ext uri="{FF2B5EF4-FFF2-40B4-BE49-F238E27FC236}">
                  <a16:creationId xmlns:a16="http://schemas.microsoft.com/office/drawing/2014/main" id="{AD016B6E-F283-4CFB-9099-05C8DA6AB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a:extLst>
                <a:ext uri="{FF2B5EF4-FFF2-40B4-BE49-F238E27FC236}">
                  <a16:creationId xmlns:a16="http://schemas.microsoft.com/office/drawing/2014/main" id="{72D0360E-345F-4790-B0A0-03ADC36B5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useBgFill="1">
        <p:nvSpPr>
          <p:cNvPr id="12" name="Rectangle 11">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4" name="Rectangle 13">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A4044B-E798-41A6-A33B-FDD6535D9C38}"/>
              </a:ext>
            </a:extLst>
          </p:cNvPr>
          <p:cNvSpPr>
            <a:spLocks noGrp="1"/>
          </p:cNvSpPr>
          <p:nvPr>
            <p:ph type="title"/>
          </p:nvPr>
        </p:nvSpPr>
        <p:spPr>
          <a:xfrm>
            <a:off x="1069848" y="484632"/>
            <a:ext cx="10058400" cy="1609344"/>
          </a:xfrm>
        </p:spPr>
        <p:txBody>
          <a:bodyPr vert="horz" lIns="91440" tIns="45720" rIns="91440" bIns="45720" rtlCol="0" anchor="ctr">
            <a:normAutofit/>
          </a:bodyPr>
          <a:lstStyle/>
          <a:p>
            <a:r>
              <a:rPr lang="en-US" sz="5400" cap="all"/>
              <a:t>References list continue </a:t>
            </a:r>
          </a:p>
        </p:txBody>
      </p:sp>
      <p:sp>
        <p:nvSpPr>
          <p:cNvPr id="3" name="Content Placeholder 2">
            <a:extLst>
              <a:ext uri="{FF2B5EF4-FFF2-40B4-BE49-F238E27FC236}">
                <a16:creationId xmlns:a16="http://schemas.microsoft.com/office/drawing/2014/main" id="{DE785A2D-7C3D-43AE-AF98-43638A19905C}"/>
              </a:ext>
            </a:extLst>
          </p:cNvPr>
          <p:cNvSpPr>
            <a:spLocks noGrp="1"/>
          </p:cNvSpPr>
          <p:nvPr>
            <p:ph idx="1"/>
          </p:nvPr>
        </p:nvSpPr>
        <p:spPr>
          <a:xfrm>
            <a:off x="1069848" y="2331535"/>
            <a:ext cx="10058400" cy="4326154"/>
          </a:xfrm>
        </p:spPr>
        <p:txBody>
          <a:bodyPr vert="horz" lIns="91440" tIns="45720" rIns="91440" bIns="45720" rtlCol="0">
            <a:normAutofit/>
          </a:bodyPr>
          <a:lstStyle/>
          <a:p>
            <a:r>
              <a:rPr lang="en-US" sz="1600"/>
              <a:t>Langford, P. (1995) Approaches to the development of moral reasoning. East Sussex: Lawrence Erlbaum Association Ltd​</a:t>
            </a:r>
          </a:p>
          <a:p>
            <a:r>
              <a:rPr lang="en-US" sz="1600"/>
              <a:t>McLeod, S. (2016) Bandura – Social Learning Theory. Available at: https://www.simplypsychology.org/bandura.html (Accessed 10 March 2020)​</a:t>
            </a:r>
          </a:p>
          <a:p>
            <a:r>
              <a:rPr lang="en-US" sz="1600"/>
              <a:t>McLeod, S. (2018) Skinner – Operant conditioning. Available at: https://www.simplypsychology.org/operant-conditioning.html (accessed: 10 March 2020)​</a:t>
            </a:r>
          </a:p>
          <a:p>
            <a:r>
              <a:rPr lang="en-US" sz="1600"/>
              <a:t>McNerney S (2011) Johnathan Haidt and the Moral Matrix: Breaking Out of Our Righteous Minds, Available at: https://blogs.scientificamerican.com/guest-blog/jonathan-haidt-the-moral-matrix-breaking-out-of-our-righteous-minds/ (Accessed 15 March 2020)</a:t>
            </a:r>
          </a:p>
          <a:p>
            <a:r>
              <a:rPr lang="en-US" sz="1600"/>
              <a:t>Piaget, J. (1932) The moral Judgement of the child. London: Heath​</a:t>
            </a:r>
          </a:p>
          <a:p>
            <a:r>
              <a:rPr lang="en-US" sz="1600"/>
              <a:t>Reichard, G. (1938) General anthropology. Boston: Heath​</a:t>
            </a:r>
          </a:p>
          <a:p>
            <a:r>
              <a:rPr lang="en-US" sz="1600" err="1"/>
              <a:t>Uzoka</a:t>
            </a:r>
            <a:r>
              <a:rPr lang="en-US" sz="1600"/>
              <a:t>, N. R. (2015) Environmental Factors Influencing the Moral Behaviour of Secondary School Students in Imo State , Nigeria. RURAL ENVIRONMENT. EDUCATION. PERSONALITY, pp. 378-384.</a:t>
            </a:r>
          </a:p>
          <a:p>
            <a:endParaRPr lang="en-US" sz="1600"/>
          </a:p>
          <a:p>
            <a:endParaRPr lang="en-US" sz="900"/>
          </a:p>
          <a:p>
            <a:endParaRPr lang="en-US" sz="1100"/>
          </a:p>
          <a:p>
            <a:endParaRPr lang="en-US" sz="1100"/>
          </a:p>
        </p:txBody>
      </p:sp>
      <p:sp>
        <p:nvSpPr>
          <p:cNvPr id="20" name="Oval 19">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22" name="Oval 21">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8167433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BE1B6DD8-9976-4550-A6F4-B2DD4EA939D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4" ma:contentTypeDescription="Create a new document." ma:contentTypeScope="" ma:versionID="9bac5f27095fc0ee4ac401d6c5fda8ae">
  <xsd:schema xmlns:xsd="http://www.w3.org/2001/XMLSchema" xmlns:xs="http://www.w3.org/2001/XMLSchema" xmlns:p="http://schemas.microsoft.com/office/2006/metadata/properties" xmlns:ns2="92c24619-d6d5-42cf-b618-23d930ad9f20" targetNamespace="http://schemas.microsoft.com/office/2006/metadata/properties" ma:root="true" ma:fieldsID="9aae49a1ccff69719a23c38af342a078" ns2:_="">
    <xsd:import namespace="92c24619-d6d5-42cf-b618-23d930ad9f2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70B29F5-807C-4AC8-BDDE-41D19A59CEB8}">
  <ds:schemaRefs>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92c24619-d6d5-42cf-b618-23d930ad9f20"/>
    <ds:schemaRef ds:uri="http://www.w3.org/XML/1998/namespace"/>
  </ds:schemaRefs>
</ds:datastoreItem>
</file>

<file path=customXml/itemProps2.xml><?xml version="1.0" encoding="utf-8"?>
<ds:datastoreItem xmlns:ds="http://schemas.openxmlformats.org/officeDocument/2006/customXml" ds:itemID="{B2E532ED-C750-448D-BAB0-AE50D6F20281}">
  <ds:schemaRefs>
    <ds:schemaRef ds:uri="http://schemas.microsoft.com/sharepoint/v3/contenttype/forms"/>
  </ds:schemaRefs>
</ds:datastoreItem>
</file>

<file path=customXml/itemProps3.xml><?xml version="1.0" encoding="utf-8"?>
<ds:datastoreItem xmlns:ds="http://schemas.openxmlformats.org/officeDocument/2006/customXml" ds:itemID="{173C9443-4B9C-4B9B-87EE-F23AEE6F4303}">
  <ds:schemaRefs>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1168</Words>
  <Application>Microsoft Office PowerPoint</Application>
  <PresentationFormat>Widescreen</PresentationFormat>
  <Paragraphs>86</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Rockwell Extra Bold</vt:lpstr>
      <vt:lpstr>Wingdings</vt:lpstr>
      <vt:lpstr>Wood Type</vt:lpstr>
      <vt:lpstr>Moral Development</vt:lpstr>
      <vt:lpstr>What is Moral Development? </vt:lpstr>
      <vt:lpstr>Jean Piaget’s (1932) Theory of Moral Development.</vt:lpstr>
      <vt:lpstr>Lawrence Kohlberg</vt:lpstr>
      <vt:lpstr>Kohlberg’s 3 levels of Moral Development</vt:lpstr>
      <vt:lpstr> Criticisms of Kohlberg's Theory </vt:lpstr>
      <vt:lpstr>Criticisms continued Carol Gilligan (1982). </vt:lpstr>
      <vt:lpstr>B.F Skinner​ Operant conditioning theory</vt:lpstr>
      <vt:lpstr>Issues / Problems​</vt:lpstr>
      <vt:lpstr>The impact of Environment on Moral Development. </vt:lpstr>
      <vt:lpstr>Bronfenbrenner’s (1979) Ecological Systems Theory/ Environmental Theory</vt:lpstr>
      <vt:lpstr>Conclusion</vt:lpstr>
      <vt:lpstr>Thank You!  Any Questions?</vt:lpstr>
      <vt:lpstr>References list</vt:lpstr>
      <vt:lpstr>References list continue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Moral Development</dc:title>
  <dc:creator>Rebecca Cornelius</dc:creator>
  <cp:lastModifiedBy>Emma Robinson (1900476)</cp:lastModifiedBy>
  <cp:revision>1</cp:revision>
  <dcterms:created xsi:type="dcterms:W3CDTF">2020-04-02T14:12:42Z</dcterms:created>
  <dcterms:modified xsi:type="dcterms:W3CDTF">2020-04-06T12:38:07Z</dcterms:modified>
</cp:coreProperties>
</file>