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21"/>
  </p:notesMasterIdLst>
  <p:sldIdLst>
    <p:sldId id="266" r:id="rId5"/>
    <p:sldId id="308" r:id="rId6"/>
    <p:sldId id="309" r:id="rId7"/>
    <p:sldId id="310" r:id="rId8"/>
    <p:sldId id="320" r:id="rId9"/>
    <p:sldId id="321" r:id="rId10"/>
    <p:sldId id="322" r:id="rId11"/>
    <p:sldId id="317" r:id="rId12"/>
    <p:sldId id="313" r:id="rId13"/>
    <p:sldId id="318" r:id="rId14"/>
    <p:sldId id="312" r:id="rId15"/>
    <p:sldId id="311" r:id="rId16"/>
    <p:sldId id="314" r:id="rId17"/>
    <p:sldId id="315" r:id="rId18"/>
    <p:sldId id="316" r:id="rId19"/>
    <p:sldId id="31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82260" autoAdjust="0"/>
  </p:normalViewPr>
  <p:slideViewPr>
    <p:cSldViewPr snapToGrid="0">
      <p:cViewPr varScale="1">
        <p:scale>
          <a:sx n="98" d="100"/>
          <a:sy n="98" d="100"/>
        </p:scale>
        <p:origin x="84"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58727B-CB34-425A-87C4-C4BEDCE2A836}" type="datetimeFigureOut">
              <a:rPr lang="en-GB" smtClean="0"/>
              <a:t>08/11/2022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CBDAA0-13AB-46BA-B655-5927A4E2ABBE}" type="slidenum">
              <a:rPr lang="en-GB" smtClean="0"/>
              <a:t>‹#›</a:t>
            </a:fld>
            <a:endParaRPr lang="en-GB"/>
          </a:p>
        </p:txBody>
      </p:sp>
    </p:spTree>
    <p:extLst>
      <p:ext uri="{BB962C8B-B14F-4D97-AF65-F5344CB8AC3E}">
        <p14:creationId xmlns:p14="http://schemas.microsoft.com/office/powerpoint/2010/main" val="12043646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it clear to students that a wide range of ever growing social media apps exist, other popular platforms are </a:t>
            </a:r>
            <a:r>
              <a:rPr lang="en-GB" dirty="0" err="1"/>
              <a:t>SnapChat</a:t>
            </a:r>
            <a:r>
              <a:rPr lang="en-GB" dirty="0"/>
              <a:t> and Telegram. </a:t>
            </a:r>
          </a:p>
          <a:p>
            <a:endParaRPr lang="en-GB" dirty="0"/>
          </a:p>
          <a:p>
            <a:r>
              <a:rPr lang="en-GB" dirty="0"/>
              <a:t>Whilst there are a range of personal uses for social media, the massive number of users generate income for the apps from the advertising and direct marketing that occurs via the apps. </a:t>
            </a:r>
          </a:p>
        </p:txBody>
      </p:sp>
      <p:sp>
        <p:nvSpPr>
          <p:cNvPr id="4" name="Slide Number Placeholder 3"/>
          <p:cNvSpPr>
            <a:spLocks noGrp="1"/>
          </p:cNvSpPr>
          <p:nvPr>
            <p:ph type="sldNum" sz="quarter" idx="5"/>
          </p:nvPr>
        </p:nvSpPr>
        <p:spPr/>
        <p:txBody>
          <a:bodyPr/>
          <a:lstStyle/>
          <a:p>
            <a:fld id="{75CBDAA0-13AB-46BA-B655-5927A4E2ABBE}" type="slidenum">
              <a:rPr lang="en-GB" smtClean="0"/>
              <a:t>3</a:t>
            </a:fld>
            <a:endParaRPr lang="en-GB"/>
          </a:p>
        </p:txBody>
      </p:sp>
    </p:spTree>
    <p:extLst>
      <p:ext uri="{BB962C8B-B14F-4D97-AF65-F5344CB8AC3E}">
        <p14:creationId xmlns:p14="http://schemas.microsoft.com/office/powerpoint/2010/main" val="2436896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Time this activity with a short break to allow students to access Poll and complete – review the results with students – are they surprised or unsurprised by the responses. If we repeated the poll with younger or older people do you think the results would be different? </a:t>
            </a:r>
          </a:p>
        </p:txBody>
      </p:sp>
      <p:sp>
        <p:nvSpPr>
          <p:cNvPr id="4" name="Slide Number Placeholder 3"/>
          <p:cNvSpPr>
            <a:spLocks noGrp="1"/>
          </p:cNvSpPr>
          <p:nvPr>
            <p:ph type="sldNum" sz="quarter" idx="5"/>
          </p:nvPr>
        </p:nvSpPr>
        <p:spPr/>
        <p:txBody>
          <a:bodyPr/>
          <a:lstStyle/>
          <a:p>
            <a:fld id="{75CBDAA0-13AB-46BA-B655-5927A4E2ABBE}" type="slidenum">
              <a:rPr lang="en-GB" smtClean="0"/>
              <a:t>7</a:t>
            </a:fld>
            <a:endParaRPr lang="en-GB"/>
          </a:p>
        </p:txBody>
      </p:sp>
    </p:spTree>
    <p:extLst>
      <p:ext uri="{BB962C8B-B14F-4D97-AF65-F5344CB8AC3E}">
        <p14:creationId xmlns:p14="http://schemas.microsoft.com/office/powerpoint/2010/main" val="1400159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Check the https://www.internetlivestats.com/ site to see how many current </a:t>
            </a:r>
            <a:r>
              <a:rPr lang="en-GB" dirty="0" err="1"/>
              <a:t>Youtube</a:t>
            </a:r>
            <a:r>
              <a:rPr lang="en-GB" dirty="0"/>
              <a:t> user are online now and how many videos are being uploaded today. </a:t>
            </a:r>
          </a:p>
          <a:p>
            <a:endParaRPr lang="en-GB" dirty="0"/>
          </a:p>
          <a:p>
            <a:r>
              <a:rPr lang="en-GB" dirty="0"/>
              <a:t>Emphasis how unchanged the format of </a:t>
            </a:r>
            <a:r>
              <a:rPr lang="en-GB" dirty="0" err="1"/>
              <a:t>youtube</a:t>
            </a:r>
            <a:r>
              <a:rPr lang="en-GB" dirty="0"/>
              <a:t> has been in the past 17years. </a:t>
            </a:r>
          </a:p>
          <a:p>
            <a:endParaRPr lang="en-GB" dirty="0"/>
          </a:p>
          <a:p>
            <a:r>
              <a:rPr lang="en-GB" dirty="0"/>
              <a:t>Watch the video as a class, highlight some of the real issues and successes that are shared by the business owners that the presenter speaks to. </a:t>
            </a:r>
          </a:p>
        </p:txBody>
      </p:sp>
      <p:sp>
        <p:nvSpPr>
          <p:cNvPr id="4" name="Slide Number Placeholder 3"/>
          <p:cNvSpPr>
            <a:spLocks noGrp="1"/>
          </p:cNvSpPr>
          <p:nvPr>
            <p:ph type="sldNum" sz="quarter" idx="5"/>
          </p:nvPr>
        </p:nvSpPr>
        <p:spPr/>
        <p:txBody>
          <a:bodyPr/>
          <a:lstStyle/>
          <a:p>
            <a:fld id="{75CBDAA0-13AB-46BA-B655-5927A4E2ABBE}" type="slidenum">
              <a:rPr lang="en-GB" smtClean="0"/>
              <a:t>8</a:t>
            </a:fld>
            <a:endParaRPr lang="en-GB"/>
          </a:p>
        </p:txBody>
      </p:sp>
    </p:spTree>
    <p:extLst>
      <p:ext uri="{BB962C8B-B14F-4D97-AF65-F5344CB8AC3E}">
        <p14:creationId xmlns:p14="http://schemas.microsoft.com/office/powerpoint/2010/main" val="922064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https://www.youtube.com/watch?v=14amlEYDu_k – </a:t>
            </a:r>
            <a:r>
              <a:rPr lang="en-GB" u="sng" dirty="0"/>
              <a:t>watch the first </a:t>
            </a:r>
            <a:r>
              <a:rPr lang="en-GB" b="1" u="sng" dirty="0"/>
              <a:t>9mins</a:t>
            </a:r>
            <a:r>
              <a:rPr lang="en-GB" b="1" dirty="0"/>
              <a:t>. </a:t>
            </a:r>
          </a:p>
        </p:txBody>
      </p:sp>
      <p:sp>
        <p:nvSpPr>
          <p:cNvPr id="4" name="Slide Number Placeholder 3"/>
          <p:cNvSpPr>
            <a:spLocks noGrp="1"/>
          </p:cNvSpPr>
          <p:nvPr>
            <p:ph type="sldNum" sz="quarter" idx="5"/>
          </p:nvPr>
        </p:nvSpPr>
        <p:spPr/>
        <p:txBody>
          <a:bodyPr/>
          <a:lstStyle/>
          <a:p>
            <a:fld id="{75CBDAA0-13AB-46BA-B655-5927A4E2ABBE}" type="slidenum">
              <a:rPr lang="en-GB" smtClean="0"/>
              <a:t>9</a:t>
            </a:fld>
            <a:endParaRPr lang="en-GB"/>
          </a:p>
        </p:txBody>
      </p:sp>
    </p:spTree>
    <p:extLst>
      <p:ext uri="{BB962C8B-B14F-4D97-AF65-F5344CB8AC3E}">
        <p14:creationId xmlns:p14="http://schemas.microsoft.com/office/powerpoint/2010/main" val="482827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Visit the Instagram for Business webpage to learn more about how to use the platform to grow a business brand presence - https://business.instagram.com/ - image has link embedded. </a:t>
            </a:r>
          </a:p>
          <a:p>
            <a:r>
              <a:rPr lang="en-GB" dirty="0"/>
              <a:t>The ‘Get started’ page has a video of how to sign up - https://business.instagram.com/getting-started - show to students but avoid setting up an account or requesting that students set up an account in class in case of financial implications. </a:t>
            </a:r>
          </a:p>
        </p:txBody>
      </p:sp>
      <p:sp>
        <p:nvSpPr>
          <p:cNvPr id="4" name="Slide Number Placeholder 3"/>
          <p:cNvSpPr>
            <a:spLocks noGrp="1"/>
          </p:cNvSpPr>
          <p:nvPr>
            <p:ph type="sldNum" sz="quarter" idx="5"/>
          </p:nvPr>
        </p:nvSpPr>
        <p:spPr/>
        <p:txBody>
          <a:bodyPr/>
          <a:lstStyle/>
          <a:p>
            <a:fld id="{75CBDAA0-13AB-46BA-B655-5927A4E2ABBE}" type="slidenum">
              <a:rPr lang="en-GB" smtClean="0"/>
              <a:t>10</a:t>
            </a:fld>
            <a:endParaRPr lang="en-GB"/>
          </a:p>
        </p:txBody>
      </p:sp>
    </p:spTree>
    <p:extLst>
      <p:ext uri="{BB962C8B-B14F-4D97-AF65-F5344CB8AC3E}">
        <p14:creationId xmlns:p14="http://schemas.microsoft.com/office/powerpoint/2010/main" val="2999632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video linked here included more information that the students need – watch a few mins to gain a sense of how strategic and planned a business needs to be if they are to maximise their impact on Instagram. </a:t>
            </a:r>
          </a:p>
        </p:txBody>
      </p:sp>
      <p:sp>
        <p:nvSpPr>
          <p:cNvPr id="4" name="Slide Number Placeholder 3"/>
          <p:cNvSpPr>
            <a:spLocks noGrp="1"/>
          </p:cNvSpPr>
          <p:nvPr>
            <p:ph type="sldNum" sz="quarter" idx="5"/>
          </p:nvPr>
        </p:nvSpPr>
        <p:spPr/>
        <p:txBody>
          <a:bodyPr/>
          <a:lstStyle/>
          <a:p>
            <a:fld id="{75CBDAA0-13AB-46BA-B655-5927A4E2ABBE}" type="slidenum">
              <a:rPr lang="en-GB" smtClean="0"/>
              <a:t>11</a:t>
            </a:fld>
            <a:endParaRPr lang="en-GB"/>
          </a:p>
        </p:txBody>
      </p:sp>
    </p:spTree>
    <p:extLst>
      <p:ext uri="{BB962C8B-B14F-4D97-AF65-F5344CB8AC3E}">
        <p14:creationId xmlns:p14="http://schemas.microsoft.com/office/powerpoint/2010/main" val="31972697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https://business.instagram.com/success/ -  Watch the </a:t>
            </a:r>
            <a:r>
              <a:rPr lang="en-GB" dirty="0" err="1"/>
              <a:t>Quantas</a:t>
            </a:r>
            <a:r>
              <a:rPr lang="en-GB" dirty="0"/>
              <a:t> success stories video. </a:t>
            </a:r>
          </a:p>
          <a:p>
            <a:endParaRPr lang="en-GB" dirty="0"/>
          </a:p>
          <a:p>
            <a:r>
              <a:rPr lang="en-GB" dirty="0"/>
              <a:t>Display the image and invite suggestion about who the target audience would be. Young or Old, Parents vs no children, poor vs affluent, </a:t>
            </a:r>
          </a:p>
          <a:p>
            <a:endParaRPr lang="en-GB" dirty="0"/>
          </a:p>
          <a:p>
            <a:r>
              <a:rPr lang="en-GB" dirty="0"/>
              <a:t>What are the strengths of the ad? – Bold image, opportunity to react to it and comment. Clearly stated brand name, Consistent use of colour, consistent use of nature. </a:t>
            </a:r>
          </a:p>
        </p:txBody>
      </p:sp>
      <p:sp>
        <p:nvSpPr>
          <p:cNvPr id="4" name="Slide Number Placeholder 3"/>
          <p:cNvSpPr>
            <a:spLocks noGrp="1"/>
          </p:cNvSpPr>
          <p:nvPr>
            <p:ph type="sldNum" sz="quarter" idx="5"/>
          </p:nvPr>
        </p:nvSpPr>
        <p:spPr/>
        <p:txBody>
          <a:bodyPr/>
          <a:lstStyle/>
          <a:p>
            <a:fld id="{75CBDAA0-13AB-46BA-B655-5927A4E2ABBE}" type="slidenum">
              <a:rPr lang="en-GB" smtClean="0"/>
              <a:t>12</a:t>
            </a:fld>
            <a:endParaRPr lang="en-GB"/>
          </a:p>
        </p:txBody>
      </p:sp>
    </p:spTree>
    <p:extLst>
      <p:ext uri="{BB962C8B-B14F-4D97-AF65-F5344CB8AC3E}">
        <p14:creationId xmlns:p14="http://schemas.microsoft.com/office/powerpoint/2010/main" val="400041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11/8/2022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11/8/2022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11/8/2022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11/8/2022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11/8/2022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11/8/2022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11/8/2022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11/8/2022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11/8/2022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11/8/2022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8kxiPDcBfnQ?feature=oembed" TargetMode="Externa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14amlEYDu_k?feature=oembed" TargetMode="Externa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hyperlink" Target="https://business.instagram.com/"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notesSlide" Target="../notesSlides/notesSlide6.xml"/><Relationship Id="rId7"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video" Target="https://www.youtube.com/embed/b_gvwR1pg5I?feature=oembed" TargetMode="External"/><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jpeg"/><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nfi.edu/what-is-social-medi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329238" y="639097"/>
            <a:ext cx="5213834" cy="3494791"/>
          </a:xfrm>
        </p:spPr>
        <p:txBody>
          <a:bodyPr>
            <a:noAutofit/>
          </a:bodyPr>
          <a:lstStyle/>
          <a:p>
            <a:r>
              <a:rPr lang="en-US" sz="6600" dirty="0"/>
              <a:t>Using Social Media to reach Customers.</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096001" y="4455621"/>
            <a:ext cx="5982030" cy="1238616"/>
          </a:xfrm>
        </p:spPr>
        <p:txBody>
          <a:bodyPr>
            <a:normAutofit/>
          </a:bodyPr>
          <a:lstStyle/>
          <a:p>
            <a:r>
              <a:rPr lang="en-US" dirty="0"/>
              <a:t>Week 9 – LCLM4002 Digital Skills </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During the session…</a:t>
            </a:r>
          </a:p>
        </p:txBody>
      </p:sp>
      <p:grpSp>
        <p:nvGrpSpPr>
          <p:cNvPr id="14" name="Group 13">
            <a:extLst>
              <a:ext uri="{FF2B5EF4-FFF2-40B4-BE49-F238E27FC236}">
                <a16:creationId xmlns:a16="http://schemas.microsoft.com/office/drawing/2014/main" id="{F483D398-33BA-4D79-8F76-809D6BF78228}"/>
              </a:ext>
            </a:extLst>
          </p:cNvPr>
          <p:cNvGrpSpPr/>
          <p:nvPr/>
        </p:nvGrpSpPr>
        <p:grpSpPr>
          <a:xfrm>
            <a:off x="1132569" y="2439054"/>
            <a:ext cx="2981250" cy="3105001"/>
            <a:chOff x="1132569" y="2439054"/>
            <a:chExt cx="2981250" cy="3105001"/>
          </a:xfrm>
        </p:grpSpPr>
        <p:sp>
          <p:nvSpPr>
            <p:cNvPr id="5" name="Oval 4">
              <a:extLst>
                <a:ext uri="{FF2B5EF4-FFF2-40B4-BE49-F238E27FC236}">
                  <a16:creationId xmlns:a16="http://schemas.microsoft.com/office/drawing/2014/main" id="{3EA9FFE9-2A70-495E-B151-18F4829E25DC}"/>
                </a:ext>
              </a:extLst>
            </p:cNvPr>
            <p:cNvSpPr/>
            <p:nvPr/>
          </p:nvSpPr>
          <p:spPr>
            <a:xfrm>
              <a:off x="1713912" y="2439054"/>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User Network">
              <a:extLst>
                <a:ext uri="{FF2B5EF4-FFF2-40B4-BE49-F238E27FC236}">
                  <a16:creationId xmlns:a16="http://schemas.microsoft.com/office/drawing/2014/main" id="{FB77B394-B46B-49EF-8073-7AB2BED01A95}"/>
                </a:ext>
              </a:extLst>
            </p:cNvPr>
            <p:cNvSpPr/>
            <p:nvPr/>
          </p:nvSpPr>
          <p:spPr>
            <a:xfrm>
              <a:off x="2101475" y="2826617"/>
              <a:ext cx="1043437" cy="1043437"/>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26B4169B-5054-4B10-B464-4EC76D8BB991}"/>
                </a:ext>
              </a:extLst>
            </p:cNvPr>
            <p:cNvSpPr/>
            <p:nvPr/>
          </p:nvSpPr>
          <p:spPr>
            <a:xfrm>
              <a:off x="1132569"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t>We will define and describe social media</a:t>
              </a:r>
            </a:p>
          </p:txBody>
        </p:sp>
      </p:grpSp>
      <p:grpSp>
        <p:nvGrpSpPr>
          <p:cNvPr id="15" name="Group 14">
            <a:extLst>
              <a:ext uri="{FF2B5EF4-FFF2-40B4-BE49-F238E27FC236}">
                <a16:creationId xmlns:a16="http://schemas.microsoft.com/office/drawing/2014/main" id="{BFBEE937-6375-4203-BD8C-905C813B6117}"/>
              </a:ext>
            </a:extLst>
          </p:cNvPr>
          <p:cNvGrpSpPr/>
          <p:nvPr/>
        </p:nvGrpSpPr>
        <p:grpSpPr>
          <a:xfrm>
            <a:off x="4635537" y="2439054"/>
            <a:ext cx="2981250" cy="3105001"/>
            <a:chOff x="4635537" y="2439054"/>
            <a:chExt cx="2981250" cy="3105001"/>
          </a:xfrm>
        </p:grpSpPr>
        <p:sp>
          <p:nvSpPr>
            <p:cNvPr id="8" name="Oval 7">
              <a:extLst>
                <a:ext uri="{FF2B5EF4-FFF2-40B4-BE49-F238E27FC236}">
                  <a16:creationId xmlns:a16="http://schemas.microsoft.com/office/drawing/2014/main" id="{801F1525-DC64-4EE2-A5E0-342250C0117A}"/>
                </a:ext>
              </a:extLst>
            </p:cNvPr>
            <p:cNvSpPr/>
            <p:nvPr/>
          </p:nvSpPr>
          <p:spPr>
            <a:xfrm>
              <a:off x="5216881" y="2439054"/>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Smart Phone">
              <a:extLst>
                <a:ext uri="{FF2B5EF4-FFF2-40B4-BE49-F238E27FC236}">
                  <a16:creationId xmlns:a16="http://schemas.microsoft.com/office/drawing/2014/main" id="{B81B837A-F7E0-46C9-8139-3F61475479DA}"/>
                </a:ext>
              </a:extLst>
            </p:cNvPr>
            <p:cNvSpPr/>
            <p:nvPr/>
          </p:nvSpPr>
          <p:spPr>
            <a:xfrm>
              <a:off x="5604444" y="2826617"/>
              <a:ext cx="1043437" cy="1043437"/>
            </a:xfrm>
            <a:prstGeom prst="rect">
              <a:avLst/>
            </a:prstGeom>
            <a: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B620D75E-5A4B-420D-A16B-9A63F4B745A0}"/>
                </a:ext>
              </a:extLst>
            </p:cNvPr>
            <p:cNvSpPr/>
            <p:nvPr/>
          </p:nvSpPr>
          <p:spPr>
            <a:xfrm>
              <a:off x="4635537"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t>Exploring how social media is used to reach customers</a:t>
              </a:r>
            </a:p>
          </p:txBody>
        </p:sp>
      </p:grpSp>
      <p:grpSp>
        <p:nvGrpSpPr>
          <p:cNvPr id="16" name="Group 15">
            <a:extLst>
              <a:ext uri="{FF2B5EF4-FFF2-40B4-BE49-F238E27FC236}">
                <a16:creationId xmlns:a16="http://schemas.microsoft.com/office/drawing/2014/main" id="{518D3BF9-CE34-4B97-81BE-7980958816C9}"/>
              </a:ext>
            </a:extLst>
          </p:cNvPr>
          <p:cNvGrpSpPr/>
          <p:nvPr/>
        </p:nvGrpSpPr>
        <p:grpSpPr>
          <a:xfrm>
            <a:off x="8138506" y="2439054"/>
            <a:ext cx="2981250" cy="3105001"/>
            <a:chOff x="8138506" y="2439054"/>
            <a:chExt cx="2981250" cy="3105001"/>
          </a:xfrm>
        </p:grpSpPr>
        <p:sp>
          <p:nvSpPr>
            <p:cNvPr id="11" name="Oval 10">
              <a:extLst>
                <a:ext uri="{FF2B5EF4-FFF2-40B4-BE49-F238E27FC236}">
                  <a16:creationId xmlns:a16="http://schemas.microsoft.com/office/drawing/2014/main" id="{DE63C6C9-5B85-4E93-B06A-B28A4AB497DB}"/>
                </a:ext>
              </a:extLst>
            </p:cNvPr>
            <p:cNvSpPr/>
            <p:nvPr/>
          </p:nvSpPr>
          <p:spPr>
            <a:xfrm>
              <a:off x="8719850" y="2439054"/>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Checkmark">
              <a:extLst>
                <a:ext uri="{FF2B5EF4-FFF2-40B4-BE49-F238E27FC236}">
                  <a16:creationId xmlns:a16="http://schemas.microsoft.com/office/drawing/2014/main" id="{892218D2-381B-402F-AAFB-A0731094F9BD}"/>
                </a:ext>
              </a:extLst>
            </p:cNvPr>
            <p:cNvSpPr/>
            <p:nvPr/>
          </p:nvSpPr>
          <p:spPr>
            <a:xfrm>
              <a:off x="9107413" y="2826617"/>
              <a:ext cx="1043437" cy="1043437"/>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67143169-C8E7-482A-B89A-37B25EBB28E1}"/>
                </a:ext>
              </a:extLst>
            </p:cNvPr>
            <p:cNvSpPr/>
            <p:nvPr/>
          </p:nvSpPr>
          <p:spPr>
            <a:xfrm>
              <a:off x="8138506"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t>Examine and Evaluate company social media Content</a:t>
              </a:r>
            </a:p>
          </p:txBody>
        </p:sp>
      </p:grpSp>
    </p:spTree>
    <p:extLst>
      <p:ext uri="{BB962C8B-B14F-4D97-AF65-F5344CB8AC3E}">
        <p14:creationId xmlns:p14="http://schemas.microsoft.com/office/powerpoint/2010/main" val="265522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1" name="Rectangle 2060">
            <a:extLst>
              <a:ext uri="{FF2B5EF4-FFF2-40B4-BE49-F238E27FC236}">
                <a16:creationId xmlns:a16="http://schemas.microsoft.com/office/drawing/2014/main" id="{02CD8F9E-DB66-4E41-A62A-5F434F750E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A881BB-C56B-44FF-8030-6220807C2218}"/>
              </a:ext>
            </a:extLst>
          </p:cNvPr>
          <p:cNvSpPr>
            <a:spLocks noGrp="1"/>
          </p:cNvSpPr>
          <p:nvPr>
            <p:ph type="title"/>
          </p:nvPr>
        </p:nvSpPr>
        <p:spPr>
          <a:xfrm>
            <a:off x="828624" y="634946"/>
            <a:ext cx="4821283" cy="1450757"/>
          </a:xfrm>
        </p:spPr>
        <p:txBody>
          <a:bodyPr>
            <a:normAutofit/>
          </a:bodyPr>
          <a:lstStyle/>
          <a:p>
            <a:r>
              <a:rPr lang="en-GB" dirty="0"/>
              <a:t>What is Social Media? </a:t>
            </a:r>
          </a:p>
        </p:txBody>
      </p:sp>
      <p:cxnSp>
        <p:nvCxnSpPr>
          <p:cNvPr id="2063" name="Straight Connector 2062">
            <a:extLst>
              <a:ext uri="{FF2B5EF4-FFF2-40B4-BE49-F238E27FC236}">
                <a16:creationId xmlns:a16="http://schemas.microsoft.com/office/drawing/2014/main" id="{941EBB8E-57F2-4BB0-9847-5D888C723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25071" y="2085703"/>
            <a:ext cx="411480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7CEF18E-0570-4680-B9A3-4BBFD8901B4C}"/>
              </a:ext>
            </a:extLst>
          </p:cNvPr>
          <p:cNvSpPr>
            <a:spLocks noGrp="1"/>
          </p:cNvSpPr>
          <p:nvPr>
            <p:ph idx="1"/>
          </p:nvPr>
        </p:nvSpPr>
        <p:spPr>
          <a:xfrm>
            <a:off x="828624" y="2198914"/>
            <a:ext cx="4821283" cy="3670180"/>
          </a:xfrm>
        </p:spPr>
        <p:txBody>
          <a:bodyPr>
            <a:normAutofit/>
          </a:bodyPr>
          <a:lstStyle/>
          <a:p>
            <a:r>
              <a:rPr lang="en-GB" dirty="0">
                <a:latin typeface="Arial" panose="020B0604020202020204" pitchFamily="34" charset="0"/>
                <a:cs typeface="Arial" panose="020B0604020202020204" pitchFamily="34" charset="0"/>
              </a:rPr>
              <a:t>Social media relates to networking sites and apps designed for people to swiftly and effectively post information in real-time. (NFI, 2021)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Social Media apps are diverse and numerous, but Meta dominates the sector with ownership of YouTube, Instagram and Facebook. </a:t>
            </a:r>
          </a:p>
        </p:txBody>
      </p:sp>
      <p:sp>
        <p:nvSpPr>
          <p:cNvPr id="2065" name="Rectangle 2064">
            <a:extLst>
              <a:ext uri="{FF2B5EF4-FFF2-40B4-BE49-F238E27FC236}">
                <a16:creationId xmlns:a16="http://schemas.microsoft.com/office/drawing/2014/main" id="{24AC8A0C-3781-416C-8355-373C09E77F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4358" y="691672"/>
            <a:ext cx="2636076" cy="2451078"/>
          </a:xfrm>
          <a:prstGeom prst="rect">
            <a:avLst/>
          </a:prstGeom>
          <a:solidFill>
            <a:srgbClr val="FFFFFF"/>
          </a:solidFill>
          <a:ln w="63500">
            <a:solidFill>
              <a:srgbClr val="E6302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4" name="Picture 6" descr="Image result for twitter logo">
            <a:extLst>
              <a:ext uri="{FF2B5EF4-FFF2-40B4-BE49-F238E27FC236}">
                <a16:creationId xmlns:a16="http://schemas.microsoft.com/office/drawing/2014/main" id="{BC036A4B-8096-4E4F-AAE2-F4DCBC13C67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80630" y="910504"/>
            <a:ext cx="2305160" cy="2042961"/>
          </a:xfrm>
          <a:prstGeom prst="rect">
            <a:avLst/>
          </a:prstGeom>
          <a:noFill/>
          <a:extLst>
            <a:ext uri="{909E8E84-426E-40DD-AFC4-6F175D3DCCD1}">
              <a14:hiddenFill xmlns:a14="http://schemas.microsoft.com/office/drawing/2010/main">
                <a:solidFill>
                  <a:srgbClr val="FFFFFF"/>
                </a:solidFill>
              </a14:hiddenFill>
            </a:ext>
          </a:extLst>
        </p:spPr>
      </p:pic>
      <p:sp>
        <p:nvSpPr>
          <p:cNvPr id="2067" name="Rectangle 2066">
            <a:extLst>
              <a:ext uri="{FF2B5EF4-FFF2-40B4-BE49-F238E27FC236}">
                <a16:creationId xmlns:a16="http://schemas.microsoft.com/office/drawing/2014/main" id="{97783C4A-6329-4A69-BEA0-3E083CC3E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8185" y="691673"/>
            <a:ext cx="2644595" cy="2451078"/>
          </a:xfrm>
          <a:prstGeom prst="rect">
            <a:avLst/>
          </a:prstGeom>
          <a:solidFill>
            <a:srgbClr val="FFFFFF"/>
          </a:solidFill>
          <a:ln w="63500">
            <a:solidFill>
              <a:srgbClr val="E6302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mage result for instagram logo">
            <a:extLst>
              <a:ext uri="{FF2B5EF4-FFF2-40B4-BE49-F238E27FC236}">
                <a16:creationId xmlns:a16="http://schemas.microsoft.com/office/drawing/2014/main" id="{4C8886C4-C6E8-417C-8D57-92B3C9C9573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152936" y="872500"/>
            <a:ext cx="2155094" cy="2155094"/>
          </a:xfrm>
          <a:prstGeom prst="rect">
            <a:avLst/>
          </a:prstGeom>
          <a:noFill/>
          <a:extLst>
            <a:ext uri="{909E8E84-426E-40DD-AFC4-6F175D3DCCD1}">
              <a14:hiddenFill xmlns:a14="http://schemas.microsoft.com/office/drawing/2010/main">
                <a:solidFill>
                  <a:srgbClr val="FFFFFF"/>
                </a:solidFill>
              </a14:hiddenFill>
            </a:ext>
          </a:extLst>
        </p:spPr>
      </p:pic>
      <p:sp>
        <p:nvSpPr>
          <p:cNvPr id="2069" name="Rectangle 2068">
            <a:extLst>
              <a:ext uri="{FF2B5EF4-FFF2-40B4-BE49-F238E27FC236}">
                <a16:creationId xmlns:a16="http://schemas.microsoft.com/office/drawing/2014/main" id="{800C66B2-3F33-4B0E-B882-F5DDE3BE90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4358" y="3345545"/>
            <a:ext cx="2631017" cy="2481832"/>
          </a:xfrm>
          <a:prstGeom prst="rect">
            <a:avLst/>
          </a:prstGeom>
          <a:solidFill>
            <a:srgbClr val="FFFFFF"/>
          </a:solidFill>
          <a:ln w="63500">
            <a:solidFill>
              <a:srgbClr val="E6302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Image result for facebook logo">
            <a:extLst>
              <a:ext uri="{FF2B5EF4-FFF2-40B4-BE49-F238E27FC236}">
                <a16:creationId xmlns:a16="http://schemas.microsoft.com/office/drawing/2014/main" id="{326B9E37-8EAA-4600-96B0-A0FFB31B0811}"/>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375960" y="3533063"/>
            <a:ext cx="2118760" cy="2118760"/>
          </a:xfrm>
          <a:prstGeom prst="rect">
            <a:avLst/>
          </a:prstGeom>
          <a:noFill/>
          <a:extLst>
            <a:ext uri="{909E8E84-426E-40DD-AFC4-6F175D3DCCD1}">
              <a14:hiddenFill xmlns:a14="http://schemas.microsoft.com/office/drawing/2010/main">
                <a:solidFill>
                  <a:srgbClr val="FFFFFF"/>
                </a:solidFill>
              </a14:hiddenFill>
            </a:ext>
          </a:extLst>
        </p:spPr>
      </p:pic>
      <p:sp>
        <p:nvSpPr>
          <p:cNvPr id="2071" name="Rectangle 2070">
            <a:extLst>
              <a:ext uri="{FF2B5EF4-FFF2-40B4-BE49-F238E27FC236}">
                <a16:creationId xmlns:a16="http://schemas.microsoft.com/office/drawing/2014/main" id="{1AEE5BCC-7233-49EF-B467-349F454B3F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8185" y="3336707"/>
            <a:ext cx="2644595" cy="2490670"/>
          </a:xfrm>
          <a:prstGeom prst="rect">
            <a:avLst/>
          </a:prstGeom>
          <a:solidFill>
            <a:srgbClr val="FFFFFF"/>
          </a:solidFill>
          <a:ln w="63500">
            <a:solidFill>
              <a:srgbClr val="E6302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6" name="Picture 8" descr="Image result for youtube logo">
            <a:extLst>
              <a:ext uri="{FF2B5EF4-FFF2-40B4-BE49-F238E27FC236}">
                <a16:creationId xmlns:a16="http://schemas.microsoft.com/office/drawing/2014/main" id="{4B29A864-C248-450C-8E30-A57BDDAF946D}"/>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060532" y="3784182"/>
            <a:ext cx="2331368" cy="1635572"/>
          </a:xfrm>
          <a:prstGeom prst="rect">
            <a:avLst/>
          </a:prstGeom>
          <a:noFill/>
          <a:extLst>
            <a:ext uri="{909E8E84-426E-40DD-AFC4-6F175D3DCCD1}">
              <a14:hiddenFill xmlns:a14="http://schemas.microsoft.com/office/drawing/2010/main">
                <a:solidFill>
                  <a:srgbClr val="FFFFFF"/>
                </a:solidFill>
              </a14:hiddenFill>
            </a:ext>
          </a:extLst>
        </p:spPr>
      </p:pic>
      <p:sp>
        <p:nvSpPr>
          <p:cNvPr id="2073" name="Rectangle 2072">
            <a:extLst>
              <a:ext uri="{FF2B5EF4-FFF2-40B4-BE49-F238E27FC236}">
                <a16:creationId xmlns:a16="http://schemas.microsoft.com/office/drawing/2014/main" id="{53131F57-062B-4BE5-BEDA-58396B3EC8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69048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990BAFCD-EA0A-47F4-8B00-AAB1E67A90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5F649E63-1ED7-4BE5-A9C3-8A6638D5EBFF}"/>
              </a:ext>
            </a:extLst>
          </p:cNvPr>
          <p:cNvPicPr>
            <a:picLocks noGrp="1" noChangeAspect="1"/>
          </p:cNvPicPr>
          <p:nvPr>
            <p:ph idx="1"/>
          </p:nvPr>
        </p:nvPicPr>
        <p:blipFill rotWithShape="1">
          <a:blip r:embed="rId2"/>
          <a:srcRect l="51183" t="23878" r="31474"/>
          <a:stretch/>
        </p:blipFill>
        <p:spPr>
          <a:xfrm>
            <a:off x="5194169" y="825692"/>
            <a:ext cx="1894788" cy="2120675"/>
          </a:xfrm>
          <a:prstGeom prst="rect">
            <a:avLst/>
          </a:prstGeom>
        </p:spPr>
      </p:pic>
      <p:sp>
        <p:nvSpPr>
          <p:cNvPr id="16" name="Rectangle 15">
            <a:extLst>
              <a:ext uri="{FF2B5EF4-FFF2-40B4-BE49-F238E27FC236}">
                <a16:creationId xmlns:a16="http://schemas.microsoft.com/office/drawing/2014/main" id="{2F9C61D6-37CC-4AD4-83C3-022D08874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4551037"/>
            <a:ext cx="12192000" cy="2306963"/>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66958FD-ED82-430C-AAB8-F2FC7F26BC98}"/>
              </a:ext>
            </a:extLst>
          </p:cNvPr>
          <p:cNvSpPr>
            <a:spLocks noGrp="1"/>
          </p:cNvSpPr>
          <p:nvPr>
            <p:ph type="title"/>
          </p:nvPr>
        </p:nvSpPr>
        <p:spPr>
          <a:xfrm>
            <a:off x="3833108" y="5199014"/>
            <a:ext cx="9191134" cy="1035840"/>
          </a:xfrm>
        </p:spPr>
        <p:txBody>
          <a:bodyPr vert="horz" lIns="91440" tIns="45720" rIns="91440" bIns="45720" rtlCol="0" anchor="ctr">
            <a:normAutofit fontScale="90000"/>
          </a:bodyPr>
          <a:lstStyle/>
          <a:p>
            <a:r>
              <a:rPr lang="en-US" sz="4800" dirty="0">
                <a:solidFill>
                  <a:srgbClr val="FFFFFF"/>
                </a:solidFill>
              </a:rPr>
              <a:t>Reaching customers </a:t>
            </a:r>
            <a:br>
              <a:rPr lang="en-US" sz="4800" dirty="0">
                <a:solidFill>
                  <a:srgbClr val="FFFFFF"/>
                </a:solidFill>
              </a:rPr>
            </a:br>
            <a:r>
              <a:rPr lang="en-US" sz="4800" dirty="0">
                <a:solidFill>
                  <a:srgbClr val="FFFFFF"/>
                </a:solidFill>
              </a:rPr>
              <a:t>with social media</a:t>
            </a:r>
          </a:p>
        </p:txBody>
      </p:sp>
      <p:cxnSp>
        <p:nvCxnSpPr>
          <p:cNvPr id="18" name="Straight Connector 17">
            <a:extLst>
              <a:ext uri="{FF2B5EF4-FFF2-40B4-BE49-F238E27FC236}">
                <a16:creationId xmlns:a16="http://schemas.microsoft.com/office/drawing/2014/main" id="{2669285E-35F6-4010-B084-229A808458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47" y="5676251"/>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Content Placeholder 4">
            <a:extLst>
              <a:ext uri="{FF2B5EF4-FFF2-40B4-BE49-F238E27FC236}">
                <a16:creationId xmlns:a16="http://schemas.microsoft.com/office/drawing/2014/main" id="{0F7F9576-8258-43BA-9F76-654369D25728}"/>
              </a:ext>
            </a:extLst>
          </p:cNvPr>
          <p:cNvPicPr>
            <a:picLocks noChangeAspect="1"/>
          </p:cNvPicPr>
          <p:nvPr/>
        </p:nvPicPr>
        <p:blipFill rotWithShape="1">
          <a:blip r:embed="rId2"/>
          <a:srcRect l="18875" t="23878" r="48817"/>
          <a:stretch/>
        </p:blipFill>
        <p:spPr>
          <a:xfrm>
            <a:off x="1664482" y="749397"/>
            <a:ext cx="3529687" cy="2120675"/>
          </a:xfrm>
          <a:prstGeom prst="rect">
            <a:avLst/>
          </a:prstGeom>
        </p:spPr>
      </p:pic>
      <p:pic>
        <p:nvPicPr>
          <p:cNvPr id="13" name="Content Placeholder 4">
            <a:extLst>
              <a:ext uri="{FF2B5EF4-FFF2-40B4-BE49-F238E27FC236}">
                <a16:creationId xmlns:a16="http://schemas.microsoft.com/office/drawing/2014/main" id="{6AE908A4-0499-4AA9-AB75-61A614E66A19}"/>
              </a:ext>
            </a:extLst>
          </p:cNvPr>
          <p:cNvPicPr>
            <a:picLocks noChangeAspect="1"/>
          </p:cNvPicPr>
          <p:nvPr/>
        </p:nvPicPr>
        <p:blipFill rotWithShape="1">
          <a:blip r:embed="rId2"/>
          <a:srcRect l="68339" t="23878"/>
          <a:stretch/>
        </p:blipFill>
        <p:spPr>
          <a:xfrm>
            <a:off x="7088957" y="749397"/>
            <a:ext cx="3458986" cy="2120675"/>
          </a:xfrm>
          <a:prstGeom prst="rect">
            <a:avLst/>
          </a:prstGeom>
        </p:spPr>
      </p:pic>
      <p:sp>
        <p:nvSpPr>
          <p:cNvPr id="6" name="TextBox 5">
            <a:extLst>
              <a:ext uri="{FF2B5EF4-FFF2-40B4-BE49-F238E27FC236}">
                <a16:creationId xmlns:a16="http://schemas.microsoft.com/office/drawing/2014/main" id="{FCBD49E4-689E-4638-BC85-235CEFF4EF2B}"/>
              </a:ext>
            </a:extLst>
          </p:cNvPr>
          <p:cNvSpPr txBox="1"/>
          <p:nvPr/>
        </p:nvSpPr>
        <p:spPr>
          <a:xfrm>
            <a:off x="7737940" y="2770567"/>
            <a:ext cx="6118543" cy="276999"/>
          </a:xfrm>
          <a:prstGeom prst="rect">
            <a:avLst/>
          </a:prstGeom>
          <a:noFill/>
        </p:spPr>
        <p:txBody>
          <a:bodyPr wrap="square" rtlCol="0">
            <a:spAutoFit/>
          </a:bodyPr>
          <a:lstStyle/>
          <a:p>
            <a:r>
              <a:rPr lang="en-GB" sz="1200" dirty="0"/>
              <a:t>Source: </a:t>
            </a:r>
            <a:r>
              <a:rPr lang="en-GB" sz="1200" b="0" i="0" dirty="0">
                <a:solidFill>
                  <a:srgbClr val="3A3A3A"/>
                </a:solidFill>
                <a:effectLst/>
                <a:latin typeface="Source Sans Pro" panose="020B0503030403020204" pitchFamily="34" charset="0"/>
              </a:rPr>
              <a:t>Kotler, Armstrong and </a:t>
            </a:r>
            <a:r>
              <a:rPr lang="en-GB" sz="1200" b="0" i="0" dirty="0" err="1">
                <a:solidFill>
                  <a:srgbClr val="3A3A3A"/>
                </a:solidFill>
                <a:effectLst/>
                <a:latin typeface="Source Sans Pro" panose="020B0503030403020204" pitchFamily="34" charset="0"/>
              </a:rPr>
              <a:t>Opresnik</a:t>
            </a:r>
            <a:r>
              <a:rPr lang="en-GB" sz="1200" dirty="0">
                <a:solidFill>
                  <a:srgbClr val="3A3A3A"/>
                </a:solidFill>
                <a:latin typeface="Source Sans Pro" panose="020B0503030403020204" pitchFamily="34" charset="0"/>
              </a:rPr>
              <a:t> </a:t>
            </a:r>
            <a:r>
              <a:rPr lang="en-GB" sz="1200" b="0" i="0" dirty="0">
                <a:solidFill>
                  <a:srgbClr val="3A3A3A"/>
                </a:solidFill>
                <a:effectLst/>
                <a:latin typeface="Source Sans Pro" panose="020B0503030403020204" pitchFamily="34" charset="0"/>
              </a:rPr>
              <a:t>(2018, </a:t>
            </a:r>
            <a:r>
              <a:rPr lang="en-GB" sz="1200" dirty="0"/>
              <a:t>Figure 17.1</a:t>
            </a:r>
            <a:r>
              <a:rPr lang="en-GB" sz="1200" b="0" i="0" dirty="0">
                <a:solidFill>
                  <a:srgbClr val="3A3A3A"/>
                </a:solidFill>
                <a:effectLst/>
                <a:latin typeface="Source Sans Pro" panose="020B0503030403020204" pitchFamily="34" charset="0"/>
              </a:rPr>
              <a:t>)</a:t>
            </a:r>
            <a:r>
              <a:rPr lang="en-GB" sz="1200" dirty="0"/>
              <a:t> </a:t>
            </a:r>
          </a:p>
        </p:txBody>
      </p:sp>
      <p:sp>
        <p:nvSpPr>
          <p:cNvPr id="9" name="TextBox 8">
            <a:extLst>
              <a:ext uri="{FF2B5EF4-FFF2-40B4-BE49-F238E27FC236}">
                <a16:creationId xmlns:a16="http://schemas.microsoft.com/office/drawing/2014/main" id="{EE9D8DF6-781B-467F-8B4D-92552390C29F}"/>
              </a:ext>
            </a:extLst>
          </p:cNvPr>
          <p:cNvSpPr txBox="1"/>
          <p:nvPr/>
        </p:nvSpPr>
        <p:spPr>
          <a:xfrm>
            <a:off x="1797378" y="3201247"/>
            <a:ext cx="8597244" cy="1323439"/>
          </a:xfrm>
          <a:prstGeom prst="rect">
            <a:avLst/>
          </a:prstGeom>
          <a:noFill/>
          <a:ln w="38100">
            <a:solidFill>
              <a:schemeClr val="tx1"/>
            </a:solidFill>
          </a:ln>
        </p:spPr>
        <p:txBody>
          <a:bodyPr wrap="square" rtlCol="0">
            <a:spAutoFit/>
          </a:bodyPr>
          <a:lstStyle/>
          <a:p>
            <a:r>
              <a:rPr lang="en-GB" sz="2000" dirty="0">
                <a:latin typeface="Arial" panose="020B0604020202020204" pitchFamily="34" charset="0"/>
                <a:cs typeface="Arial" panose="020B0604020202020204" pitchFamily="34" charset="0"/>
              </a:rPr>
              <a:t>Marketing involves promoting products, brands and services to customers. During the past 15 years the way in which brands use marketing has changed dramatically. However, the aims of marketing remains the same: to build customer engagement. </a:t>
            </a:r>
          </a:p>
        </p:txBody>
      </p:sp>
    </p:spTree>
    <p:extLst>
      <p:ext uri="{BB962C8B-B14F-4D97-AF65-F5344CB8AC3E}">
        <p14:creationId xmlns:p14="http://schemas.microsoft.com/office/powerpoint/2010/main" val="106947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91D6D-A1D8-49C0-B040-A95A688D7DCE}"/>
              </a:ext>
            </a:extLst>
          </p:cNvPr>
          <p:cNvSpPr>
            <a:spLocks noGrp="1"/>
          </p:cNvSpPr>
          <p:nvPr>
            <p:ph type="title"/>
          </p:nvPr>
        </p:nvSpPr>
        <p:spPr/>
        <p:txBody>
          <a:bodyPr/>
          <a:lstStyle/>
          <a:p>
            <a:r>
              <a:rPr lang="en-GB" dirty="0"/>
              <a:t>Advantages </a:t>
            </a:r>
          </a:p>
        </p:txBody>
      </p:sp>
      <p:sp>
        <p:nvSpPr>
          <p:cNvPr id="3" name="Content Placeholder 2">
            <a:extLst>
              <a:ext uri="{FF2B5EF4-FFF2-40B4-BE49-F238E27FC236}">
                <a16:creationId xmlns:a16="http://schemas.microsoft.com/office/drawing/2014/main" id="{D70635CA-4E1D-44DE-B96F-033BF42257F9}"/>
              </a:ext>
            </a:extLst>
          </p:cNvPr>
          <p:cNvSpPr>
            <a:spLocks noGrp="1"/>
          </p:cNvSpPr>
          <p:nvPr>
            <p:ph idx="1"/>
          </p:nvPr>
        </p:nvSpPr>
        <p:spPr>
          <a:xfrm>
            <a:off x="1097280" y="2108201"/>
            <a:ext cx="2682868" cy="2803164"/>
          </a:xfrm>
        </p:spPr>
        <p:txBody>
          <a:bodyPr>
            <a:normAutofit/>
          </a:bodyPr>
          <a:lstStyle/>
          <a:p>
            <a:r>
              <a:rPr lang="en-GB" dirty="0">
                <a:latin typeface="Arial" panose="020B0604020202020204" pitchFamily="34" charset="0"/>
                <a:cs typeface="Arial" panose="020B0604020202020204" pitchFamily="34" charset="0"/>
              </a:rPr>
              <a:t>Using social media as a form of direct marketing, offers businesses and brands a range of advantages. (Kotler et al 2018) </a:t>
            </a:r>
          </a:p>
        </p:txBody>
      </p:sp>
      <p:sp>
        <p:nvSpPr>
          <p:cNvPr id="7" name="Freeform: Shape 6">
            <a:extLst>
              <a:ext uri="{FF2B5EF4-FFF2-40B4-BE49-F238E27FC236}">
                <a16:creationId xmlns:a16="http://schemas.microsoft.com/office/drawing/2014/main" id="{39FE4D1B-C53D-43CC-BEF0-895A87E4E510}"/>
              </a:ext>
            </a:extLst>
          </p:cNvPr>
          <p:cNvSpPr/>
          <p:nvPr/>
        </p:nvSpPr>
        <p:spPr>
          <a:xfrm>
            <a:off x="5198273" y="3231604"/>
            <a:ext cx="244645" cy="917420"/>
          </a:xfrm>
          <a:custGeom>
            <a:avLst/>
            <a:gdLst/>
            <a:ahLst/>
            <a:cxnLst/>
            <a:rect l="0" t="0" r="0" b="0"/>
            <a:pathLst>
              <a:path>
                <a:moveTo>
                  <a:pt x="0" y="0"/>
                </a:moveTo>
                <a:lnTo>
                  <a:pt x="0" y="917420"/>
                </a:lnTo>
                <a:lnTo>
                  <a:pt x="244645" y="917420"/>
                </a:lnTo>
              </a:path>
            </a:pathLst>
          </a:custGeom>
          <a:noFill/>
          <a:scene3d>
            <a:camera prst="orthographicFront">
              <a:rot lat="0" lon="0" rev="0"/>
            </a:camera>
            <a:lightRig rig="contrasting" dir="t">
              <a:rot lat="0" lon="0" rev="1200000"/>
            </a:lightRig>
          </a:scene3d>
          <a:sp3d z="-110000"/>
        </p:spPr>
        <p:style>
          <a:lnRef idx="2">
            <a:schemeClr val="accent2">
              <a:shade val="60000"/>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sp>
      <p:sp>
        <p:nvSpPr>
          <p:cNvPr id="8" name="Freeform: Shape 7">
            <a:extLst>
              <a:ext uri="{FF2B5EF4-FFF2-40B4-BE49-F238E27FC236}">
                <a16:creationId xmlns:a16="http://schemas.microsoft.com/office/drawing/2014/main" id="{5425B2BF-8C07-4D6E-8FEF-790BE09A51DF}"/>
              </a:ext>
            </a:extLst>
          </p:cNvPr>
          <p:cNvSpPr/>
          <p:nvPr/>
        </p:nvSpPr>
        <p:spPr>
          <a:xfrm>
            <a:off x="5442919" y="3537411"/>
            <a:ext cx="1957163" cy="1223227"/>
          </a:xfrm>
          <a:custGeom>
            <a:avLst/>
            <a:gdLst>
              <a:gd name="connsiteX0" fmla="*/ 0 w 1957163"/>
              <a:gd name="connsiteY0" fmla="*/ 122323 h 1223227"/>
              <a:gd name="connsiteX1" fmla="*/ 122323 w 1957163"/>
              <a:gd name="connsiteY1" fmla="*/ 0 h 1223227"/>
              <a:gd name="connsiteX2" fmla="*/ 1834840 w 1957163"/>
              <a:gd name="connsiteY2" fmla="*/ 0 h 1223227"/>
              <a:gd name="connsiteX3" fmla="*/ 1957163 w 1957163"/>
              <a:gd name="connsiteY3" fmla="*/ 122323 h 1223227"/>
              <a:gd name="connsiteX4" fmla="*/ 1957163 w 1957163"/>
              <a:gd name="connsiteY4" fmla="*/ 1100904 h 1223227"/>
              <a:gd name="connsiteX5" fmla="*/ 1834840 w 1957163"/>
              <a:gd name="connsiteY5" fmla="*/ 1223227 h 1223227"/>
              <a:gd name="connsiteX6" fmla="*/ 122323 w 1957163"/>
              <a:gd name="connsiteY6" fmla="*/ 1223227 h 1223227"/>
              <a:gd name="connsiteX7" fmla="*/ 0 w 1957163"/>
              <a:gd name="connsiteY7" fmla="*/ 1100904 h 1223227"/>
              <a:gd name="connsiteX8" fmla="*/ 0 w 1957163"/>
              <a:gd name="connsiteY8" fmla="*/ 122323 h 122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7163" h="1223227">
                <a:moveTo>
                  <a:pt x="0" y="122323"/>
                </a:moveTo>
                <a:cubicBezTo>
                  <a:pt x="0" y="54766"/>
                  <a:pt x="54766" y="0"/>
                  <a:pt x="122323" y="0"/>
                </a:cubicBezTo>
                <a:lnTo>
                  <a:pt x="1834840" y="0"/>
                </a:lnTo>
                <a:cubicBezTo>
                  <a:pt x="1902397" y="0"/>
                  <a:pt x="1957163" y="54766"/>
                  <a:pt x="1957163" y="122323"/>
                </a:cubicBezTo>
                <a:lnTo>
                  <a:pt x="1957163" y="1100904"/>
                </a:lnTo>
                <a:cubicBezTo>
                  <a:pt x="1957163" y="1168461"/>
                  <a:pt x="1902397" y="1223227"/>
                  <a:pt x="1834840" y="1223227"/>
                </a:cubicBezTo>
                <a:lnTo>
                  <a:pt x="122323" y="1223227"/>
                </a:lnTo>
                <a:cubicBezTo>
                  <a:pt x="54766" y="1223227"/>
                  <a:pt x="0" y="1168461"/>
                  <a:pt x="0" y="1100904"/>
                </a:cubicBezTo>
                <a:lnTo>
                  <a:pt x="0" y="122323"/>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307" tIns="56147" rIns="66307" bIns="56147"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Social media apps allow brands to target their ads at their ideal customer. </a:t>
            </a:r>
          </a:p>
        </p:txBody>
      </p:sp>
      <p:grpSp>
        <p:nvGrpSpPr>
          <p:cNvPr id="16" name="Group 15">
            <a:extLst>
              <a:ext uri="{FF2B5EF4-FFF2-40B4-BE49-F238E27FC236}">
                <a16:creationId xmlns:a16="http://schemas.microsoft.com/office/drawing/2014/main" id="{41A93132-6879-4B31-883F-02B78A62C4B5}"/>
              </a:ext>
            </a:extLst>
          </p:cNvPr>
          <p:cNvGrpSpPr/>
          <p:nvPr/>
        </p:nvGrpSpPr>
        <p:grpSpPr>
          <a:xfrm>
            <a:off x="4953628" y="2008377"/>
            <a:ext cx="2446454" cy="3669681"/>
            <a:chOff x="4953628" y="2008377"/>
            <a:chExt cx="2446454" cy="3669681"/>
          </a:xfrm>
        </p:grpSpPr>
        <p:sp>
          <p:nvSpPr>
            <p:cNvPr id="6" name="Freeform: Shape 5">
              <a:extLst>
                <a:ext uri="{FF2B5EF4-FFF2-40B4-BE49-F238E27FC236}">
                  <a16:creationId xmlns:a16="http://schemas.microsoft.com/office/drawing/2014/main" id="{EF1C31F4-1FE8-44FD-9983-60B5620348A5}"/>
                </a:ext>
              </a:extLst>
            </p:cNvPr>
            <p:cNvSpPr/>
            <p:nvPr/>
          </p:nvSpPr>
          <p:spPr>
            <a:xfrm>
              <a:off x="4953628" y="2008377"/>
              <a:ext cx="2446454" cy="1223227"/>
            </a:xfrm>
            <a:custGeom>
              <a:avLst/>
              <a:gdLst>
                <a:gd name="connsiteX0" fmla="*/ 0 w 2446454"/>
                <a:gd name="connsiteY0" fmla="*/ 122323 h 1223227"/>
                <a:gd name="connsiteX1" fmla="*/ 122323 w 2446454"/>
                <a:gd name="connsiteY1" fmla="*/ 0 h 1223227"/>
                <a:gd name="connsiteX2" fmla="*/ 2324131 w 2446454"/>
                <a:gd name="connsiteY2" fmla="*/ 0 h 1223227"/>
                <a:gd name="connsiteX3" fmla="*/ 2446454 w 2446454"/>
                <a:gd name="connsiteY3" fmla="*/ 122323 h 1223227"/>
                <a:gd name="connsiteX4" fmla="*/ 2446454 w 2446454"/>
                <a:gd name="connsiteY4" fmla="*/ 1100904 h 1223227"/>
                <a:gd name="connsiteX5" fmla="*/ 2324131 w 2446454"/>
                <a:gd name="connsiteY5" fmla="*/ 1223227 h 1223227"/>
                <a:gd name="connsiteX6" fmla="*/ 122323 w 2446454"/>
                <a:gd name="connsiteY6" fmla="*/ 1223227 h 1223227"/>
                <a:gd name="connsiteX7" fmla="*/ 0 w 2446454"/>
                <a:gd name="connsiteY7" fmla="*/ 1100904 h 1223227"/>
                <a:gd name="connsiteX8" fmla="*/ 0 w 2446454"/>
                <a:gd name="connsiteY8" fmla="*/ 122323 h 122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46454" h="1223227">
                  <a:moveTo>
                    <a:pt x="0" y="122323"/>
                  </a:moveTo>
                  <a:cubicBezTo>
                    <a:pt x="0" y="54766"/>
                    <a:pt x="54766" y="0"/>
                    <a:pt x="122323" y="0"/>
                  </a:cubicBezTo>
                  <a:lnTo>
                    <a:pt x="2324131" y="0"/>
                  </a:lnTo>
                  <a:cubicBezTo>
                    <a:pt x="2391688" y="0"/>
                    <a:pt x="2446454" y="54766"/>
                    <a:pt x="2446454" y="122323"/>
                  </a:cubicBezTo>
                  <a:lnTo>
                    <a:pt x="2446454" y="1100904"/>
                  </a:lnTo>
                  <a:cubicBezTo>
                    <a:pt x="2446454" y="1168461"/>
                    <a:pt x="2391688" y="1223227"/>
                    <a:pt x="2324131" y="1223227"/>
                  </a:cubicBezTo>
                  <a:lnTo>
                    <a:pt x="122323" y="1223227"/>
                  </a:lnTo>
                  <a:cubicBezTo>
                    <a:pt x="54766" y="1223227"/>
                    <a:pt x="0" y="1168461"/>
                    <a:pt x="0" y="1100904"/>
                  </a:cubicBezTo>
                  <a:lnTo>
                    <a:pt x="0" y="122323"/>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19647" tIns="91707" rIns="119647" bIns="91707" numCol="1" spcCol="1270" anchor="ctr" anchorCtr="0">
              <a:noAutofit/>
            </a:bodyPr>
            <a:lstStyle/>
            <a:p>
              <a:pPr marL="0" lvl="0" indent="0" algn="ctr" defTabSz="1955800">
                <a:lnSpc>
                  <a:spcPct val="90000"/>
                </a:lnSpc>
                <a:spcBef>
                  <a:spcPct val="0"/>
                </a:spcBef>
                <a:spcAft>
                  <a:spcPct val="35000"/>
                </a:spcAft>
                <a:buNone/>
              </a:pPr>
              <a:r>
                <a:rPr lang="en-GB" sz="4400" kern="1200" dirty="0"/>
                <a:t>User data</a:t>
              </a:r>
            </a:p>
          </p:txBody>
        </p:sp>
        <p:sp>
          <p:nvSpPr>
            <p:cNvPr id="9" name="Freeform: Shape 8">
              <a:extLst>
                <a:ext uri="{FF2B5EF4-FFF2-40B4-BE49-F238E27FC236}">
                  <a16:creationId xmlns:a16="http://schemas.microsoft.com/office/drawing/2014/main" id="{9CC72B82-D8BD-4EC6-B5D3-0FD4E0E4B036}"/>
                </a:ext>
              </a:extLst>
            </p:cNvPr>
            <p:cNvSpPr/>
            <p:nvPr/>
          </p:nvSpPr>
          <p:spPr>
            <a:xfrm>
              <a:off x="5198273" y="3231604"/>
              <a:ext cx="244645" cy="2446454"/>
            </a:xfrm>
            <a:custGeom>
              <a:avLst/>
              <a:gdLst/>
              <a:ahLst/>
              <a:cxnLst/>
              <a:rect l="0" t="0" r="0" b="0"/>
              <a:pathLst>
                <a:path>
                  <a:moveTo>
                    <a:pt x="0" y="0"/>
                  </a:moveTo>
                  <a:lnTo>
                    <a:pt x="0" y="2446454"/>
                  </a:lnTo>
                  <a:lnTo>
                    <a:pt x="244645" y="2446454"/>
                  </a:lnTo>
                </a:path>
              </a:pathLst>
            </a:custGeom>
            <a:noFill/>
            <a:scene3d>
              <a:camera prst="orthographicFront">
                <a:rot lat="0" lon="0" rev="0"/>
              </a:camera>
              <a:lightRig rig="contrasting" dir="t">
                <a:rot lat="0" lon="0" rev="1200000"/>
              </a:lightRig>
            </a:scene3d>
            <a:sp3d z="-110000"/>
          </p:spPr>
          <p:style>
            <a:lnRef idx="2">
              <a:schemeClr val="accent2">
                <a:shade val="60000"/>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sp>
      </p:grpSp>
      <p:sp>
        <p:nvSpPr>
          <p:cNvPr id="10" name="Freeform: Shape 9">
            <a:extLst>
              <a:ext uri="{FF2B5EF4-FFF2-40B4-BE49-F238E27FC236}">
                <a16:creationId xmlns:a16="http://schemas.microsoft.com/office/drawing/2014/main" id="{FB1A2981-B193-41E6-88D5-AC9D5D6CD16A}"/>
              </a:ext>
            </a:extLst>
          </p:cNvPr>
          <p:cNvSpPr/>
          <p:nvPr/>
        </p:nvSpPr>
        <p:spPr>
          <a:xfrm>
            <a:off x="5442919" y="5066445"/>
            <a:ext cx="1957163" cy="1223227"/>
          </a:xfrm>
          <a:custGeom>
            <a:avLst/>
            <a:gdLst>
              <a:gd name="connsiteX0" fmla="*/ 0 w 1957163"/>
              <a:gd name="connsiteY0" fmla="*/ 122323 h 1223227"/>
              <a:gd name="connsiteX1" fmla="*/ 122323 w 1957163"/>
              <a:gd name="connsiteY1" fmla="*/ 0 h 1223227"/>
              <a:gd name="connsiteX2" fmla="*/ 1834840 w 1957163"/>
              <a:gd name="connsiteY2" fmla="*/ 0 h 1223227"/>
              <a:gd name="connsiteX3" fmla="*/ 1957163 w 1957163"/>
              <a:gd name="connsiteY3" fmla="*/ 122323 h 1223227"/>
              <a:gd name="connsiteX4" fmla="*/ 1957163 w 1957163"/>
              <a:gd name="connsiteY4" fmla="*/ 1100904 h 1223227"/>
              <a:gd name="connsiteX5" fmla="*/ 1834840 w 1957163"/>
              <a:gd name="connsiteY5" fmla="*/ 1223227 h 1223227"/>
              <a:gd name="connsiteX6" fmla="*/ 122323 w 1957163"/>
              <a:gd name="connsiteY6" fmla="*/ 1223227 h 1223227"/>
              <a:gd name="connsiteX7" fmla="*/ 0 w 1957163"/>
              <a:gd name="connsiteY7" fmla="*/ 1100904 h 1223227"/>
              <a:gd name="connsiteX8" fmla="*/ 0 w 1957163"/>
              <a:gd name="connsiteY8" fmla="*/ 122323 h 122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7163" h="1223227">
                <a:moveTo>
                  <a:pt x="0" y="122323"/>
                </a:moveTo>
                <a:cubicBezTo>
                  <a:pt x="0" y="54766"/>
                  <a:pt x="54766" y="0"/>
                  <a:pt x="122323" y="0"/>
                </a:cubicBezTo>
                <a:lnTo>
                  <a:pt x="1834840" y="0"/>
                </a:lnTo>
                <a:cubicBezTo>
                  <a:pt x="1902397" y="0"/>
                  <a:pt x="1957163" y="54766"/>
                  <a:pt x="1957163" y="122323"/>
                </a:cubicBezTo>
                <a:lnTo>
                  <a:pt x="1957163" y="1100904"/>
                </a:lnTo>
                <a:cubicBezTo>
                  <a:pt x="1957163" y="1168461"/>
                  <a:pt x="1902397" y="1223227"/>
                  <a:pt x="1834840" y="1223227"/>
                </a:cubicBezTo>
                <a:lnTo>
                  <a:pt x="122323" y="1223227"/>
                </a:lnTo>
                <a:cubicBezTo>
                  <a:pt x="54766" y="1223227"/>
                  <a:pt x="0" y="1168461"/>
                  <a:pt x="0" y="1100904"/>
                </a:cubicBezTo>
                <a:lnTo>
                  <a:pt x="0" y="122323"/>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307" tIns="56147" rIns="66307" bIns="56147"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Brands can check real-time data about unique user views of ads and products. </a:t>
            </a:r>
          </a:p>
        </p:txBody>
      </p:sp>
      <p:sp>
        <p:nvSpPr>
          <p:cNvPr id="13" name="Freeform: Shape 12">
            <a:extLst>
              <a:ext uri="{FF2B5EF4-FFF2-40B4-BE49-F238E27FC236}">
                <a16:creationId xmlns:a16="http://schemas.microsoft.com/office/drawing/2014/main" id="{687CCB33-62B7-4B70-BBC1-102DC96F610E}"/>
              </a:ext>
            </a:extLst>
          </p:cNvPr>
          <p:cNvSpPr/>
          <p:nvPr/>
        </p:nvSpPr>
        <p:spPr>
          <a:xfrm>
            <a:off x="8500987" y="3537411"/>
            <a:ext cx="1957163" cy="1223227"/>
          </a:xfrm>
          <a:custGeom>
            <a:avLst/>
            <a:gdLst>
              <a:gd name="connsiteX0" fmla="*/ 0 w 1957163"/>
              <a:gd name="connsiteY0" fmla="*/ 122323 h 1223227"/>
              <a:gd name="connsiteX1" fmla="*/ 122323 w 1957163"/>
              <a:gd name="connsiteY1" fmla="*/ 0 h 1223227"/>
              <a:gd name="connsiteX2" fmla="*/ 1834840 w 1957163"/>
              <a:gd name="connsiteY2" fmla="*/ 0 h 1223227"/>
              <a:gd name="connsiteX3" fmla="*/ 1957163 w 1957163"/>
              <a:gd name="connsiteY3" fmla="*/ 122323 h 1223227"/>
              <a:gd name="connsiteX4" fmla="*/ 1957163 w 1957163"/>
              <a:gd name="connsiteY4" fmla="*/ 1100904 h 1223227"/>
              <a:gd name="connsiteX5" fmla="*/ 1834840 w 1957163"/>
              <a:gd name="connsiteY5" fmla="*/ 1223227 h 1223227"/>
              <a:gd name="connsiteX6" fmla="*/ 122323 w 1957163"/>
              <a:gd name="connsiteY6" fmla="*/ 1223227 h 1223227"/>
              <a:gd name="connsiteX7" fmla="*/ 0 w 1957163"/>
              <a:gd name="connsiteY7" fmla="*/ 1100904 h 1223227"/>
              <a:gd name="connsiteX8" fmla="*/ 0 w 1957163"/>
              <a:gd name="connsiteY8" fmla="*/ 122323 h 122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7163" h="1223227">
                <a:moveTo>
                  <a:pt x="0" y="122323"/>
                </a:moveTo>
                <a:cubicBezTo>
                  <a:pt x="0" y="54766"/>
                  <a:pt x="54766" y="0"/>
                  <a:pt x="122323" y="0"/>
                </a:cubicBezTo>
                <a:lnTo>
                  <a:pt x="1834840" y="0"/>
                </a:lnTo>
                <a:cubicBezTo>
                  <a:pt x="1902397" y="0"/>
                  <a:pt x="1957163" y="54766"/>
                  <a:pt x="1957163" y="122323"/>
                </a:cubicBezTo>
                <a:lnTo>
                  <a:pt x="1957163" y="1100904"/>
                </a:lnTo>
                <a:cubicBezTo>
                  <a:pt x="1957163" y="1168461"/>
                  <a:pt x="1902397" y="1223227"/>
                  <a:pt x="1834840" y="1223227"/>
                </a:cubicBezTo>
                <a:lnTo>
                  <a:pt x="122323" y="1223227"/>
                </a:lnTo>
                <a:cubicBezTo>
                  <a:pt x="54766" y="1223227"/>
                  <a:pt x="0" y="1168461"/>
                  <a:pt x="0" y="1100904"/>
                </a:cubicBezTo>
                <a:lnTo>
                  <a:pt x="0" y="122323"/>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307" tIns="56147" rIns="66307" bIns="56147"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Social media apps offer brands the ability to update and change ad content anytime. </a:t>
            </a:r>
          </a:p>
        </p:txBody>
      </p:sp>
      <p:grpSp>
        <p:nvGrpSpPr>
          <p:cNvPr id="18" name="Group 17">
            <a:extLst>
              <a:ext uri="{FF2B5EF4-FFF2-40B4-BE49-F238E27FC236}">
                <a16:creationId xmlns:a16="http://schemas.microsoft.com/office/drawing/2014/main" id="{FE2D074F-4AFF-4DF5-9E66-61004379C534}"/>
              </a:ext>
            </a:extLst>
          </p:cNvPr>
          <p:cNvGrpSpPr/>
          <p:nvPr/>
        </p:nvGrpSpPr>
        <p:grpSpPr>
          <a:xfrm>
            <a:off x="8011696" y="2008377"/>
            <a:ext cx="2446454" cy="3669681"/>
            <a:chOff x="8011696" y="2008377"/>
            <a:chExt cx="2446454" cy="3669681"/>
          </a:xfrm>
        </p:grpSpPr>
        <p:sp>
          <p:nvSpPr>
            <p:cNvPr id="12" name="Freeform: Shape 11">
              <a:extLst>
                <a:ext uri="{FF2B5EF4-FFF2-40B4-BE49-F238E27FC236}">
                  <a16:creationId xmlns:a16="http://schemas.microsoft.com/office/drawing/2014/main" id="{0A29DB8E-A79A-4283-AD7F-A1C72CECC0B9}"/>
                </a:ext>
              </a:extLst>
            </p:cNvPr>
            <p:cNvSpPr/>
            <p:nvPr/>
          </p:nvSpPr>
          <p:spPr>
            <a:xfrm>
              <a:off x="8256341" y="3231604"/>
              <a:ext cx="244645" cy="917420"/>
            </a:xfrm>
            <a:custGeom>
              <a:avLst/>
              <a:gdLst/>
              <a:ahLst/>
              <a:cxnLst/>
              <a:rect l="0" t="0" r="0" b="0"/>
              <a:pathLst>
                <a:path>
                  <a:moveTo>
                    <a:pt x="0" y="0"/>
                  </a:moveTo>
                  <a:lnTo>
                    <a:pt x="0" y="917420"/>
                  </a:lnTo>
                  <a:lnTo>
                    <a:pt x="244645" y="917420"/>
                  </a:lnTo>
                </a:path>
              </a:pathLst>
            </a:custGeom>
            <a:noFill/>
            <a:scene3d>
              <a:camera prst="orthographicFront">
                <a:rot lat="0" lon="0" rev="0"/>
              </a:camera>
              <a:lightRig rig="contrasting" dir="t">
                <a:rot lat="0" lon="0" rev="1200000"/>
              </a:lightRig>
            </a:scene3d>
            <a:sp3d z="-110000"/>
          </p:spPr>
          <p:style>
            <a:lnRef idx="2">
              <a:schemeClr val="accent2">
                <a:shade val="60000"/>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sp>
        <p:grpSp>
          <p:nvGrpSpPr>
            <p:cNvPr id="17" name="Group 16">
              <a:extLst>
                <a:ext uri="{FF2B5EF4-FFF2-40B4-BE49-F238E27FC236}">
                  <a16:creationId xmlns:a16="http://schemas.microsoft.com/office/drawing/2014/main" id="{3BE10A52-367C-4B8C-82DB-8045ADD60B82}"/>
                </a:ext>
              </a:extLst>
            </p:cNvPr>
            <p:cNvGrpSpPr/>
            <p:nvPr/>
          </p:nvGrpSpPr>
          <p:grpSpPr>
            <a:xfrm>
              <a:off x="8011696" y="2008377"/>
              <a:ext cx="2446454" cy="3669681"/>
              <a:chOff x="8011696" y="2008377"/>
              <a:chExt cx="2446454" cy="3669681"/>
            </a:xfrm>
          </p:grpSpPr>
          <p:sp>
            <p:nvSpPr>
              <p:cNvPr id="11" name="Freeform: Shape 10">
                <a:extLst>
                  <a:ext uri="{FF2B5EF4-FFF2-40B4-BE49-F238E27FC236}">
                    <a16:creationId xmlns:a16="http://schemas.microsoft.com/office/drawing/2014/main" id="{78293830-BC69-4F0B-B697-8B9B5DEF2ED8}"/>
                  </a:ext>
                </a:extLst>
              </p:cNvPr>
              <p:cNvSpPr/>
              <p:nvPr/>
            </p:nvSpPr>
            <p:spPr>
              <a:xfrm>
                <a:off x="8011696" y="2008377"/>
                <a:ext cx="2446454" cy="1223227"/>
              </a:xfrm>
              <a:custGeom>
                <a:avLst/>
                <a:gdLst>
                  <a:gd name="connsiteX0" fmla="*/ 0 w 2446454"/>
                  <a:gd name="connsiteY0" fmla="*/ 122323 h 1223227"/>
                  <a:gd name="connsiteX1" fmla="*/ 122323 w 2446454"/>
                  <a:gd name="connsiteY1" fmla="*/ 0 h 1223227"/>
                  <a:gd name="connsiteX2" fmla="*/ 2324131 w 2446454"/>
                  <a:gd name="connsiteY2" fmla="*/ 0 h 1223227"/>
                  <a:gd name="connsiteX3" fmla="*/ 2446454 w 2446454"/>
                  <a:gd name="connsiteY3" fmla="*/ 122323 h 1223227"/>
                  <a:gd name="connsiteX4" fmla="*/ 2446454 w 2446454"/>
                  <a:gd name="connsiteY4" fmla="*/ 1100904 h 1223227"/>
                  <a:gd name="connsiteX5" fmla="*/ 2324131 w 2446454"/>
                  <a:gd name="connsiteY5" fmla="*/ 1223227 h 1223227"/>
                  <a:gd name="connsiteX6" fmla="*/ 122323 w 2446454"/>
                  <a:gd name="connsiteY6" fmla="*/ 1223227 h 1223227"/>
                  <a:gd name="connsiteX7" fmla="*/ 0 w 2446454"/>
                  <a:gd name="connsiteY7" fmla="*/ 1100904 h 1223227"/>
                  <a:gd name="connsiteX8" fmla="*/ 0 w 2446454"/>
                  <a:gd name="connsiteY8" fmla="*/ 122323 h 122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46454" h="1223227">
                    <a:moveTo>
                      <a:pt x="0" y="122323"/>
                    </a:moveTo>
                    <a:cubicBezTo>
                      <a:pt x="0" y="54766"/>
                      <a:pt x="54766" y="0"/>
                      <a:pt x="122323" y="0"/>
                    </a:cubicBezTo>
                    <a:lnTo>
                      <a:pt x="2324131" y="0"/>
                    </a:lnTo>
                    <a:cubicBezTo>
                      <a:pt x="2391688" y="0"/>
                      <a:pt x="2446454" y="54766"/>
                      <a:pt x="2446454" y="122323"/>
                    </a:cubicBezTo>
                    <a:lnTo>
                      <a:pt x="2446454" y="1100904"/>
                    </a:lnTo>
                    <a:cubicBezTo>
                      <a:pt x="2446454" y="1168461"/>
                      <a:pt x="2391688" y="1223227"/>
                      <a:pt x="2324131" y="1223227"/>
                    </a:cubicBezTo>
                    <a:lnTo>
                      <a:pt x="122323" y="1223227"/>
                    </a:lnTo>
                    <a:cubicBezTo>
                      <a:pt x="54766" y="1223227"/>
                      <a:pt x="0" y="1168461"/>
                      <a:pt x="0" y="1100904"/>
                    </a:cubicBezTo>
                    <a:lnTo>
                      <a:pt x="0" y="122323"/>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19647" tIns="91707" rIns="119647" bIns="91707" numCol="1" spcCol="1270" anchor="ctr" anchorCtr="0">
                <a:noAutofit/>
              </a:bodyPr>
              <a:lstStyle/>
              <a:p>
                <a:pPr marL="0" lvl="0" indent="0" algn="ctr" defTabSz="1955800">
                  <a:lnSpc>
                    <a:spcPct val="90000"/>
                  </a:lnSpc>
                  <a:spcBef>
                    <a:spcPct val="0"/>
                  </a:spcBef>
                  <a:spcAft>
                    <a:spcPct val="35000"/>
                  </a:spcAft>
                  <a:buNone/>
                </a:pPr>
                <a:r>
                  <a:rPr lang="en-GB" sz="4400" kern="1200" dirty="0"/>
                  <a:t>Flexibility</a:t>
                </a:r>
              </a:p>
            </p:txBody>
          </p:sp>
          <p:sp>
            <p:nvSpPr>
              <p:cNvPr id="14" name="Freeform: Shape 13">
                <a:extLst>
                  <a:ext uri="{FF2B5EF4-FFF2-40B4-BE49-F238E27FC236}">
                    <a16:creationId xmlns:a16="http://schemas.microsoft.com/office/drawing/2014/main" id="{9455A3DC-EEEB-4F15-9809-82638202A436}"/>
                  </a:ext>
                </a:extLst>
              </p:cNvPr>
              <p:cNvSpPr/>
              <p:nvPr/>
            </p:nvSpPr>
            <p:spPr>
              <a:xfrm>
                <a:off x="8256341" y="3231604"/>
                <a:ext cx="244645" cy="2446454"/>
              </a:xfrm>
              <a:custGeom>
                <a:avLst/>
                <a:gdLst/>
                <a:ahLst/>
                <a:cxnLst/>
                <a:rect l="0" t="0" r="0" b="0"/>
                <a:pathLst>
                  <a:path>
                    <a:moveTo>
                      <a:pt x="0" y="0"/>
                    </a:moveTo>
                    <a:lnTo>
                      <a:pt x="0" y="2446454"/>
                    </a:lnTo>
                    <a:lnTo>
                      <a:pt x="244645" y="2446454"/>
                    </a:lnTo>
                  </a:path>
                </a:pathLst>
              </a:custGeom>
              <a:noFill/>
              <a:scene3d>
                <a:camera prst="orthographicFront">
                  <a:rot lat="0" lon="0" rev="0"/>
                </a:camera>
                <a:lightRig rig="contrasting" dir="t">
                  <a:rot lat="0" lon="0" rev="1200000"/>
                </a:lightRig>
              </a:scene3d>
              <a:sp3d z="-110000"/>
            </p:spPr>
            <p:style>
              <a:lnRef idx="2">
                <a:schemeClr val="accent2">
                  <a:shade val="60000"/>
                  <a:hueOff val="0"/>
                  <a:satOff val="0"/>
                  <a:lumOff val="0"/>
                  <a:alphaOff val="0"/>
                </a:schemeClr>
              </a:lnRef>
              <a:fillRef idx="0">
                <a:scrgbClr r="0" g="0" b="0"/>
              </a:fillRef>
              <a:effectRef idx="0">
                <a:schemeClr val="accent2">
                  <a:hueOff val="0"/>
                  <a:satOff val="0"/>
                  <a:lumOff val="0"/>
                  <a:alphaOff val="0"/>
                </a:schemeClr>
              </a:effectRef>
              <a:fontRef idx="minor">
                <a:schemeClr val="tx1">
                  <a:hueOff val="0"/>
                  <a:satOff val="0"/>
                  <a:lumOff val="0"/>
                  <a:alphaOff val="0"/>
                </a:schemeClr>
              </a:fontRef>
            </p:style>
          </p:sp>
        </p:grpSp>
      </p:grpSp>
      <p:sp>
        <p:nvSpPr>
          <p:cNvPr id="15" name="Freeform: Shape 14">
            <a:extLst>
              <a:ext uri="{FF2B5EF4-FFF2-40B4-BE49-F238E27FC236}">
                <a16:creationId xmlns:a16="http://schemas.microsoft.com/office/drawing/2014/main" id="{F838C12C-5D98-434A-8E42-CC1EB39A31BC}"/>
              </a:ext>
            </a:extLst>
          </p:cNvPr>
          <p:cNvSpPr/>
          <p:nvPr/>
        </p:nvSpPr>
        <p:spPr>
          <a:xfrm>
            <a:off x="8500987" y="5066445"/>
            <a:ext cx="1957163" cy="1223227"/>
          </a:xfrm>
          <a:custGeom>
            <a:avLst/>
            <a:gdLst>
              <a:gd name="connsiteX0" fmla="*/ 0 w 1957163"/>
              <a:gd name="connsiteY0" fmla="*/ 122323 h 1223227"/>
              <a:gd name="connsiteX1" fmla="*/ 122323 w 1957163"/>
              <a:gd name="connsiteY1" fmla="*/ 0 h 1223227"/>
              <a:gd name="connsiteX2" fmla="*/ 1834840 w 1957163"/>
              <a:gd name="connsiteY2" fmla="*/ 0 h 1223227"/>
              <a:gd name="connsiteX3" fmla="*/ 1957163 w 1957163"/>
              <a:gd name="connsiteY3" fmla="*/ 122323 h 1223227"/>
              <a:gd name="connsiteX4" fmla="*/ 1957163 w 1957163"/>
              <a:gd name="connsiteY4" fmla="*/ 1100904 h 1223227"/>
              <a:gd name="connsiteX5" fmla="*/ 1834840 w 1957163"/>
              <a:gd name="connsiteY5" fmla="*/ 1223227 h 1223227"/>
              <a:gd name="connsiteX6" fmla="*/ 122323 w 1957163"/>
              <a:gd name="connsiteY6" fmla="*/ 1223227 h 1223227"/>
              <a:gd name="connsiteX7" fmla="*/ 0 w 1957163"/>
              <a:gd name="connsiteY7" fmla="*/ 1100904 h 1223227"/>
              <a:gd name="connsiteX8" fmla="*/ 0 w 1957163"/>
              <a:gd name="connsiteY8" fmla="*/ 122323 h 1223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7163" h="1223227">
                <a:moveTo>
                  <a:pt x="0" y="122323"/>
                </a:moveTo>
                <a:cubicBezTo>
                  <a:pt x="0" y="54766"/>
                  <a:pt x="54766" y="0"/>
                  <a:pt x="122323" y="0"/>
                </a:cubicBezTo>
                <a:lnTo>
                  <a:pt x="1834840" y="0"/>
                </a:lnTo>
                <a:cubicBezTo>
                  <a:pt x="1902397" y="0"/>
                  <a:pt x="1957163" y="54766"/>
                  <a:pt x="1957163" y="122323"/>
                </a:cubicBezTo>
                <a:lnTo>
                  <a:pt x="1957163" y="1100904"/>
                </a:lnTo>
                <a:cubicBezTo>
                  <a:pt x="1957163" y="1168461"/>
                  <a:pt x="1902397" y="1223227"/>
                  <a:pt x="1834840" y="1223227"/>
                </a:cubicBezTo>
                <a:lnTo>
                  <a:pt x="122323" y="1223227"/>
                </a:lnTo>
                <a:cubicBezTo>
                  <a:pt x="54766" y="1223227"/>
                  <a:pt x="0" y="1168461"/>
                  <a:pt x="0" y="1100904"/>
                </a:cubicBezTo>
                <a:lnTo>
                  <a:pt x="0" y="122323"/>
                </a:lnTo>
                <a:close/>
              </a:path>
            </a:pathLst>
          </a:custGeom>
          <a:scene3d>
            <a:camera prst="orthographicFront">
              <a:rot lat="0" lon="0" rev="0"/>
            </a:camera>
            <a:lightRig rig="contrasting" dir="t">
              <a:rot lat="0" lon="0" rev="1200000"/>
            </a:lightRig>
          </a:scene3d>
          <a:sp3d z="-300000" contourW="19050" prstMaterial="metal">
            <a:bevelT w="88900" h="203200"/>
            <a:bevelB w="165100" h="254000"/>
          </a:sp3d>
        </p:spPr>
        <p:style>
          <a:lnRef idx="0">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6307" tIns="56147" rIns="66307" bIns="56147"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Social media ads can link the customer with the brand website with one click. </a:t>
            </a:r>
          </a:p>
        </p:txBody>
      </p:sp>
    </p:spTree>
    <p:extLst>
      <p:ext uri="{BB962C8B-B14F-4D97-AF65-F5344CB8AC3E}">
        <p14:creationId xmlns:p14="http://schemas.microsoft.com/office/powerpoint/2010/main" val="3344681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3"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C92F6-572B-40DB-8231-8722FE0D8405}"/>
              </a:ext>
            </a:extLst>
          </p:cNvPr>
          <p:cNvSpPr>
            <a:spLocks noGrp="1"/>
          </p:cNvSpPr>
          <p:nvPr>
            <p:ph type="title"/>
          </p:nvPr>
        </p:nvSpPr>
        <p:spPr/>
        <p:txBody>
          <a:bodyPr/>
          <a:lstStyle/>
          <a:p>
            <a:r>
              <a:rPr lang="en-GB" dirty="0"/>
              <a:t>Challenges</a:t>
            </a:r>
          </a:p>
        </p:txBody>
      </p:sp>
      <p:sp>
        <p:nvSpPr>
          <p:cNvPr id="3" name="Content Placeholder 2">
            <a:extLst>
              <a:ext uri="{FF2B5EF4-FFF2-40B4-BE49-F238E27FC236}">
                <a16:creationId xmlns:a16="http://schemas.microsoft.com/office/drawing/2014/main" id="{FA4600C2-D2BB-48A2-96A3-FD52806C265A}"/>
              </a:ext>
            </a:extLst>
          </p:cNvPr>
          <p:cNvSpPr>
            <a:spLocks noGrp="1"/>
          </p:cNvSpPr>
          <p:nvPr>
            <p:ph idx="1"/>
          </p:nvPr>
        </p:nvSpPr>
        <p:spPr>
          <a:xfrm>
            <a:off x="8054108" y="2108201"/>
            <a:ext cx="3101571" cy="3760891"/>
          </a:xfrm>
        </p:spPr>
        <p:txBody>
          <a:bodyPr/>
          <a:lstStyle/>
          <a:p>
            <a:r>
              <a:rPr lang="en-GB" dirty="0">
                <a:latin typeface="Arial" panose="020B0604020202020204" pitchFamily="34" charset="0"/>
                <a:cs typeface="Arial" panose="020B0604020202020204" pitchFamily="34" charset="0"/>
              </a:rPr>
              <a:t>Every type of customer engagement can have challenges. Social media is no different. Challenges will vary dependent on the platform, key challenges experienced on all apps are: </a:t>
            </a:r>
          </a:p>
        </p:txBody>
      </p:sp>
      <p:sp>
        <p:nvSpPr>
          <p:cNvPr id="8" name="Freeform: Shape 7">
            <a:extLst>
              <a:ext uri="{FF2B5EF4-FFF2-40B4-BE49-F238E27FC236}">
                <a16:creationId xmlns:a16="http://schemas.microsoft.com/office/drawing/2014/main" id="{27CF280B-0C6A-4E62-ACD4-80CB0B66D5E2}"/>
              </a:ext>
            </a:extLst>
          </p:cNvPr>
          <p:cNvSpPr/>
          <p:nvPr/>
        </p:nvSpPr>
        <p:spPr>
          <a:xfrm>
            <a:off x="1839054" y="3306618"/>
            <a:ext cx="2058691" cy="1447961"/>
          </a:xfrm>
          <a:custGeom>
            <a:avLst/>
            <a:gdLst>
              <a:gd name="connsiteX0" fmla="*/ 0 w 1988185"/>
              <a:gd name="connsiteY0" fmla="*/ 124262 h 1242615"/>
              <a:gd name="connsiteX1" fmla="*/ 124262 w 1988185"/>
              <a:gd name="connsiteY1" fmla="*/ 0 h 1242615"/>
              <a:gd name="connsiteX2" fmla="*/ 1863924 w 1988185"/>
              <a:gd name="connsiteY2" fmla="*/ 0 h 1242615"/>
              <a:gd name="connsiteX3" fmla="*/ 1988186 w 1988185"/>
              <a:gd name="connsiteY3" fmla="*/ 124262 h 1242615"/>
              <a:gd name="connsiteX4" fmla="*/ 1988185 w 1988185"/>
              <a:gd name="connsiteY4" fmla="*/ 1118354 h 1242615"/>
              <a:gd name="connsiteX5" fmla="*/ 1863923 w 1988185"/>
              <a:gd name="connsiteY5" fmla="*/ 1242616 h 1242615"/>
              <a:gd name="connsiteX6" fmla="*/ 124262 w 1988185"/>
              <a:gd name="connsiteY6" fmla="*/ 1242615 h 1242615"/>
              <a:gd name="connsiteX7" fmla="*/ 0 w 1988185"/>
              <a:gd name="connsiteY7" fmla="*/ 1118353 h 1242615"/>
              <a:gd name="connsiteX8" fmla="*/ 0 w 1988185"/>
              <a:gd name="connsiteY8" fmla="*/ 124262 h 1242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8185" h="1242615">
                <a:moveTo>
                  <a:pt x="0" y="124262"/>
                </a:moveTo>
                <a:cubicBezTo>
                  <a:pt x="0" y="55634"/>
                  <a:pt x="55634" y="0"/>
                  <a:pt x="124262" y="0"/>
                </a:cubicBezTo>
                <a:lnTo>
                  <a:pt x="1863924" y="0"/>
                </a:lnTo>
                <a:cubicBezTo>
                  <a:pt x="1932552" y="0"/>
                  <a:pt x="1988186" y="55634"/>
                  <a:pt x="1988186" y="124262"/>
                </a:cubicBezTo>
                <a:cubicBezTo>
                  <a:pt x="1988186" y="455626"/>
                  <a:pt x="1988185" y="786990"/>
                  <a:pt x="1988185" y="1118354"/>
                </a:cubicBezTo>
                <a:cubicBezTo>
                  <a:pt x="1988185" y="1186982"/>
                  <a:pt x="1932551" y="1242616"/>
                  <a:pt x="1863923" y="1242616"/>
                </a:cubicBezTo>
                <a:lnTo>
                  <a:pt x="124262" y="1242615"/>
                </a:lnTo>
                <a:cubicBezTo>
                  <a:pt x="55634" y="1242615"/>
                  <a:pt x="0" y="1186981"/>
                  <a:pt x="0" y="1118353"/>
                </a:cubicBezTo>
                <a:lnTo>
                  <a:pt x="0" y="124262"/>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780" tIns="57985" rIns="68780" bIns="57985"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Arial" panose="020B0604020202020204" pitchFamily="34" charset="0"/>
                <a:cs typeface="Arial" panose="020B0604020202020204" pitchFamily="34" charset="0"/>
              </a:rPr>
              <a:t>Social media is user lead, and reactions and responses to ads can be rapid and at times negative. </a:t>
            </a:r>
          </a:p>
        </p:txBody>
      </p:sp>
      <p:grpSp>
        <p:nvGrpSpPr>
          <p:cNvPr id="19" name="Group 18">
            <a:extLst>
              <a:ext uri="{FF2B5EF4-FFF2-40B4-BE49-F238E27FC236}">
                <a16:creationId xmlns:a16="http://schemas.microsoft.com/office/drawing/2014/main" id="{1D4F8322-1FBE-46A0-9046-6F9C82DB72FB}"/>
              </a:ext>
            </a:extLst>
          </p:cNvPr>
          <p:cNvGrpSpPr/>
          <p:nvPr/>
        </p:nvGrpSpPr>
        <p:grpSpPr>
          <a:xfrm>
            <a:off x="1342007" y="1958695"/>
            <a:ext cx="2485231" cy="3727846"/>
            <a:chOff x="1342007" y="1958695"/>
            <a:chExt cx="2485231" cy="3727846"/>
          </a:xfrm>
        </p:grpSpPr>
        <p:sp>
          <p:nvSpPr>
            <p:cNvPr id="7" name="Freeform: Shape 6">
              <a:extLst>
                <a:ext uri="{FF2B5EF4-FFF2-40B4-BE49-F238E27FC236}">
                  <a16:creationId xmlns:a16="http://schemas.microsoft.com/office/drawing/2014/main" id="{07FCEF1A-146A-4D6A-A30F-097B30D80CE7}"/>
                </a:ext>
              </a:extLst>
            </p:cNvPr>
            <p:cNvSpPr/>
            <p:nvPr/>
          </p:nvSpPr>
          <p:spPr>
            <a:xfrm>
              <a:off x="1590530" y="3201310"/>
              <a:ext cx="248523" cy="931961"/>
            </a:xfrm>
            <a:custGeom>
              <a:avLst/>
              <a:gdLst/>
              <a:ahLst/>
              <a:cxnLst/>
              <a:rect l="0" t="0" r="0" b="0"/>
              <a:pathLst>
                <a:path>
                  <a:moveTo>
                    <a:pt x="0" y="0"/>
                  </a:moveTo>
                  <a:lnTo>
                    <a:pt x="0" y="931961"/>
                  </a:lnTo>
                  <a:lnTo>
                    <a:pt x="248523" y="93196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nvGrpSpPr>
            <p:cNvPr id="16" name="Group 15">
              <a:extLst>
                <a:ext uri="{FF2B5EF4-FFF2-40B4-BE49-F238E27FC236}">
                  <a16:creationId xmlns:a16="http://schemas.microsoft.com/office/drawing/2014/main" id="{2FAEC60D-FE38-4194-B7CC-3BD1C4FA357B}"/>
                </a:ext>
              </a:extLst>
            </p:cNvPr>
            <p:cNvGrpSpPr/>
            <p:nvPr/>
          </p:nvGrpSpPr>
          <p:grpSpPr>
            <a:xfrm>
              <a:off x="1342007" y="1958695"/>
              <a:ext cx="2485231" cy="3727846"/>
              <a:chOff x="1342007" y="1958695"/>
              <a:chExt cx="2485231" cy="3727846"/>
            </a:xfrm>
          </p:grpSpPr>
          <p:sp>
            <p:nvSpPr>
              <p:cNvPr id="6" name="Freeform: Shape 5">
                <a:extLst>
                  <a:ext uri="{FF2B5EF4-FFF2-40B4-BE49-F238E27FC236}">
                    <a16:creationId xmlns:a16="http://schemas.microsoft.com/office/drawing/2014/main" id="{7484EB27-0909-48FB-AE4A-A92B9BCB9734}"/>
                  </a:ext>
                </a:extLst>
              </p:cNvPr>
              <p:cNvSpPr/>
              <p:nvPr/>
            </p:nvSpPr>
            <p:spPr>
              <a:xfrm>
                <a:off x="1342007" y="1958695"/>
                <a:ext cx="2485231" cy="1242615"/>
              </a:xfrm>
              <a:custGeom>
                <a:avLst/>
                <a:gdLst>
                  <a:gd name="connsiteX0" fmla="*/ 0 w 2485231"/>
                  <a:gd name="connsiteY0" fmla="*/ 124262 h 1242615"/>
                  <a:gd name="connsiteX1" fmla="*/ 124262 w 2485231"/>
                  <a:gd name="connsiteY1" fmla="*/ 0 h 1242615"/>
                  <a:gd name="connsiteX2" fmla="*/ 2360970 w 2485231"/>
                  <a:gd name="connsiteY2" fmla="*/ 0 h 1242615"/>
                  <a:gd name="connsiteX3" fmla="*/ 2485232 w 2485231"/>
                  <a:gd name="connsiteY3" fmla="*/ 124262 h 1242615"/>
                  <a:gd name="connsiteX4" fmla="*/ 2485231 w 2485231"/>
                  <a:gd name="connsiteY4" fmla="*/ 1118354 h 1242615"/>
                  <a:gd name="connsiteX5" fmla="*/ 2360969 w 2485231"/>
                  <a:gd name="connsiteY5" fmla="*/ 1242616 h 1242615"/>
                  <a:gd name="connsiteX6" fmla="*/ 124262 w 2485231"/>
                  <a:gd name="connsiteY6" fmla="*/ 1242615 h 1242615"/>
                  <a:gd name="connsiteX7" fmla="*/ 0 w 2485231"/>
                  <a:gd name="connsiteY7" fmla="*/ 1118353 h 1242615"/>
                  <a:gd name="connsiteX8" fmla="*/ 0 w 2485231"/>
                  <a:gd name="connsiteY8" fmla="*/ 124262 h 1242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5231" h="1242615">
                    <a:moveTo>
                      <a:pt x="0" y="124262"/>
                    </a:moveTo>
                    <a:cubicBezTo>
                      <a:pt x="0" y="55634"/>
                      <a:pt x="55634" y="0"/>
                      <a:pt x="124262" y="0"/>
                    </a:cubicBezTo>
                    <a:lnTo>
                      <a:pt x="2360970" y="0"/>
                    </a:lnTo>
                    <a:cubicBezTo>
                      <a:pt x="2429598" y="0"/>
                      <a:pt x="2485232" y="55634"/>
                      <a:pt x="2485232" y="124262"/>
                    </a:cubicBezTo>
                    <a:cubicBezTo>
                      <a:pt x="2485232" y="455626"/>
                      <a:pt x="2485231" y="786990"/>
                      <a:pt x="2485231" y="1118354"/>
                    </a:cubicBezTo>
                    <a:cubicBezTo>
                      <a:pt x="2485231" y="1186982"/>
                      <a:pt x="2429597" y="1242616"/>
                      <a:pt x="2360969" y="1242616"/>
                    </a:cubicBezTo>
                    <a:lnTo>
                      <a:pt x="124262" y="1242615"/>
                    </a:lnTo>
                    <a:cubicBezTo>
                      <a:pt x="55634" y="1242615"/>
                      <a:pt x="0" y="1186981"/>
                      <a:pt x="0" y="1118353"/>
                    </a:cubicBezTo>
                    <a:lnTo>
                      <a:pt x="0" y="12426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2595" tIns="87195" rIns="112595" bIns="87195" numCol="1" spcCol="1270" anchor="ctr" anchorCtr="0">
                <a:noAutofit/>
              </a:bodyPr>
              <a:lstStyle/>
              <a:p>
                <a:pPr marL="0" lvl="0" indent="0" algn="ctr" defTabSz="1778000">
                  <a:lnSpc>
                    <a:spcPct val="90000"/>
                  </a:lnSpc>
                  <a:spcBef>
                    <a:spcPct val="0"/>
                  </a:spcBef>
                  <a:spcAft>
                    <a:spcPct val="35000"/>
                  </a:spcAft>
                  <a:buNone/>
                </a:pPr>
                <a:r>
                  <a:rPr lang="en-GB" sz="4000" kern="1200" dirty="0"/>
                  <a:t>Backlash</a:t>
                </a:r>
              </a:p>
            </p:txBody>
          </p:sp>
          <p:sp>
            <p:nvSpPr>
              <p:cNvPr id="9" name="Freeform: Shape 8">
                <a:extLst>
                  <a:ext uri="{FF2B5EF4-FFF2-40B4-BE49-F238E27FC236}">
                    <a16:creationId xmlns:a16="http://schemas.microsoft.com/office/drawing/2014/main" id="{D55E099D-8920-4C63-A36A-701BD2A6F73E}"/>
                  </a:ext>
                </a:extLst>
              </p:cNvPr>
              <p:cNvSpPr/>
              <p:nvPr/>
            </p:nvSpPr>
            <p:spPr>
              <a:xfrm>
                <a:off x="1590530" y="3201310"/>
                <a:ext cx="248523" cy="2485231"/>
              </a:xfrm>
              <a:custGeom>
                <a:avLst/>
                <a:gdLst/>
                <a:ahLst/>
                <a:cxnLst/>
                <a:rect l="0" t="0" r="0" b="0"/>
                <a:pathLst>
                  <a:path>
                    <a:moveTo>
                      <a:pt x="0" y="0"/>
                    </a:moveTo>
                    <a:lnTo>
                      <a:pt x="0" y="2485231"/>
                    </a:lnTo>
                    <a:lnTo>
                      <a:pt x="248523" y="248523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grpSp>
      <p:sp>
        <p:nvSpPr>
          <p:cNvPr id="10" name="Freeform: Shape 9">
            <a:extLst>
              <a:ext uri="{FF2B5EF4-FFF2-40B4-BE49-F238E27FC236}">
                <a16:creationId xmlns:a16="http://schemas.microsoft.com/office/drawing/2014/main" id="{C573EEA0-9727-4674-9642-B57DB5097DCE}"/>
              </a:ext>
            </a:extLst>
          </p:cNvPr>
          <p:cNvSpPr/>
          <p:nvPr/>
        </p:nvSpPr>
        <p:spPr>
          <a:xfrm>
            <a:off x="1839054" y="4859888"/>
            <a:ext cx="2123346" cy="1447962"/>
          </a:xfrm>
          <a:custGeom>
            <a:avLst/>
            <a:gdLst>
              <a:gd name="connsiteX0" fmla="*/ 0 w 1988185"/>
              <a:gd name="connsiteY0" fmla="*/ 124262 h 1242615"/>
              <a:gd name="connsiteX1" fmla="*/ 124262 w 1988185"/>
              <a:gd name="connsiteY1" fmla="*/ 0 h 1242615"/>
              <a:gd name="connsiteX2" fmla="*/ 1863924 w 1988185"/>
              <a:gd name="connsiteY2" fmla="*/ 0 h 1242615"/>
              <a:gd name="connsiteX3" fmla="*/ 1988186 w 1988185"/>
              <a:gd name="connsiteY3" fmla="*/ 124262 h 1242615"/>
              <a:gd name="connsiteX4" fmla="*/ 1988185 w 1988185"/>
              <a:gd name="connsiteY4" fmla="*/ 1118354 h 1242615"/>
              <a:gd name="connsiteX5" fmla="*/ 1863923 w 1988185"/>
              <a:gd name="connsiteY5" fmla="*/ 1242616 h 1242615"/>
              <a:gd name="connsiteX6" fmla="*/ 124262 w 1988185"/>
              <a:gd name="connsiteY6" fmla="*/ 1242615 h 1242615"/>
              <a:gd name="connsiteX7" fmla="*/ 0 w 1988185"/>
              <a:gd name="connsiteY7" fmla="*/ 1118353 h 1242615"/>
              <a:gd name="connsiteX8" fmla="*/ 0 w 1988185"/>
              <a:gd name="connsiteY8" fmla="*/ 124262 h 1242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8185" h="1242615">
                <a:moveTo>
                  <a:pt x="0" y="124262"/>
                </a:moveTo>
                <a:cubicBezTo>
                  <a:pt x="0" y="55634"/>
                  <a:pt x="55634" y="0"/>
                  <a:pt x="124262" y="0"/>
                </a:cubicBezTo>
                <a:lnTo>
                  <a:pt x="1863924" y="0"/>
                </a:lnTo>
                <a:cubicBezTo>
                  <a:pt x="1932552" y="0"/>
                  <a:pt x="1988186" y="55634"/>
                  <a:pt x="1988186" y="124262"/>
                </a:cubicBezTo>
                <a:cubicBezTo>
                  <a:pt x="1988186" y="455626"/>
                  <a:pt x="1988185" y="786990"/>
                  <a:pt x="1988185" y="1118354"/>
                </a:cubicBezTo>
                <a:cubicBezTo>
                  <a:pt x="1988185" y="1186982"/>
                  <a:pt x="1932551" y="1242616"/>
                  <a:pt x="1863923" y="1242616"/>
                </a:cubicBezTo>
                <a:lnTo>
                  <a:pt x="124262" y="1242615"/>
                </a:lnTo>
                <a:cubicBezTo>
                  <a:pt x="55634" y="1242615"/>
                  <a:pt x="0" y="1186981"/>
                  <a:pt x="0" y="1118353"/>
                </a:cubicBezTo>
                <a:lnTo>
                  <a:pt x="0" y="124262"/>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780" tIns="57985" rIns="68780" bIns="57985"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Arial" panose="020B0604020202020204" pitchFamily="34" charset="0"/>
                <a:cs typeface="Arial" panose="020B0604020202020204" pitchFamily="34" charset="0"/>
              </a:rPr>
              <a:t>Negative memes can be quickly made and virally shared, undermining the brand message. </a:t>
            </a:r>
          </a:p>
        </p:txBody>
      </p:sp>
      <p:sp>
        <p:nvSpPr>
          <p:cNvPr id="13" name="Freeform: Shape 12">
            <a:extLst>
              <a:ext uri="{FF2B5EF4-FFF2-40B4-BE49-F238E27FC236}">
                <a16:creationId xmlns:a16="http://schemas.microsoft.com/office/drawing/2014/main" id="{7E80CB11-C439-44A0-ADF9-26E416B6880D}"/>
              </a:ext>
            </a:extLst>
          </p:cNvPr>
          <p:cNvSpPr/>
          <p:nvPr/>
        </p:nvSpPr>
        <p:spPr>
          <a:xfrm>
            <a:off x="4945593" y="3511964"/>
            <a:ext cx="1988185" cy="1242615"/>
          </a:xfrm>
          <a:custGeom>
            <a:avLst/>
            <a:gdLst>
              <a:gd name="connsiteX0" fmla="*/ 0 w 1988185"/>
              <a:gd name="connsiteY0" fmla="*/ 124262 h 1242615"/>
              <a:gd name="connsiteX1" fmla="*/ 124262 w 1988185"/>
              <a:gd name="connsiteY1" fmla="*/ 0 h 1242615"/>
              <a:gd name="connsiteX2" fmla="*/ 1863924 w 1988185"/>
              <a:gd name="connsiteY2" fmla="*/ 0 h 1242615"/>
              <a:gd name="connsiteX3" fmla="*/ 1988186 w 1988185"/>
              <a:gd name="connsiteY3" fmla="*/ 124262 h 1242615"/>
              <a:gd name="connsiteX4" fmla="*/ 1988185 w 1988185"/>
              <a:gd name="connsiteY4" fmla="*/ 1118354 h 1242615"/>
              <a:gd name="connsiteX5" fmla="*/ 1863923 w 1988185"/>
              <a:gd name="connsiteY5" fmla="*/ 1242616 h 1242615"/>
              <a:gd name="connsiteX6" fmla="*/ 124262 w 1988185"/>
              <a:gd name="connsiteY6" fmla="*/ 1242615 h 1242615"/>
              <a:gd name="connsiteX7" fmla="*/ 0 w 1988185"/>
              <a:gd name="connsiteY7" fmla="*/ 1118353 h 1242615"/>
              <a:gd name="connsiteX8" fmla="*/ 0 w 1988185"/>
              <a:gd name="connsiteY8" fmla="*/ 124262 h 1242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8185" h="1242615">
                <a:moveTo>
                  <a:pt x="0" y="124262"/>
                </a:moveTo>
                <a:cubicBezTo>
                  <a:pt x="0" y="55634"/>
                  <a:pt x="55634" y="0"/>
                  <a:pt x="124262" y="0"/>
                </a:cubicBezTo>
                <a:lnTo>
                  <a:pt x="1863924" y="0"/>
                </a:lnTo>
                <a:cubicBezTo>
                  <a:pt x="1932552" y="0"/>
                  <a:pt x="1988186" y="55634"/>
                  <a:pt x="1988186" y="124262"/>
                </a:cubicBezTo>
                <a:cubicBezTo>
                  <a:pt x="1988186" y="455626"/>
                  <a:pt x="1988185" y="786990"/>
                  <a:pt x="1988185" y="1118354"/>
                </a:cubicBezTo>
                <a:cubicBezTo>
                  <a:pt x="1988185" y="1186982"/>
                  <a:pt x="1932551" y="1242616"/>
                  <a:pt x="1863923" y="1242616"/>
                </a:cubicBezTo>
                <a:lnTo>
                  <a:pt x="124262" y="1242615"/>
                </a:lnTo>
                <a:cubicBezTo>
                  <a:pt x="55634" y="1242615"/>
                  <a:pt x="0" y="1186981"/>
                  <a:pt x="0" y="1118353"/>
                </a:cubicBezTo>
                <a:lnTo>
                  <a:pt x="0" y="124262"/>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780" tIns="57985" rIns="68780" bIns="57985"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Arial" panose="020B0604020202020204" pitchFamily="34" charset="0"/>
                <a:cs typeface="Arial" panose="020B0604020202020204" pitchFamily="34" charset="0"/>
              </a:rPr>
              <a:t>For a brand to avoid being viewed as an intruder they need to integrate with users. </a:t>
            </a:r>
          </a:p>
        </p:txBody>
      </p:sp>
      <p:grpSp>
        <p:nvGrpSpPr>
          <p:cNvPr id="18" name="Group 17">
            <a:extLst>
              <a:ext uri="{FF2B5EF4-FFF2-40B4-BE49-F238E27FC236}">
                <a16:creationId xmlns:a16="http://schemas.microsoft.com/office/drawing/2014/main" id="{FA33D5D6-A965-4342-A749-3D2A76D1D833}"/>
              </a:ext>
            </a:extLst>
          </p:cNvPr>
          <p:cNvGrpSpPr/>
          <p:nvPr/>
        </p:nvGrpSpPr>
        <p:grpSpPr>
          <a:xfrm>
            <a:off x="4448546" y="1958695"/>
            <a:ext cx="2485231" cy="3727846"/>
            <a:chOff x="4448546" y="1958695"/>
            <a:chExt cx="2485231" cy="3727846"/>
          </a:xfrm>
        </p:grpSpPr>
        <p:sp>
          <p:nvSpPr>
            <p:cNvPr id="12" name="Freeform: Shape 11">
              <a:extLst>
                <a:ext uri="{FF2B5EF4-FFF2-40B4-BE49-F238E27FC236}">
                  <a16:creationId xmlns:a16="http://schemas.microsoft.com/office/drawing/2014/main" id="{47324A65-A4FF-4025-BB34-4376015801F0}"/>
                </a:ext>
              </a:extLst>
            </p:cNvPr>
            <p:cNvSpPr/>
            <p:nvPr/>
          </p:nvSpPr>
          <p:spPr>
            <a:xfrm>
              <a:off x="4697070" y="3201310"/>
              <a:ext cx="248523" cy="931961"/>
            </a:xfrm>
            <a:custGeom>
              <a:avLst/>
              <a:gdLst/>
              <a:ahLst/>
              <a:cxnLst/>
              <a:rect l="0" t="0" r="0" b="0"/>
              <a:pathLst>
                <a:path>
                  <a:moveTo>
                    <a:pt x="0" y="0"/>
                  </a:moveTo>
                  <a:lnTo>
                    <a:pt x="0" y="931961"/>
                  </a:lnTo>
                  <a:lnTo>
                    <a:pt x="248523" y="93196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nvGrpSpPr>
            <p:cNvPr id="17" name="Group 16">
              <a:extLst>
                <a:ext uri="{FF2B5EF4-FFF2-40B4-BE49-F238E27FC236}">
                  <a16:creationId xmlns:a16="http://schemas.microsoft.com/office/drawing/2014/main" id="{235BB2E0-0948-4D5D-A989-B670459AD0C7}"/>
                </a:ext>
              </a:extLst>
            </p:cNvPr>
            <p:cNvGrpSpPr/>
            <p:nvPr/>
          </p:nvGrpSpPr>
          <p:grpSpPr>
            <a:xfrm>
              <a:off x="4448546" y="1958695"/>
              <a:ext cx="2485231" cy="3727846"/>
              <a:chOff x="4448546" y="1958695"/>
              <a:chExt cx="2485231" cy="3727846"/>
            </a:xfrm>
          </p:grpSpPr>
          <p:sp>
            <p:nvSpPr>
              <p:cNvPr id="11" name="Freeform: Shape 10">
                <a:extLst>
                  <a:ext uri="{FF2B5EF4-FFF2-40B4-BE49-F238E27FC236}">
                    <a16:creationId xmlns:a16="http://schemas.microsoft.com/office/drawing/2014/main" id="{C6A88A70-F6EF-4D27-864A-0A5C25DC6A3E}"/>
                  </a:ext>
                </a:extLst>
              </p:cNvPr>
              <p:cNvSpPr/>
              <p:nvPr/>
            </p:nvSpPr>
            <p:spPr>
              <a:xfrm>
                <a:off x="4448546" y="1958695"/>
                <a:ext cx="2485231" cy="1242615"/>
              </a:xfrm>
              <a:custGeom>
                <a:avLst/>
                <a:gdLst>
                  <a:gd name="connsiteX0" fmla="*/ 0 w 2485231"/>
                  <a:gd name="connsiteY0" fmla="*/ 124262 h 1242615"/>
                  <a:gd name="connsiteX1" fmla="*/ 124262 w 2485231"/>
                  <a:gd name="connsiteY1" fmla="*/ 0 h 1242615"/>
                  <a:gd name="connsiteX2" fmla="*/ 2360970 w 2485231"/>
                  <a:gd name="connsiteY2" fmla="*/ 0 h 1242615"/>
                  <a:gd name="connsiteX3" fmla="*/ 2485232 w 2485231"/>
                  <a:gd name="connsiteY3" fmla="*/ 124262 h 1242615"/>
                  <a:gd name="connsiteX4" fmla="*/ 2485231 w 2485231"/>
                  <a:gd name="connsiteY4" fmla="*/ 1118354 h 1242615"/>
                  <a:gd name="connsiteX5" fmla="*/ 2360969 w 2485231"/>
                  <a:gd name="connsiteY5" fmla="*/ 1242616 h 1242615"/>
                  <a:gd name="connsiteX6" fmla="*/ 124262 w 2485231"/>
                  <a:gd name="connsiteY6" fmla="*/ 1242615 h 1242615"/>
                  <a:gd name="connsiteX7" fmla="*/ 0 w 2485231"/>
                  <a:gd name="connsiteY7" fmla="*/ 1118353 h 1242615"/>
                  <a:gd name="connsiteX8" fmla="*/ 0 w 2485231"/>
                  <a:gd name="connsiteY8" fmla="*/ 124262 h 1242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5231" h="1242615">
                    <a:moveTo>
                      <a:pt x="0" y="124262"/>
                    </a:moveTo>
                    <a:cubicBezTo>
                      <a:pt x="0" y="55634"/>
                      <a:pt x="55634" y="0"/>
                      <a:pt x="124262" y="0"/>
                    </a:cubicBezTo>
                    <a:lnTo>
                      <a:pt x="2360970" y="0"/>
                    </a:lnTo>
                    <a:cubicBezTo>
                      <a:pt x="2429598" y="0"/>
                      <a:pt x="2485232" y="55634"/>
                      <a:pt x="2485232" y="124262"/>
                    </a:cubicBezTo>
                    <a:cubicBezTo>
                      <a:pt x="2485232" y="455626"/>
                      <a:pt x="2485231" y="786990"/>
                      <a:pt x="2485231" y="1118354"/>
                    </a:cubicBezTo>
                    <a:cubicBezTo>
                      <a:pt x="2485231" y="1186982"/>
                      <a:pt x="2429597" y="1242616"/>
                      <a:pt x="2360969" y="1242616"/>
                    </a:cubicBezTo>
                    <a:lnTo>
                      <a:pt x="124262" y="1242615"/>
                    </a:lnTo>
                    <a:cubicBezTo>
                      <a:pt x="55634" y="1242615"/>
                      <a:pt x="0" y="1186981"/>
                      <a:pt x="0" y="1118353"/>
                    </a:cubicBezTo>
                    <a:lnTo>
                      <a:pt x="0" y="12426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2595" tIns="87195" rIns="112595" bIns="87195" numCol="1" spcCol="1270" anchor="ctr" anchorCtr="0">
                <a:noAutofit/>
              </a:bodyPr>
              <a:lstStyle/>
              <a:p>
                <a:pPr marL="0" lvl="0" indent="0" algn="ctr" defTabSz="1778000">
                  <a:lnSpc>
                    <a:spcPct val="90000"/>
                  </a:lnSpc>
                  <a:spcBef>
                    <a:spcPct val="0"/>
                  </a:spcBef>
                  <a:spcAft>
                    <a:spcPct val="35000"/>
                  </a:spcAft>
                  <a:buNone/>
                </a:pPr>
                <a:r>
                  <a:rPr lang="en-GB" sz="4000" kern="1200" dirty="0"/>
                  <a:t>Embedding brand</a:t>
                </a:r>
              </a:p>
            </p:txBody>
          </p:sp>
          <p:sp>
            <p:nvSpPr>
              <p:cNvPr id="14" name="Freeform: Shape 13">
                <a:extLst>
                  <a:ext uri="{FF2B5EF4-FFF2-40B4-BE49-F238E27FC236}">
                    <a16:creationId xmlns:a16="http://schemas.microsoft.com/office/drawing/2014/main" id="{282E2E70-9E6E-49CA-AE7F-0D044B016776}"/>
                  </a:ext>
                </a:extLst>
              </p:cNvPr>
              <p:cNvSpPr/>
              <p:nvPr/>
            </p:nvSpPr>
            <p:spPr>
              <a:xfrm>
                <a:off x="4697070" y="3201310"/>
                <a:ext cx="248523" cy="2485231"/>
              </a:xfrm>
              <a:custGeom>
                <a:avLst/>
                <a:gdLst/>
                <a:ahLst/>
                <a:cxnLst/>
                <a:rect l="0" t="0" r="0" b="0"/>
                <a:pathLst>
                  <a:path>
                    <a:moveTo>
                      <a:pt x="0" y="0"/>
                    </a:moveTo>
                    <a:lnTo>
                      <a:pt x="0" y="2485231"/>
                    </a:lnTo>
                    <a:lnTo>
                      <a:pt x="248523" y="2485231"/>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grpSp>
      </p:grpSp>
      <p:sp>
        <p:nvSpPr>
          <p:cNvPr id="15" name="Freeform: Shape 14">
            <a:extLst>
              <a:ext uri="{FF2B5EF4-FFF2-40B4-BE49-F238E27FC236}">
                <a16:creationId xmlns:a16="http://schemas.microsoft.com/office/drawing/2014/main" id="{A262F0D1-17C8-498F-80B3-4B3070207DFB}"/>
              </a:ext>
            </a:extLst>
          </p:cNvPr>
          <p:cNvSpPr/>
          <p:nvPr/>
        </p:nvSpPr>
        <p:spPr>
          <a:xfrm>
            <a:off x="4945593" y="5065234"/>
            <a:ext cx="1988185" cy="1242615"/>
          </a:xfrm>
          <a:custGeom>
            <a:avLst/>
            <a:gdLst>
              <a:gd name="connsiteX0" fmla="*/ 0 w 1988185"/>
              <a:gd name="connsiteY0" fmla="*/ 124262 h 1242615"/>
              <a:gd name="connsiteX1" fmla="*/ 124262 w 1988185"/>
              <a:gd name="connsiteY1" fmla="*/ 0 h 1242615"/>
              <a:gd name="connsiteX2" fmla="*/ 1863924 w 1988185"/>
              <a:gd name="connsiteY2" fmla="*/ 0 h 1242615"/>
              <a:gd name="connsiteX3" fmla="*/ 1988186 w 1988185"/>
              <a:gd name="connsiteY3" fmla="*/ 124262 h 1242615"/>
              <a:gd name="connsiteX4" fmla="*/ 1988185 w 1988185"/>
              <a:gd name="connsiteY4" fmla="*/ 1118354 h 1242615"/>
              <a:gd name="connsiteX5" fmla="*/ 1863923 w 1988185"/>
              <a:gd name="connsiteY5" fmla="*/ 1242616 h 1242615"/>
              <a:gd name="connsiteX6" fmla="*/ 124262 w 1988185"/>
              <a:gd name="connsiteY6" fmla="*/ 1242615 h 1242615"/>
              <a:gd name="connsiteX7" fmla="*/ 0 w 1988185"/>
              <a:gd name="connsiteY7" fmla="*/ 1118353 h 1242615"/>
              <a:gd name="connsiteX8" fmla="*/ 0 w 1988185"/>
              <a:gd name="connsiteY8" fmla="*/ 124262 h 1242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8185" h="1242615">
                <a:moveTo>
                  <a:pt x="0" y="124262"/>
                </a:moveTo>
                <a:cubicBezTo>
                  <a:pt x="0" y="55634"/>
                  <a:pt x="55634" y="0"/>
                  <a:pt x="124262" y="0"/>
                </a:cubicBezTo>
                <a:lnTo>
                  <a:pt x="1863924" y="0"/>
                </a:lnTo>
                <a:cubicBezTo>
                  <a:pt x="1932552" y="0"/>
                  <a:pt x="1988186" y="55634"/>
                  <a:pt x="1988186" y="124262"/>
                </a:cubicBezTo>
                <a:cubicBezTo>
                  <a:pt x="1988186" y="455626"/>
                  <a:pt x="1988185" y="786990"/>
                  <a:pt x="1988185" y="1118354"/>
                </a:cubicBezTo>
                <a:cubicBezTo>
                  <a:pt x="1988185" y="1186982"/>
                  <a:pt x="1932551" y="1242616"/>
                  <a:pt x="1863923" y="1242616"/>
                </a:cubicBezTo>
                <a:lnTo>
                  <a:pt x="124262" y="1242615"/>
                </a:lnTo>
                <a:cubicBezTo>
                  <a:pt x="55634" y="1242615"/>
                  <a:pt x="0" y="1186981"/>
                  <a:pt x="0" y="1118353"/>
                </a:cubicBezTo>
                <a:lnTo>
                  <a:pt x="0" y="124262"/>
                </a:ln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780" tIns="57985" rIns="68780" bIns="57985"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Arial" panose="020B0604020202020204" pitchFamily="34" charset="0"/>
                <a:cs typeface="Arial" panose="020B0604020202020204" pitchFamily="34" charset="0"/>
              </a:rPr>
              <a:t>Developing a brand presence with influencers and stories takes time to establish. </a:t>
            </a:r>
          </a:p>
        </p:txBody>
      </p:sp>
    </p:spTree>
    <p:extLst>
      <p:ext uri="{BB962C8B-B14F-4D97-AF65-F5344CB8AC3E}">
        <p14:creationId xmlns:p14="http://schemas.microsoft.com/office/powerpoint/2010/main" val="344155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P spid="10" grpId="0" animBg="1"/>
      <p:bldP spid="13"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41EEC-E865-49F2-A4AF-E34F50A4975E}"/>
              </a:ext>
            </a:extLst>
          </p:cNvPr>
          <p:cNvSpPr>
            <a:spLocks noGrp="1"/>
          </p:cNvSpPr>
          <p:nvPr>
            <p:ph type="title"/>
          </p:nvPr>
        </p:nvSpPr>
        <p:spPr/>
        <p:txBody>
          <a:bodyPr/>
          <a:lstStyle/>
          <a:p>
            <a:r>
              <a:rPr lang="en-GB" dirty="0"/>
              <a:t>Moodle Poll</a:t>
            </a:r>
          </a:p>
        </p:txBody>
      </p:sp>
      <p:pic>
        <p:nvPicPr>
          <p:cNvPr id="5" name="Content Placeholder 4">
            <a:extLst>
              <a:ext uri="{FF2B5EF4-FFF2-40B4-BE49-F238E27FC236}">
                <a16:creationId xmlns:a16="http://schemas.microsoft.com/office/drawing/2014/main" id="{9E9FAD70-429C-4F74-A52D-A9A21E3E656B}"/>
              </a:ext>
            </a:extLst>
          </p:cNvPr>
          <p:cNvPicPr>
            <a:picLocks noGrp="1" noChangeAspect="1"/>
          </p:cNvPicPr>
          <p:nvPr>
            <p:ph idx="1"/>
          </p:nvPr>
        </p:nvPicPr>
        <p:blipFill>
          <a:blip r:embed="rId3"/>
          <a:stretch>
            <a:fillRect/>
          </a:stretch>
        </p:blipFill>
        <p:spPr>
          <a:xfrm>
            <a:off x="1930363" y="2369199"/>
            <a:ext cx="6724255" cy="1059801"/>
          </a:xfrm>
        </p:spPr>
      </p:pic>
      <p:sp>
        <p:nvSpPr>
          <p:cNvPr id="6" name="TextBox 5">
            <a:extLst>
              <a:ext uri="{FF2B5EF4-FFF2-40B4-BE49-F238E27FC236}">
                <a16:creationId xmlns:a16="http://schemas.microsoft.com/office/drawing/2014/main" id="{C0697C26-5637-473B-92E9-0D4C1844926B}"/>
              </a:ext>
            </a:extLst>
          </p:cNvPr>
          <p:cNvSpPr txBox="1"/>
          <p:nvPr/>
        </p:nvSpPr>
        <p:spPr>
          <a:xfrm>
            <a:off x="1097280" y="3737673"/>
            <a:ext cx="9940175" cy="1938992"/>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Go to the LCLM4002 Module Moodle Page - </a:t>
            </a:r>
            <a:r>
              <a:rPr lang="en-GB" sz="2400" b="1" dirty="0">
                <a:latin typeface="Arial" panose="020B0604020202020204" pitchFamily="34" charset="0"/>
                <a:cs typeface="Arial" panose="020B0604020202020204" pitchFamily="34" charset="0"/>
              </a:rPr>
              <a:t>Week 9</a:t>
            </a:r>
            <a:r>
              <a:rPr lang="en-GB" sz="2400" dirty="0">
                <a:latin typeface="Arial" panose="020B0604020202020204" pitchFamily="34" charset="0"/>
                <a:cs typeface="Arial" panose="020B0604020202020204" pitchFamily="34" charset="0"/>
              </a:rPr>
              <a:t>, complete the poll activity and see how your preferred social media compares with other students.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After a short break we will review our results.   </a:t>
            </a:r>
          </a:p>
        </p:txBody>
      </p:sp>
    </p:spTree>
    <p:extLst>
      <p:ext uri="{BB962C8B-B14F-4D97-AF65-F5344CB8AC3E}">
        <p14:creationId xmlns:p14="http://schemas.microsoft.com/office/powerpoint/2010/main" val="1232149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E46E4-6E7B-451A-A06C-36B19FEA3EBF}"/>
              </a:ext>
            </a:extLst>
          </p:cNvPr>
          <p:cNvSpPr>
            <a:spLocks noGrp="1"/>
          </p:cNvSpPr>
          <p:nvPr>
            <p:ph type="title"/>
          </p:nvPr>
        </p:nvSpPr>
        <p:spPr>
          <a:xfrm>
            <a:off x="423026" y="341745"/>
            <a:ext cx="3881120" cy="1422400"/>
          </a:xfrm>
        </p:spPr>
        <p:txBody>
          <a:bodyPr>
            <a:normAutofit/>
          </a:bodyPr>
          <a:lstStyle/>
          <a:p>
            <a:r>
              <a:rPr lang="en-GB" dirty="0"/>
              <a:t>YouTube</a:t>
            </a:r>
            <a:br>
              <a:rPr lang="en-GB" dirty="0"/>
            </a:br>
            <a:r>
              <a:rPr lang="en-GB" dirty="0"/>
              <a:t> for Business</a:t>
            </a:r>
          </a:p>
        </p:txBody>
      </p:sp>
      <p:pic>
        <p:nvPicPr>
          <p:cNvPr id="4" name="Online Media 3" title="What You Need to Know About YouTube for Business...">
            <a:hlinkClick r:id="" action="ppaction://media"/>
            <a:extLst>
              <a:ext uri="{FF2B5EF4-FFF2-40B4-BE49-F238E27FC236}">
                <a16:creationId xmlns:a16="http://schemas.microsoft.com/office/drawing/2014/main" id="{8FD6D162-1941-4EDD-885E-330AB080BFA1}"/>
              </a:ext>
            </a:extLst>
          </p:cNvPr>
          <p:cNvPicPr>
            <a:picLocks noGrp="1" noRot="1" noChangeAspect="1"/>
          </p:cNvPicPr>
          <p:nvPr>
            <p:ph idx="1"/>
            <a:videoFile r:link="rId1"/>
          </p:nvPr>
        </p:nvPicPr>
        <p:blipFill>
          <a:blip r:embed="rId4"/>
          <a:stretch>
            <a:fillRect/>
          </a:stretch>
        </p:blipFill>
        <p:spPr>
          <a:xfrm>
            <a:off x="4304146" y="341745"/>
            <a:ext cx="7609286" cy="4299166"/>
          </a:xfrm>
          <a:prstGeom prst="rect">
            <a:avLst/>
          </a:prstGeom>
        </p:spPr>
      </p:pic>
      <p:sp>
        <p:nvSpPr>
          <p:cNvPr id="5" name="TextBox 4">
            <a:extLst>
              <a:ext uri="{FF2B5EF4-FFF2-40B4-BE49-F238E27FC236}">
                <a16:creationId xmlns:a16="http://schemas.microsoft.com/office/drawing/2014/main" id="{1021179C-FF47-4FBD-91E4-F7B7D39AA38E}"/>
              </a:ext>
            </a:extLst>
          </p:cNvPr>
          <p:cNvSpPr txBox="1"/>
          <p:nvPr/>
        </p:nvSpPr>
        <p:spPr>
          <a:xfrm>
            <a:off x="4436341" y="4640911"/>
            <a:ext cx="7016750" cy="1477328"/>
          </a:xfrm>
          <a:prstGeom prst="rect">
            <a:avLst/>
          </a:prstGeom>
          <a:noFill/>
        </p:spPr>
        <p:txBody>
          <a:bodyPr wrap="square" rtlCol="0">
            <a:spAutoFit/>
          </a:bodyPr>
          <a:lstStyle/>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How simple is it to be successful on YouTube? </a:t>
            </a:r>
          </a:p>
          <a:p>
            <a:r>
              <a:rPr lang="en-GB" dirty="0">
                <a:latin typeface="Arial" panose="020B0604020202020204" pitchFamily="34" charset="0"/>
                <a:cs typeface="Arial" panose="020B0604020202020204" pitchFamily="34" charset="0"/>
              </a:rPr>
              <a:t>Watch this video to learn more. </a:t>
            </a:r>
          </a:p>
        </p:txBody>
      </p:sp>
      <p:sp>
        <p:nvSpPr>
          <p:cNvPr id="8" name="Freeform: Shape 7">
            <a:extLst>
              <a:ext uri="{FF2B5EF4-FFF2-40B4-BE49-F238E27FC236}">
                <a16:creationId xmlns:a16="http://schemas.microsoft.com/office/drawing/2014/main" id="{77933005-ACAD-4A70-8105-02AE610CDC63}"/>
              </a:ext>
            </a:extLst>
          </p:cNvPr>
          <p:cNvSpPr/>
          <p:nvPr/>
        </p:nvSpPr>
        <p:spPr>
          <a:xfrm>
            <a:off x="523971" y="1997409"/>
            <a:ext cx="3087448" cy="1470846"/>
          </a:xfrm>
          <a:custGeom>
            <a:avLst/>
            <a:gdLst>
              <a:gd name="connsiteX0" fmla="*/ 0 w 2228611"/>
              <a:gd name="connsiteY0" fmla="*/ 0 h 1337167"/>
              <a:gd name="connsiteX1" fmla="*/ 2228611 w 2228611"/>
              <a:gd name="connsiteY1" fmla="*/ 0 h 1337167"/>
              <a:gd name="connsiteX2" fmla="*/ 2228611 w 2228611"/>
              <a:gd name="connsiteY2" fmla="*/ 1337167 h 1337167"/>
              <a:gd name="connsiteX3" fmla="*/ 0 w 2228611"/>
              <a:gd name="connsiteY3" fmla="*/ 1337167 h 1337167"/>
              <a:gd name="connsiteX4" fmla="*/ 0 w 2228611"/>
              <a:gd name="connsiteY4" fmla="*/ 0 h 1337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8611" h="1337167">
                <a:moveTo>
                  <a:pt x="0" y="0"/>
                </a:moveTo>
                <a:lnTo>
                  <a:pt x="2228611" y="0"/>
                </a:lnTo>
                <a:lnTo>
                  <a:pt x="2228611" y="1337167"/>
                </a:lnTo>
                <a:lnTo>
                  <a:pt x="0" y="1337167"/>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YouTube was established in 2005 by three former employees of PayPal. </a:t>
            </a:r>
            <a:endParaRPr lang="en-GB" kern="1200" dirty="0"/>
          </a:p>
        </p:txBody>
      </p:sp>
      <p:sp>
        <p:nvSpPr>
          <p:cNvPr id="9" name="Freeform: Shape 8">
            <a:extLst>
              <a:ext uri="{FF2B5EF4-FFF2-40B4-BE49-F238E27FC236}">
                <a16:creationId xmlns:a16="http://schemas.microsoft.com/office/drawing/2014/main" id="{4D4E5021-FDB4-4E50-BFAF-E647B30398F9}"/>
              </a:ext>
            </a:extLst>
          </p:cNvPr>
          <p:cNvSpPr/>
          <p:nvPr/>
        </p:nvSpPr>
        <p:spPr>
          <a:xfrm>
            <a:off x="523971" y="3604649"/>
            <a:ext cx="3087448" cy="1337167"/>
          </a:xfrm>
          <a:custGeom>
            <a:avLst/>
            <a:gdLst>
              <a:gd name="connsiteX0" fmla="*/ 0 w 2228611"/>
              <a:gd name="connsiteY0" fmla="*/ 0 h 1337167"/>
              <a:gd name="connsiteX1" fmla="*/ 2228611 w 2228611"/>
              <a:gd name="connsiteY1" fmla="*/ 0 h 1337167"/>
              <a:gd name="connsiteX2" fmla="*/ 2228611 w 2228611"/>
              <a:gd name="connsiteY2" fmla="*/ 1337167 h 1337167"/>
              <a:gd name="connsiteX3" fmla="*/ 0 w 2228611"/>
              <a:gd name="connsiteY3" fmla="*/ 1337167 h 1337167"/>
              <a:gd name="connsiteX4" fmla="*/ 0 w 2228611"/>
              <a:gd name="connsiteY4" fmla="*/ 0 h 1337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8611" h="1337167">
                <a:moveTo>
                  <a:pt x="0" y="0"/>
                </a:moveTo>
                <a:lnTo>
                  <a:pt x="2228611" y="0"/>
                </a:lnTo>
                <a:lnTo>
                  <a:pt x="2228611" y="1337167"/>
                </a:lnTo>
                <a:lnTo>
                  <a:pt x="0" y="1337167"/>
                </a:lnTo>
                <a:lnTo>
                  <a:pt x="0" y="0"/>
                </a:lnTo>
                <a:close/>
              </a:path>
            </a:pathLst>
          </a:custGeom>
        </p:spPr>
        <p:style>
          <a:lnRef idx="2">
            <a:schemeClr val="lt1">
              <a:hueOff val="0"/>
              <a:satOff val="0"/>
              <a:lumOff val="0"/>
              <a:alphaOff val="0"/>
            </a:schemeClr>
          </a:lnRef>
          <a:fillRef idx="1">
            <a:schemeClr val="accent3">
              <a:hueOff val="760658"/>
              <a:satOff val="7323"/>
              <a:lumOff val="-883"/>
              <a:alphaOff val="0"/>
            </a:schemeClr>
          </a:fillRef>
          <a:effectRef idx="0">
            <a:schemeClr val="accent3">
              <a:hueOff val="760658"/>
              <a:satOff val="7323"/>
              <a:lumOff val="-883"/>
              <a:alphaOff val="0"/>
            </a:schemeClr>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The site was designed to be a platform for sharing video content. It is estimated that there are now 2 Billion users of YouTube. </a:t>
            </a:r>
            <a:endParaRPr lang="en-GB" kern="1200" dirty="0"/>
          </a:p>
        </p:txBody>
      </p:sp>
      <p:sp>
        <p:nvSpPr>
          <p:cNvPr id="10" name="Freeform: Shape 9">
            <a:extLst>
              <a:ext uri="{FF2B5EF4-FFF2-40B4-BE49-F238E27FC236}">
                <a16:creationId xmlns:a16="http://schemas.microsoft.com/office/drawing/2014/main" id="{4B9E0935-0963-424D-915F-93200DC46650}"/>
              </a:ext>
            </a:extLst>
          </p:cNvPr>
          <p:cNvSpPr/>
          <p:nvPr/>
        </p:nvSpPr>
        <p:spPr>
          <a:xfrm>
            <a:off x="523971" y="5078210"/>
            <a:ext cx="3087449" cy="1337167"/>
          </a:xfrm>
          <a:custGeom>
            <a:avLst/>
            <a:gdLst>
              <a:gd name="connsiteX0" fmla="*/ 0 w 2228611"/>
              <a:gd name="connsiteY0" fmla="*/ 0 h 1337167"/>
              <a:gd name="connsiteX1" fmla="*/ 2228611 w 2228611"/>
              <a:gd name="connsiteY1" fmla="*/ 0 h 1337167"/>
              <a:gd name="connsiteX2" fmla="*/ 2228611 w 2228611"/>
              <a:gd name="connsiteY2" fmla="*/ 1337167 h 1337167"/>
              <a:gd name="connsiteX3" fmla="*/ 0 w 2228611"/>
              <a:gd name="connsiteY3" fmla="*/ 1337167 h 1337167"/>
              <a:gd name="connsiteX4" fmla="*/ 0 w 2228611"/>
              <a:gd name="connsiteY4" fmla="*/ 0 h 1337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8611" h="1337167">
                <a:moveTo>
                  <a:pt x="0" y="0"/>
                </a:moveTo>
                <a:lnTo>
                  <a:pt x="2228611" y="0"/>
                </a:lnTo>
                <a:lnTo>
                  <a:pt x="2228611" y="1337167"/>
                </a:lnTo>
                <a:lnTo>
                  <a:pt x="0" y="1337167"/>
                </a:lnTo>
                <a:lnTo>
                  <a:pt x="0" y="0"/>
                </a:lnTo>
                <a:close/>
              </a:path>
            </a:pathLst>
          </a:custGeom>
        </p:spPr>
        <p:style>
          <a:lnRef idx="2">
            <a:schemeClr val="lt1">
              <a:hueOff val="0"/>
              <a:satOff val="0"/>
              <a:lumOff val="0"/>
              <a:alphaOff val="0"/>
            </a:schemeClr>
          </a:lnRef>
          <a:fillRef idx="1">
            <a:schemeClr val="accent3">
              <a:hueOff val="1521316"/>
              <a:satOff val="14646"/>
              <a:lumOff val="-1765"/>
              <a:alphaOff val="0"/>
            </a:schemeClr>
          </a:fillRef>
          <a:effectRef idx="0">
            <a:schemeClr val="accent3">
              <a:hueOff val="1521316"/>
              <a:satOff val="14646"/>
              <a:lumOff val="-1765"/>
              <a:alphaOff val="0"/>
            </a:schemeClr>
          </a:effectRef>
          <a:fontRef idx="minor">
            <a:schemeClr val="lt1"/>
          </a:fontRef>
        </p:style>
        <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kern="1200" dirty="0">
                <a:latin typeface="Arial" panose="020B0604020202020204" pitchFamily="34" charset="0"/>
                <a:cs typeface="Arial" panose="020B0604020202020204" pitchFamily="34" charset="0"/>
              </a:rPr>
              <a:t>This offers a huge audience for brands and an opportunity to target their customers directly. </a:t>
            </a:r>
            <a:endParaRPr lang="en-GB" kern="1200" dirty="0"/>
          </a:p>
        </p:txBody>
      </p:sp>
    </p:spTree>
    <p:extLst>
      <p:ext uri="{BB962C8B-B14F-4D97-AF65-F5344CB8AC3E}">
        <p14:creationId xmlns:p14="http://schemas.microsoft.com/office/powerpoint/2010/main" val="1547083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1" fill="hold"/>
                                        <p:tgtEl>
                                          <p:spTgt spid="4"/>
                                        </p:tgtEl>
                                      </p:cBhvr>
                                    </p:cmd>
                                  </p:childTnLst>
                                </p:cTn>
                              </p:par>
                              <p:par>
                                <p:cTn id="27" presetID="10" presetClass="entr" presetSubtype="0" fill="hold" nodeType="with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Effect transition="in" filter="fade">
                                      <p:cBhvr>
                                        <p:cTn id="29"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30" fill="hold" display="0">
                  <p:stCondLst>
                    <p:cond delay="indefinite"/>
                  </p:stCondLst>
                </p:cTn>
                <p:tgtEl>
                  <p:spTgt spid="4"/>
                </p:tgtEl>
              </p:cMediaNode>
            </p:video>
          </p:childTnLst>
        </p:cTn>
      </p:par>
    </p:tnLst>
    <p:bldLst>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3F583-2720-47B7-9C7C-0115D4971FD9}"/>
              </a:ext>
            </a:extLst>
          </p:cNvPr>
          <p:cNvSpPr>
            <a:spLocks noGrp="1"/>
          </p:cNvSpPr>
          <p:nvPr>
            <p:ph type="title"/>
          </p:nvPr>
        </p:nvSpPr>
        <p:spPr/>
        <p:txBody>
          <a:bodyPr/>
          <a:lstStyle/>
          <a:p>
            <a:r>
              <a:rPr lang="en-GB" dirty="0"/>
              <a:t>Facebook for business</a:t>
            </a:r>
          </a:p>
        </p:txBody>
      </p:sp>
      <p:pic>
        <p:nvPicPr>
          <p:cNvPr id="4" name="Online Media 3" title="Facebook Marketing: A Complete Video Guide for 2022">
            <a:hlinkClick r:id="" action="ppaction://media"/>
            <a:extLst>
              <a:ext uri="{FF2B5EF4-FFF2-40B4-BE49-F238E27FC236}">
                <a16:creationId xmlns:a16="http://schemas.microsoft.com/office/drawing/2014/main" id="{61CC3C7C-C8D0-4D16-B576-E874370F9B4A}"/>
              </a:ext>
            </a:extLst>
          </p:cNvPr>
          <p:cNvPicPr>
            <a:picLocks noGrp="1" noRot="1" noChangeAspect="1"/>
          </p:cNvPicPr>
          <p:nvPr>
            <p:ph idx="1"/>
            <a:videoFile r:link="rId1"/>
          </p:nvPr>
        </p:nvPicPr>
        <p:blipFill>
          <a:blip r:embed="rId4"/>
          <a:stretch>
            <a:fillRect/>
          </a:stretch>
        </p:blipFill>
        <p:spPr>
          <a:xfrm>
            <a:off x="739054" y="2135909"/>
            <a:ext cx="6656387" cy="3760788"/>
          </a:xfrm>
          <a:prstGeom prst="rect">
            <a:avLst/>
          </a:prstGeom>
        </p:spPr>
      </p:pic>
      <p:sp>
        <p:nvSpPr>
          <p:cNvPr id="7" name="Freeform: Shape 6">
            <a:extLst>
              <a:ext uri="{FF2B5EF4-FFF2-40B4-BE49-F238E27FC236}">
                <a16:creationId xmlns:a16="http://schemas.microsoft.com/office/drawing/2014/main" id="{00936211-6393-4490-8EFF-9E39E1A80F51}"/>
              </a:ext>
            </a:extLst>
          </p:cNvPr>
          <p:cNvSpPr/>
          <p:nvPr/>
        </p:nvSpPr>
        <p:spPr>
          <a:xfrm>
            <a:off x="7676400" y="806553"/>
            <a:ext cx="2097526" cy="2260164"/>
          </a:xfrm>
          <a:custGeom>
            <a:avLst/>
            <a:gdLst>
              <a:gd name="connsiteX0" fmla="*/ 0 w 2040697"/>
              <a:gd name="connsiteY0" fmla="*/ 887703 h 1775406"/>
              <a:gd name="connsiteX1" fmla="*/ 443852 w 2040697"/>
              <a:gd name="connsiteY1" fmla="*/ 0 h 1775406"/>
              <a:gd name="connsiteX2" fmla="*/ 1596846 w 2040697"/>
              <a:gd name="connsiteY2" fmla="*/ 0 h 1775406"/>
              <a:gd name="connsiteX3" fmla="*/ 2040697 w 2040697"/>
              <a:gd name="connsiteY3" fmla="*/ 887703 h 1775406"/>
              <a:gd name="connsiteX4" fmla="*/ 1596846 w 2040697"/>
              <a:gd name="connsiteY4" fmla="*/ 1775406 h 1775406"/>
              <a:gd name="connsiteX5" fmla="*/ 443852 w 2040697"/>
              <a:gd name="connsiteY5" fmla="*/ 1775406 h 1775406"/>
              <a:gd name="connsiteX6" fmla="*/ 0 w 2040697"/>
              <a:gd name="connsiteY6" fmla="*/ 887703 h 1775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0697" h="1775406">
                <a:moveTo>
                  <a:pt x="1020348" y="0"/>
                </a:moveTo>
                <a:lnTo>
                  <a:pt x="2040696" y="386151"/>
                </a:lnTo>
                <a:lnTo>
                  <a:pt x="2040696" y="1389255"/>
                </a:lnTo>
                <a:lnTo>
                  <a:pt x="1020349" y="1775406"/>
                </a:lnTo>
                <a:lnTo>
                  <a:pt x="1" y="1389255"/>
                </a:lnTo>
                <a:lnTo>
                  <a:pt x="1" y="386151"/>
                </a:lnTo>
                <a:lnTo>
                  <a:pt x="1020348" y="0"/>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45247" tIns="386590" rIns="345248" bIns="386589"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Established in 2004 by Mark Zuckerberg</a:t>
            </a:r>
          </a:p>
        </p:txBody>
      </p:sp>
      <p:sp>
        <p:nvSpPr>
          <p:cNvPr id="10" name="Freeform: Shape 9">
            <a:extLst>
              <a:ext uri="{FF2B5EF4-FFF2-40B4-BE49-F238E27FC236}">
                <a16:creationId xmlns:a16="http://schemas.microsoft.com/office/drawing/2014/main" id="{7C512CAD-8A51-4515-AADA-46A2B6D264F8}"/>
              </a:ext>
            </a:extLst>
          </p:cNvPr>
          <p:cNvSpPr/>
          <p:nvPr/>
        </p:nvSpPr>
        <p:spPr>
          <a:xfrm>
            <a:off x="9373665" y="2451369"/>
            <a:ext cx="2387444" cy="2517443"/>
          </a:xfrm>
          <a:custGeom>
            <a:avLst/>
            <a:gdLst>
              <a:gd name="connsiteX0" fmla="*/ 0 w 2040697"/>
              <a:gd name="connsiteY0" fmla="*/ 887703 h 1775406"/>
              <a:gd name="connsiteX1" fmla="*/ 443852 w 2040697"/>
              <a:gd name="connsiteY1" fmla="*/ 0 h 1775406"/>
              <a:gd name="connsiteX2" fmla="*/ 1596846 w 2040697"/>
              <a:gd name="connsiteY2" fmla="*/ 0 h 1775406"/>
              <a:gd name="connsiteX3" fmla="*/ 2040697 w 2040697"/>
              <a:gd name="connsiteY3" fmla="*/ 887703 h 1775406"/>
              <a:gd name="connsiteX4" fmla="*/ 1596846 w 2040697"/>
              <a:gd name="connsiteY4" fmla="*/ 1775406 h 1775406"/>
              <a:gd name="connsiteX5" fmla="*/ 443852 w 2040697"/>
              <a:gd name="connsiteY5" fmla="*/ 1775406 h 1775406"/>
              <a:gd name="connsiteX6" fmla="*/ 0 w 2040697"/>
              <a:gd name="connsiteY6" fmla="*/ 887703 h 1775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0697" h="1775406">
                <a:moveTo>
                  <a:pt x="1020348" y="0"/>
                </a:moveTo>
                <a:lnTo>
                  <a:pt x="2040696" y="386151"/>
                </a:lnTo>
                <a:lnTo>
                  <a:pt x="2040696" y="1389255"/>
                </a:lnTo>
                <a:lnTo>
                  <a:pt x="1020349" y="1775406"/>
                </a:lnTo>
                <a:lnTo>
                  <a:pt x="1" y="1389255"/>
                </a:lnTo>
                <a:lnTo>
                  <a:pt x="1" y="386151"/>
                </a:lnTo>
                <a:lnTo>
                  <a:pt x="1020348" y="0"/>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37627" tIns="378970" rIns="337628" bIns="378969" numCol="1" spcCol="1270" anchor="ctr" anchorCtr="0">
            <a:noAutofit/>
          </a:bodyPr>
          <a:lstStyle/>
          <a:p>
            <a:pPr lvl="0" algn="ctr" defTabSz="711200">
              <a:lnSpc>
                <a:spcPct val="90000"/>
              </a:lnSpc>
              <a:spcBef>
                <a:spcPct val="0"/>
              </a:spcBef>
              <a:spcAft>
                <a:spcPct val="35000"/>
              </a:spcAft>
            </a:pPr>
            <a:r>
              <a:rPr lang="en-GB" kern="1200" dirty="0">
                <a:latin typeface="Arial" panose="020B0604020202020204" pitchFamily="34" charset="0"/>
                <a:cs typeface="Arial" panose="020B0604020202020204" pitchFamily="34" charset="0"/>
              </a:rPr>
              <a:t>Set up as a </a:t>
            </a:r>
            <a:r>
              <a:rPr lang="en-GB" dirty="0">
                <a:latin typeface="Arial" panose="020B0604020202020204" pitchFamily="34" charset="0"/>
                <a:cs typeface="Arial" panose="020B0604020202020204" pitchFamily="34" charset="0"/>
              </a:rPr>
              <a:t>networking </a:t>
            </a:r>
            <a:r>
              <a:rPr lang="en-GB" kern="1200" dirty="0">
                <a:latin typeface="Arial" panose="020B0604020202020204" pitchFamily="34" charset="0"/>
                <a:cs typeface="Arial" panose="020B0604020202020204" pitchFamily="34" charset="0"/>
              </a:rPr>
              <a:t>tool, allowing users to post short  status updates and images. </a:t>
            </a:r>
          </a:p>
        </p:txBody>
      </p:sp>
      <p:sp>
        <p:nvSpPr>
          <p:cNvPr id="11" name="Freeform: Shape 10">
            <a:extLst>
              <a:ext uri="{FF2B5EF4-FFF2-40B4-BE49-F238E27FC236}">
                <a16:creationId xmlns:a16="http://schemas.microsoft.com/office/drawing/2014/main" id="{DE6FB560-FCC9-4200-9784-FA7034C30807}"/>
              </a:ext>
            </a:extLst>
          </p:cNvPr>
          <p:cNvSpPr/>
          <p:nvPr/>
        </p:nvSpPr>
        <p:spPr>
          <a:xfrm>
            <a:off x="2717277" y="2773106"/>
            <a:ext cx="2203952" cy="1224418"/>
          </a:xfrm>
          <a:custGeom>
            <a:avLst/>
            <a:gdLst>
              <a:gd name="connsiteX0" fmla="*/ 0 w 2203952"/>
              <a:gd name="connsiteY0" fmla="*/ 0 h 1224418"/>
              <a:gd name="connsiteX1" fmla="*/ 2203952 w 2203952"/>
              <a:gd name="connsiteY1" fmla="*/ 0 h 1224418"/>
              <a:gd name="connsiteX2" fmla="*/ 2203952 w 2203952"/>
              <a:gd name="connsiteY2" fmla="*/ 1224418 h 1224418"/>
              <a:gd name="connsiteX3" fmla="*/ 0 w 2203952"/>
              <a:gd name="connsiteY3" fmla="*/ 1224418 h 1224418"/>
              <a:gd name="connsiteX4" fmla="*/ 0 w 2203952"/>
              <a:gd name="connsiteY4" fmla="*/ 0 h 1224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952" h="1224418">
                <a:moveTo>
                  <a:pt x="0" y="0"/>
                </a:moveTo>
                <a:lnTo>
                  <a:pt x="2203952" y="0"/>
                </a:lnTo>
                <a:lnTo>
                  <a:pt x="2203952" y="1224418"/>
                </a:lnTo>
                <a:lnTo>
                  <a:pt x="0" y="12244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0" lvl="0" indent="0" algn="r" defTabSz="1600200">
              <a:lnSpc>
                <a:spcPct val="90000"/>
              </a:lnSpc>
              <a:spcBef>
                <a:spcPct val="0"/>
              </a:spcBef>
              <a:spcAft>
                <a:spcPct val="35000"/>
              </a:spcAft>
              <a:buNone/>
            </a:pPr>
            <a:endParaRPr lang="en-GB" sz="3600" kern="1200"/>
          </a:p>
        </p:txBody>
      </p:sp>
      <p:sp>
        <p:nvSpPr>
          <p:cNvPr id="13" name="Freeform: Shape 12">
            <a:extLst>
              <a:ext uri="{FF2B5EF4-FFF2-40B4-BE49-F238E27FC236}">
                <a16:creationId xmlns:a16="http://schemas.microsoft.com/office/drawing/2014/main" id="{674EAC15-E7A5-4086-A8E2-D187D8FA4723}"/>
              </a:ext>
            </a:extLst>
          </p:cNvPr>
          <p:cNvSpPr/>
          <p:nvPr/>
        </p:nvSpPr>
        <p:spPr>
          <a:xfrm>
            <a:off x="7676400" y="4311233"/>
            <a:ext cx="2217426" cy="2260164"/>
          </a:xfrm>
          <a:custGeom>
            <a:avLst/>
            <a:gdLst>
              <a:gd name="connsiteX0" fmla="*/ 0 w 2040697"/>
              <a:gd name="connsiteY0" fmla="*/ 887703 h 1775406"/>
              <a:gd name="connsiteX1" fmla="*/ 443852 w 2040697"/>
              <a:gd name="connsiteY1" fmla="*/ 0 h 1775406"/>
              <a:gd name="connsiteX2" fmla="*/ 1596846 w 2040697"/>
              <a:gd name="connsiteY2" fmla="*/ 0 h 1775406"/>
              <a:gd name="connsiteX3" fmla="*/ 2040697 w 2040697"/>
              <a:gd name="connsiteY3" fmla="*/ 887703 h 1775406"/>
              <a:gd name="connsiteX4" fmla="*/ 1596846 w 2040697"/>
              <a:gd name="connsiteY4" fmla="*/ 1775406 h 1775406"/>
              <a:gd name="connsiteX5" fmla="*/ 443852 w 2040697"/>
              <a:gd name="connsiteY5" fmla="*/ 1775406 h 1775406"/>
              <a:gd name="connsiteX6" fmla="*/ 0 w 2040697"/>
              <a:gd name="connsiteY6" fmla="*/ 887703 h 1775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0697" h="1775406">
                <a:moveTo>
                  <a:pt x="1020348" y="0"/>
                </a:moveTo>
                <a:lnTo>
                  <a:pt x="2040696" y="386151"/>
                </a:lnTo>
                <a:lnTo>
                  <a:pt x="2040696" y="1389255"/>
                </a:lnTo>
                <a:lnTo>
                  <a:pt x="1020349" y="1775406"/>
                </a:lnTo>
                <a:lnTo>
                  <a:pt x="1" y="1389255"/>
                </a:lnTo>
                <a:lnTo>
                  <a:pt x="1" y="386151"/>
                </a:lnTo>
                <a:lnTo>
                  <a:pt x="1020348" y="0"/>
                </a:lnTo>
                <a:close/>
              </a:path>
            </a:pathLst>
          </a:custGeom>
          <a:scene3d>
            <a:camera prst="orthographicFront"/>
            <a:lightRig rig="threePt" dir="t">
              <a:rot lat="0" lon="0" rev="7500000"/>
            </a:lightRig>
          </a:scene3d>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45247" tIns="386590" rIns="345248" bIns="386589"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Facebook has 3Billion regular users. </a:t>
            </a:r>
          </a:p>
        </p:txBody>
      </p:sp>
      <p:sp>
        <p:nvSpPr>
          <p:cNvPr id="14" name="Freeform: Shape 13">
            <a:extLst>
              <a:ext uri="{FF2B5EF4-FFF2-40B4-BE49-F238E27FC236}">
                <a16:creationId xmlns:a16="http://schemas.microsoft.com/office/drawing/2014/main" id="{B37134B0-523A-4CA0-A137-9921FFAFA70C}"/>
              </a:ext>
            </a:extLst>
          </p:cNvPr>
          <p:cNvSpPr/>
          <p:nvPr/>
        </p:nvSpPr>
        <p:spPr>
          <a:xfrm>
            <a:off x="7786368" y="4505250"/>
            <a:ext cx="2277418" cy="1224418"/>
          </a:xfrm>
          <a:custGeom>
            <a:avLst/>
            <a:gdLst>
              <a:gd name="connsiteX0" fmla="*/ 0 w 2277418"/>
              <a:gd name="connsiteY0" fmla="*/ 0 h 1224418"/>
              <a:gd name="connsiteX1" fmla="*/ 2277418 w 2277418"/>
              <a:gd name="connsiteY1" fmla="*/ 0 h 1224418"/>
              <a:gd name="connsiteX2" fmla="*/ 2277418 w 2277418"/>
              <a:gd name="connsiteY2" fmla="*/ 1224418 h 1224418"/>
              <a:gd name="connsiteX3" fmla="*/ 0 w 2277418"/>
              <a:gd name="connsiteY3" fmla="*/ 1224418 h 1224418"/>
              <a:gd name="connsiteX4" fmla="*/ 0 w 2277418"/>
              <a:gd name="connsiteY4" fmla="*/ 0 h 1224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7418" h="1224418">
                <a:moveTo>
                  <a:pt x="0" y="0"/>
                </a:moveTo>
                <a:lnTo>
                  <a:pt x="2277418" y="0"/>
                </a:lnTo>
                <a:lnTo>
                  <a:pt x="2277418" y="1224418"/>
                </a:lnTo>
                <a:lnTo>
                  <a:pt x="0" y="12244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endParaRPr lang="en-GB" sz="3600" kern="1200"/>
          </a:p>
        </p:txBody>
      </p:sp>
    </p:spTree>
    <p:extLst>
      <p:ext uri="{BB962C8B-B14F-4D97-AF65-F5344CB8AC3E}">
        <p14:creationId xmlns:p14="http://schemas.microsoft.com/office/powerpoint/2010/main" val="1133957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fill="hold" display="0">
                  <p:stCondLst>
                    <p:cond delay="indefinite"/>
                  </p:stCondLst>
                </p:cTn>
                <p:tgtEl>
                  <p:spTgt spid="4"/>
                </p:tgtEl>
              </p:cMediaNode>
            </p:video>
            <p:seq concurrent="1" nextAc="seek">
              <p:cTn id="23" restart="whenNotActive" fill="hold" evtFilter="cancelBubble" nodeType="interactiveSeq">
                <p:stCondLst>
                  <p:cond evt="onClick" delay="0">
                    <p:tgtEl>
                      <p:spTgt spid="4"/>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4"/>
                                        </p:tgtEl>
                                      </p:cBhvr>
                                    </p:cmd>
                                  </p:childTnLst>
                                </p:cTn>
                              </p:par>
                            </p:childTnLst>
                          </p:cTn>
                        </p:par>
                      </p:childTnLst>
                    </p:cTn>
                  </p:par>
                </p:childTnLst>
              </p:cTn>
              <p:nextCondLst>
                <p:cond evt="onClick" delay="0">
                  <p:tgtEl>
                    <p:spTgt spid="4"/>
                  </p:tgtEl>
                </p:cond>
              </p:nextCondLst>
            </p:seq>
          </p:childTnLst>
        </p:cTn>
      </p:par>
    </p:tnLst>
    <p:bldLst>
      <p:bldP spid="7" grpId="0" animBg="1"/>
      <p:bldP spid="10"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9B4056F-1959-4627-A683-77F6C0603F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hlinkClick r:id="rId3"/>
            <a:extLst>
              <a:ext uri="{FF2B5EF4-FFF2-40B4-BE49-F238E27FC236}">
                <a16:creationId xmlns:a16="http://schemas.microsoft.com/office/drawing/2014/main" id="{BE4278EA-EB96-4E56-BD18-8AA4071EFF2C}"/>
              </a:ext>
            </a:extLst>
          </p:cNvPr>
          <p:cNvPicPr>
            <a:picLocks noChangeAspect="1"/>
          </p:cNvPicPr>
          <p:nvPr/>
        </p:nvPicPr>
        <p:blipFill>
          <a:blip r:embed="rId4"/>
          <a:stretch>
            <a:fillRect/>
          </a:stretch>
        </p:blipFill>
        <p:spPr>
          <a:xfrm>
            <a:off x="1289736" y="643538"/>
            <a:ext cx="9613628" cy="3557043"/>
          </a:xfrm>
          <a:prstGeom prst="rect">
            <a:avLst/>
          </a:prstGeom>
        </p:spPr>
      </p:pic>
      <p:sp>
        <p:nvSpPr>
          <p:cNvPr id="12" name="Rectangle 11">
            <a:extLst>
              <a:ext uri="{FF2B5EF4-FFF2-40B4-BE49-F238E27FC236}">
                <a16:creationId xmlns:a16="http://schemas.microsoft.com/office/drawing/2014/main" id="{D8D7349B-C9FA-4FCE-A1FF-948F460A3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554906"/>
            <a:ext cx="12188952" cy="2303094"/>
          </a:xfrm>
          <a:prstGeom prst="rect">
            <a:avLst/>
          </a:prstGeom>
          <a:solidFill>
            <a:srgbClr val="333789"/>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F206D15-AFE4-4418-AF12-B9F99710C16D}"/>
              </a:ext>
            </a:extLst>
          </p:cNvPr>
          <p:cNvSpPr>
            <a:spLocks noGrp="1"/>
          </p:cNvSpPr>
          <p:nvPr>
            <p:ph type="title"/>
          </p:nvPr>
        </p:nvSpPr>
        <p:spPr>
          <a:xfrm>
            <a:off x="633998" y="4905301"/>
            <a:ext cx="4988879" cy="1554485"/>
          </a:xfrm>
        </p:spPr>
        <p:txBody>
          <a:bodyPr anchor="ctr">
            <a:normAutofit/>
          </a:bodyPr>
          <a:lstStyle/>
          <a:p>
            <a:pPr algn="r"/>
            <a:r>
              <a:rPr lang="en-GB" sz="4000">
                <a:solidFill>
                  <a:srgbClr val="FFFFFF"/>
                </a:solidFill>
              </a:rPr>
              <a:t>Instagram for Business</a:t>
            </a:r>
          </a:p>
        </p:txBody>
      </p:sp>
      <p:cxnSp>
        <p:nvCxnSpPr>
          <p:cNvPr id="14" name="Straight Connector 13">
            <a:extLst>
              <a:ext uri="{FF2B5EF4-FFF2-40B4-BE49-F238E27FC236}">
                <a16:creationId xmlns:a16="http://schemas.microsoft.com/office/drawing/2014/main" id="{55646586-8E5D-4A2B-BDA9-01CE28AC89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20770" y="5247564"/>
            <a:ext cx="0" cy="873457"/>
          </a:xfrm>
          <a:prstGeom prst="line">
            <a:avLst/>
          </a:prstGeom>
          <a:ln w="19050">
            <a:solidFill>
              <a:srgbClr val="FEA51B"/>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AE32E1F-FCF3-45D1-8B71-CC2D143AAFBF}"/>
              </a:ext>
            </a:extLst>
          </p:cNvPr>
          <p:cNvSpPr>
            <a:spLocks noGrp="1"/>
          </p:cNvSpPr>
          <p:nvPr>
            <p:ph idx="1"/>
          </p:nvPr>
        </p:nvSpPr>
        <p:spPr>
          <a:xfrm>
            <a:off x="6064301" y="4905300"/>
            <a:ext cx="5493699" cy="1554485"/>
          </a:xfrm>
        </p:spPr>
        <p:txBody>
          <a:bodyPr anchor="ctr">
            <a:normAutofit/>
          </a:bodyPr>
          <a:lstStyle/>
          <a:p>
            <a:r>
              <a:rPr lang="en-GB" dirty="0">
                <a:solidFill>
                  <a:srgbClr val="FFFFFF"/>
                </a:solidFill>
              </a:rPr>
              <a:t>Instagram began in 2010 and focused on photo posting by users, allowing members to follow and interact with other users. </a:t>
            </a:r>
          </a:p>
        </p:txBody>
      </p:sp>
    </p:spTree>
    <p:extLst>
      <p:ext uri="{BB962C8B-B14F-4D97-AF65-F5344CB8AC3E}">
        <p14:creationId xmlns:p14="http://schemas.microsoft.com/office/powerpoint/2010/main" val="277412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DC757-23C3-4BCF-A8A1-63B929420ACD}"/>
              </a:ext>
            </a:extLst>
          </p:cNvPr>
          <p:cNvSpPr>
            <a:spLocks noGrp="1"/>
          </p:cNvSpPr>
          <p:nvPr>
            <p:ph type="title"/>
          </p:nvPr>
        </p:nvSpPr>
        <p:spPr/>
        <p:txBody>
          <a:bodyPr/>
          <a:lstStyle/>
          <a:p>
            <a:r>
              <a:rPr lang="en-GB" dirty="0"/>
              <a:t>Instagram and Marketing </a:t>
            </a:r>
          </a:p>
        </p:txBody>
      </p:sp>
      <p:pic>
        <p:nvPicPr>
          <p:cNvPr id="4" name="Online Media 3" title="Instagram Marketing For Small Business (2022 UPDATE)">
            <a:hlinkClick r:id="" action="ppaction://media"/>
            <a:extLst>
              <a:ext uri="{FF2B5EF4-FFF2-40B4-BE49-F238E27FC236}">
                <a16:creationId xmlns:a16="http://schemas.microsoft.com/office/drawing/2014/main" id="{8E4253EA-66F9-4092-BD52-2C8E4681F6EF}"/>
              </a:ext>
            </a:extLst>
          </p:cNvPr>
          <p:cNvPicPr>
            <a:picLocks noGrp="1" noRot="1" noChangeAspect="1"/>
          </p:cNvPicPr>
          <p:nvPr>
            <p:ph idx="1"/>
            <a:videoFile r:link="rId1"/>
          </p:nvPr>
        </p:nvPicPr>
        <p:blipFill>
          <a:blip r:embed="rId4"/>
          <a:stretch>
            <a:fillRect/>
          </a:stretch>
        </p:blipFill>
        <p:spPr>
          <a:xfrm>
            <a:off x="392936" y="2081719"/>
            <a:ext cx="7111082" cy="4017686"/>
          </a:xfrm>
          <a:prstGeom prst="rect">
            <a:avLst/>
          </a:prstGeom>
        </p:spPr>
      </p:pic>
      <p:sp>
        <p:nvSpPr>
          <p:cNvPr id="7" name="TextBox 6">
            <a:extLst>
              <a:ext uri="{FF2B5EF4-FFF2-40B4-BE49-F238E27FC236}">
                <a16:creationId xmlns:a16="http://schemas.microsoft.com/office/drawing/2014/main" id="{64CC1CF7-82E1-44C1-9E10-979F1229CEAA}"/>
              </a:ext>
            </a:extLst>
          </p:cNvPr>
          <p:cNvSpPr txBox="1"/>
          <p:nvPr/>
        </p:nvSpPr>
        <p:spPr>
          <a:xfrm>
            <a:off x="8014842" y="1977174"/>
            <a:ext cx="3930724" cy="646331"/>
          </a:xfrm>
          <a:prstGeom prst="rect">
            <a:avLst/>
          </a:prstGeom>
          <a:noFill/>
        </p:spPr>
        <p:txBody>
          <a:bodyPr wrap="square" rtlCol="0">
            <a:spAutoFit/>
          </a:bodyPr>
          <a:lstStyle/>
          <a:p>
            <a:pPr algn="l"/>
            <a:endParaRPr lang="en-GB" sz="1800" b="0" i="0" u="none" strike="noStrike" baseline="0" dirty="0">
              <a:solidFill>
                <a:srgbClr val="000000"/>
              </a:solidFill>
              <a:latin typeface="Arial" panose="020B0604020202020204" pitchFamily="34" charset="0"/>
              <a:cs typeface="Arial" panose="020B0604020202020204" pitchFamily="34" charset="0"/>
            </a:endParaRPr>
          </a:p>
          <a:p>
            <a:pPr algn="l"/>
            <a:endParaRPr lang="en-GB" sz="1800" b="0" i="0" u="none" strike="noStrike" baseline="0" dirty="0">
              <a:solidFill>
                <a:srgbClr val="000000"/>
              </a:solidFill>
              <a:latin typeface="Arial" panose="020B0604020202020204" pitchFamily="34" charset="0"/>
              <a:cs typeface="Arial" panose="020B0604020202020204" pitchFamily="34" charset="0"/>
            </a:endParaRPr>
          </a:p>
        </p:txBody>
      </p:sp>
      <p:grpSp>
        <p:nvGrpSpPr>
          <p:cNvPr id="16" name="Group 15">
            <a:extLst>
              <a:ext uri="{FF2B5EF4-FFF2-40B4-BE49-F238E27FC236}">
                <a16:creationId xmlns:a16="http://schemas.microsoft.com/office/drawing/2014/main" id="{6035E7AF-3C74-4B14-B146-E547A626D12A}"/>
              </a:ext>
            </a:extLst>
          </p:cNvPr>
          <p:cNvGrpSpPr/>
          <p:nvPr/>
        </p:nvGrpSpPr>
        <p:grpSpPr>
          <a:xfrm>
            <a:off x="7609802" y="1714089"/>
            <a:ext cx="4374982" cy="1502077"/>
            <a:chOff x="7609802" y="1714089"/>
            <a:chExt cx="4374982" cy="1502077"/>
          </a:xfrm>
        </p:grpSpPr>
        <p:sp>
          <p:nvSpPr>
            <p:cNvPr id="10" name="Freeform: Shape 9">
              <a:extLst>
                <a:ext uri="{FF2B5EF4-FFF2-40B4-BE49-F238E27FC236}">
                  <a16:creationId xmlns:a16="http://schemas.microsoft.com/office/drawing/2014/main" id="{D972B31F-4639-4DE8-846B-195C5356324D}"/>
                </a:ext>
              </a:extLst>
            </p:cNvPr>
            <p:cNvSpPr/>
            <p:nvPr/>
          </p:nvSpPr>
          <p:spPr>
            <a:xfrm>
              <a:off x="7784801" y="1903672"/>
              <a:ext cx="4199983" cy="1312494"/>
            </a:xfrm>
            <a:custGeom>
              <a:avLst/>
              <a:gdLst>
                <a:gd name="connsiteX0" fmla="*/ 0 w 4199983"/>
                <a:gd name="connsiteY0" fmla="*/ 0 h 1312494"/>
                <a:gd name="connsiteX1" fmla="*/ 4199983 w 4199983"/>
                <a:gd name="connsiteY1" fmla="*/ 0 h 1312494"/>
                <a:gd name="connsiteX2" fmla="*/ 4199983 w 4199983"/>
                <a:gd name="connsiteY2" fmla="*/ 1312494 h 1312494"/>
                <a:gd name="connsiteX3" fmla="*/ 0 w 4199983"/>
                <a:gd name="connsiteY3" fmla="*/ 1312494 h 1312494"/>
                <a:gd name="connsiteX4" fmla="*/ 0 w 4199983"/>
                <a:gd name="connsiteY4" fmla="*/ 0 h 1312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9983" h="1312494">
                  <a:moveTo>
                    <a:pt x="0" y="0"/>
                  </a:moveTo>
                  <a:lnTo>
                    <a:pt x="4199983" y="0"/>
                  </a:lnTo>
                  <a:lnTo>
                    <a:pt x="4199983" y="1312494"/>
                  </a:lnTo>
                  <a:lnTo>
                    <a:pt x="0" y="1312494"/>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888996"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Instagram offers a major platform to millennial users who may not watch traditional television advertising or listen to radio ads. (</a:t>
              </a:r>
              <a:r>
                <a:rPr lang="en-GB" sz="1600" kern="1200" dirty="0" err="1">
                  <a:latin typeface="Arial" panose="020B0604020202020204" pitchFamily="34" charset="0"/>
                  <a:cs typeface="Arial" panose="020B0604020202020204" pitchFamily="34" charset="0"/>
                </a:rPr>
                <a:t>Israfilzade</a:t>
              </a:r>
              <a:r>
                <a:rPr lang="en-GB" sz="1600" kern="1200" dirty="0">
                  <a:latin typeface="Arial" panose="020B0604020202020204" pitchFamily="34" charset="0"/>
                  <a:cs typeface="Arial" panose="020B0604020202020204" pitchFamily="34" charset="0"/>
                </a:rPr>
                <a:t> &amp;</a:t>
              </a:r>
              <a:r>
                <a:rPr lang="en-GB" sz="1600" kern="1200" dirty="0" err="1">
                  <a:latin typeface="Arial" panose="020B0604020202020204" pitchFamily="34" charset="0"/>
                  <a:cs typeface="Arial" panose="020B0604020202020204" pitchFamily="34" charset="0"/>
                </a:rPr>
                <a:t>Babyev</a:t>
              </a:r>
              <a:r>
                <a:rPr lang="en-GB" sz="1600" kern="1200" dirty="0">
                  <a:latin typeface="Arial" panose="020B0604020202020204" pitchFamily="34" charset="0"/>
                  <a:cs typeface="Arial" panose="020B0604020202020204" pitchFamily="34" charset="0"/>
                </a:rPr>
                <a:t>, 2020)</a:t>
              </a:r>
              <a:endParaRPr lang="en-GB" sz="1600" kern="1200" dirty="0"/>
            </a:p>
          </p:txBody>
        </p:sp>
        <p:sp>
          <p:nvSpPr>
            <p:cNvPr id="11" name="Rectangle 10" descr="School boy outline">
              <a:extLst>
                <a:ext uri="{FF2B5EF4-FFF2-40B4-BE49-F238E27FC236}">
                  <a16:creationId xmlns:a16="http://schemas.microsoft.com/office/drawing/2014/main" id="{52020363-C15C-423E-A976-8755313790A8}"/>
                </a:ext>
              </a:extLst>
            </p:cNvPr>
            <p:cNvSpPr/>
            <p:nvPr/>
          </p:nvSpPr>
          <p:spPr>
            <a:xfrm>
              <a:off x="7609802" y="1714089"/>
              <a:ext cx="918746" cy="1378119"/>
            </a:xfrm>
            <a:prstGeom prst="rect">
              <a:avLst/>
            </a:prstGeom>
            <a: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17" name="Group 16">
            <a:extLst>
              <a:ext uri="{FF2B5EF4-FFF2-40B4-BE49-F238E27FC236}">
                <a16:creationId xmlns:a16="http://schemas.microsoft.com/office/drawing/2014/main" id="{AED3083C-2E3E-4CDA-9F85-473EEB6594E5}"/>
              </a:ext>
            </a:extLst>
          </p:cNvPr>
          <p:cNvGrpSpPr/>
          <p:nvPr/>
        </p:nvGrpSpPr>
        <p:grpSpPr>
          <a:xfrm>
            <a:off x="7609802" y="3366374"/>
            <a:ext cx="4374982" cy="1502077"/>
            <a:chOff x="7609802" y="3366374"/>
            <a:chExt cx="4374982" cy="1502077"/>
          </a:xfrm>
        </p:grpSpPr>
        <p:sp>
          <p:nvSpPr>
            <p:cNvPr id="12" name="Freeform: Shape 11">
              <a:extLst>
                <a:ext uri="{FF2B5EF4-FFF2-40B4-BE49-F238E27FC236}">
                  <a16:creationId xmlns:a16="http://schemas.microsoft.com/office/drawing/2014/main" id="{03CD8517-3AEB-441E-990A-21208ACA9244}"/>
                </a:ext>
              </a:extLst>
            </p:cNvPr>
            <p:cNvSpPr/>
            <p:nvPr/>
          </p:nvSpPr>
          <p:spPr>
            <a:xfrm>
              <a:off x="7784801" y="3555957"/>
              <a:ext cx="4199983" cy="1312494"/>
            </a:xfrm>
            <a:custGeom>
              <a:avLst/>
              <a:gdLst>
                <a:gd name="connsiteX0" fmla="*/ 0 w 4199983"/>
                <a:gd name="connsiteY0" fmla="*/ 0 h 1312494"/>
                <a:gd name="connsiteX1" fmla="*/ 4199983 w 4199983"/>
                <a:gd name="connsiteY1" fmla="*/ 0 h 1312494"/>
                <a:gd name="connsiteX2" fmla="*/ 4199983 w 4199983"/>
                <a:gd name="connsiteY2" fmla="*/ 1312494 h 1312494"/>
                <a:gd name="connsiteX3" fmla="*/ 0 w 4199983"/>
                <a:gd name="connsiteY3" fmla="*/ 1312494 h 1312494"/>
                <a:gd name="connsiteX4" fmla="*/ 0 w 4199983"/>
                <a:gd name="connsiteY4" fmla="*/ 0 h 1312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9983" h="1312494">
                  <a:moveTo>
                    <a:pt x="0" y="0"/>
                  </a:moveTo>
                  <a:lnTo>
                    <a:pt x="4199983" y="0"/>
                  </a:lnTo>
                  <a:lnTo>
                    <a:pt x="4199983" y="1312494"/>
                  </a:lnTo>
                  <a:lnTo>
                    <a:pt x="0" y="1312494"/>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888996"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u="none" strike="noStrike" kern="1200" baseline="0" dirty="0">
                  <a:solidFill>
                    <a:srgbClr val="000000"/>
                  </a:solidFill>
                  <a:latin typeface="Arial" panose="020B0604020202020204" pitchFamily="34" charset="0"/>
                  <a:cs typeface="Arial" panose="020B0604020202020204" pitchFamily="34" charset="0"/>
                </a:rPr>
                <a:t>Instagram is a fast moving and constantly available app</a:t>
              </a:r>
              <a:r>
                <a:rPr lang="en-GB" sz="1600" kern="1200" dirty="0">
                  <a:solidFill>
                    <a:srgbClr val="000000"/>
                  </a:solidFill>
                  <a:latin typeface="Arial" panose="020B0604020202020204" pitchFamily="34" charset="0"/>
                  <a:cs typeface="Arial" panose="020B0604020202020204" pitchFamily="34" charset="0"/>
                </a:rPr>
                <a:t> for user, so brands must be prepared to update content regularly and interact with users to build a following. </a:t>
              </a:r>
              <a:endParaRPr lang="en-GB" sz="1600" kern="1200" dirty="0"/>
            </a:p>
          </p:txBody>
        </p:sp>
        <p:sp>
          <p:nvSpPr>
            <p:cNvPr id="13" name="Rectangle 12" descr="Smart Phone with solid fill">
              <a:extLst>
                <a:ext uri="{FF2B5EF4-FFF2-40B4-BE49-F238E27FC236}">
                  <a16:creationId xmlns:a16="http://schemas.microsoft.com/office/drawing/2014/main" id="{05CBC5DE-48F1-4A82-9AD6-00FCEC3351D1}"/>
                </a:ext>
              </a:extLst>
            </p:cNvPr>
            <p:cNvSpPr/>
            <p:nvPr/>
          </p:nvSpPr>
          <p:spPr>
            <a:xfrm>
              <a:off x="7609802" y="3366374"/>
              <a:ext cx="918746" cy="1378119"/>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18" name="Group 17">
            <a:extLst>
              <a:ext uri="{FF2B5EF4-FFF2-40B4-BE49-F238E27FC236}">
                <a16:creationId xmlns:a16="http://schemas.microsoft.com/office/drawing/2014/main" id="{7FF477DE-5C11-414D-9EE4-60BE04D168D4}"/>
              </a:ext>
            </a:extLst>
          </p:cNvPr>
          <p:cNvGrpSpPr/>
          <p:nvPr/>
        </p:nvGrpSpPr>
        <p:grpSpPr>
          <a:xfrm>
            <a:off x="7609802" y="5018659"/>
            <a:ext cx="4374982" cy="1502077"/>
            <a:chOff x="7609802" y="5018659"/>
            <a:chExt cx="4374982" cy="1502077"/>
          </a:xfrm>
        </p:grpSpPr>
        <p:sp>
          <p:nvSpPr>
            <p:cNvPr id="14" name="Freeform: Shape 13">
              <a:extLst>
                <a:ext uri="{FF2B5EF4-FFF2-40B4-BE49-F238E27FC236}">
                  <a16:creationId xmlns:a16="http://schemas.microsoft.com/office/drawing/2014/main" id="{6E0FDF2C-BEC9-46DD-BA10-7221B3935666}"/>
                </a:ext>
              </a:extLst>
            </p:cNvPr>
            <p:cNvSpPr/>
            <p:nvPr/>
          </p:nvSpPr>
          <p:spPr>
            <a:xfrm>
              <a:off x="7784801" y="5208242"/>
              <a:ext cx="4199983" cy="1312494"/>
            </a:xfrm>
            <a:custGeom>
              <a:avLst/>
              <a:gdLst>
                <a:gd name="connsiteX0" fmla="*/ 0 w 4199983"/>
                <a:gd name="connsiteY0" fmla="*/ 0 h 1312494"/>
                <a:gd name="connsiteX1" fmla="*/ 4199983 w 4199983"/>
                <a:gd name="connsiteY1" fmla="*/ 0 h 1312494"/>
                <a:gd name="connsiteX2" fmla="*/ 4199983 w 4199983"/>
                <a:gd name="connsiteY2" fmla="*/ 1312494 h 1312494"/>
                <a:gd name="connsiteX3" fmla="*/ 0 w 4199983"/>
                <a:gd name="connsiteY3" fmla="*/ 1312494 h 1312494"/>
                <a:gd name="connsiteX4" fmla="*/ 0 w 4199983"/>
                <a:gd name="connsiteY4" fmla="*/ 0 h 1312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9983" h="1312494">
                  <a:moveTo>
                    <a:pt x="0" y="0"/>
                  </a:moveTo>
                  <a:lnTo>
                    <a:pt x="4199983" y="0"/>
                  </a:lnTo>
                  <a:lnTo>
                    <a:pt x="4199983" y="1312494"/>
                  </a:lnTo>
                  <a:lnTo>
                    <a:pt x="0" y="1312494"/>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888996"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solidFill>
                    <a:srgbClr val="000000"/>
                  </a:solidFill>
                  <a:latin typeface="Arial" panose="020B0604020202020204" pitchFamily="34" charset="0"/>
                  <a:cs typeface="Arial" panose="020B0604020202020204" pitchFamily="34" charset="0"/>
                </a:rPr>
                <a:t>Watch the first few minutes of this Instagram guide to learn more. </a:t>
              </a:r>
              <a:endParaRPr lang="en-GB" sz="1600" kern="1200" dirty="0"/>
            </a:p>
          </p:txBody>
        </p:sp>
        <p:sp>
          <p:nvSpPr>
            <p:cNvPr id="15" name="Rectangle 14" descr="Theatre outline">
              <a:extLst>
                <a:ext uri="{FF2B5EF4-FFF2-40B4-BE49-F238E27FC236}">
                  <a16:creationId xmlns:a16="http://schemas.microsoft.com/office/drawing/2014/main" id="{DFB8F95A-3768-4ADB-8384-A0F55A6B8E32}"/>
                </a:ext>
              </a:extLst>
            </p:cNvPr>
            <p:cNvSpPr/>
            <p:nvPr/>
          </p:nvSpPr>
          <p:spPr>
            <a:xfrm>
              <a:off x="7609802" y="5018659"/>
              <a:ext cx="918746" cy="1378119"/>
            </a:xfrm>
            <a:prstGeom prst="rect">
              <a:avLst/>
            </a:prstGeom>
            <a: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Tree>
    <p:extLst>
      <p:ext uri="{BB962C8B-B14F-4D97-AF65-F5344CB8AC3E}">
        <p14:creationId xmlns:p14="http://schemas.microsoft.com/office/powerpoint/2010/main" val="2598511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mediacall" presetSubtype="0" fill="hold" nodeType="clickEffect">
                                  <p:stCondLst>
                                    <p:cond delay="0"/>
                                  </p:stCondLst>
                                  <p:childTnLst>
                                    <p:cmd type="call" cmd="playFrom(0.0)">
                                      <p:cBhvr>
                                        <p:cTn id="21"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fill="hold" display="0">
                  <p:stCondLst>
                    <p:cond delay="indefinite"/>
                  </p:stCondLst>
                </p:cTn>
                <p:tgtEl>
                  <p:spTgt spid="4"/>
                </p:tgtEl>
              </p:cMediaNode>
            </p:video>
            <p:seq concurrent="1" nextAc="seek">
              <p:cTn id="23" restart="whenNotActive" fill="hold" evtFilter="cancelBubble" nodeType="interactiveSeq">
                <p:stCondLst>
                  <p:cond evt="onClick" delay="0">
                    <p:tgtEl>
                      <p:spTgt spid="4"/>
                    </p:tgtEl>
                  </p:cond>
                </p:stCondLst>
                <p:endSync evt="end" delay="0">
                  <p:rtn val="all"/>
                </p:endSync>
                <p:childTnLst>
                  <p:par>
                    <p:cTn id="24" fill="hold">
                      <p:stCondLst>
                        <p:cond delay="indefinite"/>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3D72A-BD54-4345-9B32-355A7DBE1124}"/>
              </a:ext>
            </a:extLst>
          </p:cNvPr>
          <p:cNvSpPr>
            <a:spLocks noGrp="1"/>
          </p:cNvSpPr>
          <p:nvPr>
            <p:ph type="title"/>
          </p:nvPr>
        </p:nvSpPr>
        <p:spPr/>
        <p:txBody>
          <a:bodyPr/>
          <a:lstStyle/>
          <a:p>
            <a:r>
              <a:rPr lang="en-GB" dirty="0"/>
              <a:t>Case studies – Evaluate the ad </a:t>
            </a:r>
          </a:p>
        </p:txBody>
      </p:sp>
      <p:pic>
        <p:nvPicPr>
          <p:cNvPr id="4" name="Picture 2" descr="See the source image">
            <a:extLst>
              <a:ext uri="{FF2B5EF4-FFF2-40B4-BE49-F238E27FC236}">
                <a16:creationId xmlns:a16="http://schemas.microsoft.com/office/drawing/2014/main" id="{6463B93F-49DD-405E-8E8E-1C75E3A27E9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725326" y="2182368"/>
            <a:ext cx="6432147" cy="32964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Rounded Corners 4">
            <a:extLst>
              <a:ext uri="{FF2B5EF4-FFF2-40B4-BE49-F238E27FC236}">
                <a16:creationId xmlns:a16="http://schemas.microsoft.com/office/drawing/2014/main" id="{452108FC-827F-4F62-A99A-5537978BD00E}"/>
              </a:ext>
            </a:extLst>
          </p:cNvPr>
          <p:cNvSpPr/>
          <p:nvPr/>
        </p:nvSpPr>
        <p:spPr>
          <a:xfrm>
            <a:off x="740024" y="2026965"/>
            <a:ext cx="1739306" cy="1450757"/>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What Platform is this ad on?</a:t>
            </a:r>
          </a:p>
        </p:txBody>
      </p:sp>
      <p:sp>
        <p:nvSpPr>
          <p:cNvPr id="6" name="Rectangle: Rounded Corners 5">
            <a:extLst>
              <a:ext uri="{FF2B5EF4-FFF2-40B4-BE49-F238E27FC236}">
                <a16:creationId xmlns:a16="http://schemas.microsoft.com/office/drawing/2014/main" id="{2979C9F6-35DB-423C-A6C2-C6A0A5BC1BC4}"/>
              </a:ext>
            </a:extLst>
          </p:cNvPr>
          <p:cNvSpPr/>
          <p:nvPr/>
        </p:nvSpPr>
        <p:spPr>
          <a:xfrm>
            <a:off x="705794" y="3767327"/>
            <a:ext cx="1739306" cy="1450757"/>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How can user interact with the ad?</a:t>
            </a:r>
          </a:p>
        </p:txBody>
      </p:sp>
      <p:sp>
        <p:nvSpPr>
          <p:cNvPr id="7" name="Rectangle: Rounded Corners 6">
            <a:extLst>
              <a:ext uri="{FF2B5EF4-FFF2-40B4-BE49-F238E27FC236}">
                <a16:creationId xmlns:a16="http://schemas.microsoft.com/office/drawing/2014/main" id="{B379568C-849A-494C-8EE8-CE5984398C71}"/>
              </a:ext>
            </a:extLst>
          </p:cNvPr>
          <p:cNvSpPr/>
          <p:nvPr/>
        </p:nvSpPr>
        <p:spPr>
          <a:xfrm>
            <a:off x="7767067" y="5265850"/>
            <a:ext cx="1739306" cy="1450757"/>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latin typeface="Arial" panose="020B0604020202020204" pitchFamily="34" charset="0"/>
                <a:cs typeface="Arial" panose="020B0604020202020204" pitchFamily="34" charset="0"/>
              </a:rPr>
              <a:t>Do you notice the use of the brand name in the photo?</a:t>
            </a:r>
          </a:p>
        </p:txBody>
      </p:sp>
      <p:sp>
        <p:nvSpPr>
          <p:cNvPr id="8" name="Rectangle: Rounded Corners 7">
            <a:extLst>
              <a:ext uri="{FF2B5EF4-FFF2-40B4-BE49-F238E27FC236}">
                <a16:creationId xmlns:a16="http://schemas.microsoft.com/office/drawing/2014/main" id="{6CFF5123-7EB5-4F8E-9DB3-D5694D8A3952}"/>
              </a:ext>
            </a:extLst>
          </p:cNvPr>
          <p:cNvSpPr/>
          <p:nvPr/>
        </p:nvSpPr>
        <p:spPr>
          <a:xfrm>
            <a:off x="5226347" y="5309478"/>
            <a:ext cx="1739306" cy="1450757"/>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Is the brand name made clear?</a:t>
            </a:r>
          </a:p>
        </p:txBody>
      </p:sp>
      <p:sp>
        <p:nvSpPr>
          <p:cNvPr id="9" name="Rectangle: Rounded Corners 8">
            <a:extLst>
              <a:ext uri="{FF2B5EF4-FFF2-40B4-BE49-F238E27FC236}">
                <a16:creationId xmlns:a16="http://schemas.microsoft.com/office/drawing/2014/main" id="{77E4DFF5-87BC-4D40-9DB3-A0D8D407102B}"/>
              </a:ext>
            </a:extLst>
          </p:cNvPr>
          <p:cNvSpPr/>
          <p:nvPr/>
        </p:nvSpPr>
        <p:spPr>
          <a:xfrm>
            <a:off x="2164874" y="5265851"/>
            <a:ext cx="1739306" cy="1450757"/>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How has the brand used colour?</a:t>
            </a:r>
          </a:p>
        </p:txBody>
      </p:sp>
      <p:sp>
        <p:nvSpPr>
          <p:cNvPr id="10" name="Rectangle: Rounded Corners 9">
            <a:extLst>
              <a:ext uri="{FF2B5EF4-FFF2-40B4-BE49-F238E27FC236}">
                <a16:creationId xmlns:a16="http://schemas.microsoft.com/office/drawing/2014/main" id="{21098E29-CBD0-4716-83FF-636AD876EEF1}"/>
              </a:ext>
            </a:extLst>
          </p:cNvPr>
          <p:cNvSpPr/>
          <p:nvPr/>
        </p:nvSpPr>
        <p:spPr>
          <a:xfrm>
            <a:off x="9436843" y="3858721"/>
            <a:ext cx="1739306" cy="1450757"/>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How could the ad be improved or developed?</a:t>
            </a:r>
          </a:p>
        </p:txBody>
      </p:sp>
      <p:sp>
        <p:nvSpPr>
          <p:cNvPr id="11" name="Rectangle: Rounded Corners 10">
            <a:extLst>
              <a:ext uri="{FF2B5EF4-FFF2-40B4-BE49-F238E27FC236}">
                <a16:creationId xmlns:a16="http://schemas.microsoft.com/office/drawing/2014/main" id="{AC47BE64-7834-4955-86F9-F5BCBCA7ED70}"/>
              </a:ext>
            </a:extLst>
          </p:cNvPr>
          <p:cNvSpPr/>
          <p:nvPr/>
        </p:nvSpPr>
        <p:spPr>
          <a:xfrm>
            <a:off x="9403469" y="1978243"/>
            <a:ext cx="1739306" cy="1450757"/>
          </a:xfrm>
          <a:prstGeom prst="roundRect">
            <a:avLst/>
          </a:prstGeom>
          <a:gradFill flip="none" rotWithShape="1">
            <a:gsLst>
              <a:gs pos="0">
                <a:schemeClr val="accent2">
                  <a:lumMod val="67000"/>
                </a:schemeClr>
              </a:gs>
              <a:gs pos="48000">
                <a:schemeClr val="accent2">
                  <a:lumMod val="97000"/>
                  <a:lumOff val="3000"/>
                </a:schemeClr>
              </a:gs>
              <a:gs pos="100000">
                <a:schemeClr val="accent2">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Who is the ad aimed at? </a:t>
            </a:r>
          </a:p>
        </p:txBody>
      </p:sp>
    </p:spTree>
    <p:extLst>
      <p:ext uri="{BB962C8B-B14F-4D97-AF65-F5344CB8AC3E}">
        <p14:creationId xmlns:p14="http://schemas.microsoft.com/office/powerpoint/2010/main" val="182328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A6FE3-8155-4AB6-A14C-DB0F5E320034}"/>
              </a:ext>
            </a:extLst>
          </p:cNvPr>
          <p:cNvSpPr>
            <a:spLocks noGrp="1"/>
          </p:cNvSpPr>
          <p:nvPr>
            <p:ph type="title"/>
          </p:nvPr>
        </p:nvSpPr>
        <p:spPr/>
        <p:txBody>
          <a:bodyPr/>
          <a:lstStyle/>
          <a:p>
            <a:r>
              <a:rPr lang="en-GB" dirty="0"/>
              <a:t>Your turn – Evaluation Activity – 30mins </a:t>
            </a:r>
          </a:p>
        </p:txBody>
      </p:sp>
      <p:sp>
        <p:nvSpPr>
          <p:cNvPr id="4" name="Content Placeholder 3">
            <a:extLst>
              <a:ext uri="{FF2B5EF4-FFF2-40B4-BE49-F238E27FC236}">
                <a16:creationId xmlns:a16="http://schemas.microsoft.com/office/drawing/2014/main" id="{A64A08BD-A7A6-4265-B500-B76EFAD9F821}"/>
              </a:ext>
            </a:extLst>
          </p:cNvPr>
          <p:cNvSpPr>
            <a:spLocks noGrp="1"/>
          </p:cNvSpPr>
          <p:nvPr>
            <p:ph idx="1"/>
          </p:nvPr>
        </p:nvSpPr>
        <p:spPr>
          <a:xfrm>
            <a:off x="743712" y="2108201"/>
            <a:ext cx="10411968" cy="549655"/>
          </a:xfrm>
        </p:spPr>
        <p:txBody>
          <a:bodyPr>
            <a:normAutofit/>
          </a:bodyPr>
          <a:lstStyle/>
          <a:p>
            <a:r>
              <a:rPr lang="en-GB" dirty="0">
                <a:latin typeface="Arial" panose="020B0604020202020204" pitchFamily="34" charset="0"/>
                <a:cs typeface="Arial" panose="020B0604020202020204" pitchFamily="34" charset="0"/>
              </a:rPr>
              <a:t>Complete the ‘Activity – Evaluate the Ads’ available in Week9 on the module Moodle Page. </a:t>
            </a:r>
          </a:p>
        </p:txBody>
      </p:sp>
      <p:pic>
        <p:nvPicPr>
          <p:cNvPr id="6" name="Picture 5">
            <a:extLst>
              <a:ext uri="{FF2B5EF4-FFF2-40B4-BE49-F238E27FC236}">
                <a16:creationId xmlns:a16="http://schemas.microsoft.com/office/drawing/2014/main" id="{B356CDAF-6CD7-4126-A2D1-E29AF58A815C}"/>
              </a:ext>
            </a:extLst>
          </p:cNvPr>
          <p:cNvPicPr>
            <a:picLocks noChangeAspect="1"/>
          </p:cNvPicPr>
          <p:nvPr/>
        </p:nvPicPr>
        <p:blipFill>
          <a:blip r:embed="rId2"/>
          <a:stretch>
            <a:fillRect/>
          </a:stretch>
        </p:blipFill>
        <p:spPr>
          <a:xfrm>
            <a:off x="3130850" y="2944749"/>
            <a:ext cx="5370784" cy="968502"/>
          </a:xfrm>
          <a:prstGeom prst="rect">
            <a:avLst/>
          </a:prstGeom>
        </p:spPr>
      </p:pic>
      <p:sp>
        <p:nvSpPr>
          <p:cNvPr id="8" name="Content Placeholder 3">
            <a:extLst>
              <a:ext uri="{FF2B5EF4-FFF2-40B4-BE49-F238E27FC236}">
                <a16:creationId xmlns:a16="http://schemas.microsoft.com/office/drawing/2014/main" id="{03F0F3D7-2194-4E58-99DF-011D8D8C155A}"/>
              </a:ext>
            </a:extLst>
          </p:cNvPr>
          <p:cNvSpPr txBox="1">
            <a:spLocks/>
          </p:cNvSpPr>
          <p:nvPr/>
        </p:nvSpPr>
        <p:spPr>
          <a:xfrm>
            <a:off x="920496" y="4784345"/>
            <a:ext cx="10411968" cy="549655"/>
          </a:xfrm>
          <a:prstGeom prst="rect">
            <a:avLst/>
          </a:prstGeom>
          <a:ln>
            <a:solidFill>
              <a:schemeClr val="accent1">
                <a:lumMod val="75000"/>
              </a:schemeClr>
            </a:solidFill>
          </a:ln>
        </p:spPr>
        <p:style>
          <a:lnRef idx="3">
            <a:schemeClr val="lt1"/>
          </a:lnRef>
          <a:fillRef idx="1">
            <a:schemeClr val="accent6"/>
          </a:fillRef>
          <a:effectRef idx="1">
            <a:schemeClr val="accent6"/>
          </a:effectRef>
          <a:fontRef idx="minor">
            <a:schemeClr val="lt1"/>
          </a:fontRef>
        </p:style>
        <p:txBody>
          <a:bodyPr vert="horz" lIns="0" tIns="45720" rIns="0" bIns="45720" rtlCol="0">
            <a:normAutofit/>
          </a:bodyPr>
          <a:lst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dirty="0">
                <a:latin typeface="Arial" panose="020B0604020202020204" pitchFamily="34" charset="0"/>
                <a:cs typeface="Arial" panose="020B0604020202020204" pitchFamily="34" charset="0"/>
              </a:rPr>
              <a:t>Afterwards we will share some of the most inventive ideas for ad development. </a:t>
            </a:r>
          </a:p>
        </p:txBody>
      </p:sp>
    </p:spTree>
    <p:extLst>
      <p:ext uri="{BB962C8B-B14F-4D97-AF65-F5344CB8AC3E}">
        <p14:creationId xmlns:p14="http://schemas.microsoft.com/office/powerpoint/2010/main" val="199488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7A457-946A-4E3C-8808-33093708D617}"/>
              </a:ext>
            </a:extLst>
          </p:cNvPr>
          <p:cNvSpPr>
            <a:spLocks noGrp="1"/>
          </p:cNvSpPr>
          <p:nvPr>
            <p:ph type="title"/>
          </p:nvPr>
        </p:nvSpPr>
        <p:spPr/>
        <p:txBody>
          <a:bodyPr/>
          <a:lstStyle/>
          <a:p>
            <a:r>
              <a:rPr lang="en-GB" dirty="0"/>
              <a:t>Explore – Relevant literature</a:t>
            </a:r>
          </a:p>
        </p:txBody>
      </p:sp>
      <p:sp>
        <p:nvSpPr>
          <p:cNvPr id="6" name="Content Placeholder 5">
            <a:extLst>
              <a:ext uri="{FF2B5EF4-FFF2-40B4-BE49-F238E27FC236}">
                <a16:creationId xmlns:a16="http://schemas.microsoft.com/office/drawing/2014/main" id="{946475AE-92D0-4625-9081-A32B2943D26E}"/>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Task 3 </a:t>
            </a:r>
          </a:p>
          <a:p>
            <a:pPr>
              <a:buFont typeface="Wingdings" panose="05000000000000000000" pitchFamily="2" charset="2"/>
              <a:buChar char="§"/>
            </a:pPr>
            <a:r>
              <a:rPr lang="en-GB" dirty="0"/>
              <a:t>Some students may have chosen to focus on Social Media for the Task 3 report. </a:t>
            </a:r>
          </a:p>
          <a:p>
            <a:pPr>
              <a:buFont typeface="Wingdings" panose="05000000000000000000" pitchFamily="2" charset="2"/>
              <a:buChar char="§"/>
            </a:pPr>
            <a:r>
              <a:rPr lang="en-GB" dirty="0"/>
              <a:t>Relevant journal articles and book chapters have been included in week 9. </a:t>
            </a:r>
          </a:p>
          <a:p>
            <a:pPr>
              <a:buFont typeface="Wingdings" panose="05000000000000000000" pitchFamily="2" charset="2"/>
              <a:buChar char="§"/>
            </a:pPr>
            <a:r>
              <a:rPr lang="en-GB" dirty="0"/>
              <a:t>Let’s signpost you to these now. </a:t>
            </a:r>
          </a:p>
        </p:txBody>
      </p:sp>
    </p:spTree>
    <p:extLst>
      <p:ext uri="{BB962C8B-B14F-4D97-AF65-F5344CB8AC3E}">
        <p14:creationId xmlns:p14="http://schemas.microsoft.com/office/powerpoint/2010/main" val="541230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A6E3EEC-F50E-4EA6-A927-CB69D8C5FFD0}"/>
              </a:ext>
            </a:extLst>
          </p:cNvPr>
          <p:cNvSpPr>
            <a:spLocks noGrp="1"/>
          </p:cNvSpPr>
          <p:nvPr>
            <p:ph type="title"/>
          </p:nvPr>
        </p:nvSpPr>
        <p:spPr>
          <a:xfrm>
            <a:off x="484814" y="640080"/>
            <a:ext cx="3659246" cy="2850319"/>
          </a:xfrm>
        </p:spPr>
        <p:txBody>
          <a:bodyPr vert="horz" lIns="91440" tIns="45720" rIns="91440" bIns="45720" rtlCol="0" anchor="b">
            <a:normAutofit/>
          </a:bodyPr>
          <a:lstStyle/>
          <a:p>
            <a:r>
              <a:rPr lang="en-US" sz="5400" dirty="0">
                <a:solidFill>
                  <a:srgbClr val="FFFFFF"/>
                </a:solidFill>
              </a:rPr>
              <a:t>Next week..  </a:t>
            </a:r>
          </a:p>
        </p:txBody>
      </p:sp>
      <p:cxnSp>
        <p:nvCxnSpPr>
          <p:cNvPr id="15" name="Straight Connector 14">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83CD709F-9DA3-4D1E-981B-063F74692EE9}"/>
              </a:ext>
            </a:extLst>
          </p:cNvPr>
          <p:cNvSpPr>
            <a:spLocks noGrp="1"/>
          </p:cNvSpPr>
          <p:nvPr>
            <p:ph idx="1"/>
          </p:nvPr>
        </p:nvSpPr>
        <p:spPr>
          <a:xfrm>
            <a:off x="5126129" y="1265143"/>
            <a:ext cx="5197583" cy="3760891"/>
          </a:xfrm>
        </p:spPr>
        <p:txBody>
          <a:bodyPr>
            <a:normAutofit/>
          </a:bodyPr>
          <a:lstStyle/>
          <a:p>
            <a:r>
              <a:rPr lang="en-GB" sz="2400" dirty="0">
                <a:latin typeface="Arial" panose="020B0604020202020204" pitchFamily="34" charset="0"/>
                <a:cs typeface="Arial" panose="020B0604020202020204" pitchFamily="34" charset="0"/>
              </a:rPr>
              <a:t>Week 10 – Workshop</a:t>
            </a:r>
          </a:p>
          <a:p>
            <a:r>
              <a:rPr lang="en-GB" sz="2400" dirty="0">
                <a:latin typeface="Arial" panose="020B0604020202020204" pitchFamily="34" charset="0"/>
                <a:cs typeface="Arial" panose="020B0604020202020204" pitchFamily="34" charset="0"/>
              </a:rPr>
              <a:t>This is an opportunity to develop your ideas, plans and drafts for your task 3 activity. </a:t>
            </a:r>
          </a:p>
        </p:txBody>
      </p:sp>
    </p:spTree>
    <p:extLst>
      <p:ext uri="{BB962C8B-B14F-4D97-AF65-F5344CB8AC3E}">
        <p14:creationId xmlns:p14="http://schemas.microsoft.com/office/powerpoint/2010/main" val="3043000512"/>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D13C8-592C-409B-A0D8-F49092F2D0D5}"/>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451D990-77CD-4DA6-821F-3B211164D813}"/>
              </a:ext>
            </a:extLst>
          </p:cNvPr>
          <p:cNvSpPr>
            <a:spLocks noGrp="1"/>
          </p:cNvSpPr>
          <p:nvPr>
            <p:ph idx="1"/>
          </p:nvPr>
        </p:nvSpPr>
        <p:spPr/>
        <p:txBody>
          <a:bodyPr/>
          <a:lstStyle/>
          <a:p>
            <a:r>
              <a:rPr lang="en-GB" dirty="0"/>
              <a:t>Kotler, P., Armstrong, G. and </a:t>
            </a:r>
            <a:r>
              <a:rPr lang="en-GB" dirty="0" err="1"/>
              <a:t>Opresnik</a:t>
            </a:r>
            <a:r>
              <a:rPr lang="en-GB" dirty="0"/>
              <a:t>, M.O. (2018) </a:t>
            </a:r>
            <a:r>
              <a:rPr lang="en-GB" i="1" dirty="0"/>
              <a:t>Principles of marketing</a:t>
            </a:r>
            <a:r>
              <a:rPr lang="en-GB" dirty="0"/>
              <a:t>. 17th eds; global edition. Harlow: Pearson.</a:t>
            </a:r>
          </a:p>
          <a:p>
            <a:r>
              <a:rPr lang="en-GB" dirty="0"/>
              <a:t>NFI (2021) </a:t>
            </a:r>
            <a:r>
              <a:rPr lang="en-GB" i="1" dirty="0"/>
              <a:t>What Is Social Media? – Everything You Need To Know</a:t>
            </a:r>
            <a:r>
              <a:rPr lang="en-GB" dirty="0"/>
              <a:t>, Available at: </a:t>
            </a:r>
            <a:r>
              <a:rPr lang="en-GB" dirty="0">
                <a:hlinkClick r:id="rId2"/>
              </a:rPr>
              <a:t>https://www.nfi.edu/what-is-social-media/</a:t>
            </a:r>
            <a:r>
              <a:rPr lang="en-GB" dirty="0"/>
              <a:t> Accessed date: 09 Oct 2022</a:t>
            </a:r>
          </a:p>
          <a:p>
            <a:endParaRPr lang="en-GB" dirty="0"/>
          </a:p>
          <a:p>
            <a:endParaRPr lang="en-GB" dirty="0"/>
          </a:p>
          <a:p>
            <a:endParaRPr lang="en-GB" dirty="0"/>
          </a:p>
        </p:txBody>
      </p:sp>
    </p:spTree>
    <p:extLst>
      <p:ext uri="{BB962C8B-B14F-4D97-AF65-F5344CB8AC3E}">
        <p14:creationId xmlns:p14="http://schemas.microsoft.com/office/powerpoint/2010/main" val="2044693014"/>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{EB407620-54B2-47F8-A4DB-A67BBE2524DE}tf11437505_win32</Template>
  <TotalTime>517</TotalTime>
  <Words>1239</Words>
  <Application>Microsoft Office PowerPoint</Application>
  <PresentationFormat>Widescreen</PresentationFormat>
  <Paragraphs>100</Paragraphs>
  <Slides>16</Slides>
  <Notes>7</Notes>
  <HiddenSlides>0</HiddenSlides>
  <MMClips>3</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Georgia Pro Cond Light</vt:lpstr>
      <vt:lpstr>Source Sans Pro</vt:lpstr>
      <vt:lpstr>Speak Pro</vt:lpstr>
      <vt:lpstr>Wingdings</vt:lpstr>
      <vt:lpstr>RetrospectVTI</vt:lpstr>
      <vt:lpstr>Using Social Media to reach Customers.</vt:lpstr>
      <vt:lpstr>During the session…</vt:lpstr>
      <vt:lpstr>What is Social Media? </vt:lpstr>
      <vt:lpstr>Reaching customers  with social media</vt:lpstr>
      <vt:lpstr>Advantages </vt:lpstr>
      <vt:lpstr>Challenges</vt:lpstr>
      <vt:lpstr>Moodle Poll</vt:lpstr>
      <vt:lpstr>YouTube  for Business</vt:lpstr>
      <vt:lpstr>Facebook for business</vt:lpstr>
      <vt:lpstr>Instagram for Business</vt:lpstr>
      <vt:lpstr>Instagram and Marketing </vt:lpstr>
      <vt:lpstr>Case studies – Evaluate the ad </vt:lpstr>
      <vt:lpstr>Your turn – Evaluation Activity – 30mins </vt:lpstr>
      <vt:lpstr>Explore – Relevant literature</vt:lpstr>
      <vt:lpstr>Next week..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Social Media to reach Customers.</dc:title>
  <dc:creator>Rebecca Stewart</dc:creator>
  <cp:lastModifiedBy>Rebecca Stewart</cp:lastModifiedBy>
  <cp:revision>7</cp:revision>
  <dcterms:created xsi:type="dcterms:W3CDTF">2022-11-08T12:18:21Z</dcterms:created>
  <dcterms:modified xsi:type="dcterms:W3CDTF">2022-11-08T20:56:03Z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