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EE1C9-FF14-4186-AA16-3B0ABCB2631B}" type="datetimeFigureOut">
              <a:rPr lang="en-GB" smtClean="0"/>
              <a:pPr/>
              <a:t>19/08/2013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F7FED-05BC-47B4-8E5D-4657A7310F3D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59100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EE1C9-FF14-4186-AA16-3B0ABCB2631B}" type="datetimeFigureOut">
              <a:rPr lang="en-GB" smtClean="0"/>
              <a:pPr/>
              <a:t>19/08/2013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F7FED-05BC-47B4-8E5D-4657A7310F3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49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EE1C9-FF14-4186-AA16-3B0ABCB2631B}" type="datetimeFigureOut">
              <a:rPr lang="en-GB" smtClean="0"/>
              <a:pPr/>
              <a:t>19/08/2013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F7FED-05BC-47B4-8E5D-4657A7310F3D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44162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EE1C9-FF14-4186-AA16-3B0ABCB2631B}" type="datetimeFigureOut">
              <a:rPr lang="en-GB" smtClean="0"/>
              <a:pPr/>
              <a:t>19/08/2013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F7FED-05BC-47B4-8E5D-4657A7310F3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010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EE1C9-FF14-4186-AA16-3B0ABCB2631B}" type="datetimeFigureOut">
              <a:rPr lang="en-GB" smtClean="0"/>
              <a:pPr/>
              <a:t>19/08/2013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F7FED-05BC-47B4-8E5D-4657A7310F3D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0100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EE1C9-FF14-4186-AA16-3B0ABCB2631B}" type="datetimeFigureOut">
              <a:rPr lang="en-GB" smtClean="0"/>
              <a:pPr/>
              <a:t>19/08/2013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F7FED-05BC-47B4-8E5D-4657A7310F3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278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EE1C9-FF14-4186-AA16-3B0ABCB2631B}" type="datetimeFigureOut">
              <a:rPr lang="en-GB" smtClean="0"/>
              <a:pPr/>
              <a:t>19/08/2013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F7FED-05BC-47B4-8E5D-4657A7310F3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512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EE1C9-FF14-4186-AA16-3B0ABCB2631B}" type="datetimeFigureOut">
              <a:rPr lang="en-GB" smtClean="0"/>
              <a:pPr/>
              <a:t>19/08/2013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F7FED-05BC-47B4-8E5D-4657A7310F3D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30720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EE1C9-FF14-4186-AA16-3B0ABCB2631B}" type="datetimeFigureOut">
              <a:rPr lang="en-GB" smtClean="0"/>
              <a:pPr/>
              <a:t>19/08/2013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F7FED-05BC-47B4-8E5D-4657A7310F3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87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EE1C9-FF14-4186-AA16-3B0ABCB2631B}" type="datetimeFigureOut">
              <a:rPr lang="en-GB" smtClean="0"/>
              <a:pPr/>
              <a:t>19/08/2013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F7FED-05BC-47B4-8E5D-4657A7310F3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396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EE1C9-FF14-4186-AA16-3B0ABCB2631B}" type="datetimeFigureOut">
              <a:rPr lang="en-GB" smtClean="0"/>
              <a:pPr/>
              <a:t>19/08/2013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F7FED-05BC-47B4-8E5D-4657A7310F3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5832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3A7EE1C9-FF14-4186-AA16-3B0ABCB2631B}" type="datetimeFigureOut">
              <a:rPr lang="en-GB" smtClean="0"/>
              <a:pPr/>
              <a:t>19/08/2013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F5FF7FED-05BC-47B4-8E5D-4657A7310F3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314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Armies and Navies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Hoplite Warfare: Introduction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5297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military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Landed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Heavy infantry (hoplites)</a:t>
            </a:r>
          </a:p>
          <a:p>
            <a:r>
              <a:rPr lang="en-GB" dirty="0" smtClean="0"/>
              <a:t>Light infantry</a:t>
            </a:r>
          </a:p>
          <a:p>
            <a:r>
              <a:rPr lang="en-GB" dirty="0" smtClean="0"/>
              <a:t>Archers, </a:t>
            </a:r>
            <a:r>
              <a:rPr lang="en-GB" dirty="0" err="1" smtClean="0"/>
              <a:t>slingers</a:t>
            </a:r>
            <a:r>
              <a:rPr lang="en-GB" dirty="0" smtClean="0"/>
              <a:t>, </a:t>
            </a:r>
            <a:r>
              <a:rPr lang="en-GB" dirty="0" err="1" smtClean="0"/>
              <a:t>peltasts</a:t>
            </a:r>
            <a:endParaRPr lang="en-GB" dirty="0" smtClean="0"/>
          </a:p>
          <a:p>
            <a:r>
              <a:rPr lang="en-GB" dirty="0" smtClean="0"/>
              <a:t>Cavalry 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Naval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Small ships (</a:t>
            </a:r>
            <a:r>
              <a:rPr lang="en-GB" dirty="0" err="1" smtClean="0"/>
              <a:t>pentekonters</a:t>
            </a:r>
            <a:r>
              <a:rPr lang="en-GB" dirty="0" smtClean="0"/>
              <a:t>, biremes)</a:t>
            </a:r>
          </a:p>
          <a:p>
            <a:r>
              <a:rPr lang="en-GB" dirty="0" smtClean="0"/>
              <a:t>Triremes</a:t>
            </a:r>
          </a:p>
          <a:p>
            <a:r>
              <a:rPr lang="en-GB" dirty="0" err="1" smtClean="0"/>
              <a:t>Polyremes</a:t>
            </a:r>
            <a:r>
              <a:rPr lang="en-GB" dirty="0" smtClean="0"/>
              <a:t> (from 4</a:t>
            </a:r>
            <a:r>
              <a:rPr lang="en-GB" baseline="30000" dirty="0" smtClean="0"/>
              <a:t>th</a:t>
            </a:r>
            <a:r>
              <a:rPr lang="en-GB" dirty="0" smtClean="0"/>
              <a:t> century onwards)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32914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33738" y="476672"/>
            <a:ext cx="2142680" cy="33226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Hoplites</a:t>
            </a:r>
            <a:endParaRPr lang="en-GB" dirty="0"/>
          </a:p>
        </p:txBody>
      </p:sp>
      <p:pic>
        <p:nvPicPr>
          <p:cNvPr id="11" name="Picture Placeholder 10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52" r="29752"/>
          <a:stretch>
            <a:fillRect/>
          </a:stretch>
        </p:blipFill>
        <p:spPr/>
      </p:pic>
      <p:sp>
        <p:nvSpPr>
          <p:cNvPr id="10" name="Text Placeholder 9"/>
          <p:cNvSpPr>
            <a:spLocks noGrp="1"/>
          </p:cNvSpPr>
          <p:nvPr>
            <p:ph type="body" sz="half" idx="2"/>
          </p:nvPr>
        </p:nvSpPr>
        <p:spPr>
          <a:xfrm>
            <a:off x="179512" y="908720"/>
            <a:ext cx="2417384" cy="5467696"/>
          </a:xfrm>
        </p:spPr>
        <p:txBody>
          <a:bodyPr>
            <a:normAutofit/>
          </a:bodyPr>
          <a:lstStyle/>
          <a:p>
            <a:r>
              <a:rPr lang="en-GB" sz="1600" dirty="0" smtClean="0"/>
              <a:t>The hoplite heavy infantry soldiers are the most iconic aspect of Greek warfare.</a:t>
            </a:r>
          </a:p>
          <a:p>
            <a:r>
              <a:rPr lang="en-GB" sz="1600" dirty="0" smtClean="0"/>
              <a:t>Most of our sources concentrate on hoplite battles, and the role of hoplites in battles. </a:t>
            </a:r>
          </a:p>
          <a:p>
            <a:r>
              <a:rPr lang="en-GB" sz="1600" dirty="0" smtClean="0"/>
              <a:t>Yet, heavy infantry is not necessarily the best troop for the terrain and climate of the Greek world.</a:t>
            </a:r>
          </a:p>
          <a:p>
            <a:r>
              <a:rPr lang="en-GB" sz="1600" dirty="0" smtClean="0"/>
              <a:t>The hoplites have garnered a lot of attention in scholarship, and essentially every aspect of hoplite warfare is debated to some extent or other.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0958138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Debates on hoplites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Origin and evolution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Relation to socio-political changes and situations in the archaic and classical periods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Practicalities of hoplite battle (mainly in relation to </a:t>
            </a:r>
            <a:r>
              <a:rPr lang="en-GB" dirty="0" err="1" smtClean="0"/>
              <a:t>othismos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43105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67" y="332656"/>
            <a:ext cx="2142680" cy="1264920"/>
          </a:xfrm>
        </p:spPr>
        <p:txBody>
          <a:bodyPr/>
          <a:lstStyle/>
          <a:p>
            <a:r>
              <a:rPr lang="en-GB" dirty="0" smtClean="0"/>
              <a:t>Origin and Evolution</a:t>
            </a:r>
            <a:endParaRPr lang="en-GB" dirty="0"/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24" r="24824"/>
          <a:stretch>
            <a:fillRect/>
          </a:stretch>
        </p:blipFill>
        <p:spPr/>
      </p:pic>
      <p:sp>
        <p:nvSpPr>
          <p:cNvPr id="3" name="Content Placeholder 2"/>
          <p:cNvSpPr>
            <a:spLocks noGrp="1"/>
          </p:cNvSpPr>
          <p:nvPr>
            <p:ph type="body" sz="half" idx="2"/>
          </p:nvPr>
        </p:nvSpPr>
        <p:spPr>
          <a:xfrm>
            <a:off x="107504" y="1700808"/>
            <a:ext cx="2489392" cy="4675608"/>
          </a:xfrm>
        </p:spPr>
        <p:txBody>
          <a:bodyPr>
            <a:normAutofit/>
          </a:bodyPr>
          <a:lstStyle/>
          <a:p>
            <a:r>
              <a:rPr lang="en-GB" sz="2000" dirty="0" smtClean="0"/>
              <a:t>Two aspects: 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GB" sz="1800" dirty="0" smtClean="0"/>
              <a:t>Homeric Warfare and Hoplite Warfare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GB" sz="1800" dirty="0" smtClean="0"/>
              <a:t>Evolutions and changes in Arms and Armour (and what they mean)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386188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Socio-political changes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was, if any, the relationship between hoplites and the fall of the aristocracies in the middle archaic period?</a:t>
            </a:r>
          </a:p>
          <a:p>
            <a:endParaRPr lang="en-GB" dirty="0"/>
          </a:p>
          <a:p>
            <a:r>
              <a:rPr lang="en-GB" dirty="0" smtClean="0"/>
              <a:t>What was the connection between oligarchy and a large hoplite cohort in a polis?</a:t>
            </a:r>
          </a:p>
          <a:p>
            <a:endParaRPr lang="en-GB" dirty="0"/>
          </a:p>
          <a:p>
            <a:r>
              <a:rPr lang="en-GB" dirty="0" smtClean="0"/>
              <a:t>Were the hoplites a type of “middle class”?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20384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8824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Practicalities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>
          <a:xfrm>
            <a:off x="107504" y="980728"/>
            <a:ext cx="2489392" cy="5688632"/>
          </a:xfrm>
        </p:spPr>
        <p:txBody>
          <a:bodyPr>
            <a:normAutofit/>
          </a:bodyPr>
          <a:lstStyle/>
          <a:p>
            <a:r>
              <a:rPr lang="en-GB" sz="2000" dirty="0" smtClean="0"/>
              <a:t>What was the </a:t>
            </a:r>
            <a:r>
              <a:rPr lang="en-GB" sz="2000" dirty="0" err="1" smtClean="0"/>
              <a:t>othismos</a:t>
            </a:r>
            <a:r>
              <a:rPr lang="en-GB" sz="2000" dirty="0" smtClean="0"/>
              <a:t>? Was it the main (or only) feature of hoplite battle? Or was it simply a tactic?</a:t>
            </a:r>
          </a:p>
          <a:p>
            <a:endParaRPr lang="en-GB" sz="2000" dirty="0"/>
          </a:p>
          <a:p>
            <a:r>
              <a:rPr lang="en-GB" sz="2000" dirty="0" smtClean="0"/>
              <a:t>How did the hoplite phalanx work?</a:t>
            </a:r>
          </a:p>
          <a:p>
            <a:endParaRPr lang="en-GB" sz="2000" dirty="0"/>
          </a:p>
          <a:p>
            <a:r>
              <a:rPr lang="en-GB" sz="2000" dirty="0" smtClean="0"/>
              <a:t>What is the effect of changes in arms and armour upon the hoplite phalanx?</a:t>
            </a:r>
            <a:endParaRPr lang="en-GB" sz="2000" dirty="0"/>
          </a:p>
        </p:txBody>
      </p:sp>
      <p:pic>
        <p:nvPicPr>
          <p:cNvPr id="7" name="Picture 5" descr="Hoplit1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97" r="11997"/>
          <a:stretch>
            <a:fillRect/>
          </a:stretch>
        </p:blipFill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74667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Interconnected debates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these debates are interconnected, even if they do not seem to be so at first glance.</a:t>
            </a:r>
          </a:p>
          <a:p>
            <a:r>
              <a:rPr lang="en-GB" dirty="0" smtClean="0"/>
              <a:t>An opinion on one issue has consequences upon other issues.</a:t>
            </a:r>
          </a:p>
          <a:p>
            <a:r>
              <a:rPr lang="en-GB" dirty="0" smtClean="0"/>
              <a:t>Read discerningly, and make certain that you always check the sources and evidence (and evaluate them on </a:t>
            </a:r>
            <a:r>
              <a:rPr lang="en-GB" smtClean="0"/>
              <a:t>your own).</a:t>
            </a:r>
          </a:p>
        </p:txBody>
      </p:sp>
    </p:spTree>
    <p:extLst>
      <p:ext uri="{BB962C8B-B14F-4D97-AF65-F5344CB8AC3E}">
        <p14:creationId xmlns:p14="http://schemas.microsoft.com/office/powerpoint/2010/main" val="23364131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324</Words>
  <Application>Microsoft Office PowerPoint</Application>
  <PresentationFormat>On-screen Show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Clarity</vt:lpstr>
      <vt:lpstr>Armies and Navies</vt:lpstr>
      <vt:lpstr>Types of military</vt:lpstr>
      <vt:lpstr>The Hoplites</vt:lpstr>
      <vt:lpstr>Main Debates on hoplites</vt:lpstr>
      <vt:lpstr>Origin and Evolution</vt:lpstr>
      <vt:lpstr>Socio-political changes</vt:lpstr>
      <vt:lpstr>Practicalities</vt:lpstr>
      <vt:lpstr>Interconnected debates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Armies and Navies</dc:title>
  <dc:creator>Errietta Bissa</dc:creator>
  <cp:lastModifiedBy>Errietta Bissa</cp:lastModifiedBy>
  <cp:revision>17</cp:revision>
  <dcterms:created xsi:type="dcterms:W3CDTF">2013-08-19T10:56:50Z</dcterms:created>
  <dcterms:modified xsi:type="dcterms:W3CDTF">2013-08-19T14:35:43Z</dcterms:modified>
</cp:coreProperties>
</file>