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9" r:id="rId3"/>
    <p:sldId id="258" r:id="rId4"/>
    <p:sldId id="257" r:id="rId5"/>
    <p:sldId id="264" r:id="rId6"/>
    <p:sldId id="263" r:id="rId7"/>
    <p:sldId id="265" r:id="rId8"/>
    <p:sldId id="262" r:id="rId9"/>
    <p:sldId id="261" r:id="rId10"/>
    <p:sldId id="266"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982828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3764057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35522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74FD90-1509-4371-B319-BBBF6F55EFF5}"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467983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74FD90-1509-4371-B319-BBBF6F55EFF5}"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663583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199243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955738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436527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74FD90-1509-4371-B319-BBBF6F55EFF5}"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809408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74FD90-1509-4371-B319-BBBF6F55EFF5}"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73096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1543375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54803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1792826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3657690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30971119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30484899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4FD90-1509-4371-B319-BBBF6F55EFF5}"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3606C-6719-49C8-B8B7-5A9A081C01DA}" type="slidenum">
              <a:rPr lang="en-GB" smtClean="0"/>
              <a:t>‹#›</a:t>
            </a:fld>
            <a:endParaRPr lang="en-GB"/>
          </a:p>
        </p:txBody>
      </p:sp>
    </p:spTree>
    <p:extLst>
      <p:ext uri="{BB962C8B-B14F-4D97-AF65-F5344CB8AC3E}">
        <p14:creationId xmlns:p14="http://schemas.microsoft.com/office/powerpoint/2010/main" val="2338390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974FD90-1509-4371-B319-BBBF6F55EFF5}" type="datetimeFigureOut">
              <a:rPr lang="en-GB" smtClean="0"/>
              <a:t>26/03/2026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8A3606C-6719-49C8-B8B7-5A9A081C01DA}" type="slidenum">
              <a:rPr lang="en-GB" smtClean="0"/>
              <a:t>‹#›</a:t>
            </a:fld>
            <a:endParaRPr lang="en-GB"/>
          </a:p>
        </p:txBody>
      </p:sp>
    </p:spTree>
    <p:extLst>
      <p:ext uri="{BB962C8B-B14F-4D97-AF65-F5344CB8AC3E}">
        <p14:creationId xmlns:p14="http://schemas.microsoft.com/office/powerpoint/2010/main" val="346832347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1FC3F-A017-CEE8-0695-F42E03C0ED54}"/>
              </a:ext>
            </a:extLst>
          </p:cNvPr>
          <p:cNvSpPr>
            <a:spLocks noGrp="1"/>
          </p:cNvSpPr>
          <p:nvPr>
            <p:ph type="ctrTitle"/>
          </p:nvPr>
        </p:nvSpPr>
        <p:spPr>
          <a:xfrm>
            <a:off x="231113" y="-342900"/>
            <a:ext cx="6180078" cy="4104409"/>
          </a:xfrm>
        </p:spPr>
        <p:txBody>
          <a:bodyPr/>
          <a:lstStyle/>
          <a:p>
            <a:r>
              <a:rPr lang="en-GB" sz="6000" dirty="0"/>
              <a:t>Early Tank doctrines and their influences.</a:t>
            </a:r>
          </a:p>
        </p:txBody>
      </p:sp>
      <p:sp>
        <p:nvSpPr>
          <p:cNvPr id="3" name="Subtitle 2">
            <a:extLst>
              <a:ext uri="{FF2B5EF4-FFF2-40B4-BE49-F238E27FC236}">
                <a16:creationId xmlns:a16="http://schemas.microsoft.com/office/drawing/2014/main" id="{90E1F90E-F755-6152-0F71-F717C642A312}"/>
              </a:ext>
            </a:extLst>
          </p:cNvPr>
          <p:cNvSpPr>
            <a:spLocks noGrp="1"/>
          </p:cNvSpPr>
          <p:nvPr>
            <p:ph type="subTitle" idx="1"/>
          </p:nvPr>
        </p:nvSpPr>
        <p:spPr/>
        <p:txBody>
          <a:bodyPr/>
          <a:lstStyle/>
          <a:p>
            <a:r>
              <a:rPr lang="en-GB" dirty="0"/>
              <a:t>By Lucius Galloway</a:t>
            </a:r>
          </a:p>
        </p:txBody>
      </p:sp>
      <p:pic>
        <p:nvPicPr>
          <p:cNvPr id="1030" name="Picture 6" descr="Map of Europe during the Interwar Period, 1930. [1015 × 927] : MapPorn">
            <a:extLst>
              <a:ext uri="{FF2B5EF4-FFF2-40B4-BE49-F238E27FC236}">
                <a16:creationId xmlns:a16="http://schemas.microsoft.com/office/drawing/2014/main" id="{ED38FBC8-EA57-10FC-C3E2-28A46F3CC0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9359" y="0"/>
            <a:ext cx="6012641" cy="4777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766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18B2-8743-9946-4585-BCD6FC4DE74E}"/>
              </a:ext>
            </a:extLst>
          </p:cNvPr>
          <p:cNvSpPr>
            <a:spLocks noGrp="1"/>
          </p:cNvSpPr>
          <p:nvPr>
            <p:ph type="title"/>
          </p:nvPr>
        </p:nvSpPr>
        <p:spPr>
          <a:xfrm>
            <a:off x="3470564" y="426029"/>
            <a:ext cx="7079034" cy="1400530"/>
          </a:xfrm>
        </p:spPr>
        <p:txBody>
          <a:bodyPr/>
          <a:lstStyle/>
          <a:p>
            <a:r>
              <a:rPr lang="en-GB" dirty="0"/>
              <a:t>What is a tank</a:t>
            </a:r>
          </a:p>
        </p:txBody>
      </p:sp>
      <p:sp>
        <p:nvSpPr>
          <p:cNvPr id="3" name="Content Placeholder 2">
            <a:extLst>
              <a:ext uri="{FF2B5EF4-FFF2-40B4-BE49-F238E27FC236}">
                <a16:creationId xmlns:a16="http://schemas.microsoft.com/office/drawing/2014/main" id="{DCEC4D7F-488E-E96C-B9EC-C56C28E9F21F}"/>
              </a:ext>
            </a:extLst>
          </p:cNvPr>
          <p:cNvSpPr>
            <a:spLocks noGrp="1"/>
          </p:cNvSpPr>
          <p:nvPr>
            <p:ph idx="1"/>
          </p:nvPr>
        </p:nvSpPr>
        <p:spPr/>
        <p:txBody>
          <a:bodyPr/>
          <a:lstStyle/>
          <a:p>
            <a:endParaRPr lang="en-GB" dirty="0"/>
          </a:p>
        </p:txBody>
      </p:sp>
      <p:pic>
        <p:nvPicPr>
          <p:cNvPr id="4" name="Picture 2" descr="The Tank Alignment Chart : r/AlignmentCharts">
            <a:extLst>
              <a:ext uri="{FF2B5EF4-FFF2-40B4-BE49-F238E27FC236}">
                <a16:creationId xmlns:a16="http://schemas.microsoft.com/office/drawing/2014/main" id="{7318E1F8-5890-C25A-CB0E-521FD6F918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919" y="1600200"/>
            <a:ext cx="9285180" cy="4805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811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607F5-69D8-C4EC-691D-9DA4B530A4E4}"/>
              </a:ext>
            </a:extLst>
          </p:cNvPr>
          <p:cNvSpPr>
            <a:spLocks noGrp="1"/>
          </p:cNvSpPr>
          <p:nvPr>
            <p:ph type="title"/>
          </p:nvPr>
        </p:nvSpPr>
        <p:spPr>
          <a:xfrm>
            <a:off x="4062845" y="4767220"/>
            <a:ext cx="7934887" cy="3552814"/>
          </a:xfrm>
        </p:spPr>
        <p:txBody>
          <a:bodyPr/>
          <a:lstStyle/>
          <a:p>
            <a:r>
              <a:rPr lang="en-GB" dirty="0"/>
              <a:t>History of tanks</a:t>
            </a:r>
          </a:p>
        </p:txBody>
      </p:sp>
      <p:pic>
        <p:nvPicPr>
          <p:cNvPr id="3074" name="Picture 2" descr="Mark I Male ' British heavy tank , 1916 | Ww1 tanks, History war ...">
            <a:extLst>
              <a:ext uri="{FF2B5EF4-FFF2-40B4-BE49-F238E27FC236}">
                <a16:creationId xmlns:a16="http://schemas.microsoft.com/office/drawing/2014/main" id="{A6F1FA6F-B22F-1B82-EA02-D4820A377D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97788" y="841664"/>
            <a:ext cx="7851112" cy="3925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590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388F78F-92A8-5D5B-E094-6014A1021E08}"/>
              </a:ext>
            </a:extLst>
          </p:cNvPr>
          <p:cNvSpPr>
            <a:spLocks noGrp="1"/>
          </p:cNvSpPr>
          <p:nvPr>
            <p:ph type="title"/>
          </p:nvPr>
        </p:nvSpPr>
        <p:spPr>
          <a:xfrm>
            <a:off x="648930" y="629266"/>
            <a:ext cx="6188190" cy="1622321"/>
          </a:xfrm>
        </p:spPr>
        <p:txBody>
          <a:bodyPr>
            <a:normAutofit/>
          </a:bodyPr>
          <a:lstStyle/>
          <a:p>
            <a:r>
              <a:rPr lang="en-GB">
                <a:solidFill>
                  <a:srgbClr val="EBEBEB"/>
                </a:solidFill>
              </a:rPr>
              <a:t>Developments in firepower</a:t>
            </a:r>
          </a:p>
        </p:txBody>
      </p:sp>
      <p:sp>
        <p:nvSpPr>
          <p:cNvPr id="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5473AD07-24B1-8ADB-8BF1-7CD8B9EFC4EA}"/>
              </a:ext>
            </a:extLst>
          </p:cNvPr>
          <p:cNvPicPr>
            <a:picLocks noChangeAspect="1"/>
          </p:cNvPicPr>
          <p:nvPr/>
        </p:nvPicPr>
        <p:blipFill>
          <a:blip r:embed="rId3"/>
          <a:srcRect t="17896" r="2" b="2"/>
          <a:stretch>
            <a:fillRect/>
          </a:stretch>
        </p:blipFill>
        <p:spPr>
          <a:xfrm>
            <a:off x="7034423" y="4606434"/>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sp>
        <p:nvSpPr>
          <p:cNvPr id="3" name="Content Placeholder 2">
            <a:extLst>
              <a:ext uri="{FF2B5EF4-FFF2-40B4-BE49-F238E27FC236}">
                <a16:creationId xmlns:a16="http://schemas.microsoft.com/office/drawing/2014/main" id="{27D6DD04-5661-89AF-7F62-DD9A960A9291}"/>
              </a:ext>
            </a:extLst>
          </p:cNvPr>
          <p:cNvSpPr>
            <a:spLocks noGrp="1"/>
          </p:cNvSpPr>
          <p:nvPr>
            <p:ph idx="1"/>
          </p:nvPr>
        </p:nvSpPr>
        <p:spPr>
          <a:xfrm>
            <a:off x="648930" y="2438400"/>
            <a:ext cx="6188189" cy="3785419"/>
          </a:xfrm>
        </p:spPr>
        <p:txBody>
          <a:bodyPr>
            <a:normAutofit/>
          </a:bodyPr>
          <a:lstStyle/>
          <a:p>
            <a:pPr>
              <a:lnSpc>
                <a:spcPct val="90000"/>
              </a:lnSpc>
            </a:pPr>
            <a:r>
              <a:rPr lang="en-GB" sz="1700" dirty="0">
                <a:solidFill>
                  <a:srgbClr val="FFFFFF"/>
                </a:solidFill>
              </a:rPr>
              <a:t>2 QF 6 pounders (57mm) + 3-8 Machine guns (French versions used 75mm guns)</a:t>
            </a:r>
          </a:p>
          <a:p>
            <a:pPr>
              <a:lnSpc>
                <a:spcPct val="90000"/>
              </a:lnSpc>
            </a:pPr>
            <a:r>
              <a:rPr lang="en-GB" sz="1700" dirty="0">
                <a:solidFill>
                  <a:srgbClr val="FFFFFF"/>
                </a:solidFill>
              </a:rPr>
              <a:t>Tankettes 5-10 Machine guns </a:t>
            </a:r>
          </a:p>
          <a:p>
            <a:pPr>
              <a:lnSpc>
                <a:spcPct val="90000"/>
              </a:lnSpc>
            </a:pPr>
            <a:endParaRPr lang="en-GB" sz="1700" dirty="0">
              <a:solidFill>
                <a:srgbClr val="FFFFFF"/>
              </a:solidFill>
            </a:endParaRPr>
          </a:p>
          <a:p>
            <a:pPr>
              <a:lnSpc>
                <a:spcPct val="90000"/>
              </a:lnSpc>
            </a:pPr>
            <a:r>
              <a:rPr lang="en-GB" sz="1700" dirty="0">
                <a:solidFill>
                  <a:srgbClr val="FFFFFF"/>
                </a:solidFill>
              </a:rPr>
              <a:t>By WW2 guns had developed to use smaller guns more focused on combating other tanks. Resulting in British 40mm, French 75/47mm, German 20mm and 37mm and Soviet 45mm guns.</a:t>
            </a:r>
          </a:p>
          <a:p>
            <a:pPr>
              <a:lnSpc>
                <a:spcPct val="90000"/>
              </a:lnSpc>
            </a:pPr>
            <a:endParaRPr lang="en-GB" sz="1700" dirty="0">
              <a:solidFill>
                <a:srgbClr val="FFFFFF"/>
              </a:solidFill>
            </a:endParaRPr>
          </a:p>
          <a:p>
            <a:pPr>
              <a:lnSpc>
                <a:spcPct val="90000"/>
              </a:lnSpc>
            </a:pPr>
            <a:r>
              <a:rPr lang="en-GB" sz="1700" dirty="0">
                <a:solidFill>
                  <a:srgbClr val="FFFFFF"/>
                </a:solidFill>
              </a:rPr>
              <a:t>Late war tanks had once more moved towards bigger guns such as QF 17 pounders (76.2mm) and 88mm anti tank guns.</a:t>
            </a:r>
          </a:p>
        </p:txBody>
      </p:sp>
      <p:pic>
        <p:nvPicPr>
          <p:cNvPr id="7" name="Picture 6">
            <a:extLst>
              <a:ext uri="{FF2B5EF4-FFF2-40B4-BE49-F238E27FC236}">
                <a16:creationId xmlns:a16="http://schemas.microsoft.com/office/drawing/2014/main" id="{D2999D60-ED41-E722-1F4E-1F1E8FC011B6}"/>
              </a:ext>
            </a:extLst>
          </p:cNvPr>
          <p:cNvPicPr>
            <a:picLocks noChangeAspect="1"/>
          </p:cNvPicPr>
          <p:nvPr/>
        </p:nvPicPr>
        <p:blipFill>
          <a:blip r:embed="rId4"/>
          <a:srcRect t="16046" r="-2" b="19850"/>
          <a:stretch>
            <a:fillRect/>
          </a:stretch>
        </p:blipFill>
        <p:spPr>
          <a:xfrm>
            <a:off x="7437114" y="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p:spPr>
      </p:pic>
      <p:pic>
        <p:nvPicPr>
          <p:cNvPr id="6" name="Picture 5">
            <a:extLst>
              <a:ext uri="{FF2B5EF4-FFF2-40B4-BE49-F238E27FC236}">
                <a16:creationId xmlns:a16="http://schemas.microsoft.com/office/drawing/2014/main" id="{5C45546F-6237-F40B-0DF3-0C294471132C}"/>
              </a:ext>
            </a:extLst>
          </p:cNvPr>
          <p:cNvPicPr>
            <a:picLocks noChangeAspect="1"/>
          </p:cNvPicPr>
          <p:nvPr/>
        </p:nvPicPr>
        <p:blipFill>
          <a:blip r:embed="rId5"/>
          <a:srcRect t="3819" r="2" b="17269"/>
          <a:stretch>
            <a:fillRect/>
          </a:stretch>
        </p:blipFill>
        <p:spPr>
          <a:xfrm>
            <a:off x="7202986" y="2320424"/>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p:spPr>
      </p:pic>
    </p:spTree>
    <p:extLst>
      <p:ext uri="{BB962C8B-B14F-4D97-AF65-F5344CB8AC3E}">
        <p14:creationId xmlns:p14="http://schemas.microsoft.com/office/powerpoint/2010/main" val="1520849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884FE-2F9B-7881-0B1C-AE698EC2761B}"/>
              </a:ext>
            </a:extLst>
          </p:cNvPr>
          <p:cNvSpPr>
            <a:spLocks noGrp="1"/>
          </p:cNvSpPr>
          <p:nvPr>
            <p:ph type="title"/>
          </p:nvPr>
        </p:nvSpPr>
        <p:spPr/>
        <p:txBody>
          <a:bodyPr/>
          <a:lstStyle/>
          <a:p>
            <a:r>
              <a:rPr lang="en-GB" dirty="0"/>
              <a:t>Tank armour in the interwar period</a:t>
            </a:r>
          </a:p>
        </p:txBody>
      </p:sp>
      <p:sp>
        <p:nvSpPr>
          <p:cNvPr id="3" name="Content Placeholder 2">
            <a:extLst>
              <a:ext uri="{FF2B5EF4-FFF2-40B4-BE49-F238E27FC236}">
                <a16:creationId xmlns:a16="http://schemas.microsoft.com/office/drawing/2014/main" id="{A305E24A-018F-D508-64AF-1080691C5FD3}"/>
              </a:ext>
            </a:extLst>
          </p:cNvPr>
          <p:cNvSpPr>
            <a:spLocks noGrp="1"/>
          </p:cNvSpPr>
          <p:nvPr>
            <p:ph idx="1"/>
          </p:nvPr>
        </p:nvSpPr>
        <p:spPr/>
        <p:txBody>
          <a:bodyPr/>
          <a:lstStyle/>
          <a:p>
            <a:r>
              <a:rPr lang="en-GB" dirty="0"/>
              <a:t>In WW1 tank armour began fairly light, with 12mm thickness. However by the end of the war tanks had armour varying from 15-30mm thick. </a:t>
            </a:r>
          </a:p>
          <a:p>
            <a:endParaRPr lang="en-GB" dirty="0"/>
          </a:p>
          <a:p>
            <a:r>
              <a:rPr lang="en-GB" dirty="0"/>
              <a:t>Whilst armour remained similar in most countries throughout the interwar period, France especially did produce tanks with notably thicker armour (40-60mm) but most continued to be around 30mm.</a:t>
            </a:r>
          </a:p>
          <a:p>
            <a:pPr marL="0" indent="0">
              <a:buNone/>
            </a:pPr>
            <a:endParaRPr lang="en-GB" dirty="0"/>
          </a:p>
          <a:p>
            <a:r>
              <a:rPr lang="en-GB" dirty="0"/>
              <a:t>By the end of WW2 some heavy tanks had armour as thick as 185mm, but a majority had armour only about 90-100mm</a:t>
            </a:r>
          </a:p>
        </p:txBody>
      </p:sp>
    </p:spTree>
    <p:extLst>
      <p:ext uri="{BB962C8B-B14F-4D97-AF65-F5344CB8AC3E}">
        <p14:creationId xmlns:p14="http://schemas.microsoft.com/office/powerpoint/2010/main" val="2315169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B58A5-DA93-18BC-DDFB-BFAD6722A328}"/>
              </a:ext>
            </a:extLst>
          </p:cNvPr>
          <p:cNvSpPr>
            <a:spLocks noGrp="1"/>
          </p:cNvSpPr>
          <p:nvPr>
            <p:ph type="title"/>
          </p:nvPr>
        </p:nvSpPr>
        <p:spPr/>
        <p:txBody>
          <a:bodyPr/>
          <a:lstStyle/>
          <a:p>
            <a:r>
              <a:rPr lang="en-GB" dirty="0"/>
              <a:t>Tank Mobility in the interwar period</a:t>
            </a:r>
          </a:p>
        </p:txBody>
      </p:sp>
      <p:sp>
        <p:nvSpPr>
          <p:cNvPr id="3" name="Content Placeholder 2">
            <a:extLst>
              <a:ext uri="{FF2B5EF4-FFF2-40B4-BE49-F238E27FC236}">
                <a16:creationId xmlns:a16="http://schemas.microsoft.com/office/drawing/2014/main" id="{2377D3EC-A965-2FB9-95BA-55CF71066A50}"/>
              </a:ext>
            </a:extLst>
          </p:cNvPr>
          <p:cNvSpPr>
            <a:spLocks noGrp="1"/>
          </p:cNvSpPr>
          <p:nvPr>
            <p:ph idx="1"/>
          </p:nvPr>
        </p:nvSpPr>
        <p:spPr>
          <a:xfrm>
            <a:off x="1103312" y="1569027"/>
            <a:ext cx="8946541" cy="5288973"/>
          </a:xfrm>
        </p:spPr>
        <p:txBody>
          <a:bodyPr>
            <a:normAutofit/>
          </a:bodyPr>
          <a:lstStyle/>
          <a:p>
            <a:r>
              <a:rPr lang="en-GB" dirty="0"/>
              <a:t>Tanks were initially very slow (slower than walking speed) very unreliable, suffering frequent breakdowns and struggled with any complications with terrain.</a:t>
            </a:r>
          </a:p>
          <a:p>
            <a:endParaRPr lang="en-GB" dirty="0"/>
          </a:p>
          <a:p>
            <a:r>
              <a:rPr lang="en-GB" dirty="0"/>
              <a:t>Later on tanks were improved in all these regards, with interwar tanks still having many problems with terrain, but the use of different types of tanks also helped mitigate the trade offs between reliability and speed. The tanks also tended to be well made, by professionals, with few resources.</a:t>
            </a:r>
          </a:p>
          <a:p>
            <a:endParaRPr lang="en-GB" dirty="0"/>
          </a:p>
          <a:p>
            <a:r>
              <a:rPr lang="en-GB" dirty="0"/>
              <a:t>In WW2 the prioritisation of firepower and armour, whilst limitations caused by the war lowered the quality of production considerably even as designs improved, led to vehicle reliability growing significantly worse.</a:t>
            </a:r>
          </a:p>
        </p:txBody>
      </p:sp>
    </p:spTree>
    <p:extLst>
      <p:ext uri="{BB962C8B-B14F-4D97-AF65-F5344CB8AC3E}">
        <p14:creationId xmlns:p14="http://schemas.microsoft.com/office/powerpoint/2010/main" val="38809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2B33-3342-5065-2CE8-93A801705476}"/>
              </a:ext>
            </a:extLst>
          </p:cNvPr>
          <p:cNvSpPr>
            <a:spLocks noGrp="1"/>
          </p:cNvSpPr>
          <p:nvPr>
            <p:ph type="title"/>
          </p:nvPr>
        </p:nvSpPr>
        <p:spPr/>
        <p:txBody>
          <a:bodyPr/>
          <a:lstStyle/>
          <a:p>
            <a:r>
              <a:rPr lang="en-GB" dirty="0"/>
              <a:t>Early British Tank doctrine</a:t>
            </a:r>
          </a:p>
        </p:txBody>
      </p:sp>
      <p:sp>
        <p:nvSpPr>
          <p:cNvPr id="3" name="Content Placeholder 2">
            <a:extLst>
              <a:ext uri="{FF2B5EF4-FFF2-40B4-BE49-F238E27FC236}">
                <a16:creationId xmlns:a16="http://schemas.microsoft.com/office/drawing/2014/main" id="{25B54246-FCAD-3AA9-5346-2059F1BADE56}"/>
              </a:ext>
            </a:extLst>
          </p:cNvPr>
          <p:cNvSpPr>
            <a:spLocks noGrp="1"/>
          </p:cNvSpPr>
          <p:nvPr>
            <p:ph idx="1"/>
          </p:nvPr>
        </p:nvSpPr>
        <p:spPr/>
        <p:txBody>
          <a:bodyPr/>
          <a:lstStyle/>
          <a:p>
            <a:r>
              <a:rPr lang="en-GB" dirty="0"/>
              <a:t>WW1 tank doctrine focused entirely on its use as an initial breakthrough vehicle, acting as a shield for infantry and a transport system for weapons to destroy fortifications and suppress enemy infantry.</a:t>
            </a:r>
          </a:p>
          <a:p>
            <a:endParaRPr lang="en-GB" dirty="0"/>
          </a:p>
          <a:p>
            <a:r>
              <a:rPr lang="en-GB" dirty="0"/>
              <a:t>Interwar tank doctrine moved to replace cavalry, producing cruiser and infantry tanks. That each replaced cavalry in a key job.</a:t>
            </a:r>
          </a:p>
        </p:txBody>
      </p:sp>
    </p:spTree>
    <p:extLst>
      <p:ext uri="{BB962C8B-B14F-4D97-AF65-F5344CB8AC3E}">
        <p14:creationId xmlns:p14="http://schemas.microsoft.com/office/powerpoint/2010/main" val="954887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69F04-9055-1C7E-3041-9CD6A35774A1}"/>
              </a:ext>
            </a:extLst>
          </p:cNvPr>
          <p:cNvSpPr>
            <a:spLocks noGrp="1"/>
          </p:cNvSpPr>
          <p:nvPr>
            <p:ph type="title"/>
          </p:nvPr>
        </p:nvSpPr>
        <p:spPr/>
        <p:txBody>
          <a:bodyPr/>
          <a:lstStyle/>
          <a:p>
            <a:r>
              <a:rPr lang="en-GB" dirty="0"/>
              <a:t>German Tank Doctrine Interwar-WW2</a:t>
            </a:r>
          </a:p>
        </p:txBody>
      </p:sp>
      <p:sp>
        <p:nvSpPr>
          <p:cNvPr id="3" name="Content Placeholder 2">
            <a:extLst>
              <a:ext uri="{FF2B5EF4-FFF2-40B4-BE49-F238E27FC236}">
                <a16:creationId xmlns:a16="http://schemas.microsoft.com/office/drawing/2014/main" id="{13530FB2-6DB5-C395-46A7-7AC3116D6C70}"/>
              </a:ext>
            </a:extLst>
          </p:cNvPr>
          <p:cNvSpPr>
            <a:spLocks noGrp="1"/>
          </p:cNvSpPr>
          <p:nvPr>
            <p:ph idx="1"/>
          </p:nvPr>
        </p:nvSpPr>
        <p:spPr/>
        <p:txBody>
          <a:bodyPr/>
          <a:lstStyle/>
          <a:p>
            <a:r>
              <a:rPr lang="en-GB" dirty="0"/>
              <a:t>German tank doctrine was not fundamentally different in general.</a:t>
            </a:r>
          </a:p>
          <a:p>
            <a:r>
              <a:rPr lang="en-GB" dirty="0"/>
              <a:t>The main differences between German tank doctrine, often referred to as “Blitzkrieg” and other nations early tank doctrines was the use of air support, and a greater degree of operational independence, allowing for more rapid exploitation of breakthroughs.</a:t>
            </a:r>
          </a:p>
          <a:p>
            <a:r>
              <a:rPr lang="en-GB" dirty="0"/>
              <a:t>This independence combined with political infighting created the great successes of Blitzkrieg that are often pointed to. The problem with this sort of system is the inherent risk of having local commanders with so much autonomy. </a:t>
            </a:r>
          </a:p>
        </p:txBody>
      </p:sp>
    </p:spTree>
    <p:extLst>
      <p:ext uri="{BB962C8B-B14F-4D97-AF65-F5344CB8AC3E}">
        <p14:creationId xmlns:p14="http://schemas.microsoft.com/office/powerpoint/2010/main" val="1806959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23C3-D08B-BC5C-DE79-AF75BA202EC9}"/>
              </a:ext>
            </a:extLst>
          </p:cNvPr>
          <p:cNvSpPr>
            <a:spLocks noGrp="1"/>
          </p:cNvSpPr>
          <p:nvPr>
            <p:ph type="title"/>
          </p:nvPr>
        </p:nvSpPr>
        <p:spPr/>
        <p:txBody>
          <a:bodyPr/>
          <a:lstStyle/>
          <a:p>
            <a:r>
              <a:rPr lang="en-GB" dirty="0"/>
              <a:t>Resultant influences on modern doctrines</a:t>
            </a:r>
          </a:p>
        </p:txBody>
      </p:sp>
      <p:sp>
        <p:nvSpPr>
          <p:cNvPr id="3" name="Content Placeholder 2">
            <a:extLst>
              <a:ext uri="{FF2B5EF4-FFF2-40B4-BE49-F238E27FC236}">
                <a16:creationId xmlns:a16="http://schemas.microsoft.com/office/drawing/2014/main" id="{9DDF970D-9238-F651-A574-04B1CF9A6510}"/>
              </a:ext>
            </a:extLst>
          </p:cNvPr>
          <p:cNvSpPr>
            <a:spLocks noGrp="1"/>
          </p:cNvSpPr>
          <p:nvPr>
            <p:ph idx="1"/>
          </p:nvPr>
        </p:nvSpPr>
        <p:spPr/>
        <p:txBody>
          <a:bodyPr/>
          <a:lstStyle/>
          <a:p>
            <a:r>
              <a:rPr lang="en-GB" dirty="0"/>
              <a:t>The use of tanks as a tool for manoeuvre warfare has not fundamentally changed since WW2</a:t>
            </a:r>
          </a:p>
          <a:p>
            <a:r>
              <a:rPr lang="en-GB" dirty="0"/>
              <a:t>The use of tanks in assaults has changed a fair bit due to the further development in air power, but the change has largely been in the use of less tanks and more supporting vehicles and more accurate bombardment before an assault.</a:t>
            </a:r>
          </a:p>
          <a:p>
            <a:r>
              <a:rPr lang="en-GB" dirty="0"/>
              <a:t>Greater operational independence than cavalry once had, though with the radio the risks of longer periods of independent commands are much lower.</a:t>
            </a:r>
          </a:p>
          <a:p>
            <a:r>
              <a:rPr lang="en-GB" dirty="0"/>
              <a:t>The main battle tank, a more balanced design learning from the key successes of WW2, </a:t>
            </a:r>
          </a:p>
        </p:txBody>
      </p:sp>
    </p:spTree>
    <p:extLst>
      <p:ext uri="{BB962C8B-B14F-4D97-AF65-F5344CB8AC3E}">
        <p14:creationId xmlns:p14="http://schemas.microsoft.com/office/powerpoint/2010/main" val="595835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CC2FE-2BA8-7C30-FCC7-BC2D6690C8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5D2825-EE78-4317-91E7-07EF3B7A7741}"/>
              </a:ext>
            </a:extLst>
          </p:cNvPr>
          <p:cNvSpPr>
            <a:spLocks noGrp="1"/>
          </p:cNvSpPr>
          <p:nvPr>
            <p:ph type="title"/>
          </p:nvPr>
        </p:nvSpPr>
        <p:spPr>
          <a:xfrm>
            <a:off x="3231573" y="452718"/>
            <a:ext cx="6819261" cy="1400530"/>
          </a:xfrm>
        </p:spPr>
        <p:txBody>
          <a:bodyPr/>
          <a:lstStyle/>
          <a:p>
            <a:r>
              <a:rPr lang="en-GB" dirty="0"/>
              <a:t>Ongoing changes</a:t>
            </a:r>
          </a:p>
        </p:txBody>
      </p:sp>
      <p:pic>
        <p:nvPicPr>
          <p:cNvPr id="4" name="Content Placeholder 3">
            <a:extLst>
              <a:ext uri="{FF2B5EF4-FFF2-40B4-BE49-F238E27FC236}">
                <a16:creationId xmlns:a16="http://schemas.microsoft.com/office/drawing/2014/main" id="{D9DF5EAC-E9C8-A01D-FCE2-B2934A923D9C}"/>
              </a:ext>
            </a:extLst>
          </p:cNvPr>
          <p:cNvPicPr>
            <a:picLocks noGrp="1" noChangeAspect="1"/>
          </p:cNvPicPr>
          <p:nvPr>
            <p:ph idx="1"/>
          </p:nvPr>
        </p:nvPicPr>
        <p:blipFill>
          <a:blip r:embed="rId2"/>
          <a:stretch>
            <a:fillRect/>
          </a:stretch>
        </p:blipFill>
        <p:spPr>
          <a:xfrm>
            <a:off x="4905600" y="2137311"/>
            <a:ext cx="6077591" cy="3418339"/>
          </a:xfrm>
          <a:prstGeom prst="rect">
            <a:avLst/>
          </a:prstGeom>
        </p:spPr>
      </p:pic>
      <p:sp>
        <p:nvSpPr>
          <p:cNvPr id="5" name="TextBox 4">
            <a:extLst>
              <a:ext uri="{FF2B5EF4-FFF2-40B4-BE49-F238E27FC236}">
                <a16:creationId xmlns:a16="http://schemas.microsoft.com/office/drawing/2014/main" id="{3D273F40-06A5-A352-77EA-BF35002A3336}"/>
              </a:ext>
            </a:extLst>
          </p:cNvPr>
          <p:cNvSpPr txBox="1"/>
          <p:nvPr/>
        </p:nvSpPr>
        <p:spPr>
          <a:xfrm>
            <a:off x="1208809" y="2961409"/>
            <a:ext cx="2878282" cy="1200329"/>
          </a:xfrm>
          <a:prstGeom prst="rect">
            <a:avLst/>
          </a:prstGeom>
          <a:noFill/>
        </p:spPr>
        <p:txBody>
          <a:bodyPr wrap="square" rtlCol="0">
            <a:spAutoFit/>
          </a:bodyPr>
          <a:lstStyle/>
          <a:p>
            <a:r>
              <a:rPr lang="en-GB" dirty="0"/>
              <a:t>It is estimated the drones make up 65% of all armoured vehicle losses in Ukraine.</a:t>
            </a:r>
          </a:p>
        </p:txBody>
      </p:sp>
    </p:spTree>
    <p:extLst>
      <p:ext uri="{BB962C8B-B14F-4D97-AF65-F5344CB8AC3E}">
        <p14:creationId xmlns:p14="http://schemas.microsoft.com/office/powerpoint/2010/main" val="2010444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1F9D-6571-95BC-E2A3-3395F94372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482248B-338A-F03A-B193-8CD082637142}"/>
              </a:ext>
            </a:extLst>
          </p:cNvPr>
          <p:cNvSpPr>
            <a:spLocks noGrp="1"/>
          </p:cNvSpPr>
          <p:nvPr>
            <p:ph idx="1"/>
          </p:nvPr>
        </p:nvSpPr>
        <p:spPr/>
        <p:txBody>
          <a:bodyPr/>
          <a:lstStyle/>
          <a:p>
            <a:pPr fontAlgn="base"/>
            <a:r>
              <a:rPr lang="en-GB" dirty="0"/>
              <a:t>J.F.C. Fuller, Tanks in the Great War 1914-1918</a:t>
            </a:r>
          </a:p>
          <a:p>
            <a:r>
              <a:rPr lang="en-GB" dirty="0"/>
              <a:t>J. Barager, “The Shock of Blitzkrieg: Influence, Exchange, and Development of Ideas Relating to the use of Tanks in the Interwar Period.”</a:t>
            </a:r>
          </a:p>
          <a:p>
            <a:r>
              <a:rPr lang="en-GB" dirty="0"/>
              <a:t>J. Mosser, </a:t>
            </a:r>
            <a:r>
              <a:rPr lang="en-GB" i="1" dirty="0"/>
              <a:t>Principles of Modern Tank Design </a:t>
            </a:r>
            <a:endParaRPr lang="en-GB" dirty="0"/>
          </a:p>
        </p:txBody>
      </p:sp>
    </p:spTree>
    <p:extLst>
      <p:ext uri="{BB962C8B-B14F-4D97-AF65-F5344CB8AC3E}">
        <p14:creationId xmlns:p14="http://schemas.microsoft.com/office/powerpoint/2010/main" val="84775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0FAC1-3891-8A7A-001F-81DA2BF4C2B1}"/>
              </a:ext>
            </a:extLst>
          </p:cNvPr>
          <p:cNvSpPr>
            <a:spLocks noGrp="1"/>
          </p:cNvSpPr>
          <p:nvPr>
            <p:ph type="title"/>
          </p:nvPr>
        </p:nvSpPr>
        <p:spPr>
          <a:xfrm>
            <a:off x="3834245" y="2524991"/>
            <a:ext cx="6216589" cy="2556163"/>
          </a:xfrm>
        </p:spPr>
        <p:txBody>
          <a:bodyPr/>
          <a:lstStyle/>
          <a:p>
            <a:r>
              <a:rPr lang="en-GB" dirty="0"/>
              <a:t>Any Questions</a:t>
            </a:r>
            <a:r>
              <a:rPr lang="en-GB" dirty="0">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3727720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2893</TotalTime>
  <Words>645</Words>
  <Application>Microsoft Office PowerPoint</Application>
  <PresentationFormat>Widescreen</PresentationFormat>
  <Paragraphs>43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Early Tank doctrines and their influences.</vt:lpstr>
      <vt:lpstr>What is a tank</vt:lpstr>
      <vt:lpstr>History of tanks</vt:lpstr>
      <vt:lpstr>Developments in firepower</vt:lpstr>
      <vt:lpstr>Tank armour in the interwar period</vt:lpstr>
      <vt:lpstr>Tank Mobility in the interwar period</vt:lpstr>
      <vt:lpstr>Early British Tank doctrine</vt:lpstr>
      <vt:lpstr>German Tank Doctrine Interwar-WW2</vt:lpstr>
      <vt:lpstr>Resultant influences on modern doctrines</vt:lpstr>
      <vt:lpstr>Ongoing changes</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Lucius Galloway (2427096)</dc:creator>
  <cp:lastModifiedBy>Lucius Galloway (2427096)</cp:lastModifiedBy>
  <cp:revision>6</cp:revision>
  <dcterms:created xsi:type="dcterms:W3CDTF">2026-03-19T11:13:39Z</dcterms:created>
  <dcterms:modified xsi:type="dcterms:W3CDTF">2026-03-26T10:53:50Z</dcterms:modified>
</cp:coreProperties>
</file>