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22F5ED-5A1D-4C22-A612-EB294E43BC9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6D848B0-A1C5-4163-8862-EA1913349C22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Balanced Approach: Combine trending content with brand authenticity for long-term credibility.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932078-4B84-42B0-A73A-4B5C9A9300F4}" type="parTrans" cxnId="{B7CD4967-B84A-4C4F-9270-1488B1AAE70C}">
      <dgm:prSet/>
      <dgm:spPr/>
      <dgm:t>
        <a:bodyPr/>
        <a:lstStyle/>
        <a:p>
          <a:endParaRPr lang="en-US"/>
        </a:p>
      </dgm:t>
    </dgm:pt>
    <dgm:pt modelId="{A7013973-D5A9-49B9-9217-1B5F184417A0}" type="sibTrans" cxnId="{B7CD4967-B84A-4C4F-9270-1488B1AAE70C}">
      <dgm:prSet/>
      <dgm:spPr/>
      <dgm:t>
        <a:bodyPr/>
        <a:lstStyle/>
        <a:p>
          <a:endParaRPr lang="en-US"/>
        </a:p>
      </dgm:t>
    </dgm:pt>
    <dgm:pt modelId="{E1619C06-2E60-4923-A3C4-A12FEA429B05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Ethical Stewardship: Implement responsible data practices and transparent influencer relationships.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E36FD2-7376-4EF1-B5E2-5A7C70A9783D}" type="parTrans" cxnId="{FF10C62C-E9FC-429D-B25D-C7696B3AEB5B}">
      <dgm:prSet/>
      <dgm:spPr/>
      <dgm:t>
        <a:bodyPr/>
        <a:lstStyle/>
        <a:p>
          <a:endParaRPr lang="en-US"/>
        </a:p>
      </dgm:t>
    </dgm:pt>
    <dgm:pt modelId="{94D944AE-B339-4566-9C42-B0399588C71F}" type="sibTrans" cxnId="{FF10C62C-E9FC-429D-B25D-C7696B3AEB5B}">
      <dgm:prSet/>
      <dgm:spPr/>
      <dgm:t>
        <a:bodyPr/>
        <a:lstStyle/>
        <a:p>
          <a:endParaRPr lang="en-US"/>
        </a:p>
      </dgm:t>
    </dgm:pt>
    <dgm:pt modelId="{53B9E381-A60A-4B4F-A357-DA290BDE7972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Monitoring and Adaptation: Continuously track performance metrics and adapt strategies to shifting platform norms.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F00883-1037-4AEE-BC5C-07C5A5B8FD14}" type="parTrans" cxnId="{DAA0977A-E39A-42B0-AC5E-644075D6B046}">
      <dgm:prSet/>
      <dgm:spPr/>
      <dgm:t>
        <a:bodyPr/>
        <a:lstStyle/>
        <a:p>
          <a:endParaRPr lang="en-US"/>
        </a:p>
      </dgm:t>
    </dgm:pt>
    <dgm:pt modelId="{928D03F0-AE5D-4199-9BE4-B47DF560237B}" type="sibTrans" cxnId="{DAA0977A-E39A-42B0-AC5E-644075D6B046}">
      <dgm:prSet/>
      <dgm:spPr/>
      <dgm:t>
        <a:bodyPr/>
        <a:lstStyle/>
        <a:p>
          <a:endParaRPr lang="en-US"/>
        </a:p>
      </dgm:t>
    </dgm:pt>
    <dgm:pt modelId="{59FBB76A-C396-4FD1-8443-EC3B7B3A7A0E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Content Differentiation: Emphasize unique brand storytelling to stand out amid platform saturation.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01A06E-AC3F-4130-9E6E-CCFF9E962A7E}" type="parTrans" cxnId="{8C822E04-B6A1-4E30-BC91-75EE6C47287A}">
      <dgm:prSet/>
      <dgm:spPr/>
      <dgm:t>
        <a:bodyPr/>
        <a:lstStyle/>
        <a:p>
          <a:endParaRPr lang="en-US"/>
        </a:p>
      </dgm:t>
    </dgm:pt>
    <dgm:pt modelId="{6954002B-C508-4C11-8D67-7AA819D959C7}" type="sibTrans" cxnId="{8C822E04-B6A1-4E30-BC91-75EE6C47287A}">
      <dgm:prSet/>
      <dgm:spPr/>
      <dgm:t>
        <a:bodyPr/>
        <a:lstStyle/>
        <a:p>
          <a:endParaRPr lang="en-US"/>
        </a:p>
      </dgm:t>
    </dgm:pt>
    <dgm:pt modelId="{1CF01A1A-09B6-43D1-A41D-DED3582F0B90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Cultural Sensitivity: Ensure content respects diverse audiences, avoiding controversial trends.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0FF87A-F5C9-4C57-9A20-4E1F79A4B6FB}" type="parTrans" cxnId="{244A6F19-F3A0-493A-9005-223BD7F4AEF8}">
      <dgm:prSet/>
      <dgm:spPr/>
      <dgm:t>
        <a:bodyPr/>
        <a:lstStyle/>
        <a:p>
          <a:endParaRPr lang="en-US"/>
        </a:p>
      </dgm:t>
    </dgm:pt>
    <dgm:pt modelId="{FE6FE21E-455D-4584-895C-4DBAFB555118}" type="sibTrans" cxnId="{244A6F19-F3A0-493A-9005-223BD7F4AEF8}">
      <dgm:prSet/>
      <dgm:spPr/>
      <dgm:t>
        <a:bodyPr/>
        <a:lstStyle/>
        <a:p>
          <a:endParaRPr lang="en-US"/>
        </a:p>
      </dgm:t>
    </dgm:pt>
    <dgm:pt modelId="{F7F676B5-67FC-4A30-B9FD-84FECFBD33B4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Long-Term Engagement: Foster a loyal community rather than solely chasing viral moments.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8A3237-A976-4911-B3D3-0AD04A42B79F}" type="parTrans" cxnId="{936BB82D-D087-41FE-ADF4-810CB0BE1777}">
      <dgm:prSet/>
      <dgm:spPr/>
      <dgm:t>
        <a:bodyPr/>
        <a:lstStyle/>
        <a:p>
          <a:endParaRPr lang="en-US"/>
        </a:p>
      </dgm:t>
    </dgm:pt>
    <dgm:pt modelId="{E4F18D2E-EE57-4175-BB32-5BCB6B864A48}" type="sibTrans" cxnId="{936BB82D-D087-41FE-ADF4-810CB0BE1777}">
      <dgm:prSet/>
      <dgm:spPr/>
      <dgm:t>
        <a:bodyPr/>
        <a:lstStyle/>
        <a:p>
          <a:endParaRPr lang="en-US"/>
        </a:p>
      </dgm:t>
    </dgm:pt>
    <dgm:pt modelId="{61DE7DB5-B2C2-490D-B8C8-C925FDEE47BA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Outlook: Stay informed on platform updates, regulatory changes, and evolving user </a:t>
          </a:r>
          <a:r>
            <a:rPr lang="en-GB" sz="1400" dirty="0" err="1">
              <a:latin typeface="Arial" panose="020B0604020202020204" pitchFamily="34" charset="0"/>
              <a:cs typeface="Arial" panose="020B0604020202020204" pitchFamily="34" charset="0"/>
            </a:rPr>
            <a:t>behaviors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 for sustained success.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35D03E-2827-4FBE-BC68-FCC3651A0EB1}" type="parTrans" cxnId="{2876484F-4431-4F3A-9F50-85108F508A7A}">
      <dgm:prSet/>
      <dgm:spPr/>
      <dgm:t>
        <a:bodyPr/>
        <a:lstStyle/>
        <a:p>
          <a:endParaRPr lang="en-US"/>
        </a:p>
      </dgm:t>
    </dgm:pt>
    <dgm:pt modelId="{3DA8666D-91F2-4BD3-A966-CDF2023D661B}" type="sibTrans" cxnId="{2876484F-4431-4F3A-9F50-85108F508A7A}">
      <dgm:prSet/>
      <dgm:spPr/>
      <dgm:t>
        <a:bodyPr/>
        <a:lstStyle/>
        <a:p>
          <a:endParaRPr lang="en-US"/>
        </a:p>
      </dgm:t>
    </dgm:pt>
    <dgm:pt modelId="{ADC65719-6B17-4FB1-9ED8-971218FAB8C6}" type="pres">
      <dgm:prSet presAssocID="{6F22F5ED-5A1D-4C22-A612-EB294E43BC99}" presName="diagram" presStyleCnt="0">
        <dgm:presLayoutVars>
          <dgm:dir/>
          <dgm:resizeHandles val="exact"/>
        </dgm:presLayoutVars>
      </dgm:prSet>
      <dgm:spPr/>
    </dgm:pt>
    <dgm:pt modelId="{D130AE7C-E18B-4265-8D8D-405EE54ED03C}" type="pres">
      <dgm:prSet presAssocID="{E6D848B0-A1C5-4163-8862-EA1913349C22}" presName="node" presStyleLbl="node1" presStyleIdx="0" presStyleCnt="7">
        <dgm:presLayoutVars>
          <dgm:bulletEnabled val="1"/>
        </dgm:presLayoutVars>
      </dgm:prSet>
      <dgm:spPr/>
    </dgm:pt>
    <dgm:pt modelId="{46AE0830-65EC-4B37-BC00-5F86E0E1565D}" type="pres">
      <dgm:prSet presAssocID="{A7013973-D5A9-49B9-9217-1B5F184417A0}" presName="sibTrans" presStyleCnt="0"/>
      <dgm:spPr/>
    </dgm:pt>
    <dgm:pt modelId="{04F78376-D7FA-43C2-993B-A8C9C10A97E0}" type="pres">
      <dgm:prSet presAssocID="{E1619C06-2E60-4923-A3C4-A12FEA429B05}" presName="node" presStyleLbl="node1" presStyleIdx="1" presStyleCnt="7">
        <dgm:presLayoutVars>
          <dgm:bulletEnabled val="1"/>
        </dgm:presLayoutVars>
      </dgm:prSet>
      <dgm:spPr/>
    </dgm:pt>
    <dgm:pt modelId="{3160350F-F4A4-411F-A044-8BCB77898CEE}" type="pres">
      <dgm:prSet presAssocID="{94D944AE-B339-4566-9C42-B0399588C71F}" presName="sibTrans" presStyleCnt="0"/>
      <dgm:spPr/>
    </dgm:pt>
    <dgm:pt modelId="{EFEA81FE-F842-4412-8B61-D8542FB9C4EB}" type="pres">
      <dgm:prSet presAssocID="{53B9E381-A60A-4B4F-A357-DA290BDE7972}" presName="node" presStyleLbl="node1" presStyleIdx="2" presStyleCnt="7">
        <dgm:presLayoutVars>
          <dgm:bulletEnabled val="1"/>
        </dgm:presLayoutVars>
      </dgm:prSet>
      <dgm:spPr/>
    </dgm:pt>
    <dgm:pt modelId="{D20841B6-C88A-4BC2-ACE5-1F8C5EA9CD0D}" type="pres">
      <dgm:prSet presAssocID="{928D03F0-AE5D-4199-9BE4-B47DF560237B}" presName="sibTrans" presStyleCnt="0"/>
      <dgm:spPr/>
    </dgm:pt>
    <dgm:pt modelId="{2FBEFA84-3140-4D48-B411-EF216D554CED}" type="pres">
      <dgm:prSet presAssocID="{59FBB76A-C396-4FD1-8443-EC3B7B3A7A0E}" presName="node" presStyleLbl="node1" presStyleIdx="3" presStyleCnt="7">
        <dgm:presLayoutVars>
          <dgm:bulletEnabled val="1"/>
        </dgm:presLayoutVars>
      </dgm:prSet>
      <dgm:spPr/>
    </dgm:pt>
    <dgm:pt modelId="{A8A9A65D-1FD7-4221-A4C1-E6E049B509BC}" type="pres">
      <dgm:prSet presAssocID="{6954002B-C508-4C11-8D67-7AA819D959C7}" presName="sibTrans" presStyleCnt="0"/>
      <dgm:spPr/>
    </dgm:pt>
    <dgm:pt modelId="{C3F69DEA-9024-4FC4-AB0D-EF33D2D9A961}" type="pres">
      <dgm:prSet presAssocID="{1CF01A1A-09B6-43D1-A41D-DED3582F0B90}" presName="node" presStyleLbl="node1" presStyleIdx="4" presStyleCnt="7">
        <dgm:presLayoutVars>
          <dgm:bulletEnabled val="1"/>
        </dgm:presLayoutVars>
      </dgm:prSet>
      <dgm:spPr/>
    </dgm:pt>
    <dgm:pt modelId="{492BD3FF-877D-4914-9669-4F62B2F87941}" type="pres">
      <dgm:prSet presAssocID="{FE6FE21E-455D-4584-895C-4DBAFB555118}" presName="sibTrans" presStyleCnt="0"/>
      <dgm:spPr/>
    </dgm:pt>
    <dgm:pt modelId="{E1FB8173-1250-43EE-B003-DCBB9F29C44D}" type="pres">
      <dgm:prSet presAssocID="{F7F676B5-67FC-4A30-B9FD-84FECFBD33B4}" presName="node" presStyleLbl="node1" presStyleIdx="5" presStyleCnt="7">
        <dgm:presLayoutVars>
          <dgm:bulletEnabled val="1"/>
        </dgm:presLayoutVars>
      </dgm:prSet>
      <dgm:spPr/>
    </dgm:pt>
    <dgm:pt modelId="{B00D3686-6A2D-4FDA-ADC3-E25732245D36}" type="pres">
      <dgm:prSet presAssocID="{E4F18D2E-EE57-4175-BB32-5BCB6B864A48}" presName="sibTrans" presStyleCnt="0"/>
      <dgm:spPr/>
    </dgm:pt>
    <dgm:pt modelId="{E2315C02-FF05-47FF-A7F4-7E54BD89E883}" type="pres">
      <dgm:prSet presAssocID="{61DE7DB5-B2C2-490D-B8C8-C925FDEE47BA}" presName="node" presStyleLbl="node1" presStyleIdx="6" presStyleCnt="7">
        <dgm:presLayoutVars>
          <dgm:bulletEnabled val="1"/>
        </dgm:presLayoutVars>
      </dgm:prSet>
      <dgm:spPr/>
    </dgm:pt>
  </dgm:ptLst>
  <dgm:cxnLst>
    <dgm:cxn modelId="{8C822E04-B6A1-4E30-BC91-75EE6C47287A}" srcId="{6F22F5ED-5A1D-4C22-A612-EB294E43BC99}" destId="{59FBB76A-C396-4FD1-8443-EC3B7B3A7A0E}" srcOrd="3" destOrd="0" parTransId="{3901A06E-AC3F-4130-9E6E-CCFF9E962A7E}" sibTransId="{6954002B-C508-4C11-8D67-7AA819D959C7}"/>
    <dgm:cxn modelId="{244A6F19-F3A0-493A-9005-223BD7F4AEF8}" srcId="{6F22F5ED-5A1D-4C22-A612-EB294E43BC99}" destId="{1CF01A1A-09B6-43D1-A41D-DED3582F0B90}" srcOrd="4" destOrd="0" parTransId="{C50FF87A-F5C9-4C57-9A20-4E1F79A4B6FB}" sibTransId="{FE6FE21E-455D-4584-895C-4DBAFB555118}"/>
    <dgm:cxn modelId="{FF10C62C-E9FC-429D-B25D-C7696B3AEB5B}" srcId="{6F22F5ED-5A1D-4C22-A612-EB294E43BC99}" destId="{E1619C06-2E60-4923-A3C4-A12FEA429B05}" srcOrd="1" destOrd="0" parTransId="{75E36FD2-7376-4EF1-B5E2-5A7C70A9783D}" sibTransId="{94D944AE-B339-4566-9C42-B0399588C71F}"/>
    <dgm:cxn modelId="{936BB82D-D087-41FE-ADF4-810CB0BE1777}" srcId="{6F22F5ED-5A1D-4C22-A612-EB294E43BC99}" destId="{F7F676B5-67FC-4A30-B9FD-84FECFBD33B4}" srcOrd="5" destOrd="0" parTransId="{A58A3237-A976-4911-B3D3-0AD04A42B79F}" sibTransId="{E4F18D2E-EE57-4175-BB32-5BCB6B864A48}"/>
    <dgm:cxn modelId="{B7CD4967-B84A-4C4F-9270-1488B1AAE70C}" srcId="{6F22F5ED-5A1D-4C22-A612-EB294E43BC99}" destId="{E6D848B0-A1C5-4163-8862-EA1913349C22}" srcOrd="0" destOrd="0" parTransId="{1A932078-4B84-42B0-A73A-4B5C9A9300F4}" sibTransId="{A7013973-D5A9-49B9-9217-1B5F184417A0}"/>
    <dgm:cxn modelId="{83F8914E-8152-47E4-B26C-B07B7E2CD52D}" type="presOf" srcId="{E1619C06-2E60-4923-A3C4-A12FEA429B05}" destId="{04F78376-D7FA-43C2-993B-A8C9C10A97E0}" srcOrd="0" destOrd="0" presId="urn:microsoft.com/office/officeart/2005/8/layout/default"/>
    <dgm:cxn modelId="{2876484F-4431-4F3A-9F50-85108F508A7A}" srcId="{6F22F5ED-5A1D-4C22-A612-EB294E43BC99}" destId="{61DE7DB5-B2C2-490D-B8C8-C925FDEE47BA}" srcOrd="6" destOrd="0" parTransId="{2F35D03E-2827-4FBE-BC68-FCC3651A0EB1}" sibTransId="{3DA8666D-91F2-4BD3-A966-CDF2023D661B}"/>
    <dgm:cxn modelId="{99B1F750-ECC8-475A-887F-95BF498121ED}" type="presOf" srcId="{F7F676B5-67FC-4A30-B9FD-84FECFBD33B4}" destId="{E1FB8173-1250-43EE-B003-DCBB9F29C44D}" srcOrd="0" destOrd="0" presId="urn:microsoft.com/office/officeart/2005/8/layout/default"/>
    <dgm:cxn modelId="{25982279-39A8-4426-A724-64DB53CB2B0A}" type="presOf" srcId="{E6D848B0-A1C5-4163-8862-EA1913349C22}" destId="{D130AE7C-E18B-4265-8D8D-405EE54ED03C}" srcOrd="0" destOrd="0" presId="urn:microsoft.com/office/officeart/2005/8/layout/default"/>
    <dgm:cxn modelId="{DAA0977A-E39A-42B0-AC5E-644075D6B046}" srcId="{6F22F5ED-5A1D-4C22-A612-EB294E43BC99}" destId="{53B9E381-A60A-4B4F-A357-DA290BDE7972}" srcOrd="2" destOrd="0" parTransId="{50F00883-1037-4AEE-BC5C-07C5A5B8FD14}" sibTransId="{928D03F0-AE5D-4199-9BE4-B47DF560237B}"/>
    <dgm:cxn modelId="{6F573686-9CF4-4EFD-9248-E5CAD4BD1AEA}" type="presOf" srcId="{1CF01A1A-09B6-43D1-A41D-DED3582F0B90}" destId="{C3F69DEA-9024-4FC4-AB0D-EF33D2D9A961}" srcOrd="0" destOrd="0" presId="urn:microsoft.com/office/officeart/2005/8/layout/default"/>
    <dgm:cxn modelId="{15414FB2-6D60-48E7-A62D-EA0F5BF2193D}" type="presOf" srcId="{59FBB76A-C396-4FD1-8443-EC3B7B3A7A0E}" destId="{2FBEFA84-3140-4D48-B411-EF216D554CED}" srcOrd="0" destOrd="0" presId="urn:microsoft.com/office/officeart/2005/8/layout/default"/>
    <dgm:cxn modelId="{E4A289C4-7FED-4B66-AF10-F7F8063FA5F5}" type="presOf" srcId="{6F22F5ED-5A1D-4C22-A612-EB294E43BC99}" destId="{ADC65719-6B17-4FB1-9ED8-971218FAB8C6}" srcOrd="0" destOrd="0" presId="urn:microsoft.com/office/officeart/2005/8/layout/default"/>
    <dgm:cxn modelId="{014BFFCC-593C-4B19-A2EE-CC72D1FF5FA1}" type="presOf" srcId="{61DE7DB5-B2C2-490D-B8C8-C925FDEE47BA}" destId="{E2315C02-FF05-47FF-A7F4-7E54BD89E883}" srcOrd="0" destOrd="0" presId="urn:microsoft.com/office/officeart/2005/8/layout/default"/>
    <dgm:cxn modelId="{DC92EFF7-2E50-49D4-A55F-5C61D4E9E454}" type="presOf" srcId="{53B9E381-A60A-4B4F-A357-DA290BDE7972}" destId="{EFEA81FE-F842-4412-8B61-D8542FB9C4EB}" srcOrd="0" destOrd="0" presId="urn:microsoft.com/office/officeart/2005/8/layout/default"/>
    <dgm:cxn modelId="{CC08969B-8284-412F-920D-4A5DFADC94E3}" type="presParOf" srcId="{ADC65719-6B17-4FB1-9ED8-971218FAB8C6}" destId="{D130AE7C-E18B-4265-8D8D-405EE54ED03C}" srcOrd="0" destOrd="0" presId="urn:microsoft.com/office/officeart/2005/8/layout/default"/>
    <dgm:cxn modelId="{77BD8812-B88A-4833-ADC2-58FF637ED45D}" type="presParOf" srcId="{ADC65719-6B17-4FB1-9ED8-971218FAB8C6}" destId="{46AE0830-65EC-4B37-BC00-5F86E0E1565D}" srcOrd="1" destOrd="0" presId="urn:microsoft.com/office/officeart/2005/8/layout/default"/>
    <dgm:cxn modelId="{9B82561F-5D5A-4453-AB83-E3F641BF0526}" type="presParOf" srcId="{ADC65719-6B17-4FB1-9ED8-971218FAB8C6}" destId="{04F78376-D7FA-43C2-993B-A8C9C10A97E0}" srcOrd="2" destOrd="0" presId="urn:microsoft.com/office/officeart/2005/8/layout/default"/>
    <dgm:cxn modelId="{D8A24062-6AEA-499A-9CEF-EBD18AFEA6D9}" type="presParOf" srcId="{ADC65719-6B17-4FB1-9ED8-971218FAB8C6}" destId="{3160350F-F4A4-411F-A044-8BCB77898CEE}" srcOrd="3" destOrd="0" presId="urn:microsoft.com/office/officeart/2005/8/layout/default"/>
    <dgm:cxn modelId="{CB2EBC24-3827-499F-B5BE-9A43AED244D3}" type="presParOf" srcId="{ADC65719-6B17-4FB1-9ED8-971218FAB8C6}" destId="{EFEA81FE-F842-4412-8B61-D8542FB9C4EB}" srcOrd="4" destOrd="0" presId="urn:microsoft.com/office/officeart/2005/8/layout/default"/>
    <dgm:cxn modelId="{35915BAE-DF49-4F61-B2D7-A35A3BAE03CA}" type="presParOf" srcId="{ADC65719-6B17-4FB1-9ED8-971218FAB8C6}" destId="{D20841B6-C88A-4BC2-ACE5-1F8C5EA9CD0D}" srcOrd="5" destOrd="0" presId="urn:microsoft.com/office/officeart/2005/8/layout/default"/>
    <dgm:cxn modelId="{6EFA1939-5DE2-4DAF-A13A-AEB8EF6ACD84}" type="presParOf" srcId="{ADC65719-6B17-4FB1-9ED8-971218FAB8C6}" destId="{2FBEFA84-3140-4D48-B411-EF216D554CED}" srcOrd="6" destOrd="0" presId="urn:microsoft.com/office/officeart/2005/8/layout/default"/>
    <dgm:cxn modelId="{2D0CD593-65E1-41D4-B99C-BF889F5B3109}" type="presParOf" srcId="{ADC65719-6B17-4FB1-9ED8-971218FAB8C6}" destId="{A8A9A65D-1FD7-4221-A4C1-E6E049B509BC}" srcOrd="7" destOrd="0" presId="urn:microsoft.com/office/officeart/2005/8/layout/default"/>
    <dgm:cxn modelId="{64F3D45D-4706-4ED3-A030-23EBBB1ABE10}" type="presParOf" srcId="{ADC65719-6B17-4FB1-9ED8-971218FAB8C6}" destId="{C3F69DEA-9024-4FC4-AB0D-EF33D2D9A961}" srcOrd="8" destOrd="0" presId="urn:microsoft.com/office/officeart/2005/8/layout/default"/>
    <dgm:cxn modelId="{007AA356-8956-4BA3-B989-5C081969968A}" type="presParOf" srcId="{ADC65719-6B17-4FB1-9ED8-971218FAB8C6}" destId="{492BD3FF-877D-4914-9669-4F62B2F87941}" srcOrd="9" destOrd="0" presId="urn:microsoft.com/office/officeart/2005/8/layout/default"/>
    <dgm:cxn modelId="{FAFB3AD0-D05F-4B7A-B191-68F6964F5F08}" type="presParOf" srcId="{ADC65719-6B17-4FB1-9ED8-971218FAB8C6}" destId="{E1FB8173-1250-43EE-B003-DCBB9F29C44D}" srcOrd="10" destOrd="0" presId="urn:microsoft.com/office/officeart/2005/8/layout/default"/>
    <dgm:cxn modelId="{CF2011EB-D20F-4040-81FD-26674B62C0B9}" type="presParOf" srcId="{ADC65719-6B17-4FB1-9ED8-971218FAB8C6}" destId="{B00D3686-6A2D-4FDA-ADC3-E25732245D36}" srcOrd="11" destOrd="0" presId="urn:microsoft.com/office/officeart/2005/8/layout/default"/>
    <dgm:cxn modelId="{8F9EABD8-43A4-4CCD-9112-8591515CB3CD}" type="presParOf" srcId="{ADC65719-6B17-4FB1-9ED8-971218FAB8C6}" destId="{E2315C02-FF05-47FF-A7F4-7E54BD89E883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30AE7C-E18B-4265-8D8D-405EE54ED03C}">
      <dsp:nvSpPr>
        <dsp:cNvPr id="0" name=""/>
        <dsp:cNvSpPr/>
      </dsp:nvSpPr>
      <dsp:spPr>
        <a:xfrm>
          <a:off x="3173" y="163200"/>
          <a:ext cx="2517277" cy="15103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Balanced Approach: Combine trending content with brand authenticity for long-term credibility.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73" y="163200"/>
        <a:ext cx="2517277" cy="1510366"/>
      </dsp:txXfrm>
    </dsp:sp>
    <dsp:sp modelId="{04F78376-D7FA-43C2-993B-A8C9C10A97E0}">
      <dsp:nvSpPr>
        <dsp:cNvPr id="0" name=""/>
        <dsp:cNvSpPr/>
      </dsp:nvSpPr>
      <dsp:spPr>
        <a:xfrm>
          <a:off x="2772178" y="163200"/>
          <a:ext cx="2517277" cy="151036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Ethical Stewardship: Implement responsible data practices and transparent influencer relationships.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72178" y="163200"/>
        <a:ext cx="2517277" cy="1510366"/>
      </dsp:txXfrm>
    </dsp:sp>
    <dsp:sp modelId="{EFEA81FE-F842-4412-8B61-D8542FB9C4EB}">
      <dsp:nvSpPr>
        <dsp:cNvPr id="0" name=""/>
        <dsp:cNvSpPr/>
      </dsp:nvSpPr>
      <dsp:spPr>
        <a:xfrm>
          <a:off x="5541184" y="163200"/>
          <a:ext cx="2517277" cy="151036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Monitoring and Adaptation: Continuously track performance metrics and adapt strategies to shifting platform norms.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41184" y="163200"/>
        <a:ext cx="2517277" cy="1510366"/>
      </dsp:txXfrm>
    </dsp:sp>
    <dsp:sp modelId="{2FBEFA84-3140-4D48-B411-EF216D554CED}">
      <dsp:nvSpPr>
        <dsp:cNvPr id="0" name=""/>
        <dsp:cNvSpPr/>
      </dsp:nvSpPr>
      <dsp:spPr>
        <a:xfrm>
          <a:off x="8310190" y="163200"/>
          <a:ext cx="2517277" cy="151036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Content Differentiation: Emphasize unique brand storytelling to stand out amid platform saturation.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10190" y="163200"/>
        <a:ext cx="2517277" cy="1510366"/>
      </dsp:txXfrm>
    </dsp:sp>
    <dsp:sp modelId="{C3F69DEA-9024-4FC4-AB0D-EF33D2D9A961}">
      <dsp:nvSpPr>
        <dsp:cNvPr id="0" name=""/>
        <dsp:cNvSpPr/>
      </dsp:nvSpPr>
      <dsp:spPr>
        <a:xfrm>
          <a:off x="1387675" y="1925295"/>
          <a:ext cx="2517277" cy="151036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Cultural Sensitivity: Ensure content respects diverse audiences, avoiding controversial trends.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87675" y="1925295"/>
        <a:ext cx="2517277" cy="1510366"/>
      </dsp:txXfrm>
    </dsp:sp>
    <dsp:sp modelId="{E1FB8173-1250-43EE-B003-DCBB9F29C44D}">
      <dsp:nvSpPr>
        <dsp:cNvPr id="0" name=""/>
        <dsp:cNvSpPr/>
      </dsp:nvSpPr>
      <dsp:spPr>
        <a:xfrm>
          <a:off x="4156681" y="1925295"/>
          <a:ext cx="2517277" cy="15103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Long-Term Engagement: Foster a loyal community rather than solely chasing viral moments.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56681" y="1925295"/>
        <a:ext cx="2517277" cy="1510366"/>
      </dsp:txXfrm>
    </dsp:sp>
    <dsp:sp modelId="{E2315C02-FF05-47FF-A7F4-7E54BD89E883}">
      <dsp:nvSpPr>
        <dsp:cNvPr id="0" name=""/>
        <dsp:cNvSpPr/>
      </dsp:nvSpPr>
      <dsp:spPr>
        <a:xfrm>
          <a:off x="6925687" y="1925295"/>
          <a:ext cx="2517277" cy="151036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Outlook: Stay informed on platform updates, regulatory changes, and evolving user </a:t>
          </a:r>
          <a:r>
            <a:rPr lang="en-GB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behaviors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for sustained success.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25687" y="1925295"/>
        <a:ext cx="2517277" cy="15103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45E6B-8CF3-49F6-9926-FF39563D9351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7F69AC32-5E82-4B08-9C9F-3BE116064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8360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45E6B-8CF3-49F6-9926-FF39563D9351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9AC32-5E82-4B08-9C9F-3BE116064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04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45E6B-8CF3-49F6-9926-FF39563D9351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7F69AC32-5E82-4B08-9C9F-3BE116064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550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45E6B-8CF3-49F6-9926-FF39563D9351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9AC32-5E82-4B08-9C9F-3BE116064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6352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45E6B-8CF3-49F6-9926-FF39563D9351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9AC32-5E82-4B08-9C9F-3BE116064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78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45E6B-8CF3-49F6-9926-FF39563D9351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9AC32-5E82-4B08-9C9F-3BE116064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898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45E6B-8CF3-49F6-9926-FF39563D9351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9AC32-5E82-4B08-9C9F-3BE116064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1546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45E6B-8CF3-49F6-9926-FF39563D9351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9AC32-5E82-4B08-9C9F-3BE116064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279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45E6B-8CF3-49F6-9926-FF39563D9351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9AC32-5E82-4B08-9C9F-3BE116064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100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45E6B-8CF3-49F6-9926-FF39563D9351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7F69AC32-5E82-4B08-9C9F-3BE116064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519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45E6B-8CF3-49F6-9926-FF39563D9351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7F69AC32-5E82-4B08-9C9F-3BE116064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1153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45E6B-8CF3-49F6-9926-FF39563D9351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7F69AC32-5E82-4B08-9C9F-3BE1160648EA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68056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45E6B-8CF3-49F6-9926-FF39563D9351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7F69AC32-5E82-4B08-9C9F-3BE116064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7549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45E6B-8CF3-49F6-9926-FF39563D9351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9AC32-5E82-4B08-9C9F-3BE116064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4886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45E6B-8CF3-49F6-9926-FF39563D9351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9AC32-5E82-4B08-9C9F-3BE116064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2206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45E6B-8CF3-49F6-9926-FF39563D9351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9AC32-5E82-4B08-9C9F-3BE116064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6538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1DE45E6B-8CF3-49F6-9926-FF39563D9351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7F69AC32-5E82-4B08-9C9F-3BE116064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006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45E6B-8CF3-49F6-9926-FF39563D9351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69AC32-5E82-4B08-9C9F-3BE116064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8975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electronics12081822" TargetMode="External"/><Relationship Id="rId2" Type="http://schemas.openxmlformats.org/officeDocument/2006/relationships/hyperlink" Target="https://doi.org/10.1016/j.jretconser.2022.10314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dweek.org/technology/tiktok-is-raising-national-security-privacy-concerns-should-educators-steer-clear/2023/03" TargetMode="External"/><Relationship Id="rId4" Type="http://schemas.openxmlformats.org/officeDocument/2006/relationships/hyperlink" Target="https://doi.org/10.1142/S021987702050050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8ECF6E53-BD29-4C0D-9AD3-3E1708826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353D341A-76E2-4E18-9186-A23AB8AF9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AADD72CF-72AC-41C3-AC1A-1C864D311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51B680D3-33DA-4AED-8452-A96B49AAA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34098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A3D083-7137-B47C-C5BA-77542308EE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4494107"/>
            <a:ext cx="8133478" cy="940240"/>
          </a:xfrm>
        </p:spPr>
        <p:txBody>
          <a:bodyPr>
            <a:normAutofit/>
          </a:bodyPr>
          <a:lstStyle/>
          <a:p>
            <a:r>
              <a:rPr lang="en-US" sz="3400" dirty="0">
                <a:solidFill>
                  <a:srgbClr val="FFFF00"/>
                </a:solidFill>
                <a:latin typeface="Arial Black" panose="020B0A04020102020204" pitchFamily="34" charset="0"/>
              </a:rPr>
              <a:t>TikTok for Business Presentation </a:t>
            </a:r>
            <a:endParaRPr lang="en-GB" sz="34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D68E2C-BF14-0181-9B42-8081AAFDF1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52856" y="181737"/>
            <a:ext cx="3080285" cy="2335281"/>
          </a:xfrm>
        </p:spPr>
        <p:txBody>
          <a:bodyPr>
            <a:normAutofit/>
          </a:bodyPr>
          <a:lstStyle/>
          <a:p>
            <a:pPr algn="l"/>
            <a:r>
              <a:rPr lang="en-US" sz="1200" dirty="0">
                <a:latin typeface="Arial Black" panose="020B0A04020102020204" pitchFamily="34" charset="0"/>
              </a:rPr>
              <a:t>Student name: Cristina </a:t>
            </a:r>
            <a:r>
              <a:rPr lang="en-US" sz="1200" dirty="0" err="1">
                <a:latin typeface="Arial Black" panose="020B0A04020102020204" pitchFamily="34" charset="0"/>
              </a:rPr>
              <a:t>Cioaca</a:t>
            </a:r>
            <a:r>
              <a:rPr lang="en-US" sz="1200" dirty="0">
                <a:latin typeface="Arial Black" panose="020B0A04020102020204" pitchFamily="34" charset="0"/>
              </a:rPr>
              <a:t> 	     </a:t>
            </a:r>
          </a:p>
          <a:p>
            <a:pPr algn="l"/>
            <a:r>
              <a:rPr lang="en-US" sz="1200" dirty="0">
                <a:latin typeface="Arial Black" panose="020B0A04020102020204" pitchFamily="34" charset="0"/>
              </a:rPr>
              <a:t>Student ID number: 2328355	</a:t>
            </a:r>
          </a:p>
          <a:p>
            <a:pPr algn="l"/>
            <a:r>
              <a:rPr lang="en-US" sz="1200" dirty="0" err="1">
                <a:latin typeface="Arial Black" panose="020B0A04020102020204" pitchFamily="34" charset="0"/>
              </a:rPr>
              <a:t>Programme</a:t>
            </a:r>
            <a:r>
              <a:rPr lang="en-US" sz="1200" dirty="0">
                <a:latin typeface="Arial Black" panose="020B0A04020102020204" pitchFamily="34" charset="0"/>
              </a:rPr>
              <a:t>: </a:t>
            </a:r>
            <a:r>
              <a:rPr lang="en-US" sz="1200" dirty="0" err="1">
                <a:latin typeface="Arial Black" panose="020B0A04020102020204" pitchFamily="34" charset="0"/>
              </a:rPr>
              <a:t>CertHE</a:t>
            </a:r>
            <a:r>
              <a:rPr lang="en-US" sz="1200" dirty="0">
                <a:latin typeface="Arial Black" panose="020B0A04020102020204" pitchFamily="34" charset="0"/>
              </a:rPr>
              <a:t> Sustainable Enterprise (Rural)</a:t>
            </a:r>
          </a:p>
          <a:p>
            <a:pPr algn="l"/>
            <a:r>
              <a:rPr lang="en-US" sz="1200" dirty="0">
                <a:latin typeface="Arial Black" panose="020B0A04020102020204" pitchFamily="34" charset="0"/>
              </a:rPr>
              <a:t>Module: Digital Marketing</a:t>
            </a:r>
          </a:p>
          <a:p>
            <a:endParaRPr lang="en-GB" sz="5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DDAE48-B880-8617-F024-E55260FE21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" r="1" b="8083"/>
          <a:stretch/>
        </p:blipFill>
        <p:spPr>
          <a:xfrm>
            <a:off x="20" y="10"/>
            <a:ext cx="8966180" cy="419892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B854EE0-7215-4BC8-8518-42D6DB206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34098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170F728-C2F1-46CE-BA22-F8F0CDF9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93754"/>
            <a:ext cx="8968085" cy="275942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12791CF-354A-4144-A3C0-4AC897843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93754"/>
            <a:ext cx="3080285" cy="275942"/>
          </a:xfrm>
          <a:prstGeom prst="rect">
            <a:avLst/>
          </a:prstGeom>
          <a:blipFill>
            <a:blip r:embed="rId5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676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000B9EE5-E5A7-4E69-A1F1-5BF0A0E07C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2" name="Rectangle 11">
              <a:extLst>
                <a:ext uri="{FF2B5EF4-FFF2-40B4-BE49-F238E27FC236}">
                  <a16:creationId xmlns:a16="http://schemas.microsoft.com/office/drawing/2014/main" id="{2C334725-6E35-433F-B92D-4E897FA819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DCC960A6-9487-44CE-8D7C-E4B21299D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9079692A-7677-4AFE-8F10-7D0CE6E6D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5408" y="-1"/>
            <a:ext cx="4736592" cy="68580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7143FB-33C5-A04A-C3DC-975448E01F6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274" r="1" b="10190"/>
          <a:stretch/>
        </p:blipFill>
        <p:spPr>
          <a:xfrm>
            <a:off x="7550979" y="1"/>
            <a:ext cx="4645152" cy="2225039"/>
          </a:xfrm>
          <a:prstGeom prst="rect">
            <a:avLst/>
          </a:prstGeom>
          <a:ln>
            <a:noFill/>
          </a:ln>
          <a:effectLst/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3B466075-C91E-407D-BFCB-3B87C1128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C7B348-CBDF-2601-1E78-AD0781FFD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  <a:latin typeface="Arial Black" panose="020B0A04020102020204" pitchFamily="34" charset="0"/>
              </a:rPr>
              <a:t>Introduction and Context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A6BDBB1-A7C5-42B1-925F-0029F87D4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65ECF-FA91-18E3-6B6D-52C16DA127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393" y="2336873"/>
            <a:ext cx="6807140" cy="3599316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Rapid Growth of TikTok: TikTok has over 1 billion monthly active users, offering businesses global reach (Statista, 2023).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Influence on Younger Demographics: The platform is particularly popular among Gen Z and Millennials, segments often difficult to engage.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Video-First Approach: Short-form, visually engaging content fosters quick brand impressions (De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Veirman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et al., 2017).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Cultural Trends &amp; Virality: Hashtag challenges and trending sounds can amplify brand awareness rapidly (Kantar, 2022).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Easy-to-Use Tools: Built-in editing tools and effects simplify content creation for non-experts.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Business-Specific Features: TikTok for Business offers advertising solutions like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TopView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ads and Brand Takeovers to boost visibility (TikTok for Business, 2023).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Integration with Marketing Strategy: Aligning TikTok campaigns with broader brand narratives enhances consistency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1DD158-D03B-1482-92C7-322D2806847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1919" r="1" b="20404"/>
          <a:stretch/>
        </p:blipFill>
        <p:spPr>
          <a:xfrm>
            <a:off x="7555110" y="2322651"/>
            <a:ext cx="4641021" cy="22126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ED6FE5A-19B3-8296-77BD-A63B005DA0D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3542" r="1" b="18515"/>
          <a:stretch/>
        </p:blipFill>
        <p:spPr>
          <a:xfrm>
            <a:off x="7555110" y="4632960"/>
            <a:ext cx="4641021" cy="2225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87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000B9EE5-E5A7-4E69-A1F1-5BF0A0E07C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2" name="Rectangle 11">
              <a:extLst>
                <a:ext uri="{FF2B5EF4-FFF2-40B4-BE49-F238E27FC236}">
                  <a16:creationId xmlns:a16="http://schemas.microsoft.com/office/drawing/2014/main" id="{2C334725-6E35-433F-B92D-4E897FA819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DCC960A6-9487-44CE-8D7C-E4B21299D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9079692A-7677-4AFE-8F10-7D0CE6E6D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5408" y="-1"/>
            <a:ext cx="4736592" cy="68580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D95C21-CB54-6DD9-F816-0F36D8BE2BD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17" r="-2" b="7619"/>
          <a:stretch/>
        </p:blipFill>
        <p:spPr>
          <a:xfrm>
            <a:off x="7550979" y="1"/>
            <a:ext cx="4645152" cy="2225039"/>
          </a:xfrm>
          <a:prstGeom prst="rect">
            <a:avLst/>
          </a:prstGeom>
          <a:ln>
            <a:noFill/>
          </a:ln>
          <a:effectLst/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3B466075-C91E-407D-BFCB-3B87C1128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D1173B-F2E1-DA09-7DA4-25807DC7E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00"/>
                </a:solidFill>
                <a:latin typeface="Arial Black" panose="020B0A04020102020204" pitchFamily="34" charset="0"/>
              </a:rPr>
              <a:t>Key Benefits of TikTok for Business</a:t>
            </a:r>
            <a:endParaRPr lang="en-GB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A6BDBB1-A7C5-42B1-925F-0029F87D4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2E56A-C6F8-FE77-3908-389E2A57D9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Engagement Rates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Influencer Collaborations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Algorithmic Discovery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Community Building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Brand Personality Showcase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Innovative Advertising Formats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Data Analytics and Insights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586F94-3A94-D798-9D9B-2C92A779E8D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2619" b="41040"/>
          <a:stretch/>
        </p:blipFill>
        <p:spPr>
          <a:xfrm>
            <a:off x="7555110" y="2322651"/>
            <a:ext cx="4641021" cy="22126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CBE0745-132C-1E4C-2BCC-BF4C5A008C0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5580" b="8807"/>
          <a:stretch/>
        </p:blipFill>
        <p:spPr>
          <a:xfrm>
            <a:off x="7555110" y="4632960"/>
            <a:ext cx="4641021" cy="2225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5206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2473746-93F6-446E-8FE1-D2D80EE7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CE7759D1-6E78-4433-99CE-74FE7DEBF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B3D36ACC-2755-44AA-850E-CB2DD94A7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46E384FF-15B1-4D29-BF85-B6C698743C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0979" y="1"/>
            <a:ext cx="4641022" cy="685799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FF65D57-8913-4B7E-8D1B-A9E1724EB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F756A2-E102-344D-B8BE-688D5D5AE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  <a:latin typeface="Arial Black" panose="020B0A04020102020204" pitchFamily="34" charset="0"/>
              </a:rPr>
              <a:t>Potential Drawbacks and Challenges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FDCA9DA-1C97-4C8D-BFA2-B1E6B3420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FFC32-AFE2-A9EB-0B01-A6BB21C1E5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Rapid Content Turnover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Short Attention Spans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Brand Fit Concerns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Measurement Complexities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Platform Saturation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Content Moderation Issues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Dependency on Algorithm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663FD5-33B5-A244-6DBE-1D447F1115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8212" y="1362328"/>
            <a:ext cx="3360531" cy="190580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1757D56-5083-ECAB-2D73-5FA05A607C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88213" y="3589866"/>
            <a:ext cx="3360530" cy="1905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006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F3F5796-B2A7-49D5-8014-3C7411E60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2" name="Rectangle 11">
              <a:extLst>
                <a:ext uri="{FF2B5EF4-FFF2-40B4-BE49-F238E27FC236}">
                  <a16:creationId xmlns:a16="http://schemas.microsoft.com/office/drawing/2014/main" id="{495C7AB3-DDDA-4FA0-BF21-964CA7FB0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82A587BB-1778-4DFA-8299-55EC69E75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8DC8C9D7-A4DB-432E-ABE5-4B00662FB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0979" y="1"/>
            <a:ext cx="4641022" cy="685799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F362065-0C36-4BF8-B280-5CF7013D09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17B95F-2560-A6CD-C31B-B1EFFA013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  <a:latin typeface="Arial Black" panose="020B0A04020102020204" pitchFamily="34" charset="0"/>
              </a:rPr>
              <a:t>Ethical Considerations and Implications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C8F1801-B0E5-4E94-8FA9-8E8B71EEE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C4466-EA05-6731-052E-AA5A3B5AB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Data Privacy Concerns: TikTok has faced scrutiny over data harvesting and storage practices.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Algorithmic Bias: Recommendation systems can inadvertently favour certain groups, raising equity concerns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Influence on Youth: Critics argue that constant exposure to curated content may impact mental health and self-image.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Transparency and Disclosure: Influencer endorsements must comply with disclosure rules to maintain consumer trust.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Cultural Appropriation: Brands must navigate trends to avoid misappropriation or offensive content.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Brand Safety Measures: Ethical advertising requires strict content guidelines to avoid associating with harmful material.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Regulatory Environment: Anticipating evolving legal frameworks on data protection and content moderation is essential.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EB6CA6-8803-47C2-0F97-1D363E2CC3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10944" y="641918"/>
            <a:ext cx="3115066" cy="174443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EB56355-A683-699D-9D80-043C4A354B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92233" y="2547223"/>
            <a:ext cx="3152489" cy="176539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4C6A02C-745C-D859-B16D-E03742B8A0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92233" y="4452526"/>
            <a:ext cx="3152489" cy="1765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1485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6CE8B-9927-A086-F57B-9BF7CE0DA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3137" y="753228"/>
            <a:ext cx="9241045" cy="108093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00"/>
                </a:solidFill>
                <a:latin typeface="Arial Black" panose="020B0A04020102020204" pitchFamily="34" charset="0"/>
              </a:rPr>
              <a:t>Conclusion </a:t>
            </a:r>
            <a:endParaRPr lang="en-GB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37453E-7298-5C79-4ACC-2AE82CF13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8572405"/>
              </p:ext>
            </p:extLst>
          </p:nvPr>
        </p:nvGraphicFramePr>
        <p:xfrm>
          <a:off x="681037" y="2336800"/>
          <a:ext cx="10830641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47123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8F32C-F329-E3CD-9DD7-26162CC46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00"/>
                </a:solidFill>
                <a:latin typeface="Arial Black" panose="020B0A04020102020204" pitchFamily="34" charset="0"/>
              </a:rPr>
              <a:t>References list in APA format</a:t>
            </a:r>
            <a:endParaRPr lang="en-GB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A38A3-79FE-1D7C-EE3C-2F0244AF7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10677158" cy="3599316"/>
          </a:xfrm>
        </p:spPr>
        <p:txBody>
          <a:bodyPr>
            <a:normAutofit fontScale="47500" lnSpcReduction="20000"/>
          </a:bodyPr>
          <a:lstStyle/>
          <a:p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Araujo, C. J., </a:t>
            </a:r>
            <a:r>
              <a:rPr lang="en-US" sz="2900" dirty="0" err="1">
                <a:latin typeface="Arial" panose="020B0604020202020204" pitchFamily="34" charset="0"/>
                <a:cs typeface="Arial" panose="020B0604020202020204" pitchFamily="34" charset="0"/>
              </a:rPr>
              <a:t>Perater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K. A., </a:t>
            </a:r>
            <a:r>
              <a:rPr lang="en-US" sz="2900" dirty="0" err="1">
                <a:latin typeface="Arial" panose="020B0604020202020204" pitchFamily="34" charset="0"/>
                <a:cs typeface="Arial" panose="020B0604020202020204" pitchFamily="34" charset="0"/>
              </a:rPr>
              <a:t>Quicho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A. M., &amp; </a:t>
            </a:r>
            <a:r>
              <a:rPr lang="en-US" sz="2900" dirty="0" err="1">
                <a:latin typeface="Arial" panose="020B0604020202020204" pitchFamily="34" charset="0"/>
                <a:cs typeface="Arial" panose="020B0604020202020204" pitchFamily="34" charset="0"/>
              </a:rPr>
              <a:t>Etrata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A. (2022). Influence of TikTok video advertisements on Generation Z’s behavior and purchase intention. International Journal of Social Management Studies, 3(2), 140–152.</a:t>
            </a:r>
          </a:p>
          <a:p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Barta, S., </a:t>
            </a:r>
            <a:r>
              <a:rPr lang="en-US" sz="2900" dirty="0" err="1">
                <a:latin typeface="Arial" panose="020B0604020202020204" pitchFamily="34" charset="0"/>
                <a:cs typeface="Arial" panose="020B0604020202020204" pitchFamily="34" charset="0"/>
              </a:rPr>
              <a:t>Belanche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D., Fernández, A., &amp; </a:t>
            </a:r>
            <a:r>
              <a:rPr lang="en-US" sz="2900" dirty="0" err="1">
                <a:latin typeface="Arial" panose="020B0604020202020204" pitchFamily="34" charset="0"/>
                <a:cs typeface="Arial" panose="020B0604020202020204" pitchFamily="34" charset="0"/>
              </a:rPr>
              <a:t>Flavián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M. (2023). Influencer marketing on TikTok: The effectiveness of humor and followers’ hedonic experience. Journal of Retailing and Consumer Services, 70, 103149. 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https://doi.org/10.1016/j.jretconser.2022.103149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900" dirty="0" err="1">
                <a:latin typeface="Arial" panose="020B0604020202020204" pitchFamily="34" charset="0"/>
                <a:cs typeface="Arial" panose="020B0604020202020204" pitchFamily="34" charset="0"/>
              </a:rPr>
              <a:t>Defourny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J., &amp; Nyssens, M. (2010). Social enterprise in Europe: At the crossroads of market, public policies and third sector. Policy and Society, 29(3), 231–242.</a:t>
            </a:r>
          </a:p>
          <a:p>
            <a:r>
              <a:rPr lang="en-US" sz="2900" dirty="0" err="1">
                <a:latin typeface="Arial" panose="020B0604020202020204" pitchFamily="34" charset="0"/>
                <a:cs typeface="Arial" panose="020B0604020202020204" pitchFamily="34" charset="0"/>
              </a:rPr>
              <a:t>Elareshi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US" sz="2900" dirty="0" err="1">
                <a:latin typeface="Arial" panose="020B0604020202020204" pitchFamily="34" charset="0"/>
                <a:cs typeface="Arial" panose="020B0604020202020204" pitchFamily="34" charset="0"/>
              </a:rPr>
              <a:t>Habes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US" sz="2900" dirty="0" err="1">
                <a:latin typeface="Arial" panose="020B0604020202020204" pitchFamily="34" charset="0"/>
                <a:cs typeface="Arial" panose="020B0604020202020204" pitchFamily="34" charset="0"/>
              </a:rPr>
              <a:t>Safori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A., Attar, R. W., Al </a:t>
            </a:r>
            <a:r>
              <a:rPr lang="en-US" sz="2900" dirty="0" err="1">
                <a:latin typeface="Arial" panose="020B0604020202020204" pitchFamily="34" charset="0"/>
                <a:cs typeface="Arial" panose="020B0604020202020204" pitchFamily="34" charset="0"/>
              </a:rPr>
              <a:t>adwan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M. N., &amp; Al-Rahmi, W. M. (2023). Understanding the effects of social media marketing on customers’ bank loyalty: A SEM approach. Electronics, 12(8), 1822. 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https://doi.org/10.3390/electronics12081822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900" dirty="0" err="1">
                <a:latin typeface="Arial" panose="020B0604020202020204" pitchFamily="34" charset="0"/>
                <a:cs typeface="Arial" panose="020B0604020202020204" pitchFamily="34" charset="0"/>
              </a:rPr>
              <a:t>Gogl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N. (2023). TikTok and virality: Exploring emotional triggers through trending content as a branding marketing tool. Signature.</a:t>
            </a:r>
          </a:p>
          <a:p>
            <a:r>
              <a:rPr lang="en-US" sz="2900" dirty="0" err="1">
                <a:latin typeface="Arial" panose="020B0604020202020204" pitchFamily="34" charset="0"/>
                <a:cs typeface="Arial" panose="020B0604020202020204" pitchFamily="34" charset="0"/>
              </a:rPr>
              <a:t>Mhalla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M., Yun, J., &amp; </a:t>
            </a:r>
            <a:r>
              <a:rPr lang="en-US" sz="2900" dirty="0" err="1">
                <a:latin typeface="Arial" panose="020B0604020202020204" pitchFamily="34" charset="0"/>
                <a:cs typeface="Arial" panose="020B0604020202020204" pitchFamily="34" charset="0"/>
              </a:rPr>
              <a:t>Nasiri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A. (2020). Video-sharing apps business models: TikTok case study. International Journal of Innovation and Technology Management, 17(07), 2050050. 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https://doi.org/10.1142/S0219877020500503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Yao, M. (2021). Examination of underlying factors in success of TikTok. In 2021 International Conference on Enterprise Management and Economic Development (ICEMED 2021) (pp. 296–301).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https://www.edweek.org/technology/tiktok-is-raising-national-security-privacy-concerns-should-educators-steer-clear/2023/03</a:t>
            </a: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409761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405</TotalTime>
  <Words>772</Words>
  <Application>Microsoft Office PowerPoint</Application>
  <PresentationFormat>Widescreen</PresentationFormat>
  <Paragraphs>54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Arial Black</vt:lpstr>
      <vt:lpstr>Trebuchet MS</vt:lpstr>
      <vt:lpstr>Berlin</vt:lpstr>
      <vt:lpstr>TikTok for Business Presentation </vt:lpstr>
      <vt:lpstr>Introduction and Context</vt:lpstr>
      <vt:lpstr>Key Benefits of TikTok for Business</vt:lpstr>
      <vt:lpstr>Potential Drawbacks and Challenges</vt:lpstr>
      <vt:lpstr>Ethical Considerations and Implications</vt:lpstr>
      <vt:lpstr>Conclusion </vt:lpstr>
      <vt:lpstr>References list in APA format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2024-12-14T13:30:33Z</dcterms:created>
  <dcterms:modified xsi:type="dcterms:W3CDTF">2024-12-14T20:16:15Z</dcterms:modified>
</cp:coreProperties>
</file>