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82" r:id="rId3"/>
    <p:sldId id="283" r:id="rId4"/>
    <p:sldId id="286" r:id="rId5"/>
    <p:sldId id="284" r:id="rId6"/>
    <p:sldId id="285" r:id="rId7"/>
    <p:sldId id="287" r:id="rId8"/>
    <p:sldId id="278" r:id="rId9"/>
    <p:sldId id="258" r:id="rId10"/>
    <p:sldId id="261" r:id="rId11"/>
    <p:sldId id="259" r:id="rId12"/>
    <p:sldId id="279" r:id="rId13"/>
    <p:sldId id="277" r:id="rId14"/>
    <p:sldId id="267" r:id="rId15"/>
    <p:sldId id="263" r:id="rId16"/>
    <p:sldId id="265" r:id="rId17"/>
    <p:sldId id="266" r:id="rId18"/>
    <p:sldId id="262" r:id="rId19"/>
    <p:sldId id="268" r:id="rId20"/>
    <p:sldId id="264" r:id="rId21"/>
    <p:sldId id="270" r:id="rId22"/>
    <p:sldId id="272" r:id="rId23"/>
    <p:sldId id="281" r:id="rId24"/>
    <p:sldId id="274" r:id="rId25"/>
    <p:sldId id="288" r:id="rId26"/>
    <p:sldId id="289" r:id="rId27"/>
    <p:sldId id="27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3" d="100"/>
          <a:sy n="103" d="100"/>
        </p:scale>
        <p:origin x="126"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2B747-8968-4753-95A6-3B3BA872209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B216DD-D5C0-4008-9035-5204D63B27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C5DBF36-8F11-4335-9080-04E837B69C01}"/>
              </a:ext>
            </a:extLst>
          </p:cNvPr>
          <p:cNvSpPr>
            <a:spLocks noGrp="1"/>
          </p:cNvSpPr>
          <p:nvPr>
            <p:ph type="dt" sz="half" idx="10"/>
          </p:nvPr>
        </p:nvSpPr>
        <p:spPr/>
        <p:txBody>
          <a:bodyPr/>
          <a:lstStyle/>
          <a:p>
            <a:fld id="{24D8F9D8-D168-4A8F-A8D4-D0973C1F39BF}" type="datetimeFigureOut">
              <a:rPr lang="en-GB" smtClean="0"/>
              <a:t>04/03/2021</a:t>
            </a:fld>
            <a:endParaRPr lang="en-GB"/>
          </a:p>
        </p:txBody>
      </p:sp>
      <p:sp>
        <p:nvSpPr>
          <p:cNvPr id="5" name="Footer Placeholder 4">
            <a:extLst>
              <a:ext uri="{FF2B5EF4-FFF2-40B4-BE49-F238E27FC236}">
                <a16:creationId xmlns:a16="http://schemas.microsoft.com/office/drawing/2014/main" id="{8D4B465F-004B-4409-953F-D3B493E2F3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3DEC35-C8C6-435B-9556-00FCC5E9567F}"/>
              </a:ext>
            </a:extLst>
          </p:cNvPr>
          <p:cNvSpPr>
            <a:spLocks noGrp="1"/>
          </p:cNvSpPr>
          <p:nvPr>
            <p:ph type="sldNum" sz="quarter" idx="12"/>
          </p:nvPr>
        </p:nvSpPr>
        <p:spPr/>
        <p:txBody>
          <a:bodyPr/>
          <a:lstStyle/>
          <a:p>
            <a:fld id="{B67BDFC9-5202-467A-AD32-30AB2B6FB42B}" type="slidenum">
              <a:rPr lang="en-GB" smtClean="0"/>
              <a:t>‹#›</a:t>
            </a:fld>
            <a:endParaRPr lang="en-GB"/>
          </a:p>
        </p:txBody>
      </p:sp>
    </p:spTree>
    <p:extLst>
      <p:ext uri="{BB962C8B-B14F-4D97-AF65-F5344CB8AC3E}">
        <p14:creationId xmlns:p14="http://schemas.microsoft.com/office/powerpoint/2010/main" val="2156403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62EE6-2227-45C6-A370-F918E8E3BA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2C0001-D248-42E5-9C93-CAD3AEC1051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8D3F710-2A3B-4018-A3B8-A9A10825763A}"/>
              </a:ext>
            </a:extLst>
          </p:cNvPr>
          <p:cNvSpPr>
            <a:spLocks noGrp="1"/>
          </p:cNvSpPr>
          <p:nvPr>
            <p:ph type="dt" sz="half" idx="10"/>
          </p:nvPr>
        </p:nvSpPr>
        <p:spPr/>
        <p:txBody>
          <a:bodyPr/>
          <a:lstStyle/>
          <a:p>
            <a:fld id="{24D8F9D8-D168-4A8F-A8D4-D0973C1F39BF}" type="datetimeFigureOut">
              <a:rPr lang="en-GB" smtClean="0"/>
              <a:t>04/03/2021</a:t>
            </a:fld>
            <a:endParaRPr lang="en-GB"/>
          </a:p>
        </p:txBody>
      </p:sp>
      <p:sp>
        <p:nvSpPr>
          <p:cNvPr id="5" name="Footer Placeholder 4">
            <a:extLst>
              <a:ext uri="{FF2B5EF4-FFF2-40B4-BE49-F238E27FC236}">
                <a16:creationId xmlns:a16="http://schemas.microsoft.com/office/drawing/2014/main" id="{935BA3D5-CEC7-4F66-9391-300D990B49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198C3B-139B-482F-A649-392221848976}"/>
              </a:ext>
            </a:extLst>
          </p:cNvPr>
          <p:cNvSpPr>
            <a:spLocks noGrp="1"/>
          </p:cNvSpPr>
          <p:nvPr>
            <p:ph type="sldNum" sz="quarter" idx="12"/>
          </p:nvPr>
        </p:nvSpPr>
        <p:spPr/>
        <p:txBody>
          <a:bodyPr/>
          <a:lstStyle/>
          <a:p>
            <a:fld id="{B67BDFC9-5202-467A-AD32-30AB2B6FB42B}" type="slidenum">
              <a:rPr lang="en-GB" smtClean="0"/>
              <a:t>‹#›</a:t>
            </a:fld>
            <a:endParaRPr lang="en-GB"/>
          </a:p>
        </p:txBody>
      </p:sp>
    </p:spTree>
    <p:extLst>
      <p:ext uri="{BB962C8B-B14F-4D97-AF65-F5344CB8AC3E}">
        <p14:creationId xmlns:p14="http://schemas.microsoft.com/office/powerpoint/2010/main" val="2610376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08BE6-BF8F-4D32-AD58-A1165259AC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801A8F6-D6F8-4D15-82DF-3B9AF7EF044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4F7F8B9-2EF9-42A0-8F25-4291326BD03B}"/>
              </a:ext>
            </a:extLst>
          </p:cNvPr>
          <p:cNvSpPr>
            <a:spLocks noGrp="1"/>
          </p:cNvSpPr>
          <p:nvPr>
            <p:ph type="dt" sz="half" idx="10"/>
          </p:nvPr>
        </p:nvSpPr>
        <p:spPr/>
        <p:txBody>
          <a:bodyPr/>
          <a:lstStyle/>
          <a:p>
            <a:fld id="{24D8F9D8-D168-4A8F-A8D4-D0973C1F39BF}" type="datetimeFigureOut">
              <a:rPr lang="en-GB" smtClean="0"/>
              <a:t>04/03/2021</a:t>
            </a:fld>
            <a:endParaRPr lang="en-GB"/>
          </a:p>
        </p:txBody>
      </p:sp>
      <p:sp>
        <p:nvSpPr>
          <p:cNvPr id="5" name="Footer Placeholder 4">
            <a:extLst>
              <a:ext uri="{FF2B5EF4-FFF2-40B4-BE49-F238E27FC236}">
                <a16:creationId xmlns:a16="http://schemas.microsoft.com/office/drawing/2014/main" id="{B0EC6ED9-D37F-4F4E-9F50-5BD09443C8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F4F267-5E6F-45BB-80DD-A3FBAFC8D7E4}"/>
              </a:ext>
            </a:extLst>
          </p:cNvPr>
          <p:cNvSpPr>
            <a:spLocks noGrp="1"/>
          </p:cNvSpPr>
          <p:nvPr>
            <p:ph type="sldNum" sz="quarter" idx="12"/>
          </p:nvPr>
        </p:nvSpPr>
        <p:spPr/>
        <p:txBody>
          <a:bodyPr/>
          <a:lstStyle/>
          <a:p>
            <a:fld id="{B67BDFC9-5202-467A-AD32-30AB2B6FB42B}" type="slidenum">
              <a:rPr lang="en-GB" smtClean="0"/>
              <a:t>‹#›</a:t>
            </a:fld>
            <a:endParaRPr lang="en-GB"/>
          </a:p>
        </p:txBody>
      </p:sp>
    </p:spTree>
    <p:extLst>
      <p:ext uri="{BB962C8B-B14F-4D97-AF65-F5344CB8AC3E}">
        <p14:creationId xmlns:p14="http://schemas.microsoft.com/office/powerpoint/2010/main" val="15411328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73564-EDA7-4730-8543-99DDDD231B2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FD3413-3388-4B61-A8D5-5280D96E339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C82C14-B2D5-4124-AB8A-FC9B141F7AE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7B11B6-444C-48E0-A7B2-CCBE50233A51}"/>
              </a:ext>
            </a:extLst>
          </p:cNvPr>
          <p:cNvSpPr>
            <a:spLocks noGrp="1"/>
          </p:cNvSpPr>
          <p:nvPr>
            <p:ph type="dt" sz="half" idx="10"/>
          </p:nvPr>
        </p:nvSpPr>
        <p:spPr/>
        <p:txBody>
          <a:bodyPr/>
          <a:lstStyle/>
          <a:p>
            <a:fld id="{24D8F9D8-D168-4A8F-A8D4-D0973C1F39BF}" type="datetimeFigureOut">
              <a:rPr lang="en-GB" smtClean="0"/>
              <a:t>04/03/2021</a:t>
            </a:fld>
            <a:endParaRPr lang="en-GB"/>
          </a:p>
        </p:txBody>
      </p:sp>
      <p:sp>
        <p:nvSpPr>
          <p:cNvPr id="6" name="Footer Placeholder 5">
            <a:extLst>
              <a:ext uri="{FF2B5EF4-FFF2-40B4-BE49-F238E27FC236}">
                <a16:creationId xmlns:a16="http://schemas.microsoft.com/office/drawing/2014/main" id="{EDFE5BC0-75A1-4C49-808D-59359F99E8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4E115E-889F-42BD-9958-F74456A9788C}"/>
              </a:ext>
            </a:extLst>
          </p:cNvPr>
          <p:cNvSpPr>
            <a:spLocks noGrp="1"/>
          </p:cNvSpPr>
          <p:nvPr>
            <p:ph type="sldNum" sz="quarter" idx="12"/>
          </p:nvPr>
        </p:nvSpPr>
        <p:spPr/>
        <p:txBody>
          <a:bodyPr/>
          <a:lstStyle/>
          <a:p>
            <a:fld id="{B67BDFC9-5202-467A-AD32-30AB2B6FB42B}" type="slidenum">
              <a:rPr lang="en-GB" smtClean="0"/>
              <a:t>‹#›</a:t>
            </a:fld>
            <a:endParaRPr lang="en-GB"/>
          </a:p>
        </p:txBody>
      </p:sp>
    </p:spTree>
    <p:extLst>
      <p:ext uri="{BB962C8B-B14F-4D97-AF65-F5344CB8AC3E}">
        <p14:creationId xmlns:p14="http://schemas.microsoft.com/office/powerpoint/2010/main" val="1623915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98A83-F1A7-44C2-A95E-15E1092FD81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6F4A137-5FAC-42C2-9931-35C8EB804B7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B893667-8625-4A98-ADC4-D2D44E09072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286EEF9-BC00-4B7A-BFBB-E8B1E8DC2F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F19124B-426C-495B-863D-AA81132B7A5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D2D766F-A7CC-44C0-A0BA-89637319D718}"/>
              </a:ext>
            </a:extLst>
          </p:cNvPr>
          <p:cNvSpPr>
            <a:spLocks noGrp="1"/>
          </p:cNvSpPr>
          <p:nvPr>
            <p:ph type="dt" sz="half" idx="10"/>
          </p:nvPr>
        </p:nvSpPr>
        <p:spPr/>
        <p:txBody>
          <a:bodyPr/>
          <a:lstStyle/>
          <a:p>
            <a:fld id="{24D8F9D8-D168-4A8F-A8D4-D0973C1F39BF}" type="datetimeFigureOut">
              <a:rPr lang="en-GB" smtClean="0"/>
              <a:t>04/03/2021</a:t>
            </a:fld>
            <a:endParaRPr lang="en-GB"/>
          </a:p>
        </p:txBody>
      </p:sp>
      <p:sp>
        <p:nvSpPr>
          <p:cNvPr id="8" name="Footer Placeholder 7">
            <a:extLst>
              <a:ext uri="{FF2B5EF4-FFF2-40B4-BE49-F238E27FC236}">
                <a16:creationId xmlns:a16="http://schemas.microsoft.com/office/drawing/2014/main" id="{D318F269-089B-4147-BF9A-A11A9EEDB7D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008C56F-E85B-4A56-909D-044ACAE29CEA}"/>
              </a:ext>
            </a:extLst>
          </p:cNvPr>
          <p:cNvSpPr>
            <a:spLocks noGrp="1"/>
          </p:cNvSpPr>
          <p:nvPr>
            <p:ph type="sldNum" sz="quarter" idx="12"/>
          </p:nvPr>
        </p:nvSpPr>
        <p:spPr/>
        <p:txBody>
          <a:bodyPr/>
          <a:lstStyle/>
          <a:p>
            <a:fld id="{B67BDFC9-5202-467A-AD32-30AB2B6FB42B}" type="slidenum">
              <a:rPr lang="en-GB" smtClean="0"/>
              <a:t>‹#›</a:t>
            </a:fld>
            <a:endParaRPr lang="en-GB"/>
          </a:p>
        </p:txBody>
      </p:sp>
    </p:spTree>
    <p:extLst>
      <p:ext uri="{BB962C8B-B14F-4D97-AF65-F5344CB8AC3E}">
        <p14:creationId xmlns:p14="http://schemas.microsoft.com/office/powerpoint/2010/main" val="25960459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566E8-4F54-46BE-8CD4-8437A870E19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B09E11E-BDAA-4AEA-B518-F16E4D0E3921}"/>
              </a:ext>
            </a:extLst>
          </p:cNvPr>
          <p:cNvSpPr>
            <a:spLocks noGrp="1"/>
          </p:cNvSpPr>
          <p:nvPr>
            <p:ph type="dt" sz="half" idx="10"/>
          </p:nvPr>
        </p:nvSpPr>
        <p:spPr/>
        <p:txBody>
          <a:bodyPr/>
          <a:lstStyle/>
          <a:p>
            <a:fld id="{24D8F9D8-D168-4A8F-A8D4-D0973C1F39BF}" type="datetimeFigureOut">
              <a:rPr lang="en-GB" smtClean="0"/>
              <a:t>04/03/2021</a:t>
            </a:fld>
            <a:endParaRPr lang="en-GB"/>
          </a:p>
        </p:txBody>
      </p:sp>
      <p:sp>
        <p:nvSpPr>
          <p:cNvPr id="4" name="Footer Placeholder 3">
            <a:extLst>
              <a:ext uri="{FF2B5EF4-FFF2-40B4-BE49-F238E27FC236}">
                <a16:creationId xmlns:a16="http://schemas.microsoft.com/office/drawing/2014/main" id="{96BB8268-28D8-4596-BBA5-FA4529016EA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E96E3FF-E715-477C-A6F6-FB55F08A7F46}"/>
              </a:ext>
            </a:extLst>
          </p:cNvPr>
          <p:cNvSpPr>
            <a:spLocks noGrp="1"/>
          </p:cNvSpPr>
          <p:nvPr>
            <p:ph type="sldNum" sz="quarter" idx="12"/>
          </p:nvPr>
        </p:nvSpPr>
        <p:spPr/>
        <p:txBody>
          <a:bodyPr/>
          <a:lstStyle/>
          <a:p>
            <a:fld id="{B67BDFC9-5202-467A-AD32-30AB2B6FB42B}" type="slidenum">
              <a:rPr lang="en-GB" smtClean="0"/>
              <a:t>‹#›</a:t>
            </a:fld>
            <a:endParaRPr lang="en-GB"/>
          </a:p>
        </p:txBody>
      </p:sp>
    </p:spTree>
    <p:extLst>
      <p:ext uri="{BB962C8B-B14F-4D97-AF65-F5344CB8AC3E}">
        <p14:creationId xmlns:p14="http://schemas.microsoft.com/office/powerpoint/2010/main" val="1816260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B21A7F-8435-496B-A597-48A92702C263}"/>
              </a:ext>
            </a:extLst>
          </p:cNvPr>
          <p:cNvSpPr>
            <a:spLocks noGrp="1"/>
          </p:cNvSpPr>
          <p:nvPr>
            <p:ph type="dt" sz="half" idx="10"/>
          </p:nvPr>
        </p:nvSpPr>
        <p:spPr/>
        <p:txBody>
          <a:bodyPr/>
          <a:lstStyle/>
          <a:p>
            <a:fld id="{24D8F9D8-D168-4A8F-A8D4-D0973C1F39BF}" type="datetimeFigureOut">
              <a:rPr lang="en-GB" smtClean="0"/>
              <a:t>04/03/2021</a:t>
            </a:fld>
            <a:endParaRPr lang="en-GB"/>
          </a:p>
        </p:txBody>
      </p:sp>
      <p:sp>
        <p:nvSpPr>
          <p:cNvPr id="3" name="Footer Placeholder 2">
            <a:extLst>
              <a:ext uri="{FF2B5EF4-FFF2-40B4-BE49-F238E27FC236}">
                <a16:creationId xmlns:a16="http://schemas.microsoft.com/office/drawing/2014/main" id="{6B98F4E1-6E5F-4995-89FA-EC0FF2F1AD1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506CC04-341F-4AB1-AD15-356DDAB84875}"/>
              </a:ext>
            </a:extLst>
          </p:cNvPr>
          <p:cNvSpPr>
            <a:spLocks noGrp="1"/>
          </p:cNvSpPr>
          <p:nvPr>
            <p:ph type="sldNum" sz="quarter" idx="12"/>
          </p:nvPr>
        </p:nvSpPr>
        <p:spPr/>
        <p:txBody>
          <a:bodyPr/>
          <a:lstStyle/>
          <a:p>
            <a:fld id="{B67BDFC9-5202-467A-AD32-30AB2B6FB42B}" type="slidenum">
              <a:rPr lang="en-GB" smtClean="0"/>
              <a:t>‹#›</a:t>
            </a:fld>
            <a:endParaRPr lang="en-GB"/>
          </a:p>
        </p:txBody>
      </p:sp>
    </p:spTree>
    <p:extLst>
      <p:ext uri="{BB962C8B-B14F-4D97-AF65-F5344CB8AC3E}">
        <p14:creationId xmlns:p14="http://schemas.microsoft.com/office/powerpoint/2010/main" val="2579744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F235A-B078-4FCE-A10E-41D2761583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E673738-9FD4-498D-AE08-70EDCDCEA4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C350B18-00CF-4DF6-8C85-953164E059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ADEF42-9DFC-4546-88F2-21F5D64F0F38}"/>
              </a:ext>
            </a:extLst>
          </p:cNvPr>
          <p:cNvSpPr>
            <a:spLocks noGrp="1"/>
          </p:cNvSpPr>
          <p:nvPr>
            <p:ph type="dt" sz="half" idx="10"/>
          </p:nvPr>
        </p:nvSpPr>
        <p:spPr/>
        <p:txBody>
          <a:bodyPr/>
          <a:lstStyle/>
          <a:p>
            <a:fld id="{24D8F9D8-D168-4A8F-A8D4-D0973C1F39BF}" type="datetimeFigureOut">
              <a:rPr lang="en-GB" smtClean="0"/>
              <a:t>04/03/2021</a:t>
            </a:fld>
            <a:endParaRPr lang="en-GB"/>
          </a:p>
        </p:txBody>
      </p:sp>
      <p:sp>
        <p:nvSpPr>
          <p:cNvPr id="6" name="Footer Placeholder 5">
            <a:extLst>
              <a:ext uri="{FF2B5EF4-FFF2-40B4-BE49-F238E27FC236}">
                <a16:creationId xmlns:a16="http://schemas.microsoft.com/office/drawing/2014/main" id="{639B8865-887E-4800-8D67-654BD7592E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594B1F-7BF8-43F5-A9A6-BCFCE6A5EFCE}"/>
              </a:ext>
            </a:extLst>
          </p:cNvPr>
          <p:cNvSpPr>
            <a:spLocks noGrp="1"/>
          </p:cNvSpPr>
          <p:nvPr>
            <p:ph type="sldNum" sz="quarter" idx="12"/>
          </p:nvPr>
        </p:nvSpPr>
        <p:spPr/>
        <p:txBody>
          <a:bodyPr/>
          <a:lstStyle/>
          <a:p>
            <a:fld id="{B67BDFC9-5202-467A-AD32-30AB2B6FB42B}" type="slidenum">
              <a:rPr lang="en-GB" smtClean="0"/>
              <a:t>‹#›</a:t>
            </a:fld>
            <a:endParaRPr lang="en-GB"/>
          </a:p>
        </p:txBody>
      </p:sp>
    </p:spTree>
    <p:extLst>
      <p:ext uri="{BB962C8B-B14F-4D97-AF65-F5344CB8AC3E}">
        <p14:creationId xmlns:p14="http://schemas.microsoft.com/office/powerpoint/2010/main" val="994060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020153-3F28-4A94-9681-B440D2656B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6D32378-E86F-413F-B97B-399A01F50E3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F473D7A-7B3F-422D-84B3-ECB418D239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C229B0-8D22-4207-8EA9-CC8B45A5ED09}"/>
              </a:ext>
            </a:extLst>
          </p:cNvPr>
          <p:cNvSpPr>
            <a:spLocks noGrp="1"/>
          </p:cNvSpPr>
          <p:nvPr>
            <p:ph type="dt" sz="half" idx="10"/>
          </p:nvPr>
        </p:nvSpPr>
        <p:spPr/>
        <p:txBody>
          <a:bodyPr/>
          <a:lstStyle/>
          <a:p>
            <a:fld id="{24D8F9D8-D168-4A8F-A8D4-D0973C1F39BF}" type="datetimeFigureOut">
              <a:rPr lang="en-GB" smtClean="0"/>
              <a:t>04/03/2021</a:t>
            </a:fld>
            <a:endParaRPr lang="en-GB"/>
          </a:p>
        </p:txBody>
      </p:sp>
      <p:sp>
        <p:nvSpPr>
          <p:cNvPr id="6" name="Footer Placeholder 5">
            <a:extLst>
              <a:ext uri="{FF2B5EF4-FFF2-40B4-BE49-F238E27FC236}">
                <a16:creationId xmlns:a16="http://schemas.microsoft.com/office/drawing/2014/main" id="{E963AD4D-5B8D-4574-86D8-28B54852AE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910CB7-262C-4F5C-9EBE-AE45D36844A9}"/>
              </a:ext>
            </a:extLst>
          </p:cNvPr>
          <p:cNvSpPr>
            <a:spLocks noGrp="1"/>
          </p:cNvSpPr>
          <p:nvPr>
            <p:ph type="sldNum" sz="quarter" idx="12"/>
          </p:nvPr>
        </p:nvSpPr>
        <p:spPr/>
        <p:txBody>
          <a:bodyPr/>
          <a:lstStyle/>
          <a:p>
            <a:fld id="{B67BDFC9-5202-467A-AD32-30AB2B6FB42B}" type="slidenum">
              <a:rPr lang="en-GB" smtClean="0"/>
              <a:t>‹#›</a:t>
            </a:fld>
            <a:endParaRPr lang="en-GB"/>
          </a:p>
        </p:txBody>
      </p:sp>
    </p:spTree>
    <p:extLst>
      <p:ext uri="{BB962C8B-B14F-4D97-AF65-F5344CB8AC3E}">
        <p14:creationId xmlns:p14="http://schemas.microsoft.com/office/powerpoint/2010/main" val="26986425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B9E09-0EC6-42DA-9115-3F94D70A45D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F9E83F-9C8B-44C3-BE55-3B5FD33FD3A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6D8F23-BBDE-4F51-8F49-4AF0267896CB}"/>
              </a:ext>
            </a:extLst>
          </p:cNvPr>
          <p:cNvSpPr>
            <a:spLocks noGrp="1"/>
          </p:cNvSpPr>
          <p:nvPr>
            <p:ph type="dt" sz="half" idx="10"/>
          </p:nvPr>
        </p:nvSpPr>
        <p:spPr/>
        <p:txBody>
          <a:bodyPr/>
          <a:lstStyle/>
          <a:p>
            <a:fld id="{24D8F9D8-D168-4A8F-A8D4-D0973C1F39BF}" type="datetimeFigureOut">
              <a:rPr lang="en-GB" smtClean="0"/>
              <a:t>04/03/2021</a:t>
            </a:fld>
            <a:endParaRPr lang="en-GB"/>
          </a:p>
        </p:txBody>
      </p:sp>
      <p:sp>
        <p:nvSpPr>
          <p:cNvPr id="5" name="Footer Placeholder 4">
            <a:extLst>
              <a:ext uri="{FF2B5EF4-FFF2-40B4-BE49-F238E27FC236}">
                <a16:creationId xmlns:a16="http://schemas.microsoft.com/office/drawing/2014/main" id="{50A515BE-6F15-456D-81D7-EE4D3A5D52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7C7AFA-2BA6-43AD-89B2-46362B90F245}"/>
              </a:ext>
            </a:extLst>
          </p:cNvPr>
          <p:cNvSpPr>
            <a:spLocks noGrp="1"/>
          </p:cNvSpPr>
          <p:nvPr>
            <p:ph type="sldNum" sz="quarter" idx="12"/>
          </p:nvPr>
        </p:nvSpPr>
        <p:spPr/>
        <p:txBody>
          <a:bodyPr/>
          <a:lstStyle/>
          <a:p>
            <a:fld id="{B67BDFC9-5202-467A-AD32-30AB2B6FB42B}" type="slidenum">
              <a:rPr lang="en-GB" smtClean="0"/>
              <a:t>‹#›</a:t>
            </a:fld>
            <a:endParaRPr lang="en-GB"/>
          </a:p>
        </p:txBody>
      </p:sp>
    </p:spTree>
    <p:extLst>
      <p:ext uri="{BB962C8B-B14F-4D97-AF65-F5344CB8AC3E}">
        <p14:creationId xmlns:p14="http://schemas.microsoft.com/office/powerpoint/2010/main" val="20525763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588741-377A-49D7-9AF6-C748298E201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4861E1-B07B-4924-BF91-B11EF5336A5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9EEEF4-0F6C-4FFD-A429-36CDA8AED40A}"/>
              </a:ext>
            </a:extLst>
          </p:cNvPr>
          <p:cNvSpPr>
            <a:spLocks noGrp="1"/>
          </p:cNvSpPr>
          <p:nvPr>
            <p:ph type="dt" sz="half" idx="10"/>
          </p:nvPr>
        </p:nvSpPr>
        <p:spPr/>
        <p:txBody>
          <a:bodyPr/>
          <a:lstStyle/>
          <a:p>
            <a:fld id="{24D8F9D8-D168-4A8F-A8D4-D0973C1F39BF}" type="datetimeFigureOut">
              <a:rPr lang="en-GB" smtClean="0"/>
              <a:t>04/03/2021</a:t>
            </a:fld>
            <a:endParaRPr lang="en-GB"/>
          </a:p>
        </p:txBody>
      </p:sp>
      <p:sp>
        <p:nvSpPr>
          <p:cNvPr id="5" name="Footer Placeholder 4">
            <a:extLst>
              <a:ext uri="{FF2B5EF4-FFF2-40B4-BE49-F238E27FC236}">
                <a16:creationId xmlns:a16="http://schemas.microsoft.com/office/drawing/2014/main" id="{8942D442-CCBA-412F-9B78-09F198F505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F0ED94-3135-4574-B1AF-51AD580195DD}"/>
              </a:ext>
            </a:extLst>
          </p:cNvPr>
          <p:cNvSpPr>
            <a:spLocks noGrp="1"/>
          </p:cNvSpPr>
          <p:nvPr>
            <p:ph type="sldNum" sz="quarter" idx="12"/>
          </p:nvPr>
        </p:nvSpPr>
        <p:spPr/>
        <p:txBody>
          <a:bodyPr/>
          <a:lstStyle/>
          <a:p>
            <a:fld id="{B67BDFC9-5202-467A-AD32-30AB2B6FB42B}" type="slidenum">
              <a:rPr lang="en-GB" smtClean="0"/>
              <a:t>‹#›</a:t>
            </a:fld>
            <a:endParaRPr lang="en-GB"/>
          </a:p>
        </p:txBody>
      </p:sp>
    </p:spTree>
    <p:extLst>
      <p:ext uri="{BB962C8B-B14F-4D97-AF65-F5344CB8AC3E}">
        <p14:creationId xmlns:p14="http://schemas.microsoft.com/office/powerpoint/2010/main" val="26303424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E9F0CC-FEC4-4BC6-994C-F7BFDA45A7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AF38674-FBE3-449E-96FE-2DF67205D39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48071D-DA9B-46C0-BD50-C2C48982ACD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D8F9D8-D168-4A8F-A8D4-D0973C1F39BF}" type="datetimeFigureOut">
              <a:rPr lang="en-GB" smtClean="0"/>
              <a:t>04/03/2021</a:t>
            </a:fld>
            <a:endParaRPr lang="en-GB"/>
          </a:p>
        </p:txBody>
      </p:sp>
      <p:sp>
        <p:nvSpPr>
          <p:cNvPr id="5" name="Footer Placeholder 4">
            <a:extLst>
              <a:ext uri="{FF2B5EF4-FFF2-40B4-BE49-F238E27FC236}">
                <a16:creationId xmlns:a16="http://schemas.microsoft.com/office/drawing/2014/main" id="{A23D4018-70C0-433E-9C87-B1C81CBFE7F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6499D8E-FACA-4A40-BDDF-0BEBFEE4CE8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7BDFC9-5202-467A-AD32-30AB2B6FB42B}" type="slidenum">
              <a:rPr lang="en-GB" smtClean="0"/>
              <a:t>‹#›</a:t>
            </a:fld>
            <a:endParaRPr lang="en-GB"/>
          </a:p>
        </p:txBody>
      </p:sp>
    </p:spTree>
    <p:extLst>
      <p:ext uri="{BB962C8B-B14F-4D97-AF65-F5344CB8AC3E}">
        <p14:creationId xmlns:p14="http://schemas.microsoft.com/office/powerpoint/2010/main" val="11731538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healthmapswales.wales.nhs.uk/IAS/dataviews/report/multiple?reportId=60&amp;viewId=215&amp;geoTypeId=107,108,109"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BFE1AD3-B2BC-4567-8B4A-DCB8F9080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801"/>
            <a:ext cx="12188952" cy="521767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FDE75AAD-F4A4-4ED2-9A2F-B2412F936C4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35" t="20008" r="8214" b="52759"/>
          <a:stretch/>
        </p:blipFill>
        <p:spPr>
          <a:xfrm flipV="1">
            <a:off x="2" y="0"/>
            <a:ext cx="12191999" cy="2235323"/>
          </a:xfrm>
          <a:custGeom>
            <a:avLst/>
            <a:gdLst>
              <a:gd name="connsiteX0" fmla="*/ 0 w 12191999"/>
              <a:gd name="connsiteY0" fmla="*/ 2235323 h 2235323"/>
              <a:gd name="connsiteX1" fmla="*/ 12191999 w 12191999"/>
              <a:gd name="connsiteY1" fmla="*/ 2235323 h 2235323"/>
              <a:gd name="connsiteX2" fmla="*/ 12191999 w 12191999"/>
              <a:gd name="connsiteY2" fmla="*/ 0 h 2235323"/>
              <a:gd name="connsiteX3" fmla="*/ 0 w 12191999"/>
              <a:gd name="connsiteY3" fmla="*/ 0 h 2235323"/>
            </a:gdLst>
            <a:ahLst/>
            <a:cxnLst>
              <a:cxn ang="0">
                <a:pos x="connsiteX0" y="connsiteY0"/>
              </a:cxn>
              <a:cxn ang="0">
                <a:pos x="connsiteX1" y="connsiteY1"/>
              </a:cxn>
              <a:cxn ang="0">
                <a:pos x="connsiteX2" y="connsiteY2"/>
              </a:cxn>
              <a:cxn ang="0">
                <a:pos x="connsiteX3" y="connsiteY3"/>
              </a:cxn>
            </a:cxnLst>
            <a:rect l="l" t="t" r="r" b="b"/>
            <a:pathLst>
              <a:path w="12191999" h="2235323">
                <a:moveTo>
                  <a:pt x="0" y="2235323"/>
                </a:moveTo>
                <a:lnTo>
                  <a:pt x="12191999" y="2235323"/>
                </a:lnTo>
                <a:lnTo>
                  <a:pt x="12191999" y="0"/>
                </a:lnTo>
                <a:lnTo>
                  <a:pt x="0" y="0"/>
                </a:lnTo>
                <a:close/>
              </a:path>
            </a:pathLst>
          </a:custGeom>
        </p:spPr>
      </p:pic>
      <p:sp>
        <p:nvSpPr>
          <p:cNvPr id="2" name="Title 1"/>
          <p:cNvSpPr>
            <a:spLocks noGrp="1"/>
          </p:cNvSpPr>
          <p:nvPr>
            <p:ph type="ctrTitle" idx="4294967295"/>
          </p:nvPr>
        </p:nvSpPr>
        <p:spPr>
          <a:xfrm>
            <a:off x="753925" y="1601735"/>
            <a:ext cx="10684151" cy="1991979"/>
          </a:xfrm>
        </p:spPr>
        <p:txBody>
          <a:bodyPr vert="horz" lIns="91440" tIns="45720" rIns="91440" bIns="45720" rtlCol="0" anchor="b">
            <a:normAutofit/>
          </a:bodyPr>
          <a:lstStyle/>
          <a:p>
            <a:pPr algn="ctr"/>
            <a:r>
              <a:rPr lang="en-US" sz="6600" kern="1200">
                <a:solidFill>
                  <a:srgbClr val="FFFFFF"/>
                </a:solidFill>
                <a:latin typeface="+mj-lt"/>
                <a:ea typeface="+mj-ea"/>
                <a:cs typeface="+mj-cs"/>
              </a:rPr>
              <a:t>Epidemic and Pandemic  Data collection</a:t>
            </a:r>
          </a:p>
        </p:txBody>
      </p:sp>
      <p:pic>
        <p:nvPicPr>
          <p:cNvPr id="13" name="Picture 12">
            <a:extLst>
              <a:ext uri="{FF2B5EF4-FFF2-40B4-BE49-F238E27FC236}">
                <a16:creationId xmlns:a16="http://schemas.microsoft.com/office/drawing/2014/main" id="{DA20CE0B-92EC-45FD-8F68-38003D6D8C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35" t="-1" r="8214" b="80325"/>
          <a:stretch/>
        </p:blipFill>
        <p:spPr>
          <a:xfrm flipV="1">
            <a:off x="0" y="4586080"/>
            <a:ext cx="12191999" cy="1614974"/>
          </a:xfrm>
          <a:custGeom>
            <a:avLst/>
            <a:gdLst>
              <a:gd name="connsiteX0" fmla="*/ 0 w 12191999"/>
              <a:gd name="connsiteY0" fmla="*/ 1614974 h 1614974"/>
              <a:gd name="connsiteX1" fmla="*/ 12191999 w 12191999"/>
              <a:gd name="connsiteY1" fmla="*/ 1614974 h 1614974"/>
              <a:gd name="connsiteX2" fmla="*/ 12191999 w 12191999"/>
              <a:gd name="connsiteY2" fmla="*/ 0 h 1614974"/>
              <a:gd name="connsiteX3" fmla="*/ 0 w 12191999"/>
              <a:gd name="connsiteY3" fmla="*/ 0 h 1614974"/>
            </a:gdLst>
            <a:ahLst/>
            <a:cxnLst>
              <a:cxn ang="0">
                <a:pos x="connsiteX0" y="connsiteY0"/>
              </a:cxn>
              <a:cxn ang="0">
                <a:pos x="connsiteX1" y="connsiteY1"/>
              </a:cxn>
              <a:cxn ang="0">
                <a:pos x="connsiteX2" y="connsiteY2"/>
              </a:cxn>
              <a:cxn ang="0">
                <a:pos x="connsiteX3" y="connsiteY3"/>
              </a:cxn>
            </a:cxnLst>
            <a:rect l="l" t="t" r="r" b="b"/>
            <a:pathLst>
              <a:path w="12191999" h="1614974">
                <a:moveTo>
                  <a:pt x="0" y="1614974"/>
                </a:moveTo>
                <a:lnTo>
                  <a:pt x="12191999" y="1614974"/>
                </a:lnTo>
                <a:lnTo>
                  <a:pt x="12191999" y="0"/>
                </a:lnTo>
                <a:lnTo>
                  <a:pt x="0" y="0"/>
                </a:lnTo>
                <a:close/>
              </a:path>
            </a:pathLst>
          </a:custGeom>
        </p:spPr>
      </p:pic>
    </p:spTree>
    <p:extLst>
      <p:ext uri="{BB962C8B-B14F-4D97-AF65-F5344CB8AC3E}">
        <p14:creationId xmlns:p14="http://schemas.microsoft.com/office/powerpoint/2010/main" val="618798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What is an Epidemic?</a:t>
            </a:r>
            <a:br>
              <a:rPr lang="en-GB">
                <a:solidFill>
                  <a:srgbClr val="FFFFFF"/>
                </a:solidFill>
              </a:rPr>
            </a:br>
            <a:endParaRPr lang="en-GB">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endParaRPr lang="en-GB" sz="2400">
              <a:solidFill>
                <a:srgbClr val="000000"/>
              </a:solidFill>
            </a:endParaRPr>
          </a:p>
          <a:p>
            <a:pPr marL="0" indent="0">
              <a:buNone/>
            </a:pPr>
            <a:endParaRPr lang="en-GB" sz="2400">
              <a:solidFill>
                <a:srgbClr val="000000"/>
              </a:solidFill>
            </a:endParaRPr>
          </a:p>
          <a:p>
            <a:r>
              <a:rPr lang="en-GB" sz="2400">
                <a:solidFill>
                  <a:srgbClr val="000000"/>
                </a:solidFill>
              </a:rPr>
              <a:t>Although modern medicine can treat many diseases, infectious diseases still have the potential to spread rapidly across populations. When an endemic disease (a disease that is always present in a region), infects a greater number of people, it results in an “outbreak”. </a:t>
            </a:r>
          </a:p>
        </p:txBody>
      </p:sp>
    </p:spTree>
    <p:extLst>
      <p:ext uri="{BB962C8B-B14F-4D97-AF65-F5344CB8AC3E}">
        <p14:creationId xmlns:p14="http://schemas.microsoft.com/office/powerpoint/2010/main" val="5720757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dirty="0">
                <a:solidFill>
                  <a:srgbClr val="FFFFFF"/>
                </a:solidFill>
              </a:rPr>
              <a:t>What is an Epidemic</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000">
                <a:solidFill>
                  <a:srgbClr val="000000"/>
                </a:solidFill>
              </a:rPr>
              <a:t>This outbreak is usually the start of an epidemic. The word epidemic is derived from the Greek word epidemia,</a:t>
            </a:r>
          </a:p>
          <a:p>
            <a:r>
              <a:rPr lang="en-GB" sz="2000">
                <a:solidFill>
                  <a:srgbClr val="000000"/>
                </a:solidFill>
              </a:rPr>
              <a:t>in which epi means “upon”  </a:t>
            </a:r>
          </a:p>
          <a:p>
            <a:r>
              <a:rPr lang="en-GB" sz="2000">
                <a:solidFill>
                  <a:srgbClr val="000000"/>
                </a:solidFill>
              </a:rPr>
              <a:t>demos means “people”. </a:t>
            </a:r>
          </a:p>
          <a:p>
            <a:r>
              <a:rPr lang="en-GB" sz="2000">
                <a:solidFill>
                  <a:srgbClr val="000000"/>
                </a:solidFill>
              </a:rPr>
              <a:t>Think of an epidemic as a forest fire that usually starts from a small area and then spreads rapidly through the forest, engulfing all the trees. An epidemic occurs when a disease spreads rapidly amongst a large number of people in a particular region or country, making everyone sick at the same time. An epidemic can be caused by a disease that is native to that region, but starts affecting an unusually large percentage of the population, or it can be caused by a disease that is new to a particular region.</a:t>
            </a:r>
          </a:p>
          <a:p>
            <a:endParaRPr lang="en-GB" sz="2000">
              <a:solidFill>
                <a:srgbClr val="000000"/>
              </a:solidFill>
            </a:endParaRPr>
          </a:p>
          <a:p>
            <a:endParaRPr lang="en-GB" sz="2000">
              <a:solidFill>
                <a:srgbClr val="000000"/>
              </a:solidFill>
            </a:endParaRPr>
          </a:p>
        </p:txBody>
      </p:sp>
    </p:spTree>
    <p:extLst>
      <p:ext uri="{BB962C8B-B14F-4D97-AF65-F5344CB8AC3E}">
        <p14:creationId xmlns:p14="http://schemas.microsoft.com/office/powerpoint/2010/main" val="30430803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What is a Pandemic?</a:t>
            </a:r>
            <a:br>
              <a:rPr lang="en-GB">
                <a:solidFill>
                  <a:srgbClr val="FFFFFF"/>
                </a:solidFill>
              </a:rPr>
            </a:br>
            <a:endParaRPr lang="en-GB">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endParaRPr lang="en-GB" sz="2400">
              <a:solidFill>
                <a:srgbClr val="000000"/>
              </a:solidFill>
            </a:endParaRPr>
          </a:p>
          <a:p>
            <a:r>
              <a:rPr lang="en-GB" sz="2400">
                <a:solidFill>
                  <a:srgbClr val="000000"/>
                </a:solidFill>
              </a:rPr>
              <a:t>PANDEMIC The word pandemic originates from the Greek word pandemos, </a:t>
            </a:r>
          </a:p>
          <a:p>
            <a:r>
              <a:rPr lang="en-GB" sz="2400">
                <a:solidFill>
                  <a:srgbClr val="000000"/>
                </a:solidFill>
              </a:rPr>
              <a:t>pan means “all”  </a:t>
            </a:r>
          </a:p>
          <a:p>
            <a:r>
              <a:rPr lang="en-GB" sz="2400">
                <a:solidFill>
                  <a:srgbClr val="000000"/>
                </a:solidFill>
              </a:rPr>
              <a:t>demos means “people”. </a:t>
            </a:r>
          </a:p>
          <a:p>
            <a:r>
              <a:rPr lang="en-GB" sz="2400">
                <a:solidFill>
                  <a:srgbClr val="000000"/>
                </a:solidFill>
              </a:rPr>
              <a:t>Quite simply, a pandemic is an epidemic gone rogue! It is the mother of all forest fires that we mentioned above. </a:t>
            </a:r>
          </a:p>
        </p:txBody>
      </p:sp>
    </p:spTree>
    <p:extLst>
      <p:ext uri="{BB962C8B-B14F-4D97-AF65-F5344CB8AC3E}">
        <p14:creationId xmlns:p14="http://schemas.microsoft.com/office/powerpoint/2010/main" val="780614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dirty="0">
                <a:solidFill>
                  <a:srgbClr val="FFFFFF"/>
                </a:solidFill>
              </a:rPr>
              <a:t>Pandemic </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200">
                <a:solidFill>
                  <a:srgbClr val="000000"/>
                </a:solidFill>
              </a:rPr>
              <a:t>By definition, a pandemic is an epidemic that spreads across multiple countries across the globe at the same point in time. It spreads across continents and endangers people on a global scale! </a:t>
            </a:r>
          </a:p>
          <a:p>
            <a:r>
              <a:rPr lang="en-GB" sz="2200">
                <a:solidFill>
                  <a:srgbClr val="000000"/>
                </a:solidFill>
              </a:rPr>
              <a:t>How does that happen? </a:t>
            </a:r>
          </a:p>
          <a:p>
            <a:r>
              <a:rPr lang="en-GB" sz="2200">
                <a:solidFill>
                  <a:srgbClr val="000000"/>
                </a:solidFill>
              </a:rPr>
              <a:t>Well, in today’s day and age, people are constantly traveling for work or leisure. If there is an ongoing epidemic in our country, and we take a flight to another country, even though we may not be infected or suffering, we might be aiding the transport of the bacteria/virus causing the disease to another country where people might get infected and fall sick. </a:t>
            </a:r>
          </a:p>
        </p:txBody>
      </p:sp>
    </p:spTree>
    <p:extLst>
      <p:ext uri="{BB962C8B-B14F-4D97-AF65-F5344CB8AC3E}">
        <p14:creationId xmlns:p14="http://schemas.microsoft.com/office/powerpoint/2010/main" val="1962093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Pandemic</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a:solidFill>
                  <a:srgbClr val="000000"/>
                </a:solidFill>
              </a:rPr>
              <a:t>Then, more spreading happens from human-to-human transmission and voila… that’s a pandemic for you!! </a:t>
            </a:r>
          </a:p>
          <a:p>
            <a:r>
              <a:rPr lang="en-GB" sz="2400">
                <a:solidFill>
                  <a:srgbClr val="000000"/>
                </a:solidFill>
              </a:rPr>
              <a:t>Historically, there have been pandemics of the plague, cholera, AIDS and influenza that have wiped out entire communities with their wrath! </a:t>
            </a:r>
          </a:p>
          <a:p>
            <a:r>
              <a:rPr lang="en-GB" sz="2400">
                <a:solidFill>
                  <a:srgbClr val="000000"/>
                </a:solidFill>
              </a:rPr>
              <a:t>The Great Plague is a classic example of dangerous bacteria being transported across countries.</a:t>
            </a:r>
          </a:p>
          <a:p>
            <a:endParaRPr lang="en-GB" sz="2400">
              <a:solidFill>
                <a:srgbClr val="000000"/>
              </a:solidFill>
            </a:endParaRPr>
          </a:p>
        </p:txBody>
      </p:sp>
    </p:spTree>
    <p:extLst>
      <p:ext uri="{BB962C8B-B14F-4D97-AF65-F5344CB8AC3E}">
        <p14:creationId xmlns:p14="http://schemas.microsoft.com/office/powerpoint/2010/main" val="7224896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b="1">
                <a:solidFill>
                  <a:srgbClr val="FFFFFF"/>
                </a:solidFill>
              </a:rPr>
              <a:t>List of Endemics and Pandemics</a:t>
            </a:r>
            <a:br>
              <a:rPr lang="en-GB" b="1">
                <a:solidFill>
                  <a:srgbClr val="FFFFFF"/>
                </a:solidFill>
              </a:rPr>
            </a:br>
            <a:endParaRPr lang="en-GB">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000">
                <a:solidFill>
                  <a:srgbClr val="000000"/>
                </a:solidFill>
              </a:rPr>
              <a:t>The Department of Pandemic and Epidemic diseases (PED) have listed some potential epidemics and pandemics, compartmentalizing them on the basis of their mode of transmission.</a:t>
            </a:r>
          </a:p>
          <a:p>
            <a:r>
              <a:rPr lang="en-GB" sz="2000">
                <a:solidFill>
                  <a:srgbClr val="000000"/>
                </a:solidFill>
              </a:rPr>
              <a:t>Airborne diseases: influenza (seasonal, pandemic, avian), severe acute respiratory syndrome (SARS), </a:t>
            </a:r>
          </a:p>
          <a:p>
            <a:r>
              <a:rPr lang="en-GB" sz="2000">
                <a:solidFill>
                  <a:srgbClr val="000000"/>
                </a:solidFill>
              </a:rPr>
              <a:t>Rodent-borne diseases: plague, Lassa fever, rickettsia </a:t>
            </a:r>
          </a:p>
          <a:p>
            <a:r>
              <a:rPr lang="en-GB" sz="2000">
                <a:solidFill>
                  <a:srgbClr val="000000"/>
                </a:solidFill>
              </a:rPr>
              <a:t>Water-borne diseases: typhoid fever, cholera</a:t>
            </a:r>
          </a:p>
          <a:p>
            <a:r>
              <a:rPr lang="en-GB" sz="2000">
                <a:solidFill>
                  <a:srgbClr val="000000"/>
                </a:solidFill>
              </a:rPr>
              <a:t>Vector-borne diseases (bite infected animal): yellow fever, Zika fever</a:t>
            </a:r>
          </a:p>
          <a:p>
            <a:r>
              <a:rPr lang="en-GB" sz="2000">
                <a:solidFill>
                  <a:srgbClr val="000000"/>
                </a:solidFill>
              </a:rPr>
              <a:t>Epidemic meningitis</a:t>
            </a:r>
          </a:p>
          <a:p>
            <a:r>
              <a:rPr lang="en-GB" sz="2000">
                <a:solidFill>
                  <a:srgbClr val="000000"/>
                </a:solidFill>
              </a:rPr>
              <a:t>Hemorrhagic fevers:   Ebola virus disease</a:t>
            </a:r>
          </a:p>
          <a:p>
            <a:endParaRPr lang="en-GB" sz="2000">
              <a:solidFill>
                <a:srgbClr val="000000"/>
              </a:solidFill>
            </a:endParaRPr>
          </a:p>
        </p:txBody>
      </p:sp>
    </p:spTree>
    <p:extLst>
      <p:ext uri="{BB962C8B-B14F-4D97-AF65-F5344CB8AC3E}">
        <p14:creationId xmlns:p14="http://schemas.microsoft.com/office/powerpoint/2010/main" val="6738776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094105" y="802955"/>
            <a:ext cx="4977976" cy="1454051"/>
          </a:xfrm>
        </p:spPr>
        <p:txBody>
          <a:bodyPr>
            <a:normAutofit/>
          </a:bodyPr>
          <a:lstStyle/>
          <a:p>
            <a:r>
              <a:rPr lang="en-GB" dirty="0">
                <a:solidFill>
                  <a:srgbClr val="000000"/>
                </a:solidFill>
              </a:rPr>
              <a:t>Statistics and health </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Statistics">
            <a:extLst>
              <a:ext uri="{FF2B5EF4-FFF2-40B4-BE49-F238E27FC236}">
                <a16:creationId xmlns:a16="http://schemas.microsoft.com/office/drawing/2014/main" id="{C52BADB8-34B6-4AF1-851E-1A310B10BAD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0254" y="1629089"/>
            <a:ext cx="3620021" cy="3620021"/>
          </a:xfrm>
          <a:prstGeom prst="rect">
            <a:avLst/>
          </a:prstGeom>
        </p:spPr>
      </p:pic>
      <p:sp>
        <p:nvSpPr>
          <p:cNvPr id="3" name="Content Placeholder 2"/>
          <p:cNvSpPr>
            <a:spLocks noGrp="1"/>
          </p:cNvSpPr>
          <p:nvPr>
            <p:ph idx="1"/>
          </p:nvPr>
        </p:nvSpPr>
        <p:spPr>
          <a:xfrm>
            <a:off x="6090574" y="2421682"/>
            <a:ext cx="4977578" cy="3639289"/>
          </a:xfrm>
        </p:spPr>
        <p:txBody>
          <a:bodyPr anchor="ctr">
            <a:normAutofit/>
          </a:bodyPr>
          <a:lstStyle/>
          <a:p>
            <a:endParaRPr lang="en-GB" sz="2000">
              <a:solidFill>
                <a:srgbClr val="000000"/>
              </a:solidFill>
            </a:endParaRPr>
          </a:p>
          <a:p>
            <a:endParaRPr lang="en-GB" sz="2000">
              <a:solidFill>
                <a:srgbClr val="000000"/>
              </a:solidFill>
            </a:endParaRPr>
          </a:p>
          <a:p>
            <a:r>
              <a:rPr lang="en-GB" sz="2000">
                <a:solidFill>
                  <a:srgbClr val="000000"/>
                </a:solidFill>
              </a:rPr>
              <a:t>How do statistics improve health?</a:t>
            </a:r>
          </a:p>
        </p:txBody>
      </p:sp>
    </p:spTree>
    <p:extLst>
      <p:ext uri="{BB962C8B-B14F-4D97-AF65-F5344CB8AC3E}">
        <p14:creationId xmlns:p14="http://schemas.microsoft.com/office/powerpoint/2010/main" val="28801740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US" sz="4100" b="1">
                <a:solidFill>
                  <a:srgbClr val="FFFFFF"/>
                </a:solidFill>
              </a:rPr>
              <a:t>How do statistics improve health?</a:t>
            </a:r>
            <a:br>
              <a:rPr lang="en-US" sz="4100" b="1">
                <a:solidFill>
                  <a:srgbClr val="FFFFFF"/>
                </a:solidFill>
              </a:rPr>
            </a:br>
            <a:endParaRPr lang="en-US" sz="4100">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r>
              <a:rPr lang="en-US" sz="2400">
                <a:solidFill>
                  <a:srgbClr val="000000"/>
                </a:solidFill>
              </a:rPr>
              <a:t>Countries need health statistics in order to identify why people die or what causes illness or injury. This information enables countries to target their health problems and prioritise the use of precious health resources.</a:t>
            </a:r>
          </a:p>
          <a:p>
            <a:endParaRPr lang="en-US" sz="2400">
              <a:solidFill>
                <a:srgbClr val="000000"/>
              </a:solidFill>
            </a:endParaRPr>
          </a:p>
        </p:txBody>
      </p:sp>
    </p:spTree>
    <p:extLst>
      <p:ext uri="{BB962C8B-B14F-4D97-AF65-F5344CB8AC3E}">
        <p14:creationId xmlns:p14="http://schemas.microsoft.com/office/powerpoint/2010/main" val="10143177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US">
                <a:solidFill>
                  <a:srgbClr val="FFFFFF"/>
                </a:solidFill>
              </a:rPr>
              <a:t>World Health Organisation.</a:t>
            </a:r>
          </a:p>
        </p:txBody>
      </p:sp>
      <p:sp>
        <p:nvSpPr>
          <p:cNvPr id="3" name="Content Placeholder 2"/>
          <p:cNvSpPr>
            <a:spLocks noGrp="1"/>
          </p:cNvSpPr>
          <p:nvPr>
            <p:ph idx="1"/>
          </p:nvPr>
        </p:nvSpPr>
        <p:spPr>
          <a:xfrm>
            <a:off x="6090574" y="801866"/>
            <a:ext cx="5306084" cy="5230634"/>
          </a:xfrm>
        </p:spPr>
        <p:txBody>
          <a:bodyPr anchor="ctr">
            <a:normAutofit/>
          </a:bodyPr>
          <a:lstStyle/>
          <a:p>
            <a:r>
              <a:rPr lang="en-US" sz="2400" dirty="0">
                <a:solidFill>
                  <a:srgbClr val="000000"/>
                </a:solidFill>
              </a:rPr>
              <a:t>WHO is working with countries to improve the quality of health information. </a:t>
            </a:r>
          </a:p>
          <a:p>
            <a:r>
              <a:rPr lang="en-US" sz="2400" dirty="0">
                <a:solidFill>
                  <a:srgbClr val="000000"/>
                </a:solidFill>
              </a:rPr>
              <a:t>Currently, WHO receives cause-of-death statistics regularly from only about 194 Member States. </a:t>
            </a:r>
          </a:p>
          <a:p>
            <a:r>
              <a:rPr lang="en-US" sz="2400" dirty="0">
                <a:solidFill>
                  <a:srgbClr val="000000"/>
                </a:solidFill>
              </a:rPr>
              <a:t>WHO makes its data and analyses accessible through the Global Health Observatory portal as well as databases that provide statistics on a wide range of diseases and health indicators. </a:t>
            </a:r>
          </a:p>
          <a:p>
            <a:endParaRPr lang="en-US" sz="2400" dirty="0">
              <a:solidFill>
                <a:srgbClr val="000000"/>
              </a:solidFill>
            </a:endParaRPr>
          </a:p>
        </p:txBody>
      </p:sp>
    </p:spTree>
    <p:extLst>
      <p:ext uri="{BB962C8B-B14F-4D97-AF65-F5344CB8AC3E}">
        <p14:creationId xmlns:p14="http://schemas.microsoft.com/office/powerpoint/2010/main" val="38216205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US" b="1">
                <a:solidFill>
                  <a:srgbClr val="FFFFFF"/>
                </a:solidFill>
              </a:rPr>
              <a:t>How does WHO collect statistics?</a:t>
            </a:r>
            <a:br>
              <a:rPr lang="en-US" b="1">
                <a:solidFill>
                  <a:srgbClr val="FFFFFF"/>
                </a:solidFill>
              </a:rPr>
            </a:br>
            <a:endParaRPr lang="en-US">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r>
              <a:rPr lang="en-US" sz="2400" dirty="0">
                <a:solidFill>
                  <a:srgbClr val="000000"/>
                </a:solidFill>
              </a:rPr>
              <a:t>WHO statistics are generated from multiple sources using a variety of data collection methods, including </a:t>
            </a:r>
          </a:p>
          <a:p>
            <a:r>
              <a:rPr lang="en-US" sz="2400" dirty="0">
                <a:solidFill>
                  <a:srgbClr val="000000"/>
                </a:solidFill>
              </a:rPr>
              <a:t>Household surveys, </a:t>
            </a:r>
          </a:p>
          <a:p>
            <a:r>
              <a:rPr lang="en-US" sz="2400" dirty="0">
                <a:solidFill>
                  <a:srgbClr val="000000"/>
                </a:solidFill>
              </a:rPr>
              <a:t>Routine reporting by health services, </a:t>
            </a:r>
          </a:p>
          <a:p>
            <a:r>
              <a:rPr lang="en-US" sz="2400" dirty="0">
                <a:solidFill>
                  <a:srgbClr val="000000"/>
                </a:solidFill>
              </a:rPr>
              <a:t>Censuses  </a:t>
            </a:r>
          </a:p>
          <a:p>
            <a:r>
              <a:rPr lang="en-US" sz="2400" dirty="0">
                <a:solidFill>
                  <a:srgbClr val="000000"/>
                </a:solidFill>
              </a:rPr>
              <a:t>Disease surveillance systems.</a:t>
            </a:r>
          </a:p>
          <a:p>
            <a:endParaRPr lang="en-US" sz="2400" dirty="0">
              <a:solidFill>
                <a:srgbClr val="000000"/>
              </a:solidFill>
            </a:endParaRPr>
          </a:p>
          <a:p>
            <a:endParaRPr lang="en-GB" sz="2400" dirty="0">
              <a:solidFill>
                <a:srgbClr val="000000"/>
              </a:solidFill>
            </a:endParaRPr>
          </a:p>
          <a:p>
            <a:endParaRPr lang="en-US" sz="2400" dirty="0">
              <a:solidFill>
                <a:srgbClr val="000000"/>
              </a:solidFill>
            </a:endParaRPr>
          </a:p>
        </p:txBody>
      </p:sp>
    </p:spTree>
    <p:extLst>
      <p:ext uri="{BB962C8B-B14F-4D97-AF65-F5344CB8AC3E}">
        <p14:creationId xmlns:p14="http://schemas.microsoft.com/office/powerpoint/2010/main" val="40718790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dirty="0">
                <a:solidFill>
                  <a:srgbClr val="FFFFFF"/>
                </a:solidFill>
              </a:rPr>
              <a:t>Discussion </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a:solidFill>
                  <a:srgbClr val="000000"/>
                </a:solidFill>
              </a:rPr>
              <a:t>Why and how are health risks changing?</a:t>
            </a:r>
          </a:p>
        </p:txBody>
      </p:sp>
    </p:spTree>
    <p:extLst>
      <p:ext uri="{BB962C8B-B14F-4D97-AF65-F5344CB8AC3E}">
        <p14:creationId xmlns:p14="http://schemas.microsoft.com/office/powerpoint/2010/main" val="4179416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Identify</a:t>
            </a:r>
            <a:endParaRPr lang="en-US">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r>
              <a:rPr lang="en-US" sz="2400">
                <a:solidFill>
                  <a:srgbClr val="000000"/>
                </a:solidFill>
              </a:rPr>
              <a:t>Risks to health are changing.</a:t>
            </a:r>
          </a:p>
          <a:p>
            <a:r>
              <a:rPr lang="en-US" sz="2400">
                <a:solidFill>
                  <a:srgbClr val="000000"/>
                </a:solidFill>
              </a:rPr>
              <a:t>Fewer people are dying from infectious diseases in low- and middle-income countries  </a:t>
            </a:r>
          </a:p>
          <a:p>
            <a:r>
              <a:rPr lang="en-US" sz="2400">
                <a:solidFill>
                  <a:srgbClr val="000000"/>
                </a:solidFill>
              </a:rPr>
              <a:t>More people are suffering from chronic diseases due to changing patterns of physical activity and consumption of alcohol, tobacco and food. </a:t>
            </a:r>
          </a:p>
          <a:p>
            <a:endParaRPr lang="en-US" sz="2400">
              <a:solidFill>
                <a:srgbClr val="000000"/>
              </a:solidFill>
            </a:endParaRPr>
          </a:p>
        </p:txBody>
      </p:sp>
    </p:spTree>
    <p:extLst>
      <p:ext uri="{BB962C8B-B14F-4D97-AF65-F5344CB8AC3E}">
        <p14:creationId xmlns:p14="http://schemas.microsoft.com/office/powerpoint/2010/main" val="10736514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Class exercise</a:t>
            </a:r>
            <a:endParaRPr lang="en-US">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dirty="0">
                <a:solidFill>
                  <a:srgbClr val="000000"/>
                </a:solidFill>
              </a:rPr>
              <a:t>What do you think are the top 10 cause of death worldwide?</a:t>
            </a:r>
          </a:p>
          <a:p>
            <a:endParaRPr lang="en-GB" sz="2400" dirty="0">
              <a:solidFill>
                <a:srgbClr val="000000"/>
              </a:solidFill>
            </a:endParaRPr>
          </a:p>
          <a:p>
            <a:r>
              <a:rPr lang="en-GB" sz="2400" dirty="0">
                <a:solidFill>
                  <a:srgbClr val="000000"/>
                </a:solidFill>
              </a:rPr>
              <a:t>Work in groups to decide be prepared to feed back to class</a:t>
            </a:r>
            <a:endParaRPr lang="en-US" sz="2400" dirty="0">
              <a:solidFill>
                <a:srgbClr val="000000"/>
              </a:solidFill>
            </a:endParaRPr>
          </a:p>
        </p:txBody>
      </p:sp>
    </p:spTree>
    <p:extLst>
      <p:ext uri="{BB962C8B-B14F-4D97-AF65-F5344CB8AC3E}">
        <p14:creationId xmlns:p14="http://schemas.microsoft.com/office/powerpoint/2010/main" val="33216118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US">
                <a:solidFill>
                  <a:srgbClr val="FFFFFF"/>
                </a:solidFill>
              </a:rPr>
              <a:t>Top 10 </a:t>
            </a:r>
          </a:p>
        </p:txBody>
      </p:sp>
      <p:sp>
        <p:nvSpPr>
          <p:cNvPr id="3" name="Content Placeholder 2"/>
          <p:cNvSpPr>
            <a:spLocks noGrp="1"/>
          </p:cNvSpPr>
          <p:nvPr>
            <p:ph idx="1"/>
          </p:nvPr>
        </p:nvSpPr>
        <p:spPr>
          <a:xfrm>
            <a:off x="6090574" y="801866"/>
            <a:ext cx="5306084" cy="5230634"/>
          </a:xfrm>
        </p:spPr>
        <p:txBody>
          <a:bodyPr anchor="ctr">
            <a:normAutofit/>
          </a:bodyPr>
          <a:lstStyle/>
          <a:p>
            <a:r>
              <a:rPr lang="en-US" sz="2400">
                <a:solidFill>
                  <a:srgbClr val="000000"/>
                </a:solidFill>
              </a:rPr>
              <a:t>Chronic obstructive pulmonary disease claimed 3.2 million lives in 2015</a:t>
            </a:r>
          </a:p>
          <a:p>
            <a:r>
              <a:rPr lang="en-US" sz="2400">
                <a:solidFill>
                  <a:srgbClr val="000000"/>
                </a:solidFill>
              </a:rPr>
              <a:t>Lung cancer (along with trachea and bronchus cancers) caused 1.7 million deaths.</a:t>
            </a:r>
          </a:p>
          <a:p>
            <a:r>
              <a:rPr lang="en-US" sz="2400">
                <a:solidFill>
                  <a:srgbClr val="000000"/>
                </a:solidFill>
              </a:rPr>
              <a:t> Diabetes killed 1.6 million people in 2015, up from less than 1 million in 2000. </a:t>
            </a:r>
          </a:p>
          <a:p>
            <a:r>
              <a:rPr lang="en-US" sz="2400">
                <a:solidFill>
                  <a:srgbClr val="000000"/>
                </a:solidFill>
              </a:rPr>
              <a:t>Deaths due to dementias more than doubled between 2000 and 2015, making it the 7th leading cause of global deaths in 2015. </a:t>
            </a:r>
          </a:p>
          <a:p>
            <a:endParaRPr lang="en-US" sz="2400">
              <a:solidFill>
                <a:srgbClr val="000000"/>
              </a:solidFill>
            </a:endParaRPr>
          </a:p>
        </p:txBody>
      </p:sp>
    </p:spTree>
    <p:extLst>
      <p:ext uri="{BB962C8B-B14F-4D97-AF65-F5344CB8AC3E}">
        <p14:creationId xmlns:p14="http://schemas.microsoft.com/office/powerpoint/2010/main" val="38143399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Top 10 </a:t>
            </a:r>
          </a:p>
        </p:txBody>
      </p:sp>
      <p:sp>
        <p:nvSpPr>
          <p:cNvPr id="3" name="Content Placeholder 2"/>
          <p:cNvSpPr>
            <a:spLocks noGrp="1"/>
          </p:cNvSpPr>
          <p:nvPr>
            <p:ph idx="1"/>
          </p:nvPr>
        </p:nvSpPr>
        <p:spPr>
          <a:xfrm>
            <a:off x="4810259" y="649480"/>
            <a:ext cx="6555347" cy="5546047"/>
          </a:xfrm>
        </p:spPr>
        <p:txBody>
          <a:bodyPr anchor="ctr">
            <a:normAutofit/>
          </a:bodyPr>
          <a:lstStyle/>
          <a:p>
            <a:r>
              <a:rPr lang="en-US" sz="2000" dirty="0"/>
              <a:t>Lower respiratory infections remained the most deadly communicable disease, causing 3.2 million deaths worldwide in 2015.</a:t>
            </a:r>
          </a:p>
          <a:p>
            <a:r>
              <a:rPr lang="en-US" sz="2000" dirty="0"/>
              <a:t> The death rate from </a:t>
            </a:r>
            <a:r>
              <a:rPr lang="en-US" sz="2000"/>
              <a:t>diarrhoeal</a:t>
            </a:r>
            <a:r>
              <a:rPr lang="en-US" sz="2000" dirty="0"/>
              <a:t> diseases almost halved between 2000 and 2015, but still caused 1.4 million deaths in 2015.</a:t>
            </a:r>
          </a:p>
          <a:p>
            <a:r>
              <a:rPr lang="en-US" sz="2000" dirty="0"/>
              <a:t> Tuberculosis killed fewer people during the same period, but is still among the top 10 causes with a death toll of 1.4 million. </a:t>
            </a:r>
          </a:p>
          <a:p>
            <a:r>
              <a:rPr lang="en-US" sz="2000" dirty="0"/>
              <a:t>HIV/AIDS is no longer among the world’s top 10 causes of death, having killed 1.1 million people in 2015 compared with 1.5 million in 2000. </a:t>
            </a:r>
          </a:p>
          <a:p>
            <a:endParaRPr lang="en-US" sz="2000"/>
          </a:p>
        </p:txBody>
      </p:sp>
    </p:spTree>
    <p:extLst>
      <p:ext uri="{BB962C8B-B14F-4D97-AF65-F5344CB8AC3E}">
        <p14:creationId xmlns:p14="http://schemas.microsoft.com/office/powerpoint/2010/main" val="23741289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US">
                <a:solidFill>
                  <a:srgbClr val="FFFFFF"/>
                </a:solidFill>
              </a:rPr>
              <a:t>Sadly </a:t>
            </a:r>
          </a:p>
        </p:txBody>
      </p:sp>
      <p:sp>
        <p:nvSpPr>
          <p:cNvPr id="3" name="Content Placeholder 2"/>
          <p:cNvSpPr>
            <a:spLocks noGrp="1"/>
          </p:cNvSpPr>
          <p:nvPr>
            <p:ph idx="1"/>
          </p:nvPr>
        </p:nvSpPr>
        <p:spPr>
          <a:xfrm>
            <a:off x="6090574" y="801866"/>
            <a:ext cx="5306084" cy="5230634"/>
          </a:xfrm>
        </p:spPr>
        <p:txBody>
          <a:bodyPr anchor="ctr">
            <a:normAutofit/>
          </a:bodyPr>
          <a:lstStyle/>
          <a:p>
            <a:r>
              <a:rPr lang="en-US" sz="2400">
                <a:solidFill>
                  <a:srgbClr val="000000"/>
                </a:solidFill>
              </a:rPr>
              <a:t>Road injuries killed 1.3 million people in 2015, about three-quarters (76%) of whom were men and boys.</a:t>
            </a:r>
          </a:p>
          <a:p>
            <a:endParaRPr lang="en-US" sz="2400">
              <a:solidFill>
                <a:srgbClr val="000000"/>
              </a:solidFill>
            </a:endParaRPr>
          </a:p>
        </p:txBody>
      </p:sp>
    </p:spTree>
    <p:extLst>
      <p:ext uri="{BB962C8B-B14F-4D97-AF65-F5344CB8AC3E}">
        <p14:creationId xmlns:p14="http://schemas.microsoft.com/office/powerpoint/2010/main" val="32272734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24200" y="457200"/>
            <a:ext cx="5943600" cy="5943600"/>
          </a:xfrm>
          <a:prstGeom prst="rect">
            <a:avLst/>
          </a:prstGeom>
        </p:spPr>
      </p:pic>
    </p:spTree>
    <p:extLst>
      <p:ext uri="{BB962C8B-B14F-4D97-AF65-F5344CB8AC3E}">
        <p14:creationId xmlns:p14="http://schemas.microsoft.com/office/powerpoint/2010/main" val="41292442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US" sz="3100">
                <a:solidFill>
                  <a:srgbClr val="FFFFFF"/>
                </a:solidFill>
              </a:rPr>
              <a:t>Data on health and healthcare in Wales is produced by many different bodies</a:t>
            </a:r>
            <a:br>
              <a:rPr lang="en-US" sz="3100">
                <a:solidFill>
                  <a:srgbClr val="FFFFFF"/>
                </a:solidFill>
              </a:rPr>
            </a:br>
            <a:endParaRPr lang="en-US" sz="3100">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400">
                <a:solidFill>
                  <a:srgbClr val="000000"/>
                </a:solidFill>
              </a:rPr>
              <a:t>Public Health Wales</a:t>
            </a:r>
          </a:p>
          <a:p>
            <a:r>
              <a:rPr lang="en-GB" sz="2400">
                <a:solidFill>
                  <a:srgbClr val="000000"/>
                </a:solidFill>
              </a:rPr>
              <a:t>Welsh Government</a:t>
            </a:r>
          </a:p>
          <a:p>
            <a:r>
              <a:rPr lang="en-GB" sz="2400">
                <a:solidFill>
                  <a:srgbClr val="000000"/>
                </a:solidFill>
              </a:rPr>
              <a:t>National Health Service</a:t>
            </a:r>
          </a:p>
          <a:p>
            <a:r>
              <a:rPr lang="en-GB" sz="2400">
                <a:solidFill>
                  <a:srgbClr val="000000"/>
                </a:solidFill>
              </a:rPr>
              <a:t>Patient Episode Database Wales</a:t>
            </a:r>
          </a:p>
          <a:p>
            <a:endParaRPr lang="en-GB" sz="2400">
              <a:solidFill>
                <a:srgbClr val="000000"/>
              </a:solidFill>
            </a:endParaRPr>
          </a:p>
          <a:p>
            <a:endParaRPr lang="en-GB" sz="2400">
              <a:solidFill>
                <a:srgbClr val="000000"/>
              </a:solidFill>
            </a:endParaRPr>
          </a:p>
          <a:p>
            <a:r>
              <a:rPr lang="en-US" sz="2400">
                <a:solidFill>
                  <a:srgbClr val="000000"/>
                </a:solidFill>
              </a:rPr>
              <a:t>http://www.wales.nhs.uk/healthtopics</a:t>
            </a:r>
          </a:p>
          <a:p>
            <a:endParaRPr lang="en-US" sz="2400">
              <a:solidFill>
                <a:srgbClr val="000000"/>
              </a:solidFill>
            </a:endParaRPr>
          </a:p>
        </p:txBody>
      </p:sp>
    </p:spTree>
    <p:extLst>
      <p:ext uri="{BB962C8B-B14F-4D97-AF65-F5344CB8AC3E}">
        <p14:creationId xmlns:p14="http://schemas.microsoft.com/office/powerpoint/2010/main" val="35480106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US" b="1">
                <a:solidFill>
                  <a:srgbClr val="FFFFFF"/>
                </a:solidFill>
              </a:rPr>
              <a:t>Top 10 causes of death worldwide</a:t>
            </a:r>
            <a:br>
              <a:rPr lang="en-US" b="1">
                <a:solidFill>
                  <a:srgbClr val="FFFFFF"/>
                </a:solidFill>
              </a:rPr>
            </a:br>
            <a:endParaRPr lang="en-US">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r>
              <a:rPr lang="en-US" sz="2400">
                <a:solidFill>
                  <a:srgbClr val="000000"/>
                </a:solidFill>
              </a:rPr>
              <a:t>Of the 56.4 million deaths worldwide in 2015, more than half (54%) were due to the top 10 causes. </a:t>
            </a:r>
          </a:p>
          <a:p>
            <a:r>
              <a:rPr lang="en-US" sz="2400">
                <a:solidFill>
                  <a:srgbClr val="000000"/>
                </a:solidFill>
              </a:rPr>
              <a:t>Ischaemic heart disease and stroke are the world’s biggest killers, accounting for a combined 15 million deaths in 2015. </a:t>
            </a:r>
          </a:p>
          <a:p>
            <a:r>
              <a:rPr lang="en-US" sz="2400">
                <a:solidFill>
                  <a:srgbClr val="000000"/>
                </a:solidFill>
              </a:rPr>
              <a:t>These diseases have remained the leading causes of death globally in the last 15 years. </a:t>
            </a:r>
          </a:p>
          <a:p>
            <a:endParaRPr lang="en-US" sz="2400">
              <a:solidFill>
                <a:srgbClr val="000000"/>
              </a:solidFill>
            </a:endParaRPr>
          </a:p>
        </p:txBody>
      </p:sp>
    </p:spTree>
    <p:extLst>
      <p:ext uri="{BB962C8B-B14F-4D97-AF65-F5344CB8AC3E}">
        <p14:creationId xmlns:p14="http://schemas.microsoft.com/office/powerpoint/2010/main" val="34388385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Welsh Government</a:t>
            </a:r>
            <a:endParaRPr lang="en-US">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r>
              <a:rPr lang="en-US" sz="2400" dirty="0">
                <a:solidFill>
                  <a:srgbClr val="000000"/>
                </a:solidFill>
              </a:rPr>
              <a:t>The Statistics Directorate produce health and social care data including about the health of the public including </a:t>
            </a:r>
          </a:p>
          <a:p>
            <a:r>
              <a:rPr lang="en-US" sz="2400" dirty="0">
                <a:solidFill>
                  <a:srgbClr val="000000"/>
                </a:solidFill>
              </a:rPr>
              <a:t>Births, deaths and conceptions;</a:t>
            </a:r>
          </a:p>
          <a:p>
            <a:r>
              <a:rPr lang="en-US" sz="2400" dirty="0">
                <a:solidFill>
                  <a:srgbClr val="000000"/>
                </a:solidFill>
              </a:rPr>
              <a:t>Workload (or activity) of hospitals; </a:t>
            </a:r>
          </a:p>
          <a:p>
            <a:r>
              <a:rPr lang="en-US" sz="2400" dirty="0">
                <a:solidFill>
                  <a:srgbClr val="000000"/>
                </a:solidFill>
              </a:rPr>
              <a:t>Primary and community health;</a:t>
            </a:r>
          </a:p>
          <a:p>
            <a:r>
              <a:rPr lang="en-US" sz="2400" dirty="0">
                <a:solidFill>
                  <a:srgbClr val="000000"/>
                </a:solidFill>
              </a:rPr>
              <a:t> Mental health services; </a:t>
            </a:r>
          </a:p>
          <a:p>
            <a:r>
              <a:rPr lang="en-US" sz="2400" dirty="0">
                <a:solidFill>
                  <a:srgbClr val="000000"/>
                </a:solidFill>
              </a:rPr>
              <a:t>The performance of the NHS;</a:t>
            </a:r>
          </a:p>
          <a:p>
            <a:r>
              <a:rPr lang="en-US" sz="2400" dirty="0">
                <a:solidFill>
                  <a:srgbClr val="000000"/>
                </a:solidFill>
              </a:rPr>
              <a:t>NHS Workforce and NHS Finance. </a:t>
            </a:r>
          </a:p>
        </p:txBody>
      </p:sp>
    </p:spTree>
    <p:extLst>
      <p:ext uri="{BB962C8B-B14F-4D97-AF65-F5344CB8AC3E}">
        <p14:creationId xmlns:p14="http://schemas.microsoft.com/office/powerpoint/2010/main" val="7382029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Welsh Health Survey</a:t>
            </a:r>
            <a:endParaRPr lang="en-US">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r>
              <a:rPr lang="en-US" sz="2200">
                <a:solidFill>
                  <a:srgbClr val="000000"/>
                </a:solidFill>
              </a:rPr>
              <a:t>As well as data collected from health services and sources such as birth and death registrations, the Welsh Government produces information from specific surveys. </a:t>
            </a:r>
          </a:p>
          <a:p>
            <a:r>
              <a:rPr lang="en-US" sz="2200">
                <a:solidFill>
                  <a:srgbClr val="000000"/>
                </a:solidFill>
              </a:rPr>
              <a:t>The Welsh Health Survey (now National Survey Wales) is a major source of information about the health of people in Wales, the way they use health services, and the things that can affect people's health. </a:t>
            </a:r>
          </a:p>
          <a:p>
            <a:r>
              <a:rPr lang="en-US" sz="2200">
                <a:solidFill>
                  <a:srgbClr val="000000"/>
                </a:solidFill>
              </a:rPr>
              <a:t>Other surveys include the </a:t>
            </a:r>
          </a:p>
          <a:p>
            <a:r>
              <a:rPr lang="en-US" sz="2200">
                <a:solidFill>
                  <a:srgbClr val="000000"/>
                </a:solidFill>
              </a:rPr>
              <a:t>UK adult dental survey</a:t>
            </a:r>
            <a:r>
              <a:rPr lang="en-GB" sz="2200">
                <a:solidFill>
                  <a:srgbClr val="000000"/>
                </a:solidFill>
              </a:rPr>
              <a:t> </a:t>
            </a:r>
          </a:p>
          <a:p>
            <a:r>
              <a:rPr lang="en-GB" sz="2200">
                <a:solidFill>
                  <a:srgbClr val="000000"/>
                </a:solidFill>
              </a:rPr>
              <a:t>Wales Cancer Surveillance and Intelligence</a:t>
            </a:r>
            <a:r>
              <a:rPr lang="en-US" sz="2200">
                <a:solidFill>
                  <a:srgbClr val="000000"/>
                </a:solidFill>
              </a:rPr>
              <a:t> </a:t>
            </a:r>
          </a:p>
        </p:txBody>
      </p:sp>
    </p:spTree>
    <p:extLst>
      <p:ext uri="{BB962C8B-B14F-4D97-AF65-F5344CB8AC3E}">
        <p14:creationId xmlns:p14="http://schemas.microsoft.com/office/powerpoint/2010/main" val="21360198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a:solidFill>
                  <a:srgbClr val="FFFFFF"/>
                </a:solidFill>
              </a:rPr>
              <a:t>Public health</a:t>
            </a:r>
          </a:p>
        </p:txBody>
      </p:sp>
      <p:sp>
        <p:nvSpPr>
          <p:cNvPr id="3" name="Content Placeholder 2"/>
          <p:cNvSpPr>
            <a:spLocks noGrp="1"/>
          </p:cNvSpPr>
          <p:nvPr>
            <p:ph idx="1"/>
          </p:nvPr>
        </p:nvSpPr>
        <p:spPr>
          <a:xfrm>
            <a:off x="6090574" y="801866"/>
            <a:ext cx="5306084" cy="5230634"/>
          </a:xfrm>
        </p:spPr>
        <p:txBody>
          <a:bodyPr anchor="ctr">
            <a:normAutofit/>
          </a:bodyPr>
          <a:lstStyle/>
          <a:p>
            <a:r>
              <a:rPr lang="en-GB" sz="2000">
                <a:solidFill>
                  <a:srgbClr val="000000"/>
                </a:solidFill>
              </a:rPr>
              <a:t>Public health surveillance and gathering of data is ongoing.</a:t>
            </a:r>
          </a:p>
          <a:p>
            <a:r>
              <a:rPr lang="en-GB" sz="2000">
                <a:solidFill>
                  <a:srgbClr val="000000"/>
                </a:solidFill>
              </a:rPr>
              <a:t>It is used to monitor and improve the health of populations</a:t>
            </a:r>
          </a:p>
          <a:p>
            <a:r>
              <a:rPr lang="en-GB" sz="2000">
                <a:solidFill>
                  <a:srgbClr val="000000"/>
                </a:solidFill>
              </a:rPr>
              <a:t>Used to determine the occurrence rates of haemophilia</a:t>
            </a:r>
          </a:p>
          <a:p>
            <a:r>
              <a:rPr lang="en-GB" sz="2000">
                <a:solidFill>
                  <a:srgbClr val="000000"/>
                </a:solidFill>
              </a:rPr>
              <a:t>Data used to identify risk factors that can be addressed by public health interventions.</a:t>
            </a:r>
          </a:p>
          <a:p>
            <a:r>
              <a:rPr lang="en-GB" sz="2000">
                <a:solidFill>
                  <a:srgbClr val="000000"/>
                </a:solidFill>
              </a:rPr>
              <a:t>Hospitals and health professionals have to report cases on communicable diseases to help identify  changes in the occurrence of the disease that can inform public health initiatives.</a:t>
            </a:r>
          </a:p>
          <a:p>
            <a:r>
              <a:rPr lang="en-GB" sz="2000">
                <a:solidFill>
                  <a:srgbClr val="000000"/>
                </a:solidFill>
              </a:rPr>
              <a:t>Data also used to determine whether preventative screening and treatment are making a difference (Soucie 2015).</a:t>
            </a:r>
          </a:p>
        </p:txBody>
      </p:sp>
    </p:spTree>
    <p:extLst>
      <p:ext uri="{BB962C8B-B14F-4D97-AF65-F5344CB8AC3E}">
        <p14:creationId xmlns:p14="http://schemas.microsoft.com/office/powerpoint/2010/main" val="12636432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GB" dirty="0">
                <a:solidFill>
                  <a:srgbClr val="FFFFFF"/>
                </a:solidFill>
              </a:rPr>
              <a:t>Patient Episode Database Wales (PEDW)</a:t>
            </a:r>
            <a:endParaRPr lang="en-US" dirty="0">
              <a:solidFill>
                <a:srgbClr val="FFFFFF"/>
              </a:solidFill>
            </a:endParaRPr>
          </a:p>
        </p:txBody>
      </p:sp>
      <p:sp>
        <p:nvSpPr>
          <p:cNvPr id="3" name="Content Placeholder 2"/>
          <p:cNvSpPr>
            <a:spLocks noGrp="1"/>
          </p:cNvSpPr>
          <p:nvPr>
            <p:ph idx="1"/>
          </p:nvPr>
        </p:nvSpPr>
        <p:spPr>
          <a:xfrm>
            <a:off x="6090574" y="801866"/>
            <a:ext cx="5306084" cy="5230634"/>
          </a:xfrm>
        </p:spPr>
        <p:txBody>
          <a:bodyPr anchor="ctr">
            <a:normAutofit/>
          </a:bodyPr>
          <a:lstStyle/>
          <a:p>
            <a:r>
              <a:rPr lang="en-US" sz="2400">
                <a:solidFill>
                  <a:srgbClr val="000000"/>
                </a:solidFill>
              </a:rPr>
              <a:t>PEDW data on-line are annually produced downloadable tables containing headline figures relating to hospital admissions and Excel tables containing separate analyses such as diagnosis and procedural information, Healthcare</a:t>
            </a:r>
          </a:p>
        </p:txBody>
      </p:sp>
    </p:spTree>
    <p:extLst>
      <p:ext uri="{BB962C8B-B14F-4D97-AF65-F5344CB8AC3E}">
        <p14:creationId xmlns:p14="http://schemas.microsoft.com/office/powerpoint/2010/main" val="145011447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BDC700B5-9666-4879-B096-2551F9200BEF}"/>
              </a:ext>
            </a:extLst>
          </p:cNvPr>
          <p:cNvSpPr>
            <a:spLocks noGrp="1"/>
          </p:cNvSpPr>
          <p:nvPr>
            <p:ph type="title"/>
          </p:nvPr>
        </p:nvSpPr>
        <p:spPr>
          <a:xfrm>
            <a:off x="640079" y="2053641"/>
            <a:ext cx="3669161" cy="2760098"/>
          </a:xfrm>
        </p:spPr>
        <p:txBody>
          <a:bodyPr>
            <a:normAutofit/>
          </a:bodyPr>
          <a:lstStyle/>
          <a:p>
            <a:r>
              <a:rPr lang="en-GB">
                <a:solidFill>
                  <a:srgbClr val="FFFFFF"/>
                </a:solidFill>
              </a:rPr>
              <a:t>The Patient Episode Database for Wales</a:t>
            </a:r>
          </a:p>
        </p:txBody>
      </p:sp>
      <p:sp>
        <p:nvSpPr>
          <p:cNvPr id="3" name="Content Placeholder 2">
            <a:extLst>
              <a:ext uri="{FF2B5EF4-FFF2-40B4-BE49-F238E27FC236}">
                <a16:creationId xmlns:a16="http://schemas.microsoft.com/office/drawing/2014/main" id="{94E66F13-3E64-46A8-ADAC-0966C743B8C4}"/>
              </a:ext>
            </a:extLst>
          </p:cNvPr>
          <p:cNvSpPr>
            <a:spLocks noGrp="1"/>
          </p:cNvSpPr>
          <p:nvPr>
            <p:ph idx="1"/>
          </p:nvPr>
        </p:nvSpPr>
        <p:spPr>
          <a:xfrm>
            <a:off x="6090574" y="801866"/>
            <a:ext cx="5306084" cy="5230634"/>
          </a:xfrm>
        </p:spPr>
        <p:txBody>
          <a:bodyPr anchor="ctr">
            <a:normAutofit/>
          </a:bodyPr>
          <a:lstStyle/>
          <a:p>
            <a:r>
              <a:rPr lang="en-US" sz="2400" b="0" i="0">
                <a:solidFill>
                  <a:srgbClr val="000000"/>
                </a:solidFill>
                <a:effectLst/>
                <a:latin typeface="Tahoma" panose="020B0604030504040204" pitchFamily="34" charset="0"/>
              </a:rPr>
              <a:t>The Patient Episode Database for Wales (PEDW) records all episodes of inpatient and daycase activity in NHS Wales hospitals. This includes planned and emergency admissions, minor and major operations, and hospital stays for giving birth. Hospital activity for Welsh residents treated in hospitals in England is also included.</a:t>
            </a:r>
            <a:endParaRPr lang="en-GB" sz="2400">
              <a:solidFill>
                <a:srgbClr val="000000"/>
              </a:solidFill>
            </a:endParaRPr>
          </a:p>
        </p:txBody>
      </p:sp>
    </p:spTree>
    <p:extLst>
      <p:ext uri="{BB962C8B-B14F-4D97-AF65-F5344CB8AC3E}">
        <p14:creationId xmlns:p14="http://schemas.microsoft.com/office/powerpoint/2010/main" val="30889879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729DA76-A365-4AE5-A132-A4D940E428ED}"/>
              </a:ext>
            </a:extLst>
          </p:cNvPr>
          <p:cNvSpPr>
            <a:spLocks noGrp="1"/>
          </p:cNvSpPr>
          <p:nvPr>
            <p:ph type="title"/>
          </p:nvPr>
        </p:nvSpPr>
        <p:spPr>
          <a:xfrm>
            <a:off x="640079" y="2053641"/>
            <a:ext cx="3669161" cy="2760098"/>
          </a:xfrm>
        </p:spPr>
        <p:txBody>
          <a:bodyPr>
            <a:normAutofit/>
          </a:bodyPr>
          <a:lstStyle/>
          <a:p>
            <a:r>
              <a:rPr lang="en-GB">
                <a:solidFill>
                  <a:srgbClr val="FFFFFF"/>
                </a:solidFill>
              </a:rPr>
              <a:t>Health Maps Wales </a:t>
            </a:r>
          </a:p>
        </p:txBody>
      </p:sp>
      <p:sp>
        <p:nvSpPr>
          <p:cNvPr id="3" name="Content Placeholder 2">
            <a:extLst>
              <a:ext uri="{FF2B5EF4-FFF2-40B4-BE49-F238E27FC236}">
                <a16:creationId xmlns:a16="http://schemas.microsoft.com/office/drawing/2014/main" id="{1BB0779B-683D-4DBC-A40A-5250B70461E2}"/>
              </a:ext>
            </a:extLst>
          </p:cNvPr>
          <p:cNvSpPr>
            <a:spLocks noGrp="1"/>
          </p:cNvSpPr>
          <p:nvPr>
            <p:ph idx="1"/>
          </p:nvPr>
        </p:nvSpPr>
        <p:spPr>
          <a:xfrm>
            <a:off x="6090574" y="801866"/>
            <a:ext cx="5306084" cy="5230634"/>
          </a:xfrm>
        </p:spPr>
        <p:txBody>
          <a:bodyPr anchor="ctr">
            <a:normAutofit/>
          </a:bodyPr>
          <a:lstStyle/>
          <a:p>
            <a:r>
              <a:rPr lang="en-US" sz="2200" i="1">
                <a:solidFill>
                  <a:srgbClr val="000000"/>
                </a:solidFill>
              </a:rPr>
              <a:t>Health Maps Wales</a:t>
            </a:r>
            <a:r>
              <a:rPr lang="en-US" sz="2200">
                <a:solidFill>
                  <a:srgbClr val="000000"/>
                </a:solidFill>
              </a:rPr>
              <a:t> is an interactive mapping tool which can be use to explore a wide variety of health indicators grouped under broad categories of health such as cancer, common procedures and causes of injury. Data on hospital admissions, births, deaths and child health can currently be compared visually across different areas of Wales.</a:t>
            </a:r>
            <a:endParaRPr lang="en-GB" sz="2200">
              <a:solidFill>
                <a:srgbClr val="000000"/>
              </a:solidFill>
              <a:hlinkClick r:id="rId3"/>
            </a:endParaRPr>
          </a:p>
          <a:p>
            <a:endParaRPr lang="en-GB" sz="2200">
              <a:solidFill>
                <a:srgbClr val="000000"/>
              </a:solidFill>
              <a:hlinkClick r:id="rId3"/>
            </a:endParaRPr>
          </a:p>
          <a:p>
            <a:endParaRPr lang="en-GB" sz="2200">
              <a:solidFill>
                <a:srgbClr val="000000"/>
              </a:solidFill>
              <a:hlinkClick r:id="rId3"/>
            </a:endParaRPr>
          </a:p>
          <a:p>
            <a:r>
              <a:rPr lang="en-GB" sz="2200">
                <a:solidFill>
                  <a:srgbClr val="000000"/>
                </a:solidFill>
                <a:hlinkClick r:id="rId3"/>
              </a:rPr>
              <a:t>https://www.healthmapswales.wales.nhs.uk/IAS/dataviews/report/multiple?reportId=60&amp;viewId=215&amp;geoTypeId=107,108,109</a:t>
            </a:r>
            <a:endParaRPr lang="en-GB" sz="2200">
              <a:solidFill>
                <a:srgbClr val="000000"/>
              </a:solidFill>
            </a:endParaRPr>
          </a:p>
          <a:p>
            <a:endParaRPr lang="en-GB" sz="2200">
              <a:solidFill>
                <a:srgbClr val="000000"/>
              </a:solidFill>
            </a:endParaRPr>
          </a:p>
          <a:p>
            <a:endParaRPr lang="en-GB" sz="2200">
              <a:solidFill>
                <a:srgbClr val="000000"/>
              </a:solidFill>
            </a:endParaRPr>
          </a:p>
        </p:txBody>
      </p:sp>
    </p:spTree>
    <p:extLst>
      <p:ext uri="{BB962C8B-B14F-4D97-AF65-F5344CB8AC3E}">
        <p14:creationId xmlns:p14="http://schemas.microsoft.com/office/powerpoint/2010/main" val="26706818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640079" y="2053641"/>
            <a:ext cx="3669161" cy="2760098"/>
          </a:xfrm>
        </p:spPr>
        <p:txBody>
          <a:bodyPr>
            <a:normAutofit/>
          </a:bodyPr>
          <a:lstStyle/>
          <a:p>
            <a:r>
              <a:rPr lang="en-US">
                <a:solidFill>
                  <a:srgbClr val="FFFFFF"/>
                </a:solidFill>
              </a:rPr>
              <a:t>Other Resources </a:t>
            </a:r>
          </a:p>
        </p:txBody>
      </p:sp>
      <p:sp>
        <p:nvSpPr>
          <p:cNvPr id="3" name="Content Placeholder 2"/>
          <p:cNvSpPr>
            <a:spLocks noGrp="1"/>
          </p:cNvSpPr>
          <p:nvPr>
            <p:ph idx="1"/>
          </p:nvPr>
        </p:nvSpPr>
        <p:spPr>
          <a:xfrm>
            <a:off x="6090574" y="801866"/>
            <a:ext cx="5306084" cy="5230634"/>
          </a:xfrm>
        </p:spPr>
        <p:txBody>
          <a:bodyPr anchor="ctr">
            <a:normAutofit/>
          </a:bodyPr>
          <a:lstStyle/>
          <a:p>
            <a:r>
              <a:rPr lang="en-US" sz="2400">
                <a:solidFill>
                  <a:srgbClr val="000000"/>
                </a:solidFill>
              </a:rPr>
              <a:t>Resource Groups (HRG), provider of care and regular attendance information. </a:t>
            </a:r>
          </a:p>
          <a:p>
            <a:pPr marL="0" indent="0">
              <a:buNone/>
            </a:pPr>
            <a:r>
              <a:rPr lang="en-US" sz="2400">
                <a:solidFill>
                  <a:srgbClr val="000000"/>
                </a:solidFill>
              </a:rPr>
              <a:t> </a:t>
            </a:r>
          </a:p>
          <a:p>
            <a:r>
              <a:rPr lang="en-US" sz="2400">
                <a:solidFill>
                  <a:srgbClr val="000000"/>
                </a:solidFill>
              </a:rPr>
              <a:t>The </a:t>
            </a:r>
            <a:r>
              <a:rPr lang="en-US" sz="2400" i="1">
                <a:solidFill>
                  <a:srgbClr val="000000"/>
                </a:solidFill>
              </a:rPr>
              <a:t>Substance Misuse reporting tool</a:t>
            </a:r>
            <a:r>
              <a:rPr lang="en-US" sz="2400">
                <a:solidFill>
                  <a:srgbClr val="000000"/>
                </a:solidFill>
              </a:rPr>
              <a:t> provides quarterly referrals and activity from Substance Misuse national database and is available via authorised access only.</a:t>
            </a:r>
            <a:br>
              <a:rPr lang="en-US" sz="2400">
                <a:solidFill>
                  <a:srgbClr val="000000"/>
                </a:solidFill>
              </a:rPr>
            </a:br>
            <a:endParaRPr lang="en-US" sz="2400">
              <a:solidFill>
                <a:srgbClr val="000000"/>
              </a:solidFill>
            </a:endParaRPr>
          </a:p>
          <a:p>
            <a:r>
              <a:rPr lang="en-US" sz="2400">
                <a:solidFill>
                  <a:srgbClr val="000000"/>
                </a:solidFill>
              </a:rPr>
              <a:t>Gov.uk provides data on a range of health related matters.</a:t>
            </a:r>
          </a:p>
          <a:p>
            <a:endParaRPr lang="en-US" sz="2400">
              <a:solidFill>
                <a:srgbClr val="000000"/>
              </a:solidFill>
            </a:endParaRPr>
          </a:p>
        </p:txBody>
      </p:sp>
    </p:spTree>
    <p:extLst>
      <p:ext uri="{BB962C8B-B14F-4D97-AF65-F5344CB8AC3E}">
        <p14:creationId xmlns:p14="http://schemas.microsoft.com/office/powerpoint/2010/main" val="20624574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1500</Words>
  <Application>Microsoft Office PowerPoint</Application>
  <PresentationFormat>Widescreen</PresentationFormat>
  <Paragraphs>118</Paragraphs>
  <Slides>27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Calibri Light</vt:lpstr>
      <vt:lpstr>Tahoma</vt:lpstr>
      <vt:lpstr>Office Theme</vt:lpstr>
      <vt:lpstr>Epidemic and Pandemic  Data collection</vt:lpstr>
      <vt:lpstr>What is an Epidemic? </vt:lpstr>
      <vt:lpstr>What is an Epidemic</vt:lpstr>
      <vt:lpstr>What is a Pandemic? </vt:lpstr>
      <vt:lpstr>Pandemic </vt:lpstr>
      <vt:lpstr>Pandemic</vt:lpstr>
      <vt:lpstr>List of Endemics and Pandemics </vt:lpstr>
      <vt:lpstr>Statistics and health </vt:lpstr>
      <vt:lpstr>How do statistics improve health? </vt:lpstr>
      <vt:lpstr>World Health Organisation.</vt:lpstr>
      <vt:lpstr>How does WHO collect statistics? </vt:lpstr>
      <vt:lpstr>Discussion </vt:lpstr>
      <vt:lpstr>Identify</vt:lpstr>
      <vt:lpstr>Class exercise</vt:lpstr>
      <vt:lpstr>Top 10 </vt:lpstr>
      <vt:lpstr>Top 10 </vt:lpstr>
      <vt:lpstr>Sadly </vt:lpstr>
      <vt:lpstr>PowerPoint Presentation</vt:lpstr>
      <vt:lpstr>Data on health and healthcare in Wales is produced by many different bodies </vt:lpstr>
      <vt:lpstr>Top 10 causes of death worldwide </vt:lpstr>
      <vt:lpstr>Welsh Government</vt:lpstr>
      <vt:lpstr>Welsh Health Survey</vt:lpstr>
      <vt:lpstr>Public health</vt:lpstr>
      <vt:lpstr>Patient Episode Database Wales (PEDW)</vt:lpstr>
      <vt:lpstr>The Patient Episode Database for Wales</vt:lpstr>
      <vt:lpstr>Health Maps Wales </vt:lpstr>
      <vt:lpstr>Other Resources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Epidemic and Pandemic  Data collection</dc:title>
  <dc:creator>Felicity Page</dc:creator>
  <cp:lastModifiedBy>Felicity Page</cp:lastModifiedBy>
  <cp:revision>1</cp:revision>
  <dcterms:created xsi:type="dcterms:W3CDTF">2021-03-04T11:02:34Z</dcterms:created>
  <dcterms:modified xsi:type="dcterms:W3CDTF">2021-03-04T11:19:36Z</dcterms:modified>
</cp:coreProperties>
</file>