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78" r:id="rId2"/>
    <p:sldId id="324" r:id="rId3"/>
    <p:sldId id="298" r:id="rId4"/>
    <p:sldId id="305" r:id="rId5"/>
    <p:sldId id="308" r:id="rId6"/>
    <p:sldId id="310" r:id="rId7"/>
    <p:sldId id="311" r:id="rId8"/>
    <p:sldId id="312" r:id="rId9"/>
    <p:sldId id="313" r:id="rId10"/>
    <p:sldId id="314" r:id="rId11"/>
    <p:sldId id="319" r:id="rId12"/>
    <p:sldId id="275" r:id="rId13"/>
    <p:sldId id="315" r:id="rId14"/>
    <p:sldId id="320" r:id="rId15"/>
    <p:sldId id="318" r:id="rId16"/>
    <p:sldId id="317" r:id="rId17"/>
    <p:sldId id="321" r:id="rId18"/>
    <p:sldId id="287" r:id="rId19"/>
    <p:sldId id="325" r:id="rId20"/>
    <p:sldId id="259" r:id="rId21"/>
    <p:sldId id="323" r:id="rId22"/>
    <p:sldId id="322" r:id="rId23"/>
    <p:sldId id="294" r:id="rId24"/>
    <p:sldId id="29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DCB7E3-AD7E-4261-BCCF-CC4393683960}" type="datetimeFigureOut">
              <a:rPr lang="en-US"/>
              <a:t>11/22/20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8C5216-6722-42DE-A35F-6026EBF56CEE}" type="slidenum">
              <a:rPr lang="en-US"/>
              <a:t>‹#›</a:t>
            </a:fld>
            <a:endParaRPr lang="en-US"/>
          </a:p>
        </p:txBody>
      </p:sp>
    </p:spTree>
    <p:extLst>
      <p:ext uri="{BB962C8B-B14F-4D97-AF65-F5344CB8AC3E}">
        <p14:creationId xmlns:p14="http://schemas.microsoft.com/office/powerpoint/2010/main" val="1333236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This presentation is designed to give you an overview of early years education in Wales and Finland, identifying and </a:t>
            </a:r>
            <a:r>
              <a:rPr lang="en-US" err="1">
                <a:cs typeface="Calibri"/>
              </a:rPr>
              <a:t>analysing</a:t>
            </a:r>
            <a:r>
              <a:rPr lang="en-US">
                <a:cs typeface="Calibri"/>
              </a:rPr>
              <a:t> their key principles.</a:t>
            </a:r>
            <a:endParaRPr lang="en-US"/>
          </a:p>
          <a:p>
            <a:pPr marL="171450" indent="-171450">
              <a:buFont typeface="Arial"/>
              <a:buChar char="•"/>
            </a:pPr>
            <a:r>
              <a:rPr lang="en-US">
                <a:cs typeface="Calibri"/>
              </a:rPr>
              <a:t>I am going to contest the role of the teacher will be contested , examining how their individual pedagogical approaches support children's potential for learning.</a:t>
            </a:r>
          </a:p>
          <a:p>
            <a:pPr marL="171450" indent="-171450">
              <a:buFont typeface="Arial"/>
              <a:buChar char="•"/>
            </a:pPr>
            <a:r>
              <a:rPr lang="en-US"/>
              <a:t>According to Makovec (2018), teaching roles are influenced by their cultural and social environments.</a:t>
            </a:r>
            <a:endParaRPr lang="en-US">
              <a:cs typeface="Calibri"/>
            </a:endParaRPr>
          </a:p>
          <a:p>
            <a:pPr marL="285750" indent="-285750">
              <a:buFont typeface="Arial,Sans-Serif"/>
              <a:buChar char="•"/>
            </a:pPr>
            <a:r>
              <a:rPr lang="en-US"/>
              <a:t>Investigate the different types of pedagogical methods, which are utilised to consolidate children's learning.</a:t>
            </a:r>
            <a:endParaRPr lang="en-US">
              <a:cs typeface="Calibri"/>
            </a:endParaRPr>
          </a:p>
          <a:p>
            <a:pPr marL="285750" indent="-285750">
              <a:buFont typeface="Arial,Sans-Serif"/>
              <a:buChar char="•"/>
            </a:pPr>
            <a:r>
              <a:rPr lang="en-US"/>
              <a:t>According to (Siraj-Blatchford et al., 2002), pedagogy is a process of interaction that occurs between teacher, child and the learning environment.</a:t>
            </a:r>
            <a:endParaRPr lang="en-US">
              <a:cs typeface="Calibri"/>
            </a:endParaRPr>
          </a:p>
          <a:p>
            <a:pPr marL="285750" indent="-285750">
              <a:buFont typeface="Arial,Sans-Serif"/>
              <a:buChar char="•"/>
            </a:pPr>
            <a:r>
              <a:rPr lang="en-US"/>
              <a:t>The presentation will consider the aesthetics of each learning environment and how it influences children's development.</a:t>
            </a:r>
            <a:endParaRPr lang="en-US">
              <a:cs typeface="Calibri"/>
            </a:endParaRPr>
          </a:p>
          <a:p>
            <a:pPr marL="285750" indent="-285750">
              <a:buFont typeface="Arial,Sans-Serif"/>
              <a:buChar char="•"/>
            </a:pPr>
            <a:r>
              <a:rPr lang="en-US"/>
              <a:t>The curriculum design of each country will be established and evaluated as to how it aids the developmental needs of all children.</a:t>
            </a:r>
            <a:endParaRPr lang="en-US">
              <a:cs typeface="Calibri"/>
            </a:endParaRPr>
          </a:p>
          <a:p>
            <a:pPr marL="285750" indent="-285750">
              <a:buFont typeface="Arial,Sans-Serif"/>
              <a:buChar char="•"/>
            </a:pPr>
            <a:r>
              <a:rPr lang="en-US"/>
              <a:t>According to Shao-Wen (2012), curriculum is an umbrella term for what teachers intend to teach, what children are going to learn and their success outcomes.</a:t>
            </a:r>
            <a:endParaRPr lang="en-US">
              <a:cs typeface="Calibri"/>
            </a:endParaRPr>
          </a:p>
          <a:p>
            <a:pPr marL="285750" indent="-285750">
              <a:buFont typeface="Arial,Sans-Serif"/>
              <a:buChar char="•"/>
            </a:pPr>
            <a:r>
              <a:rPr lang="en-US">
                <a:cs typeface="Calibri"/>
              </a:rPr>
              <a:t>The success of each country's curriculum will be </a:t>
            </a:r>
            <a:r>
              <a:rPr lang="en-US" err="1">
                <a:cs typeface="Calibri"/>
              </a:rPr>
              <a:t>analysed</a:t>
            </a:r>
            <a:r>
              <a:rPr lang="en-US">
                <a:cs typeface="Calibri"/>
              </a:rPr>
              <a:t> in respect of their placing within PISA rankings.</a:t>
            </a:r>
          </a:p>
          <a:p>
            <a:pPr marL="285750" indent="-285750">
              <a:buFont typeface="Arial,Sans-Serif"/>
              <a:buChar char="•"/>
            </a:pPr>
            <a:r>
              <a:rPr lang="en-US">
                <a:cs typeface="Calibri"/>
              </a:rPr>
              <a:t>Lastly the presentation will contest the Welsh Government's statement that teaching and learning in Finland is very similar to Wales. t will be </a:t>
            </a:r>
          </a:p>
          <a:p>
            <a:pPr marL="171450" indent="-171450">
              <a:buFont typeface="Arial"/>
              <a:buChar char="•"/>
            </a:pP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2</a:t>
            </a:fld>
            <a:endParaRPr lang="en-US"/>
          </a:p>
        </p:txBody>
      </p:sp>
    </p:spTree>
    <p:extLst>
      <p:ext uri="{BB962C8B-B14F-4D97-AF65-F5344CB8AC3E}">
        <p14:creationId xmlns:p14="http://schemas.microsoft.com/office/powerpoint/2010/main" val="1869484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Foundation Phase is a statutory curriculum for children aged 3 to 7 years and was introduced in 2010. Over four years, it addresses the heterogenous needs of all children during their formative stages of development. The Foundation Phase has been developed to ensure learning is appropriate to each child's stage of development in preference of age-related outcomes. Children are able to move on to their next stage of learning when they are developmentally ready and at their own pace. It allows children to develop holistically building upon their previous learning experiences and knowledge. The curriculum celebrates diversity by promoting equality of opportunities and values. Home-school partnerships are fostered with an appreciation for the home learning environment. Learning takes place via first hand experiences through experiential play activities. Children are able to practise and consolidate their learning, play with ideas, experiment, take risks, solve problem, and make individual decisions. Children's well-being is core to the curriculum as it develops self-image, feelings of self-worth and self-esteem. The curriculum encompasses the indoor and environments as sources of learning to provide stimulating, exciting and fun experiences via its seven Areas of Learning.</a:t>
            </a:r>
          </a:p>
        </p:txBody>
      </p:sp>
      <p:sp>
        <p:nvSpPr>
          <p:cNvPr id="4" name="Slide Number Placeholder 3"/>
          <p:cNvSpPr>
            <a:spLocks noGrp="1"/>
          </p:cNvSpPr>
          <p:nvPr>
            <p:ph type="sldNum" sz="quarter" idx="5"/>
          </p:nvPr>
        </p:nvSpPr>
        <p:spPr/>
        <p:txBody>
          <a:bodyPr/>
          <a:lstStyle/>
          <a:p>
            <a:fld id="{788C5216-6722-42DE-A35F-6026EBF56CEE}" type="slidenum">
              <a:rPr lang="en-US"/>
              <a:t>3</a:t>
            </a:fld>
            <a:endParaRPr lang="en-US"/>
          </a:p>
        </p:txBody>
      </p:sp>
    </p:spTree>
    <p:extLst>
      <p:ext uri="{BB962C8B-B14F-4D97-AF65-F5344CB8AC3E}">
        <p14:creationId xmlns:p14="http://schemas.microsoft.com/office/powerpoint/2010/main" val="3010899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Foundation Phase teacher's role is perceived as a facilitator of learning, with the child central to teaching and learning. </a:t>
            </a:r>
          </a:p>
          <a:p>
            <a:pPr marL="171450" indent="-171450">
              <a:buFont typeface="Arial"/>
              <a:buChar char="•"/>
            </a:pPr>
            <a:r>
              <a:rPr lang="en-US"/>
              <a:t>John Dewey was a </a:t>
            </a:r>
            <a:r>
              <a:rPr lang="en-US" err="1"/>
              <a:t>philosophist</a:t>
            </a:r>
            <a:r>
              <a:rPr lang="en-US"/>
              <a:t> who viewed progressivism as a process in education. He viewed education as a living process which immersed learners in experiences which utilized physical and mental activities. </a:t>
            </a:r>
            <a:endParaRPr lang="en-US">
              <a:cs typeface="Calibri"/>
            </a:endParaRPr>
          </a:p>
          <a:p>
            <a:pPr marL="171450" indent="-171450">
              <a:buFont typeface="Arial"/>
              <a:buChar char="•"/>
            </a:pPr>
            <a:r>
              <a:rPr lang="en-US"/>
              <a:t>He referred to this concept as a learner-</a:t>
            </a:r>
            <a:r>
              <a:rPr lang="en-US" err="1"/>
              <a:t>centred</a:t>
            </a:r>
            <a:r>
              <a:rPr lang="en-US"/>
              <a:t> approach to education. </a:t>
            </a:r>
          </a:p>
          <a:p>
            <a:pPr marL="171450" indent="-171450">
              <a:buFont typeface="Arial"/>
              <a:buChar char="•"/>
            </a:pPr>
            <a:r>
              <a:rPr lang="en-US"/>
              <a:t>The Plowden Report of 1967 supported Dewey's notion that knowledge was acquired by immersing the learner in active experiences. </a:t>
            </a:r>
          </a:p>
          <a:p>
            <a:pPr marL="171450" indent="-171450">
              <a:buFont typeface="Arial"/>
              <a:buChar char="•"/>
            </a:pPr>
            <a:r>
              <a:rPr lang="en-US"/>
              <a:t>However, Lady Plowden was later heavily criticized  for advocating Dewey's approach to primary education (Pring, 2005).</a:t>
            </a:r>
            <a:endParaRPr lang="en-US">
              <a:cs typeface="Calibri" panose="020F0502020204030204"/>
            </a:endParaRPr>
          </a:p>
          <a:p>
            <a:pPr marL="171450" indent="-171450">
              <a:buFont typeface="Arial"/>
              <a:buChar char="•"/>
            </a:pPr>
            <a:r>
              <a:rPr lang="en-US"/>
              <a:t>Furthermore, Aubrey and Riley (2016) supported Plowden's criticism, suggesting the stakes for success were higher in secondary education when compared to primary.</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4</a:t>
            </a:fld>
            <a:endParaRPr lang="en-US"/>
          </a:p>
        </p:txBody>
      </p:sp>
    </p:spTree>
    <p:extLst>
      <p:ext uri="{BB962C8B-B14F-4D97-AF65-F5344CB8AC3E}">
        <p14:creationId xmlns:p14="http://schemas.microsoft.com/office/powerpoint/2010/main" val="1523296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90000"/>
              </a:lnSpc>
              <a:spcBef>
                <a:spcPts val="1000"/>
              </a:spcBef>
              <a:buFont typeface="Arial,Sans-Serif"/>
              <a:buChar char="•"/>
            </a:pPr>
            <a:r>
              <a:rPr lang="en-US"/>
              <a:t>A teacher who possesses a knowledge and understanding of child development is essential according to Welsh Government (2015), to ensure the needs of individual children are met, whilst facilitating progress. </a:t>
            </a:r>
          </a:p>
          <a:p>
            <a:pPr marL="342900" indent="-342900">
              <a:lnSpc>
                <a:spcPct val="90000"/>
              </a:lnSpc>
              <a:spcBef>
                <a:spcPts val="1000"/>
              </a:spcBef>
              <a:buFont typeface="Arial,Sans-Serif"/>
              <a:buChar char="•"/>
            </a:pPr>
            <a:r>
              <a:rPr lang="en-US"/>
              <a:t>However, the Welsh Government appear to contradict this statement, as current guidelines to Foundation Phase teaching requirements in Wales, only specify the requirement of a degree and not one which specializes in child development.</a:t>
            </a:r>
            <a:endParaRPr lang="en-US">
              <a:cs typeface="Calibri"/>
            </a:endParaRPr>
          </a:p>
          <a:p>
            <a:pPr marL="342900" indent="-342900">
              <a:lnSpc>
                <a:spcPct val="90000"/>
              </a:lnSpc>
              <a:spcBef>
                <a:spcPts val="1000"/>
              </a:spcBef>
              <a:buFont typeface="Arial,Sans-Serif"/>
              <a:buChar char="•"/>
            </a:pPr>
            <a:r>
              <a:rPr lang="en-US"/>
              <a:t>According to the European Commission (2013) teachers require a broad knowledge on their specified subject to be able to effectively deliver pedagogies to children.</a:t>
            </a:r>
            <a:endParaRPr lang="en-US">
              <a:cs typeface="Calibri"/>
            </a:endParaRPr>
          </a:p>
          <a:p>
            <a:pPr marL="342900" indent="-342900">
              <a:lnSpc>
                <a:spcPct val="90000"/>
              </a:lnSpc>
              <a:spcBef>
                <a:spcPts val="1000"/>
              </a:spcBef>
              <a:buFont typeface="Arial,Sans-Serif"/>
              <a:buChar char="•"/>
            </a:pPr>
            <a:r>
              <a:rPr lang="en-US"/>
              <a:t>The Welsh Government did appear to initially address this shortfall, by providing training to existing teachers prior to the implementation of the Foundation Phase via the National Training </a:t>
            </a:r>
            <a:r>
              <a:rPr lang="en-US" err="1"/>
              <a:t>Programme</a:t>
            </a:r>
            <a:r>
              <a:rPr lang="en-US"/>
              <a:t>.</a:t>
            </a:r>
            <a:endParaRPr lang="en-US">
              <a:cs typeface="Calibri"/>
            </a:endParaRPr>
          </a:p>
          <a:p>
            <a:pPr marL="342900" indent="-342900">
              <a:lnSpc>
                <a:spcPct val="90000"/>
              </a:lnSpc>
              <a:spcBef>
                <a:spcPts val="1000"/>
              </a:spcBef>
              <a:buFont typeface="Arial,Sans-Serif"/>
              <a:buChar char="•"/>
            </a:pPr>
            <a:r>
              <a:rPr lang="en-US"/>
              <a:t>However, the training </a:t>
            </a:r>
            <a:r>
              <a:rPr lang="en-US" err="1"/>
              <a:t>programme</a:t>
            </a:r>
            <a:r>
              <a:rPr lang="en-US"/>
              <a:t> ended in 2010 (</a:t>
            </a:r>
            <a:r>
              <a:rPr lang="en-US" err="1"/>
              <a:t>Estyn</a:t>
            </a:r>
            <a:r>
              <a:rPr lang="en-US"/>
              <a:t>, 2010).</a:t>
            </a:r>
            <a:endParaRPr lang="en-US">
              <a:cs typeface="Calibri"/>
            </a:endParaRPr>
          </a:p>
          <a:p>
            <a:pPr marL="342900" indent="-342900">
              <a:lnSpc>
                <a:spcPct val="90000"/>
              </a:lnSpc>
              <a:spcBef>
                <a:spcPts val="1000"/>
              </a:spcBef>
              <a:buFont typeface="Arial,Sans-Serif"/>
              <a:buChar char="•"/>
            </a:pPr>
            <a:r>
              <a:rPr lang="en-US"/>
              <a:t>The Foundation Phase teacher will also pursue a flexible curriculum that recognizes the differentiating needs of each child, within each of the seven Areas of Learning, recognizing any potential barriers to progress.</a:t>
            </a:r>
            <a:endParaRPr lang="en-US">
              <a:cs typeface="Calibri"/>
            </a:endParaRPr>
          </a:p>
          <a:p>
            <a:pPr marL="342900" indent="-342900">
              <a:lnSpc>
                <a:spcPct val="90000"/>
              </a:lnSpc>
              <a:spcBef>
                <a:spcPts val="1000"/>
              </a:spcBef>
              <a:buFont typeface="Arial,Sans-Serif"/>
              <a:buChar char="•"/>
            </a:pPr>
            <a:r>
              <a:rPr lang="en-US"/>
              <a:t>This again questions the specialized knowledge the teacher possesses with regards to their specific degree requirements as previously discussed. </a:t>
            </a:r>
            <a:endParaRPr lang="en-US">
              <a:cs typeface="Calibri"/>
            </a:endParaRPr>
          </a:p>
          <a:p>
            <a:pPr marL="342900" indent="-342900">
              <a:lnSpc>
                <a:spcPct val="90000"/>
              </a:lnSpc>
              <a:spcBef>
                <a:spcPts val="1000"/>
              </a:spcBef>
              <a:buFont typeface="Arial,Sans-Serif"/>
              <a:buChar char="•"/>
            </a:pPr>
            <a:r>
              <a:rPr lang="en-US"/>
              <a:t>According to the European Commission (2013), teachers must possess the ability to modify practices and plans in order to fulfil the needs of their learners via their 'adaptive expertise'. This again appears to again relate to degree subject specialism.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5</a:t>
            </a:fld>
            <a:endParaRPr lang="en-US"/>
          </a:p>
        </p:txBody>
      </p:sp>
    </p:spTree>
    <p:extLst>
      <p:ext uri="{BB962C8B-B14F-4D97-AF65-F5344CB8AC3E}">
        <p14:creationId xmlns:p14="http://schemas.microsoft.com/office/powerpoint/2010/main" val="1293183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Foundation Phase teacher is also required to employ a variety of teaching styles utilizing visual, auditory and kinaesthetic approaches. </a:t>
            </a:r>
          </a:p>
          <a:p>
            <a:pPr marL="171450" indent="-171450">
              <a:buFont typeface="Arial"/>
              <a:buChar char="•"/>
            </a:pPr>
            <a:r>
              <a:rPr lang="en-US"/>
              <a:t>Some children learn best if they have visual stimulus, others auditory or kinaesthetic tasks. </a:t>
            </a:r>
          </a:p>
          <a:p>
            <a:pPr marL="171450" indent="-171450">
              <a:buFont typeface="Arial,Sans-Serif"/>
              <a:buChar char="•"/>
            </a:pPr>
            <a:r>
              <a:rPr lang="en-US"/>
              <a:t>According to the Welsh Government (2008), research has identified a positive  relationship between the learning environment and the effectiveness of varying learning styles. However, I could find no evidence in their document which substantiated their statement.</a:t>
            </a:r>
          </a:p>
          <a:p>
            <a:pPr marL="171450" indent="-171450">
              <a:buFont typeface="Arial,Sans-Serif"/>
              <a:buChar char="•"/>
            </a:pPr>
            <a:r>
              <a:rPr lang="en-US"/>
              <a:t>In a separate Welsh Government document, they appear to </a:t>
            </a:r>
            <a:r>
              <a:rPr lang="en-US" err="1"/>
              <a:t>contradicate</a:t>
            </a:r>
            <a:r>
              <a:rPr lang="en-US"/>
              <a:t> their own advice suggesting there were no educational benefits from adopting an approach to VAK learning.</a:t>
            </a:r>
          </a:p>
          <a:p>
            <a:pPr marL="171450" indent="-171450">
              <a:buFont typeface="Arial,Sans-Serif"/>
              <a:buChar char="•"/>
            </a:pPr>
            <a:r>
              <a:rPr lang="en-US"/>
              <a:t>However, David Kolb's theory of experiential learning substantiates the benefits of adopting VAK approaches to learning by encompassing enquiry and problem-based learning into the classroom. </a:t>
            </a:r>
          </a:p>
          <a:p>
            <a:pPr marL="171450" indent="-171450">
              <a:buFont typeface="Arial,Sans-Serif"/>
              <a:buChar char="•"/>
            </a:pPr>
            <a:endParaRPr lang="en-US"/>
          </a:p>
        </p:txBody>
      </p:sp>
      <p:sp>
        <p:nvSpPr>
          <p:cNvPr id="4" name="Slide Number Placeholder 3"/>
          <p:cNvSpPr>
            <a:spLocks noGrp="1"/>
          </p:cNvSpPr>
          <p:nvPr>
            <p:ph type="sldNum" sz="quarter" idx="5"/>
          </p:nvPr>
        </p:nvSpPr>
        <p:spPr/>
        <p:txBody>
          <a:bodyPr/>
          <a:lstStyle/>
          <a:p>
            <a:fld id="{788C5216-6722-42DE-A35F-6026EBF56CEE}" type="slidenum">
              <a:rPr lang="en-US"/>
              <a:t>6</a:t>
            </a:fld>
            <a:endParaRPr lang="en-US"/>
          </a:p>
        </p:txBody>
      </p:sp>
    </p:spTree>
    <p:extLst>
      <p:ext uri="{BB962C8B-B14F-4D97-AF65-F5344CB8AC3E}">
        <p14:creationId xmlns:p14="http://schemas.microsoft.com/office/powerpoint/2010/main" val="4101410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All children are entitled to equal opportunities and access to a curriculum which meets their individual developmental needs. </a:t>
            </a:r>
          </a:p>
          <a:p>
            <a:pPr marL="171450" indent="-171450">
              <a:buFont typeface="Arial,Sans-Serif"/>
              <a:buChar char="•"/>
            </a:pPr>
            <a:r>
              <a:rPr lang="en-US"/>
              <a:t>The Foundation Phase is holistic in nature as all aspects of learning are interlinked. </a:t>
            </a:r>
          </a:p>
          <a:p>
            <a:pPr marL="171450" indent="-171450">
              <a:buFont typeface="Arial,Sans-Serif"/>
              <a:buChar char="•"/>
            </a:pPr>
            <a:r>
              <a:rPr lang="en-US"/>
              <a:t>According to Springer (2007), the educational theories presented by both Dewey and Montessori, advocated the use of a holistic curriculum to encompass the diverse needs of all children. </a:t>
            </a:r>
          </a:p>
          <a:p>
            <a:pPr marL="171450" indent="-171450">
              <a:buFont typeface="Arial,Sans-Serif"/>
              <a:buChar char="•"/>
            </a:pPr>
            <a:r>
              <a:rPr lang="en-US"/>
              <a:t>The theories embedded by Dewey and Montessori encompass a child-centred approach within a holistic curriculum as a means of providing appropriate ways to learn.</a:t>
            </a:r>
          </a:p>
          <a:p>
            <a:pPr marL="228600" indent="-228600">
              <a:buFont typeface="Arial,Sans-Serif"/>
              <a:buChar char="•"/>
            </a:pPr>
            <a:r>
              <a:rPr lang="en-US"/>
              <a:t>According to the Welsh Government (2208), The Foundation Phase builds upon prior experiences and encourages a disposition to learn.</a:t>
            </a:r>
          </a:p>
          <a:p>
            <a:pPr marL="228600" indent="-228600">
              <a:buFont typeface="Arial,Sans-Serif"/>
              <a:buChar char="•"/>
            </a:pPr>
            <a:r>
              <a:rPr lang="en-US"/>
              <a:t>Children learn from birth with their earliest experiences impacting upon their later learning and development.</a:t>
            </a:r>
          </a:p>
          <a:p>
            <a:pPr marL="228600" indent="-228600">
              <a:buFont typeface="Arial,Sans-Serif"/>
              <a:buChar char="•"/>
            </a:pPr>
            <a:r>
              <a:rPr lang="en-US"/>
              <a:t>According to Flanagan (2006) Dewey supported this notion in many of his educational theories. He believed education originated at home, with school aiding the child's future development. </a:t>
            </a:r>
          </a:p>
        </p:txBody>
      </p:sp>
      <p:sp>
        <p:nvSpPr>
          <p:cNvPr id="4" name="Slide Number Placeholder 3"/>
          <p:cNvSpPr>
            <a:spLocks noGrp="1"/>
          </p:cNvSpPr>
          <p:nvPr>
            <p:ph type="sldNum" sz="quarter" idx="5"/>
          </p:nvPr>
        </p:nvSpPr>
        <p:spPr/>
        <p:txBody>
          <a:bodyPr/>
          <a:lstStyle/>
          <a:p>
            <a:fld id="{788C5216-6722-42DE-A35F-6026EBF56CEE}" type="slidenum">
              <a:rPr lang="en-US"/>
              <a:t>7</a:t>
            </a:fld>
            <a:endParaRPr lang="en-US"/>
          </a:p>
        </p:txBody>
      </p:sp>
    </p:spTree>
    <p:extLst>
      <p:ext uri="{BB962C8B-B14F-4D97-AF65-F5344CB8AC3E}">
        <p14:creationId xmlns:p14="http://schemas.microsoft.com/office/powerpoint/2010/main" val="3297954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US"/>
              <a:t>All aspects of learning should be interlinked in to all seven complementary Areas of Learning, which promotes the acquisition of skills, knowledge and understanding via active play. </a:t>
            </a:r>
          </a:p>
          <a:p>
            <a:pPr marL="228600" indent="-228600">
              <a:buFont typeface="Arial,Sans-Serif"/>
              <a:buChar char="•"/>
            </a:pPr>
            <a:r>
              <a:rPr lang="en-US"/>
              <a:t>According to Truelove at al. (2017), active play increases physical activity levels in children which promotes good health. </a:t>
            </a:r>
          </a:p>
          <a:p>
            <a:pPr marL="171450" indent="-171450">
              <a:buFont typeface="Arial,Sans-Serif"/>
              <a:buChar char="•"/>
            </a:pPr>
            <a:r>
              <a:rPr lang="en-US"/>
              <a:t>Children are naturally curious which fosters exploration and investigative traits, leading to an interest in learning via experiential play in the indoor and outdoor learning environments. </a:t>
            </a:r>
          </a:p>
          <a:p>
            <a:pPr marL="171450" indent="-171450">
              <a:buFont typeface="Arial,Sans-Serif"/>
              <a:buChar char="•"/>
            </a:pPr>
            <a:r>
              <a:rPr lang="en-US"/>
              <a:t>The Foundation Phase advocates experiential play as a form of learning which allows children to consolidate new skills whilst they explore, investigate and solve problems with children encouraged to be creative and imaginative. </a:t>
            </a:r>
          </a:p>
          <a:p>
            <a:pPr marL="171450" indent="-171450">
              <a:buFont typeface="Arial,Sans-Serif"/>
              <a:buChar char="•"/>
            </a:pPr>
            <a:r>
              <a:rPr lang="en-US"/>
              <a:t>Experiential play is advocated by several educational theorists including those by Kolb, Dewey and Jean Piaget.   </a:t>
            </a:r>
          </a:p>
          <a:p>
            <a:pPr marL="171450" indent="-171450">
              <a:buFont typeface="Arial"/>
              <a:buChar char="•"/>
            </a:pPr>
            <a:endParaRPr lang="en-US"/>
          </a:p>
          <a:p>
            <a:pPr marL="171450" indent="-171450">
              <a:buFont typeface="Arial"/>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8</a:t>
            </a:fld>
            <a:endParaRPr lang="en-US"/>
          </a:p>
        </p:txBody>
      </p:sp>
    </p:spTree>
    <p:extLst>
      <p:ext uri="{BB962C8B-B14F-4D97-AF65-F5344CB8AC3E}">
        <p14:creationId xmlns:p14="http://schemas.microsoft.com/office/powerpoint/2010/main" val="3778558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All Foundation Phase activities should offer challenge and stimulus to actively engage the child. Professor Laevers supported this notion in his work. He uses the term involvement as a key word to describe a state of concentration where the child is fully attentive and interested in the task via the 'zone of proximal development'. </a:t>
            </a:r>
          </a:p>
          <a:p>
            <a:pPr marL="171450" indent="-171450">
              <a:buFont typeface="Arial"/>
              <a:buChar char="•"/>
            </a:pPr>
            <a:r>
              <a:rPr lang="en-US"/>
              <a:t>The Foundation Phase supports Les Vygotsky's theory, by encouraging learners to problem solve with peers or teacher support via scaffolding (Welsh Government, 2012).</a:t>
            </a:r>
            <a:endParaRPr lang="en-US">
              <a:cs typeface="Calibri"/>
            </a:endParaRPr>
          </a:p>
          <a:p>
            <a:pPr marL="171450" indent="-171450">
              <a:buFont typeface="Arial"/>
              <a:buChar char="•"/>
            </a:pPr>
            <a:r>
              <a:rPr lang="en-US"/>
              <a:t>However, research by Askew et al. (1996) highlighted difficulties in applying scaffolding strategies within the school environment. </a:t>
            </a:r>
            <a:endParaRPr lang="en-US">
              <a:cs typeface="Calibri"/>
            </a:endParaRPr>
          </a:p>
          <a:p>
            <a:pPr marL="171450" indent="-171450">
              <a:buFont typeface="Arial"/>
              <a:buChar char="•"/>
            </a:pPr>
            <a:r>
              <a:rPr lang="en-US">
                <a:cs typeface="Calibri"/>
              </a:rPr>
              <a:t>Askew et al., suggested in his research the need for children to grasp theoretical concepts before they could apply their acquired knowledge and skills to areas of problem solving.</a:t>
            </a:r>
          </a:p>
          <a:p>
            <a:pPr marL="171450" indent="-171450">
              <a:buFont typeface="Arial,Sans-Serif"/>
              <a:buChar char="•"/>
            </a:pPr>
            <a:r>
              <a:rPr lang="en-US"/>
              <a:t>Sensory experiences play a large part in the way young children build up concepts. Repeating learning experiences, develop schemas and patterns of thought, which strengthen over a period of time making vital connections. </a:t>
            </a:r>
            <a:endParaRPr lang="en-US">
              <a:cs typeface="Calibri"/>
            </a:endParaRPr>
          </a:p>
          <a:p>
            <a:pPr marL="171450" indent="-171450">
              <a:buFont typeface="Arial,Sans-Serif"/>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9</a:t>
            </a:fld>
            <a:endParaRPr lang="en-US"/>
          </a:p>
        </p:txBody>
      </p:sp>
    </p:spTree>
    <p:extLst>
      <p:ext uri="{BB962C8B-B14F-4D97-AF65-F5344CB8AC3E}">
        <p14:creationId xmlns:p14="http://schemas.microsoft.com/office/powerpoint/2010/main" val="219789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Well-planned active, experiential play activities, promotes the development of social interaction and communication whilst providing transferrable skills to all seven Areas of Learning for continuity and progression. Social interaction develops vocabularly and language skills enabling children to talk about their experiences.</a:t>
            </a:r>
          </a:p>
          <a:p>
            <a:pPr marL="171450" indent="-171450">
              <a:buFont typeface="Arial,Sans-Serif"/>
              <a:buChar char="•"/>
            </a:pPr>
            <a:r>
              <a:rPr lang="en-US"/>
              <a:t>According to Laevers (2000) experiential play encompasses a constructivist approach to education promoting levels of involvement and well-being.  John Piaget and Les Vygotsky advocated a constructivist approach to education in many of their educational theories. </a:t>
            </a:r>
          </a:p>
          <a:p>
            <a:pPr marL="171450" indent="-171450">
              <a:buFont typeface="Arial,Sans-Serif"/>
              <a:buChar char="•"/>
            </a:pPr>
            <a:r>
              <a:rPr lang="en-US"/>
              <a:t>Activities should be fun, enjoyable, and coupled with praise to develop a positive attitude to learning. According to Sieberer-Nagler (2015) a positive attitude to learning correlates with academic success amongst children. </a:t>
            </a:r>
          </a:p>
          <a:p>
            <a:pPr marL="171450" indent="-171450">
              <a:buFont typeface="Arial"/>
              <a:buChar char="•"/>
            </a:pPr>
            <a:endParaRPr lang="en-US"/>
          </a:p>
          <a:p>
            <a:pPr marL="171450" indent="-171450">
              <a:buFont typeface="Arial"/>
              <a:buChar char="•"/>
            </a:pPr>
            <a:endParaRPr lang="en-US"/>
          </a:p>
          <a:p>
            <a:pPr marL="228600" indent="-22860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10</a:t>
            </a:fld>
            <a:endParaRPr lang="en-US"/>
          </a:p>
        </p:txBody>
      </p:sp>
    </p:spTree>
    <p:extLst>
      <p:ext uri="{BB962C8B-B14F-4D97-AF65-F5344CB8AC3E}">
        <p14:creationId xmlns:p14="http://schemas.microsoft.com/office/powerpoint/2010/main" val="1351218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Foundation Phase Profile was developed as a summative assessment tool encompassing observations and formative assessments to build up a holistic picture of children in several key areas.</a:t>
            </a:r>
          </a:p>
          <a:p>
            <a:pPr marL="171450" indent="-171450">
              <a:buFont typeface="Arial,Sans-Serif"/>
              <a:buChar char="•"/>
            </a:pPr>
            <a:r>
              <a:rPr lang="en-US"/>
              <a:t>Observations play a key role in determining where children are  holistically on the continuum of learning. In addition, observations provide key information regarding children's progression, whilst identifying any difficulties or exceptional talents, that could affecting their consolidation to learning.</a:t>
            </a:r>
            <a:endParaRPr lang="en-US">
              <a:cs typeface="Calibri"/>
            </a:endParaRPr>
          </a:p>
          <a:p>
            <a:pPr marL="171450" indent="-171450">
              <a:buFont typeface="Arial,Sans-Serif"/>
              <a:buChar char="•"/>
            </a:pPr>
            <a:r>
              <a:rPr lang="en-US"/>
              <a:t>According to Clement et al. (2013), child-initiated learning is amplified when exposed to the natural outdoor environment.</a:t>
            </a:r>
            <a:endParaRPr lang="en-US">
              <a:cs typeface="Calibri"/>
            </a:endParaRPr>
          </a:p>
          <a:p>
            <a:pPr marL="171450" indent="-171450">
              <a:buFont typeface="Arial,Sans-Serif"/>
              <a:buChar char="•"/>
            </a:pPr>
            <a:r>
              <a:rPr lang="en-US"/>
              <a:t>Consequently, Wales has overall improved its educational performance following the introduction of the Foundation Phase in 2010.</a:t>
            </a:r>
            <a:endParaRPr lang="en-US">
              <a:cs typeface="Calibri"/>
            </a:endParaRPr>
          </a:p>
          <a:p>
            <a:pPr marL="171450" indent="-171450">
              <a:buFont typeface="Arial,Sans-Serif"/>
              <a:buChar char="•"/>
            </a:pPr>
            <a:r>
              <a:rPr lang="en-US"/>
              <a:t>Further improvements are expected post educational reform when the new curriculum is introduced in 2022 (BBC, 2019).</a:t>
            </a:r>
            <a:endParaRPr lang="en-US">
              <a:cs typeface="Calibri"/>
            </a:endParaRPr>
          </a:p>
          <a:p>
            <a:pPr marL="171450" indent="-171450">
              <a:buFont typeface="Arial,Sans-Serif"/>
              <a:buChar char="•"/>
            </a:pPr>
            <a:r>
              <a:rPr lang="en-US"/>
              <a:t>The new curriculum will be based upon four key enabling objectives. </a:t>
            </a:r>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11</a:t>
            </a:fld>
            <a:endParaRPr lang="en-US"/>
          </a:p>
        </p:txBody>
      </p:sp>
    </p:spTree>
    <p:extLst>
      <p:ext uri="{BB962C8B-B14F-4D97-AF65-F5344CB8AC3E}">
        <p14:creationId xmlns:p14="http://schemas.microsoft.com/office/powerpoint/2010/main" val="1377510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Finnish Early Childhood Education and Care is based on an integrated approach to care, education and teaching via the '</a:t>
            </a:r>
            <a:r>
              <a:rPr lang="en-US" err="1"/>
              <a:t>educare</a:t>
            </a:r>
            <a:r>
              <a:rPr lang="en-US"/>
              <a:t>' model.</a:t>
            </a:r>
          </a:p>
          <a:p>
            <a:pPr marL="171450" indent="-171450">
              <a:buFont typeface="Arial,Sans-Serif"/>
              <a:buChar char="•"/>
            </a:pPr>
            <a:r>
              <a:rPr lang="en-US"/>
              <a:t>Children are perceived as active learners who engage with holistic experiences.</a:t>
            </a:r>
            <a:endParaRPr lang="en-US">
              <a:cs typeface="Calibri"/>
            </a:endParaRPr>
          </a:p>
          <a:p>
            <a:pPr marL="171450" indent="-171450">
              <a:buFont typeface="Arial,Sans-Serif"/>
              <a:buChar char="•"/>
            </a:pPr>
            <a:r>
              <a:rPr lang="en-US"/>
              <a:t>Essential key elements of the model are play and learning through play. </a:t>
            </a:r>
            <a:endParaRPr lang="en-US">
              <a:cs typeface="Calibri"/>
            </a:endParaRPr>
          </a:p>
          <a:p>
            <a:pPr marL="171450" indent="-171450">
              <a:buFont typeface="Arial,Sans-Serif"/>
              <a:buChar char="•"/>
            </a:pPr>
            <a:r>
              <a:rPr lang="en-US"/>
              <a:t>ECEC endorses a curriculum which correlates age with developmental growth, health and well-being of all children to support the prerequisites for lifelong learning in an ever changing society. </a:t>
            </a:r>
            <a:endParaRPr lang="en-US">
              <a:cs typeface="Calibri"/>
            </a:endParaRPr>
          </a:p>
          <a:p>
            <a:pPr marL="171450" indent="-171450">
              <a:buFont typeface="Arial,Sans-Serif"/>
              <a:buChar char="•"/>
            </a:pPr>
            <a:r>
              <a:rPr lang="en-US"/>
              <a:t>The pedagogy in ECEC is not what children learn but how.</a:t>
            </a:r>
            <a:endParaRPr lang="en-US">
              <a:cs typeface="Calibri"/>
            </a:endParaRPr>
          </a:p>
          <a:p>
            <a:pPr marL="171450" indent="-171450">
              <a:buFont typeface="Arial,Sans-Serif"/>
              <a:buChar char="•"/>
            </a:pPr>
            <a:r>
              <a:rPr lang="en-US"/>
              <a:t>ECEC considers the how new skills and knowledge can be transferred to promote and regulate self directed learning.</a:t>
            </a:r>
            <a:endParaRPr lang="en-US">
              <a:cs typeface="Calibri"/>
            </a:endParaRPr>
          </a:p>
          <a:p>
            <a:pPr marL="171450" indent="-171450">
              <a:buFont typeface="Arial,Sans-Serif"/>
              <a:buChar char="•"/>
            </a:pPr>
            <a:r>
              <a:rPr lang="en-US">
                <a:cs typeface="Calibri"/>
              </a:rPr>
              <a:t>Parents and guardians are actively involved in their children's education via parent-pedagogue partnerships.</a:t>
            </a:r>
            <a:endParaRPr lang="en-US"/>
          </a:p>
          <a:p>
            <a:pPr marL="171450" indent="-171450">
              <a:buFont typeface="Arial,Sans-Serif"/>
              <a:buChar char="•"/>
            </a:pPr>
            <a:r>
              <a:rPr lang="en-US"/>
              <a:t>To enable more children to participate in early childhood education, ECEC is provided for all children aged 0 – 7 years of age.</a:t>
            </a:r>
            <a:endParaRPr lang="en-US">
              <a:cs typeface="Calibri"/>
            </a:endParaRPr>
          </a:p>
          <a:p>
            <a:pPr marL="171450" indent="-171450">
              <a:buFont typeface="Arial,Sans-Serif"/>
              <a:buChar char="•"/>
            </a:pPr>
            <a:r>
              <a:rPr lang="en-US"/>
              <a:t>However, children aged six years of age transfer to compulsory pre-primary education.</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12</a:t>
            </a:fld>
            <a:endParaRPr lang="en-US"/>
          </a:p>
        </p:txBody>
      </p:sp>
    </p:spTree>
    <p:extLst>
      <p:ext uri="{BB962C8B-B14F-4D97-AF65-F5344CB8AC3E}">
        <p14:creationId xmlns:p14="http://schemas.microsoft.com/office/powerpoint/2010/main" val="1452315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cs typeface="Calibri"/>
              </a:rPr>
              <a:t>Teachers possess a high quality of expertise and must complete further teacher training in areas of pedagogy following the completion of their initial degree in kindergarten teacher education.</a:t>
            </a:r>
          </a:p>
          <a:p>
            <a:pPr marL="171450" indent="-171450">
              <a:buFont typeface="Arial,Sans-Serif"/>
              <a:buChar char="•"/>
            </a:pPr>
            <a:r>
              <a:rPr lang="en-US">
                <a:cs typeface="Calibri"/>
              </a:rPr>
              <a:t>Kindergarten teacher education degree is highly </a:t>
            </a:r>
            <a:r>
              <a:rPr lang="en-US" err="1">
                <a:cs typeface="Calibri"/>
              </a:rPr>
              <a:t>specialised</a:t>
            </a:r>
            <a:r>
              <a:rPr lang="en-US">
                <a:cs typeface="Calibri"/>
              </a:rPr>
              <a:t> covering all aspects early years education and is purposefully designed to meet the requirements of an ECEC teacher.</a:t>
            </a:r>
          </a:p>
          <a:p>
            <a:pPr marL="171450" indent="-171450">
              <a:buFont typeface="Arial,Sans-Serif"/>
              <a:buChar char="•"/>
            </a:pPr>
            <a:r>
              <a:rPr lang="en-US">
                <a:cs typeface="Calibri"/>
              </a:rPr>
              <a:t>Subsequent teacher training focuses on didactics and pedagogy. </a:t>
            </a:r>
          </a:p>
          <a:p>
            <a:pPr marL="171450" indent="-171450">
              <a:buFont typeface="Arial,Sans-Serif"/>
              <a:buChar char="•"/>
            </a:pPr>
            <a:r>
              <a:rPr lang="en-US">
                <a:cs typeface="Calibri"/>
              </a:rPr>
              <a:t>According to Hudson and </a:t>
            </a:r>
            <a:r>
              <a:rPr lang="en-US" err="1">
                <a:cs typeface="Calibri"/>
              </a:rPr>
              <a:t>Scheywly</a:t>
            </a:r>
            <a:r>
              <a:rPr lang="en-US">
                <a:cs typeface="Calibri"/>
              </a:rPr>
              <a:t> (2007), didactics are key to the processes of learning, teaching and educational experiences. However, it appears to be a concept that is currently only adapted by continental Europe.</a:t>
            </a:r>
          </a:p>
          <a:p>
            <a:pPr marL="171450" indent="-171450">
              <a:buFont typeface="Arial,Sans-Serif"/>
              <a:buChar char="•"/>
            </a:pPr>
            <a:r>
              <a:rPr lang="en-US">
                <a:cs typeface="Calibri"/>
              </a:rPr>
              <a:t>Highly trained teachers are able to develop their teaching and child-raising practices which positively effects children's learning.</a:t>
            </a:r>
          </a:p>
          <a:p>
            <a:pPr marL="171450" indent="-171450">
              <a:buFont typeface="Arial,Sans-Serif"/>
              <a:buChar char="•"/>
            </a:pPr>
            <a:r>
              <a:rPr lang="en-US">
                <a:cs typeface="Calibri"/>
              </a:rPr>
              <a:t>Finnish society places a deep trust in its educational professionals, allowing teachers a great level of pedagogical autonomy.</a:t>
            </a:r>
          </a:p>
          <a:p>
            <a:pPr marL="171450" indent="-171450">
              <a:buFont typeface="Arial"/>
              <a:buChar char="•"/>
            </a:pPr>
            <a:r>
              <a:rPr lang="en-US"/>
              <a:t>Pedagogical autonomy enables teachers to decide for themselves their own methods of teaching as well as text books and materials.</a:t>
            </a:r>
            <a:endParaRPr lang="en-US">
              <a:cs typeface="Calibri"/>
            </a:endParaRPr>
          </a:p>
          <a:p>
            <a:pPr marL="171450" indent="-171450">
              <a:buFont typeface="Arial,Sans-Serif"/>
              <a:buChar char="•"/>
            </a:pPr>
            <a:r>
              <a:rPr lang="en-US">
                <a:cs typeface="Calibri"/>
              </a:rPr>
              <a:t>According</a:t>
            </a:r>
            <a:r>
              <a:rPr lang="en-US"/>
              <a:t> to Fonsen and Vlasov (2016), pedagogical autonomy is perceived as a strength of  the Finnish education system. </a:t>
            </a:r>
            <a:endParaRPr lang="en-US">
              <a:cs typeface="Calibri" panose="020F0502020204030204"/>
            </a:endParaRPr>
          </a:p>
          <a:p>
            <a:pPr marL="342900" indent="-342900">
              <a:lnSpc>
                <a:spcPct val="90000"/>
              </a:lnSpc>
              <a:spcBef>
                <a:spcPts val="1000"/>
              </a:spcBef>
              <a:buFont typeface="Arial,Sans-Serif"/>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13</a:t>
            </a:fld>
            <a:endParaRPr lang="en-US"/>
          </a:p>
        </p:txBody>
      </p:sp>
    </p:spTree>
    <p:extLst>
      <p:ext uri="{BB962C8B-B14F-4D97-AF65-F5344CB8AC3E}">
        <p14:creationId xmlns:p14="http://schemas.microsoft.com/office/powerpoint/2010/main" val="3384778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cs typeface="Calibri"/>
              </a:rPr>
              <a:t>Finnish teachers collaborate with parents and the wider community, to create a positive learning community for the children. </a:t>
            </a:r>
            <a:endParaRPr lang="en-US"/>
          </a:p>
          <a:p>
            <a:pPr marL="171450" indent="-171450">
              <a:buFont typeface="Arial,Sans-Serif"/>
              <a:buChar char="•"/>
            </a:pPr>
            <a:r>
              <a:rPr lang="en-US">
                <a:cs typeface="Calibri"/>
              </a:rPr>
              <a:t>Children are able to build upon their knowledge as a result of opportunities provided through social interaction.</a:t>
            </a:r>
            <a:endParaRPr lang="en-US"/>
          </a:p>
          <a:p>
            <a:pPr marL="171450" indent="-171450">
              <a:buFont typeface="Arial"/>
              <a:buChar char="•"/>
            </a:pPr>
            <a:r>
              <a:rPr lang="en-US"/>
              <a:t>According to (Kelly et al., 2018), collaborative working supports Vygotsky's constructivist theory, as children can access opportunities to build upon their knowledge via social interaction.</a:t>
            </a:r>
            <a:endParaRPr lang="en-US">
              <a:cs typeface="Calibri"/>
            </a:endParaRPr>
          </a:p>
          <a:p>
            <a:pPr marL="171450" indent="-171450">
              <a:buFont typeface="Arial,Sans-Serif"/>
              <a:buChar char="•"/>
            </a:pPr>
            <a:r>
              <a:rPr lang="en-US"/>
              <a:t>Finnish teachers are perceived as learning facilitators who deliver an inquiry-based curriculum.</a:t>
            </a:r>
            <a:endParaRPr lang="en-US">
              <a:cs typeface="Calibri" panose="020F0502020204030204"/>
            </a:endParaRPr>
          </a:p>
          <a:p>
            <a:pPr marL="171450" indent="-171450">
              <a:buFont typeface="Arial"/>
              <a:buChar char="•"/>
            </a:pPr>
            <a:r>
              <a:rPr lang="en-US"/>
              <a:t>According to Ismail (2006) an inquiry-based learning curriculum generates knowledge which is transmitted to life-long learning.</a:t>
            </a:r>
            <a:endParaRPr lang="en-US">
              <a:cs typeface="Calibri"/>
            </a:endParaRPr>
          </a:p>
          <a:p>
            <a:pPr marL="171450" indent="-171450">
              <a:buFont typeface="Arial"/>
              <a:buChar char="•"/>
            </a:pPr>
            <a:r>
              <a:rPr lang="en-US">
                <a:cs typeface="Calibri"/>
              </a:rPr>
              <a:t>A key focus area of ECEC curriculum is to strengthen children's transversal competence via seven objectives.</a:t>
            </a:r>
          </a:p>
          <a:p>
            <a:pPr marL="171450" indent="-171450">
              <a:buFont typeface="Arial,Sans-Serif"/>
              <a:buChar char="•"/>
            </a:pPr>
            <a:r>
              <a:rPr lang="en-US">
                <a:cs typeface="Calibri"/>
              </a:rPr>
              <a:t>Transversal competence promotes children's growth as individuals and as members of their community and society.</a:t>
            </a:r>
          </a:p>
          <a:p>
            <a:pPr marL="171450" indent="-171450">
              <a:buFont typeface="Arial"/>
              <a:buChar char="•"/>
            </a:pPr>
            <a:r>
              <a:rPr lang="en-US"/>
              <a:t>Transversal competences are best enhanced when collaboration takes place within the school community with children encouraged to partake in the planning and creation of teaching. </a:t>
            </a:r>
            <a:endParaRPr lang="en-US">
              <a:cs typeface="Calibri"/>
            </a:endParaRPr>
          </a:p>
          <a:p>
            <a:pPr marL="171450" indent="-171450">
              <a:buFont typeface="Arial"/>
              <a:buChar char="•"/>
            </a:pPr>
            <a:r>
              <a:rPr lang="en-US"/>
              <a:t>However, this area of the curriculum could be difficult to apply in practice considering the age range of children in ECEC education. </a:t>
            </a:r>
            <a:endParaRPr lang="en-US">
              <a:cs typeface="Calibri"/>
            </a:endParaRPr>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14</a:t>
            </a:fld>
            <a:endParaRPr lang="en-US"/>
          </a:p>
        </p:txBody>
      </p:sp>
    </p:spTree>
    <p:extLst>
      <p:ext uri="{BB962C8B-B14F-4D97-AF65-F5344CB8AC3E}">
        <p14:creationId xmlns:p14="http://schemas.microsoft.com/office/powerpoint/2010/main" val="1082592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Every child is entitled to early childhood education and care between the ages of 0 and 6 years at a moderate cost to parents. Usual provision is 20 hours per week. According to the Finnish National Agency for Education 2018, there is great variation in the uptake when compared to the child's age. Younger children are normally cared for at home. </a:t>
            </a:r>
          </a:p>
          <a:p>
            <a:pPr marL="171450" indent="-171450">
              <a:buFont typeface="Arial"/>
              <a:buChar char="•"/>
            </a:pPr>
            <a:r>
              <a:rPr lang="en-US">
                <a:cs typeface="Calibri"/>
              </a:rPr>
              <a:t>The language and culture of each child is taken into consideration. All children are supported in collaboration with representatives of their respective cultures.</a:t>
            </a:r>
          </a:p>
          <a:p>
            <a:pPr marL="171450" indent="-171450">
              <a:buFont typeface="Arial"/>
              <a:buChar char="•"/>
            </a:pPr>
            <a:r>
              <a:rPr lang="en-US">
                <a:cs typeface="Calibri"/>
              </a:rPr>
              <a:t>Class sizes are not limited but according to the Finnish National Agency for Education 2018, average class sizes consist of 20 pupils.</a:t>
            </a:r>
          </a:p>
          <a:p>
            <a:pPr marL="171450" indent="-171450">
              <a:buFont typeface="Arial"/>
              <a:buChar char="•"/>
            </a:pPr>
            <a:r>
              <a:rPr lang="en-US"/>
              <a:t>Schools meals are provided to all children at no cost. The school meal is perceived to play an important role in the promotion of public health and good manners. </a:t>
            </a:r>
            <a:endParaRPr lang="en-US">
              <a:cs typeface="Calibri"/>
            </a:endParaRPr>
          </a:p>
          <a:p>
            <a:pPr marL="171450" indent="-171450">
              <a:buFont typeface="Arial"/>
              <a:buChar char="•"/>
            </a:pPr>
            <a:r>
              <a:rPr lang="en-US">
                <a:cs typeface="Calibri"/>
              </a:rPr>
              <a:t>Children in Finland are perceived as active learners who participate in communal learning. </a:t>
            </a:r>
          </a:p>
          <a:p>
            <a:pPr marL="171450" indent="-171450">
              <a:buFont typeface="Arial"/>
              <a:buChar char="•"/>
            </a:pPr>
            <a:r>
              <a:rPr lang="en-US">
                <a:cs typeface="Calibri"/>
              </a:rPr>
              <a:t>Active learning advocates the acquisition of knowledge via inquiry-based learning and experiential play.</a:t>
            </a:r>
          </a:p>
          <a:p>
            <a:pPr marL="171450" indent="-171450">
              <a:buFont typeface="Arial"/>
              <a:buChar char="•"/>
            </a:pPr>
            <a:r>
              <a:rPr lang="en-US">
                <a:cs typeface="Calibri"/>
              </a:rPr>
              <a:t>According to Kamp et al., (2016),  </a:t>
            </a:r>
            <a:r>
              <a:rPr lang="en-US"/>
              <a:t>knowledge acquired via inquiry-based learning is accentuated by active participation. It aspires children to engage and endorses a constructivist approach to education as advocated by Vygotsky</a:t>
            </a:r>
            <a:endParaRPr lang="en-US">
              <a:cs typeface="Calibri"/>
            </a:endParaRPr>
          </a:p>
          <a:p>
            <a:pPr marL="171450" indent="-171450">
              <a:buFont typeface="Arial"/>
              <a:buChar char="•"/>
            </a:pPr>
            <a:r>
              <a:rPr lang="en-US"/>
              <a:t>Communal learning is actively encouraged during experiential play </a:t>
            </a:r>
            <a:r>
              <a:rPr lang="en-US" err="1"/>
              <a:t>utilising</a:t>
            </a:r>
            <a:r>
              <a:rPr lang="en-US"/>
              <a:t> via the indoor and outdoor learning environments.</a:t>
            </a:r>
            <a:endParaRPr lang="en-US">
              <a:cs typeface="Calibri"/>
            </a:endParaRPr>
          </a:p>
          <a:p>
            <a:pPr marL="171450" indent="-171450">
              <a:buFont typeface="Arial"/>
              <a:buChar char="•"/>
            </a:pPr>
            <a:r>
              <a:rPr lang="en-US"/>
              <a:t>The ECEC teacher is responsible for ensuring the delivery of the National Core Curriculum for ECEC which is defined into five areas that describe key objectives and content for pedagogical activities.</a:t>
            </a:r>
            <a:endParaRPr lang="en-US">
              <a:cs typeface="Calibri"/>
            </a:endParaRPr>
          </a:p>
          <a:p>
            <a:pPr marL="171450" indent="-171450">
              <a:buFont typeface="Arial,Sans-Serif"/>
              <a:buChar char="•"/>
            </a:pPr>
            <a:r>
              <a:rPr lang="en-US"/>
              <a:t>The learning themes are combined and applied according to children's interests and competence. </a:t>
            </a: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15</a:t>
            </a:fld>
            <a:endParaRPr lang="en-US"/>
          </a:p>
        </p:txBody>
      </p:sp>
    </p:spTree>
    <p:extLst>
      <p:ext uri="{BB962C8B-B14F-4D97-AF65-F5344CB8AC3E}">
        <p14:creationId xmlns:p14="http://schemas.microsoft.com/office/powerpoint/2010/main" val="2597141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Children engage in integrated pedagogical activities that develop self-regulation and social competence.</a:t>
            </a:r>
            <a:endParaRPr lang="en-US">
              <a:cs typeface="Calibri"/>
            </a:endParaRPr>
          </a:p>
          <a:p>
            <a:pPr marL="171450" indent="-171450">
              <a:buFont typeface="Arial,Sans-Serif"/>
              <a:buChar char="•"/>
            </a:pPr>
            <a:r>
              <a:rPr lang="en-US">
                <a:cs typeface="Calibri"/>
              </a:rPr>
              <a:t>According to Klemola (2016) social competence is an essential skill which promotes well-being in children. </a:t>
            </a:r>
          </a:p>
          <a:p>
            <a:pPr marL="171450" indent="-171450">
              <a:buFont typeface="Arial,Sans-Serif"/>
              <a:buChar char="•"/>
            </a:pPr>
            <a:r>
              <a:rPr lang="en-US">
                <a:cs typeface="Calibri"/>
              </a:rPr>
              <a:t>Children's well-being is at the forefront of Finnish education. </a:t>
            </a:r>
          </a:p>
          <a:p>
            <a:pPr marL="171450" indent="-171450">
              <a:buFont typeface="Arial,Sans-Serif"/>
              <a:buChar char="•"/>
            </a:pPr>
            <a:r>
              <a:rPr lang="en-US">
                <a:cs typeface="Calibri"/>
              </a:rPr>
              <a:t> Another strength of ECEC approach to children's well-being, is the early identification of children who require additional support.</a:t>
            </a:r>
          </a:p>
          <a:p>
            <a:pPr marL="228600" indent="-228600">
              <a:buFont typeface="Arial"/>
              <a:buChar char="•"/>
            </a:pPr>
            <a:r>
              <a:rPr lang="en-US"/>
              <a:t>Special educational needs children are integrated into mainstream education where possible. Recent figures released from the Finnish National Agency for Education, identified that 62% of children remained in mainstream education. </a:t>
            </a:r>
            <a:endParaRPr lang="en-US">
              <a:cs typeface="Calibri"/>
            </a:endParaRPr>
          </a:p>
          <a:p>
            <a:pPr marL="228600" indent="-228600">
              <a:buFont typeface="Arial"/>
              <a:buChar char="•"/>
            </a:pPr>
            <a:r>
              <a:rPr lang="en-US"/>
              <a:t>Every child has access to objectives as outlined in their individual learning plan which is guided by the child's skills and interests as self-motivation is central to learning.</a:t>
            </a:r>
            <a:endParaRPr lang="en-US">
              <a:cs typeface="Calibri"/>
            </a:endParaRPr>
          </a:p>
          <a:p>
            <a:pPr marL="228600" indent="-228600">
              <a:buFont typeface="Arial"/>
              <a:buChar char="•"/>
            </a:pPr>
            <a:r>
              <a:rPr lang="en-US"/>
              <a:t>Children's individual learning plans are linked to the National Core Curriculum for ECEC which is comprised of five learning areas that describe key objectives and content for pedagogical activities. </a:t>
            </a:r>
            <a:endParaRPr lang="en-US">
              <a:cs typeface="Calibri"/>
            </a:endParaRPr>
          </a:p>
          <a:p>
            <a:pPr marL="228600" indent="-228600">
              <a:buFont typeface="Arial"/>
              <a:buChar char="•"/>
            </a:pPr>
            <a:r>
              <a:rPr lang="en-US"/>
              <a:t>Within each learning area are themes which are applied according to each child's interests and competence. </a:t>
            </a:r>
            <a:endParaRPr lang="en-US">
              <a:cs typeface="Calibri" panose="020F0502020204030204"/>
            </a:endParaRPr>
          </a:p>
          <a:p>
            <a:pPr marL="228600" indent="-228600">
              <a:buFont typeface="Arial"/>
              <a:buChar char="•"/>
            </a:pPr>
            <a:r>
              <a:rPr lang="en-US">
                <a:cs typeface="Calibri" panose="020F0502020204030204"/>
              </a:rPr>
              <a:t>Learning areas and pedagogical activities strengthen transversal competences which promotes the growth of children as well as members of the community. </a:t>
            </a: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788C5216-6722-42DE-A35F-6026EBF56CEE}" type="slidenum">
              <a:rPr lang="en-US"/>
              <a:t>16</a:t>
            </a:fld>
            <a:endParaRPr lang="en-US"/>
          </a:p>
        </p:txBody>
      </p:sp>
    </p:spTree>
    <p:extLst>
      <p:ext uri="{BB962C8B-B14F-4D97-AF65-F5344CB8AC3E}">
        <p14:creationId xmlns:p14="http://schemas.microsoft.com/office/powerpoint/2010/main" val="403957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US">
                <a:cs typeface="Calibri"/>
              </a:rPr>
              <a:t>The ECEC is expected to assess and document children's development and learning via pedagogical documentation.</a:t>
            </a:r>
            <a:endParaRPr lang="en-US"/>
          </a:p>
          <a:p>
            <a:pPr marL="228600" indent="-228600">
              <a:buFont typeface="Arial,Sans-Serif"/>
              <a:buChar char="•"/>
            </a:pPr>
            <a:r>
              <a:rPr lang="en-US">
                <a:cs typeface="Calibri"/>
              </a:rPr>
              <a:t>Knowledge and skills already acquired by the child are evidenced alongside their personal interests and needs.</a:t>
            </a:r>
          </a:p>
          <a:p>
            <a:pPr marL="228600" indent="-228600">
              <a:buFont typeface="Arial,Sans-Serif"/>
              <a:buChar char="•"/>
            </a:pPr>
            <a:r>
              <a:rPr lang="en-US">
                <a:cs typeface="Calibri"/>
              </a:rPr>
              <a:t>There are no formal performance requirements as the main focus of attention is children's well-being.  </a:t>
            </a:r>
          </a:p>
          <a:p>
            <a:pPr marL="228600" indent="-228600">
              <a:buFont typeface="Arial,Sans-Serif"/>
              <a:buChar char="•"/>
            </a:pPr>
            <a:r>
              <a:rPr lang="en-US">
                <a:cs typeface="Calibri"/>
              </a:rPr>
              <a:t>As part of the pedagogical document, every child in collaboration with their parents is assigned an individual learning plan which takes into account each child's skills, knowledge, interests as well as strengths and needs. </a:t>
            </a:r>
          </a:p>
          <a:p>
            <a:pPr marL="228600" indent="-228600">
              <a:buFont typeface="Arial,Sans-Serif"/>
              <a:buChar char="•"/>
            </a:pPr>
            <a:r>
              <a:rPr lang="en-US">
                <a:cs typeface="Calibri"/>
              </a:rPr>
              <a:t>The objectives are targeted for the pedagogical activities and support measures. Each plan requires regular revision.</a:t>
            </a:r>
          </a:p>
          <a:p>
            <a:pPr marL="228600" indent="-228600">
              <a:buFont typeface="Arial,Sans-Serif"/>
              <a:buChar char="•"/>
            </a:pPr>
            <a:r>
              <a:rPr lang="en-US"/>
              <a:t>Finland is regarded as having one of the best educational systems in the world and been consistently ranked high since PISA launched in 2000.</a:t>
            </a:r>
            <a:endParaRPr lang="en-US">
              <a:cs typeface="Calibri"/>
            </a:endParaRPr>
          </a:p>
          <a:p>
            <a:pPr marL="228600" indent="-228600">
              <a:buFont typeface="Arial"/>
              <a:buChar char="•"/>
            </a:pPr>
            <a:r>
              <a:rPr lang="en-US"/>
              <a:t>According to Kelly et al. (2018), children's well-being was identified as a leading contributor to Finland's success in PISA assessments.</a:t>
            </a:r>
            <a:endParaRPr lang="en-US">
              <a:cs typeface="Calibri" panose="020F0502020204030204"/>
            </a:endParaRPr>
          </a:p>
          <a:p>
            <a:pPr marL="171450" indent="-171450">
              <a:lnSpc>
                <a:spcPct val="90000"/>
              </a:lnSpc>
              <a:spcBef>
                <a:spcPts val="1000"/>
              </a:spcBef>
              <a:buFont typeface="Arial"/>
              <a:buChar char="•"/>
            </a:pPr>
            <a:r>
              <a:rPr lang="en-US"/>
              <a:t>  However, </a:t>
            </a:r>
            <a:r>
              <a:rPr lang="en-US" err="1"/>
              <a:t>Aerila</a:t>
            </a:r>
            <a:r>
              <a:rPr lang="en-US"/>
              <a:t> et al. has evidenced that children's performance can vary across different schools, which may affect equality of children.</a:t>
            </a:r>
            <a:endParaRPr lang="en-US">
              <a:cs typeface="Calibri" panose="020F0502020204030204"/>
            </a:endParaRPr>
          </a:p>
          <a:p>
            <a:pPr marL="228600" indent="-228600">
              <a:buFont typeface="Arial"/>
              <a:buChar char="•"/>
            </a:pPr>
            <a:r>
              <a:rPr lang="en-US"/>
              <a:t>More recently, PISA has seen Finland decline slightly in their ranking position of children's performance which has left many educationalists questioning the intentions of the new reform.</a:t>
            </a: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17</a:t>
            </a:fld>
            <a:endParaRPr lang="en-US"/>
          </a:p>
        </p:txBody>
      </p:sp>
    </p:spTree>
    <p:extLst>
      <p:ext uri="{BB962C8B-B14F-4D97-AF65-F5344CB8AC3E}">
        <p14:creationId xmlns:p14="http://schemas.microsoft.com/office/powerpoint/2010/main" val="25814076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From a dual perspective, both educational systems address the holistic needs of all children endorsing equity and values, regardless of the child's background.</a:t>
            </a:r>
          </a:p>
          <a:p>
            <a:pPr marL="171450" indent="-171450">
              <a:buFont typeface="Arial"/>
              <a:buChar char="•"/>
            </a:pPr>
            <a:r>
              <a:rPr lang="en-US">
                <a:cs typeface="Calibri"/>
              </a:rPr>
              <a:t>Both curriculars encompass the social, cognitive and emotional developmental needs of all children.</a:t>
            </a:r>
          </a:p>
          <a:p>
            <a:pPr marL="171450" indent="-171450">
              <a:buFont typeface="Arial"/>
              <a:buChar char="•"/>
            </a:pPr>
            <a:r>
              <a:rPr lang="en-US">
                <a:cs typeface="Calibri"/>
              </a:rPr>
              <a:t>As you would expect, both are pedagogical strong perceiving teachers as facilitators in a child-</a:t>
            </a:r>
            <a:r>
              <a:rPr lang="en-US" err="1">
                <a:cs typeface="Calibri"/>
              </a:rPr>
              <a:t>centred</a:t>
            </a:r>
            <a:r>
              <a:rPr lang="en-US">
                <a:cs typeface="Calibri"/>
              </a:rPr>
              <a:t> learning environment.</a:t>
            </a:r>
          </a:p>
          <a:p>
            <a:pPr marL="171450" indent="-171450">
              <a:buFont typeface="Arial"/>
              <a:buChar char="•"/>
            </a:pPr>
            <a:r>
              <a:rPr lang="en-US">
                <a:cs typeface="Calibri"/>
              </a:rPr>
              <a:t>Recent research by () highlighted the importance of adult and child interactions in stimulating learning.</a:t>
            </a:r>
          </a:p>
          <a:p>
            <a:pPr marL="171450" indent="-171450">
              <a:buFont typeface="Arial"/>
              <a:buChar char="•"/>
            </a:pPr>
            <a:r>
              <a:rPr lang="en-US">
                <a:cs typeface="Calibri"/>
              </a:rPr>
              <a:t>Child-</a:t>
            </a:r>
            <a:r>
              <a:rPr lang="en-US" err="1">
                <a:cs typeface="Calibri"/>
              </a:rPr>
              <a:t>centred</a:t>
            </a:r>
            <a:r>
              <a:rPr lang="en-US">
                <a:cs typeface="Calibri"/>
              </a:rPr>
              <a:t> learning is undertaken via active, experiential learning through play </a:t>
            </a:r>
            <a:r>
              <a:rPr lang="en-US" err="1">
                <a:cs typeface="Calibri"/>
              </a:rPr>
              <a:t>utilising</a:t>
            </a:r>
            <a:r>
              <a:rPr lang="en-US">
                <a:cs typeface="Calibri"/>
              </a:rPr>
              <a:t> the indoor and outdoor environments.</a:t>
            </a:r>
          </a:p>
          <a:p>
            <a:pPr marL="171450" indent="-171450">
              <a:buFont typeface="Arial"/>
              <a:buChar char="•"/>
            </a:pPr>
            <a:r>
              <a:rPr lang="en-US">
                <a:cs typeface="Calibri"/>
              </a:rPr>
              <a:t>Play-based learning is found to be a highly effective method in enhancing children's socio-emotional and academic development.</a:t>
            </a:r>
            <a:endParaRPr lang="en-US"/>
          </a:p>
          <a:p>
            <a:pPr marL="171450" indent="-171450">
              <a:buFont typeface="Arial"/>
              <a:buChar char="•"/>
            </a:pPr>
            <a:r>
              <a:rPr lang="en-US"/>
              <a:t>However, theories adopted by both countries to underpin their pedagogical approaches appear to differ.</a:t>
            </a:r>
            <a:endParaRPr lang="en-US">
              <a:cs typeface="Calibri"/>
            </a:endParaRPr>
          </a:p>
          <a:p>
            <a:pPr marL="171450" indent="-171450">
              <a:buFont typeface="Arial"/>
              <a:buChar char="•"/>
            </a:pPr>
            <a:r>
              <a:rPr lang="en-US"/>
              <a:t>Wales adopts a progressive and constructivist approach to learning, endorsing the educational theories of Kolb, Dewey, Montessori and Vygotsky.</a:t>
            </a:r>
            <a:endParaRPr lang="en-US">
              <a:cs typeface="Calibri" panose="020F0502020204030204"/>
            </a:endParaRPr>
          </a:p>
          <a:p>
            <a:pPr marL="171450" indent="-171450">
              <a:buFont typeface="Arial"/>
              <a:buChar char="•"/>
            </a:pPr>
            <a:r>
              <a:rPr lang="en-US"/>
              <a:t>In contrast, Finland solely adopts a constructivist approach to education solely endorsing the theory expressed by Vygotsky.</a:t>
            </a:r>
            <a:endParaRPr lang="en-US">
              <a:cs typeface="Calibri"/>
            </a:endParaRPr>
          </a:p>
          <a:p>
            <a:pPr marL="171450" indent="-171450">
              <a:buFont typeface="Arial"/>
              <a:buChar char="•"/>
            </a:pPr>
            <a:r>
              <a:rPr lang="en-US"/>
              <a:t>According to (0), adoption of a singular pedagogical approach can negatively impact children's outcomes.</a:t>
            </a:r>
            <a:endParaRPr lang="en-US">
              <a:cs typeface="Calibri"/>
            </a:endParaRPr>
          </a:p>
          <a:p>
            <a:pPr marL="171450" indent="-171450">
              <a:buFont typeface="Arial"/>
              <a:buChar char="•"/>
            </a:pPr>
            <a:r>
              <a:rPr lang="en-US"/>
              <a:t>However, Finland's successful placing in PISA rankings does contest both this statement and that of the published  research findings.</a:t>
            </a:r>
            <a:endParaRPr lang="en-US">
              <a:cs typeface="Calibri"/>
            </a:endParaRPr>
          </a:p>
          <a:p>
            <a:pPr marL="171450" indent="-171450">
              <a:buFont typeface="Arial"/>
              <a:buChar char="•"/>
            </a:pP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18</a:t>
            </a:fld>
            <a:endParaRPr lang="en-US"/>
          </a:p>
        </p:txBody>
      </p:sp>
    </p:spTree>
    <p:extLst>
      <p:ext uri="{BB962C8B-B14F-4D97-AF65-F5344CB8AC3E}">
        <p14:creationId xmlns:p14="http://schemas.microsoft.com/office/powerpoint/2010/main" val="24041967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From a dual perspective, both educational systems address the holistic needs of all children endorsing equity and values, regardless of the child's background.</a:t>
            </a:r>
          </a:p>
          <a:p>
            <a:pPr marL="171450" indent="-171450">
              <a:buFont typeface="Arial"/>
              <a:buChar char="•"/>
            </a:pPr>
            <a:r>
              <a:rPr lang="en-US">
                <a:cs typeface="Calibri"/>
              </a:rPr>
              <a:t>Both curriculars encompass the social, cognitive and emotional developmental needs of all children.</a:t>
            </a:r>
          </a:p>
          <a:p>
            <a:pPr marL="171450" indent="-171450">
              <a:buFont typeface="Arial"/>
              <a:buChar char="•"/>
            </a:pPr>
            <a:r>
              <a:rPr lang="en-US">
                <a:cs typeface="Calibri"/>
              </a:rPr>
              <a:t>As you would expect, both are pedagogical strong perceiving teachers as facilitators in a child-</a:t>
            </a:r>
            <a:r>
              <a:rPr lang="en-US" err="1">
                <a:cs typeface="Calibri"/>
              </a:rPr>
              <a:t>centred</a:t>
            </a:r>
            <a:r>
              <a:rPr lang="en-US">
                <a:cs typeface="Calibri"/>
              </a:rPr>
              <a:t> learning environment.</a:t>
            </a:r>
          </a:p>
          <a:p>
            <a:pPr marL="171450" indent="-171450">
              <a:buFont typeface="Arial"/>
              <a:buChar char="•"/>
            </a:pPr>
            <a:r>
              <a:rPr lang="en-US">
                <a:cs typeface="Calibri"/>
              </a:rPr>
              <a:t>Recent research by () highlighted the importance of adult and child interactions in stimulating learning.</a:t>
            </a:r>
          </a:p>
          <a:p>
            <a:pPr marL="171450" indent="-171450">
              <a:buFont typeface="Arial"/>
              <a:buChar char="•"/>
            </a:pPr>
            <a:r>
              <a:rPr lang="en-US">
                <a:cs typeface="Calibri"/>
              </a:rPr>
              <a:t>Child-</a:t>
            </a:r>
            <a:r>
              <a:rPr lang="en-US" err="1">
                <a:cs typeface="Calibri"/>
              </a:rPr>
              <a:t>centred</a:t>
            </a:r>
            <a:r>
              <a:rPr lang="en-US">
                <a:cs typeface="Calibri"/>
              </a:rPr>
              <a:t> learning is undertaken via active, experiential learning through play </a:t>
            </a:r>
            <a:r>
              <a:rPr lang="en-US" err="1">
                <a:cs typeface="Calibri"/>
              </a:rPr>
              <a:t>utilising</a:t>
            </a:r>
            <a:r>
              <a:rPr lang="en-US">
                <a:cs typeface="Calibri"/>
              </a:rPr>
              <a:t> the indoor and outdoor environments.</a:t>
            </a:r>
          </a:p>
          <a:p>
            <a:pPr marL="171450" indent="-171450">
              <a:buFont typeface="Arial"/>
              <a:buChar char="•"/>
            </a:pPr>
            <a:r>
              <a:rPr lang="en-US">
                <a:cs typeface="Calibri"/>
              </a:rPr>
              <a:t>Play-based learning is found to be a highly effective method in enhancing children's socio-emotional and academic development.</a:t>
            </a:r>
            <a:endParaRPr lang="en-US"/>
          </a:p>
          <a:p>
            <a:pPr marL="171450" indent="-171450">
              <a:buFont typeface="Arial"/>
              <a:buChar char="•"/>
            </a:pPr>
            <a:r>
              <a:rPr lang="en-US"/>
              <a:t>However, theories adopted by both countries to underpin their pedagogical approaches appear to differ.</a:t>
            </a:r>
            <a:endParaRPr lang="en-US">
              <a:cs typeface="Calibri"/>
            </a:endParaRPr>
          </a:p>
          <a:p>
            <a:pPr marL="171450" indent="-171450">
              <a:buFont typeface="Arial"/>
              <a:buChar char="•"/>
            </a:pPr>
            <a:r>
              <a:rPr lang="en-US"/>
              <a:t>Wales adopts a progressive and constructivist approach to learning, endorsing the educational theories of Kolb, Dewey, Montessori and Vygotsky.</a:t>
            </a:r>
            <a:endParaRPr lang="en-US">
              <a:cs typeface="Calibri" panose="020F0502020204030204"/>
            </a:endParaRPr>
          </a:p>
          <a:p>
            <a:pPr marL="171450" indent="-171450">
              <a:buFont typeface="Arial"/>
              <a:buChar char="•"/>
            </a:pPr>
            <a:r>
              <a:rPr lang="en-US"/>
              <a:t>In contrast, Finland solely adopts a constructivist approach to education solely endorsing the theory expressed by Vygotsky.</a:t>
            </a:r>
            <a:endParaRPr lang="en-US">
              <a:cs typeface="Calibri"/>
            </a:endParaRPr>
          </a:p>
          <a:p>
            <a:pPr marL="171450" indent="-171450">
              <a:buFont typeface="Arial"/>
              <a:buChar char="•"/>
            </a:pPr>
            <a:r>
              <a:rPr lang="en-US"/>
              <a:t>According to (0), adoption of a singular pedagogical approach can negatively impact children's outcomes.</a:t>
            </a:r>
            <a:endParaRPr lang="en-US">
              <a:cs typeface="Calibri"/>
            </a:endParaRPr>
          </a:p>
          <a:p>
            <a:pPr marL="171450" indent="-171450">
              <a:buFont typeface="Arial"/>
              <a:buChar char="•"/>
            </a:pPr>
            <a:r>
              <a:rPr lang="en-US"/>
              <a:t>However, Finland's successful placing in PISA rankings does contest both this statement and that of the published  research findings.</a:t>
            </a:r>
            <a:endParaRPr lang="en-US">
              <a:cs typeface="Calibri"/>
            </a:endParaRPr>
          </a:p>
          <a:p>
            <a:pPr marL="171450" indent="-171450">
              <a:buFont typeface="Arial"/>
              <a:buChar char="•"/>
            </a:pP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19</a:t>
            </a:fld>
            <a:endParaRPr lang="en-US"/>
          </a:p>
        </p:txBody>
      </p:sp>
    </p:spTree>
    <p:extLst>
      <p:ext uri="{BB962C8B-B14F-4D97-AF65-F5344CB8AC3E}">
        <p14:creationId xmlns:p14="http://schemas.microsoft.com/office/powerpoint/2010/main" val="240419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11/22/20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11/22/20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web.microsoftstream.com/video/6966701e-604f-4004-81ec-ec8e1e7e9a2e" TargetMode="Externa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hyperlink" Target="https://www.researchgate.net/publication/261914217_Inquiry_Based_Learning_A_New_Approach_To_Classroom_Learning" TargetMode="External"/><Relationship Id="rId7" Type="http://schemas.openxmlformats.org/officeDocument/2006/relationships/hyperlink" Target="https://www.tandfonline.com/doi/10.1080/09575146.2013.771152?scroll=top&amp;needAccess=true" TargetMode="External"/><Relationship Id="rId2" Type="http://schemas.openxmlformats.org/officeDocument/2006/relationships/hyperlink" Target="https://www.researchgate.net/publication/332754848_Understanding_Teacher_Evaluation_in_Finland_A_Professional_Development_Framework" TargetMode="External"/><Relationship Id="rId1" Type="http://schemas.openxmlformats.org/officeDocument/2006/relationships/slideLayout" Target="../slideLayouts/slideLayout2.xml"/><Relationship Id="rId6" Type="http://schemas.openxmlformats.org/officeDocument/2006/relationships/hyperlink" Target="https://www.childresearch.net/projects/ecec/2017_02.html" TargetMode="External"/><Relationship Id="rId5" Type="http://schemas.openxmlformats.org/officeDocument/2006/relationships/hyperlink" Target="https://www.bbc.co.uk/news/uk-wales-50587348" TargetMode="External"/><Relationship Id="rId4" Type="http://schemas.openxmlformats.org/officeDocument/2006/relationships/hyperlink" Target="https://web.b.ebscohost.com/ehost/detail/detail?vid=2&amp;sid=d9e82947-2328-43ac-967d-c346ba5cc370%40sessionmgr101&amp;bdata=JnNpdGU9ZWhvc3QtbGl2ZQ%3d%3d#AN=9604232006&amp;db=aph"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tandfonline.com/doi/abs.10.1080/03004430.2011.646719" TargetMode="External"/><Relationship Id="rId3" Type="http://schemas.openxmlformats.org/officeDocument/2006/relationships/hyperlink" Target="https://eacea.ec.europa.eu/national-policies/eurydice/finland/organisation-education-system-and-its-structure_en" TargetMode="External"/><Relationship Id="rId7" Type="http://schemas.openxmlformats.org/officeDocument/2006/relationships/hyperlink" Target="https://helda.helsinki.fi/bitstream/handle/10138/312248/Harju_and_Niemi_2017_Transerversal_skills_in_Finnish_curriculum.pdf?sequence=1" TargetMode="External"/><Relationship Id="rId2" Type="http://schemas.openxmlformats.org/officeDocument/2006/relationships/hyperlink" Target="https://www.researchgate.net/publication/308084623_Constructivism_A_Paradigm_for_Teaching_and_Learning" TargetMode="External"/><Relationship Id="rId1" Type="http://schemas.openxmlformats.org/officeDocument/2006/relationships/slideLayout" Target="../slideLayouts/slideLayout2.xml"/><Relationship Id="rId6" Type="http://schemas.openxmlformats.org/officeDocument/2006/relationships/hyperlink" Target="https://link.springer.com/chapter/10.1007/978-3-319-42557-3_15#citeas" TargetMode="External"/><Relationship Id="rId5" Type="http://schemas.openxmlformats.org/officeDocument/2006/relationships/hyperlink" Target="https://www.oph.fi/sites/default/files/documents/key-figures-on-early-childhood-and-basic-education-in-finland.pdf" TargetMode="External"/><Relationship Id="rId4" Type="http://schemas.openxmlformats.org/officeDocument/2006/relationships/hyperlink" Target="https://eacea.ec.europa.eu/national-policies/eurydiceb"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early-education.org.uk/sites/default/files/ExperientialEducationIntro(2016)%20(7).docx" TargetMode="External"/><Relationship Id="rId3" Type="http://schemas.openxmlformats.org/officeDocument/2006/relationships/hyperlink" Target="https://www.sciencedirect.com/science/article/pii/S1747938X15000068" TargetMode="External"/><Relationship Id="rId7" Type="http://schemas.openxmlformats.org/officeDocument/2006/relationships/hyperlink" Target="https://www.tandfonline.com/doi/pdf/10.1080/0957514000200203?needAccess=true" TargetMode="External"/><Relationship Id="rId2" Type="http://schemas.openxmlformats.org/officeDocument/2006/relationships/hyperlink" Target="https://www.researchgate.net/publication/286080586_Didactics_-_Learning_and_Teaching_in_Europe" TargetMode="External"/><Relationship Id="rId1" Type="http://schemas.openxmlformats.org/officeDocument/2006/relationships/slideLayout" Target="../slideLayouts/slideLayout2.xml"/><Relationship Id="rId6" Type="http://schemas.openxmlformats.org/officeDocument/2006/relationships/hyperlink" Target="https://content.ebscohost.com/ehost/detail/detail?vid=1&amp;sid=353a9132-944e-4071-877a-c79e672a40f2%40pdc-v-sessmgr04&amp;bdata=JnNpdGU9ZWhvc3QtbGl2ZQ%3d%3d#AN=117855887&amp;db=aph" TargetMode="External"/><Relationship Id="rId5" Type="http://schemas.openxmlformats.org/officeDocument/2006/relationships/hyperlink" Target="https://lbproduction.s3.amazonaws.com/5bfbf0b9e03516" TargetMode="External"/><Relationship Id="rId10" Type="http://schemas.openxmlformats.org/officeDocument/2006/relationships/hyperlink" Target="https://www.researchgate.net/publication/327190779_The_teacher's_role_and_professional_development" TargetMode="External"/><Relationship Id="rId4" Type="http://schemas.openxmlformats.org/officeDocument/2006/relationships/hyperlink" Target="https://files.eric.ed.gov/fulltext/EJ1186140.pdf" TargetMode="External"/><Relationship Id="rId9" Type="http://schemas.openxmlformats.org/officeDocument/2006/relationships/hyperlink" Target="https://assets.publishing.service.goc.uk/government/uploads/system/uploads/attachment_data/file/445817/RB400_-_Early_years_pedagogy_and_policy_an_international_study.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327matters.org/docs/rr356.pdf" TargetMode="External"/><Relationship Id="rId3" Type="http://schemas.openxmlformats.org/officeDocument/2006/relationships/hyperlink" Target="https://julkaisut.valtioneuvosto.fi/bitstream/handle/10024/79951/opm41.pdf?sequence=1" TargetMode="External"/><Relationship Id="rId7" Type="http://schemas.openxmlformats.org/officeDocument/2006/relationships/hyperlink" Target="https://files.eric.gov/fulltext/EJ1087130.pdf" TargetMode="External"/><Relationship Id="rId2" Type="http://schemas.openxmlformats.org/officeDocument/2006/relationships/hyperlink" Target="https://www.tandfonline.com/doi/pdf/10.1080/026013700293458" TargetMode="External"/><Relationship Id="rId1" Type="http://schemas.openxmlformats.org/officeDocument/2006/relationships/slideLayout" Target="../slideLayouts/slideLayout2.xml"/><Relationship Id="rId6" Type="http://schemas.openxmlformats.org/officeDocument/2006/relationships/hyperlink" Target="https://pdfs.semanticscholar.org/4bc0f86b4444371fd362cb0f74048445bdff.pdf" TargetMode="External"/><Relationship Id="rId5" Type="http://schemas.openxmlformats.org/officeDocument/2006/relationships/hyperlink" Target="https://www.forumoswiatowe.pl/index.php/czasopismo/article/view/458" TargetMode="External"/><Relationship Id="rId4" Type="http://schemas.openxmlformats.org/officeDocument/2006/relationships/hyperlink" Target="http://www.researchgate.net/publication/338868270_Montessori_Education_And_The_%E2%80%99Prepared_Environment" TargetMode="External"/><Relationship Id="rId9" Type="http://schemas.openxmlformats.org/officeDocument/2006/relationships/hyperlink" Target="http://link.springer.com/article/10.1007/s10643-007-0166-7"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gov.wales/education-wales-our-national-mission-update-october-2020-html" TargetMode="External"/><Relationship Id="rId3" Type="http://schemas.openxmlformats.org/officeDocument/2006/relationships/hyperlink" Target="https://hwb.gov.wales/api/storage/8f0b360f-f1f6-4bec-b11a-df88168007f9/learning-and-teaching-pedagogy.pdf" TargetMode="External"/><Relationship Id="rId7" Type="http://schemas.openxmlformats.org/officeDocument/2006/relationships/hyperlink" Target="https://curriculumforwales.gov.wales/2018/03/21/finding-out-about-finlands-language-learning-teacher-autonomy-and-work-play-balance" TargetMode="External"/><Relationship Id="rId2" Type="http://schemas.openxmlformats.org/officeDocument/2006/relationships/hyperlink" Target="https://www.researchgate.net/publication/309416489_Defining_And_Measuring_Active_Play_Among_Young_Children_A_Systematic_Review" TargetMode="External"/><Relationship Id="rId1" Type="http://schemas.openxmlformats.org/officeDocument/2006/relationships/slideLayout" Target="../slideLayouts/slideLayout2.xml"/><Relationship Id="rId6" Type="http://schemas.openxmlformats.org/officeDocument/2006/relationships/hyperlink" Target="https://hwb.gov.wales/api/storage/f9d85dba-85a&#8212;4e87-bb58-a24730af7e57/foundation-phase-profile-handbook-revised-september-2017.pdf" TargetMode="External"/><Relationship Id="rId5" Type="http://schemas.openxmlformats.org/officeDocument/2006/relationships/hyperlink" Target="https://gov.wales/sites/default/files/publications/2018-03/education-in-wales-our-national-mission.pdf" TargetMode="External"/><Relationship Id="rId4" Type="http://schemas.openxmlformats.org/officeDocument/2006/relationships/hyperlink" Target="https://orca.cf.ac.uk/88812/1/130318-evaluating-foundation-phase-policy-logic-model-programme-theory-en.pdf" TargetMode="External"/><Relationship Id="rId9" Type="http://schemas.openxmlformats.org/officeDocument/2006/relationships/hyperlink" Target="https://statswales.gov.wales/Catalogue/Education-and-Skills/Schools-and-Teachers/Examinations-and-Assessments/Foundation-Ph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cs typeface="Calibri Light"/>
              </a:rPr>
              <a:t>Analysis of a World Curriculum</a:t>
            </a:r>
            <a:br>
              <a:rPr lang="en-US">
                <a:cs typeface="Calibri Light"/>
              </a:rPr>
            </a:br>
            <a:r>
              <a:rPr lang="en-US" sz="2000">
                <a:cs typeface="Calibri Light"/>
              </a:rPr>
              <a:t>Rhian Williams</a:t>
            </a:r>
            <a:endParaRPr lang="en-US" sz="1100">
              <a:cs typeface="Calibri Light"/>
            </a:endParaRPr>
          </a:p>
        </p:txBody>
      </p:sp>
      <p:sp>
        <p:nvSpPr>
          <p:cNvPr id="3" name="Subtitle 2"/>
          <p:cNvSpPr>
            <a:spLocks noGrp="1"/>
          </p:cNvSpPr>
          <p:nvPr>
            <p:ph sz="half" idx="1"/>
          </p:nvPr>
        </p:nvSpPr>
        <p:spPr/>
        <p:txBody>
          <a:bodyPr vert="horz" lIns="91440" tIns="45720" rIns="91440" bIns="45720" rtlCol="0" anchor="t">
            <a:normAutofit/>
          </a:bodyPr>
          <a:lstStyle/>
          <a:p>
            <a:pPr marL="0" indent="0" algn="ctr">
              <a:buNone/>
            </a:pPr>
            <a:endParaRPr lang="en-US" sz="3200">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lgn="ctr">
              <a:buNone/>
            </a:pPr>
            <a:endParaRPr lang="en-US">
              <a:solidFill>
                <a:srgbClr val="FF0000"/>
              </a:solidFill>
              <a:cs typeface="Calibri"/>
            </a:endParaRPr>
          </a:p>
        </p:txBody>
      </p:sp>
      <p:sp>
        <p:nvSpPr>
          <p:cNvPr id="4" name="Content Placeholder 3">
            <a:extLst>
              <a:ext uri="{FF2B5EF4-FFF2-40B4-BE49-F238E27FC236}">
                <a16:creationId xmlns:a16="http://schemas.microsoft.com/office/drawing/2014/main" id="{2B84181C-3D0B-47AD-8850-862426936592}"/>
              </a:ext>
            </a:extLst>
          </p:cNvPr>
          <p:cNvSpPr>
            <a:spLocks noGrp="1"/>
          </p:cNvSpPr>
          <p:nvPr>
            <p:ph sz="half" idx="2"/>
          </p:nvPr>
        </p:nvSpPr>
        <p:spPr/>
        <p:txBody>
          <a:bodyPr vert="horz" lIns="91440" tIns="45720" rIns="91440" bIns="45720" rtlCol="0" anchor="t">
            <a:normAutofit/>
          </a:bodyPr>
          <a:lstStyle/>
          <a:p>
            <a:pPr marL="0" indent="0">
              <a:buNone/>
            </a:pPr>
            <a:endParaRPr lang="en-US">
              <a:cs typeface="Calibri"/>
            </a:endParaRPr>
          </a:p>
          <a:p>
            <a:endParaRPr lang="en-US">
              <a:cs typeface="Calibri"/>
            </a:endParaRPr>
          </a:p>
          <a:p>
            <a:pPr marL="0" indent="0" algn="ctr">
              <a:buNone/>
            </a:pPr>
            <a:endParaRPr lang="en-US" sz="2600">
              <a:solidFill>
                <a:srgbClr val="002060"/>
              </a:solidFill>
              <a:cs typeface="Calibri"/>
            </a:endParaRPr>
          </a:p>
        </p:txBody>
      </p:sp>
      <p:pic>
        <p:nvPicPr>
          <p:cNvPr id="5" name="Picture 5" descr="Logo, icon&#10;&#10;Description automatically generated">
            <a:extLst>
              <a:ext uri="{FF2B5EF4-FFF2-40B4-BE49-F238E27FC236}">
                <a16:creationId xmlns:a16="http://schemas.microsoft.com/office/drawing/2014/main" id="{8C01A7DE-BD3F-4FD6-B3B4-E13BC008F4C7}"/>
              </a:ext>
            </a:extLst>
          </p:cNvPr>
          <p:cNvPicPr>
            <a:picLocks noChangeAspect="1"/>
          </p:cNvPicPr>
          <p:nvPr/>
        </p:nvPicPr>
        <p:blipFill>
          <a:blip r:embed="rId2"/>
          <a:stretch>
            <a:fillRect/>
          </a:stretch>
        </p:blipFill>
        <p:spPr>
          <a:xfrm>
            <a:off x="6521569" y="2483265"/>
            <a:ext cx="4136469" cy="3693698"/>
          </a:xfrm>
          <a:prstGeom prst="rect">
            <a:avLst/>
          </a:prstGeom>
        </p:spPr>
      </p:pic>
      <p:pic>
        <p:nvPicPr>
          <p:cNvPr id="6" name="Picture 6" descr="Logo&#10;&#10;Description automatically generated">
            <a:extLst>
              <a:ext uri="{FF2B5EF4-FFF2-40B4-BE49-F238E27FC236}">
                <a16:creationId xmlns:a16="http://schemas.microsoft.com/office/drawing/2014/main" id="{0BE44372-DA66-4D11-BD24-B198207F6F87}"/>
              </a:ext>
            </a:extLst>
          </p:cNvPr>
          <p:cNvPicPr>
            <a:picLocks noChangeAspect="1"/>
          </p:cNvPicPr>
          <p:nvPr/>
        </p:nvPicPr>
        <p:blipFill>
          <a:blip r:embed="rId3"/>
          <a:stretch>
            <a:fillRect/>
          </a:stretch>
        </p:blipFill>
        <p:spPr>
          <a:xfrm>
            <a:off x="1345594" y="2483264"/>
            <a:ext cx="4135385" cy="3693699"/>
          </a:xfrm>
          <a:prstGeom prst="rect">
            <a:avLst/>
          </a:prstGeom>
        </p:spPr>
      </p:pic>
      <p:sp>
        <p:nvSpPr>
          <p:cNvPr id="7" name="TextBox 6">
            <a:extLst>
              <a:ext uri="{FF2B5EF4-FFF2-40B4-BE49-F238E27FC236}">
                <a16:creationId xmlns:a16="http://schemas.microsoft.com/office/drawing/2014/main" id="{AA24D6FE-E4FC-4491-8765-5C6976B05ABF}"/>
              </a:ext>
            </a:extLst>
          </p:cNvPr>
          <p:cNvSpPr txBox="1"/>
          <p:nvPr/>
        </p:nvSpPr>
        <p:spPr>
          <a:xfrm>
            <a:off x="5040702" y="63059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Google images (2020).</a:t>
            </a:r>
            <a:endParaRPr lang="en-US"/>
          </a:p>
        </p:txBody>
      </p:sp>
    </p:spTree>
    <p:extLst>
      <p:ext uri="{BB962C8B-B14F-4D97-AF65-F5344CB8AC3E}">
        <p14:creationId xmlns:p14="http://schemas.microsoft.com/office/powerpoint/2010/main" val="2693920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2680-0C62-43AD-9842-8B59E888ACB6}"/>
              </a:ext>
            </a:extLst>
          </p:cNvPr>
          <p:cNvSpPr>
            <a:spLocks noGrp="1"/>
          </p:cNvSpPr>
          <p:nvPr>
            <p:ph type="title"/>
          </p:nvPr>
        </p:nvSpPr>
        <p:spPr>
          <a:xfrm>
            <a:off x="334993" y="264484"/>
            <a:ext cx="11363863" cy="994884"/>
          </a:xfrm>
        </p:spPr>
        <p:txBody>
          <a:bodyPr/>
          <a:lstStyle/>
          <a:p>
            <a:pPr algn="ctr"/>
            <a:r>
              <a:rPr lang="en-GB" b="1">
                <a:cs typeface="Calibri Light"/>
              </a:rPr>
              <a:t>Introduction </a:t>
            </a:r>
            <a:endParaRPr lang="en-US" b="1">
              <a:cs typeface="Calibri Light"/>
            </a:endParaRPr>
          </a:p>
        </p:txBody>
      </p:sp>
      <p:sp>
        <p:nvSpPr>
          <p:cNvPr id="3" name="Content Placeholder 2">
            <a:extLst>
              <a:ext uri="{FF2B5EF4-FFF2-40B4-BE49-F238E27FC236}">
                <a16:creationId xmlns:a16="http://schemas.microsoft.com/office/drawing/2014/main" id="{E33FCACC-BAFF-492B-A41B-733D7EB878B4}"/>
              </a:ext>
            </a:extLst>
          </p:cNvPr>
          <p:cNvSpPr>
            <a:spLocks noGrp="1"/>
          </p:cNvSpPr>
          <p:nvPr>
            <p:ph idx="1"/>
          </p:nvPr>
        </p:nvSpPr>
        <p:spPr>
          <a:xfrm>
            <a:off x="838200" y="1825625"/>
            <a:ext cx="10515600" cy="4753904"/>
          </a:xfrm>
        </p:spPr>
        <p:txBody>
          <a:bodyPr vert="horz" lIns="91440" tIns="45720" rIns="91440" bIns="45720" rtlCol="0" anchor="t">
            <a:normAutofit/>
          </a:bodyPr>
          <a:lstStyle/>
          <a:p>
            <a:endParaRPr lang="en-US" sz="2200">
              <a:solidFill>
                <a:srgbClr val="FF0000"/>
              </a:solidFill>
              <a:cs typeface="Calibri"/>
            </a:endParaRPr>
          </a:p>
          <a:p>
            <a:endParaRPr lang="en-US" sz="2200">
              <a:solidFill>
                <a:srgbClr val="FF0000"/>
              </a:solidFill>
              <a:cs typeface="Calibri"/>
            </a:endParaRPr>
          </a:p>
          <a:p>
            <a:endParaRPr lang="en-US" sz="2200">
              <a:solidFill>
                <a:srgbClr val="FF0000"/>
              </a:solidFill>
              <a:cs typeface="Calibri"/>
            </a:endParaRPr>
          </a:p>
        </p:txBody>
      </p:sp>
      <p:pic>
        <p:nvPicPr>
          <p:cNvPr id="4" name="Picture 6" descr="Logo&#10;&#10;Description automatically generated">
            <a:extLst>
              <a:ext uri="{FF2B5EF4-FFF2-40B4-BE49-F238E27FC236}">
                <a16:creationId xmlns:a16="http://schemas.microsoft.com/office/drawing/2014/main" id="{6C594FDB-99D0-4332-964C-AFA9ACC2AC75}"/>
              </a:ext>
            </a:extLst>
          </p:cNvPr>
          <p:cNvPicPr>
            <a:picLocks noChangeAspect="1"/>
          </p:cNvPicPr>
          <p:nvPr/>
        </p:nvPicPr>
        <p:blipFill>
          <a:blip r:embed="rId3"/>
          <a:stretch>
            <a:fillRect/>
          </a:stretch>
        </p:blipFill>
        <p:spPr>
          <a:xfrm>
            <a:off x="569342" y="271998"/>
            <a:ext cx="1797502" cy="922497"/>
          </a:xfrm>
          <a:prstGeom prst="rect">
            <a:avLst/>
          </a:prstGeom>
        </p:spPr>
      </p:pic>
      <p:pic>
        <p:nvPicPr>
          <p:cNvPr id="6" name="Picture 5" descr="Logo, icon&#10;&#10;Description automatically generated">
            <a:extLst>
              <a:ext uri="{FF2B5EF4-FFF2-40B4-BE49-F238E27FC236}">
                <a16:creationId xmlns:a16="http://schemas.microsoft.com/office/drawing/2014/main" id="{499F11E4-7766-44F5-8059-453A57BE477F}"/>
              </a:ext>
            </a:extLst>
          </p:cNvPr>
          <p:cNvPicPr>
            <a:picLocks noChangeAspect="1"/>
          </p:cNvPicPr>
          <p:nvPr/>
        </p:nvPicPr>
        <p:blipFill>
          <a:blip r:embed="rId4"/>
          <a:stretch>
            <a:fillRect/>
          </a:stretch>
        </p:blipFill>
        <p:spPr>
          <a:xfrm>
            <a:off x="9595120" y="358263"/>
            <a:ext cx="2016367" cy="839011"/>
          </a:xfrm>
          <a:prstGeom prst="rect">
            <a:avLst/>
          </a:prstGeom>
        </p:spPr>
      </p:pic>
      <p:sp>
        <p:nvSpPr>
          <p:cNvPr id="7" name="TextBox 6">
            <a:extLst>
              <a:ext uri="{FF2B5EF4-FFF2-40B4-BE49-F238E27FC236}">
                <a16:creationId xmlns:a16="http://schemas.microsoft.com/office/drawing/2014/main" id="{F724E437-2C58-8540-A88B-CC14A0557CB6}"/>
              </a:ext>
            </a:extLst>
          </p:cNvPr>
          <p:cNvSpPr txBox="1"/>
          <p:nvPr/>
        </p:nvSpPr>
        <p:spPr>
          <a:xfrm>
            <a:off x="419213" y="1369200"/>
            <a:ext cx="11549552" cy="5324535"/>
          </a:xfrm>
          <a:prstGeom prst="rect">
            <a:avLst/>
          </a:prstGeom>
          <a:noFill/>
        </p:spPr>
        <p:txBody>
          <a:bodyPr wrap="square" lIns="91440" tIns="45720" rIns="91440" bIns="45720" anchor="t">
            <a:spAutoFit/>
          </a:bodyPr>
          <a:lstStyle/>
          <a:p>
            <a:pPr marL="285750" indent="-285750">
              <a:buFont typeface="Arial"/>
              <a:buChar char="•"/>
            </a:pPr>
            <a:r>
              <a:rPr lang="en-US" sz="2000">
                <a:cs typeface="Calibri"/>
              </a:rPr>
              <a:t>Provide an overview of early years education in Wales and Finland</a:t>
            </a:r>
          </a:p>
          <a:p>
            <a:pPr marL="285750" indent="-285750">
              <a:buFont typeface="Arial"/>
              <a:buChar char="•"/>
            </a:pPr>
            <a:r>
              <a:rPr lang="en-US" sz="2000">
                <a:cs typeface="Calibri"/>
              </a:rPr>
              <a:t>Identify and analyze the key principles of early years education in both countries.</a:t>
            </a:r>
          </a:p>
          <a:p>
            <a:pPr marL="285750" indent="-285750">
              <a:buFont typeface="Arial"/>
              <a:buChar char="•"/>
            </a:pPr>
            <a:r>
              <a:rPr lang="en-US" sz="2000">
                <a:cs typeface="Calibri"/>
              </a:rPr>
              <a:t>Contest the role of the teacher and examine how their pedagogical approaches support children's potential for learning</a:t>
            </a:r>
            <a:r>
              <a:rPr lang="en-US" sz="2000">
                <a:solidFill>
                  <a:srgbClr val="000000"/>
                </a:solidFill>
                <a:cs typeface="Calibri"/>
              </a:rPr>
              <a:t>.</a:t>
            </a:r>
            <a:endParaRPr lang="en-US" sz="2000">
              <a:solidFill>
                <a:srgbClr val="FF0000"/>
              </a:solidFill>
              <a:cs typeface="Calibri"/>
            </a:endParaRPr>
          </a:p>
          <a:p>
            <a:pPr marL="285750" indent="-285750">
              <a:buFont typeface="Arial"/>
              <a:buChar char="•"/>
            </a:pPr>
            <a:r>
              <a:rPr lang="en-US" sz="2000">
                <a:cs typeface="Calibri"/>
              </a:rPr>
              <a:t>According to Makovec (2018), teaching roles are influenced by their cultural and social environments.</a:t>
            </a:r>
            <a:endParaRPr lang="en-US" sz="2000">
              <a:solidFill>
                <a:srgbClr val="FF0000"/>
              </a:solidFill>
              <a:cs typeface="Calibri"/>
            </a:endParaRPr>
          </a:p>
          <a:p>
            <a:pPr marL="285750" indent="-285750">
              <a:buFont typeface="Arial"/>
              <a:buChar char="•"/>
            </a:pPr>
            <a:r>
              <a:rPr lang="en-US" sz="2000">
                <a:cs typeface="Calibri"/>
              </a:rPr>
              <a:t>Investigate the different types of pedagogical methods, which are utilised to consolidate children's learning.</a:t>
            </a:r>
          </a:p>
          <a:p>
            <a:pPr marL="285750" indent="-285750">
              <a:buFont typeface="Arial"/>
              <a:buChar char="•"/>
            </a:pPr>
            <a:r>
              <a:rPr lang="en-US" sz="2000">
                <a:cs typeface="Calibri"/>
              </a:rPr>
              <a:t>According to (Siraj-Blatchford et al., 2002), pedagogy is a process of interaction that occurs between teacher, child and the learning environment.</a:t>
            </a:r>
          </a:p>
          <a:p>
            <a:pPr marL="285750" indent="-285750">
              <a:buFont typeface="Arial"/>
              <a:buChar char="•"/>
            </a:pPr>
            <a:r>
              <a:rPr lang="en-US" sz="2000">
                <a:cs typeface="Calibri"/>
              </a:rPr>
              <a:t>Consider the aesthetics of each learning environment and how it influences children's development.</a:t>
            </a:r>
            <a:endParaRPr lang="en-US">
              <a:cs typeface="Calibri"/>
            </a:endParaRPr>
          </a:p>
          <a:p>
            <a:pPr marL="285750" indent="-285750">
              <a:buFont typeface="Arial"/>
              <a:buChar char="•"/>
            </a:pPr>
            <a:r>
              <a:rPr lang="en-US" sz="2000">
                <a:cs typeface="Calibri"/>
              </a:rPr>
              <a:t>Establish the curriculum design of each country and evaluate how it aids the developmental needs of all children.</a:t>
            </a:r>
          </a:p>
          <a:p>
            <a:pPr marL="285750" indent="-285750">
              <a:buFont typeface="Arial"/>
              <a:buChar char="•"/>
            </a:pPr>
            <a:r>
              <a:rPr lang="en-US" sz="2000">
                <a:ea typeface="+mn-lt"/>
                <a:cs typeface="+mn-lt"/>
              </a:rPr>
              <a:t>According to Shao-Wen (2012), curriculum is an umbrella term for what teachers intend to teach, what children are going to learn and their success outcomes.</a:t>
            </a:r>
          </a:p>
          <a:p>
            <a:pPr marL="285750" indent="-285750">
              <a:buFont typeface="Arial"/>
              <a:buChar char="•"/>
            </a:pPr>
            <a:r>
              <a:rPr lang="en-US" sz="2000">
                <a:ea typeface="+mn-lt"/>
                <a:cs typeface="+mn-lt"/>
              </a:rPr>
              <a:t>Evaluate the impact of success in each curricula with regards to PISA rankings.</a:t>
            </a:r>
          </a:p>
          <a:p>
            <a:pPr marL="285750" indent="-285750">
              <a:buFont typeface="Arial"/>
              <a:buChar char="•"/>
            </a:pPr>
            <a:r>
              <a:rPr lang="en-US" sz="2000">
                <a:ea typeface="+mn-lt"/>
                <a:cs typeface="+mn-lt"/>
              </a:rPr>
              <a:t>Contest the Welsh Government's statement that learning and teaching in Finland is very similar to Wales (Welsh Government, 2018). </a:t>
            </a:r>
          </a:p>
        </p:txBody>
      </p:sp>
    </p:spTree>
    <p:extLst>
      <p:ext uri="{BB962C8B-B14F-4D97-AF65-F5344CB8AC3E}">
        <p14:creationId xmlns:p14="http://schemas.microsoft.com/office/powerpoint/2010/main" val="209865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14F0-B978-4530-B114-570C5E941004}"/>
              </a:ext>
            </a:extLst>
          </p:cNvPr>
          <p:cNvSpPr>
            <a:spLocks noGrp="1"/>
          </p:cNvSpPr>
          <p:nvPr>
            <p:ph type="title"/>
          </p:nvPr>
        </p:nvSpPr>
        <p:spPr>
          <a:xfrm>
            <a:off x="216278" y="196244"/>
            <a:ext cx="8552472" cy="966130"/>
          </a:xfrm>
        </p:spPr>
        <p:txBody>
          <a:bodyPr>
            <a:normAutofit/>
          </a:bodyPr>
          <a:lstStyle/>
          <a:p>
            <a:pPr algn="ctr"/>
            <a:r>
              <a:rPr lang="en-US" b="1">
                <a:cs typeface="Calibri Light"/>
              </a:rPr>
              <a:t>The Foundation Phase in Wales</a:t>
            </a:r>
          </a:p>
        </p:txBody>
      </p:sp>
      <p:sp>
        <p:nvSpPr>
          <p:cNvPr id="3" name="Content Placeholder 2">
            <a:extLst>
              <a:ext uri="{FF2B5EF4-FFF2-40B4-BE49-F238E27FC236}">
                <a16:creationId xmlns:a16="http://schemas.microsoft.com/office/drawing/2014/main" id="{DB5CA82A-73C4-44E2-A650-D72C0D454505}"/>
              </a:ext>
            </a:extLst>
          </p:cNvPr>
          <p:cNvSpPr>
            <a:spLocks noGrp="1"/>
          </p:cNvSpPr>
          <p:nvPr>
            <p:ph idx="1"/>
          </p:nvPr>
        </p:nvSpPr>
        <p:spPr>
          <a:xfrm>
            <a:off x="216279" y="1271759"/>
            <a:ext cx="8552583" cy="5391555"/>
          </a:xfrm>
        </p:spPr>
        <p:txBody>
          <a:bodyPr vert="horz" lIns="91440" tIns="45720" rIns="91440" bIns="45720" rtlCol="0" anchor="ctr">
            <a:normAutofit/>
          </a:bodyPr>
          <a:lstStyle/>
          <a:p>
            <a:endParaRPr lang="en-US" sz="2000">
              <a:cs typeface="Calibri"/>
            </a:endParaRPr>
          </a:p>
          <a:p>
            <a:r>
              <a:rPr lang="en-US" sz="2000">
                <a:ea typeface="+mn-lt"/>
                <a:cs typeface="+mn-lt"/>
              </a:rPr>
              <a:t>A progressive curriculum that addresses the heterogeneous needs of children over a four-year period.</a:t>
            </a:r>
          </a:p>
          <a:p>
            <a:r>
              <a:rPr lang="en-US" sz="2000">
                <a:cs typeface="Calibri"/>
              </a:rPr>
              <a:t>Holistically promotes the developmental needs of children.</a:t>
            </a:r>
            <a:endParaRPr lang="en-US">
              <a:cs typeface="Calibri"/>
            </a:endParaRPr>
          </a:p>
          <a:p>
            <a:r>
              <a:rPr lang="en-US" sz="2000">
                <a:cs typeface="Calibri"/>
              </a:rPr>
              <a:t>Builds upon prior knowledge and experiences.</a:t>
            </a:r>
          </a:p>
          <a:p>
            <a:r>
              <a:rPr lang="en-US" sz="2000">
                <a:cs typeface="Calibri"/>
              </a:rPr>
              <a:t>Develops equity via values and opportunities.</a:t>
            </a:r>
          </a:p>
          <a:p>
            <a:r>
              <a:rPr lang="en-US" sz="2000">
                <a:cs typeface="Calibri"/>
              </a:rPr>
              <a:t>Champions diversity.</a:t>
            </a:r>
          </a:p>
          <a:p>
            <a:r>
              <a:rPr lang="en-US" sz="2000">
                <a:cs typeface="Calibri"/>
              </a:rPr>
              <a:t>Fosters home-school partnerships.</a:t>
            </a:r>
          </a:p>
          <a:p>
            <a:r>
              <a:rPr lang="en-US" sz="2000">
                <a:cs typeface="Calibri"/>
              </a:rPr>
              <a:t>Learning is consolidated with experiential play.</a:t>
            </a:r>
          </a:p>
          <a:p>
            <a:r>
              <a:rPr lang="en-US" sz="2000">
                <a:cs typeface="Calibri"/>
              </a:rPr>
              <a:t>Develops self-esteem, feelings of self-worth and self-image.</a:t>
            </a:r>
          </a:p>
          <a:p>
            <a:r>
              <a:rPr lang="en-US" sz="2000">
                <a:ea typeface="+mn-lt"/>
                <a:cs typeface="+mn-lt"/>
              </a:rPr>
              <a:t>Promotes the desire to explore via natural curiosity. </a:t>
            </a:r>
          </a:p>
          <a:p>
            <a:r>
              <a:rPr lang="en-US" sz="2000">
                <a:cs typeface="Calibri"/>
              </a:rPr>
              <a:t>Utilizes outdoor and indoor environments to provide stimulating, exciting and fun experiences via its seven Areas of Learning (Welsh Government, 2015).</a:t>
            </a:r>
          </a:p>
          <a:p>
            <a:endParaRPr lang="en-US" sz="2000">
              <a:cs typeface="Calibri"/>
            </a:endParaRPr>
          </a:p>
        </p:txBody>
      </p:sp>
      <p:sp>
        <p:nvSpPr>
          <p:cNvPr id="37" name="Rectangle 3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3976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AD154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Logo&#10;&#10;Description automatically generated">
            <a:extLst>
              <a:ext uri="{FF2B5EF4-FFF2-40B4-BE49-F238E27FC236}">
                <a16:creationId xmlns:a16="http://schemas.microsoft.com/office/drawing/2014/main" id="{E797F3E9-689D-4C54-A626-AFCB00C794F3}"/>
              </a:ext>
            </a:extLst>
          </p:cNvPr>
          <p:cNvPicPr>
            <a:picLocks noChangeAspect="1"/>
          </p:cNvPicPr>
          <p:nvPr/>
        </p:nvPicPr>
        <p:blipFill rotWithShape="1">
          <a:blip r:embed="rId3">
            <a:alphaModFix/>
          </a:blip>
          <a:srcRect l="19714" r="18686" b="-2"/>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809535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151190"/>
            <a:ext cx="7041074" cy="831548"/>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982739"/>
            <a:ext cx="7342998" cy="5571760"/>
          </a:xfrm>
        </p:spPr>
        <p:txBody>
          <a:bodyPr vert="horz" lIns="91440" tIns="45720" rIns="91440" bIns="45720" rtlCol="0" anchor="t">
            <a:noAutofit/>
          </a:bodyPr>
          <a:lstStyle/>
          <a:p>
            <a:pPr marL="342900" indent="-342900"/>
            <a:r>
              <a:rPr lang="en-US" sz="2000">
                <a:cs typeface="Calibri"/>
              </a:rPr>
              <a:t>The role of the teacher is perceived as a learning facilitator. </a:t>
            </a:r>
            <a:endParaRPr lang="en-GB" sz="2000">
              <a:ea typeface="+mn-lt"/>
              <a:cs typeface="+mn-lt"/>
            </a:endParaRPr>
          </a:p>
          <a:p>
            <a:pPr marL="342900" indent="-342900"/>
            <a:r>
              <a:rPr lang="en-US" sz="2000">
                <a:ea typeface="+mn-lt"/>
                <a:cs typeface="+mn-lt"/>
              </a:rPr>
              <a:t>Teacher adopts a teaching approach which encompasses active and experiential learning.</a:t>
            </a:r>
            <a:endParaRPr lang="en-GB" sz="2000">
              <a:ea typeface="+mn-lt"/>
              <a:cs typeface="+mn-lt"/>
            </a:endParaRPr>
          </a:p>
          <a:p>
            <a:pPr marL="342900" indent="-342900"/>
            <a:r>
              <a:rPr lang="en-GB" sz="2000">
                <a:ea typeface="+mn-lt"/>
                <a:cs typeface="+mn-lt"/>
              </a:rPr>
              <a:t>Knowledge </a:t>
            </a:r>
            <a:r>
              <a:rPr lang="en-US" sz="2000">
                <a:cs typeface="Arial"/>
              </a:rPr>
              <a:t>and understanding of child development is essential to the role (Welsh Government, 2015).​</a:t>
            </a:r>
            <a:endParaRPr lang="en-GB" sz="2000">
              <a:cs typeface="Arial"/>
            </a:endParaRPr>
          </a:p>
          <a:p>
            <a:pPr marL="342900" indent="-342900"/>
            <a:r>
              <a:rPr lang="en-GB" sz="2000">
                <a:cs typeface="Arial"/>
              </a:rPr>
              <a:t>Furthermore,</a:t>
            </a:r>
            <a:r>
              <a:rPr lang="en-US" sz="2000">
                <a:cs typeface="Arial"/>
              </a:rPr>
              <a:t> legislation does no</a:t>
            </a:r>
            <a:r>
              <a:rPr lang="en-GB" sz="2000">
                <a:cs typeface="Arial"/>
              </a:rPr>
              <a:t>t</a:t>
            </a:r>
            <a:r>
              <a:rPr lang="en-US" sz="2000">
                <a:cs typeface="Arial"/>
              </a:rPr>
              <a:t> permit specialist subject degree requirements for primary school teaching</a:t>
            </a:r>
            <a:r>
              <a:rPr lang="en-GB" sz="2000">
                <a:cs typeface="Arial"/>
              </a:rPr>
              <a:t> (Welsh Government, 2013)</a:t>
            </a:r>
            <a:r>
              <a:rPr lang="en-US" sz="2000">
                <a:cs typeface="Arial"/>
              </a:rPr>
              <a:t>. ​</a:t>
            </a:r>
            <a:endParaRPr lang="en-GB" sz="2000">
              <a:cs typeface="Arial"/>
            </a:endParaRPr>
          </a:p>
          <a:p>
            <a:pPr marL="342900" indent="-342900"/>
            <a:r>
              <a:rPr lang="en-GB" sz="2000">
                <a:cs typeface="Arial"/>
              </a:rPr>
              <a:t>According to </a:t>
            </a:r>
            <a:r>
              <a:rPr lang="en-US" sz="2000">
                <a:cs typeface="Arial"/>
              </a:rPr>
              <a:t>European Commission (2013), teachers are recommended to possess a broad knowledge on a specified subject for effective delivery to learners.​</a:t>
            </a:r>
            <a:endParaRPr lang="en-GB" sz="2000">
              <a:cs typeface="Arial"/>
            </a:endParaRPr>
          </a:p>
          <a:p>
            <a:pPr marL="342900" indent="-342900"/>
            <a:r>
              <a:rPr lang="en-GB" sz="2000">
                <a:cs typeface="Arial"/>
              </a:rPr>
              <a:t>Prior </a:t>
            </a:r>
            <a:r>
              <a:rPr lang="en-US" sz="2000">
                <a:cs typeface="Arial"/>
              </a:rPr>
              <a:t>to the implementation of the curriculum, </a:t>
            </a:r>
            <a:r>
              <a:rPr lang="en-GB" sz="2000">
                <a:cs typeface="Arial"/>
              </a:rPr>
              <a:t>teachers </a:t>
            </a:r>
            <a:r>
              <a:rPr lang="en-US" sz="2000">
                <a:cs typeface="Arial"/>
              </a:rPr>
              <a:t>did receive training via The National Training Programme</a:t>
            </a:r>
            <a:r>
              <a:rPr lang="en-GB" sz="2000">
                <a:cs typeface="Arial"/>
              </a:rPr>
              <a:t> </a:t>
            </a:r>
            <a:r>
              <a:rPr lang="en-US" sz="2000">
                <a:cs typeface="Arial"/>
              </a:rPr>
              <a:t>(Estyn, 2010).​</a:t>
            </a:r>
            <a:endParaRPr lang="en-GB" sz="2000">
              <a:cs typeface="Arial"/>
            </a:endParaRPr>
          </a:p>
          <a:p>
            <a:pPr marL="342900" indent="-342900"/>
            <a:r>
              <a:rPr lang="en-GB" sz="2000">
                <a:cs typeface="Arial"/>
              </a:rPr>
              <a:t>A </a:t>
            </a:r>
            <a:r>
              <a:rPr lang="en-US" sz="2000">
                <a:cs typeface="Arial"/>
              </a:rPr>
              <a:t>flexible curriculum that recognizes the differentiating needs of each child within each of the seven Areas of Learning (Welsh Government, 2015).​</a:t>
            </a:r>
            <a:endParaRPr lang="en-US" sz="2000">
              <a:ea typeface="+mn-lt"/>
              <a:cs typeface="+mn-lt"/>
            </a:endParaRPr>
          </a:p>
        </p:txBody>
      </p:sp>
      <p:pic>
        <p:nvPicPr>
          <p:cNvPr id="4" name="Picture 5" descr="Diagram&#10;&#10;Description automatically generated">
            <a:extLst>
              <a:ext uri="{FF2B5EF4-FFF2-40B4-BE49-F238E27FC236}">
                <a16:creationId xmlns:a16="http://schemas.microsoft.com/office/drawing/2014/main" id="{1C31CF0E-0595-4A3C-8971-E9031E3AD1C7}"/>
              </a:ext>
            </a:extLst>
          </p:cNvPr>
          <p:cNvPicPr>
            <a:picLocks noChangeAspect="1"/>
          </p:cNvPicPr>
          <p:nvPr/>
        </p:nvPicPr>
        <p:blipFill>
          <a:blip r:embed="rId4"/>
          <a:stretch>
            <a:fillRect/>
          </a:stretch>
        </p:blipFill>
        <p:spPr>
          <a:xfrm>
            <a:off x="771047" y="3347841"/>
            <a:ext cx="2950140" cy="2470743"/>
          </a:xfrm>
          <a:prstGeom prst="rect">
            <a:avLst/>
          </a:prstGeom>
        </p:spPr>
      </p:pic>
      <p:sp>
        <p:nvSpPr>
          <p:cNvPr id="6" name="TextBox 5">
            <a:extLst>
              <a:ext uri="{FF2B5EF4-FFF2-40B4-BE49-F238E27FC236}">
                <a16:creationId xmlns:a16="http://schemas.microsoft.com/office/drawing/2014/main" id="{8B996F4F-5491-4848-B908-B5B833367ECB}"/>
              </a:ext>
            </a:extLst>
          </p:cNvPr>
          <p:cNvSpPr txBox="1"/>
          <p:nvPr/>
        </p:nvSpPr>
        <p:spPr>
          <a:xfrm>
            <a:off x="1144438" y="5841355"/>
            <a:ext cx="2225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Google images(2020).</a:t>
            </a:r>
            <a:r>
              <a:rPr lang="en-US">
                <a:cs typeface="Calibri"/>
              </a:rPr>
              <a:t>​</a:t>
            </a:r>
            <a:endParaRPr lang="en-US"/>
          </a:p>
        </p:txBody>
      </p:sp>
    </p:spTree>
    <p:extLst>
      <p:ext uri="{BB962C8B-B14F-4D97-AF65-F5344CB8AC3E}">
        <p14:creationId xmlns:p14="http://schemas.microsoft.com/office/powerpoint/2010/main" val="3686440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943358"/>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446362"/>
            <a:ext cx="7329577" cy="48167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cs typeface="Arial"/>
              </a:rPr>
              <a:t>According to the European Commission (2013), teachers must possess the ability to modify practices and plans</a:t>
            </a:r>
            <a:r>
              <a:rPr lang="en-GB" sz="2000">
                <a:cs typeface="Arial"/>
              </a:rPr>
              <a:t>,</a:t>
            </a:r>
            <a:r>
              <a:rPr lang="en-US" sz="2000">
                <a:cs typeface="Arial"/>
              </a:rPr>
              <a:t> to </a:t>
            </a:r>
            <a:r>
              <a:rPr lang="en-GB" sz="2000">
                <a:cs typeface="Arial"/>
              </a:rPr>
              <a:t>fulfil</a:t>
            </a:r>
            <a:r>
              <a:rPr lang="en-US" sz="2000">
                <a:cs typeface="Arial"/>
              </a:rPr>
              <a:t> the needs of their learners via 'adaptive expertise'.​</a:t>
            </a:r>
            <a:endParaRPr lang="en-US" sz="2000">
              <a:cs typeface="Calibri"/>
            </a:endParaRPr>
          </a:p>
          <a:p>
            <a:pPr marL="342900" indent="-342900">
              <a:buFont typeface="Arial"/>
              <a:buChar char="•"/>
            </a:pPr>
            <a:r>
              <a:rPr lang="en-US" sz="2000">
                <a:cs typeface="Calibri"/>
              </a:rPr>
              <a:t>Delivers a curriculum which enables children to experience a variety of teaching styles using visual, auditory and kinaesthetic</a:t>
            </a:r>
            <a:r>
              <a:rPr lang="en-GB" sz="2000">
                <a:cs typeface="Calibri"/>
              </a:rPr>
              <a:t> </a:t>
            </a:r>
            <a:r>
              <a:rPr lang="en-US" sz="2000">
                <a:cs typeface="Calibri"/>
              </a:rPr>
              <a:t>approaches (VAK) (Welsh Government, 2008).</a:t>
            </a:r>
          </a:p>
          <a:p>
            <a:pPr marL="342900" indent="-342900">
              <a:lnSpc>
                <a:spcPct val="90000"/>
              </a:lnSpc>
              <a:spcBef>
                <a:spcPts val="1000"/>
              </a:spcBef>
              <a:buFont typeface="Arial"/>
              <a:buChar char="•"/>
            </a:pPr>
            <a:r>
              <a:rPr lang="en-US" sz="2000">
                <a:cs typeface="Calibri"/>
              </a:rPr>
              <a:t>According to the Welsh Government (2015), a variety of learning styles are essential to extend children's learning.</a:t>
            </a:r>
            <a:endParaRPr lang="en-US" sz="2000">
              <a:ea typeface="+mn-lt"/>
              <a:cs typeface="+mn-lt"/>
            </a:endParaRPr>
          </a:p>
          <a:p>
            <a:pPr marL="342900" indent="-342900">
              <a:lnSpc>
                <a:spcPct val="90000"/>
              </a:lnSpc>
              <a:spcBef>
                <a:spcPts val="1000"/>
              </a:spcBef>
              <a:buFont typeface="Arial"/>
              <a:buChar char="•"/>
            </a:pPr>
            <a:r>
              <a:rPr lang="en-US" sz="2000">
                <a:cs typeface="Calibri"/>
              </a:rPr>
              <a:t>The Welsh Government later contradict their own advice, by questioning the educational benefits of adopting a VAK approach to learning (Welsh Government, 2012).</a:t>
            </a:r>
            <a:endParaRPr lang="en-US" sz="2000">
              <a:ea typeface="+mn-lt"/>
              <a:cs typeface="+mn-lt"/>
            </a:endParaRPr>
          </a:p>
          <a:p>
            <a:pPr marL="342900" indent="-342900">
              <a:lnSpc>
                <a:spcPct val="90000"/>
              </a:lnSpc>
              <a:spcBef>
                <a:spcPts val="1000"/>
              </a:spcBef>
              <a:buFont typeface="Arial"/>
              <a:buChar char="•"/>
            </a:pPr>
            <a:r>
              <a:rPr lang="en-US" sz="2000">
                <a:cs typeface="Calibri"/>
              </a:rPr>
              <a:t>However, David Kolb's theory of experiential learning substantiates the benefits of adopting a VAK approach to learning, encompassing enquiry and problem-based learning (Miettinen, 2000)</a:t>
            </a:r>
            <a:r>
              <a:rPr lang="en-GB" sz="2000">
                <a:cs typeface="Calibri"/>
              </a:rPr>
              <a:t>.</a:t>
            </a:r>
            <a:endParaRPr lang="en-US" sz="2000">
              <a:ea typeface="+mn-lt"/>
              <a:cs typeface="+mn-lt"/>
            </a:endParaRPr>
          </a:p>
        </p:txBody>
      </p:sp>
      <p:sp>
        <p:nvSpPr>
          <p:cNvPr id="4" name="TextBox 3">
            <a:extLst>
              <a:ext uri="{FF2B5EF4-FFF2-40B4-BE49-F238E27FC236}">
                <a16:creationId xmlns:a16="http://schemas.microsoft.com/office/drawing/2014/main" id="{E117D13E-3918-4CCC-AA76-D874E6674AA7}"/>
              </a:ext>
            </a:extLst>
          </p:cNvPr>
          <p:cNvSpPr txBox="1"/>
          <p:nvPr/>
        </p:nvSpPr>
        <p:spPr>
          <a:xfrm rot="-10800000" flipV="1">
            <a:off x="1111707" y="5852189"/>
            <a:ext cx="24058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Google images (2020).</a:t>
            </a:r>
            <a:r>
              <a:rPr lang="en-US">
                <a:cs typeface="Calibri"/>
              </a:rPr>
              <a:t>​</a:t>
            </a:r>
            <a:endParaRPr lang="en-US"/>
          </a:p>
        </p:txBody>
      </p:sp>
      <p:pic>
        <p:nvPicPr>
          <p:cNvPr id="7" name="Picture 5" descr="Diagram&#10;&#10;Description automatically generated">
            <a:extLst>
              <a:ext uri="{FF2B5EF4-FFF2-40B4-BE49-F238E27FC236}">
                <a16:creationId xmlns:a16="http://schemas.microsoft.com/office/drawing/2014/main" id="{7934D651-0181-614D-8C50-630335EB0A79}"/>
              </a:ext>
            </a:extLst>
          </p:cNvPr>
          <p:cNvPicPr>
            <a:picLocks noChangeAspect="1"/>
          </p:cNvPicPr>
          <p:nvPr/>
        </p:nvPicPr>
        <p:blipFill>
          <a:blip r:embed="rId4"/>
          <a:stretch>
            <a:fillRect/>
          </a:stretch>
        </p:blipFill>
        <p:spPr>
          <a:xfrm>
            <a:off x="704029" y="3490072"/>
            <a:ext cx="3026663" cy="1907558"/>
          </a:xfrm>
          <a:prstGeom prst="rect">
            <a:avLst/>
          </a:prstGeom>
        </p:spPr>
      </p:pic>
    </p:spTree>
    <p:extLst>
      <p:ext uri="{BB962C8B-B14F-4D97-AF65-F5344CB8AC3E}">
        <p14:creationId xmlns:p14="http://schemas.microsoft.com/office/powerpoint/2010/main" val="2370470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4" name="TextBox 3">
            <a:extLst>
              <a:ext uri="{FF2B5EF4-FFF2-40B4-BE49-F238E27FC236}">
                <a16:creationId xmlns:a16="http://schemas.microsoft.com/office/drawing/2014/main" id="{05A6CA70-4201-4EDA-963D-A75C35A28349}"/>
              </a:ext>
            </a:extLst>
          </p:cNvPr>
          <p:cNvSpPr txBox="1"/>
          <p:nvPr/>
        </p:nvSpPr>
        <p:spPr>
          <a:xfrm rot="-10800000" flipH="1" flipV="1">
            <a:off x="1203080" y="5677869"/>
            <a:ext cx="25276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Google images (2020).​</a:t>
            </a:r>
            <a:r>
              <a:rPr lang="en-US">
                <a:cs typeface="Calibri"/>
              </a:rPr>
              <a:t>​</a:t>
            </a:r>
          </a:p>
        </p:txBody>
      </p:sp>
      <p:sp>
        <p:nvSpPr>
          <p:cNvPr id="11" name="TextBox 10">
            <a:extLst>
              <a:ext uri="{FF2B5EF4-FFF2-40B4-BE49-F238E27FC236}">
                <a16:creationId xmlns:a16="http://schemas.microsoft.com/office/drawing/2014/main" id="{58681AD4-8A55-1B42-B06B-D0DF4B1813DE}"/>
              </a:ext>
            </a:extLst>
          </p:cNvPr>
          <p:cNvSpPr txBox="1"/>
          <p:nvPr/>
        </p:nvSpPr>
        <p:spPr>
          <a:xfrm>
            <a:off x="4855406" y="1942237"/>
            <a:ext cx="7230660" cy="3929281"/>
          </a:xfrm>
          <a:prstGeom prst="rect">
            <a:avLst/>
          </a:prstGeom>
          <a:noFill/>
        </p:spPr>
        <p:txBody>
          <a:bodyPr wrap="square">
            <a:spAutoFit/>
          </a:bodyPr>
          <a:lstStyle/>
          <a:p>
            <a:pPr marL="342900" indent="-342900">
              <a:lnSpc>
                <a:spcPct val="90000"/>
              </a:lnSpc>
              <a:spcBef>
                <a:spcPts val="1000"/>
              </a:spcBef>
              <a:buFont typeface="Arial"/>
              <a:buChar char="•"/>
            </a:pPr>
            <a:r>
              <a:rPr lang="en-US" sz="2000">
                <a:cs typeface="Calibri"/>
              </a:rPr>
              <a:t>Use suitable materials to engage children in the process of learning.</a:t>
            </a:r>
            <a:endParaRPr lang="en-US" sz="2000">
              <a:ea typeface="+mn-lt"/>
              <a:cs typeface="+mn-lt"/>
            </a:endParaRPr>
          </a:p>
          <a:p>
            <a:pPr marL="342900" indent="-342900">
              <a:lnSpc>
                <a:spcPct val="90000"/>
              </a:lnSpc>
              <a:spcBef>
                <a:spcPts val="1000"/>
              </a:spcBef>
              <a:buFont typeface="Arial"/>
              <a:buChar char="•"/>
            </a:pPr>
            <a:r>
              <a:rPr lang="en-US" sz="2000">
                <a:ea typeface="+mn-lt"/>
                <a:cs typeface="+mn-lt"/>
              </a:rPr>
              <a:t>Develop independent learning by adopting a range of challenging materials to extend depth and breadth of study.</a:t>
            </a:r>
          </a:p>
          <a:p>
            <a:pPr marL="342900" indent="-342900">
              <a:lnSpc>
                <a:spcPct val="90000"/>
              </a:lnSpc>
              <a:spcBef>
                <a:spcPts val="1000"/>
              </a:spcBef>
              <a:buFont typeface="Arial"/>
              <a:buChar char="•"/>
            </a:pPr>
            <a:r>
              <a:rPr lang="en-US" sz="2000">
                <a:cs typeface="Calibri"/>
              </a:rPr>
              <a:t>Maria Montessori dismissed the traditional classroom design in favor of one which advocated the child's needs (Welsh Government, 2008).</a:t>
            </a:r>
            <a:endParaRPr lang="en-US" sz="2000">
              <a:ea typeface="+mn-lt"/>
              <a:cs typeface="+mn-lt"/>
            </a:endParaRPr>
          </a:p>
          <a:p>
            <a:pPr marL="342900" indent="-342900">
              <a:lnSpc>
                <a:spcPct val="90000"/>
              </a:lnSpc>
              <a:spcBef>
                <a:spcPts val="1000"/>
              </a:spcBef>
              <a:buFont typeface="Arial"/>
              <a:buChar char="•"/>
            </a:pPr>
            <a:r>
              <a:rPr lang="en-US" sz="2000">
                <a:cs typeface="Calibri"/>
              </a:rPr>
              <a:t>Montessori advocated the use of age-appropriate educational materials in varying situations and contexts to support ongoing, independent learning (</a:t>
            </a:r>
            <a:r>
              <a:rPr lang="en-US" sz="2000" err="1">
                <a:cs typeface="Calibri"/>
              </a:rPr>
              <a:t>Okuo</a:t>
            </a:r>
            <a:r>
              <a:rPr lang="en-US" sz="2000">
                <a:cs typeface="Calibri"/>
              </a:rPr>
              <a:t>, 2014).</a:t>
            </a:r>
            <a:endParaRPr lang="en-US" sz="2000">
              <a:ea typeface="+mn-lt"/>
              <a:cs typeface="+mn-lt"/>
            </a:endParaRPr>
          </a:p>
          <a:p>
            <a:pPr marL="342900" indent="-342900">
              <a:lnSpc>
                <a:spcPct val="90000"/>
              </a:lnSpc>
              <a:spcBef>
                <a:spcPts val="1000"/>
              </a:spcBef>
              <a:buFont typeface="Arial"/>
              <a:buChar char="•"/>
            </a:pPr>
            <a:r>
              <a:rPr lang="en-US" sz="2000">
                <a:cs typeface="Calibri"/>
              </a:rPr>
              <a:t>Ensure all children access accreditation and assessment (Welsh Government, 2015).</a:t>
            </a:r>
            <a:endParaRPr lang="en-US" sz="2000">
              <a:ea typeface="+mn-lt"/>
              <a:cs typeface="+mn-lt"/>
            </a:endParaRPr>
          </a:p>
        </p:txBody>
      </p:sp>
      <p:pic>
        <p:nvPicPr>
          <p:cNvPr id="8" name="Picture 5" descr="Diagram&#10;&#10;Description automatically generated">
            <a:extLst>
              <a:ext uri="{FF2B5EF4-FFF2-40B4-BE49-F238E27FC236}">
                <a16:creationId xmlns:a16="http://schemas.microsoft.com/office/drawing/2014/main" id="{47132F6F-F1AD-1141-A5ED-14500936B8D5}"/>
              </a:ext>
            </a:extLst>
          </p:cNvPr>
          <p:cNvPicPr>
            <a:picLocks noChangeAspect="1"/>
          </p:cNvPicPr>
          <p:nvPr/>
        </p:nvPicPr>
        <p:blipFill>
          <a:blip r:embed="rId4"/>
          <a:stretch>
            <a:fillRect/>
          </a:stretch>
        </p:blipFill>
        <p:spPr>
          <a:xfrm>
            <a:off x="1054197" y="3247200"/>
            <a:ext cx="2527614" cy="2470743"/>
          </a:xfrm>
          <a:prstGeom prst="rect">
            <a:avLst/>
          </a:prstGeom>
        </p:spPr>
      </p:pic>
    </p:spTree>
    <p:extLst>
      <p:ext uri="{BB962C8B-B14F-4D97-AF65-F5344CB8AC3E}">
        <p14:creationId xmlns:p14="http://schemas.microsoft.com/office/powerpoint/2010/main" val="3932105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Chart, sunburst chart&#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548328"/>
            <a:ext cx="2527614" cy="2098522"/>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3652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r>
              <a:rPr lang="en-US" sz="2000">
                <a:ea typeface="+mn-lt"/>
                <a:cs typeface="+mn-lt"/>
              </a:rPr>
              <a:t>Every child is entitled to equity and access to a curriculum that meets their individual developmental needs (Welsh Government, 2008).</a:t>
            </a:r>
            <a:endParaRPr lang="en-US"/>
          </a:p>
          <a:p>
            <a:pPr marL="342900" indent="-342900">
              <a:lnSpc>
                <a:spcPct val="90000"/>
              </a:lnSpc>
              <a:spcBef>
                <a:spcPts val="1000"/>
              </a:spcBef>
              <a:buFont typeface="Arial"/>
              <a:buChar char="•"/>
            </a:pPr>
            <a:r>
              <a:rPr lang="en-US" sz="2000">
                <a:ea typeface="+mn-lt"/>
                <a:cs typeface="+mn-lt"/>
              </a:rPr>
              <a:t>According to Springer (2007), the educational theories presented by both Dewey and Montessori, advocated the use of a holistic curriculum to encompass the diverse needs of all children. </a:t>
            </a:r>
          </a:p>
          <a:p>
            <a:pPr marL="342900" indent="-342900">
              <a:lnSpc>
                <a:spcPct val="90000"/>
              </a:lnSpc>
              <a:spcBef>
                <a:spcPts val="1000"/>
              </a:spcBef>
              <a:buFont typeface="Arial"/>
              <a:buChar char="•"/>
            </a:pPr>
            <a:r>
              <a:rPr lang="en-US" sz="2000">
                <a:ea typeface="+mn-lt"/>
                <a:cs typeface="+mn-lt"/>
              </a:rPr>
              <a:t>Pre-school  experiences positively impact upon subsequent development </a:t>
            </a:r>
            <a:r>
              <a:rPr lang="en-US" sz="2000">
                <a:cs typeface="Calibri"/>
              </a:rPr>
              <a:t>(Welsh Government, 2008).</a:t>
            </a: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According to Dewey, the home environment fosters the beginnings of education (Flanagan, 2006).</a:t>
            </a:r>
          </a:p>
        </p:txBody>
      </p:sp>
      <p:sp>
        <p:nvSpPr>
          <p:cNvPr id="4" name="TextBox 3">
            <a:extLst>
              <a:ext uri="{FF2B5EF4-FFF2-40B4-BE49-F238E27FC236}">
                <a16:creationId xmlns:a16="http://schemas.microsoft.com/office/drawing/2014/main" id="{1927B38D-52ED-5E42-8F38-5F289565C197}"/>
              </a:ext>
            </a:extLst>
          </p:cNvPr>
          <p:cNvSpPr txBox="1"/>
          <p:nvPr/>
        </p:nvSpPr>
        <p:spPr>
          <a:xfrm rot="10800000" flipV="1">
            <a:off x="846497" y="5656940"/>
            <a:ext cx="2735314" cy="369332"/>
          </a:xfrm>
          <a:prstGeom prst="rect">
            <a:avLst/>
          </a:prstGeom>
          <a:noFill/>
        </p:spPr>
        <p:txBody>
          <a:bodyPr wrap="square" rtlCol="0">
            <a:spAutoFit/>
          </a:bodyPr>
          <a:lstStyle/>
          <a:p>
            <a:pPr algn="ctr"/>
            <a:r>
              <a:rPr lang="en-GB"/>
              <a:t>Google images (2020). </a:t>
            </a:r>
            <a:endParaRPr lang="en-US"/>
          </a:p>
        </p:txBody>
      </p:sp>
    </p:spTree>
    <p:extLst>
      <p:ext uri="{BB962C8B-B14F-4D97-AF65-F5344CB8AC3E}">
        <p14:creationId xmlns:p14="http://schemas.microsoft.com/office/powerpoint/2010/main" val="3670856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person sitting on a tree branch&#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31244" y="3528792"/>
            <a:ext cx="2415370" cy="1965067"/>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Aspects of learning should be interlinked in to all seven Areas of Learning through active play (Welsh Government, 2008).</a:t>
            </a:r>
          </a:p>
          <a:p>
            <a:pPr marL="342900" indent="-342900">
              <a:lnSpc>
                <a:spcPct val="90000"/>
              </a:lnSpc>
              <a:spcBef>
                <a:spcPts val="1000"/>
              </a:spcBef>
              <a:buFont typeface="Arial"/>
              <a:buChar char="•"/>
            </a:pPr>
            <a:r>
              <a:rPr lang="en-US" sz="2000">
                <a:ea typeface="+mn-lt"/>
                <a:cs typeface="+mn-lt"/>
              </a:rPr>
              <a:t>According to Truelove et al. (2017),</a:t>
            </a:r>
            <a:r>
              <a:rPr lang="en-GB" sz="2000">
                <a:ea typeface="+mn-lt"/>
                <a:cs typeface="+mn-lt"/>
              </a:rPr>
              <a:t> levels of</a:t>
            </a:r>
            <a:r>
              <a:rPr lang="en-US" sz="2000">
                <a:ea typeface="+mn-lt"/>
                <a:cs typeface="+mn-lt"/>
              </a:rPr>
              <a:t> </a:t>
            </a:r>
            <a:r>
              <a:rPr lang="en-GB" sz="2000">
                <a:ea typeface="+mn-lt"/>
                <a:cs typeface="+mn-lt"/>
              </a:rPr>
              <a:t>physical activity are increased when children engage in </a:t>
            </a:r>
            <a:r>
              <a:rPr lang="en-US" sz="2000">
                <a:ea typeface="+mn-lt"/>
                <a:cs typeface="+mn-lt"/>
              </a:rPr>
              <a:t>active play</a:t>
            </a:r>
            <a:r>
              <a:rPr lang="en-GB" sz="2000">
                <a:ea typeface="+mn-lt"/>
                <a:cs typeface="+mn-lt"/>
              </a:rPr>
              <a:t>. </a:t>
            </a: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  natural curiosity fosters exploration and investigative traits leading to an interest in learning via experiential play via the indoor and outdoor environments (Welsh Government, 2008).</a:t>
            </a:r>
          </a:p>
          <a:p>
            <a:pPr marL="342900" indent="-342900">
              <a:lnSpc>
                <a:spcPct val="90000"/>
              </a:lnSpc>
              <a:spcBef>
                <a:spcPts val="1000"/>
              </a:spcBef>
              <a:buFont typeface="Arial"/>
              <a:buChar char="•"/>
            </a:pPr>
            <a:r>
              <a:rPr lang="en-US" sz="2000">
                <a:ea typeface="+mn-lt"/>
                <a:cs typeface="+mn-lt"/>
              </a:rPr>
              <a:t>Experiential play as a form of learning is advocated by Kolb, Dewey and Jean Piaget (Miettinen, 2000).</a:t>
            </a:r>
          </a:p>
        </p:txBody>
      </p:sp>
      <p:sp>
        <p:nvSpPr>
          <p:cNvPr id="4" name="TextBox 3">
            <a:extLst>
              <a:ext uri="{FF2B5EF4-FFF2-40B4-BE49-F238E27FC236}">
                <a16:creationId xmlns:a16="http://schemas.microsoft.com/office/drawing/2014/main" id="{CB874EA3-7435-E349-8853-FFEDAF51BD56}"/>
              </a:ext>
            </a:extLst>
          </p:cNvPr>
          <p:cNvSpPr txBox="1"/>
          <p:nvPr/>
        </p:nvSpPr>
        <p:spPr>
          <a:xfrm>
            <a:off x="704029" y="5639154"/>
            <a:ext cx="302666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612227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Diagram&#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642337"/>
            <a:ext cx="2527614" cy="168046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43345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All child-led activities should offer challenge and stimulus to actively engage the child (Welsh Government, 2008).</a:t>
            </a:r>
          </a:p>
          <a:p>
            <a:pPr marL="342900" indent="-342900">
              <a:lnSpc>
                <a:spcPct val="90000"/>
              </a:lnSpc>
              <a:spcBef>
                <a:spcPts val="1000"/>
              </a:spcBef>
              <a:buFont typeface="Arial"/>
              <a:buChar char="•"/>
            </a:pPr>
            <a:r>
              <a:rPr lang="en-US" sz="2000">
                <a:ea typeface="+mn-lt"/>
                <a:cs typeface="+mn-lt"/>
              </a:rPr>
              <a:t>Ferre Laevers supported this notion connecting involvement and interests of the child with stimulus and challenging activities (Laevers, 2015).</a:t>
            </a:r>
          </a:p>
          <a:p>
            <a:pPr marL="342900" indent="-342900">
              <a:lnSpc>
                <a:spcPct val="90000"/>
              </a:lnSpc>
              <a:spcBef>
                <a:spcPts val="1000"/>
              </a:spcBef>
              <a:buFont typeface="Arial"/>
              <a:buChar char="•"/>
            </a:pPr>
            <a:r>
              <a:rPr lang="en-US" sz="2000">
                <a:ea typeface="+mn-lt"/>
                <a:cs typeface="+mn-lt"/>
              </a:rPr>
              <a:t>The Foundation Phase supports Les Vygotsky's theory, by encouraging learners to problem solve with peers or teacher support via scaffolding (Welsh Government, 2012).</a:t>
            </a:r>
          </a:p>
          <a:p>
            <a:pPr marL="342900" indent="-342900">
              <a:lnSpc>
                <a:spcPct val="90000"/>
              </a:lnSpc>
              <a:spcBef>
                <a:spcPts val="1000"/>
              </a:spcBef>
              <a:buFont typeface="Arial"/>
              <a:buChar char="•"/>
            </a:pPr>
            <a:r>
              <a:rPr lang="en-US" sz="2000">
                <a:ea typeface="+mn-lt"/>
                <a:cs typeface="+mn-lt"/>
              </a:rPr>
              <a:t>However, research by Askew et al. (1996) highlighted difficulties in applying scaffolding strategies within the school environment. </a:t>
            </a:r>
          </a:p>
          <a:p>
            <a:pPr marL="342900" indent="-342900">
              <a:lnSpc>
                <a:spcPct val="90000"/>
              </a:lnSpc>
              <a:spcBef>
                <a:spcPts val="1000"/>
              </a:spcBef>
              <a:buFont typeface="Arial"/>
              <a:buChar char="•"/>
            </a:pPr>
            <a:r>
              <a:rPr lang="en-US" sz="2000">
                <a:ea typeface="+mn-lt"/>
                <a:cs typeface="+mn-lt"/>
              </a:rPr>
              <a:t>Sensory experiences develop schema and patterns of thought (Welsh Government, 2008).</a:t>
            </a:r>
          </a:p>
        </p:txBody>
      </p:sp>
      <p:sp>
        <p:nvSpPr>
          <p:cNvPr id="4" name="TextBox 3">
            <a:extLst>
              <a:ext uri="{FF2B5EF4-FFF2-40B4-BE49-F238E27FC236}">
                <a16:creationId xmlns:a16="http://schemas.microsoft.com/office/drawing/2014/main" id="{DFB713E8-3606-0944-892E-FE6E53674F1F}"/>
              </a:ext>
            </a:extLst>
          </p:cNvPr>
          <p:cNvSpPr txBox="1"/>
          <p:nvPr/>
        </p:nvSpPr>
        <p:spPr>
          <a:xfrm>
            <a:off x="831548" y="5560796"/>
            <a:ext cx="289914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615498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picture containing person, child, little, child&#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640362"/>
            <a:ext cx="2527614" cy="1684417"/>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5144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endParaRPr lang="en-US" sz="2000">
              <a:ea typeface="+mn-lt"/>
              <a:cs typeface="+mn-lt"/>
            </a:endParaRPr>
          </a:p>
          <a:p>
            <a:pPr marL="342900" indent="-342900">
              <a:lnSpc>
                <a:spcPct val="90000"/>
              </a:lnSpc>
              <a:spcBef>
                <a:spcPts val="1000"/>
              </a:spcBef>
              <a:buFont typeface="Arial,Sans-Serif"/>
              <a:buChar char="•"/>
            </a:pPr>
            <a:r>
              <a:rPr lang="en-US" sz="2000">
                <a:ea typeface="+mn-lt"/>
                <a:cs typeface="+mn-lt"/>
              </a:rPr>
              <a:t>Active, experiential play activities should be well-planned and engage children socially with their peers.</a:t>
            </a:r>
          </a:p>
          <a:p>
            <a:pPr marL="342900" indent="-342900">
              <a:lnSpc>
                <a:spcPct val="90000"/>
              </a:lnSpc>
              <a:spcBef>
                <a:spcPts val="1000"/>
              </a:spcBef>
              <a:buFont typeface="Arial,Sans-Serif"/>
              <a:buChar char="•"/>
            </a:pPr>
            <a:r>
              <a:rPr lang="en-US" sz="2000">
                <a:ea typeface="+mn-lt"/>
                <a:cs typeface="+mn-lt"/>
              </a:rPr>
              <a:t>Experiential play encompasses a constructivist approach to education promoting levels of involvement and well-being (Laevers, 2000).</a:t>
            </a:r>
          </a:p>
          <a:p>
            <a:pPr marL="342900" indent="-342900">
              <a:lnSpc>
                <a:spcPct val="90000"/>
              </a:lnSpc>
              <a:spcBef>
                <a:spcPts val="1000"/>
              </a:spcBef>
              <a:buFont typeface="Arial"/>
              <a:buChar char="•"/>
            </a:pPr>
            <a:r>
              <a:rPr lang="en-US" sz="2000">
                <a:ea typeface="+mn-lt"/>
                <a:cs typeface="+mn-lt"/>
              </a:rPr>
              <a:t>John Piaget and Les Vygotsky advocated a constructivist approach to education in many of their educational theories (</a:t>
            </a:r>
            <a:r>
              <a:rPr lang="en-US" sz="2000" err="1">
                <a:ea typeface="+mn-lt"/>
                <a:cs typeface="+mn-lt"/>
              </a:rPr>
              <a:t>Dagar</a:t>
            </a:r>
            <a:r>
              <a:rPr lang="en-US" sz="2000">
                <a:ea typeface="+mn-lt"/>
                <a:cs typeface="+mn-lt"/>
              </a:rPr>
              <a:t> and Yadav, 2016).  </a:t>
            </a:r>
          </a:p>
          <a:p>
            <a:pPr marL="342900" indent="-342900">
              <a:lnSpc>
                <a:spcPct val="90000"/>
              </a:lnSpc>
              <a:spcBef>
                <a:spcPts val="1000"/>
              </a:spcBef>
              <a:buFont typeface="Arial"/>
              <a:buChar char="•"/>
            </a:pPr>
            <a:r>
              <a:rPr lang="en-US" sz="2000">
                <a:ea typeface="+mn-lt"/>
                <a:cs typeface="+mn-lt"/>
              </a:rPr>
              <a:t>Activities should be fun, enjoyable, and coupled with praise to develop a positive attitude to learning (Welsh Government, 2008).</a:t>
            </a:r>
          </a:p>
          <a:p>
            <a:pPr marL="342900" indent="-342900">
              <a:lnSpc>
                <a:spcPct val="90000"/>
              </a:lnSpc>
              <a:spcBef>
                <a:spcPts val="1000"/>
              </a:spcBef>
              <a:buFont typeface="Arial"/>
              <a:buChar char="•"/>
            </a:pPr>
            <a:r>
              <a:rPr lang="en-US" sz="2000">
                <a:ea typeface="+mn-lt"/>
                <a:cs typeface="+mn-lt"/>
              </a:rPr>
              <a:t>According to Sieberer-Nagler (2015), a positive attitude to learning correlates with academic success amongst children. </a:t>
            </a:r>
          </a:p>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endParaRPr lang="en-US" sz="2000">
              <a:ea typeface="+mn-lt"/>
              <a:cs typeface="+mn-lt"/>
            </a:endParaRPr>
          </a:p>
        </p:txBody>
      </p:sp>
      <p:sp>
        <p:nvSpPr>
          <p:cNvPr id="4" name="TextBox 3">
            <a:extLst>
              <a:ext uri="{FF2B5EF4-FFF2-40B4-BE49-F238E27FC236}">
                <a16:creationId xmlns:a16="http://schemas.microsoft.com/office/drawing/2014/main" id="{BE080588-77E1-A64D-9979-94FE7F8E1473}"/>
              </a:ext>
            </a:extLst>
          </p:cNvPr>
          <p:cNvSpPr txBox="1"/>
          <p:nvPr/>
        </p:nvSpPr>
        <p:spPr>
          <a:xfrm rot="10800000" flipV="1">
            <a:off x="588482" y="5699918"/>
            <a:ext cx="335758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620938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00577" y="154814"/>
            <a:ext cx="7084206" cy="842716"/>
          </a:xfrm>
        </p:spPr>
        <p:txBody>
          <a:bodyPr>
            <a:normAutofit/>
          </a:bodyPr>
          <a:lstStyle/>
          <a:p>
            <a:r>
              <a:rPr lang="en-US" b="1">
                <a:ea typeface="+mj-lt"/>
                <a:cs typeface="+mj-lt"/>
              </a:rPr>
              <a:t>The Foundation Phase Success</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group of people sitting at a table&#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709141" y="3761806"/>
            <a:ext cx="3016443" cy="177220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086929"/>
            <a:ext cx="7358331" cy="5848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1900">
              <a:ea typeface="+mn-lt"/>
              <a:cs typeface="+mn-lt"/>
            </a:endParaRPr>
          </a:p>
          <a:p>
            <a:pPr marL="285750" indent="-285750">
              <a:lnSpc>
                <a:spcPct val="90000"/>
              </a:lnSpc>
              <a:spcBef>
                <a:spcPts val="1000"/>
              </a:spcBef>
              <a:buFont typeface="Arial"/>
              <a:buChar char="•"/>
            </a:pPr>
            <a:r>
              <a:rPr lang="en-US" sz="1900">
                <a:ea typeface="+mn-lt"/>
                <a:cs typeface="+mn-lt"/>
              </a:rPr>
              <a:t>Observations are key to determining where children are on the continuum of learning via the Foundation Phase Profile.</a:t>
            </a:r>
            <a:endParaRPr lang="en-US"/>
          </a:p>
          <a:p>
            <a:pPr marL="285750" indent="-285750">
              <a:lnSpc>
                <a:spcPct val="90000"/>
              </a:lnSpc>
              <a:spcBef>
                <a:spcPts val="1000"/>
              </a:spcBef>
              <a:buFont typeface="Arial"/>
              <a:buChar char="•"/>
            </a:pPr>
            <a:r>
              <a:rPr lang="en-US" sz="1900">
                <a:ea typeface="+mn-lt"/>
                <a:cs typeface="+mn-lt"/>
              </a:rPr>
              <a:t>To holistically assess the child, observations take place using the indoor and outdoor environments (</a:t>
            </a:r>
            <a:r>
              <a:rPr lang="en-US" sz="1900" baseline="30000">
                <a:ea typeface="+mn-lt"/>
                <a:cs typeface="+mn-lt"/>
              </a:rPr>
              <a:t>2</a:t>
            </a:r>
            <a:r>
              <a:rPr lang="en-US" sz="1900">
                <a:ea typeface="+mn-lt"/>
                <a:cs typeface="+mn-lt"/>
              </a:rPr>
              <a:t>Welsh Government, 2017).</a:t>
            </a:r>
          </a:p>
          <a:p>
            <a:pPr marL="285750" indent="-285750">
              <a:lnSpc>
                <a:spcPct val="90000"/>
              </a:lnSpc>
              <a:spcBef>
                <a:spcPts val="1000"/>
              </a:spcBef>
              <a:buFont typeface="Arial"/>
              <a:buChar char="•"/>
            </a:pPr>
            <a:r>
              <a:rPr lang="en-US" sz="1900">
                <a:ea typeface="+mn-lt"/>
                <a:cs typeface="+mn-lt"/>
              </a:rPr>
              <a:t>According to Clement et al. (2013) child-initiated learning is amplified outdoors.  </a:t>
            </a:r>
          </a:p>
          <a:p>
            <a:pPr marL="285750" indent="-285750">
              <a:lnSpc>
                <a:spcPct val="90000"/>
              </a:lnSpc>
              <a:spcBef>
                <a:spcPts val="1000"/>
              </a:spcBef>
              <a:buFont typeface="Arial"/>
              <a:buChar char="•"/>
            </a:pPr>
            <a:r>
              <a:rPr lang="en-US" sz="1900">
                <a:ea typeface="+mn-lt"/>
                <a:cs typeface="+mn-lt"/>
              </a:rPr>
              <a:t>Wales has significantly improved in their PISA rankings following the </a:t>
            </a:r>
            <a:r>
              <a:rPr lang="en-GB" sz="1900">
                <a:ea typeface="+mn-lt"/>
                <a:cs typeface="+mn-lt"/>
              </a:rPr>
              <a:t>implementation</a:t>
            </a:r>
            <a:r>
              <a:rPr lang="en-US" sz="1900">
                <a:ea typeface="+mn-lt"/>
                <a:cs typeface="+mn-lt"/>
              </a:rPr>
              <a:t> of the</a:t>
            </a:r>
            <a:r>
              <a:rPr lang="en-US" sz="1900" b="1">
                <a:ea typeface="+mn-lt"/>
                <a:cs typeface="+mn-lt"/>
              </a:rPr>
              <a:t> </a:t>
            </a:r>
            <a:r>
              <a:rPr lang="en-US" sz="1900">
                <a:ea typeface="+mn-lt"/>
                <a:cs typeface="+mn-lt"/>
              </a:rPr>
              <a:t>Foundation Phase in Wales.</a:t>
            </a:r>
          </a:p>
          <a:p>
            <a:pPr marL="285750" indent="-285750">
              <a:lnSpc>
                <a:spcPct val="90000"/>
              </a:lnSpc>
              <a:spcBef>
                <a:spcPts val="1000"/>
              </a:spcBef>
              <a:buFont typeface="Arial"/>
              <a:buChar char="•"/>
            </a:pPr>
            <a:r>
              <a:rPr lang="en-US" sz="1900">
                <a:ea typeface="+mn-lt"/>
                <a:cs typeface="+mn-lt"/>
              </a:rPr>
              <a:t>In addition, Wales is projected to further improve on its position </a:t>
            </a:r>
            <a:r>
              <a:rPr lang="en-GB" sz="1900">
                <a:ea typeface="+mn-lt"/>
                <a:cs typeface="+mn-lt"/>
              </a:rPr>
              <a:t>when the </a:t>
            </a:r>
            <a:r>
              <a:rPr lang="en-US" sz="1900">
                <a:ea typeface="+mn-lt"/>
                <a:cs typeface="+mn-lt"/>
              </a:rPr>
              <a:t>new curriculum</a:t>
            </a:r>
            <a:r>
              <a:rPr lang="en-GB" sz="1900">
                <a:ea typeface="+mn-lt"/>
                <a:cs typeface="+mn-lt"/>
              </a:rPr>
              <a:t> is introduced </a:t>
            </a:r>
            <a:r>
              <a:rPr lang="en-US" sz="1900">
                <a:ea typeface="+mn-lt"/>
                <a:cs typeface="+mn-lt"/>
              </a:rPr>
              <a:t>in 2022 (BBC, 2019).</a:t>
            </a:r>
          </a:p>
          <a:p>
            <a:pPr marL="285750" indent="-285750">
              <a:lnSpc>
                <a:spcPct val="90000"/>
              </a:lnSpc>
              <a:spcBef>
                <a:spcPts val="1000"/>
              </a:spcBef>
              <a:buFont typeface="Arial"/>
              <a:buChar char="•"/>
            </a:pPr>
            <a:r>
              <a:rPr lang="en-US" sz="1900">
                <a:ea typeface="+mn-lt"/>
                <a:cs typeface="+mn-lt"/>
              </a:rPr>
              <a:t>The new curriculum is projected to: </a:t>
            </a:r>
          </a:p>
          <a:p>
            <a:pPr marL="457200" indent="-457200">
              <a:lnSpc>
                <a:spcPct val="90000"/>
              </a:lnSpc>
              <a:spcBef>
                <a:spcPts val="1000"/>
              </a:spcBef>
              <a:buAutoNum type="arabicPeriod"/>
            </a:pPr>
            <a:r>
              <a:rPr lang="en-US" sz="1900">
                <a:ea typeface="+mn-lt"/>
                <a:cs typeface="+mn-lt"/>
              </a:rPr>
              <a:t>Establish an educational system which is of high-quality</a:t>
            </a:r>
          </a:p>
          <a:p>
            <a:pPr marL="457200" indent="-457200">
              <a:lnSpc>
                <a:spcPct val="90000"/>
              </a:lnSpc>
              <a:spcBef>
                <a:spcPts val="1000"/>
              </a:spcBef>
              <a:buAutoNum type="arabicPeriod"/>
            </a:pPr>
            <a:r>
              <a:rPr lang="en-US" sz="1900">
                <a:ea typeface="+mn-lt"/>
                <a:cs typeface="+mn-lt"/>
              </a:rPr>
              <a:t>Provide inspirational leaders who strive to raise standards</a:t>
            </a:r>
          </a:p>
          <a:p>
            <a:pPr marL="457200" indent="-457200">
              <a:lnSpc>
                <a:spcPct val="90000"/>
              </a:lnSpc>
              <a:spcBef>
                <a:spcPts val="1000"/>
              </a:spcBef>
              <a:buAutoNum type="arabicPeriod"/>
            </a:pPr>
            <a:r>
              <a:rPr lang="en-US" sz="1900">
                <a:ea typeface="+mn-lt"/>
                <a:cs typeface="+mn-lt"/>
              </a:rPr>
              <a:t>Embody equity, excellence and well-being through inclusive schools</a:t>
            </a:r>
          </a:p>
          <a:p>
            <a:pPr marL="457200" indent="-457200">
              <a:lnSpc>
                <a:spcPct val="90000"/>
              </a:lnSpc>
              <a:spcBef>
                <a:spcPts val="1000"/>
              </a:spcBef>
              <a:buAutoNum type="arabicPeriod"/>
            </a:pPr>
            <a:r>
              <a:rPr lang="en-US" sz="1900">
                <a:ea typeface="+mn-lt"/>
                <a:cs typeface="+mn-lt"/>
              </a:rPr>
              <a:t>Provide a self-improving system that advocates evaluation, assessment and accountability (</a:t>
            </a:r>
            <a:r>
              <a:rPr lang="en-US" sz="1900" baseline="30000">
                <a:ea typeface="+mn-lt"/>
                <a:cs typeface="+mn-lt"/>
              </a:rPr>
              <a:t>1</a:t>
            </a:r>
            <a:r>
              <a:rPr lang="en-US" sz="1900">
                <a:ea typeface="+mn-lt"/>
                <a:cs typeface="+mn-lt"/>
              </a:rPr>
              <a:t>Welsh Government, 2017).</a:t>
            </a:r>
          </a:p>
        </p:txBody>
      </p:sp>
      <p:sp>
        <p:nvSpPr>
          <p:cNvPr id="4" name="TextBox 3">
            <a:extLst>
              <a:ext uri="{FF2B5EF4-FFF2-40B4-BE49-F238E27FC236}">
                <a16:creationId xmlns:a16="http://schemas.microsoft.com/office/drawing/2014/main" id="{D7961550-F959-EB42-B886-DE5980781AAA}"/>
              </a:ext>
            </a:extLst>
          </p:cNvPr>
          <p:cNvSpPr txBox="1"/>
          <p:nvPr/>
        </p:nvSpPr>
        <p:spPr>
          <a:xfrm rot="10800000" flipV="1">
            <a:off x="698921" y="5815582"/>
            <a:ext cx="302666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3212819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14F0-B978-4530-B114-570C5E941004}"/>
              </a:ext>
            </a:extLst>
          </p:cNvPr>
          <p:cNvSpPr>
            <a:spLocks noGrp="1"/>
          </p:cNvSpPr>
          <p:nvPr>
            <p:ph type="title"/>
          </p:nvPr>
        </p:nvSpPr>
        <p:spPr>
          <a:xfrm>
            <a:off x="345674" y="124358"/>
            <a:ext cx="8264926" cy="1296808"/>
          </a:xfrm>
        </p:spPr>
        <p:txBody>
          <a:bodyPr>
            <a:normAutofit fontScale="90000"/>
          </a:bodyPr>
          <a:lstStyle/>
          <a:p>
            <a:pPr algn="ctr"/>
            <a:r>
              <a:rPr lang="en-US" b="1">
                <a:ea typeface="+mj-lt"/>
                <a:cs typeface="+mj-lt"/>
              </a:rPr>
              <a:t>Early Childhood Education and Care (ECEC)</a:t>
            </a:r>
            <a:endParaRPr lang="en-US" b="1">
              <a:cs typeface="Calibri Light"/>
            </a:endParaRPr>
          </a:p>
        </p:txBody>
      </p:sp>
      <p:sp>
        <p:nvSpPr>
          <p:cNvPr id="3" name="Content Placeholder 2">
            <a:extLst>
              <a:ext uri="{FF2B5EF4-FFF2-40B4-BE49-F238E27FC236}">
                <a16:creationId xmlns:a16="http://schemas.microsoft.com/office/drawing/2014/main" id="{DB5CA82A-73C4-44E2-A650-D72C0D454505}"/>
              </a:ext>
            </a:extLst>
          </p:cNvPr>
          <p:cNvSpPr>
            <a:spLocks noGrp="1"/>
          </p:cNvSpPr>
          <p:nvPr>
            <p:ph idx="1"/>
          </p:nvPr>
        </p:nvSpPr>
        <p:spPr>
          <a:xfrm>
            <a:off x="345675" y="1717456"/>
            <a:ext cx="8265036" cy="5017744"/>
          </a:xfrm>
        </p:spPr>
        <p:txBody>
          <a:bodyPr vert="horz" lIns="91440" tIns="45720" rIns="91440" bIns="45720" rtlCol="0" anchor="ctr">
            <a:noAutofit/>
          </a:bodyPr>
          <a:lstStyle/>
          <a:p>
            <a:r>
              <a:rPr lang="en-US" sz="2000">
                <a:ea typeface="+mn-lt"/>
                <a:cs typeface="+mn-lt"/>
              </a:rPr>
              <a:t>A unified approach to education, care and teaching via the '</a:t>
            </a:r>
            <a:r>
              <a:rPr lang="en-US" sz="2000" err="1">
                <a:ea typeface="+mn-lt"/>
                <a:cs typeface="+mn-lt"/>
              </a:rPr>
              <a:t>educare</a:t>
            </a:r>
            <a:r>
              <a:rPr lang="en-US" sz="2000">
                <a:ea typeface="+mn-lt"/>
                <a:cs typeface="+mn-lt"/>
              </a:rPr>
              <a:t>' model.</a:t>
            </a:r>
          </a:p>
          <a:p>
            <a:r>
              <a:rPr lang="en-US" sz="2000">
                <a:ea typeface="+mn-lt"/>
                <a:cs typeface="+mn-lt"/>
              </a:rPr>
              <a:t>Children perceived as active learners via holistic experiences.</a:t>
            </a:r>
          </a:p>
          <a:p>
            <a:r>
              <a:rPr lang="en-US" sz="2000">
                <a:ea typeface="+mn-lt"/>
                <a:cs typeface="+mn-lt"/>
              </a:rPr>
              <a:t>Essential to the model are play and learning through play.</a:t>
            </a:r>
          </a:p>
          <a:p>
            <a:r>
              <a:rPr lang="en-US" sz="2000">
                <a:ea typeface="+mn-lt"/>
                <a:cs typeface="+mn-lt"/>
              </a:rPr>
              <a:t>Correlates age with developmental growth, well-being and health of all children.</a:t>
            </a:r>
          </a:p>
          <a:p>
            <a:r>
              <a:rPr lang="en-US" sz="2000">
                <a:cs typeface="Calibri"/>
              </a:rPr>
              <a:t>Supports lifelong learning.</a:t>
            </a:r>
            <a:endParaRPr lang="en-US" sz="2000">
              <a:ea typeface="+mn-lt"/>
              <a:cs typeface="+mn-lt"/>
            </a:endParaRPr>
          </a:p>
          <a:p>
            <a:r>
              <a:rPr lang="en-US" sz="2000">
                <a:ea typeface="+mn-lt"/>
                <a:cs typeface="+mn-lt"/>
              </a:rPr>
              <a:t>Focuses on how children learn in favor of what children learn.</a:t>
            </a:r>
          </a:p>
          <a:p>
            <a:r>
              <a:rPr lang="en-US" sz="2000">
                <a:ea typeface="+mn-lt"/>
                <a:cs typeface="+mn-lt"/>
              </a:rPr>
              <a:t>Considers the relationship between the acquisition of knowledge and transfer of skills.</a:t>
            </a:r>
          </a:p>
          <a:p>
            <a:r>
              <a:rPr lang="en-US" sz="2000">
                <a:ea typeface="+mn-lt"/>
                <a:cs typeface="+mn-lt"/>
              </a:rPr>
              <a:t>Considers how children can make use of what they learn (Child Research Net, 2020).</a:t>
            </a:r>
          </a:p>
          <a:p>
            <a:r>
              <a:rPr lang="en-US" sz="2000">
                <a:ea typeface="+mn-lt"/>
                <a:cs typeface="+mn-lt"/>
              </a:rPr>
              <a:t>Evolving parent-pedagogue partnerships (</a:t>
            </a:r>
            <a:r>
              <a:rPr lang="en-US" sz="2000" err="1">
                <a:ea typeface="+mn-lt"/>
                <a:cs typeface="+mn-lt"/>
              </a:rPr>
              <a:t>Fonsen</a:t>
            </a:r>
            <a:r>
              <a:rPr lang="en-US" sz="2000">
                <a:ea typeface="+mn-lt"/>
                <a:cs typeface="+mn-lt"/>
              </a:rPr>
              <a:t> and Vlasov, 2016).</a:t>
            </a:r>
          </a:p>
          <a:p>
            <a:r>
              <a:rPr lang="en-US" sz="2000">
                <a:ea typeface="+mn-lt"/>
                <a:cs typeface="+mn-lt"/>
              </a:rPr>
              <a:t>Provision for all children aged 0 to 7 years  (</a:t>
            </a:r>
            <a:r>
              <a:rPr lang="en-GB" sz="2000" baseline="30000">
                <a:ea typeface="+mn-lt"/>
                <a:cs typeface="+mn-lt"/>
              </a:rPr>
              <a:t>1</a:t>
            </a:r>
            <a:r>
              <a:rPr lang="en-US" sz="2000">
                <a:ea typeface="+mn-lt"/>
                <a:cs typeface="+mn-lt"/>
              </a:rPr>
              <a:t>Eurydice, 2020).</a:t>
            </a:r>
          </a:p>
          <a:p>
            <a:endParaRPr lang="en-US" sz="2000">
              <a:cs typeface="Calibri"/>
            </a:endParaRPr>
          </a:p>
        </p:txBody>
      </p:sp>
      <p:sp>
        <p:nvSpPr>
          <p:cNvPr id="44" name="Rectangle 4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00338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Logo, icon&#10;&#10;Description automatically generated">
            <a:extLst>
              <a:ext uri="{FF2B5EF4-FFF2-40B4-BE49-F238E27FC236}">
                <a16:creationId xmlns:a16="http://schemas.microsoft.com/office/drawing/2014/main" id="{E797F3E9-689D-4C54-A626-AFCB00C794F3}"/>
              </a:ext>
            </a:extLst>
          </p:cNvPr>
          <p:cNvPicPr>
            <a:picLocks noChangeAspect="1"/>
          </p:cNvPicPr>
          <p:nvPr/>
        </p:nvPicPr>
        <p:blipFill rotWithShape="1">
          <a:blip r:embed="rId3">
            <a:alphaModFix/>
          </a:blip>
          <a:srcRect l="7566" r="35593" b="2"/>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517497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871472"/>
          </a:xfrm>
        </p:spPr>
        <p:txBody>
          <a:bodyPr>
            <a:normAutofit/>
          </a:bodyPr>
          <a:lstStyle/>
          <a:p>
            <a:pPr algn="ctr"/>
            <a:r>
              <a:rPr lang="en-US" b="1">
                <a:ea typeface="+mj-lt"/>
                <a:cs typeface="+mj-lt"/>
              </a:rPr>
              <a:t>The ECEC Teacher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A picture containing application&#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4672" y="3887245"/>
            <a:ext cx="3026663" cy="15865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245078"/>
            <a:ext cx="7315199" cy="5421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Teachers possess a high quality of expertise and must possess a kindergarten teacher education degree.</a:t>
            </a:r>
            <a:endParaRPr lang="en-US">
              <a:cs typeface="Calibri"/>
            </a:endParaRPr>
          </a:p>
          <a:p>
            <a:pPr marL="342900" indent="-342900">
              <a:lnSpc>
                <a:spcPct val="90000"/>
              </a:lnSpc>
              <a:spcBef>
                <a:spcPts val="1000"/>
              </a:spcBef>
              <a:buFont typeface="Arial,Sans-Serif"/>
              <a:buChar char="•"/>
            </a:pPr>
            <a:r>
              <a:rPr lang="en-US" sz="2000">
                <a:ea typeface="+mn-lt"/>
                <a:cs typeface="+mn-lt"/>
              </a:rPr>
              <a:t>Further pedagogical teacher training is completed after the initial degree programme. </a:t>
            </a:r>
            <a:endParaRPr lang="en-US"/>
          </a:p>
          <a:p>
            <a:pPr marL="342900" indent="-342900">
              <a:lnSpc>
                <a:spcPct val="90000"/>
              </a:lnSpc>
              <a:spcBef>
                <a:spcPts val="1000"/>
              </a:spcBef>
              <a:buFont typeface="Arial,Sans-Serif"/>
              <a:buChar char="•"/>
            </a:pPr>
            <a:r>
              <a:rPr lang="en-US" sz="2000">
                <a:ea typeface="+mn-lt"/>
                <a:cs typeface="+mn-lt"/>
              </a:rPr>
              <a:t>Subsequent teacher training focuses on didactics and pedagogy </a:t>
            </a:r>
            <a:r>
              <a:rPr lang="en-GB" sz="2000">
                <a:ea typeface="+mn-lt"/>
                <a:cs typeface="+mn-lt"/>
              </a:rPr>
              <a:t>(</a:t>
            </a:r>
            <a:r>
              <a:rPr lang="en-GB" sz="2000" baseline="30000">
                <a:ea typeface="+mn-lt"/>
                <a:cs typeface="+mn-lt"/>
              </a:rPr>
              <a:t>1</a:t>
            </a:r>
            <a:r>
              <a:rPr lang="en-GB" sz="2000">
                <a:ea typeface="+mn-lt"/>
                <a:cs typeface="+mn-lt"/>
              </a:rPr>
              <a:t>Eurydice, </a:t>
            </a:r>
            <a:r>
              <a:rPr lang="en-US" sz="2000">
                <a:ea typeface="+mn-lt"/>
                <a:cs typeface="+mn-lt"/>
              </a:rPr>
              <a:t>2020).</a:t>
            </a:r>
          </a:p>
          <a:p>
            <a:pPr marL="342900" indent="-342900">
              <a:lnSpc>
                <a:spcPct val="90000"/>
              </a:lnSpc>
              <a:spcBef>
                <a:spcPts val="1000"/>
              </a:spcBef>
              <a:buFont typeface="Arial,Sans-Serif"/>
              <a:buChar char="•"/>
            </a:pPr>
            <a:r>
              <a:rPr lang="en-US" sz="2000">
                <a:ea typeface="+mn-lt"/>
                <a:cs typeface="+mn-lt"/>
              </a:rPr>
              <a:t>According to Hudson and Scheuwly (2007), didactics are key to the processes of learning, teaching and educational experiences.  </a:t>
            </a:r>
          </a:p>
          <a:p>
            <a:pPr marL="342900" indent="-342900">
              <a:lnSpc>
                <a:spcPct val="90000"/>
              </a:lnSpc>
              <a:spcBef>
                <a:spcPts val="1000"/>
              </a:spcBef>
              <a:buFont typeface="Arial,Sans-Serif"/>
              <a:buChar char="•"/>
            </a:pPr>
            <a:r>
              <a:rPr lang="en-US" sz="2000">
                <a:ea typeface="+mn-lt"/>
                <a:cs typeface="+mn-lt"/>
              </a:rPr>
              <a:t>Highly trained teachers empower pedagogues, which positively effects children's learning (Fonsen and Vlasov, 2016). </a:t>
            </a:r>
          </a:p>
          <a:p>
            <a:pPr marL="342900" indent="-342900">
              <a:lnSpc>
                <a:spcPct val="90000"/>
              </a:lnSpc>
              <a:spcBef>
                <a:spcPts val="1000"/>
              </a:spcBef>
              <a:buFont typeface="Arial,Sans-Serif"/>
              <a:buChar char="•"/>
            </a:pPr>
            <a:r>
              <a:rPr lang="en-US" sz="2000">
                <a:cs typeface="Calibri"/>
              </a:rPr>
              <a:t>According to Happo et</a:t>
            </a:r>
            <a:r>
              <a:rPr lang="en-GB" sz="2000">
                <a:cs typeface="Calibri"/>
              </a:rPr>
              <a:t> al</a:t>
            </a:r>
            <a:r>
              <a:rPr lang="en-US" sz="2000">
                <a:cs typeface="Calibri"/>
              </a:rPr>
              <a:t>. (2011), well-educated teachers are a strength of the Finnish education system.</a:t>
            </a:r>
          </a:p>
          <a:p>
            <a:pPr marL="342900" indent="-342900">
              <a:lnSpc>
                <a:spcPct val="90000"/>
              </a:lnSpc>
              <a:spcBef>
                <a:spcPts val="1000"/>
              </a:spcBef>
              <a:buFont typeface="Arial,Sans-Serif"/>
              <a:buChar char="•"/>
            </a:pPr>
            <a:r>
              <a:rPr lang="en-US" sz="2000">
                <a:ea typeface="+mn-lt"/>
                <a:cs typeface="+mn-lt"/>
              </a:rPr>
              <a:t>Teachers in Finland possess pedagogical autonomy, with no formal tests or inspections </a:t>
            </a:r>
            <a:r>
              <a:rPr lang="en-GB" sz="2000">
                <a:ea typeface="+mn-lt"/>
                <a:cs typeface="+mn-lt"/>
              </a:rPr>
              <a:t>(</a:t>
            </a:r>
            <a:r>
              <a:rPr lang="en-GB" sz="2000" baseline="30000">
                <a:ea typeface="+mn-lt"/>
                <a:cs typeface="+mn-lt"/>
              </a:rPr>
              <a:t>1</a:t>
            </a:r>
            <a:r>
              <a:rPr lang="en-GB" sz="2000">
                <a:ea typeface="+mn-lt"/>
                <a:cs typeface="+mn-lt"/>
              </a:rPr>
              <a:t>Eurydice, </a:t>
            </a:r>
            <a:r>
              <a:rPr lang="en-US" sz="2000">
                <a:ea typeface="+mn-lt"/>
                <a:cs typeface="+mn-lt"/>
              </a:rPr>
              <a:t>2020).</a:t>
            </a:r>
          </a:p>
          <a:p>
            <a:pPr marL="342900" indent="-342900">
              <a:lnSpc>
                <a:spcPct val="90000"/>
              </a:lnSpc>
              <a:spcBef>
                <a:spcPts val="1000"/>
              </a:spcBef>
              <a:buFont typeface="Arial"/>
              <a:buChar char="•"/>
            </a:pPr>
            <a:r>
              <a:rPr lang="en-US" sz="2000">
                <a:ea typeface="+mn-lt"/>
                <a:cs typeface="+mn-lt"/>
              </a:rPr>
              <a:t>According to Fonsen and Vlasov (2016), pedagogical autonomy is perceived as a strength of  the Finnish education system. </a:t>
            </a:r>
            <a:endParaRPr lang="en-US">
              <a:cs typeface="Calibri"/>
            </a:endParaRPr>
          </a:p>
        </p:txBody>
      </p:sp>
      <p:sp>
        <p:nvSpPr>
          <p:cNvPr id="4" name="TextBox 3">
            <a:extLst>
              <a:ext uri="{FF2B5EF4-FFF2-40B4-BE49-F238E27FC236}">
                <a16:creationId xmlns:a16="http://schemas.microsoft.com/office/drawing/2014/main" id="{C9176E76-F229-2241-8621-6D8BAB46F742}"/>
              </a:ext>
            </a:extLst>
          </p:cNvPr>
          <p:cNvSpPr txBox="1"/>
          <p:nvPr/>
        </p:nvSpPr>
        <p:spPr>
          <a:xfrm rot="10800000" flipV="1">
            <a:off x="804672" y="5546023"/>
            <a:ext cx="316736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367288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1101509"/>
          </a:xfrm>
        </p:spPr>
        <p:txBody>
          <a:bodyPr>
            <a:normAutofit/>
          </a:bodyPr>
          <a:lstStyle/>
          <a:p>
            <a:pPr algn="ctr"/>
            <a:r>
              <a:rPr lang="en-US" b="1">
                <a:ea typeface="+mj-lt"/>
                <a:cs typeface="+mj-lt"/>
              </a:rPr>
              <a:t>The ECEC Teacher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Diagram&#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7462" y="3505427"/>
            <a:ext cx="3006705" cy="2378988"/>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259457"/>
            <a:ext cx="7185803"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Acquisition of knowledge via social interaction and collaboration from teachers, children and the wider community.</a:t>
            </a:r>
          </a:p>
          <a:p>
            <a:pPr marL="342900" indent="-342900">
              <a:lnSpc>
                <a:spcPct val="90000"/>
              </a:lnSpc>
              <a:spcBef>
                <a:spcPts val="1000"/>
              </a:spcBef>
              <a:buFont typeface="Arial,Sans-Serif"/>
              <a:buChar char="•"/>
            </a:pPr>
            <a:r>
              <a:rPr lang="en-US" sz="2000">
                <a:ea typeface="+mn-lt"/>
                <a:cs typeface="+mn-lt"/>
              </a:rPr>
              <a:t>According to (Kelly et al., 2018), collaborative working supports Vygotsky's constructivist theory, as children can access opportunities to build upon their knowledge via social interaction.</a:t>
            </a:r>
          </a:p>
          <a:p>
            <a:pPr marL="342900" indent="-342900">
              <a:lnSpc>
                <a:spcPct val="90000"/>
              </a:lnSpc>
              <a:spcBef>
                <a:spcPts val="1000"/>
              </a:spcBef>
              <a:buFont typeface="Arial,Sans-Serif"/>
              <a:buChar char="•"/>
            </a:pPr>
            <a:r>
              <a:rPr lang="en-US" sz="2000">
                <a:ea typeface="+mn-lt"/>
                <a:cs typeface="+mn-lt"/>
              </a:rPr>
              <a:t>Teachers are perceived as learning facilitators (Ministry of Education, 2006).</a:t>
            </a:r>
          </a:p>
          <a:p>
            <a:pPr marL="342900" indent="-342900">
              <a:lnSpc>
                <a:spcPct val="90000"/>
              </a:lnSpc>
              <a:spcBef>
                <a:spcPts val="1000"/>
              </a:spcBef>
              <a:buFont typeface="Arial,Sans-Serif"/>
              <a:buChar char="•"/>
            </a:pPr>
            <a:r>
              <a:rPr lang="en-US" sz="2000">
                <a:ea typeface="+mn-lt"/>
                <a:cs typeface="+mn-lt"/>
              </a:rPr>
              <a:t>Delivery of an inquiry-based curriculum (Kelly et al., 2018).</a:t>
            </a:r>
          </a:p>
          <a:p>
            <a:pPr marL="342900" indent="-342900">
              <a:lnSpc>
                <a:spcPct val="90000"/>
              </a:lnSpc>
              <a:spcBef>
                <a:spcPts val="1000"/>
              </a:spcBef>
              <a:buFont typeface="Arial,Sans-Serif"/>
              <a:buChar char="•"/>
            </a:pPr>
            <a:r>
              <a:rPr lang="en-US" sz="2000">
                <a:solidFill>
                  <a:srgbClr val="000000"/>
                </a:solidFill>
                <a:ea typeface="+mn-lt"/>
                <a:cs typeface="+mn-lt"/>
              </a:rPr>
              <a:t>According to Alias and Ismail (2006) inquiry-based education exhibits to learners how knowledge is generated and transmitted to life-long learning, via critical thinking.</a:t>
            </a:r>
          </a:p>
          <a:p>
            <a:pPr marL="342900" indent="-342900">
              <a:lnSpc>
                <a:spcPct val="90000"/>
              </a:lnSpc>
              <a:spcBef>
                <a:spcPts val="1000"/>
              </a:spcBef>
              <a:buFont typeface="Arial,Sans-Serif"/>
              <a:buChar char="•"/>
            </a:pPr>
            <a:r>
              <a:rPr lang="en-US" sz="2000">
                <a:solidFill>
                  <a:srgbClr val="000000"/>
                </a:solidFill>
                <a:ea typeface="+mn-lt"/>
                <a:cs typeface="+mn-lt"/>
              </a:rPr>
              <a:t>A key focus of the curriculum is </a:t>
            </a:r>
            <a:r>
              <a:rPr lang="en-US" sz="2000">
                <a:ea typeface="+mn-lt"/>
                <a:cs typeface="+mn-lt"/>
              </a:rPr>
              <a:t>to strengthen children's</a:t>
            </a:r>
            <a:r>
              <a:rPr lang="en-US" sz="2000">
                <a:solidFill>
                  <a:srgbClr val="FF0000"/>
                </a:solidFill>
                <a:ea typeface="+mn-lt"/>
                <a:cs typeface="+mn-lt"/>
              </a:rPr>
              <a:t> </a:t>
            </a:r>
            <a:r>
              <a:rPr lang="en-US" sz="2000">
                <a:ea typeface="+mn-lt"/>
                <a:cs typeface="+mn-lt"/>
              </a:rPr>
              <a:t>transversal competences (Child Research Net, 2020). </a:t>
            </a:r>
          </a:p>
          <a:p>
            <a:pPr marL="342900" indent="-342900">
              <a:lnSpc>
                <a:spcPct val="90000"/>
              </a:lnSpc>
              <a:spcBef>
                <a:spcPts val="1000"/>
              </a:spcBef>
              <a:buFont typeface="Arial,Sans-Serif"/>
              <a:buChar char="•"/>
            </a:pPr>
            <a:r>
              <a:rPr lang="en-US" sz="2000">
                <a:ea typeface="+mn-lt"/>
                <a:cs typeface="+mn-lt"/>
              </a:rPr>
              <a:t>Transversal competences are best enhanced when collaboration takes place within the school community (Harju, 2017). </a:t>
            </a:r>
          </a:p>
        </p:txBody>
      </p:sp>
      <p:sp>
        <p:nvSpPr>
          <p:cNvPr id="4" name="TextBox 3">
            <a:extLst>
              <a:ext uri="{FF2B5EF4-FFF2-40B4-BE49-F238E27FC236}">
                <a16:creationId xmlns:a16="http://schemas.microsoft.com/office/drawing/2014/main" id="{BD3FBBCF-6A2A-324D-A6DC-38A9FED6BFC4}"/>
              </a:ext>
            </a:extLst>
          </p:cNvPr>
          <p:cNvSpPr txBox="1"/>
          <p:nvPr/>
        </p:nvSpPr>
        <p:spPr>
          <a:xfrm rot="10800000" flipV="1">
            <a:off x="652269" y="5817627"/>
            <a:ext cx="317906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3206255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1101509"/>
          </a:xfrm>
        </p:spPr>
        <p:txBody>
          <a:bodyPr>
            <a:normAutofit/>
          </a:bodyPr>
          <a:lstStyle/>
          <a:p>
            <a:pPr algn="ctr"/>
            <a:r>
              <a:rPr lang="en-US" b="1">
                <a:ea typeface="+mj-lt"/>
                <a:cs typeface="+mj-lt"/>
              </a:rPr>
              <a:t>The ECEC Learner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A close up of food&#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1086663" y="3821728"/>
            <a:ext cx="2462681"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345721"/>
            <a:ext cx="7228935" cy="52732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Every child is entitled to ECEC between the ages of 0 and 6 years.</a:t>
            </a:r>
          </a:p>
          <a:p>
            <a:pPr marL="342900" indent="-342900">
              <a:lnSpc>
                <a:spcPct val="90000"/>
              </a:lnSpc>
              <a:spcBef>
                <a:spcPts val="1000"/>
              </a:spcBef>
              <a:buFont typeface="Arial,Sans-Serif"/>
              <a:buChar char="•"/>
            </a:pPr>
            <a:r>
              <a:rPr lang="en-US" sz="2000">
                <a:ea typeface="+mn-lt"/>
                <a:cs typeface="+mn-lt"/>
              </a:rPr>
              <a:t>Each child's language and culture is respected. </a:t>
            </a:r>
            <a:endParaRPr lang="en-US" sz="2000">
              <a:cs typeface="Calibri"/>
            </a:endParaRPr>
          </a:p>
          <a:p>
            <a:pPr marL="342900" indent="-342900">
              <a:lnSpc>
                <a:spcPct val="90000"/>
              </a:lnSpc>
              <a:spcBef>
                <a:spcPts val="1000"/>
              </a:spcBef>
              <a:buFont typeface="Arial"/>
              <a:buChar char="•"/>
            </a:pPr>
            <a:r>
              <a:rPr lang="en-US" sz="2000">
                <a:ea typeface="+mn-lt"/>
                <a:cs typeface="+mn-lt"/>
              </a:rPr>
              <a:t>Class sizes are not limited.</a:t>
            </a:r>
          </a:p>
          <a:p>
            <a:pPr marL="342900" indent="-342900">
              <a:lnSpc>
                <a:spcPct val="90000"/>
              </a:lnSpc>
              <a:spcBef>
                <a:spcPts val="1000"/>
              </a:spcBef>
              <a:buFont typeface="Arial"/>
              <a:buChar char="•"/>
            </a:pPr>
            <a:r>
              <a:rPr lang="en-US" sz="2000">
                <a:ea typeface="+mn-lt"/>
                <a:cs typeface="+mn-lt"/>
              </a:rPr>
              <a:t>School meals are provided to all children at no cost.</a:t>
            </a:r>
          </a:p>
          <a:p>
            <a:pPr marL="342900" indent="-342900">
              <a:lnSpc>
                <a:spcPct val="90000"/>
              </a:lnSpc>
              <a:spcBef>
                <a:spcPts val="1000"/>
              </a:spcBef>
              <a:buFont typeface="Arial"/>
              <a:buChar char="•"/>
            </a:pPr>
            <a:r>
              <a:rPr lang="en-US" sz="2000">
                <a:ea typeface="+mn-lt"/>
                <a:cs typeface="+mn-lt"/>
              </a:rPr>
              <a:t>According to the Finnish National Agency for Education (2018), average class sizes are comprised of twenty pupils. </a:t>
            </a:r>
          </a:p>
          <a:p>
            <a:pPr marL="342900" indent="-342900">
              <a:lnSpc>
                <a:spcPct val="90000"/>
              </a:lnSpc>
              <a:spcBef>
                <a:spcPts val="1000"/>
              </a:spcBef>
              <a:buFont typeface="Arial,Sans-Serif"/>
              <a:buChar char="•"/>
            </a:pPr>
            <a:r>
              <a:rPr lang="en-US" sz="2000">
                <a:ea typeface="+mn-lt"/>
                <a:cs typeface="+mn-lt"/>
              </a:rPr>
              <a:t>Children are perceived as active learners who take ownership of their own learning (OECD, 2000).</a:t>
            </a:r>
          </a:p>
          <a:p>
            <a:pPr marL="342900" indent="-342900">
              <a:lnSpc>
                <a:spcPct val="90000"/>
              </a:lnSpc>
              <a:spcBef>
                <a:spcPts val="1000"/>
              </a:spcBef>
              <a:buFont typeface="Arial,Sans-Serif"/>
              <a:buChar char="•"/>
            </a:pPr>
            <a:r>
              <a:rPr lang="en-US" sz="2000">
                <a:cs typeface="Calibri"/>
              </a:rPr>
              <a:t>Active learning advocates the acquisition of knowledge via inquiry-based learning and experiential play.</a:t>
            </a:r>
          </a:p>
          <a:p>
            <a:pPr marL="342900" indent="-342900">
              <a:lnSpc>
                <a:spcPct val="90000"/>
              </a:lnSpc>
              <a:spcBef>
                <a:spcPts val="1000"/>
              </a:spcBef>
              <a:buFont typeface="Arial,Sans-Serif"/>
              <a:buChar char="•"/>
            </a:pPr>
            <a:r>
              <a:rPr lang="en-US" sz="2000">
                <a:cs typeface="Calibri"/>
              </a:rPr>
              <a:t>According to (Kamp et al., 2015) knowledge acquired via inquiry-based learning is accentuated by active participation.</a:t>
            </a:r>
          </a:p>
          <a:p>
            <a:pPr marL="342900" indent="-342900">
              <a:lnSpc>
                <a:spcPct val="90000"/>
              </a:lnSpc>
              <a:spcBef>
                <a:spcPts val="1000"/>
              </a:spcBef>
              <a:buFont typeface="Arial,Sans-Serif"/>
              <a:buChar char="•"/>
            </a:pPr>
            <a:r>
              <a:rPr lang="en-US" sz="2000">
                <a:ea typeface="+mn-lt"/>
                <a:cs typeface="+mn-lt"/>
              </a:rPr>
              <a:t>Communal learning is actively encouraged during</a:t>
            </a:r>
            <a:r>
              <a:rPr lang="en-US" sz="2000">
                <a:cs typeface="Calibri"/>
              </a:rPr>
              <a:t> experiential play utilising via the indoor and outdoor learning environments (</a:t>
            </a:r>
            <a:r>
              <a:rPr lang="en-GB" sz="2000" baseline="30000">
                <a:cs typeface="Calibri"/>
              </a:rPr>
              <a:t>1</a:t>
            </a:r>
            <a:r>
              <a:rPr lang="en-US" sz="2000">
                <a:cs typeface="Calibri"/>
              </a:rPr>
              <a:t>Eurydice, 2000).</a:t>
            </a:r>
          </a:p>
        </p:txBody>
      </p:sp>
      <p:sp>
        <p:nvSpPr>
          <p:cNvPr id="4" name="TextBox 3">
            <a:extLst>
              <a:ext uri="{FF2B5EF4-FFF2-40B4-BE49-F238E27FC236}">
                <a16:creationId xmlns:a16="http://schemas.microsoft.com/office/drawing/2014/main" id="{EDC58D68-2D49-334A-A5F4-26635134FBB4}"/>
              </a:ext>
            </a:extLst>
          </p:cNvPr>
          <p:cNvSpPr txBox="1"/>
          <p:nvPr/>
        </p:nvSpPr>
        <p:spPr>
          <a:xfrm rot="10800000" flipV="1">
            <a:off x="652272" y="5705595"/>
            <a:ext cx="317598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1303465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627057"/>
          </a:xfrm>
        </p:spPr>
        <p:txBody>
          <a:bodyPr>
            <a:normAutofit fontScale="90000"/>
          </a:bodyPr>
          <a:lstStyle/>
          <a:p>
            <a:pPr algn="ctr"/>
            <a:r>
              <a:rPr lang="en-US" b="1">
                <a:ea typeface="+mj-lt"/>
                <a:cs typeface="+mj-lt"/>
              </a:rPr>
              <a:t>The ECEC Learner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Diagram&#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4714" y="3821728"/>
            <a:ext cx="3026578"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638137" y="943155"/>
            <a:ext cx="7372708" cy="58272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Children engage in integrated pedagogical activities </a:t>
            </a:r>
            <a:r>
              <a:rPr lang="en-GB" sz="2000">
                <a:ea typeface="+mn-lt"/>
                <a:cs typeface="+mn-lt"/>
              </a:rPr>
              <a:t>(</a:t>
            </a:r>
            <a:r>
              <a:rPr lang="en-GB" sz="2000" baseline="30000">
                <a:ea typeface="+mn-lt"/>
                <a:cs typeface="+mn-lt"/>
              </a:rPr>
              <a:t>1</a:t>
            </a:r>
            <a:r>
              <a:rPr lang="en-GB" sz="2000">
                <a:ea typeface="+mn-lt"/>
                <a:cs typeface="+mn-lt"/>
              </a:rPr>
              <a:t>Eurydice, </a:t>
            </a:r>
            <a:r>
              <a:rPr lang="en-US" sz="2000">
                <a:ea typeface="+mn-lt"/>
                <a:cs typeface="+mn-lt"/>
              </a:rPr>
              <a:t>2020).</a:t>
            </a:r>
          </a:p>
          <a:p>
            <a:pPr marL="342900" indent="-342900">
              <a:lnSpc>
                <a:spcPct val="90000"/>
              </a:lnSpc>
              <a:spcBef>
                <a:spcPts val="1000"/>
              </a:spcBef>
              <a:buFont typeface="Arial,Sans-Serif"/>
              <a:buChar char="•"/>
            </a:pPr>
            <a:r>
              <a:rPr lang="en-US" sz="2000">
                <a:ea typeface="+mn-lt"/>
                <a:cs typeface="+mn-lt"/>
              </a:rPr>
              <a:t>Integrative pedagogy develops self-regulation and</a:t>
            </a:r>
            <a:r>
              <a:rPr lang="en-GB" sz="2000">
                <a:ea typeface="+mn-lt"/>
                <a:cs typeface="+mn-lt"/>
              </a:rPr>
              <a:t> social competence</a:t>
            </a:r>
            <a:r>
              <a:rPr lang="en-US" sz="2000">
                <a:ea typeface="+mn-lt"/>
                <a:cs typeface="+mn-lt"/>
              </a:rPr>
              <a:t> (Klemola, 2016).</a:t>
            </a:r>
          </a:p>
          <a:p>
            <a:pPr marL="342900" indent="-342900">
              <a:lnSpc>
                <a:spcPct val="90000"/>
              </a:lnSpc>
              <a:spcBef>
                <a:spcPts val="1000"/>
              </a:spcBef>
              <a:buFont typeface="Arial"/>
              <a:buChar char="•"/>
            </a:pPr>
            <a:r>
              <a:rPr lang="en-US" sz="2000">
                <a:ea typeface="+mn-lt"/>
                <a:cs typeface="+mn-lt"/>
              </a:rPr>
              <a:t>At the forefront of the educational system is children's well-being (Kelly et al., 2018).</a:t>
            </a:r>
            <a:endParaRPr lang="en-US" sz="2000">
              <a:cs typeface="Calibri" panose="020F0502020204030204"/>
            </a:endParaRPr>
          </a:p>
          <a:p>
            <a:pPr marL="342900" indent="-342900">
              <a:lnSpc>
                <a:spcPct val="90000"/>
              </a:lnSpc>
              <a:spcBef>
                <a:spcPts val="1000"/>
              </a:spcBef>
              <a:buFont typeface="Arial"/>
              <a:buChar char="•"/>
            </a:pPr>
            <a:r>
              <a:rPr lang="en-US" sz="2000">
                <a:cs typeface="Calibri" panose="020F0502020204030204"/>
              </a:rPr>
              <a:t>Early identification of children who require additional support.</a:t>
            </a:r>
          </a:p>
          <a:p>
            <a:pPr marL="342900" indent="-342900">
              <a:lnSpc>
                <a:spcPct val="90000"/>
              </a:lnSpc>
              <a:spcBef>
                <a:spcPts val="1000"/>
              </a:spcBef>
              <a:buFont typeface="Arial"/>
              <a:buChar char="•"/>
            </a:pPr>
            <a:r>
              <a:rPr lang="en-US" sz="2000">
                <a:cs typeface="Calibri" panose="020F0502020204030204"/>
              </a:rPr>
              <a:t>Special</a:t>
            </a:r>
            <a:r>
              <a:rPr lang="en-US" sz="2000">
                <a:ea typeface="+mn-lt"/>
                <a:cs typeface="+mn-lt"/>
              </a:rPr>
              <a:t> educational needs children are integrated into mainstream education where possible (Finnish National Agency for Education, 2018).</a:t>
            </a:r>
            <a:endParaRPr lang="en-US" sz="2000">
              <a:cs typeface="Calibri" panose="020F0502020204030204"/>
            </a:endParaRPr>
          </a:p>
          <a:p>
            <a:pPr marL="342900" indent="-342900">
              <a:lnSpc>
                <a:spcPct val="90000"/>
              </a:lnSpc>
              <a:spcBef>
                <a:spcPts val="1000"/>
              </a:spcBef>
              <a:buFont typeface="Arial"/>
              <a:buChar char="•"/>
            </a:pPr>
            <a:r>
              <a:rPr lang="en-US" sz="2000">
                <a:ea typeface="+mn-lt"/>
                <a:cs typeface="+mn-lt"/>
              </a:rPr>
              <a:t>Every child access</a:t>
            </a:r>
            <a:r>
              <a:rPr lang="en-GB" sz="2000">
                <a:ea typeface="+mn-lt"/>
                <a:cs typeface="+mn-lt"/>
              </a:rPr>
              <a:t>es</a:t>
            </a:r>
            <a:r>
              <a:rPr lang="en-US" sz="2000">
                <a:ea typeface="+mn-lt"/>
                <a:cs typeface="+mn-lt"/>
              </a:rPr>
              <a:t> objectives as outlined in their individual plan.</a:t>
            </a:r>
          </a:p>
          <a:p>
            <a:pPr marL="342900" indent="-342900">
              <a:lnSpc>
                <a:spcPct val="90000"/>
              </a:lnSpc>
              <a:spcBef>
                <a:spcPts val="1000"/>
              </a:spcBef>
              <a:buFont typeface="Arial"/>
              <a:buChar char="•"/>
            </a:pPr>
            <a:r>
              <a:rPr lang="en-US" sz="2000">
                <a:ea typeface="+mn-lt"/>
                <a:cs typeface="+mn-lt"/>
              </a:rPr>
              <a:t>Self-motivation is central to learning (OECD, 2000).</a:t>
            </a:r>
          </a:p>
          <a:p>
            <a:pPr marL="342900" indent="-342900">
              <a:lnSpc>
                <a:spcPct val="90000"/>
              </a:lnSpc>
              <a:spcBef>
                <a:spcPts val="1000"/>
              </a:spcBef>
              <a:buFont typeface="Arial"/>
              <a:buChar char="•"/>
            </a:pPr>
            <a:r>
              <a:rPr lang="en-US" sz="2000">
                <a:ea typeface="+mn-lt"/>
                <a:cs typeface="+mn-lt"/>
              </a:rPr>
              <a:t>National Core Curriculum for ECEC is defined into five learning areas that describe key objectives and content for pedagogical activities. </a:t>
            </a:r>
          </a:p>
          <a:p>
            <a:pPr marL="342900" indent="-342900">
              <a:lnSpc>
                <a:spcPct val="90000"/>
              </a:lnSpc>
              <a:spcBef>
                <a:spcPts val="1000"/>
              </a:spcBef>
              <a:buFont typeface="Arial"/>
              <a:buChar char="•"/>
            </a:pPr>
            <a:r>
              <a:rPr lang="en-US" sz="2000">
                <a:ea typeface="+mn-lt"/>
                <a:cs typeface="+mn-lt"/>
              </a:rPr>
              <a:t>Pedagogical activities and learning areas  strengthen transversal competences (</a:t>
            </a:r>
            <a:r>
              <a:rPr lang="en-US" sz="2000" err="1">
                <a:ea typeface="+mn-lt"/>
                <a:cs typeface="+mn-lt"/>
              </a:rPr>
              <a:t>Kindiedays</a:t>
            </a:r>
            <a:r>
              <a:rPr lang="en-US" sz="2000">
                <a:ea typeface="+mn-lt"/>
                <a:cs typeface="+mn-lt"/>
              </a:rPr>
              <a:t>, 2020).  </a:t>
            </a:r>
            <a:endParaRPr lang="en-US" sz="2000">
              <a:cs typeface="Calibri"/>
            </a:endParaRPr>
          </a:p>
        </p:txBody>
      </p:sp>
      <p:sp>
        <p:nvSpPr>
          <p:cNvPr id="4" name="TextBox 3">
            <a:extLst>
              <a:ext uri="{FF2B5EF4-FFF2-40B4-BE49-F238E27FC236}">
                <a16:creationId xmlns:a16="http://schemas.microsoft.com/office/drawing/2014/main" id="{C3153D99-DA22-4A49-BB7B-75E548644C7F}"/>
              </a:ext>
            </a:extLst>
          </p:cNvPr>
          <p:cNvSpPr txBox="1"/>
          <p:nvPr/>
        </p:nvSpPr>
        <p:spPr>
          <a:xfrm rot="10800000" flipV="1">
            <a:off x="1058331" y="5667872"/>
            <a:ext cx="247952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947950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68549"/>
            <a:ext cx="6422849" cy="1029622"/>
          </a:xfrm>
        </p:spPr>
        <p:txBody>
          <a:bodyPr>
            <a:normAutofit/>
          </a:bodyPr>
          <a:lstStyle/>
          <a:p>
            <a:pPr algn="ctr"/>
            <a:r>
              <a:rPr lang="en-US" b="1">
                <a:ea typeface="+mj-lt"/>
                <a:cs typeface="+mj-lt"/>
              </a:rPr>
              <a:t>The ECEC Success</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Chart, line chart&#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11495" y="3821728"/>
            <a:ext cx="2998640"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173193"/>
            <a:ext cx="7300822" cy="5421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US" sz="2000">
                <a:ea typeface="+mn-lt"/>
                <a:cs typeface="+mn-lt"/>
              </a:rPr>
              <a:t>Observational assessments take place via pedagogical documentation.</a:t>
            </a:r>
            <a:endParaRPr lang="en-US">
              <a:ea typeface="+mn-lt"/>
              <a:cs typeface="+mn-lt"/>
            </a:endParaRPr>
          </a:p>
          <a:p>
            <a:pPr marL="342900" indent="-342900">
              <a:lnSpc>
                <a:spcPct val="90000"/>
              </a:lnSpc>
              <a:spcBef>
                <a:spcPts val="1000"/>
              </a:spcBef>
              <a:buFont typeface="Arial" panose="020B0604020202020204" pitchFamily="34" charset="0"/>
              <a:buChar char="•"/>
            </a:pPr>
            <a:r>
              <a:rPr lang="en-US" sz="2000">
                <a:ea typeface="+mn-lt"/>
                <a:cs typeface="+mn-lt"/>
              </a:rPr>
              <a:t>Overall focus of attention with regards to success is the well-being of the child. </a:t>
            </a:r>
          </a:p>
          <a:p>
            <a:pPr marL="342900" indent="-342900">
              <a:lnSpc>
                <a:spcPct val="90000"/>
              </a:lnSpc>
              <a:spcBef>
                <a:spcPts val="1000"/>
              </a:spcBef>
              <a:buFont typeface="Arial,Sans-Serif" panose="020B0604020202020204" pitchFamily="34" charset="0"/>
              <a:buChar char="•"/>
            </a:pPr>
            <a:r>
              <a:rPr lang="en-US" sz="2000">
                <a:ea typeface="+mn-lt"/>
                <a:cs typeface="+mn-lt"/>
              </a:rPr>
              <a:t>Each child is assigned an individual plan consisting of targeted objectives, following parental collaboration (</a:t>
            </a:r>
            <a:r>
              <a:rPr lang="en-GB" sz="2000" baseline="30000">
                <a:ea typeface="+mn-lt"/>
                <a:cs typeface="+mn-lt"/>
              </a:rPr>
              <a:t>3</a:t>
            </a:r>
            <a:r>
              <a:rPr lang="en-US" sz="2000">
                <a:solidFill>
                  <a:srgbClr val="000000"/>
                </a:solidFill>
                <a:ea typeface="+mn-lt"/>
                <a:cs typeface="+mn-lt"/>
              </a:rPr>
              <a:t>Eurydice</a:t>
            </a:r>
            <a:r>
              <a:rPr lang="en-US" sz="2000">
                <a:ea typeface="+mn-lt"/>
                <a:cs typeface="+mn-lt"/>
              </a:rPr>
              <a:t>, 2020).</a:t>
            </a:r>
          </a:p>
          <a:p>
            <a:pPr marL="342900" indent="-342900">
              <a:lnSpc>
                <a:spcPct val="90000"/>
              </a:lnSpc>
              <a:spcBef>
                <a:spcPts val="1000"/>
              </a:spcBef>
              <a:buFont typeface="Arial,Sans-Serif" panose="020B0604020202020204" pitchFamily="34" charset="0"/>
              <a:buChar char="•"/>
            </a:pPr>
            <a:r>
              <a:rPr lang="en-US" sz="2000">
                <a:ea typeface="+mn-lt"/>
                <a:cs typeface="+mn-lt"/>
              </a:rPr>
              <a:t>Finland</a:t>
            </a:r>
            <a:r>
              <a:rPr lang="en-GB" sz="2000">
                <a:ea typeface="+mn-lt"/>
                <a:cs typeface="+mn-lt"/>
              </a:rPr>
              <a:t>’s</a:t>
            </a:r>
            <a:r>
              <a:rPr lang="en-US" sz="2000">
                <a:ea typeface="+mn-lt"/>
                <a:cs typeface="+mn-lt"/>
              </a:rPr>
              <a:t> educational system</a:t>
            </a:r>
            <a:r>
              <a:rPr lang="en-GB" sz="2000">
                <a:ea typeface="+mn-lt"/>
                <a:cs typeface="+mn-lt"/>
              </a:rPr>
              <a:t> is highly respected across</a:t>
            </a:r>
            <a:r>
              <a:rPr lang="en-US" sz="2000">
                <a:ea typeface="+mn-lt"/>
                <a:cs typeface="+mn-lt"/>
              </a:rPr>
              <a:t> the world (Schwarz and Symeonidis, 2016).</a:t>
            </a:r>
          </a:p>
          <a:p>
            <a:pPr marL="342900" indent="-342900">
              <a:lnSpc>
                <a:spcPct val="90000"/>
              </a:lnSpc>
              <a:spcBef>
                <a:spcPts val="1000"/>
              </a:spcBef>
              <a:buFont typeface="Arial,Sans-Serif" panose="020B0604020202020204" pitchFamily="34" charset="0"/>
              <a:buChar char="•"/>
            </a:pPr>
            <a:r>
              <a:rPr lang="en-US" sz="2000">
                <a:ea typeface="+mn-lt"/>
                <a:cs typeface="+mn-lt"/>
              </a:rPr>
              <a:t>According to Kelly et al. (2018) children's well-being was identified as a leading contributor to Finland's success in PISA assessments.</a:t>
            </a:r>
          </a:p>
          <a:p>
            <a:pPr marL="342900" indent="-342900">
              <a:lnSpc>
                <a:spcPct val="90000"/>
              </a:lnSpc>
              <a:spcBef>
                <a:spcPts val="1000"/>
              </a:spcBef>
              <a:buFont typeface="Arial,Sans-Serif" panose="020B0604020202020204" pitchFamily="34" charset="0"/>
              <a:buChar char="•"/>
            </a:pPr>
            <a:r>
              <a:rPr lang="en-US" sz="2000">
                <a:ea typeface="+mn-lt"/>
                <a:cs typeface="+mn-lt"/>
              </a:rPr>
              <a:t>According to Aerila et al. (2019), children's performance varies across schools which may affect equality of children.</a:t>
            </a:r>
          </a:p>
          <a:p>
            <a:pPr marL="342900" indent="-342900">
              <a:lnSpc>
                <a:spcPct val="90000"/>
              </a:lnSpc>
              <a:spcBef>
                <a:spcPts val="1000"/>
              </a:spcBef>
              <a:buFont typeface="Arial,Sans-Serif" panose="020B0604020202020204" pitchFamily="34" charset="0"/>
              <a:buChar char="•"/>
            </a:pPr>
            <a:r>
              <a:rPr lang="en-US" sz="2000">
                <a:ea typeface="+mn-lt"/>
                <a:cs typeface="+mn-lt"/>
              </a:rPr>
              <a:t>Finland saw a slight decline in recent PISA results.</a:t>
            </a:r>
          </a:p>
          <a:p>
            <a:pPr marL="342900" indent="-342900">
              <a:lnSpc>
                <a:spcPct val="90000"/>
              </a:lnSpc>
              <a:spcBef>
                <a:spcPts val="1000"/>
              </a:spcBef>
              <a:buFont typeface="Arial,Sans-Serif" panose="020B0604020202020204" pitchFamily="34" charset="0"/>
              <a:buChar char="•"/>
            </a:pPr>
            <a:r>
              <a:rPr lang="en-US" sz="2000">
                <a:ea typeface="+mn-lt"/>
                <a:cs typeface="+mn-lt"/>
              </a:rPr>
              <a:t>Many educationalists are now left questioning the intentions of the new reform (Schwarz and Symeonidis, 2016). </a:t>
            </a:r>
          </a:p>
        </p:txBody>
      </p:sp>
      <p:sp>
        <p:nvSpPr>
          <p:cNvPr id="4" name="TextBox 3">
            <a:extLst>
              <a:ext uri="{FF2B5EF4-FFF2-40B4-BE49-F238E27FC236}">
                <a16:creationId xmlns:a16="http://schemas.microsoft.com/office/drawing/2014/main" id="{CAA0D343-9BB7-C344-81B5-34D2E1B78FBC}"/>
              </a:ext>
            </a:extLst>
          </p:cNvPr>
          <p:cNvSpPr txBox="1"/>
          <p:nvPr/>
        </p:nvSpPr>
        <p:spPr>
          <a:xfrm rot="10800000" flipV="1">
            <a:off x="811495" y="5813213"/>
            <a:ext cx="267591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1028980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2680-0C62-43AD-9842-8B59E888ACB6}"/>
              </a:ext>
            </a:extLst>
          </p:cNvPr>
          <p:cNvSpPr>
            <a:spLocks noGrp="1"/>
          </p:cNvSpPr>
          <p:nvPr>
            <p:ph type="title"/>
          </p:nvPr>
        </p:nvSpPr>
        <p:spPr>
          <a:xfrm>
            <a:off x="334993" y="264484"/>
            <a:ext cx="11378240" cy="1153034"/>
          </a:xfrm>
        </p:spPr>
        <p:txBody>
          <a:bodyPr/>
          <a:lstStyle/>
          <a:p>
            <a:pPr algn="ctr"/>
            <a:r>
              <a:rPr lang="en-US" b="1">
                <a:cs typeface="Calibri Light"/>
              </a:rPr>
              <a:t>Conclusion</a:t>
            </a:r>
          </a:p>
        </p:txBody>
      </p:sp>
      <p:sp>
        <p:nvSpPr>
          <p:cNvPr id="3" name="Content Placeholder 2">
            <a:extLst>
              <a:ext uri="{FF2B5EF4-FFF2-40B4-BE49-F238E27FC236}">
                <a16:creationId xmlns:a16="http://schemas.microsoft.com/office/drawing/2014/main" id="{E33FCACC-BAFF-492B-A41B-733D7EB878B4}"/>
              </a:ext>
            </a:extLst>
          </p:cNvPr>
          <p:cNvSpPr>
            <a:spLocks noGrp="1"/>
          </p:cNvSpPr>
          <p:nvPr>
            <p:ph idx="1"/>
          </p:nvPr>
        </p:nvSpPr>
        <p:spPr>
          <a:xfrm>
            <a:off x="838200" y="1825625"/>
            <a:ext cx="10515600" cy="4753904"/>
          </a:xfrm>
        </p:spPr>
        <p:txBody>
          <a:bodyPr vert="horz" lIns="91440" tIns="45720" rIns="91440" bIns="45720" rtlCol="0" anchor="t">
            <a:normAutofit/>
          </a:bodyPr>
          <a:lstStyle/>
          <a:p>
            <a:endParaRPr lang="en-US" sz="2200">
              <a:solidFill>
                <a:srgbClr val="FF0000"/>
              </a:solidFill>
              <a:cs typeface="Calibri"/>
            </a:endParaRPr>
          </a:p>
          <a:p>
            <a:endParaRPr lang="en-US" sz="2200">
              <a:solidFill>
                <a:srgbClr val="FF0000"/>
              </a:solidFill>
              <a:cs typeface="Calibri"/>
            </a:endParaRPr>
          </a:p>
          <a:p>
            <a:endParaRPr lang="en-US" sz="2200">
              <a:solidFill>
                <a:srgbClr val="FF0000"/>
              </a:solidFill>
              <a:cs typeface="Calibri"/>
            </a:endParaRPr>
          </a:p>
        </p:txBody>
      </p:sp>
      <p:pic>
        <p:nvPicPr>
          <p:cNvPr id="4" name="Picture 6" descr="Logo&#10;&#10;Description automatically generated">
            <a:extLst>
              <a:ext uri="{FF2B5EF4-FFF2-40B4-BE49-F238E27FC236}">
                <a16:creationId xmlns:a16="http://schemas.microsoft.com/office/drawing/2014/main" id="{6C594FDB-99D0-4332-964C-AFA9ACC2AC75}"/>
              </a:ext>
            </a:extLst>
          </p:cNvPr>
          <p:cNvPicPr>
            <a:picLocks noChangeAspect="1"/>
          </p:cNvPicPr>
          <p:nvPr/>
        </p:nvPicPr>
        <p:blipFill>
          <a:blip r:embed="rId3"/>
          <a:stretch>
            <a:fillRect/>
          </a:stretch>
        </p:blipFill>
        <p:spPr>
          <a:xfrm>
            <a:off x="569342" y="358262"/>
            <a:ext cx="1797502" cy="1066271"/>
          </a:xfrm>
          <a:prstGeom prst="rect">
            <a:avLst/>
          </a:prstGeom>
        </p:spPr>
      </p:pic>
      <p:pic>
        <p:nvPicPr>
          <p:cNvPr id="6" name="Picture 5" descr="Logo, icon&#10;&#10;Description automatically generated">
            <a:extLst>
              <a:ext uri="{FF2B5EF4-FFF2-40B4-BE49-F238E27FC236}">
                <a16:creationId xmlns:a16="http://schemas.microsoft.com/office/drawing/2014/main" id="{499F11E4-7766-44F5-8059-453A57BE477F}"/>
              </a:ext>
            </a:extLst>
          </p:cNvPr>
          <p:cNvPicPr>
            <a:picLocks noChangeAspect="1"/>
          </p:cNvPicPr>
          <p:nvPr/>
        </p:nvPicPr>
        <p:blipFill>
          <a:blip r:embed="rId4"/>
          <a:stretch>
            <a:fillRect/>
          </a:stretch>
        </p:blipFill>
        <p:spPr>
          <a:xfrm>
            <a:off x="9595120" y="358263"/>
            <a:ext cx="2016367" cy="1069048"/>
          </a:xfrm>
          <a:prstGeom prst="rect">
            <a:avLst/>
          </a:prstGeom>
        </p:spPr>
      </p:pic>
      <p:sp>
        <p:nvSpPr>
          <p:cNvPr id="7" name="TextBox 6">
            <a:extLst>
              <a:ext uri="{FF2B5EF4-FFF2-40B4-BE49-F238E27FC236}">
                <a16:creationId xmlns:a16="http://schemas.microsoft.com/office/drawing/2014/main" id="{F724E437-2C58-8540-A88B-CC14A0557CB6}"/>
              </a:ext>
            </a:extLst>
          </p:cNvPr>
          <p:cNvSpPr txBox="1"/>
          <p:nvPr/>
        </p:nvSpPr>
        <p:spPr>
          <a:xfrm>
            <a:off x="562986" y="1424533"/>
            <a:ext cx="11150247" cy="491929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a:latin typeface="Calibri"/>
              </a:rPr>
              <a:t>Both </a:t>
            </a:r>
            <a:r>
              <a:rPr lang="en-US">
                <a:latin typeface="Calibri"/>
              </a:rPr>
              <a:t>educational systems holistically address the developmental needs of all children.</a:t>
            </a:r>
            <a:endParaRPr lang="en-US">
              <a:latin typeface="Calibri"/>
              <a:ea typeface="Calibri"/>
              <a:cs typeface="Calibri"/>
            </a:endParaRPr>
          </a:p>
          <a:p>
            <a:pPr marL="285750" indent="-285750">
              <a:buFont typeface="Arial" panose="020B0604020202020204" pitchFamily="34" charset="0"/>
              <a:buChar char="•"/>
            </a:pPr>
            <a:r>
              <a:rPr lang="en-US">
                <a:cs typeface="Calibri"/>
              </a:rPr>
              <a:t>Actively endorse equity and values, regardless of the child's background.</a:t>
            </a:r>
          </a:p>
          <a:p>
            <a:pPr marL="285750" indent="-285750">
              <a:buFont typeface="Arial" panose="020B0604020202020204" pitchFamily="34" charset="0"/>
              <a:buChar char="•"/>
            </a:pPr>
            <a:r>
              <a:rPr lang="en-US">
                <a:cs typeface="Calibri"/>
              </a:rPr>
              <a:t>Encompasses the social, cognitive and emotional developmental  needs of all children.</a:t>
            </a:r>
          </a:p>
          <a:p>
            <a:pPr marL="285750" indent="-285750">
              <a:buFont typeface="Arial" panose="020B0604020202020204" pitchFamily="34" charset="0"/>
              <a:buChar char="•"/>
            </a:pPr>
            <a:r>
              <a:rPr lang="en-US">
                <a:cs typeface="Calibri"/>
              </a:rPr>
              <a:t>Pedagogically strong adopting a teacher facilitation approach to child-centered learning.</a:t>
            </a:r>
          </a:p>
          <a:p>
            <a:pPr marL="285750" indent="-285750">
              <a:buFont typeface="Arial" panose="020B0604020202020204" pitchFamily="34" charset="0"/>
              <a:buChar char="•"/>
            </a:pPr>
            <a:r>
              <a:rPr lang="en-US">
                <a:cs typeface="Calibri"/>
              </a:rPr>
              <a:t>Both </a:t>
            </a:r>
            <a:r>
              <a:rPr lang="en-GB">
                <a:cs typeface="Calibri"/>
              </a:rPr>
              <a:t>curriculums </a:t>
            </a:r>
            <a:r>
              <a:rPr lang="en-US">
                <a:cs typeface="Calibri"/>
              </a:rPr>
              <a:t>endorse active, experiential learning through play utilising the indoor and outdoor environments.</a:t>
            </a:r>
          </a:p>
          <a:p>
            <a:pPr marL="285750" indent="-285750">
              <a:buFont typeface="Arial" panose="020B0604020202020204" pitchFamily="34" charset="0"/>
              <a:buChar char="•"/>
            </a:pPr>
            <a:r>
              <a:rPr lang="en-US">
                <a:cs typeface="Calibri"/>
              </a:rPr>
              <a:t>However, Wales adopts a progressive and constructivist approach to learning, endorsing the educational theories of Kolb, Dewey, Montessori and Vygotsky.</a:t>
            </a:r>
          </a:p>
          <a:p>
            <a:pPr marL="285750" indent="-285750">
              <a:buFont typeface="Arial" panose="020B0604020202020204" pitchFamily="34" charset="0"/>
              <a:buChar char="•"/>
            </a:pPr>
            <a:r>
              <a:rPr lang="en-US">
                <a:cs typeface="Calibri"/>
              </a:rPr>
              <a:t>In contrast, Finland solely adopts a constructivist approach to education, explicitly underpinning Vygotsky's theory.</a:t>
            </a:r>
          </a:p>
          <a:p>
            <a:pPr marL="285750" indent="-285750">
              <a:buFont typeface="Arial" panose="020B0604020202020204" pitchFamily="34" charset="0"/>
              <a:buChar char="•"/>
            </a:pPr>
            <a:r>
              <a:rPr lang="en-US">
                <a:cs typeface="Calibri"/>
              </a:rPr>
              <a:t>According to (Litjens et al. (2015), adoption of a singular pedagogical approach can negatively impact children's outcomes.</a:t>
            </a:r>
          </a:p>
          <a:p>
            <a:pPr marL="285750" indent="-285750">
              <a:buFont typeface="Arial"/>
              <a:buChar char="•"/>
            </a:pPr>
            <a:r>
              <a:rPr lang="en-US">
                <a:ea typeface="+mn-lt"/>
                <a:cs typeface="+mn-lt"/>
              </a:rPr>
              <a:t>However, Finland's successful placing in PISA rankings does contest both this statement and that of published  research findings.</a:t>
            </a:r>
          </a:p>
          <a:p>
            <a:pPr marL="285750" indent="-285750">
              <a:lnSpc>
                <a:spcPct val="90000"/>
              </a:lnSpc>
              <a:spcBef>
                <a:spcPts val="1000"/>
              </a:spcBef>
              <a:buFont typeface="Arial"/>
              <a:buChar char="•"/>
            </a:pPr>
            <a:r>
              <a:rPr lang="en-US">
                <a:ea typeface="+mn-lt"/>
                <a:cs typeface="+mn-lt"/>
              </a:rPr>
              <a:t>Finland's successful could be related to their four key principles of education which endorses equity, trust and responsibility, life-long learning and excellent outcomes of learning (</a:t>
            </a:r>
            <a:r>
              <a:rPr lang="en-US" baseline="30000">
                <a:ea typeface="+mn-lt"/>
                <a:cs typeface="+mn-lt"/>
              </a:rPr>
              <a:t>1</a:t>
            </a:r>
            <a:r>
              <a:rPr lang="en-US">
                <a:ea typeface="+mn-lt"/>
                <a:cs typeface="+mn-lt"/>
              </a:rPr>
              <a:t>Eurydice, 2020), alongside their highly esteemed approach to teacher education.</a:t>
            </a:r>
          </a:p>
          <a:p>
            <a:pPr marL="285750" indent="-285750">
              <a:lnSpc>
                <a:spcPct val="90000"/>
              </a:lnSpc>
              <a:spcBef>
                <a:spcPts val="1000"/>
              </a:spcBef>
              <a:buFont typeface="Arial"/>
              <a:buChar char="•"/>
            </a:pPr>
            <a:r>
              <a:rPr lang="en-US">
                <a:ea typeface="+mn-lt"/>
                <a:cs typeface="+mn-lt"/>
              </a:rPr>
              <a:t>In contrast, Wales is currently undergoing educational reform with the implementation of a new curriculum and four similar key objectives to Finland as it </a:t>
            </a:r>
            <a:r>
              <a:rPr lang="en-GB">
                <a:ea typeface="+mn-lt"/>
                <a:cs typeface="+mn-lt"/>
              </a:rPr>
              <a:t>strives </a:t>
            </a:r>
            <a:r>
              <a:rPr lang="en-US">
                <a:ea typeface="+mn-lt"/>
                <a:cs typeface="+mn-lt"/>
              </a:rPr>
              <a:t>to raise academic standards amongst children</a:t>
            </a:r>
            <a:r>
              <a:rPr lang="en-GB">
                <a:ea typeface="+mn-lt"/>
                <a:cs typeface="+mn-lt"/>
              </a:rPr>
              <a:t> in Wales. </a:t>
            </a:r>
            <a:endParaRPr lang="en-US">
              <a:ea typeface="+mn-lt"/>
              <a:cs typeface="+mn-lt"/>
            </a:endParaRPr>
          </a:p>
        </p:txBody>
      </p:sp>
    </p:spTree>
    <p:extLst>
      <p:ext uri="{BB962C8B-B14F-4D97-AF65-F5344CB8AC3E}">
        <p14:creationId xmlns:p14="http://schemas.microsoft.com/office/powerpoint/2010/main" val="407068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2680-0C62-43AD-9842-8B59E888ACB6}"/>
              </a:ext>
            </a:extLst>
          </p:cNvPr>
          <p:cNvSpPr>
            <a:spLocks noGrp="1"/>
          </p:cNvSpPr>
          <p:nvPr>
            <p:ph type="title"/>
          </p:nvPr>
        </p:nvSpPr>
        <p:spPr>
          <a:xfrm>
            <a:off x="334993" y="264484"/>
            <a:ext cx="11378240" cy="1153034"/>
          </a:xfrm>
        </p:spPr>
        <p:txBody>
          <a:bodyPr/>
          <a:lstStyle/>
          <a:p>
            <a:pPr algn="ctr"/>
            <a:r>
              <a:rPr lang="en-GB" b="1">
                <a:cs typeface="Calibri Light"/>
              </a:rPr>
              <a:t>Presentation recording links</a:t>
            </a:r>
            <a:endParaRPr lang="en-US" b="1">
              <a:cs typeface="Calibri Light"/>
            </a:endParaRPr>
          </a:p>
        </p:txBody>
      </p:sp>
      <p:sp>
        <p:nvSpPr>
          <p:cNvPr id="3" name="Content Placeholder 2">
            <a:extLst>
              <a:ext uri="{FF2B5EF4-FFF2-40B4-BE49-F238E27FC236}">
                <a16:creationId xmlns:a16="http://schemas.microsoft.com/office/drawing/2014/main" id="{E33FCACC-BAFF-492B-A41B-733D7EB878B4}"/>
              </a:ext>
            </a:extLst>
          </p:cNvPr>
          <p:cNvSpPr>
            <a:spLocks noGrp="1"/>
          </p:cNvSpPr>
          <p:nvPr>
            <p:ph idx="1"/>
          </p:nvPr>
        </p:nvSpPr>
        <p:spPr>
          <a:xfrm>
            <a:off x="838200" y="1825625"/>
            <a:ext cx="10515600" cy="4753904"/>
          </a:xfrm>
        </p:spPr>
        <p:txBody>
          <a:bodyPr vert="horz" lIns="91440" tIns="45720" rIns="91440" bIns="45720" rtlCol="0" anchor="t">
            <a:normAutofit/>
          </a:bodyPr>
          <a:lstStyle/>
          <a:p>
            <a:endParaRPr lang="en-US" sz="2200">
              <a:solidFill>
                <a:srgbClr val="FF0000"/>
              </a:solidFill>
              <a:cs typeface="Calibri"/>
            </a:endParaRPr>
          </a:p>
          <a:p>
            <a:endParaRPr lang="en-US" sz="2200">
              <a:solidFill>
                <a:srgbClr val="FF0000"/>
              </a:solidFill>
              <a:cs typeface="Calibri"/>
            </a:endParaRPr>
          </a:p>
          <a:p>
            <a:endParaRPr lang="en-US" sz="2200">
              <a:solidFill>
                <a:srgbClr val="FF0000"/>
              </a:solidFill>
              <a:cs typeface="Calibri"/>
            </a:endParaRPr>
          </a:p>
        </p:txBody>
      </p:sp>
      <p:pic>
        <p:nvPicPr>
          <p:cNvPr id="4" name="Picture 6" descr="Logo&#10;&#10;Description automatically generated">
            <a:extLst>
              <a:ext uri="{FF2B5EF4-FFF2-40B4-BE49-F238E27FC236}">
                <a16:creationId xmlns:a16="http://schemas.microsoft.com/office/drawing/2014/main" id="{6C594FDB-99D0-4332-964C-AFA9ACC2AC75}"/>
              </a:ext>
            </a:extLst>
          </p:cNvPr>
          <p:cNvPicPr>
            <a:picLocks noChangeAspect="1"/>
          </p:cNvPicPr>
          <p:nvPr/>
        </p:nvPicPr>
        <p:blipFill>
          <a:blip r:embed="rId3"/>
          <a:stretch>
            <a:fillRect/>
          </a:stretch>
        </p:blipFill>
        <p:spPr>
          <a:xfrm>
            <a:off x="569342" y="358262"/>
            <a:ext cx="1797502" cy="1066271"/>
          </a:xfrm>
          <a:prstGeom prst="rect">
            <a:avLst/>
          </a:prstGeom>
        </p:spPr>
      </p:pic>
      <p:pic>
        <p:nvPicPr>
          <p:cNvPr id="6" name="Picture 5" descr="Logo, icon&#10;&#10;Description automatically generated">
            <a:extLst>
              <a:ext uri="{FF2B5EF4-FFF2-40B4-BE49-F238E27FC236}">
                <a16:creationId xmlns:a16="http://schemas.microsoft.com/office/drawing/2014/main" id="{499F11E4-7766-44F5-8059-453A57BE477F}"/>
              </a:ext>
            </a:extLst>
          </p:cNvPr>
          <p:cNvPicPr>
            <a:picLocks noChangeAspect="1"/>
          </p:cNvPicPr>
          <p:nvPr/>
        </p:nvPicPr>
        <p:blipFill>
          <a:blip r:embed="rId4"/>
          <a:stretch>
            <a:fillRect/>
          </a:stretch>
        </p:blipFill>
        <p:spPr>
          <a:xfrm>
            <a:off x="9595120" y="358263"/>
            <a:ext cx="2016367" cy="1069048"/>
          </a:xfrm>
          <a:prstGeom prst="rect">
            <a:avLst/>
          </a:prstGeom>
        </p:spPr>
      </p:pic>
      <p:sp>
        <p:nvSpPr>
          <p:cNvPr id="7" name="TextBox 6">
            <a:extLst>
              <a:ext uri="{FF2B5EF4-FFF2-40B4-BE49-F238E27FC236}">
                <a16:creationId xmlns:a16="http://schemas.microsoft.com/office/drawing/2014/main" id="{F724E437-2C58-8540-A88B-CC14A0557CB6}"/>
              </a:ext>
            </a:extLst>
          </p:cNvPr>
          <p:cNvSpPr txBox="1"/>
          <p:nvPr/>
        </p:nvSpPr>
        <p:spPr>
          <a:xfrm>
            <a:off x="606119" y="1424533"/>
            <a:ext cx="11380284" cy="3447098"/>
          </a:xfrm>
          <a:prstGeom prst="rect">
            <a:avLst/>
          </a:prstGeom>
          <a:noFill/>
        </p:spPr>
        <p:txBody>
          <a:bodyPr wrap="square" lIns="91440" tIns="45720" rIns="91440" bIns="45720" anchor="t">
            <a:spAutoFit/>
          </a:bodyPr>
          <a:lstStyle/>
          <a:p>
            <a:endParaRPr lang="en-GB" dirty="0">
              <a:latin typeface="Calibri"/>
              <a:ea typeface="+mn-lt"/>
              <a:cs typeface="+mn-lt"/>
            </a:endParaRPr>
          </a:p>
          <a:p>
            <a:r>
              <a:rPr lang="en-GB" sz="2000" dirty="0">
                <a:latin typeface="Arial"/>
                <a:ea typeface="+mn-lt"/>
                <a:cs typeface="+mn-lt"/>
              </a:rPr>
              <a:t>PowerPoint presentation recording as saved in breakout room 2</a:t>
            </a:r>
          </a:p>
          <a:p>
            <a:endParaRPr lang="en-GB" dirty="0">
              <a:latin typeface="Calibri"/>
              <a:ea typeface="+mn-lt"/>
              <a:cs typeface="+mn-lt"/>
            </a:endParaRPr>
          </a:p>
          <a:p>
            <a:r>
              <a:rPr lang="en-GB" dirty="0">
                <a:ea typeface="+mn-lt"/>
                <a:cs typeface="+mn-lt"/>
                <a:hlinkClick r:id="rId5"/>
              </a:rPr>
              <a:t>https://web.microsoftstream.com/video/6966701e-604f-4004-81ec-ec8e1e7e9a2e</a:t>
            </a:r>
            <a:r>
              <a:rPr lang="en-GB" dirty="0">
                <a:ea typeface="+mn-lt"/>
                <a:cs typeface="+mn-lt"/>
              </a:rPr>
              <a:t> </a:t>
            </a:r>
            <a:endParaRPr lang="en-GB" dirty="0"/>
          </a:p>
          <a:p>
            <a:endParaRPr lang="en-GB" dirty="0">
              <a:latin typeface="Calibri"/>
              <a:ea typeface="+mn-lt"/>
              <a:cs typeface="+mn-lt"/>
            </a:endParaRPr>
          </a:p>
          <a:p>
            <a:endParaRPr lang="en-GB" dirty="0">
              <a:latin typeface="Arial"/>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US" dirty="0">
              <a:ea typeface="+mn-lt"/>
              <a:cs typeface="+mn-lt"/>
            </a:endParaRPr>
          </a:p>
        </p:txBody>
      </p:sp>
    </p:spTree>
    <p:extLst>
      <p:ext uri="{BB962C8B-B14F-4D97-AF65-F5344CB8AC3E}">
        <p14:creationId xmlns:p14="http://schemas.microsoft.com/office/powerpoint/2010/main" val="3627685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293238"/>
            <a:ext cx="10515600" cy="894242"/>
          </a:xfrm>
        </p:spPr>
        <p:txBody>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279286"/>
            <a:ext cx="10515600" cy="5357751"/>
          </a:xfrm>
        </p:spPr>
        <p:txBody>
          <a:bodyPr vert="horz" lIns="91440" tIns="45720" rIns="91440" bIns="45720" rtlCol="0" anchor="t">
            <a:noAutofit/>
          </a:bodyPr>
          <a:lstStyle/>
          <a:p>
            <a:r>
              <a:rPr lang="en-GB" sz="1400" err="1">
                <a:cs typeface="Calibri"/>
              </a:rPr>
              <a:t>Aerila</a:t>
            </a:r>
            <a:r>
              <a:rPr lang="en-GB" sz="1400">
                <a:cs typeface="Calibri"/>
              </a:rPr>
              <a:t>, J. et al. (2019) 'Understanding Teacher Evaluation in Finland: A Professional Development Framework', </a:t>
            </a:r>
            <a:r>
              <a:rPr lang="en-GB" sz="1400" i="1">
                <a:cs typeface="Calibri"/>
              </a:rPr>
              <a:t>Australian Journal of Teacher Education, </a:t>
            </a:r>
            <a:r>
              <a:rPr lang="en-GB" sz="1400">
                <a:cs typeface="Calibri"/>
              </a:rPr>
              <a:t>44(4), pp. 33-50. Available at: </a:t>
            </a:r>
            <a:r>
              <a:rPr lang="en-GB" sz="1400">
                <a:cs typeface="Calibri"/>
                <a:hlinkClick r:id="rId2"/>
              </a:rPr>
              <a:t>https://www.researchgate.net/publication/332754848_Understanding_Teacher_Evaluation_in_Finland_A_Professional_Development_Framework</a:t>
            </a:r>
            <a:r>
              <a:rPr lang="en-GB" sz="1400">
                <a:cs typeface="Calibri"/>
              </a:rPr>
              <a:t> (Accessed: 15</a:t>
            </a:r>
            <a:r>
              <a:rPr lang="en-GB" sz="1400" baseline="30000">
                <a:cs typeface="Calibri"/>
              </a:rPr>
              <a:t>th</a:t>
            </a:r>
            <a:r>
              <a:rPr lang="en-GB" sz="1400">
                <a:cs typeface="Calibri"/>
              </a:rPr>
              <a:t> November 2020).</a:t>
            </a:r>
            <a:endParaRPr lang="en-GB">
              <a:cs typeface="Calibri" panose="020F0502020204030204"/>
            </a:endParaRPr>
          </a:p>
          <a:p>
            <a:r>
              <a:rPr lang="en-GB" sz="1400">
                <a:cs typeface="Calibri"/>
              </a:rPr>
              <a:t>Alias, S.E. and Ismail, N. (2006) 'Inquiry Based Learning: A New Approach To Classroom Learning'. </a:t>
            </a:r>
            <a:r>
              <a:rPr lang="en-GB" sz="1400" i="1">
                <a:cs typeface="Calibri"/>
              </a:rPr>
              <a:t>English Language Journal,</a:t>
            </a:r>
            <a:r>
              <a:rPr lang="en-GB" sz="1400">
                <a:cs typeface="Calibri"/>
              </a:rPr>
              <a:t> 2(1), pp. 13-24. Available at: </a:t>
            </a:r>
            <a:r>
              <a:rPr lang="en-GB" sz="1400">
                <a:cs typeface="Calibri"/>
                <a:hlinkClick r:id="rId3"/>
              </a:rPr>
              <a:t>https://www.researchgate.net/publication/261914217_Inquiry_Based_Learning_A_New_Approach_To_Classroom_Learning</a:t>
            </a:r>
            <a:r>
              <a:rPr lang="en-GB" sz="1400">
                <a:cs typeface="Calibri"/>
              </a:rPr>
              <a:t>  (Accessed: 16th November 2020).</a:t>
            </a:r>
          </a:p>
          <a:p>
            <a:r>
              <a:rPr lang="en-GB" sz="1400">
                <a:cs typeface="Calibri"/>
              </a:rPr>
              <a:t>Askew, M. And Bliss, J. (1996) 'EFFECTIVE TEACHING AND LEARNING: SCAFFOLDING REVISITED. Available at: </a:t>
            </a:r>
            <a:r>
              <a:rPr lang="en-GB" sz="1400" u="sng">
                <a:solidFill>
                  <a:srgbClr val="0070C0"/>
                </a:solidFill>
                <a:cs typeface="Calibri"/>
                <a:hlinkClick r:id="rId4"/>
              </a:rPr>
              <a:t>https://web.b.ebscohost.com/ehost/detail/detail?vid=2&amp;sid=d9e82947-2328-43ac-967d-c346ba5cc370%40sessionmgr101&amp;bdata=JnNpdGU9ZWhvc3QtbGl2ZQ%3d%3d#AN=9604232006&amp;db=aph</a:t>
            </a:r>
            <a:r>
              <a:rPr lang="en-GB" sz="1400" u="sng">
                <a:solidFill>
                  <a:srgbClr val="0070C0"/>
                </a:solidFill>
                <a:cs typeface="Calibri"/>
              </a:rPr>
              <a:t> </a:t>
            </a:r>
            <a:r>
              <a:rPr lang="en-GB" sz="1400">
                <a:cs typeface="Calibri"/>
              </a:rPr>
              <a:t> (Accessed: 16</a:t>
            </a:r>
            <a:r>
              <a:rPr lang="en-GB" sz="1400" baseline="30000">
                <a:cs typeface="Calibri"/>
              </a:rPr>
              <a:t>th</a:t>
            </a:r>
            <a:r>
              <a:rPr lang="en-GB" sz="1400">
                <a:cs typeface="Calibri"/>
              </a:rPr>
              <a:t> November 2020).</a:t>
            </a:r>
          </a:p>
          <a:p>
            <a:r>
              <a:rPr lang="en-US" sz="1400">
                <a:cs typeface="Calibri"/>
              </a:rPr>
              <a:t>Aubrey, K. and Riley, A. (2016) </a:t>
            </a:r>
            <a:r>
              <a:rPr lang="en-US" sz="1400" i="1">
                <a:cs typeface="Calibri"/>
              </a:rPr>
              <a:t>UNDERSTANDING AND USING EDUCATIONAL THEORIES.</a:t>
            </a:r>
            <a:r>
              <a:rPr lang="en-US" sz="1400">
                <a:cs typeface="Calibri"/>
              </a:rPr>
              <a:t> London: SAGE Publications.</a:t>
            </a:r>
          </a:p>
          <a:p>
            <a:r>
              <a:rPr lang="en-US" sz="1400">
                <a:cs typeface="Calibri"/>
              </a:rPr>
              <a:t>Bennett, N. (1987) 'Changing Perspectives on Teaching-learning Processes in the Post-Plowden Era', </a:t>
            </a:r>
            <a:r>
              <a:rPr lang="en-US" sz="1400" i="1">
                <a:cs typeface="Calibri"/>
              </a:rPr>
              <a:t>Oxford Review of Education</a:t>
            </a:r>
            <a:r>
              <a:rPr lang="en-US" sz="1400">
                <a:cs typeface="Calibri"/>
              </a:rPr>
              <a:t>, 13(1), pp. 67-79. Available at:</a:t>
            </a:r>
            <a:r>
              <a:rPr lang="en-US" sz="1400" u="sng">
                <a:solidFill>
                  <a:srgbClr val="0070C0"/>
                </a:solidFill>
                <a:cs typeface="Calibri"/>
              </a:rPr>
              <a:t> https://www-jstor-org.ezproxy.uwtsd.ac.uk/stable/1050512?seq=13#metadata_info_tab_contents</a:t>
            </a:r>
            <a:r>
              <a:rPr lang="en-GB" sz="1400">
                <a:cs typeface="Calibri"/>
              </a:rPr>
              <a:t> (Accessed: 12</a:t>
            </a:r>
            <a:r>
              <a:rPr lang="en-GB" sz="1400" baseline="30000">
                <a:cs typeface="Calibri"/>
              </a:rPr>
              <a:t>th</a:t>
            </a:r>
            <a:r>
              <a:rPr lang="en-GB" sz="1400">
                <a:cs typeface="Calibri"/>
              </a:rPr>
              <a:t> November 2020).</a:t>
            </a:r>
            <a:endParaRPr lang="en-US" sz="1400">
              <a:cs typeface="Calibri"/>
            </a:endParaRPr>
          </a:p>
          <a:p>
            <a:r>
              <a:rPr lang="en-US" sz="1400">
                <a:cs typeface="Calibri"/>
              </a:rPr>
              <a:t>BBC (2019) Education: Why have Wales' teenagers under-performed? Available at: </a:t>
            </a:r>
            <a:r>
              <a:rPr lang="en-US" sz="1400">
                <a:cs typeface="Calibri"/>
                <a:hlinkClick r:id="rId5"/>
              </a:rPr>
              <a:t>https://www.bbc.co.uk/news/uk-wales-50587348</a:t>
            </a:r>
            <a:r>
              <a:rPr lang="en-US" sz="1400">
                <a:cs typeface="Calibri"/>
              </a:rPr>
              <a:t> </a:t>
            </a:r>
            <a:r>
              <a:rPr lang="en-GB" sz="1400">
                <a:cs typeface="Calibri"/>
              </a:rPr>
              <a:t> (Accessed: 14</a:t>
            </a:r>
            <a:r>
              <a:rPr lang="en-GB" sz="1400" baseline="30000">
                <a:cs typeface="Calibri"/>
              </a:rPr>
              <a:t>th</a:t>
            </a:r>
            <a:r>
              <a:rPr lang="en-GB" sz="1400">
                <a:cs typeface="Calibri"/>
              </a:rPr>
              <a:t> November 2020).</a:t>
            </a:r>
            <a:endParaRPr lang="en-GB" sz="1400">
              <a:solidFill>
                <a:srgbClr val="000000"/>
              </a:solidFill>
              <a:cs typeface="Calibri"/>
            </a:endParaRPr>
          </a:p>
          <a:p>
            <a:r>
              <a:rPr lang="en-GB" sz="1400">
                <a:solidFill>
                  <a:srgbClr val="000000"/>
                </a:solidFill>
                <a:cs typeface="Calibri"/>
              </a:rPr>
              <a:t>Child Research Net (2020) </a:t>
            </a:r>
            <a:r>
              <a:rPr lang="en-GB" sz="1400" i="1">
                <a:solidFill>
                  <a:srgbClr val="000000"/>
                </a:solidFill>
                <a:cs typeface="Calibri"/>
              </a:rPr>
              <a:t>[Finland, Japan} Key elements of Finnish ECEC in Japanese ECEC -- Sameness and difference in ECEC beyond culture.</a:t>
            </a:r>
            <a:r>
              <a:rPr lang="en-GB" sz="1400">
                <a:solidFill>
                  <a:srgbClr val="000000"/>
                </a:solidFill>
                <a:cs typeface="Calibri"/>
              </a:rPr>
              <a:t> Available at: </a:t>
            </a:r>
            <a:r>
              <a:rPr lang="en-GB" sz="1400">
                <a:solidFill>
                  <a:srgbClr val="000000"/>
                </a:solidFill>
                <a:cs typeface="Calibri"/>
                <a:hlinkClick r:id="rId6"/>
              </a:rPr>
              <a:t>https://www.childresearch.net/projects/ecec/2017_02.html</a:t>
            </a:r>
            <a:r>
              <a:rPr lang="en-GB" sz="1400">
                <a:solidFill>
                  <a:srgbClr val="000000"/>
                </a:solidFill>
                <a:cs typeface="Calibri"/>
              </a:rPr>
              <a:t> (Accessed: 15</a:t>
            </a:r>
            <a:r>
              <a:rPr lang="en-GB" sz="1400" baseline="30000">
                <a:solidFill>
                  <a:srgbClr val="000000"/>
                </a:solidFill>
                <a:cs typeface="Calibri"/>
              </a:rPr>
              <a:t>th </a:t>
            </a:r>
            <a:r>
              <a:rPr lang="en-GB" sz="1400">
                <a:solidFill>
                  <a:srgbClr val="000000"/>
                </a:solidFill>
                <a:cs typeface="Calibri"/>
              </a:rPr>
              <a:t> November 2020). </a:t>
            </a:r>
          </a:p>
          <a:p>
            <a:r>
              <a:rPr lang="en-GB" sz="1400">
                <a:solidFill>
                  <a:srgbClr val="000000"/>
                </a:solidFill>
                <a:cs typeface="Calibri"/>
              </a:rPr>
              <a:t>Clement, J. et al. (2013) 'Child-initiated learning, the outdoor environment and the 'underachieving' child', </a:t>
            </a:r>
            <a:r>
              <a:rPr lang="en-GB" sz="1400" i="1">
                <a:solidFill>
                  <a:srgbClr val="000000"/>
                </a:solidFill>
                <a:cs typeface="Calibri"/>
              </a:rPr>
              <a:t>Early Years: An International Research Journal</a:t>
            </a:r>
            <a:r>
              <a:rPr lang="en-GB" sz="1400">
                <a:solidFill>
                  <a:srgbClr val="000000"/>
                </a:solidFill>
                <a:cs typeface="Calibri"/>
              </a:rPr>
              <a:t>, 33(3)</a:t>
            </a:r>
            <a:r>
              <a:rPr lang="en-GB" sz="1400" i="1">
                <a:solidFill>
                  <a:srgbClr val="000000"/>
                </a:solidFill>
                <a:cs typeface="Calibri"/>
              </a:rPr>
              <a:t>,</a:t>
            </a:r>
            <a:r>
              <a:rPr lang="en-GB" sz="1400">
                <a:solidFill>
                  <a:srgbClr val="000000"/>
                </a:solidFill>
                <a:cs typeface="Calibri"/>
              </a:rPr>
              <a:t> pp. 212-225. Available at: </a:t>
            </a:r>
            <a:r>
              <a:rPr lang="en-GB" sz="1400">
                <a:solidFill>
                  <a:srgbClr val="000000"/>
                </a:solidFill>
                <a:cs typeface="Calibri"/>
                <a:hlinkClick r:id="rId7"/>
              </a:rPr>
              <a:t>https://www.tandfonline.com/doi/10.1080/09575146.2013.771152?scroll=top&amp;needAccess=true</a:t>
            </a:r>
            <a:r>
              <a:rPr lang="en-GB" sz="1400">
                <a:solidFill>
                  <a:srgbClr val="000000"/>
                </a:solidFill>
                <a:cs typeface="Calibri"/>
              </a:rPr>
              <a:t> (Accessed: 14</a:t>
            </a:r>
            <a:r>
              <a:rPr lang="en-GB" sz="1400" baseline="30000">
                <a:solidFill>
                  <a:srgbClr val="000000"/>
                </a:solidFill>
                <a:cs typeface="Calibri"/>
              </a:rPr>
              <a:t>th</a:t>
            </a:r>
            <a:r>
              <a:rPr lang="en-GB" sz="1400">
                <a:solidFill>
                  <a:srgbClr val="000000"/>
                </a:solidFill>
                <a:cs typeface="Calibri"/>
              </a:rPr>
              <a:t> November 2020).</a:t>
            </a:r>
          </a:p>
        </p:txBody>
      </p:sp>
    </p:spTree>
    <p:extLst>
      <p:ext uri="{BB962C8B-B14F-4D97-AF65-F5344CB8AC3E}">
        <p14:creationId xmlns:p14="http://schemas.microsoft.com/office/powerpoint/2010/main" val="1877011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178220"/>
            <a:ext cx="10515600" cy="750469"/>
          </a:xfrm>
        </p:spPr>
        <p:txBody>
          <a:bodyPr>
            <a:normAutofit/>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1010728" y="1293663"/>
            <a:ext cx="10515600" cy="5386506"/>
          </a:xfrm>
        </p:spPr>
        <p:txBody>
          <a:bodyPr vert="horz" lIns="91440" tIns="45720" rIns="91440" bIns="45720" rtlCol="0" anchor="t">
            <a:normAutofit lnSpcReduction="10000"/>
          </a:bodyPr>
          <a:lstStyle/>
          <a:p>
            <a:r>
              <a:rPr lang="en-GB" sz="1400">
                <a:solidFill>
                  <a:srgbClr val="000000"/>
                </a:solidFill>
                <a:ea typeface="+mn-lt"/>
                <a:cs typeface="+mn-lt"/>
              </a:rPr>
              <a:t>Dagar, V. and Yadav, A. (2016) 'Constructivism: A Paradigm for Teaching and Learning', </a:t>
            </a:r>
            <a:r>
              <a:rPr lang="en-GB" sz="1400" i="1">
                <a:solidFill>
                  <a:srgbClr val="000000"/>
                </a:solidFill>
                <a:ea typeface="+mn-lt"/>
                <a:cs typeface="+mn-lt"/>
              </a:rPr>
              <a:t>Arts and Social Sciences Journal, </a:t>
            </a:r>
            <a:r>
              <a:rPr lang="en-GB" sz="1400">
                <a:solidFill>
                  <a:srgbClr val="000000"/>
                </a:solidFill>
                <a:ea typeface="+mn-lt"/>
                <a:cs typeface="+mn-lt"/>
              </a:rPr>
              <a:t>7(4), pp. 1-4. Available at: </a:t>
            </a:r>
            <a:r>
              <a:rPr lang="en-GB" sz="1400">
                <a:solidFill>
                  <a:srgbClr val="000000"/>
                </a:solidFill>
                <a:ea typeface="+mn-lt"/>
                <a:cs typeface="+mn-lt"/>
                <a:hlinkClick r:id="rId2"/>
              </a:rPr>
              <a:t>https://www.researchgate.net/publication/308084623_Constructivism_A_Paradigm_for_Teaching_and_Learning</a:t>
            </a:r>
            <a:r>
              <a:rPr lang="en-GB" sz="1400">
                <a:solidFill>
                  <a:srgbClr val="000000"/>
                </a:solidFill>
                <a:ea typeface="+mn-lt"/>
                <a:cs typeface="+mn-lt"/>
              </a:rPr>
              <a:t> (Accessed: 14</a:t>
            </a:r>
            <a:r>
              <a:rPr lang="en-GB" sz="1400" baseline="30000">
                <a:solidFill>
                  <a:srgbClr val="000000"/>
                </a:solidFill>
                <a:ea typeface="+mn-lt"/>
                <a:cs typeface="+mn-lt"/>
              </a:rPr>
              <a:t>th</a:t>
            </a:r>
            <a:r>
              <a:rPr lang="en-GB" sz="1400">
                <a:solidFill>
                  <a:srgbClr val="000000"/>
                </a:solidFill>
                <a:ea typeface="+mn-lt"/>
                <a:cs typeface="+mn-lt"/>
              </a:rPr>
              <a:t> November 2020). </a:t>
            </a:r>
            <a:endParaRPr lang="en-GB" sz="1400">
              <a:ea typeface="+mn-lt"/>
              <a:cs typeface="+mn-lt"/>
            </a:endParaRPr>
          </a:p>
          <a:p>
            <a:r>
              <a:rPr lang="en-GB" sz="1400">
                <a:solidFill>
                  <a:srgbClr val="000000"/>
                </a:solidFill>
                <a:cs typeface="Calibri"/>
              </a:rPr>
              <a:t>European Commission (2013) </a:t>
            </a:r>
            <a:r>
              <a:rPr lang="en-GB" sz="1400" i="1">
                <a:solidFill>
                  <a:srgbClr val="000000"/>
                </a:solidFill>
                <a:cs typeface="Calibri"/>
              </a:rPr>
              <a:t>Supporting teacher competence development for better learner outcomes. </a:t>
            </a:r>
            <a:r>
              <a:rPr lang="en-GB" sz="1400">
                <a:solidFill>
                  <a:srgbClr val="000000"/>
                </a:solidFill>
                <a:cs typeface="Calibri"/>
              </a:rPr>
              <a:t>Available at:</a:t>
            </a:r>
            <a:r>
              <a:rPr lang="en-GB" sz="1400" u="sng">
                <a:solidFill>
                  <a:srgbClr val="0070C0"/>
                </a:solidFill>
                <a:cs typeface="Calibri"/>
              </a:rPr>
              <a:t> https://ec.europa.eu/assets/eac/education/policy/school/doc/teachercomp_en.pdf </a:t>
            </a:r>
            <a:r>
              <a:rPr lang="en-GB" sz="1400">
                <a:solidFill>
                  <a:srgbClr val="000000"/>
                </a:solidFill>
                <a:cs typeface="Calibri"/>
              </a:rPr>
              <a:t>(Accessed: 12</a:t>
            </a:r>
            <a:r>
              <a:rPr lang="en-GB" sz="1400" baseline="30000">
                <a:solidFill>
                  <a:srgbClr val="000000"/>
                </a:solidFill>
                <a:cs typeface="Calibri"/>
              </a:rPr>
              <a:t>th</a:t>
            </a:r>
            <a:r>
              <a:rPr lang="en-GB" sz="1400">
                <a:solidFill>
                  <a:srgbClr val="000000"/>
                </a:solidFill>
                <a:cs typeface="Calibri"/>
              </a:rPr>
              <a:t> November 2020).</a:t>
            </a:r>
            <a:endParaRPr lang="en-GB" sz="1400" i="1">
              <a:solidFill>
                <a:srgbClr val="000000"/>
              </a:solidFill>
              <a:cs typeface="Calibri"/>
            </a:endParaRPr>
          </a:p>
          <a:p>
            <a:r>
              <a:rPr lang="en-US" sz="1400" baseline="30000">
                <a:cs typeface="Calibri"/>
              </a:rPr>
              <a:t>1</a:t>
            </a:r>
            <a:r>
              <a:rPr lang="en-US" sz="1400">
                <a:solidFill>
                  <a:srgbClr val="000000"/>
                </a:solidFill>
                <a:cs typeface="Calibri"/>
              </a:rPr>
              <a:t>Eurydice</a:t>
            </a:r>
            <a:r>
              <a:rPr lang="en-US" sz="1400">
                <a:cs typeface="Calibri"/>
              </a:rPr>
              <a:t> (2020) </a:t>
            </a:r>
            <a:r>
              <a:rPr lang="en-US" sz="1400" i="1">
                <a:cs typeface="Calibri"/>
              </a:rPr>
              <a:t>Finland Overview. </a:t>
            </a:r>
            <a:r>
              <a:rPr lang="en-US" sz="1400">
                <a:cs typeface="Calibri"/>
              </a:rPr>
              <a:t>Available at:</a:t>
            </a:r>
            <a:r>
              <a:rPr lang="en-US" sz="1400">
                <a:ea typeface="+mn-lt"/>
                <a:cs typeface="+mn-lt"/>
              </a:rPr>
              <a:t> </a:t>
            </a:r>
            <a:r>
              <a:rPr lang="en-US" sz="1400" u="sng">
                <a:solidFill>
                  <a:srgbClr val="0070C0"/>
                </a:solidFill>
                <a:ea typeface="+mn-lt"/>
                <a:cs typeface="+mn-lt"/>
              </a:rPr>
              <a:t>https://eacea.ec.europa.eu/national-policies/eurydice/content/finland_en</a:t>
            </a:r>
            <a:r>
              <a:rPr lang="en-US" sz="1400">
                <a:solidFill>
                  <a:srgbClr val="0070C0"/>
                </a:solidFill>
                <a:cs typeface="Calibri"/>
              </a:rPr>
              <a:t> </a:t>
            </a:r>
            <a:r>
              <a:rPr lang="en-US" sz="1400">
                <a:cs typeface="Calibri"/>
              </a:rPr>
              <a:t> (Accessed: 5</a:t>
            </a:r>
            <a:r>
              <a:rPr lang="en-US" sz="1400" baseline="30000">
                <a:cs typeface="Calibri"/>
              </a:rPr>
              <a:t>th</a:t>
            </a:r>
            <a:r>
              <a:rPr lang="en-US" sz="1400">
                <a:cs typeface="Calibri"/>
              </a:rPr>
              <a:t> November 2020).</a:t>
            </a:r>
          </a:p>
          <a:p>
            <a:r>
              <a:rPr lang="en-US" sz="1400" baseline="30000">
                <a:solidFill>
                  <a:srgbClr val="000000"/>
                </a:solidFill>
                <a:cs typeface="Calibri"/>
              </a:rPr>
              <a:t>2</a:t>
            </a:r>
            <a:r>
              <a:rPr lang="en-US" sz="1400">
                <a:solidFill>
                  <a:srgbClr val="000000"/>
                </a:solidFill>
                <a:cs typeface="Calibri"/>
              </a:rPr>
              <a:t>Eurydice</a:t>
            </a:r>
            <a:r>
              <a:rPr lang="en-US" sz="1400">
                <a:cs typeface="Calibri"/>
              </a:rPr>
              <a:t> (2020) </a:t>
            </a:r>
            <a:r>
              <a:rPr lang="en-US" sz="1400" i="1" err="1">
                <a:cs typeface="Calibri"/>
              </a:rPr>
              <a:t>Organisation</a:t>
            </a:r>
            <a:r>
              <a:rPr lang="en-US" sz="1400" i="1">
                <a:cs typeface="Calibri"/>
              </a:rPr>
              <a:t> of the Education System and of its Structure. </a:t>
            </a:r>
            <a:r>
              <a:rPr lang="en-US" sz="1400">
                <a:cs typeface="Calibri"/>
              </a:rPr>
              <a:t>Available at: </a:t>
            </a:r>
            <a:r>
              <a:rPr lang="en-US" sz="1400">
                <a:cs typeface="Calibri"/>
                <a:hlinkClick r:id="rId3"/>
              </a:rPr>
              <a:t>https://eacea.ec.europa.eu/national-policies/eurydice/finland/organisation-education-system-and-its-structure_en</a:t>
            </a:r>
            <a:r>
              <a:rPr lang="en-US" sz="1400">
                <a:cs typeface="Calibri"/>
              </a:rPr>
              <a:t> (Accessed: 8</a:t>
            </a:r>
            <a:r>
              <a:rPr lang="en-US" sz="1400" i="1">
                <a:cs typeface="Calibri"/>
              </a:rPr>
              <a:t>th</a:t>
            </a:r>
            <a:r>
              <a:rPr lang="en-US" sz="1400">
                <a:cs typeface="Calibri"/>
              </a:rPr>
              <a:t> November 2020).</a:t>
            </a:r>
          </a:p>
          <a:p>
            <a:r>
              <a:rPr lang="en-US" sz="1400" baseline="30000">
                <a:solidFill>
                  <a:srgbClr val="000000"/>
                </a:solidFill>
                <a:cs typeface="Calibri"/>
              </a:rPr>
              <a:t>3</a:t>
            </a:r>
            <a:r>
              <a:rPr lang="en-US" sz="1400">
                <a:solidFill>
                  <a:srgbClr val="000000"/>
                </a:solidFill>
                <a:cs typeface="Calibri"/>
              </a:rPr>
              <a:t>Eurydice</a:t>
            </a:r>
            <a:r>
              <a:rPr lang="en-US" sz="1400">
                <a:ea typeface="+mn-lt"/>
                <a:cs typeface="+mn-lt"/>
              </a:rPr>
              <a:t> (2020</a:t>
            </a:r>
            <a:r>
              <a:rPr lang="en-US" sz="1400" i="1">
                <a:ea typeface="+mn-lt"/>
                <a:cs typeface="+mn-lt"/>
              </a:rPr>
              <a:t>) National Policies.</a:t>
            </a:r>
            <a:r>
              <a:rPr lang="en-US" sz="1400">
                <a:ea typeface="+mn-lt"/>
                <a:cs typeface="+mn-lt"/>
              </a:rPr>
              <a:t> Available at: </a:t>
            </a:r>
            <a:r>
              <a:rPr lang="en-US" sz="1400">
                <a:ea typeface="+mn-lt"/>
                <a:cs typeface="+mn-lt"/>
                <a:hlinkClick r:id="rId4"/>
              </a:rPr>
              <a:t>https://eacea.ec.europa.eu/national-policies/eurydiceb</a:t>
            </a:r>
            <a:r>
              <a:rPr lang="en-US" sz="1400">
                <a:ea typeface="+mn-lt"/>
                <a:cs typeface="+mn-lt"/>
              </a:rPr>
              <a:t> (Accessed: 15</a:t>
            </a:r>
            <a:r>
              <a:rPr lang="en-US" sz="1400" baseline="30000">
                <a:ea typeface="+mn-lt"/>
                <a:cs typeface="+mn-lt"/>
              </a:rPr>
              <a:t>th</a:t>
            </a:r>
            <a:r>
              <a:rPr lang="en-US" sz="1400">
                <a:ea typeface="+mn-lt"/>
                <a:cs typeface="+mn-lt"/>
              </a:rPr>
              <a:t> November 2020). </a:t>
            </a:r>
          </a:p>
          <a:p>
            <a:r>
              <a:rPr lang="en-US" sz="1400">
                <a:cs typeface="Calibri"/>
              </a:rPr>
              <a:t>FINNISH NATIONAL AGENCY FOR EDUCATION (2018) KEY FIGURES ON EARLY CHILDHOOD AND BASIC EDUCATION IN FINLAND. Available at: </a:t>
            </a:r>
            <a:r>
              <a:rPr lang="en-GB" sz="1400" u="sng">
                <a:solidFill>
                  <a:srgbClr val="0070C0"/>
                </a:solidFill>
                <a:cs typeface="Calibri"/>
                <a:hlinkClick r:id="rId5"/>
              </a:rPr>
              <a:t>https://</a:t>
            </a:r>
            <a:r>
              <a:rPr lang="en-US" sz="1400" u="sng">
                <a:solidFill>
                  <a:srgbClr val="0070C0"/>
                </a:solidFill>
                <a:cs typeface="Calibri"/>
                <a:hlinkClick r:id="rId5"/>
              </a:rPr>
              <a:t>www.oph.fi/sites/default/files/documents/key-figures-on-early-childhood-and-basic-education-in-</a:t>
            </a:r>
            <a:r>
              <a:rPr lang="en-US" sz="1400">
                <a:solidFill>
                  <a:srgbClr val="0070C0"/>
                </a:solidFill>
                <a:cs typeface="Calibri"/>
                <a:hlinkClick r:id="rId5"/>
              </a:rPr>
              <a:t>finland.pdf</a:t>
            </a:r>
            <a:r>
              <a:rPr lang="en-US" sz="1400">
                <a:solidFill>
                  <a:srgbClr val="0070C0"/>
                </a:solidFill>
                <a:cs typeface="Calibri"/>
              </a:rPr>
              <a:t> (</a:t>
            </a:r>
            <a:r>
              <a:rPr lang="en-US" sz="1400">
                <a:cs typeface="Calibri"/>
              </a:rPr>
              <a:t>Accessed: 17th November 2020)</a:t>
            </a:r>
            <a:r>
              <a:rPr lang="en-US" sz="1400">
                <a:solidFill>
                  <a:srgbClr val="0070C0"/>
                </a:solidFill>
                <a:cs typeface="Calibri"/>
              </a:rPr>
              <a:t>.</a:t>
            </a:r>
            <a:endParaRPr lang="en-US" sz="1400">
              <a:ea typeface="+mn-lt"/>
              <a:cs typeface="+mn-lt"/>
            </a:endParaRPr>
          </a:p>
          <a:p>
            <a:r>
              <a:rPr lang="en-US" sz="1400">
                <a:cs typeface="Calibri"/>
              </a:rPr>
              <a:t>Flanagan, F.M. (2006) the Greatest Educators...EVER. London: Continuum Publishing Group.</a:t>
            </a:r>
            <a:endParaRPr lang="en-US" sz="1400">
              <a:solidFill>
                <a:srgbClr val="000000"/>
              </a:solidFill>
              <a:cs typeface="Calibri"/>
            </a:endParaRPr>
          </a:p>
          <a:p>
            <a:r>
              <a:rPr lang="en-US" sz="1400" err="1">
                <a:cs typeface="Calibri"/>
              </a:rPr>
              <a:t>Fonsen</a:t>
            </a:r>
            <a:r>
              <a:rPr lang="en-US" sz="1400">
                <a:cs typeface="Calibri"/>
              </a:rPr>
              <a:t>, E. and Vlasov, J. (2016)' Leading Pedagogical Quality in the Context of Finnish Child Care'</a:t>
            </a:r>
            <a:r>
              <a:rPr lang="en-US" sz="1400" i="1">
                <a:cs typeface="Calibri"/>
              </a:rPr>
              <a:t>, Child (15</a:t>
            </a:r>
            <a:r>
              <a:rPr lang="en-US" sz="1400">
                <a:cs typeface="Calibri"/>
              </a:rPr>
              <a:t>), pp. 253-265. Available at: </a:t>
            </a:r>
            <a:r>
              <a:rPr lang="en-US" sz="1400">
                <a:cs typeface="Calibri"/>
                <a:hlinkClick r:id="rId6"/>
              </a:rPr>
              <a:t>https://link.springer.com/chapter/10.1007/978-3-319-42557-3_15#citeas</a:t>
            </a:r>
            <a:r>
              <a:rPr lang="en-US" sz="1400">
                <a:cs typeface="Calibri"/>
              </a:rPr>
              <a:t> (Accessed: 15th November 2020).  </a:t>
            </a:r>
          </a:p>
          <a:p>
            <a:r>
              <a:rPr lang="en-US" sz="1400">
                <a:cs typeface="Calibri"/>
              </a:rPr>
              <a:t>Flanagan, F.M. (2006) the Greatest Educators...EVER. London: Continuum Publishing Group</a:t>
            </a:r>
            <a:endParaRPr lang="en-US" sz="1400">
              <a:ea typeface="+mn-lt"/>
              <a:cs typeface="+mn-lt"/>
            </a:endParaRPr>
          </a:p>
          <a:p>
            <a:r>
              <a:rPr lang="en-US" sz="1400">
                <a:cs typeface="Calibri"/>
              </a:rPr>
              <a:t>Harju, Vi. (2017) 'Transversal competencies in Finnish basic education', </a:t>
            </a:r>
            <a:r>
              <a:rPr lang="en-US" sz="1400" i="1">
                <a:cs typeface="Calibri"/>
              </a:rPr>
              <a:t>Educational Measurement and Evaluation</a:t>
            </a:r>
            <a:r>
              <a:rPr lang="en-US" sz="1400">
                <a:cs typeface="Calibri"/>
              </a:rPr>
              <a:t>. Available at: </a:t>
            </a:r>
            <a:r>
              <a:rPr lang="en-US" sz="1400">
                <a:cs typeface="Calibri"/>
                <a:hlinkClick r:id="rId7"/>
              </a:rPr>
              <a:t>https://helda.helsinki.fi/bitstream/handle/10138/312248/Harju_and_Niemi_2017_Transerversal_skills_in_Finnish_curriculum.pdf?</a:t>
            </a:r>
            <a:endParaRPr lang="en-US" sz="1400">
              <a:cs typeface="Calibri"/>
            </a:endParaRPr>
          </a:p>
          <a:p>
            <a:r>
              <a:rPr lang="en-US" sz="1400" err="1">
                <a:cs typeface="Calibri"/>
              </a:rPr>
              <a:t>Happo</a:t>
            </a:r>
            <a:r>
              <a:rPr lang="en-US" sz="1400">
                <a:cs typeface="Calibri"/>
              </a:rPr>
              <a:t>, I. et al. (2011) 'Experts or good educators – or both? The development of early childhood educators' expertise in Finland', </a:t>
            </a:r>
            <a:r>
              <a:rPr lang="en-US" sz="1400" i="1">
                <a:cs typeface="Calibri"/>
              </a:rPr>
              <a:t>Early Childhood Development and Care, </a:t>
            </a:r>
            <a:r>
              <a:rPr lang="en-US" sz="1400">
                <a:cs typeface="Calibri"/>
              </a:rPr>
              <a:t>182(3-4), pp. 487-504. Available at: </a:t>
            </a:r>
            <a:r>
              <a:rPr lang="en-US" sz="1400">
                <a:cs typeface="Calibri"/>
                <a:hlinkClick r:id="rId8"/>
              </a:rPr>
              <a:t>https://www.tandfonline.com/doi/abs.10.1080/03004430.2011.646719</a:t>
            </a:r>
            <a:r>
              <a:rPr lang="en-US" sz="1400">
                <a:cs typeface="Calibri"/>
              </a:rPr>
              <a:t> (Accessed: 15</a:t>
            </a:r>
            <a:r>
              <a:rPr lang="en-US" sz="1400" baseline="30000">
                <a:cs typeface="Calibri"/>
              </a:rPr>
              <a:t>th</a:t>
            </a:r>
            <a:r>
              <a:rPr lang="en-US" sz="1400">
                <a:cs typeface="Calibri"/>
              </a:rPr>
              <a:t> November 2020).</a:t>
            </a:r>
            <a:endParaRPr lang="en-US" sz="1400">
              <a:ea typeface="+mn-lt"/>
              <a:cs typeface="+mn-lt"/>
            </a:endParaRPr>
          </a:p>
          <a:p>
            <a:endParaRPr lang="en-US" sz="1400" i="1">
              <a:ea typeface="+mn-lt"/>
              <a:cs typeface="+mn-lt"/>
            </a:endParaRPr>
          </a:p>
          <a:p>
            <a:endParaRPr lang="en-US" sz="1600">
              <a:cs typeface="Calibri"/>
            </a:endParaRPr>
          </a:p>
        </p:txBody>
      </p:sp>
    </p:spTree>
    <p:extLst>
      <p:ext uri="{BB962C8B-B14F-4D97-AF65-F5344CB8AC3E}">
        <p14:creationId xmlns:p14="http://schemas.microsoft.com/office/powerpoint/2010/main" val="1684018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135088"/>
            <a:ext cx="10515600" cy="764846"/>
          </a:xfrm>
        </p:spPr>
        <p:txBody>
          <a:bodyPr>
            <a:normAutofit/>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006116"/>
            <a:ext cx="10515600" cy="5851883"/>
          </a:xfrm>
        </p:spPr>
        <p:txBody>
          <a:bodyPr vert="horz" lIns="91440" tIns="45720" rIns="91440" bIns="45720" rtlCol="0" anchor="t">
            <a:noAutofit/>
          </a:bodyPr>
          <a:lstStyle/>
          <a:p>
            <a:r>
              <a:rPr lang="en-US" sz="1400">
                <a:cs typeface="Calibri"/>
              </a:rPr>
              <a:t>Hudson, B. and Scheuwly, B. (2007) 'Didactics – learning and teaching in Europe', </a:t>
            </a:r>
            <a:r>
              <a:rPr lang="en-US" sz="1400" i="1">
                <a:cs typeface="Calibri"/>
              </a:rPr>
              <a:t>European Educational Research Journal,</a:t>
            </a:r>
            <a:r>
              <a:rPr lang="en-US" sz="1400">
                <a:cs typeface="Calibri"/>
              </a:rPr>
              <a:t> 6(2), pp. 106-108. Available at: </a:t>
            </a:r>
            <a:r>
              <a:rPr lang="en-US" sz="1400">
                <a:cs typeface="Calibri"/>
                <a:hlinkClick r:id="rId2"/>
              </a:rPr>
              <a:t>https://www.researchgate.net/publication/286080586_Didactics_-_Learning_and_Teaching_in_Europe</a:t>
            </a:r>
            <a:r>
              <a:rPr lang="en-US" sz="1400">
                <a:cs typeface="Calibri"/>
              </a:rPr>
              <a:t> (Accessed: 16</a:t>
            </a:r>
            <a:r>
              <a:rPr lang="en-US" sz="1400" i="1" baseline="30000">
                <a:cs typeface="Calibri"/>
              </a:rPr>
              <a:t>th </a:t>
            </a:r>
            <a:r>
              <a:rPr lang="en-US" sz="1400">
                <a:cs typeface="Calibri"/>
              </a:rPr>
              <a:t>November 2020).</a:t>
            </a:r>
            <a:endParaRPr lang="en-US" sz="1600">
              <a:cs typeface="Calibri"/>
            </a:endParaRPr>
          </a:p>
          <a:p>
            <a:r>
              <a:rPr lang="en-US" sz="1400">
                <a:ea typeface="+mn-lt"/>
                <a:cs typeface="+mn-lt"/>
              </a:rPr>
              <a:t>Kamp, E.T. (2015) 'Phases of inquiry-based learning: Definitions and the inquiry cycle', </a:t>
            </a:r>
            <a:r>
              <a:rPr lang="en-US" sz="1400" i="1">
                <a:ea typeface="+mn-lt"/>
                <a:cs typeface="+mn-lt"/>
              </a:rPr>
              <a:t>Educational Research Review</a:t>
            </a:r>
            <a:r>
              <a:rPr lang="en-US" sz="1400">
                <a:ea typeface="+mn-lt"/>
                <a:cs typeface="+mn-lt"/>
              </a:rPr>
              <a:t>, 14, pp. 47-61. Available at: </a:t>
            </a:r>
            <a:r>
              <a:rPr lang="en-US" sz="1400">
                <a:ea typeface="+mn-lt"/>
                <a:cs typeface="+mn-lt"/>
                <a:hlinkClick r:id="rId3"/>
              </a:rPr>
              <a:t>https://</a:t>
            </a:r>
            <a:r>
              <a:rPr lang="en-US" sz="1400" err="1">
                <a:ea typeface="+mn-lt"/>
                <a:cs typeface="+mn-lt"/>
                <a:hlinkClick r:id="rId3"/>
              </a:rPr>
              <a:t>www.sciencedirect.com</a:t>
            </a:r>
            <a:r>
              <a:rPr lang="en-US" sz="1400">
                <a:ea typeface="+mn-lt"/>
                <a:cs typeface="+mn-lt"/>
                <a:hlinkClick r:id="rId3"/>
              </a:rPr>
              <a:t>/science/article/</a:t>
            </a:r>
            <a:r>
              <a:rPr lang="en-US" sz="1400" err="1">
                <a:ea typeface="+mn-lt"/>
                <a:cs typeface="+mn-lt"/>
                <a:hlinkClick r:id="rId3"/>
              </a:rPr>
              <a:t>pii</a:t>
            </a:r>
            <a:r>
              <a:rPr lang="en-US" sz="1400">
                <a:ea typeface="+mn-lt"/>
                <a:cs typeface="+mn-lt"/>
                <a:hlinkClick r:id="rId3"/>
              </a:rPr>
              <a:t>/S1747938X15000068</a:t>
            </a:r>
            <a:r>
              <a:rPr lang="en-US" sz="1400">
                <a:ea typeface="+mn-lt"/>
                <a:cs typeface="+mn-lt"/>
              </a:rPr>
              <a:t> (Accessed: 17</a:t>
            </a:r>
            <a:r>
              <a:rPr lang="en-US" sz="1400" baseline="30000">
                <a:ea typeface="+mn-lt"/>
                <a:cs typeface="+mn-lt"/>
              </a:rPr>
              <a:t>th</a:t>
            </a:r>
            <a:r>
              <a:rPr lang="en-US" sz="1400">
                <a:ea typeface="+mn-lt"/>
                <a:cs typeface="+mn-lt"/>
              </a:rPr>
              <a:t> November 2020).</a:t>
            </a:r>
          </a:p>
          <a:p>
            <a:r>
              <a:rPr lang="en-US" sz="1400">
                <a:ea typeface="+mn-lt"/>
                <a:cs typeface="+mn-lt"/>
              </a:rPr>
              <a:t>Kelly, K. et al. (2018) 'Trust, Collaboration and Well-Being: Lessons Learned from Finland, </a:t>
            </a:r>
            <a:r>
              <a:rPr lang="en-US" sz="1400" i="1" err="1">
                <a:ea typeface="+mn-lt"/>
                <a:cs typeface="+mn-lt"/>
              </a:rPr>
              <a:t>Srate</a:t>
            </a:r>
            <a:r>
              <a:rPr lang="en-US" sz="1400" i="1">
                <a:ea typeface="+mn-lt"/>
                <a:cs typeface="+mn-lt"/>
              </a:rPr>
              <a:t> Journa</a:t>
            </a:r>
            <a:r>
              <a:rPr lang="en-US" sz="1400">
                <a:ea typeface="+mn-lt"/>
                <a:cs typeface="+mn-lt"/>
              </a:rPr>
              <a:t>l 27(2), pp. 34-39. Available at: </a:t>
            </a:r>
            <a:r>
              <a:rPr lang="en-US" sz="1400">
                <a:ea typeface="+mn-lt"/>
                <a:cs typeface="+mn-lt"/>
                <a:hlinkClick r:id="rId4"/>
              </a:rPr>
              <a:t>https://files.eric.ed.gov/fulltext/EJ1186140.pdf</a:t>
            </a:r>
            <a:r>
              <a:rPr lang="en-US" sz="1400">
                <a:ea typeface="+mn-lt"/>
                <a:cs typeface="+mn-lt"/>
              </a:rPr>
              <a:t> (Accessed: 16</a:t>
            </a:r>
            <a:r>
              <a:rPr lang="en-US" sz="1400" baseline="30000">
                <a:ea typeface="+mn-lt"/>
                <a:cs typeface="+mn-lt"/>
              </a:rPr>
              <a:t>th</a:t>
            </a:r>
            <a:r>
              <a:rPr lang="en-US" sz="1400">
                <a:ea typeface="+mn-lt"/>
                <a:cs typeface="+mn-lt"/>
              </a:rPr>
              <a:t> November 2020).</a:t>
            </a:r>
          </a:p>
          <a:p>
            <a:r>
              <a:rPr lang="en-US" sz="1400" err="1">
                <a:ea typeface="+mn-lt"/>
                <a:cs typeface="+mn-lt"/>
              </a:rPr>
              <a:t>Kindiedays</a:t>
            </a:r>
            <a:r>
              <a:rPr lang="en-US" sz="1400">
                <a:ea typeface="+mn-lt"/>
                <a:cs typeface="+mn-lt"/>
              </a:rPr>
              <a:t> (2020) </a:t>
            </a:r>
            <a:r>
              <a:rPr lang="en-US" sz="1400" i="1">
                <a:ea typeface="+mn-lt"/>
                <a:cs typeface="+mn-lt"/>
              </a:rPr>
              <a:t>What is Finnish ECEC? </a:t>
            </a:r>
            <a:r>
              <a:rPr lang="en-US" sz="1400">
                <a:ea typeface="+mn-lt"/>
                <a:cs typeface="+mn-lt"/>
              </a:rPr>
              <a:t>Available at: </a:t>
            </a:r>
            <a:r>
              <a:rPr lang="en-US" sz="1400">
                <a:ea typeface="+mn-lt"/>
                <a:cs typeface="+mn-lt"/>
                <a:hlinkClick r:id="rId5"/>
              </a:rPr>
              <a:t>https://lbproduction.s3.amazonaws.com/5bfbf0b9e03516</a:t>
            </a:r>
            <a:r>
              <a:rPr lang="en-US" sz="1400">
                <a:ea typeface="+mn-lt"/>
                <a:cs typeface="+mn-lt"/>
              </a:rPr>
              <a:t> </a:t>
            </a:r>
            <a:r>
              <a:rPr lang="en-US" sz="1400" err="1">
                <a:ea typeface="+mn-lt"/>
                <a:cs typeface="+mn-lt"/>
              </a:rPr>
              <a:t>7ab4eca780</a:t>
            </a:r>
            <a:r>
              <a:rPr lang="en-US" sz="1400">
                <a:ea typeface="+mn-lt"/>
                <a:cs typeface="+mn-lt"/>
              </a:rPr>
              <a:t>/extras/whatisfinnishececinanutshell.pdf (Accessed: 18</a:t>
            </a:r>
            <a:r>
              <a:rPr lang="en-US" sz="1400" baseline="30000">
                <a:ea typeface="+mn-lt"/>
                <a:cs typeface="+mn-lt"/>
              </a:rPr>
              <a:t>th </a:t>
            </a:r>
            <a:r>
              <a:rPr lang="en-US" sz="1400">
                <a:ea typeface="+mn-lt"/>
                <a:cs typeface="+mn-lt"/>
              </a:rPr>
              <a:t>November 2020).</a:t>
            </a:r>
          </a:p>
          <a:p>
            <a:r>
              <a:rPr lang="en-US" sz="1400">
                <a:ea typeface="+mn-lt"/>
                <a:cs typeface="+mn-lt"/>
              </a:rPr>
              <a:t>Klemola, U. et al. (2016) @Developing social competence and other generic skills in teacher education: applying the model of integrative pedagogy', EUROPEAN JOURNAL OF TEACHER EDUCATION, 39(3), pp. 368-387. Available at: </a:t>
            </a:r>
            <a:r>
              <a:rPr lang="en-US" sz="1400">
                <a:ea typeface="+mn-lt"/>
                <a:cs typeface="+mn-lt"/>
                <a:hlinkClick r:id="rId6"/>
              </a:rPr>
              <a:t>https://</a:t>
            </a:r>
            <a:r>
              <a:rPr lang="en-US" sz="1400" err="1">
                <a:ea typeface="+mn-lt"/>
                <a:cs typeface="+mn-lt"/>
                <a:hlinkClick r:id="rId6"/>
              </a:rPr>
              <a:t>content.ebscohost.com</a:t>
            </a:r>
            <a:r>
              <a:rPr lang="en-US" sz="1400">
                <a:ea typeface="+mn-lt"/>
                <a:cs typeface="+mn-lt"/>
                <a:hlinkClick r:id="rId6"/>
              </a:rPr>
              <a:t>/</a:t>
            </a:r>
            <a:r>
              <a:rPr lang="en-US" sz="1400" err="1">
                <a:ea typeface="+mn-lt"/>
                <a:cs typeface="+mn-lt"/>
                <a:hlinkClick r:id="rId6"/>
              </a:rPr>
              <a:t>ehost</a:t>
            </a:r>
            <a:r>
              <a:rPr lang="en-US" sz="1400">
                <a:ea typeface="+mn-lt"/>
                <a:cs typeface="+mn-lt"/>
                <a:hlinkClick r:id="rId6"/>
              </a:rPr>
              <a:t>/detail/detail?vid=1&amp;</a:t>
            </a:r>
            <a:r>
              <a:rPr lang="en-US" sz="1400" err="1">
                <a:ea typeface="+mn-lt"/>
                <a:cs typeface="+mn-lt"/>
                <a:hlinkClick r:id="rId6"/>
              </a:rPr>
              <a:t>sid</a:t>
            </a:r>
            <a:r>
              <a:rPr lang="en-US" sz="1400">
                <a:ea typeface="+mn-lt"/>
                <a:cs typeface="+mn-lt"/>
                <a:hlinkClick r:id="rId6"/>
              </a:rPr>
              <a:t>=353a9132-944e-4071-877a-c79e672a40f2%</a:t>
            </a:r>
            <a:r>
              <a:rPr lang="en-US" sz="1400" err="1">
                <a:ea typeface="+mn-lt"/>
                <a:cs typeface="+mn-lt"/>
                <a:hlinkClick r:id="rId6"/>
              </a:rPr>
              <a:t>40pdc-v-sessmgr04</a:t>
            </a:r>
            <a:r>
              <a:rPr lang="en-US" sz="1400">
                <a:ea typeface="+mn-lt"/>
                <a:cs typeface="+mn-lt"/>
                <a:hlinkClick r:id="rId6"/>
              </a:rPr>
              <a:t>&amp;</a:t>
            </a:r>
            <a:r>
              <a:rPr lang="en-US" sz="1400" err="1">
                <a:ea typeface="+mn-lt"/>
                <a:cs typeface="+mn-lt"/>
                <a:hlinkClick r:id="rId6"/>
              </a:rPr>
              <a:t>bdata</a:t>
            </a:r>
            <a:r>
              <a:rPr lang="en-US" sz="1400">
                <a:ea typeface="+mn-lt"/>
                <a:cs typeface="+mn-lt"/>
                <a:hlinkClick r:id="rId6"/>
              </a:rPr>
              <a:t>=JnNpdGU9ZWhvc3QtbGl2ZQ%3d%3d#AN=117855887&amp;db=</a:t>
            </a:r>
            <a:r>
              <a:rPr lang="en-US" sz="1400" err="1">
                <a:ea typeface="+mn-lt"/>
                <a:cs typeface="+mn-lt"/>
                <a:hlinkClick r:id="rId6"/>
              </a:rPr>
              <a:t>aph</a:t>
            </a:r>
            <a:r>
              <a:rPr lang="en-US" sz="1400">
                <a:ea typeface="+mn-lt"/>
                <a:cs typeface="+mn-lt"/>
              </a:rPr>
              <a:t> (Accessed: 17</a:t>
            </a:r>
            <a:r>
              <a:rPr lang="en-US" sz="1400" baseline="30000">
                <a:ea typeface="+mn-lt"/>
                <a:cs typeface="+mn-lt"/>
              </a:rPr>
              <a:t>th</a:t>
            </a:r>
            <a:r>
              <a:rPr lang="en-US" sz="1400">
                <a:ea typeface="+mn-lt"/>
                <a:cs typeface="+mn-lt"/>
              </a:rPr>
              <a:t> November 2020).</a:t>
            </a:r>
            <a:endParaRPr lang="en-US" sz="1400">
              <a:cs typeface="Calibri"/>
            </a:endParaRPr>
          </a:p>
          <a:p>
            <a:r>
              <a:rPr lang="en-US" sz="1400">
                <a:ea typeface="+mn-lt"/>
                <a:cs typeface="+mn-lt"/>
              </a:rPr>
              <a:t>Laevers, F. (2000) 'Forward to Basics! Deep-Level-Learning and the Experiential Approach', </a:t>
            </a:r>
            <a:r>
              <a:rPr lang="en-US" sz="1400" i="1">
                <a:ea typeface="+mn-lt"/>
                <a:cs typeface="+mn-lt"/>
              </a:rPr>
              <a:t>Early Years,</a:t>
            </a:r>
            <a:r>
              <a:rPr lang="en-US" sz="1400">
                <a:ea typeface="+mn-lt"/>
                <a:cs typeface="+mn-lt"/>
              </a:rPr>
              <a:t> 20(2),  pp. 20-29. Available at: </a:t>
            </a:r>
            <a:r>
              <a:rPr lang="en-GB" sz="1400">
                <a:ea typeface="+mn-lt"/>
                <a:cs typeface="+mn-lt"/>
                <a:hlinkClick r:id="rId7"/>
              </a:rPr>
              <a:t>https://</a:t>
            </a:r>
            <a:r>
              <a:rPr lang="en-GB" sz="1400" err="1">
                <a:ea typeface="+mn-lt"/>
                <a:cs typeface="+mn-lt"/>
                <a:hlinkClick r:id="rId7"/>
              </a:rPr>
              <a:t>www.tandfonline.com</a:t>
            </a:r>
            <a:r>
              <a:rPr lang="en-GB" sz="1400">
                <a:ea typeface="+mn-lt"/>
                <a:cs typeface="+mn-lt"/>
                <a:hlinkClick r:id="rId7"/>
              </a:rPr>
              <a:t>/</a:t>
            </a:r>
            <a:r>
              <a:rPr lang="en-GB" sz="1400" err="1">
                <a:ea typeface="+mn-lt"/>
                <a:cs typeface="+mn-lt"/>
                <a:hlinkClick r:id="rId7"/>
              </a:rPr>
              <a:t>doi</a:t>
            </a:r>
            <a:r>
              <a:rPr lang="en-GB" sz="1400">
                <a:ea typeface="+mn-lt"/>
                <a:cs typeface="+mn-lt"/>
                <a:hlinkClick r:id="rId7"/>
              </a:rPr>
              <a:t>/pdf/10.1080/0957514000200203?needAccess=true</a:t>
            </a:r>
            <a:r>
              <a:rPr lang="en-GB" sz="1400">
                <a:ea typeface="+mn-lt"/>
                <a:cs typeface="+mn-lt"/>
              </a:rPr>
              <a:t> </a:t>
            </a:r>
            <a:endParaRPr lang="en-US" sz="1400">
              <a:ea typeface="+mn-lt"/>
              <a:cs typeface="+mn-lt"/>
            </a:endParaRPr>
          </a:p>
          <a:p>
            <a:r>
              <a:rPr lang="en-US" sz="1400">
                <a:ea typeface="+mn-lt"/>
                <a:cs typeface="+mn-lt"/>
              </a:rPr>
              <a:t>Laevers, F. (2015) 'Making care and education more effective through wellbeing and involvement. An introduction to Experiential Education', </a:t>
            </a:r>
            <a:r>
              <a:rPr lang="en-US" sz="1400" i="1">
                <a:ea typeface="+mn-lt"/>
                <a:cs typeface="+mn-lt"/>
              </a:rPr>
              <a:t>Research Centre for Early Childhood and Primary Education.</a:t>
            </a:r>
            <a:r>
              <a:rPr lang="en-US" sz="1400">
                <a:ea typeface="+mn-lt"/>
                <a:cs typeface="+mn-lt"/>
              </a:rPr>
              <a:t> Available at:</a:t>
            </a:r>
            <a:r>
              <a:rPr lang="en-US" sz="1400" i="1">
                <a:ea typeface="+mn-lt"/>
                <a:cs typeface="+mn-lt"/>
              </a:rPr>
              <a:t> </a:t>
            </a:r>
            <a:r>
              <a:rPr lang="en-US" sz="1400">
                <a:ea typeface="+mn-lt"/>
                <a:cs typeface="+mn-lt"/>
                <a:hlinkClick r:id="rId8"/>
              </a:rPr>
              <a:t>https://www.early-education.org.uk/sites/default/files/ExperientialEducationIntro(2016)%20(7).docx</a:t>
            </a:r>
            <a:r>
              <a:rPr lang="en-US" sz="1400">
                <a:ea typeface="+mn-lt"/>
                <a:cs typeface="+mn-lt"/>
              </a:rPr>
              <a:t> (Accessed: 14</a:t>
            </a:r>
            <a:r>
              <a:rPr lang="en-US" sz="1400" baseline="30000">
                <a:ea typeface="+mn-lt"/>
                <a:cs typeface="+mn-lt"/>
              </a:rPr>
              <a:t>th </a:t>
            </a:r>
            <a:r>
              <a:rPr lang="en-US" sz="1400">
                <a:ea typeface="+mn-lt"/>
                <a:cs typeface="+mn-lt"/>
              </a:rPr>
              <a:t>November 2020).</a:t>
            </a:r>
            <a:r>
              <a:rPr lang="en-GB" sz="1400" i="1">
                <a:ea typeface="+mn-lt"/>
                <a:cs typeface="+mn-lt"/>
              </a:rPr>
              <a:t> </a:t>
            </a:r>
          </a:p>
          <a:p>
            <a:r>
              <a:rPr lang="en-GB" sz="1400">
                <a:ea typeface="+mn-lt"/>
                <a:cs typeface="+mn-lt"/>
              </a:rPr>
              <a:t>Litjens, I. et al. (2015</a:t>
            </a:r>
            <a:r>
              <a:rPr lang="en-GB" sz="1400" i="1">
                <a:ea typeface="+mn-lt"/>
                <a:cs typeface="+mn-lt"/>
              </a:rPr>
              <a:t>) Pedagogy in early childhood education and care (ECEC): an international </a:t>
            </a:r>
            <a:r>
              <a:rPr lang="en-GB" sz="1400" i="1" err="1">
                <a:ea typeface="+mn-lt"/>
                <a:cs typeface="+mn-lt"/>
              </a:rPr>
              <a:t>comparitive</a:t>
            </a:r>
            <a:r>
              <a:rPr lang="en-GB" sz="1400" i="1">
                <a:ea typeface="+mn-lt"/>
                <a:cs typeface="+mn-lt"/>
              </a:rPr>
              <a:t> study of approaches and policies. </a:t>
            </a:r>
            <a:r>
              <a:rPr lang="en-GB" sz="1400">
                <a:ea typeface="+mn-lt"/>
                <a:cs typeface="+mn-lt"/>
              </a:rPr>
              <a:t>Available at: </a:t>
            </a:r>
            <a:r>
              <a:rPr lang="en-GB" sz="1400">
                <a:ea typeface="+mn-lt"/>
                <a:cs typeface="+mn-lt"/>
                <a:hlinkClick r:id="rId9"/>
              </a:rPr>
              <a:t>https://assets.publishing.service.goc.uk/government/uploads/system/uploads/attachment_data/file/445817/RB400_-_Early_years_pedagogy_and_policy_an_international_study.pdf</a:t>
            </a:r>
            <a:r>
              <a:rPr lang="en-GB" sz="1400">
                <a:ea typeface="+mn-lt"/>
                <a:cs typeface="+mn-lt"/>
              </a:rPr>
              <a:t> (Accessed: 19</a:t>
            </a:r>
            <a:r>
              <a:rPr lang="en-GB" sz="1400" baseline="30000">
                <a:ea typeface="+mn-lt"/>
                <a:cs typeface="+mn-lt"/>
              </a:rPr>
              <a:t>th </a:t>
            </a:r>
            <a:r>
              <a:rPr lang="en-GB" sz="1400">
                <a:ea typeface="+mn-lt"/>
                <a:cs typeface="+mn-lt"/>
              </a:rPr>
              <a:t>November 2020).</a:t>
            </a:r>
            <a:endParaRPr lang="en-GB" sz="1400" i="1">
              <a:ea typeface="+mn-lt"/>
              <a:cs typeface="+mn-lt"/>
            </a:endParaRPr>
          </a:p>
          <a:p>
            <a:r>
              <a:rPr lang="en-GB" sz="1400">
                <a:ea typeface="+mn-lt"/>
                <a:cs typeface="+mn-lt"/>
              </a:rPr>
              <a:t>Makovec, D. (2018) 'The teacher's role and professional development',</a:t>
            </a:r>
            <a:r>
              <a:rPr lang="en-GB" sz="1400" i="1">
                <a:ea typeface="+mn-lt"/>
                <a:cs typeface="+mn-lt"/>
              </a:rPr>
              <a:t> International Journal of Cognitive Research in Science Engineering and Education</a:t>
            </a:r>
            <a:r>
              <a:rPr lang="en-GB" sz="1400">
                <a:ea typeface="+mn-lt"/>
                <a:cs typeface="+mn-lt"/>
              </a:rPr>
              <a:t>, 6(2), pp. 33-45. Available at: </a:t>
            </a:r>
            <a:r>
              <a:rPr lang="en-GB" sz="1400">
                <a:ea typeface="+mn-lt"/>
                <a:cs typeface="+mn-lt"/>
                <a:hlinkClick r:id="rId10"/>
              </a:rPr>
              <a:t>https://www.researchgate.net/publication/327190779_The_teacher's_role_and_professional_development</a:t>
            </a:r>
            <a:r>
              <a:rPr lang="en-GB" sz="1400">
                <a:ea typeface="+mn-lt"/>
                <a:cs typeface="+mn-lt"/>
              </a:rPr>
              <a:t> (Accessed: 19</a:t>
            </a:r>
            <a:r>
              <a:rPr lang="en-GB" sz="1400" baseline="30000">
                <a:ea typeface="+mn-lt"/>
                <a:cs typeface="+mn-lt"/>
              </a:rPr>
              <a:t>th</a:t>
            </a:r>
            <a:r>
              <a:rPr lang="en-GB" sz="1400">
                <a:ea typeface="+mn-lt"/>
                <a:cs typeface="+mn-lt"/>
              </a:rPr>
              <a:t> November).</a:t>
            </a:r>
          </a:p>
        </p:txBody>
      </p:sp>
    </p:spTree>
    <p:extLst>
      <p:ext uri="{BB962C8B-B14F-4D97-AF65-F5344CB8AC3E}">
        <p14:creationId xmlns:p14="http://schemas.microsoft.com/office/powerpoint/2010/main" val="2207690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23823" y="178220"/>
            <a:ext cx="10515600" cy="692960"/>
          </a:xfrm>
        </p:spPr>
        <p:txBody>
          <a:bodyPr>
            <a:normAutofit fontScale="90000"/>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23823" y="1149891"/>
            <a:ext cx="10515600" cy="5530279"/>
          </a:xfrm>
        </p:spPr>
        <p:txBody>
          <a:bodyPr vert="horz" lIns="91440" tIns="45720" rIns="91440" bIns="45720" rtlCol="0" anchor="t">
            <a:normAutofit/>
          </a:bodyPr>
          <a:lstStyle/>
          <a:p>
            <a:r>
              <a:rPr lang="en-US" sz="1400">
                <a:ea typeface="+mn-lt"/>
                <a:cs typeface="+mn-lt"/>
              </a:rPr>
              <a:t>Miettinen, R. (2000) 'The concept of experiential learning and John Dewey's theory of reflective thought and action', </a:t>
            </a:r>
            <a:r>
              <a:rPr lang="en-US" sz="1400" i="1">
                <a:ea typeface="+mn-lt"/>
                <a:cs typeface="+mn-lt"/>
              </a:rPr>
              <a:t>International Journal of Lifelong Education, </a:t>
            </a:r>
            <a:r>
              <a:rPr lang="en-US" sz="1400">
                <a:ea typeface="+mn-lt"/>
                <a:cs typeface="+mn-lt"/>
              </a:rPr>
              <a:t>19(1), pp. 54-72. Available at: </a:t>
            </a:r>
            <a:r>
              <a:rPr lang="en-US" sz="1400">
                <a:ea typeface="+mn-lt"/>
                <a:cs typeface="+mn-lt"/>
                <a:hlinkClick r:id="rId2"/>
              </a:rPr>
              <a:t>https://</a:t>
            </a:r>
            <a:r>
              <a:rPr lang="en-US" sz="1400" err="1">
                <a:ea typeface="+mn-lt"/>
                <a:cs typeface="+mn-lt"/>
                <a:hlinkClick r:id="rId2"/>
              </a:rPr>
              <a:t>www.tandfonline.com</a:t>
            </a:r>
            <a:r>
              <a:rPr lang="en-US" sz="1400">
                <a:ea typeface="+mn-lt"/>
                <a:cs typeface="+mn-lt"/>
                <a:hlinkClick r:id="rId2"/>
              </a:rPr>
              <a:t>/</a:t>
            </a:r>
            <a:r>
              <a:rPr lang="en-US" sz="1400" err="1">
                <a:ea typeface="+mn-lt"/>
                <a:cs typeface="+mn-lt"/>
                <a:hlinkClick r:id="rId2"/>
              </a:rPr>
              <a:t>doi</a:t>
            </a:r>
            <a:r>
              <a:rPr lang="en-US" sz="1400">
                <a:ea typeface="+mn-lt"/>
                <a:cs typeface="+mn-lt"/>
                <a:hlinkClick r:id="rId2"/>
              </a:rPr>
              <a:t>/pdf/10.1080/026013700293458</a:t>
            </a:r>
            <a:r>
              <a:rPr lang="en-US" sz="1400">
                <a:ea typeface="+mn-lt"/>
                <a:cs typeface="+mn-lt"/>
              </a:rPr>
              <a:t> (Accessed: 13</a:t>
            </a:r>
            <a:r>
              <a:rPr lang="en-US" sz="1400" baseline="30000">
                <a:ea typeface="+mn-lt"/>
                <a:cs typeface="+mn-lt"/>
              </a:rPr>
              <a:t>th</a:t>
            </a:r>
            <a:r>
              <a:rPr lang="en-US" sz="1400">
                <a:ea typeface="+mn-lt"/>
                <a:cs typeface="+mn-lt"/>
              </a:rPr>
              <a:t> November 2020).</a:t>
            </a:r>
          </a:p>
          <a:p>
            <a:r>
              <a:rPr lang="en-US" sz="1400">
                <a:ea typeface="+mn-lt"/>
                <a:cs typeface="+mn-lt"/>
              </a:rPr>
              <a:t>Ministry of Education (2006) </a:t>
            </a:r>
            <a:r>
              <a:rPr lang="en-US" sz="1400" i="1">
                <a:ea typeface="+mn-lt"/>
                <a:cs typeface="+mn-lt"/>
              </a:rPr>
              <a:t>VET teachers and Trainers in Finland</a:t>
            </a:r>
            <a:r>
              <a:rPr lang="en-US" sz="1400">
                <a:ea typeface="+mn-lt"/>
                <a:cs typeface="+mn-lt"/>
              </a:rPr>
              <a:t>. Available at: </a:t>
            </a:r>
            <a:r>
              <a:rPr lang="en-US" sz="1400">
                <a:ea typeface="+mn-lt"/>
                <a:cs typeface="+mn-lt"/>
                <a:hlinkClick r:id="rId3"/>
              </a:rPr>
              <a:t>https://julkaisut.valtioneuvosto.fi/bitstream/handle/10024/79951/</a:t>
            </a:r>
            <a:r>
              <a:rPr lang="en-US" sz="1400" err="1">
                <a:ea typeface="+mn-lt"/>
                <a:cs typeface="+mn-lt"/>
                <a:hlinkClick r:id="rId3"/>
              </a:rPr>
              <a:t>opm41.pdf</a:t>
            </a:r>
            <a:r>
              <a:rPr lang="en-US" sz="1400">
                <a:ea typeface="+mn-lt"/>
                <a:cs typeface="+mn-lt"/>
                <a:hlinkClick r:id="rId3"/>
              </a:rPr>
              <a:t>?sequence=1</a:t>
            </a:r>
            <a:r>
              <a:rPr lang="en-US" sz="1400">
                <a:ea typeface="+mn-lt"/>
                <a:cs typeface="+mn-lt"/>
              </a:rPr>
              <a:t> (Accessed: 16</a:t>
            </a:r>
            <a:r>
              <a:rPr lang="en-US" sz="1400" baseline="30000">
                <a:ea typeface="+mn-lt"/>
                <a:cs typeface="+mn-lt"/>
              </a:rPr>
              <a:t>th</a:t>
            </a:r>
            <a:r>
              <a:rPr lang="en-US" sz="1400">
                <a:ea typeface="+mn-lt"/>
                <a:cs typeface="+mn-lt"/>
              </a:rPr>
              <a:t> November 2020).</a:t>
            </a:r>
          </a:p>
          <a:p>
            <a:r>
              <a:rPr lang="en-US" sz="1400" err="1">
                <a:ea typeface="+mn-lt"/>
                <a:cs typeface="+mn-lt"/>
              </a:rPr>
              <a:t>Okuo</a:t>
            </a:r>
            <a:r>
              <a:rPr lang="en-US" sz="1400">
                <a:ea typeface="+mn-lt"/>
                <a:cs typeface="+mn-lt"/>
              </a:rPr>
              <a:t>, O. (2014) 'Montessori Education And The 'Prepared Environment', </a:t>
            </a:r>
            <a:r>
              <a:rPr lang="en-US" sz="1400" i="1">
                <a:ea typeface="+mn-lt"/>
                <a:cs typeface="+mn-lt"/>
              </a:rPr>
              <a:t>International Journal Of Innovative Research &amp; Studies, </a:t>
            </a:r>
            <a:r>
              <a:rPr lang="en-US" sz="1400">
                <a:ea typeface="+mn-lt"/>
                <a:cs typeface="+mn-lt"/>
              </a:rPr>
              <a:t>3(7), pp. 650-657. </a:t>
            </a:r>
            <a:r>
              <a:rPr lang="en-GB" sz="1400">
                <a:ea typeface="+mn-lt"/>
                <a:cs typeface="+mn-lt"/>
              </a:rPr>
              <a:t>Available at: https:// </a:t>
            </a:r>
            <a:r>
              <a:rPr lang="en-GB" sz="1400">
                <a:ea typeface="+mn-lt"/>
                <a:cs typeface="+mn-lt"/>
                <a:hlinkClick r:id="rId4"/>
              </a:rPr>
              <a:t>www.researchgate.net/publication/338868270_Montessori_Education_And_The_’Prepared_Environment</a:t>
            </a:r>
            <a:r>
              <a:rPr lang="en-GB" sz="1400">
                <a:ea typeface="+mn-lt"/>
                <a:cs typeface="+mn-lt"/>
              </a:rPr>
              <a:t>’ </a:t>
            </a:r>
            <a:endParaRPr lang="en-US" sz="1400">
              <a:ea typeface="+mn-lt"/>
              <a:cs typeface="+mn-lt"/>
            </a:endParaRPr>
          </a:p>
          <a:p>
            <a:r>
              <a:rPr lang="en-US" sz="1400">
                <a:cs typeface="Calibri"/>
              </a:rPr>
              <a:t>Pring, R. (2005) </a:t>
            </a:r>
            <a:r>
              <a:rPr lang="en-US" sz="1400" i="1">
                <a:cs typeface="Calibri"/>
              </a:rPr>
              <a:t>Philosophy of Education. </a:t>
            </a:r>
            <a:r>
              <a:rPr lang="en-US" sz="1400">
                <a:cs typeface="Calibri"/>
              </a:rPr>
              <a:t>3rd Ed. Boulder: Westview Press.</a:t>
            </a:r>
          </a:p>
          <a:p>
            <a:r>
              <a:rPr lang="en-US" sz="1400">
                <a:latin typeface="Calibri"/>
                <a:ea typeface="Times New Roman" panose="020F0502020204030204" pitchFamily="34" charset="0"/>
                <a:cs typeface="Calibri"/>
              </a:rPr>
              <a:t>Schwarz, J and Symeonidis, V. (2016) 'Phenomenon-Based Teaching and Learning through the Pedagogical Lenses of Phenomenology: The Recent Curriculum Reform in Finland'</a:t>
            </a:r>
            <a:r>
              <a:rPr lang="en-US" sz="1400" i="1">
                <a:latin typeface="Calibri"/>
                <a:ea typeface="Times New Roman" panose="020F0502020204030204" pitchFamily="34" charset="0"/>
                <a:cs typeface="Calibri"/>
              </a:rPr>
              <a:t>, Educational Forum</a:t>
            </a:r>
            <a:r>
              <a:rPr lang="en-US" sz="1400">
                <a:latin typeface="Calibri"/>
                <a:ea typeface="Times New Roman" panose="020F0502020204030204" pitchFamily="34" charset="0"/>
                <a:cs typeface="Calibri"/>
              </a:rPr>
              <a:t>, 28(2), pp.31-47. Available at: </a:t>
            </a:r>
            <a:r>
              <a:rPr lang="en-US" sz="1400">
                <a:latin typeface="Calibri"/>
                <a:ea typeface="Times New Roman" panose="020F0502020204030204" pitchFamily="34" charset="0"/>
                <a:cs typeface="Calibri"/>
                <a:hlinkClick r:id="rId5"/>
              </a:rPr>
              <a:t>https://</a:t>
            </a:r>
            <a:r>
              <a:rPr lang="en-US" sz="1400" err="1">
                <a:latin typeface="Calibri"/>
                <a:ea typeface="Times New Roman" panose="020F0502020204030204" pitchFamily="34" charset="0"/>
                <a:cs typeface="Calibri"/>
                <a:hlinkClick r:id="rId5"/>
              </a:rPr>
              <a:t>www.forumoswiatowe.pl</a:t>
            </a:r>
            <a:r>
              <a:rPr lang="en-US" sz="1400">
                <a:latin typeface="Calibri"/>
                <a:ea typeface="Times New Roman" panose="020F0502020204030204" pitchFamily="34" charset="0"/>
                <a:cs typeface="Calibri"/>
                <a:hlinkClick r:id="rId5"/>
              </a:rPr>
              <a:t>/index.php/</a:t>
            </a:r>
            <a:r>
              <a:rPr lang="en-US" sz="1400" err="1">
                <a:latin typeface="Calibri"/>
                <a:ea typeface="Times New Roman" panose="020F0502020204030204" pitchFamily="34" charset="0"/>
                <a:cs typeface="Calibri"/>
                <a:hlinkClick r:id="rId5"/>
              </a:rPr>
              <a:t>czasopismo</a:t>
            </a:r>
            <a:r>
              <a:rPr lang="en-US" sz="1400">
                <a:latin typeface="Calibri"/>
                <a:ea typeface="Times New Roman" panose="020F0502020204030204" pitchFamily="34" charset="0"/>
                <a:cs typeface="Calibri"/>
                <a:hlinkClick r:id="rId5"/>
              </a:rPr>
              <a:t>/article/view/458</a:t>
            </a:r>
            <a:r>
              <a:rPr lang="en-US" sz="1400">
                <a:latin typeface="Calibri"/>
                <a:ea typeface="Times New Roman" panose="020F0502020204030204" pitchFamily="34" charset="0"/>
                <a:cs typeface="Calibri"/>
              </a:rPr>
              <a:t> (Accessed: 16</a:t>
            </a:r>
            <a:r>
              <a:rPr lang="en-US" sz="1400" baseline="30000">
                <a:latin typeface="Calibri"/>
                <a:ea typeface="Times New Roman" panose="020F0502020204030204" pitchFamily="34" charset="0"/>
                <a:cs typeface="Calibri"/>
              </a:rPr>
              <a:t>th</a:t>
            </a:r>
            <a:r>
              <a:rPr lang="en-US" sz="1400">
                <a:latin typeface="Calibri"/>
                <a:ea typeface="Times New Roman" panose="020F0502020204030204" pitchFamily="34" charset="0"/>
                <a:cs typeface="Calibri"/>
              </a:rPr>
              <a:t> November 2020).  </a:t>
            </a:r>
          </a:p>
          <a:p>
            <a:r>
              <a:rPr lang="en-US" sz="1400">
                <a:latin typeface="Calibri"/>
                <a:ea typeface="Times New Roman" panose="020F0502020204030204" pitchFamily="34" charset="0"/>
                <a:cs typeface="Calibri"/>
              </a:rPr>
              <a:t>Shao-WEN, S. (2012) 'The Various Concepts of Curriculum and the Factors Involved in Curricula-making', Journal of Language Teaching and Research, 3(1), pp. 153-158. Available at: </a:t>
            </a:r>
            <a:r>
              <a:rPr lang="en-US" sz="1400">
                <a:latin typeface="Calibri"/>
                <a:ea typeface="Times New Roman" panose="020F0502020204030204" pitchFamily="34" charset="0"/>
                <a:cs typeface="Calibri"/>
                <a:hlinkClick r:id="rId6"/>
              </a:rPr>
              <a:t>https://</a:t>
            </a:r>
            <a:r>
              <a:rPr lang="en-US" sz="1400" err="1">
                <a:latin typeface="Calibri"/>
                <a:ea typeface="Times New Roman" panose="020F0502020204030204" pitchFamily="34" charset="0"/>
                <a:cs typeface="Calibri"/>
                <a:hlinkClick r:id="rId6"/>
              </a:rPr>
              <a:t>pdfs.semanticscholar.org</a:t>
            </a:r>
            <a:r>
              <a:rPr lang="en-US" sz="1400">
                <a:latin typeface="Calibri"/>
                <a:ea typeface="Times New Roman" panose="020F0502020204030204" pitchFamily="34" charset="0"/>
                <a:cs typeface="Calibri"/>
                <a:hlinkClick r:id="rId6"/>
              </a:rPr>
              <a:t>/4bc0f86b4444371fd362cb0f74048445bdff.pdf</a:t>
            </a:r>
            <a:r>
              <a:rPr lang="en-US" sz="1400">
                <a:latin typeface="Calibri"/>
                <a:ea typeface="Times New Roman" panose="020F0502020204030204" pitchFamily="34" charset="0"/>
                <a:cs typeface="Calibri"/>
              </a:rPr>
              <a:t> (Accessed: 19</a:t>
            </a:r>
            <a:r>
              <a:rPr lang="en-US" sz="1400" baseline="30000">
                <a:latin typeface="Calibri"/>
                <a:ea typeface="Times New Roman" panose="020F0502020204030204" pitchFamily="34" charset="0"/>
                <a:cs typeface="Calibri"/>
              </a:rPr>
              <a:t>th</a:t>
            </a:r>
            <a:r>
              <a:rPr lang="en-US" sz="1400">
                <a:latin typeface="Calibri"/>
                <a:ea typeface="Times New Roman" panose="020F0502020204030204" pitchFamily="34" charset="0"/>
                <a:cs typeface="Calibri"/>
              </a:rPr>
              <a:t> November 2020).  </a:t>
            </a:r>
          </a:p>
          <a:p>
            <a:r>
              <a:rPr lang="en-GB" sz="1400">
                <a:effectLst/>
                <a:latin typeface="Calibri"/>
                <a:ea typeface="Times New Roman" panose="020F0502020204030204" pitchFamily="34" charset="0"/>
                <a:cs typeface="Times New Roman"/>
              </a:rPr>
              <a:t>Sieberer-Nagler, K. (2015) ‘Effective Classroom-Management &amp; Positive Teaching’, </a:t>
            </a:r>
            <a:r>
              <a:rPr lang="en-GB" sz="1400" i="1">
                <a:effectLst/>
                <a:latin typeface="Calibri"/>
                <a:ea typeface="Times New Roman" panose="020F0502020204030204" pitchFamily="34" charset="0"/>
                <a:cs typeface="Times New Roman"/>
              </a:rPr>
              <a:t>English Language Teaching’, </a:t>
            </a:r>
            <a:r>
              <a:rPr lang="en-GB" sz="1400">
                <a:effectLst/>
                <a:latin typeface="Calibri"/>
                <a:ea typeface="Times New Roman" panose="020F0502020204030204" pitchFamily="34" charset="0"/>
                <a:cs typeface="Times New Roman"/>
              </a:rPr>
              <a:t>9(1), pp. 163-172. Available at: </a:t>
            </a:r>
            <a:r>
              <a:rPr lang="en-GB" sz="1400" u="sng">
                <a:solidFill>
                  <a:srgbClr val="0563C1"/>
                </a:solidFill>
                <a:effectLst/>
                <a:latin typeface="Calibri"/>
                <a:ea typeface="Times New Roman" panose="020F0502020204030204" pitchFamily="34" charset="0"/>
                <a:cs typeface="Times New Roman"/>
                <a:hlinkClick r:id="rId7"/>
              </a:rPr>
              <a:t>https://</a:t>
            </a:r>
            <a:r>
              <a:rPr lang="en-GB" sz="1400" u="sng" err="1">
                <a:solidFill>
                  <a:srgbClr val="0563C1"/>
                </a:solidFill>
                <a:effectLst/>
                <a:latin typeface="Calibri"/>
                <a:ea typeface="Times New Roman" panose="020F0502020204030204" pitchFamily="34" charset="0"/>
                <a:cs typeface="Times New Roman"/>
                <a:hlinkClick r:id="rId7"/>
              </a:rPr>
              <a:t>files.eric.gov</a:t>
            </a:r>
            <a:r>
              <a:rPr lang="en-GB" sz="1400" u="sng">
                <a:solidFill>
                  <a:srgbClr val="0563C1"/>
                </a:solidFill>
                <a:effectLst/>
                <a:latin typeface="Calibri"/>
                <a:ea typeface="Times New Roman" panose="020F0502020204030204" pitchFamily="34" charset="0"/>
                <a:cs typeface="Times New Roman"/>
                <a:hlinkClick r:id="rId7"/>
              </a:rPr>
              <a:t>/fulltext/EJ1087130.pdf</a:t>
            </a:r>
            <a:r>
              <a:rPr lang="en-GB" sz="1400">
                <a:effectLst/>
                <a:latin typeface="Calibri"/>
                <a:ea typeface="Times New Roman" panose="020F0502020204030204" pitchFamily="34" charset="0"/>
                <a:cs typeface="Times New Roman"/>
              </a:rPr>
              <a:t> (Accessed: 16</a:t>
            </a:r>
            <a:r>
              <a:rPr lang="en-GB" sz="1400" baseline="30000">
                <a:effectLst/>
                <a:latin typeface="Calibri"/>
                <a:ea typeface="Times New Roman" panose="020F0502020204030204" pitchFamily="34" charset="0"/>
                <a:cs typeface="Times New Roman"/>
              </a:rPr>
              <a:t>th</a:t>
            </a:r>
            <a:r>
              <a:rPr lang="en-GB" sz="1400">
                <a:effectLst/>
                <a:latin typeface="Calibri"/>
                <a:ea typeface="Times New Roman" panose="020F0502020204030204" pitchFamily="34" charset="0"/>
                <a:cs typeface="Times New Roman"/>
              </a:rPr>
              <a:t> October 2020).</a:t>
            </a:r>
          </a:p>
          <a:p>
            <a:r>
              <a:rPr lang="en-GB" sz="1400">
                <a:cs typeface="Times New Roman"/>
              </a:rPr>
              <a:t>Siraj-Blatchford, I. et al. (2002) </a:t>
            </a:r>
            <a:r>
              <a:rPr lang="en-GB" sz="1400" i="1">
                <a:cs typeface="Times New Roman"/>
              </a:rPr>
              <a:t>Researching Effective Pedagogy in the Early Years. </a:t>
            </a:r>
            <a:r>
              <a:rPr lang="en-GB" sz="1400">
                <a:cs typeface="Times New Roman"/>
              </a:rPr>
              <a:t>Available at: </a:t>
            </a:r>
            <a:r>
              <a:rPr lang="en-GB" sz="1400">
                <a:cs typeface="Times New Roman"/>
                <a:hlinkClick r:id="rId8"/>
              </a:rPr>
              <a:t>https://www.327matters.org/docs/</a:t>
            </a:r>
            <a:r>
              <a:rPr lang="en-GB" sz="1400" err="1">
                <a:cs typeface="Times New Roman"/>
                <a:hlinkClick r:id="rId8"/>
              </a:rPr>
              <a:t>rr356.pdf</a:t>
            </a:r>
            <a:r>
              <a:rPr lang="en-GB" sz="1400">
                <a:cs typeface="Times New Roman"/>
              </a:rPr>
              <a:t> (Accessed: 19</a:t>
            </a:r>
            <a:r>
              <a:rPr lang="en-GB" sz="1400" baseline="30000">
                <a:cs typeface="Times New Roman"/>
              </a:rPr>
              <a:t>th</a:t>
            </a:r>
            <a:r>
              <a:rPr lang="en-GB" sz="1400">
                <a:cs typeface="Times New Roman"/>
              </a:rPr>
              <a:t> November 2020).</a:t>
            </a:r>
            <a:endParaRPr lang="en-GB" sz="1400" i="1">
              <a:cs typeface="Times New Roman"/>
            </a:endParaRPr>
          </a:p>
          <a:p>
            <a:r>
              <a:rPr lang="en-US" sz="1400">
                <a:cs typeface="Calibri"/>
              </a:rPr>
              <a:t>Springer, J. (2007) 'The Tension between Teacher Control and Children's Freedom in a </a:t>
            </a:r>
            <a:r>
              <a:rPr lang="en-US" sz="1400" err="1">
                <a:cs typeface="Calibri"/>
              </a:rPr>
              <a:t>Child-centred</a:t>
            </a:r>
            <a:r>
              <a:rPr lang="en-US" sz="1400">
                <a:cs typeface="Calibri"/>
              </a:rPr>
              <a:t> Classroom: Resolving the Practical Dilemma through a Closer Look at the Related Theories', </a:t>
            </a:r>
            <a:r>
              <a:rPr lang="en-US" sz="1400" i="1">
                <a:cs typeface="Calibri"/>
              </a:rPr>
              <a:t>Early Childhood Education Journal, </a:t>
            </a:r>
            <a:r>
              <a:rPr lang="en-US" sz="1400">
                <a:cs typeface="Calibri"/>
              </a:rPr>
              <a:t>35(1), pp. 33-39. Available at: </a:t>
            </a:r>
            <a:r>
              <a:rPr lang="en-US" sz="1400">
                <a:cs typeface="Calibri"/>
                <a:hlinkClick r:id="rId9"/>
              </a:rPr>
              <a:t>http://link.springer.com/article/10.1007/s10643-007-0166-7</a:t>
            </a:r>
            <a:r>
              <a:rPr lang="en-US" sz="1400">
                <a:cs typeface="Calibri"/>
              </a:rPr>
              <a:t> (Accessed: 1</a:t>
            </a:r>
            <a:r>
              <a:rPr lang="en-US" sz="1400" i="1">
                <a:cs typeface="Calibri"/>
              </a:rPr>
              <a:t>3th</a:t>
            </a:r>
            <a:r>
              <a:rPr lang="en-US" sz="1400">
                <a:cs typeface="Calibri"/>
              </a:rPr>
              <a:t> November 2020).</a:t>
            </a:r>
            <a:endParaRPr lang="en-GB"/>
          </a:p>
        </p:txBody>
      </p:sp>
    </p:spTree>
    <p:extLst>
      <p:ext uri="{BB962C8B-B14F-4D97-AF65-F5344CB8AC3E}">
        <p14:creationId xmlns:p14="http://schemas.microsoft.com/office/powerpoint/2010/main" val="590033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365125"/>
            <a:ext cx="10515600" cy="764847"/>
          </a:xfrm>
        </p:spPr>
        <p:txBody>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250531"/>
            <a:ext cx="10515600" cy="5415262"/>
          </a:xfrm>
        </p:spPr>
        <p:txBody>
          <a:bodyPr vert="horz" lIns="91440" tIns="45720" rIns="91440" bIns="45720" rtlCol="0" anchor="t">
            <a:noAutofit/>
          </a:bodyPr>
          <a:lstStyle/>
          <a:p>
            <a:r>
              <a:rPr lang="en-US" sz="1400">
                <a:ea typeface="+mn-lt"/>
                <a:cs typeface="+mn-lt"/>
              </a:rPr>
              <a:t>Truelove, S. et al. (2017) 'Defining and Measuring Active Play Among Young Children: A Systematic Review, '</a:t>
            </a:r>
            <a:r>
              <a:rPr lang="en-US" sz="1400" i="1">
                <a:ea typeface="+mn-lt"/>
                <a:cs typeface="+mn-lt"/>
              </a:rPr>
              <a:t>Journal of Physical Activity and Health', </a:t>
            </a:r>
            <a:r>
              <a:rPr lang="en-US" sz="1400">
                <a:ea typeface="+mn-lt"/>
                <a:cs typeface="+mn-lt"/>
              </a:rPr>
              <a:t>14, pp. 155-166. Available</a:t>
            </a:r>
            <a:r>
              <a:rPr lang="en-GB" sz="1400">
                <a:ea typeface="+mn-lt"/>
                <a:cs typeface="+mn-lt"/>
              </a:rPr>
              <a:t> at: </a:t>
            </a:r>
            <a:r>
              <a:rPr lang="en-GB" sz="1400">
                <a:ea typeface="+mn-lt"/>
                <a:cs typeface="+mn-lt"/>
                <a:hlinkClick r:id="rId2"/>
              </a:rPr>
              <a:t>https://www.researchgate.net/publication/309416489_Defining_And_Measuring_Active_Play_Among_Young_Children_A_Systematic_Review</a:t>
            </a:r>
            <a:r>
              <a:rPr lang="en-GB" sz="1400">
                <a:ea typeface="+mn-lt"/>
                <a:cs typeface="+mn-lt"/>
              </a:rPr>
              <a:t>  (Accessed: 13</a:t>
            </a:r>
            <a:r>
              <a:rPr lang="en-GB" sz="1400" baseline="30000">
                <a:ea typeface="+mn-lt"/>
                <a:cs typeface="+mn-lt"/>
              </a:rPr>
              <a:t>th</a:t>
            </a:r>
            <a:r>
              <a:rPr lang="en-GB" sz="1400">
                <a:ea typeface="+mn-lt"/>
                <a:cs typeface="+mn-lt"/>
              </a:rPr>
              <a:t> November 2020).</a:t>
            </a:r>
            <a:endParaRPr lang="en-US" sz="1400">
              <a:ea typeface="+mn-lt"/>
              <a:cs typeface="+mn-lt"/>
            </a:endParaRPr>
          </a:p>
          <a:p>
            <a:r>
              <a:rPr lang="en-US" sz="1400">
                <a:cs typeface="Calibri"/>
              </a:rPr>
              <a:t>Welsh Assembly Government (2008) </a:t>
            </a:r>
            <a:r>
              <a:rPr lang="en-US" sz="1400" i="1">
                <a:cs typeface="Calibri"/>
              </a:rPr>
              <a:t>Learning and Teaching Pedagogy. </a:t>
            </a:r>
            <a:r>
              <a:rPr lang="en-US" sz="1400">
                <a:cs typeface="Calibri"/>
              </a:rPr>
              <a:t>Available at:</a:t>
            </a:r>
            <a:r>
              <a:rPr lang="en-US" sz="1400" u="sng">
                <a:solidFill>
                  <a:srgbClr val="0070C0"/>
                </a:solidFill>
                <a:cs typeface="Calibri"/>
              </a:rPr>
              <a:t> </a:t>
            </a:r>
            <a:r>
              <a:rPr lang="en-US" sz="1400" u="sng">
                <a:solidFill>
                  <a:srgbClr val="0070C0"/>
                </a:solidFill>
                <a:cs typeface="Calibri"/>
                <a:hlinkClick r:id="rId3"/>
              </a:rPr>
              <a:t>https://hwb.gov.wales/api/storage/8f0b360f-f1f6-4bec-b11a-df88168007f9/learning-and-teaching-pedagogy.pdf</a:t>
            </a:r>
            <a:r>
              <a:rPr lang="en-GB" sz="1400" u="sng">
                <a:solidFill>
                  <a:srgbClr val="0070C0"/>
                </a:solidFill>
                <a:cs typeface="Calibri"/>
              </a:rPr>
              <a:t> </a:t>
            </a:r>
            <a:r>
              <a:rPr lang="en-GB" sz="1400">
                <a:cs typeface="Calibri"/>
              </a:rPr>
              <a:t>(Accessed: 9</a:t>
            </a:r>
            <a:r>
              <a:rPr lang="en-GB" sz="1400" baseline="30000">
                <a:cs typeface="Calibri"/>
              </a:rPr>
              <a:t>th</a:t>
            </a:r>
            <a:r>
              <a:rPr lang="en-GB" sz="1400">
                <a:cs typeface="Calibri"/>
              </a:rPr>
              <a:t> November 2020).</a:t>
            </a:r>
            <a:endParaRPr lang="en-US" sz="1400">
              <a:ea typeface="+mn-lt"/>
              <a:cs typeface="+mn-lt"/>
            </a:endParaRPr>
          </a:p>
          <a:p>
            <a:r>
              <a:rPr lang="en-GB" sz="1400">
                <a:cs typeface="Calibri"/>
              </a:rPr>
              <a:t>Welsh Government (2012) </a:t>
            </a:r>
            <a:r>
              <a:rPr lang="en-GB" sz="1400" i="1">
                <a:cs typeface="Calibri"/>
              </a:rPr>
              <a:t>Evaluating the Foundation Phase: Policy Logic Model and Programme Theory. </a:t>
            </a:r>
            <a:r>
              <a:rPr lang="en-GB" sz="1400">
                <a:cs typeface="Calibri"/>
              </a:rPr>
              <a:t>Available at:</a:t>
            </a:r>
            <a:r>
              <a:rPr lang="en-GB" sz="1400" u="sng">
                <a:solidFill>
                  <a:srgbClr val="0070C0"/>
                </a:solidFill>
                <a:cs typeface="Calibri"/>
              </a:rPr>
              <a:t> </a:t>
            </a:r>
            <a:r>
              <a:rPr lang="en-GB" sz="1400" u="sng">
                <a:solidFill>
                  <a:srgbClr val="0070C0"/>
                </a:solidFill>
                <a:cs typeface="Calibri"/>
                <a:hlinkClick r:id="rId4"/>
              </a:rPr>
              <a:t>https://orca.cf.ac.uk/88812/1/130318-evaluating-foundation-phase-policy-logic-model-programme-theory-en.pdf</a:t>
            </a:r>
            <a:r>
              <a:rPr lang="en-GB" sz="1400">
                <a:cs typeface="Calibri"/>
              </a:rPr>
              <a:t> (Accessed: 13</a:t>
            </a:r>
            <a:r>
              <a:rPr lang="en-GB" sz="1400" baseline="30000">
                <a:cs typeface="Calibri"/>
              </a:rPr>
              <a:t>th</a:t>
            </a:r>
            <a:r>
              <a:rPr lang="en-GB" sz="1400">
                <a:cs typeface="Calibri"/>
              </a:rPr>
              <a:t> November 2020</a:t>
            </a:r>
            <a:endParaRPr lang="en-US"/>
          </a:p>
          <a:p>
            <a:r>
              <a:rPr lang="en-US" sz="1400">
                <a:cs typeface="Calibri"/>
              </a:rPr>
              <a:t>Welsh Government (2015) </a:t>
            </a:r>
            <a:r>
              <a:rPr lang="en-US" sz="1400" i="1">
                <a:cs typeface="Calibri"/>
              </a:rPr>
              <a:t>Curriculum for Wales: Foundation Phase Framework. </a:t>
            </a:r>
            <a:r>
              <a:rPr lang="en-US" sz="1400">
                <a:cs typeface="Calibri"/>
              </a:rPr>
              <a:t>Available at:</a:t>
            </a:r>
            <a:r>
              <a:rPr lang="en-US" sz="1400" u="sng">
                <a:solidFill>
                  <a:srgbClr val="0070C0"/>
                </a:solidFill>
                <a:cs typeface="Calibri"/>
              </a:rPr>
              <a:t> https://gov.wales/sites/default/files/publications/2018-02/foundation-phase-framework-revised-2015.pdf</a:t>
            </a:r>
            <a:r>
              <a:rPr lang="en-GB" sz="1400">
                <a:cs typeface="Calibri"/>
              </a:rPr>
              <a:t> (Accessed: 9</a:t>
            </a:r>
            <a:r>
              <a:rPr lang="en-GB" sz="1400" baseline="30000">
                <a:cs typeface="Calibri"/>
              </a:rPr>
              <a:t>th</a:t>
            </a:r>
            <a:r>
              <a:rPr lang="en-GB" sz="1400">
                <a:cs typeface="Calibri"/>
              </a:rPr>
              <a:t> November 2020).</a:t>
            </a:r>
            <a:endParaRPr lang="en-US" sz="1400" baseline="30000">
              <a:cs typeface="Calibri"/>
            </a:endParaRPr>
          </a:p>
          <a:p>
            <a:r>
              <a:rPr lang="en-US" sz="1400" baseline="30000">
                <a:cs typeface="Calibri"/>
              </a:rPr>
              <a:t>1</a:t>
            </a:r>
            <a:r>
              <a:rPr lang="en-US" sz="1400">
                <a:cs typeface="Calibri"/>
              </a:rPr>
              <a:t>Welsh Government (2017) </a:t>
            </a:r>
            <a:r>
              <a:rPr lang="en-US" sz="1400" i="1">
                <a:cs typeface="Calibri"/>
              </a:rPr>
              <a:t>Education in Wales: Our National Mission. </a:t>
            </a:r>
            <a:r>
              <a:rPr lang="en-US" sz="1400">
                <a:cs typeface="Calibri"/>
              </a:rPr>
              <a:t>Available at: </a:t>
            </a:r>
            <a:r>
              <a:rPr lang="en-US" sz="1400">
                <a:cs typeface="Calibri"/>
                <a:hlinkClick r:id="rId5"/>
              </a:rPr>
              <a:t>https://gov.wales/sites/default/files/publications/2018-03/education-in-wales-our-national-mission.pdf</a:t>
            </a:r>
            <a:r>
              <a:rPr lang="en-US" sz="1400">
                <a:cs typeface="Calibri"/>
              </a:rPr>
              <a:t> (Accessed: 5</a:t>
            </a:r>
            <a:r>
              <a:rPr lang="en-US" sz="1400" baseline="30000">
                <a:cs typeface="Calibri"/>
              </a:rPr>
              <a:t>th</a:t>
            </a:r>
            <a:r>
              <a:rPr lang="en-US" sz="1400">
                <a:cs typeface="Calibri"/>
              </a:rPr>
              <a:t> November 2020).</a:t>
            </a:r>
          </a:p>
          <a:p>
            <a:r>
              <a:rPr lang="en-US" sz="1400" baseline="30000">
                <a:solidFill>
                  <a:srgbClr val="000000"/>
                </a:solidFill>
                <a:cs typeface="Calibri"/>
              </a:rPr>
              <a:t>2</a:t>
            </a:r>
            <a:r>
              <a:rPr lang="en-US" sz="1400">
                <a:solidFill>
                  <a:srgbClr val="000000"/>
                </a:solidFill>
                <a:cs typeface="Calibri"/>
              </a:rPr>
              <a:t>Welsh Government (2017) </a:t>
            </a:r>
            <a:r>
              <a:rPr lang="en-US" sz="1400" i="1">
                <a:solidFill>
                  <a:srgbClr val="000000"/>
                </a:solidFill>
                <a:cs typeface="Calibri"/>
              </a:rPr>
              <a:t>Foundation Phase Handbook. </a:t>
            </a:r>
            <a:r>
              <a:rPr lang="en-US" sz="1400">
                <a:solidFill>
                  <a:srgbClr val="000000"/>
                </a:solidFill>
                <a:cs typeface="Calibri"/>
              </a:rPr>
              <a:t>Available at: </a:t>
            </a:r>
            <a:r>
              <a:rPr lang="en-GB" sz="1400">
                <a:solidFill>
                  <a:srgbClr val="000000"/>
                </a:solidFill>
                <a:cs typeface="Calibri"/>
                <a:hlinkClick r:id="rId6"/>
              </a:rPr>
              <a:t>https://hwb.gov.wales/api/storage/f9d85dba-85a—4e87-bb58-a24730af7e57/foundation-phase-profile-handbook-revised-september-2017.pdf</a:t>
            </a:r>
            <a:r>
              <a:rPr lang="en-GB" sz="1400">
                <a:solidFill>
                  <a:srgbClr val="000000"/>
                </a:solidFill>
                <a:cs typeface="Calibri"/>
              </a:rPr>
              <a:t> (Accessed: 14</a:t>
            </a:r>
            <a:r>
              <a:rPr lang="en-GB" sz="1400" baseline="30000">
                <a:solidFill>
                  <a:srgbClr val="000000"/>
                </a:solidFill>
                <a:cs typeface="Calibri"/>
              </a:rPr>
              <a:t>th</a:t>
            </a:r>
            <a:r>
              <a:rPr lang="en-GB" sz="1400">
                <a:solidFill>
                  <a:srgbClr val="000000"/>
                </a:solidFill>
                <a:cs typeface="Calibri"/>
              </a:rPr>
              <a:t> November 2020).</a:t>
            </a:r>
            <a:endParaRPr lang="en-US" sz="1400">
              <a:solidFill>
                <a:srgbClr val="000000"/>
              </a:solidFill>
              <a:cs typeface="Calibri"/>
            </a:endParaRPr>
          </a:p>
          <a:p>
            <a:r>
              <a:rPr lang="en-US" sz="1400">
                <a:solidFill>
                  <a:srgbClr val="000000"/>
                </a:solidFill>
                <a:cs typeface="Calibri"/>
              </a:rPr>
              <a:t>Welsh Government (2018) </a:t>
            </a:r>
            <a:r>
              <a:rPr lang="en-US" sz="1400" i="1">
                <a:solidFill>
                  <a:srgbClr val="000000"/>
                </a:solidFill>
                <a:cs typeface="Calibri"/>
              </a:rPr>
              <a:t>Finding out about Finland's language learning, teacher autonomy and work-play balance</a:t>
            </a:r>
            <a:r>
              <a:rPr lang="en-US" sz="1400">
                <a:solidFill>
                  <a:srgbClr val="000000"/>
                </a:solidFill>
                <a:cs typeface="Calibri"/>
              </a:rPr>
              <a:t>. Available at: https: </a:t>
            </a:r>
            <a:r>
              <a:rPr lang="en-US" sz="1400">
                <a:solidFill>
                  <a:srgbClr val="000000"/>
                </a:solidFill>
                <a:cs typeface="Calibri"/>
                <a:hlinkClick r:id="rId7"/>
              </a:rPr>
              <a:t>https://curriculumforwales.gov.wales/2018/03/21/finding-out-about-finlands-language-learning-teacher-autonomy-and-work-play-balance</a:t>
            </a:r>
            <a:r>
              <a:rPr lang="en-US" sz="1400">
                <a:solidFill>
                  <a:srgbClr val="000000"/>
                </a:solidFill>
                <a:cs typeface="Calibri"/>
              </a:rPr>
              <a:t> (Accessed: 19</a:t>
            </a:r>
            <a:r>
              <a:rPr lang="en-US" sz="1400" baseline="30000">
                <a:solidFill>
                  <a:srgbClr val="000000"/>
                </a:solidFill>
                <a:cs typeface="Calibri"/>
              </a:rPr>
              <a:t>th</a:t>
            </a:r>
            <a:r>
              <a:rPr lang="en-US" sz="1400">
                <a:solidFill>
                  <a:srgbClr val="000000"/>
                </a:solidFill>
                <a:cs typeface="Calibri"/>
              </a:rPr>
              <a:t> November 2020). </a:t>
            </a:r>
            <a:endParaRPr lang="en-GB" sz="1400">
              <a:solidFill>
                <a:srgbClr val="000000"/>
              </a:solidFill>
              <a:cs typeface="Calibri"/>
            </a:endParaRPr>
          </a:p>
          <a:p>
            <a:r>
              <a:rPr lang="en-US" sz="1400" baseline="30000">
                <a:solidFill>
                  <a:srgbClr val="000000"/>
                </a:solidFill>
                <a:cs typeface="Calibri"/>
              </a:rPr>
              <a:t>1</a:t>
            </a:r>
            <a:r>
              <a:rPr lang="en-US" sz="1400">
                <a:solidFill>
                  <a:srgbClr val="000000"/>
                </a:solidFill>
                <a:cs typeface="Calibri"/>
              </a:rPr>
              <a:t>Welsh</a:t>
            </a:r>
            <a:r>
              <a:rPr lang="en-US" sz="1400">
                <a:cs typeface="Calibri"/>
              </a:rPr>
              <a:t> Government (2020) </a:t>
            </a:r>
            <a:r>
              <a:rPr lang="en-US" sz="1400" i="1">
                <a:cs typeface="Calibri"/>
              </a:rPr>
              <a:t>Education in Wales – Our national mission: update October 2020. </a:t>
            </a:r>
            <a:r>
              <a:rPr lang="en-US" sz="1400">
                <a:cs typeface="Calibri"/>
              </a:rPr>
              <a:t>Available at: </a:t>
            </a:r>
            <a:r>
              <a:rPr lang="en-US" sz="1400">
                <a:cs typeface="Calibri"/>
                <a:hlinkClick r:id="rId8"/>
              </a:rPr>
              <a:t>https://gov.wales/education-wales-our-national-mission-update-october-2020-html</a:t>
            </a:r>
            <a:r>
              <a:rPr lang="en-US" sz="1400">
                <a:cs typeface="Calibri"/>
              </a:rPr>
              <a:t> (Accessed: 5</a:t>
            </a:r>
            <a:r>
              <a:rPr lang="en-US" sz="1400" baseline="30000">
                <a:cs typeface="Calibri"/>
              </a:rPr>
              <a:t>th</a:t>
            </a:r>
            <a:r>
              <a:rPr lang="en-US" sz="1400">
                <a:cs typeface="Calibri"/>
              </a:rPr>
              <a:t> November 2020).</a:t>
            </a:r>
          </a:p>
          <a:p>
            <a:r>
              <a:rPr lang="en-US" sz="1400" baseline="30000">
                <a:cs typeface="Calibri"/>
              </a:rPr>
              <a:t>2</a:t>
            </a:r>
            <a:r>
              <a:rPr lang="en-US" sz="1400">
                <a:cs typeface="Calibri"/>
              </a:rPr>
              <a:t>Welsh Government (2020) </a:t>
            </a:r>
            <a:r>
              <a:rPr lang="en-US" sz="1400" i="1" err="1">
                <a:cs typeface="Calibri"/>
              </a:rPr>
              <a:t>StatsWales</a:t>
            </a:r>
            <a:r>
              <a:rPr lang="en-US" sz="1400" i="1">
                <a:cs typeface="Calibri"/>
              </a:rPr>
              <a:t>: Foundation phase. </a:t>
            </a:r>
            <a:r>
              <a:rPr lang="en-US" sz="1400">
                <a:cs typeface="Calibri"/>
              </a:rPr>
              <a:t>Available at: </a:t>
            </a:r>
            <a:r>
              <a:rPr lang="en-US" sz="1400">
                <a:ea typeface="+mn-lt"/>
                <a:cs typeface="+mn-lt"/>
                <a:hlinkClick r:id="rId9"/>
              </a:rPr>
              <a:t>https://statswales.gov.wales/Catalogue/Education-and-Skills/Schools-and-Teachers/Examinations-and-Assessments/Foundation-Phase</a:t>
            </a:r>
            <a:r>
              <a:rPr lang="en-US" sz="1400">
                <a:ea typeface="+mn-lt"/>
                <a:cs typeface="+mn-lt"/>
              </a:rPr>
              <a:t> (Accessed: 8</a:t>
            </a:r>
            <a:r>
              <a:rPr lang="en-US" sz="1400" baseline="30000">
                <a:ea typeface="+mn-lt"/>
                <a:cs typeface="+mn-lt"/>
              </a:rPr>
              <a:t>th</a:t>
            </a:r>
            <a:r>
              <a:rPr lang="en-US" sz="1400">
                <a:ea typeface="+mn-lt"/>
                <a:cs typeface="+mn-lt"/>
              </a:rPr>
              <a:t> November 2020).</a:t>
            </a:r>
            <a:r>
              <a:rPr lang="en-GB" sz="1400">
                <a:ea typeface="+mn-lt"/>
                <a:cs typeface="+mn-lt"/>
              </a:rPr>
              <a:t> </a:t>
            </a:r>
            <a:endParaRPr lang="en-US" sz="1400">
              <a:cs typeface="Calibri"/>
            </a:endParaRPr>
          </a:p>
        </p:txBody>
      </p:sp>
    </p:spTree>
    <p:extLst>
      <p:ext uri="{BB962C8B-B14F-4D97-AF65-F5344CB8AC3E}">
        <p14:creationId xmlns:p14="http://schemas.microsoft.com/office/powerpoint/2010/main" val="2234091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18</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Analysis of a World Curriculum Rhian Williams</vt:lpstr>
      <vt:lpstr>Introduction </vt:lpstr>
      <vt:lpstr>The Foundation Phase in Wales</vt:lpstr>
      <vt:lpstr>The Foundation Phase Teacher</vt:lpstr>
      <vt:lpstr>The Foundation Phase Teacher</vt:lpstr>
      <vt:lpstr>The Foundation Phase Teacher</vt:lpstr>
      <vt:lpstr>The Foundation Phase Learner</vt:lpstr>
      <vt:lpstr>The Foundation Phase Learner</vt:lpstr>
      <vt:lpstr>The Foundation Phase Learner</vt:lpstr>
      <vt:lpstr>The Foundation Phase Learner</vt:lpstr>
      <vt:lpstr>The Foundation Phase Success</vt:lpstr>
      <vt:lpstr>Early Childhood Education and Care (ECEC)</vt:lpstr>
      <vt:lpstr>The ECEC Teacher</vt:lpstr>
      <vt:lpstr>The ECEC Teacher</vt:lpstr>
      <vt:lpstr>The ECEC Learner</vt:lpstr>
      <vt:lpstr>The ECEC Learner</vt:lpstr>
      <vt:lpstr>The ECEC Success</vt:lpstr>
      <vt:lpstr>Conclusion</vt:lpstr>
      <vt:lpstr>Presentation recording links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Rhian Elaine Williams (1601287)</cp:lastModifiedBy>
  <cp:revision>2</cp:revision>
  <dcterms:created xsi:type="dcterms:W3CDTF">2020-11-05T10:11:49Z</dcterms:created>
  <dcterms:modified xsi:type="dcterms:W3CDTF">2020-11-22T11:50:10Z</dcterms:modified>
</cp:coreProperties>
</file>