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5"/>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2" r:id="rId15"/>
    <p:sldId id="273" r:id="rId16"/>
    <p:sldId id="274" r:id="rId17"/>
    <p:sldId id="275" r:id="rId18"/>
    <p:sldId id="276" r:id="rId19"/>
    <p:sldId id="277" r:id="rId20"/>
    <p:sldId id="278" r:id="rId21"/>
    <p:sldId id="291" r:id="rId22"/>
    <p:sldId id="279" r:id="rId23"/>
    <p:sldId id="280" r:id="rId24"/>
    <p:sldId id="284" r:id="rId25"/>
    <p:sldId id="285" r:id="rId26"/>
    <p:sldId id="286" r:id="rId27"/>
    <p:sldId id="281" r:id="rId28"/>
    <p:sldId id="282" r:id="rId29"/>
    <p:sldId id="283" r:id="rId30"/>
    <p:sldId id="287" r:id="rId31"/>
    <p:sldId id="289" r:id="rId32"/>
    <p:sldId id="290" r:id="rId33"/>
    <p:sldId id="292"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727" autoAdjust="0"/>
    <p:restoredTop sz="94660"/>
  </p:normalViewPr>
  <p:slideViewPr>
    <p:cSldViewPr>
      <p:cViewPr>
        <p:scale>
          <a:sx n="70" d="100"/>
          <a:sy n="70" d="100"/>
        </p:scale>
        <p:origin x="-1368"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C966C4B-4168-4E08-8370-378B4A235F17}" type="datetimeFigureOut">
              <a:rPr lang="en-GB" smtClean="0"/>
              <a:t>13/03/2019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5805C09-F04E-4087-A8A7-DBD7A9AAD0AA}" type="slidenum">
              <a:rPr lang="en-GB" smtClean="0"/>
              <a:t>‹#›</a:t>
            </a:fld>
            <a:endParaRPr lang="en-GB"/>
          </a:p>
        </p:txBody>
      </p:sp>
    </p:spTree>
    <p:extLst>
      <p:ext uri="{BB962C8B-B14F-4D97-AF65-F5344CB8AC3E}">
        <p14:creationId xmlns:p14="http://schemas.microsoft.com/office/powerpoint/2010/main" val="34011495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5805C09-F04E-4087-A8A7-DBD7A9AAD0AA}" type="slidenum">
              <a:rPr lang="en-GB" smtClean="0"/>
              <a:t>23</a:t>
            </a:fld>
            <a:endParaRPr lang="en-GB"/>
          </a:p>
        </p:txBody>
      </p:sp>
    </p:spTree>
    <p:extLst>
      <p:ext uri="{BB962C8B-B14F-4D97-AF65-F5344CB8AC3E}">
        <p14:creationId xmlns:p14="http://schemas.microsoft.com/office/powerpoint/2010/main" val="14335515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7"/>
          <p:cNvGrpSpPr>
            <a:grpSpLocks/>
          </p:cNvGrpSpPr>
          <p:nvPr/>
        </p:nvGrpSpPr>
        <p:grpSpPr bwMode="auto">
          <a:xfrm>
            <a:off x="0" y="-30163"/>
            <a:ext cx="9067800" cy="6889751"/>
            <a:chOff x="0" y="-30477"/>
            <a:chExt cx="9067800" cy="6889273"/>
          </a:xfrm>
        </p:grpSpPr>
        <p:cxnSp>
          <p:nvCxnSpPr>
            <p:cNvPr id="5" name="Straight Connector 4"/>
            <p:cNvCxnSpPr/>
            <p:nvPr/>
          </p:nvCxnSpPr>
          <p:spPr>
            <a:xfrm rot="16200000" flipH="1">
              <a:off x="-1447562"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rot="16200000" flipH="1">
              <a:off x="-1638062" y="3237946"/>
              <a:ext cx="6857524"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5400000">
              <a:off x="-1485662" y="3237946"/>
              <a:ext cx="6857524"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rot="5400000">
              <a:off x="-3238262" y="3314146"/>
              <a:ext cx="6857524"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16200000" flipH="1">
              <a:off x="-3314462" y="3314146"/>
              <a:ext cx="6857524"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rot="16200000" flipH="1">
              <a:off x="-1371362" y="2971246"/>
              <a:ext cx="6857524" cy="9144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16200000" flipH="1">
              <a:off x="-2819162" y="3199846"/>
              <a:ext cx="6857524"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rot="5400000">
              <a:off x="-2704862" y="3237946"/>
              <a:ext cx="6857524"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rot="16200000" flipH="1">
              <a:off x="-2133362" y="3199846"/>
              <a:ext cx="6857524" cy="457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6200000" flipH="1">
              <a:off x="-3123962" y="3276046"/>
              <a:ext cx="6857524"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16200000" flipH="1">
              <a:off x="-1828562"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6200000" flipH="1">
              <a:off x="-2819162" y="3352246"/>
              <a:ext cx="6857524"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rot="16200000" flipH="1">
              <a:off x="-2438162" y="3123646"/>
              <a:ext cx="6857524" cy="609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5400000">
              <a:off x="-1731724" y="2722008"/>
              <a:ext cx="6857524" cy="1412875"/>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rot="5400000">
              <a:off x="-1141968" y="3276840"/>
              <a:ext cx="6857524" cy="303212"/>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rot="5400000">
              <a:off x="-914162" y="3276046"/>
              <a:ext cx="6857524"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rot="5400000">
              <a:off x="-1855549" y="3226833"/>
              <a:ext cx="6857524" cy="403225"/>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rot="16200000" flipH="1">
              <a:off x="-2642949" y="3252233"/>
              <a:ext cx="6857524"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rot="16200000" flipH="1">
              <a:off x="-1953974" y="3325258"/>
              <a:ext cx="6857524" cy="206375"/>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rot="16200000" flipH="1">
              <a:off x="-2361962"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rot="16200000" flipH="1">
              <a:off x="-2133362" y="3352246"/>
              <a:ext cx="6857524"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rot="16200000" flipH="1">
              <a:off x="1067038"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rot="16200000" flipH="1">
              <a:off x="876538" y="3237946"/>
              <a:ext cx="6857524"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rot="5400000">
              <a:off x="1028938" y="3237946"/>
              <a:ext cx="6857524" cy="3810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rot="5400000">
              <a:off x="-723662" y="3314146"/>
              <a:ext cx="6857524"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rot="16200000" flipH="1">
              <a:off x="-799862" y="3314146"/>
              <a:ext cx="6857524"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p:nvCxnSpPr>
          <p:spPr>
            <a:xfrm rot="5400000">
              <a:off x="-152161" y="3428446"/>
              <a:ext cx="6857524" cy="3175"/>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p:cNvCxnSpPr/>
            <p:nvPr/>
          </p:nvCxnSpPr>
          <p:spPr>
            <a:xfrm rot="16200000" flipH="1">
              <a:off x="-304562" y="3199846"/>
              <a:ext cx="6857524" cy="4572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rot="5400000">
              <a:off x="-190262" y="3237946"/>
              <a:ext cx="6857524" cy="3810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rot="16200000" flipH="1">
              <a:off x="381238" y="3199846"/>
              <a:ext cx="6857524" cy="457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rot="16200000" flipH="1">
              <a:off x="-609362" y="3276046"/>
              <a:ext cx="6857524"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a:xfrm rot="16200000" flipH="1">
              <a:off x="686038" y="3352246"/>
              <a:ext cx="6857524" cy="1524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rot="16200000" flipH="1">
              <a:off x="-304562" y="3352246"/>
              <a:ext cx="6857524"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rot="5400000">
              <a:off x="-1028462" y="3314146"/>
              <a:ext cx="6857524"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a:xfrm rot="5400000">
              <a:off x="782876" y="2722008"/>
              <a:ext cx="6857524" cy="1412875"/>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p:nvCxnSpPr>
          <p:spPr>
            <a:xfrm rot="5400000">
              <a:off x="1372632" y="3276840"/>
              <a:ext cx="6857524" cy="303212"/>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rot="5400000">
              <a:off x="1600438"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2" name="Straight Connector 41"/>
            <p:cNvCxnSpPr/>
            <p:nvPr/>
          </p:nvCxnSpPr>
          <p:spPr>
            <a:xfrm rot="5400000">
              <a:off x="659051" y="3226833"/>
              <a:ext cx="6857524" cy="403225"/>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rot="16200000" flipH="1">
              <a:off x="-128349" y="3252233"/>
              <a:ext cx="6857524"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44" name="Straight Connector 43"/>
            <p:cNvCxnSpPr/>
            <p:nvPr/>
          </p:nvCxnSpPr>
          <p:spPr>
            <a:xfrm rot="16200000" flipH="1">
              <a:off x="560626" y="3325258"/>
              <a:ext cx="6857524" cy="206375"/>
            </a:xfrm>
            <a:prstGeom prst="line">
              <a:avLst/>
            </a:prstGeom>
          </p:spPr>
          <p:style>
            <a:lnRef idx="1">
              <a:schemeClr val="accent1"/>
            </a:lnRef>
            <a:fillRef idx="0">
              <a:schemeClr val="accent1"/>
            </a:fillRef>
            <a:effectRef idx="0">
              <a:schemeClr val="accent1"/>
            </a:effectRef>
            <a:fontRef idx="minor">
              <a:schemeClr val="tx1"/>
            </a:fontRef>
          </p:style>
        </p:cxnSp>
        <p:cxnSp>
          <p:nvCxnSpPr>
            <p:cNvPr id="45" name="Straight Connector 44"/>
            <p:cNvCxnSpPr/>
            <p:nvPr/>
          </p:nvCxnSpPr>
          <p:spPr>
            <a:xfrm rot="16200000" flipH="1">
              <a:off x="152638"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p:nvCxnSpPr>
          <p:spPr>
            <a:xfrm rot="16200000" flipH="1">
              <a:off x="381238" y="3352246"/>
              <a:ext cx="6857524"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47" name="Straight Connector 46"/>
            <p:cNvCxnSpPr/>
            <p:nvPr/>
          </p:nvCxnSpPr>
          <p:spPr>
            <a:xfrm rot="16200000" flipH="1">
              <a:off x="2743438" y="3352246"/>
              <a:ext cx="6857524" cy="1524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p:cNvCxnSpPr/>
            <p:nvPr/>
          </p:nvCxnSpPr>
          <p:spPr>
            <a:xfrm rot="16200000" flipH="1">
              <a:off x="2095738" y="3237946"/>
              <a:ext cx="6857524"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9" name="Straight Connector 48"/>
            <p:cNvCxnSpPr/>
            <p:nvPr/>
          </p:nvCxnSpPr>
          <p:spPr>
            <a:xfrm rot="5400000">
              <a:off x="2705338" y="3237946"/>
              <a:ext cx="6857524"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a:xfrm rot="5400000">
              <a:off x="1829038" y="3276046"/>
              <a:ext cx="6857524" cy="3048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p:cNvCxnSpPr/>
            <p:nvPr/>
          </p:nvCxnSpPr>
          <p:spPr>
            <a:xfrm rot="16200000" flipH="1">
              <a:off x="1067038" y="3199846"/>
              <a:ext cx="6857524" cy="457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p:cNvCxnSpPr/>
            <p:nvPr/>
          </p:nvCxnSpPr>
          <p:spPr>
            <a:xfrm rot="16200000" flipH="1">
              <a:off x="2362438"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p:nvCxnSpPr>
          <p:spPr>
            <a:xfrm rot="5400000">
              <a:off x="2646601" y="2722008"/>
              <a:ext cx="6857524" cy="1412875"/>
            </a:xfrm>
            <a:prstGeom prst="line">
              <a:avLst/>
            </a:prstGeom>
            <a:ln>
              <a:solidFill>
                <a:schemeClr val="accent1">
                  <a:alpha val="56000"/>
                </a:scheme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a:xfrm rot="5400000">
              <a:off x="3049032" y="3276840"/>
              <a:ext cx="6857524" cy="303212"/>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a:xfrm rot="5400000">
              <a:off x="2895838" y="3276046"/>
              <a:ext cx="6857524"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a:xfrm rot="5400000">
              <a:off x="2389426" y="3226833"/>
              <a:ext cx="6857524" cy="403225"/>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a:xfrm rot="16200000" flipH="1">
              <a:off x="2237026" y="3325258"/>
              <a:ext cx="6857524" cy="206375"/>
            </a:xfrm>
            <a:prstGeom prst="line">
              <a:avLst/>
            </a:prstGeom>
          </p:spPr>
          <p:style>
            <a:lnRef idx="1">
              <a:schemeClr val="accent1"/>
            </a:lnRef>
            <a:fillRef idx="0">
              <a:schemeClr val="accent1"/>
            </a:fillRef>
            <a:effectRef idx="0">
              <a:schemeClr val="accent1"/>
            </a:effectRef>
            <a:fontRef idx="minor">
              <a:schemeClr val="tx1"/>
            </a:fontRef>
          </p:style>
        </p:cxnSp>
        <p:cxnSp>
          <p:nvCxnSpPr>
            <p:cNvPr id="58" name="Straight Connector 57"/>
            <p:cNvCxnSpPr/>
            <p:nvPr/>
          </p:nvCxnSpPr>
          <p:spPr>
            <a:xfrm rot="16200000" flipH="1">
              <a:off x="1752838"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9" name="Straight Connector 58"/>
            <p:cNvCxnSpPr/>
            <p:nvPr/>
          </p:nvCxnSpPr>
          <p:spPr>
            <a:xfrm rot="16200000" flipH="1">
              <a:off x="1981438" y="3352246"/>
              <a:ext cx="6857524"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rot="5400000">
              <a:off x="3467338" y="3314146"/>
              <a:ext cx="6857524"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p:cNvCxnSpPr/>
            <p:nvPr/>
          </p:nvCxnSpPr>
          <p:spPr>
            <a:xfrm rot="16200000" flipH="1">
              <a:off x="3467338" y="3314146"/>
              <a:ext cx="6857524"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62" name="Straight Connector 61"/>
            <p:cNvCxnSpPr/>
            <p:nvPr/>
          </p:nvCxnSpPr>
          <p:spPr>
            <a:xfrm rot="5400000">
              <a:off x="4038839" y="3428446"/>
              <a:ext cx="6857524" cy="3175"/>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p:cNvCxnSpPr/>
            <p:nvPr/>
          </p:nvCxnSpPr>
          <p:spPr>
            <a:xfrm rot="16200000" flipH="1">
              <a:off x="3886438" y="3199846"/>
              <a:ext cx="6857524"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p:cNvCxnSpPr/>
            <p:nvPr/>
          </p:nvCxnSpPr>
          <p:spPr>
            <a:xfrm rot="5400000">
              <a:off x="4000738" y="3237946"/>
              <a:ext cx="6857524"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65" name="Straight Connector 64"/>
            <p:cNvCxnSpPr/>
            <p:nvPr/>
          </p:nvCxnSpPr>
          <p:spPr>
            <a:xfrm rot="16200000" flipH="1">
              <a:off x="4572238" y="3199846"/>
              <a:ext cx="6857524" cy="457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p:cNvCxnSpPr/>
            <p:nvPr/>
          </p:nvCxnSpPr>
          <p:spPr>
            <a:xfrm rot="16200000" flipH="1">
              <a:off x="3734038" y="3352246"/>
              <a:ext cx="6857524"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67" name="Straight Connector 66"/>
            <p:cNvCxnSpPr/>
            <p:nvPr/>
          </p:nvCxnSpPr>
          <p:spPr>
            <a:xfrm rot="5400000">
              <a:off x="3619738" y="3314146"/>
              <a:ext cx="6857524"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68" name="Straight Connector 67"/>
            <p:cNvCxnSpPr/>
            <p:nvPr/>
          </p:nvCxnSpPr>
          <p:spPr>
            <a:xfrm rot="16200000" flipH="1">
              <a:off x="4215051" y="3252233"/>
              <a:ext cx="6857524"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p:cNvCxnSpPr/>
            <p:nvPr/>
          </p:nvCxnSpPr>
          <p:spPr>
            <a:xfrm rot="16200000" flipH="1">
              <a:off x="4751626" y="3325258"/>
              <a:ext cx="6857524" cy="206375"/>
            </a:xfrm>
            <a:prstGeom prst="line">
              <a:avLst/>
            </a:prstGeom>
          </p:spPr>
          <p:style>
            <a:lnRef idx="1">
              <a:schemeClr val="accent1"/>
            </a:lnRef>
            <a:fillRef idx="0">
              <a:schemeClr val="accent1"/>
            </a:fillRef>
            <a:effectRef idx="0">
              <a:schemeClr val="accent1"/>
            </a:effectRef>
            <a:fontRef idx="minor">
              <a:schemeClr val="tx1"/>
            </a:fontRef>
          </p:style>
        </p:cxnSp>
        <p:cxnSp>
          <p:nvCxnSpPr>
            <p:cNvPr id="70" name="Straight Connector 69"/>
            <p:cNvCxnSpPr/>
            <p:nvPr/>
          </p:nvCxnSpPr>
          <p:spPr>
            <a:xfrm rot="16200000" flipH="1">
              <a:off x="4343638"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1" name="Straight Connector 70"/>
            <p:cNvCxnSpPr/>
            <p:nvPr/>
          </p:nvCxnSpPr>
          <p:spPr>
            <a:xfrm rot="16200000" flipH="1">
              <a:off x="4572238" y="3352246"/>
              <a:ext cx="6857524"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72" name="Straight Connector 71"/>
            <p:cNvCxnSpPr/>
            <p:nvPr/>
          </p:nvCxnSpPr>
          <p:spPr>
            <a:xfrm rot="16200000" flipH="1">
              <a:off x="5258038"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3" name="Straight Connector 72"/>
            <p:cNvCxnSpPr/>
            <p:nvPr/>
          </p:nvCxnSpPr>
          <p:spPr>
            <a:xfrm rot="16200000" flipH="1">
              <a:off x="5067538" y="3237946"/>
              <a:ext cx="6857524"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4" name="Straight Connector 73"/>
            <p:cNvCxnSpPr/>
            <p:nvPr/>
          </p:nvCxnSpPr>
          <p:spPr>
            <a:xfrm rot="5400000">
              <a:off x="5219938" y="3237946"/>
              <a:ext cx="6857524" cy="3810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p:cNvCxnSpPr/>
            <p:nvPr/>
          </p:nvCxnSpPr>
          <p:spPr>
            <a:xfrm rot="16200000" flipH="1">
              <a:off x="4877038"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6" name="Straight Connector 75"/>
            <p:cNvCxnSpPr/>
            <p:nvPr/>
          </p:nvCxnSpPr>
          <p:spPr>
            <a:xfrm rot="5400000">
              <a:off x="5528707" y="3318116"/>
              <a:ext cx="6887685" cy="1905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77" name="Straight Connector 76"/>
            <p:cNvCxnSpPr/>
            <p:nvPr/>
          </p:nvCxnSpPr>
          <p:spPr>
            <a:xfrm rot="5400000">
              <a:off x="4850051" y="3226833"/>
              <a:ext cx="6857524" cy="403225"/>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p:cNvCxnSpPr/>
            <p:nvPr/>
          </p:nvCxnSpPr>
          <p:spPr>
            <a:xfrm rot="16200000" flipH="1">
              <a:off x="4751626" y="3325258"/>
              <a:ext cx="6857524" cy="206375"/>
            </a:xfrm>
            <a:prstGeom prst="line">
              <a:avLst/>
            </a:prstGeom>
          </p:spPr>
          <p:style>
            <a:lnRef idx="1">
              <a:schemeClr val="accent1"/>
            </a:lnRef>
            <a:fillRef idx="0">
              <a:schemeClr val="accent1"/>
            </a:fillRef>
            <a:effectRef idx="0">
              <a:schemeClr val="accent1"/>
            </a:effectRef>
            <a:fontRef idx="minor">
              <a:schemeClr val="tx1"/>
            </a:fontRef>
          </p:style>
        </p:cxnSp>
        <p:cxnSp>
          <p:nvCxnSpPr>
            <p:cNvPr id="79" name="Straight Connector 78"/>
            <p:cNvCxnSpPr/>
            <p:nvPr/>
          </p:nvCxnSpPr>
          <p:spPr>
            <a:xfrm rot="5400000">
              <a:off x="5562839" y="3428446"/>
              <a:ext cx="6857524" cy="3175"/>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80" name="Straight Connector 79"/>
            <p:cNvCxnSpPr/>
            <p:nvPr/>
          </p:nvCxnSpPr>
          <p:spPr>
            <a:xfrm rot="5400000">
              <a:off x="2552938" y="3390346"/>
              <a:ext cx="6857524" cy="76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p:cNvCxnSpPr/>
            <p:nvPr/>
          </p:nvCxnSpPr>
          <p:spPr>
            <a:xfrm rot="16200000" flipH="1">
              <a:off x="3048238" y="3352246"/>
              <a:ext cx="6857524" cy="1524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p:cNvCxnSpPr/>
            <p:nvPr/>
          </p:nvCxnSpPr>
          <p:spPr>
            <a:xfrm rot="16200000" flipH="1">
              <a:off x="3238738" y="3237946"/>
              <a:ext cx="6857524" cy="381000"/>
            </a:xfrm>
            <a:prstGeom prst="line">
              <a:avLst/>
            </a:prstGeom>
            <a:ln w="19050">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p:cNvCxnSpPr/>
            <p:nvPr/>
          </p:nvCxnSpPr>
          <p:spPr>
            <a:xfrm rot="5400000">
              <a:off x="2133838" y="3276046"/>
              <a:ext cx="6857524" cy="3048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p:cNvCxnSpPr/>
            <p:nvPr/>
          </p:nvCxnSpPr>
          <p:spPr>
            <a:xfrm rot="16200000" flipH="1">
              <a:off x="3148251" y="3252233"/>
              <a:ext cx="6857524"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p:cNvCxnSpPr/>
            <p:nvPr/>
          </p:nvCxnSpPr>
          <p:spPr>
            <a:xfrm rot="5400000">
              <a:off x="3772138" y="3237946"/>
              <a:ext cx="6857524"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86" name="Straight Connector 85"/>
            <p:cNvCxnSpPr/>
            <p:nvPr/>
          </p:nvCxnSpPr>
          <p:spPr>
            <a:xfrm rot="5400000">
              <a:off x="4229338" y="2933146"/>
              <a:ext cx="6857524" cy="990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p:cNvCxnSpPr/>
            <p:nvPr/>
          </p:nvCxnSpPr>
          <p:spPr>
            <a:xfrm rot="16200000" flipH="1">
              <a:off x="1371044" y="3200640"/>
              <a:ext cx="6859112" cy="457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grpSp>
      <p:sp>
        <p:nvSpPr>
          <p:cNvPr id="88" name="Rectangle 87"/>
          <p:cNvSpPr/>
          <p:nvPr/>
        </p:nvSpPr>
        <p:spPr>
          <a:xfrm>
            <a:off x="0" y="1905000"/>
            <a:ext cx="4953000" cy="3124200"/>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base">
              <a:spcBef>
                <a:spcPct val="0"/>
              </a:spcBef>
              <a:spcAft>
                <a:spcPct val="0"/>
              </a:spcAft>
              <a:defRPr/>
            </a:pPr>
            <a:endParaRPr lang="en-US">
              <a:solidFill>
                <a:prstClr val="white"/>
              </a:solidFill>
            </a:endParaRPr>
          </a:p>
        </p:txBody>
      </p:sp>
      <p:grpSp>
        <p:nvGrpSpPr>
          <p:cNvPr id="89" name="Group 92"/>
          <p:cNvGrpSpPr>
            <a:grpSpLocks/>
          </p:cNvGrpSpPr>
          <p:nvPr/>
        </p:nvGrpSpPr>
        <p:grpSpPr bwMode="auto">
          <a:xfrm>
            <a:off x="0" y="2057400"/>
            <a:ext cx="4802188" cy="2820988"/>
            <a:chOff x="0" y="2057400"/>
            <a:chExt cx="4801394" cy="2820988"/>
          </a:xfrm>
        </p:grpSpPr>
        <p:cxnSp>
          <p:nvCxnSpPr>
            <p:cNvPr id="90" name="Straight Connector 89"/>
            <p:cNvCxnSpPr/>
            <p:nvPr/>
          </p:nvCxnSpPr>
          <p:spPr>
            <a:xfrm>
              <a:off x="0" y="2057400"/>
              <a:ext cx="4799806"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91" name="Straight Connector 90"/>
            <p:cNvCxnSpPr/>
            <p:nvPr/>
          </p:nvCxnSpPr>
          <p:spPr>
            <a:xfrm>
              <a:off x="0" y="4876800"/>
              <a:ext cx="4799806"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92" name="Straight Connector 91"/>
            <p:cNvCxnSpPr/>
            <p:nvPr/>
          </p:nvCxnSpPr>
          <p:spPr>
            <a:xfrm rot="5400000">
              <a:off x="3391694" y="3467100"/>
              <a:ext cx="2817812"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228600" y="2130425"/>
            <a:ext cx="4419600" cy="1600327"/>
          </a:xfrm>
        </p:spPr>
        <p:txBody>
          <a:bodyPr/>
          <a:lstStyle>
            <a:lvl1pPr algn="l">
              <a:defRPr sz="3600" b="1" cap="none" spc="40" baseline="0">
                <a:ln w="13335" cmpd="sng">
                  <a:solidFill>
                    <a:schemeClr val="accent1">
                      <a:lumMod val="50000"/>
                    </a:schemeClr>
                  </a:solidFill>
                  <a:prstDash val="solid"/>
                </a:ln>
                <a:solidFill>
                  <a:schemeClr val="accent6">
                    <a:tint val="1000"/>
                  </a:schemeClr>
                </a:solidFill>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28600" y="3733800"/>
            <a:ext cx="4419600" cy="1066800"/>
          </a:xfrm>
        </p:spPr>
        <p:txBody>
          <a:bodyPr>
            <a:normAutofit/>
          </a:bodyPr>
          <a:lstStyle>
            <a:lvl1pPr marL="0" indent="0" algn="l">
              <a:buNone/>
              <a:defRPr sz="22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93" name="Date Placeholder 3"/>
          <p:cNvSpPr>
            <a:spLocks noGrp="1"/>
          </p:cNvSpPr>
          <p:nvPr>
            <p:ph type="dt" sz="half" idx="10"/>
          </p:nvPr>
        </p:nvSpPr>
        <p:spPr/>
        <p:txBody>
          <a:bodyPr/>
          <a:lstStyle>
            <a:lvl1pPr>
              <a:defRPr/>
            </a:lvl1pPr>
          </a:lstStyle>
          <a:p>
            <a:pPr>
              <a:defRPr/>
            </a:pPr>
            <a:endParaRPr lang="en-GB" altLang="en-US">
              <a:solidFill>
                <a:srgbClr val="DEDEE0"/>
              </a:solidFill>
            </a:endParaRPr>
          </a:p>
        </p:txBody>
      </p:sp>
      <p:sp>
        <p:nvSpPr>
          <p:cNvPr id="94" name="Footer Placeholder 4"/>
          <p:cNvSpPr>
            <a:spLocks noGrp="1"/>
          </p:cNvSpPr>
          <p:nvPr>
            <p:ph type="ftr" sz="quarter" idx="11"/>
          </p:nvPr>
        </p:nvSpPr>
        <p:spPr/>
        <p:txBody>
          <a:bodyPr/>
          <a:lstStyle>
            <a:lvl1pPr>
              <a:defRPr/>
            </a:lvl1pPr>
          </a:lstStyle>
          <a:p>
            <a:pPr>
              <a:defRPr/>
            </a:pPr>
            <a:endParaRPr lang="en-GB" altLang="en-US">
              <a:solidFill>
                <a:srgbClr val="DEDEE0"/>
              </a:solidFill>
            </a:endParaRPr>
          </a:p>
        </p:txBody>
      </p:sp>
      <p:sp>
        <p:nvSpPr>
          <p:cNvPr id="95" name="Slide Number Placeholder 5"/>
          <p:cNvSpPr>
            <a:spLocks noGrp="1"/>
          </p:cNvSpPr>
          <p:nvPr>
            <p:ph type="sldNum" sz="quarter" idx="12"/>
          </p:nvPr>
        </p:nvSpPr>
        <p:spPr/>
        <p:txBody>
          <a:bodyPr/>
          <a:lstStyle>
            <a:lvl1pPr>
              <a:defRPr/>
            </a:lvl1pPr>
          </a:lstStyle>
          <a:p>
            <a:pPr>
              <a:defRPr/>
            </a:pPr>
            <a:fld id="{C08188A5-ABD2-44D7-9C50-4DBA97205ECC}"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40479623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endParaRPr lang="en-GB" altLang="en-US">
              <a:solidFill>
                <a:srgbClr val="DEDEE0"/>
              </a:solidFill>
            </a:endParaRPr>
          </a:p>
        </p:txBody>
      </p:sp>
      <p:sp>
        <p:nvSpPr>
          <p:cNvPr id="5" name="Footer Placeholder 4"/>
          <p:cNvSpPr>
            <a:spLocks noGrp="1"/>
          </p:cNvSpPr>
          <p:nvPr>
            <p:ph type="ftr" sz="quarter" idx="11"/>
          </p:nvPr>
        </p:nvSpPr>
        <p:spPr/>
        <p:txBody>
          <a:bodyPr/>
          <a:lstStyle>
            <a:lvl1pPr>
              <a:defRPr/>
            </a:lvl1pPr>
          </a:lstStyle>
          <a:p>
            <a:pPr>
              <a:defRPr/>
            </a:pPr>
            <a:endParaRPr lang="en-GB" altLang="en-US">
              <a:solidFill>
                <a:srgbClr val="DEDEE0"/>
              </a:solidFill>
            </a:endParaRPr>
          </a:p>
        </p:txBody>
      </p:sp>
      <p:sp>
        <p:nvSpPr>
          <p:cNvPr id="6" name="Slide Number Placeholder 5"/>
          <p:cNvSpPr>
            <a:spLocks noGrp="1"/>
          </p:cNvSpPr>
          <p:nvPr>
            <p:ph type="sldNum" sz="quarter" idx="12"/>
          </p:nvPr>
        </p:nvSpPr>
        <p:spPr/>
        <p:txBody>
          <a:bodyPr/>
          <a:lstStyle>
            <a:lvl1pPr>
              <a:defRPr/>
            </a:lvl1pPr>
          </a:lstStyle>
          <a:p>
            <a:pPr>
              <a:defRPr/>
            </a:pPr>
            <a:fld id="{4D5E941F-4A68-4B30-90BB-8CFFC476726A}"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39527556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blipFill dpi="0" rotWithShape="0">
          <a:blip r:embed="rId3"/>
          <a:srcRect/>
          <a:stretch>
            <a:fillRect/>
          </a:stretch>
        </a:blipFill>
        <a:effectLst/>
      </p:bgPr>
    </p:bg>
    <p:spTree>
      <p:nvGrpSpPr>
        <p:cNvPr id="1" name=""/>
        <p:cNvGrpSpPr/>
        <p:nvPr/>
      </p:nvGrpSpPr>
      <p:grpSpPr>
        <a:xfrm>
          <a:off x="0" y="0"/>
          <a:ext cx="0" cy="0"/>
          <a:chOff x="0" y="0"/>
          <a:chExt cx="0" cy="0"/>
        </a:xfrm>
      </p:grpSpPr>
      <p:grpSp>
        <p:nvGrpSpPr>
          <p:cNvPr id="4" name="Group 92"/>
          <p:cNvGrpSpPr>
            <a:grpSpLocks/>
          </p:cNvGrpSpPr>
          <p:nvPr/>
        </p:nvGrpSpPr>
        <p:grpSpPr bwMode="auto">
          <a:xfrm>
            <a:off x="0" y="-30163"/>
            <a:ext cx="9067800" cy="4846638"/>
            <a:chOff x="1" y="-30477"/>
            <a:chExt cx="9067799" cy="4526277"/>
          </a:xfrm>
        </p:grpSpPr>
        <p:cxnSp>
          <p:nvCxnSpPr>
            <p:cNvPr id="5" name="Straight Connector 4"/>
            <p:cNvCxnSpPr/>
            <p:nvPr/>
          </p:nvCxnSpPr>
          <p:spPr>
            <a:xfrm rot="16200000" flipH="1">
              <a:off x="-271560" y="2166840"/>
              <a:ext cx="450552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rot="16200000" flipH="1">
              <a:off x="-462060" y="2052540"/>
              <a:ext cx="450552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5400000">
              <a:off x="-309660" y="2052540"/>
              <a:ext cx="450552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rot="5400000">
              <a:off x="-2062260" y="2128740"/>
              <a:ext cx="450552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16200000" flipH="1">
              <a:off x="-2138460" y="2128740"/>
              <a:ext cx="450552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rot="16200000" flipH="1">
              <a:off x="-195360" y="1785840"/>
              <a:ext cx="4505521" cy="9144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16200000" flipH="1">
              <a:off x="-1643160" y="2014440"/>
              <a:ext cx="4505521"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rot="5400000">
              <a:off x="-1528860" y="2052540"/>
              <a:ext cx="450552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rot="16200000" flipH="1">
              <a:off x="-957360" y="2014440"/>
              <a:ext cx="4505521" cy="457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6200000" flipH="1">
              <a:off x="-1947960" y="2090640"/>
              <a:ext cx="450552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16200000" flipH="1">
              <a:off x="-652560" y="2166840"/>
              <a:ext cx="4505521" cy="152400"/>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6200000" flipH="1">
              <a:off x="-1643160" y="2166840"/>
              <a:ext cx="450552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rot="16200000" flipH="1">
              <a:off x="-1790370" y="2019629"/>
              <a:ext cx="4495143" cy="4572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5400000">
              <a:off x="-555722" y="1536602"/>
              <a:ext cx="4505521" cy="1412875"/>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rot="5400000">
              <a:off x="34034" y="2091434"/>
              <a:ext cx="4505521" cy="303212"/>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rot="5400000">
              <a:off x="261840" y="2090640"/>
              <a:ext cx="450552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rot="5400000">
              <a:off x="-679547" y="2041427"/>
              <a:ext cx="4505521" cy="403225"/>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rot="16200000" flipH="1">
              <a:off x="-1466947" y="2066827"/>
              <a:ext cx="4505521"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rot="16200000" flipH="1">
              <a:off x="-777972" y="2139852"/>
              <a:ext cx="4505521" cy="206375"/>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rot="16200000" flipH="1">
              <a:off x="-1185960" y="2166840"/>
              <a:ext cx="450552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rot="16200000" flipH="1">
              <a:off x="-957360" y="2166840"/>
              <a:ext cx="450552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rot="16200000" flipH="1">
              <a:off x="2243039" y="2166840"/>
              <a:ext cx="450552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rot="16200000" flipH="1">
              <a:off x="2052539" y="2052540"/>
              <a:ext cx="450552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rot="5400000">
              <a:off x="2204939" y="2052540"/>
              <a:ext cx="4505521" cy="3810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rot="5400000">
              <a:off x="452340" y="2128740"/>
              <a:ext cx="450552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rot="16200000" flipH="1">
              <a:off x="376140" y="2128740"/>
              <a:ext cx="450552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p:nvCxnSpPr>
          <p:spPr>
            <a:xfrm rot="5400000">
              <a:off x="1024634" y="2242246"/>
              <a:ext cx="4505521"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p:cNvCxnSpPr/>
            <p:nvPr/>
          </p:nvCxnSpPr>
          <p:spPr>
            <a:xfrm rot="16200000" flipH="1">
              <a:off x="871440" y="2014440"/>
              <a:ext cx="4505521" cy="4572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rot="5400000">
              <a:off x="985740" y="2052540"/>
              <a:ext cx="450552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rot="16200000" flipH="1">
              <a:off x="1557240" y="2014440"/>
              <a:ext cx="4505521" cy="457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rot="16200000" flipH="1">
              <a:off x="566640" y="2090640"/>
              <a:ext cx="450552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a:xfrm rot="16200000" flipH="1">
              <a:off x="1862040" y="2166840"/>
              <a:ext cx="450552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rot="16200000" flipH="1">
              <a:off x="871440" y="2166840"/>
              <a:ext cx="450552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rot="5400000">
              <a:off x="147540" y="2128740"/>
              <a:ext cx="4505521"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a:xfrm rot="5400000">
              <a:off x="1958878" y="1536602"/>
              <a:ext cx="4505521" cy="1412875"/>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p:nvCxnSpPr>
          <p:spPr>
            <a:xfrm rot="5400000">
              <a:off x="2548633" y="2091434"/>
              <a:ext cx="4505521" cy="303212"/>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rot="5400000">
              <a:off x="2776439" y="2166840"/>
              <a:ext cx="450552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2" name="Straight Connector 41"/>
            <p:cNvCxnSpPr/>
            <p:nvPr/>
          </p:nvCxnSpPr>
          <p:spPr>
            <a:xfrm rot="5400000">
              <a:off x="1835053" y="2041427"/>
              <a:ext cx="4505521" cy="403225"/>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rot="16200000" flipH="1">
              <a:off x="1047653" y="2066827"/>
              <a:ext cx="4505521"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44" name="Straight Connector 43"/>
            <p:cNvCxnSpPr/>
            <p:nvPr/>
          </p:nvCxnSpPr>
          <p:spPr>
            <a:xfrm rot="16200000" flipH="1">
              <a:off x="1736628" y="2139852"/>
              <a:ext cx="4505521" cy="206375"/>
            </a:xfrm>
            <a:prstGeom prst="line">
              <a:avLst/>
            </a:prstGeom>
          </p:spPr>
          <p:style>
            <a:lnRef idx="1">
              <a:schemeClr val="accent1"/>
            </a:lnRef>
            <a:fillRef idx="0">
              <a:schemeClr val="accent1"/>
            </a:fillRef>
            <a:effectRef idx="0">
              <a:schemeClr val="accent1"/>
            </a:effectRef>
            <a:fontRef idx="minor">
              <a:schemeClr val="tx1"/>
            </a:fontRef>
          </p:style>
        </p:cxnSp>
        <p:cxnSp>
          <p:nvCxnSpPr>
            <p:cNvPr id="45" name="Straight Connector 44"/>
            <p:cNvCxnSpPr/>
            <p:nvPr/>
          </p:nvCxnSpPr>
          <p:spPr>
            <a:xfrm rot="16200000" flipH="1">
              <a:off x="1328640" y="2166840"/>
              <a:ext cx="450552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p:nvCxnSpPr>
          <p:spPr>
            <a:xfrm rot="16200000" flipH="1">
              <a:off x="1557240" y="2166840"/>
              <a:ext cx="450552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47" name="Straight Connector 46"/>
            <p:cNvCxnSpPr/>
            <p:nvPr/>
          </p:nvCxnSpPr>
          <p:spPr>
            <a:xfrm rot="16200000" flipH="1">
              <a:off x="3919439" y="2166840"/>
              <a:ext cx="4505521" cy="152400"/>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p:cNvCxnSpPr/>
            <p:nvPr/>
          </p:nvCxnSpPr>
          <p:spPr>
            <a:xfrm rot="16200000" flipH="1">
              <a:off x="3271739" y="2052540"/>
              <a:ext cx="450552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9" name="Straight Connector 48"/>
            <p:cNvCxnSpPr/>
            <p:nvPr/>
          </p:nvCxnSpPr>
          <p:spPr>
            <a:xfrm rot="5400000">
              <a:off x="3881339" y="2052540"/>
              <a:ext cx="450552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a:xfrm rot="5400000">
              <a:off x="3005039" y="2090640"/>
              <a:ext cx="4505521" cy="3048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p:cNvCxnSpPr/>
            <p:nvPr/>
          </p:nvCxnSpPr>
          <p:spPr>
            <a:xfrm rot="16200000" flipH="1">
              <a:off x="2243039" y="2014440"/>
              <a:ext cx="4505521" cy="457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p:cNvCxnSpPr/>
            <p:nvPr/>
          </p:nvCxnSpPr>
          <p:spPr>
            <a:xfrm rot="16200000" flipH="1">
              <a:off x="3538439" y="2166840"/>
              <a:ext cx="450552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p:nvCxnSpPr>
          <p:spPr>
            <a:xfrm rot="5400000">
              <a:off x="3822602" y="1536602"/>
              <a:ext cx="4505521" cy="1412875"/>
            </a:xfrm>
            <a:prstGeom prst="line">
              <a:avLst/>
            </a:prstGeom>
            <a:ln>
              <a:solidFill>
                <a:schemeClr val="accent1">
                  <a:alpha val="56000"/>
                </a:scheme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a:xfrm rot="5400000">
              <a:off x="4225033" y="2091434"/>
              <a:ext cx="4505521" cy="303212"/>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a:xfrm rot="5400000">
              <a:off x="4071839" y="2090640"/>
              <a:ext cx="450552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a:xfrm rot="5400000">
              <a:off x="3565427" y="2041427"/>
              <a:ext cx="4505521" cy="403225"/>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a:xfrm rot="16200000" flipH="1">
              <a:off x="3413027" y="2139852"/>
              <a:ext cx="4505521" cy="206375"/>
            </a:xfrm>
            <a:prstGeom prst="line">
              <a:avLst/>
            </a:prstGeom>
          </p:spPr>
          <p:style>
            <a:lnRef idx="1">
              <a:schemeClr val="accent1"/>
            </a:lnRef>
            <a:fillRef idx="0">
              <a:schemeClr val="accent1"/>
            </a:fillRef>
            <a:effectRef idx="0">
              <a:schemeClr val="accent1"/>
            </a:effectRef>
            <a:fontRef idx="minor">
              <a:schemeClr val="tx1"/>
            </a:fontRef>
          </p:style>
        </p:cxnSp>
        <p:cxnSp>
          <p:nvCxnSpPr>
            <p:cNvPr id="58" name="Straight Connector 57"/>
            <p:cNvCxnSpPr/>
            <p:nvPr/>
          </p:nvCxnSpPr>
          <p:spPr>
            <a:xfrm rot="16200000" flipH="1">
              <a:off x="2928839" y="2166840"/>
              <a:ext cx="4505521" cy="152400"/>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p:cNvCxnSpPr/>
            <p:nvPr/>
          </p:nvCxnSpPr>
          <p:spPr>
            <a:xfrm rot="16200000" flipH="1">
              <a:off x="3081239" y="2166840"/>
              <a:ext cx="450552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rot="5400000">
              <a:off x="4643339" y="2128740"/>
              <a:ext cx="450552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p:cNvCxnSpPr/>
            <p:nvPr/>
          </p:nvCxnSpPr>
          <p:spPr>
            <a:xfrm rot="16200000" flipH="1">
              <a:off x="4643339" y="2128740"/>
              <a:ext cx="450552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62" name="Straight Connector 61"/>
            <p:cNvCxnSpPr/>
            <p:nvPr/>
          </p:nvCxnSpPr>
          <p:spPr>
            <a:xfrm rot="5400000">
              <a:off x="5215633" y="2242246"/>
              <a:ext cx="4505521"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p:cNvCxnSpPr/>
            <p:nvPr/>
          </p:nvCxnSpPr>
          <p:spPr>
            <a:xfrm rot="16200000" flipH="1">
              <a:off x="5062439" y="2014440"/>
              <a:ext cx="4505521"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p:cNvCxnSpPr/>
            <p:nvPr/>
          </p:nvCxnSpPr>
          <p:spPr>
            <a:xfrm rot="5400000">
              <a:off x="5176739" y="2052540"/>
              <a:ext cx="450552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65" name="Straight Connector 64"/>
            <p:cNvCxnSpPr/>
            <p:nvPr/>
          </p:nvCxnSpPr>
          <p:spPr>
            <a:xfrm rot="16200000" flipH="1">
              <a:off x="5748239" y="2014440"/>
              <a:ext cx="4505521" cy="457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p:cNvCxnSpPr/>
            <p:nvPr/>
          </p:nvCxnSpPr>
          <p:spPr>
            <a:xfrm rot="16200000" flipH="1">
              <a:off x="4910039" y="2166840"/>
              <a:ext cx="450552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67" name="Straight Connector 66"/>
            <p:cNvCxnSpPr/>
            <p:nvPr/>
          </p:nvCxnSpPr>
          <p:spPr>
            <a:xfrm rot="5400000">
              <a:off x="4795739" y="2128740"/>
              <a:ext cx="4505521"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68" name="Straight Connector 67"/>
            <p:cNvCxnSpPr/>
            <p:nvPr/>
          </p:nvCxnSpPr>
          <p:spPr>
            <a:xfrm rot="16200000" flipH="1">
              <a:off x="5391052" y="2066827"/>
              <a:ext cx="4505521"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p:cNvCxnSpPr/>
            <p:nvPr/>
          </p:nvCxnSpPr>
          <p:spPr>
            <a:xfrm rot="16200000" flipH="1">
              <a:off x="5927627" y="2139852"/>
              <a:ext cx="4505521" cy="206375"/>
            </a:xfrm>
            <a:prstGeom prst="line">
              <a:avLst/>
            </a:prstGeom>
          </p:spPr>
          <p:style>
            <a:lnRef idx="1">
              <a:schemeClr val="accent1"/>
            </a:lnRef>
            <a:fillRef idx="0">
              <a:schemeClr val="accent1"/>
            </a:fillRef>
            <a:effectRef idx="0">
              <a:schemeClr val="accent1"/>
            </a:effectRef>
            <a:fontRef idx="minor">
              <a:schemeClr val="tx1"/>
            </a:fontRef>
          </p:style>
        </p:cxnSp>
        <p:cxnSp>
          <p:nvCxnSpPr>
            <p:cNvPr id="70" name="Straight Connector 69"/>
            <p:cNvCxnSpPr/>
            <p:nvPr/>
          </p:nvCxnSpPr>
          <p:spPr>
            <a:xfrm rot="16200000" flipH="1">
              <a:off x="5519639" y="2166840"/>
              <a:ext cx="450552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1" name="Straight Connector 70"/>
            <p:cNvCxnSpPr/>
            <p:nvPr/>
          </p:nvCxnSpPr>
          <p:spPr>
            <a:xfrm rot="16200000" flipH="1">
              <a:off x="5748239" y="2166840"/>
              <a:ext cx="450552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72" name="Straight Connector 71"/>
            <p:cNvCxnSpPr/>
            <p:nvPr/>
          </p:nvCxnSpPr>
          <p:spPr>
            <a:xfrm rot="16200000" flipH="1">
              <a:off x="6434039" y="2166840"/>
              <a:ext cx="450552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3" name="Straight Connector 72"/>
            <p:cNvCxnSpPr/>
            <p:nvPr/>
          </p:nvCxnSpPr>
          <p:spPr>
            <a:xfrm rot="16200000" flipH="1">
              <a:off x="6243539" y="2052540"/>
              <a:ext cx="450552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4" name="Straight Connector 73"/>
            <p:cNvCxnSpPr/>
            <p:nvPr/>
          </p:nvCxnSpPr>
          <p:spPr>
            <a:xfrm rot="5400000">
              <a:off x="6395939" y="2052540"/>
              <a:ext cx="450552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5" name="Straight Connector 74"/>
            <p:cNvCxnSpPr/>
            <p:nvPr/>
          </p:nvCxnSpPr>
          <p:spPr>
            <a:xfrm rot="16200000" flipH="1">
              <a:off x="6053039" y="2166840"/>
              <a:ext cx="450552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6" name="Straight Connector 75"/>
            <p:cNvCxnSpPr/>
            <p:nvPr/>
          </p:nvCxnSpPr>
          <p:spPr>
            <a:xfrm rot="5400000">
              <a:off x="6709412" y="2137412"/>
              <a:ext cx="4526277" cy="1905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77" name="Straight Connector 76"/>
            <p:cNvCxnSpPr/>
            <p:nvPr/>
          </p:nvCxnSpPr>
          <p:spPr>
            <a:xfrm rot="5400000">
              <a:off x="6026052" y="2041427"/>
              <a:ext cx="4505521" cy="403225"/>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p:cNvCxnSpPr/>
            <p:nvPr/>
          </p:nvCxnSpPr>
          <p:spPr>
            <a:xfrm rot="16200000" flipH="1">
              <a:off x="5927627" y="2139852"/>
              <a:ext cx="4505521" cy="206375"/>
            </a:xfrm>
            <a:prstGeom prst="line">
              <a:avLst/>
            </a:prstGeom>
          </p:spPr>
          <p:style>
            <a:lnRef idx="1">
              <a:schemeClr val="accent1"/>
            </a:lnRef>
            <a:fillRef idx="0">
              <a:schemeClr val="accent1"/>
            </a:fillRef>
            <a:effectRef idx="0">
              <a:schemeClr val="accent1"/>
            </a:effectRef>
            <a:fontRef idx="minor">
              <a:schemeClr val="tx1"/>
            </a:fontRef>
          </p:style>
        </p:cxnSp>
        <p:cxnSp>
          <p:nvCxnSpPr>
            <p:cNvPr id="79" name="Straight Connector 78"/>
            <p:cNvCxnSpPr/>
            <p:nvPr/>
          </p:nvCxnSpPr>
          <p:spPr>
            <a:xfrm rot="5400000">
              <a:off x="6738840" y="2241452"/>
              <a:ext cx="4505521" cy="3175"/>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80" name="Straight Connector 79"/>
            <p:cNvCxnSpPr/>
            <p:nvPr/>
          </p:nvCxnSpPr>
          <p:spPr>
            <a:xfrm rot="5400000">
              <a:off x="3728939" y="2204940"/>
              <a:ext cx="4505521" cy="76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p:cNvCxnSpPr/>
            <p:nvPr/>
          </p:nvCxnSpPr>
          <p:spPr>
            <a:xfrm rot="16200000" flipH="1">
              <a:off x="4224239" y="2166840"/>
              <a:ext cx="4505521" cy="1524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p:cNvCxnSpPr/>
            <p:nvPr/>
          </p:nvCxnSpPr>
          <p:spPr>
            <a:xfrm rot="16200000" flipH="1">
              <a:off x="4414739" y="2052540"/>
              <a:ext cx="4505521" cy="381000"/>
            </a:xfrm>
            <a:prstGeom prst="line">
              <a:avLst/>
            </a:prstGeom>
            <a:ln w="19050">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p:cNvCxnSpPr/>
            <p:nvPr/>
          </p:nvCxnSpPr>
          <p:spPr>
            <a:xfrm rot="5400000">
              <a:off x="3309839" y="2090640"/>
              <a:ext cx="4505521" cy="3048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p:cNvCxnSpPr/>
            <p:nvPr/>
          </p:nvCxnSpPr>
          <p:spPr>
            <a:xfrm rot="16200000" flipH="1">
              <a:off x="4324252" y="2066827"/>
              <a:ext cx="4505521"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p:cNvCxnSpPr/>
            <p:nvPr/>
          </p:nvCxnSpPr>
          <p:spPr>
            <a:xfrm rot="5400000">
              <a:off x="4948139" y="2052540"/>
              <a:ext cx="450552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86" name="Straight Connector 85"/>
            <p:cNvCxnSpPr/>
            <p:nvPr/>
          </p:nvCxnSpPr>
          <p:spPr>
            <a:xfrm rot="5400000">
              <a:off x="5405339" y="1747740"/>
              <a:ext cx="4505521" cy="990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p:cNvCxnSpPr/>
            <p:nvPr/>
          </p:nvCxnSpPr>
          <p:spPr>
            <a:xfrm rot="16200000" flipH="1">
              <a:off x="2547839" y="2014440"/>
              <a:ext cx="4505521" cy="457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grpSp>
      <p:sp>
        <p:nvSpPr>
          <p:cNvPr id="88" name="Rectangle 87"/>
          <p:cNvSpPr/>
          <p:nvPr/>
        </p:nvSpPr>
        <p:spPr>
          <a:xfrm>
            <a:off x="0" y="4311650"/>
            <a:ext cx="9144000" cy="1905000"/>
          </a:xfrm>
          <a:prstGeom prst="rect">
            <a:avLst/>
          </a:prstGeom>
          <a:solidFill>
            <a:schemeClr val="accent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base">
              <a:spcBef>
                <a:spcPct val="0"/>
              </a:spcBef>
              <a:spcAft>
                <a:spcPct val="0"/>
              </a:spcAft>
              <a:defRPr/>
            </a:pPr>
            <a:endParaRPr lang="en-US">
              <a:solidFill>
                <a:prstClr val="white"/>
              </a:solidFill>
            </a:endParaRPr>
          </a:p>
        </p:txBody>
      </p:sp>
      <p:cxnSp>
        <p:nvCxnSpPr>
          <p:cNvPr id="89" name="Straight Connector 88"/>
          <p:cNvCxnSpPr/>
          <p:nvPr/>
        </p:nvCxnSpPr>
        <p:spPr>
          <a:xfrm>
            <a:off x="0" y="4387850"/>
            <a:ext cx="91440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90" name="Straight Connector 89"/>
          <p:cNvCxnSpPr/>
          <p:nvPr/>
        </p:nvCxnSpPr>
        <p:spPr>
          <a:xfrm>
            <a:off x="0" y="6138863"/>
            <a:ext cx="9144000" cy="1587"/>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Text Placeholder 2"/>
          <p:cNvSpPr>
            <a:spLocks noGrp="1"/>
          </p:cNvSpPr>
          <p:nvPr>
            <p:ph type="body" idx="1"/>
          </p:nvPr>
        </p:nvSpPr>
        <p:spPr>
          <a:xfrm>
            <a:off x="457200" y="5621364"/>
            <a:ext cx="8305800" cy="414649"/>
          </a:xfrm>
        </p:spPr>
        <p:txBody>
          <a:bodyPr/>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5" name="Title 94"/>
          <p:cNvSpPr>
            <a:spLocks noGrp="1"/>
          </p:cNvSpPr>
          <p:nvPr>
            <p:ph type="title"/>
          </p:nvPr>
        </p:nvSpPr>
        <p:spPr>
          <a:xfrm>
            <a:off x="457200" y="4463568"/>
            <a:ext cx="8305800" cy="1143000"/>
          </a:xfrm>
        </p:spPr>
        <p:txBody>
          <a:bodyPr/>
          <a:lstStyle/>
          <a:p>
            <a:r>
              <a:rPr lang="en-US" smtClean="0"/>
              <a:t>Click to edit Master title style</a:t>
            </a:r>
            <a:endParaRPr lang="en-US"/>
          </a:p>
        </p:txBody>
      </p:sp>
      <p:sp>
        <p:nvSpPr>
          <p:cNvPr id="91" name="Date Placeholder 1"/>
          <p:cNvSpPr>
            <a:spLocks noGrp="1"/>
          </p:cNvSpPr>
          <p:nvPr>
            <p:ph type="dt" sz="half" idx="10"/>
          </p:nvPr>
        </p:nvSpPr>
        <p:spPr/>
        <p:txBody>
          <a:bodyPr/>
          <a:lstStyle>
            <a:lvl1pPr>
              <a:defRPr/>
            </a:lvl1pPr>
          </a:lstStyle>
          <a:p>
            <a:pPr>
              <a:defRPr/>
            </a:pPr>
            <a:endParaRPr lang="en-GB" altLang="en-US">
              <a:solidFill>
                <a:srgbClr val="303030"/>
              </a:solidFill>
            </a:endParaRPr>
          </a:p>
        </p:txBody>
      </p:sp>
      <p:sp>
        <p:nvSpPr>
          <p:cNvPr id="92" name="Footer Placeholder 90"/>
          <p:cNvSpPr>
            <a:spLocks noGrp="1"/>
          </p:cNvSpPr>
          <p:nvPr>
            <p:ph type="ftr" sz="quarter" idx="11"/>
          </p:nvPr>
        </p:nvSpPr>
        <p:spPr/>
        <p:txBody>
          <a:bodyPr/>
          <a:lstStyle>
            <a:lvl1pPr>
              <a:defRPr/>
            </a:lvl1pPr>
          </a:lstStyle>
          <a:p>
            <a:pPr>
              <a:defRPr/>
            </a:pPr>
            <a:endParaRPr lang="en-GB" altLang="en-US">
              <a:solidFill>
                <a:srgbClr val="303030"/>
              </a:solidFill>
            </a:endParaRPr>
          </a:p>
        </p:txBody>
      </p:sp>
      <p:sp>
        <p:nvSpPr>
          <p:cNvPr id="93" name="Slide Number Placeholder 91"/>
          <p:cNvSpPr>
            <a:spLocks noGrp="1"/>
          </p:cNvSpPr>
          <p:nvPr>
            <p:ph type="sldNum" sz="quarter" idx="12"/>
          </p:nvPr>
        </p:nvSpPr>
        <p:spPr/>
        <p:txBody>
          <a:bodyPr/>
          <a:lstStyle>
            <a:lvl1pPr>
              <a:defRPr/>
            </a:lvl1pPr>
          </a:lstStyle>
          <a:p>
            <a:pPr>
              <a:defRPr/>
            </a:pPr>
            <a:fld id="{63CBC283-EBAB-4E78-B52A-7FC5E8693388}" type="slidenum">
              <a:rPr lang="en-GB" altLang="en-US">
                <a:solidFill>
                  <a:srgbClr val="303030"/>
                </a:solidFill>
              </a:rPr>
              <a:pPr>
                <a:defRPr/>
              </a:pPr>
              <a:t>‹#›</a:t>
            </a:fld>
            <a:endParaRPr lang="en-GB" altLang="en-US">
              <a:solidFill>
                <a:srgbClr val="303030"/>
              </a:solidFill>
            </a:endParaRPr>
          </a:p>
        </p:txBody>
      </p:sp>
    </p:spTree>
    <p:extLst>
      <p:ext uri="{BB962C8B-B14F-4D97-AF65-F5344CB8AC3E}">
        <p14:creationId xmlns:p14="http://schemas.microsoft.com/office/powerpoint/2010/main" val="634178648"/>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3"/>
          <p:cNvSpPr>
            <a:spLocks noGrp="1"/>
          </p:cNvSpPr>
          <p:nvPr>
            <p:ph type="dt" sz="half" idx="10"/>
          </p:nvPr>
        </p:nvSpPr>
        <p:spPr/>
        <p:txBody>
          <a:bodyPr/>
          <a:lstStyle>
            <a:lvl1pPr>
              <a:defRPr/>
            </a:lvl1pPr>
          </a:lstStyle>
          <a:p>
            <a:pPr>
              <a:defRPr/>
            </a:pPr>
            <a:endParaRPr lang="en-GB" altLang="en-US">
              <a:solidFill>
                <a:srgbClr val="DEDEE0"/>
              </a:solidFill>
            </a:endParaRPr>
          </a:p>
        </p:txBody>
      </p:sp>
      <p:sp>
        <p:nvSpPr>
          <p:cNvPr id="6" name="Footer Placeholder 4"/>
          <p:cNvSpPr>
            <a:spLocks noGrp="1"/>
          </p:cNvSpPr>
          <p:nvPr>
            <p:ph type="ftr" sz="quarter" idx="11"/>
          </p:nvPr>
        </p:nvSpPr>
        <p:spPr/>
        <p:txBody>
          <a:bodyPr/>
          <a:lstStyle>
            <a:lvl1pPr>
              <a:defRPr/>
            </a:lvl1pPr>
          </a:lstStyle>
          <a:p>
            <a:pPr>
              <a:defRPr/>
            </a:pPr>
            <a:endParaRPr lang="en-GB" altLang="en-US">
              <a:solidFill>
                <a:srgbClr val="DEDEE0"/>
              </a:solidFill>
            </a:endParaRPr>
          </a:p>
        </p:txBody>
      </p:sp>
      <p:sp>
        <p:nvSpPr>
          <p:cNvPr id="7" name="Slide Number Placeholder 5"/>
          <p:cNvSpPr>
            <a:spLocks noGrp="1"/>
          </p:cNvSpPr>
          <p:nvPr>
            <p:ph type="sldNum" sz="quarter" idx="12"/>
          </p:nvPr>
        </p:nvSpPr>
        <p:spPr/>
        <p:txBody>
          <a:bodyPr/>
          <a:lstStyle>
            <a:lvl1pPr>
              <a:defRPr/>
            </a:lvl1pPr>
          </a:lstStyle>
          <a:p>
            <a:pPr>
              <a:defRPr/>
            </a:pPr>
            <a:fld id="{66826BB2-56D0-4EA2-AA07-4DD623604CE9}"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26855122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lgn="ctr">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lgn="ctr">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3"/>
          <p:cNvSpPr>
            <a:spLocks noGrp="1"/>
          </p:cNvSpPr>
          <p:nvPr>
            <p:ph type="dt" sz="half" idx="10"/>
          </p:nvPr>
        </p:nvSpPr>
        <p:spPr/>
        <p:txBody>
          <a:bodyPr/>
          <a:lstStyle>
            <a:lvl1pPr>
              <a:defRPr/>
            </a:lvl1pPr>
          </a:lstStyle>
          <a:p>
            <a:pPr>
              <a:defRPr/>
            </a:pPr>
            <a:endParaRPr lang="en-GB" altLang="en-US">
              <a:solidFill>
                <a:srgbClr val="DEDEE0"/>
              </a:solidFill>
            </a:endParaRPr>
          </a:p>
        </p:txBody>
      </p:sp>
      <p:sp>
        <p:nvSpPr>
          <p:cNvPr id="8" name="Footer Placeholder 4"/>
          <p:cNvSpPr>
            <a:spLocks noGrp="1"/>
          </p:cNvSpPr>
          <p:nvPr>
            <p:ph type="ftr" sz="quarter" idx="11"/>
          </p:nvPr>
        </p:nvSpPr>
        <p:spPr/>
        <p:txBody>
          <a:bodyPr/>
          <a:lstStyle>
            <a:lvl1pPr>
              <a:defRPr/>
            </a:lvl1pPr>
          </a:lstStyle>
          <a:p>
            <a:pPr>
              <a:defRPr/>
            </a:pPr>
            <a:endParaRPr lang="en-GB" altLang="en-US">
              <a:solidFill>
                <a:srgbClr val="DEDEE0"/>
              </a:solidFill>
            </a:endParaRPr>
          </a:p>
        </p:txBody>
      </p:sp>
      <p:sp>
        <p:nvSpPr>
          <p:cNvPr id="9" name="Slide Number Placeholder 5"/>
          <p:cNvSpPr>
            <a:spLocks noGrp="1"/>
          </p:cNvSpPr>
          <p:nvPr>
            <p:ph type="sldNum" sz="quarter" idx="12"/>
          </p:nvPr>
        </p:nvSpPr>
        <p:spPr/>
        <p:txBody>
          <a:bodyPr/>
          <a:lstStyle>
            <a:lvl1pPr>
              <a:defRPr/>
            </a:lvl1pPr>
          </a:lstStyle>
          <a:p>
            <a:pPr>
              <a:defRPr/>
            </a:pPr>
            <a:fld id="{8800A7E0-7480-4B76-A498-E07E97020D40}"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16653473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3"/>
          <p:cNvSpPr>
            <a:spLocks noGrp="1"/>
          </p:cNvSpPr>
          <p:nvPr>
            <p:ph type="dt" sz="half" idx="10"/>
          </p:nvPr>
        </p:nvSpPr>
        <p:spPr/>
        <p:txBody>
          <a:bodyPr/>
          <a:lstStyle>
            <a:lvl1pPr>
              <a:defRPr/>
            </a:lvl1pPr>
          </a:lstStyle>
          <a:p>
            <a:pPr>
              <a:defRPr/>
            </a:pPr>
            <a:endParaRPr lang="en-GB" altLang="en-US">
              <a:solidFill>
                <a:srgbClr val="DEDEE0"/>
              </a:solidFill>
            </a:endParaRPr>
          </a:p>
        </p:txBody>
      </p:sp>
      <p:sp>
        <p:nvSpPr>
          <p:cNvPr id="4" name="Footer Placeholder 4"/>
          <p:cNvSpPr>
            <a:spLocks noGrp="1"/>
          </p:cNvSpPr>
          <p:nvPr>
            <p:ph type="ftr" sz="quarter" idx="11"/>
          </p:nvPr>
        </p:nvSpPr>
        <p:spPr/>
        <p:txBody>
          <a:bodyPr/>
          <a:lstStyle>
            <a:lvl1pPr>
              <a:defRPr/>
            </a:lvl1pPr>
          </a:lstStyle>
          <a:p>
            <a:pPr>
              <a:defRPr/>
            </a:pPr>
            <a:endParaRPr lang="en-GB" altLang="en-US">
              <a:solidFill>
                <a:srgbClr val="DEDEE0"/>
              </a:solidFill>
            </a:endParaRPr>
          </a:p>
        </p:txBody>
      </p:sp>
      <p:sp>
        <p:nvSpPr>
          <p:cNvPr id="5" name="Slide Number Placeholder 5"/>
          <p:cNvSpPr>
            <a:spLocks noGrp="1"/>
          </p:cNvSpPr>
          <p:nvPr>
            <p:ph type="sldNum" sz="quarter" idx="12"/>
          </p:nvPr>
        </p:nvSpPr>
        <p:spPr/>
        <p:txBody>
          <a:bodyPr/>
          <a:lstStyle>
            <a:lvl1pPr>
              <a:defRPr/>
            </a:lvl1pPr>
          </a:lstStyle>
          <a:p>
            <a:pPr>
              <a:defRPr/>
            </a:pPr>
            <a:fld id="{2BAF4F26-A069-4916-A2F4-673F8E190634}"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3043200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endParaRPr lang="en-GB" altLang="en-US">
              <a:solidFill>
                <a:srgbClr val="DEDEE0"/>
              </a:solidFill>
            </a:endParaRPr>
          </a:p>
        </p:txBody>
      </p:sp>
      <p:sp>
        <p:nvSpPr>
          <p:cNvPr id="3" name="Footer Placeholder 4"/>
          <p:cNvSpPr>
            <a:spLocks noGrp="1"/>
          </p:cNvSpPr>
          <p:nvPr>
            <p:ph type="ftr" sz="quarter" idx="11"/>
          </p:nvPr>
        </p:nvSpPr>
        <p:spPr/>
        <p:txBody>
          <a:bodyPr/>
          <a:lstStyle>
            <a:lvl1pPr>
              <a:defRPr/>
            </a:lvl1pPr>
          </a:lstStyle>
          <a:p>
            <a:pPr>
              <a:defRPr/>
            </a:pPr>
            <a:endParaRPr lang="en-GB" altLang="en-US">
              <a:solidFill>
                <a:srgbClr val="DEDEE0"/>
              </a:solidFill>
            </a:endParaRPr>
          </a:p>
        </p:txBody>
      </p:sp>
      <p:sp>
        <p:nvSpPr>
          <p:cNvPr id="4" name="Slide Number Placeholder 5"/>
          <p:cNvSpPr>
            <a:spLocks noGrp="1"/>
          </p:cNvSpPr>
          <p:nvPr>
            <p:ph type="sldNum" sz="quarter" idx="12"/>
          </p:nvPr>
        </p:nvSpPr>
        <p:spPr/>
        <p:txBody>
          <a:bodyPr/>
          <a:lstStyle>
            <a:lvl1pPr>
              <a:defRPr/>
            </a:lvl1pPr>
          </a:lstStyle>
          <a:p>
            <a:pPr>
              <a:defRPr/>
            </a:pPr>
            <a:fld id="{8029F6D1-F1C3-476A-B6DE-120D2E89F666}"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18371869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5" name="Rectangle 4"/>
          <p:cNvSpPr/>
          <p:nvPr/>
        </p:nvSpPr>
        <p:spPr>
          <a:xfrm>
            <a:off x="0" y="1563688"/>
            <a:ext cx="2762250" cy="3313112"/>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base">
              <a:spcBef>
                <a:spcPct val="0"/>
              </a:spcBef>
              <a:spcAft>
                <a:spcPct val="0"/>
              </a:spcAft>
              <a:defRPr/>
            </a:pPr>
            <a:endParaRPr lang="en-US">
              <a:solidFill>
                <a:prstClr val="white"/>
              </a:solidFill>
            </a:endParaRPr>
          </a:p>
        </p:txBody>
      </p:sp>
      <p:cxnSp>
        <p:nvCxnSpPr>
          <p:cNvPr id="6" name="Straight Connector 5"/>
          <p:cNvCxnSpPr/>
          <p:nvPr/>
        </p:nvCxnSpPr>
        <p:spPr>
          <a:xfrm rot="5400000">
            <a:off x="1127919" y="3221832"/>
            <a:ext cx="3017837"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1712913"/>
            <a:ext cx="2651125" cy="1587"/>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0" y="4733925"/>
            <a:ext cx="2651125"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200400" y="273050"/>
            <a:ext cx="54864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 name="Title 1"/>
          <p:cNvSpPr>
            <a:spLocks noGrp="1"/>
          </p:cNvSpPr>
          <p:nvPr>
            <p:ph type="title"/>
          </p:nvPr>
        </p:nvSpPr>
        <p:spPr>
          <a:xfrm>
            <a:off x="152400" y="1901952"/>
            <a:ext cx="2377440" cy="1371600"/>
          </a:xfrm>
        </p:spPr>
        <p:txBody>
          <a:bodyPr/>
          <a:lstStyle>
            <a:lvl1pPr algn="l" defTabSz="914400" rtl="0" eaLnBrk="1" latinLnBrk="0" hangingPunct="1">
              <a:spcBef>
                <a:spcPct val="0"/>
              </a:spcBef>
              <a:buNone/>
              <a:tabLst>
                <a:tab pos="3830638" algn="l"/>
              </a:tabLst>
              <a:defRPr lang="en-US" sz="2600" b="1" kern="1200" cap="none" spc="20" baseline="0" dirty="0">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latin typeface="+mj-lt"/>
                <a:ea typeface="+mj-ea"/>
                <a:cs typeface="+mj-cs"/>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152400" y="3273552"/>
            <a:ext cx="2377440" cy="1371600"/>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Date Placeholder 4"/>
          <p:cNvSpPr>
            <a:spLocks noGrp="1"/>
          </p:cNvSpPr>
          <p:nvPr>
            <p:ph type="dt" sz="half" idx="10"/>
          </p:nvPr>
        </p:nvSpPr>
        <p:spPr/>
        <p:txBody>
          <a:bodyPr/>
          <a:lstStyle>
            <a:lvl1pPr>
              <a:defRPr/>
            </a:lvl1pPr>
          </a:lstStyle>
          <a:p>
            <a:pPr>
              <a:defRPr/>
            </a:pPr>
            <a:endParaRPr lang="en-GB" altLang="en-US">
              <a:solidFill>
                <a:srgbClr val="DEDEE0"/>
              </a:solidFill>
            </a:endParaRPr>
          </a:p>
        </p:txBody>
      </p:sp>
      <p:sp>
        <p:nvSpPr>
          <p:cNvPr id="10" name="Footer Placeholder 5"/>
          <p:cNvSpPr>
            <a:spLocks noGrp="1"/>
          </p:cNvSpPr>
          <p:nvPr>
            <p:ph type="ftr" sz="quarter" idx="11"/>
          </p:nvPr>
        </p:nvSpPr>
        <p:spPr/>
        <p:txBody>
          <a:bodyPr/>
          <a:lstStyle>
            <a:lvl1pPr>
              <a:defRPr/>
            </a:lvl1pPr>
          </a:lstStyle>
          <a:p>
            <a:pPr>
              <a:defRPr/>
            </a:pPr>
            <a:endParaRPr lang="en-GB" altLang="en-US">
              <a:solidFill>
                <a:srgbClr val="DEDEE0"/>
              </a:solidFill>
            </a:endParaRPr>
          </a:p>
        </p:txBody>
      </p:sp>
      <p:sp>
        <p:nvSpPr>
          <p:cNvPr id="11" name="Slide Number Placeholder 6"/>
          <p:cNvSpPr>
            <a:spLocks noGrp="1"/>
          </p:cNvSpPr>
          <p:nvPr>
            <p:ph type="sldNum" sz="quarter" idx="12"/>
          </p:nvPr>
        </p:nvSpPr>
        <p:spPr/>
        <p:txBody>
          <a:bodyPr/>
          <a:lstStyle>
            <a:lvl1pPr>
              <a:defRPr/>
            </a:lvl1pPr>
          </a:lstStyle>
          <a:p>
            <a:pPr>
              <a:defRPr/>
            </a:pPr>
            <a:fld id="{E581A5E7-960F-44A2-9BF9-9B0FF484EF6B}"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690841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5" name="Rectangle 4"/>
          <p:cNvSpPr/>
          <p:nvPr/>
        </p:nvSpPr>
        <p:spPr>
          <a:xfrm>
            <a:off x="0" y="1563688"/>
            <a:ext cx="2762250" cy="3313112"/>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base">
              <a:spcBef>
                <a:spcPct val="0"/>
              </a:spcBef>
              <a:spcAft>
                <a:spcPct val="0"/>
              </a:spcAft>
              <a:defRPr/>
            </a:pPr>
            <a:endParaRPr lang="en-US">
              <a:solidFill>
                <a:prstClr val="white"/>
              </a:solidFill>
            </a:endParaRPr>
          </a:p>
        </p:txBody>
      </p:sp>
      <p:cxnSp>
        <p:nvCxnSpPr>
          <p:cNvPr id="6" name="Straight Connector 5"/>
          <p:cNvCxnSpPr/>
          <p:nvPr/>
        </p:nvCxnSpPr>
        <p:spPr>
          <a:xfrm rot="5400000">
            <a:off x="1127919" y="3221832"/>
            <a:ext cx="3017837"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1712913"/>
            <a:ext cx="2651125" cy="1587"/>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0" y="4733925"/>
            <a:ext cx="2651125"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Picture Placeholder 2"/>
          <p:cNvSpPr>
            <a:spLocks noGrp="1"/>
          </p:cNvSpPr>
          <p:nvPr>
            <p:ph type="pic" idx="1"/>
          </p:nvPr>
        </p:nvSpPr>
        <p:spPr>
          <a:xfrm>
            <a:off x="3200400" y="381000"/>
            <a:ext cx="5562600" cy="5638800"/>
          </a:xfrm>
          <a:solidFill>
            <a:schemeClr val="bg2"/>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US" noProof="0"/>
          </a:p>
        </p:txBody>
      </p:sp>
      <p:sp>
        <p:nvSpPr>
          <p:cNvPr id="2" name="Title 1"/>
          <p:cNvSpPr>
            <a:spLocks noGrp="1"/>
          </p:cNvSpPr>
          <p:nvPr>
            <p:ph type="title"/>
          </p:nvPr>
        </p:nvSpPr>
        <p:spPr>
          <a:xfrm>
            <a:off x="155448" y="1905000"/>
            <a:ext cx="2377440" cy="1371600"/>
          </a:xfrm>
        </p:spPr>
        <p:txBody>
          <a:bodyPr/>
          <a:lstStyle>
            <a:lvl1pPr algn="l">
              <a:defRPr sz="2600" b="1" cap="none" spc="20" baseline="0">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152400" y="3276600"/>
            <a:ext cx="2377440" cy="1371600"/>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Date Placeholder 4"/>
          <p:cNvSpPr>
            <a:spLocks noGrp="1"/>
          </p:cNvSpPr>
          <p:nvPr>
            <p:ph type="dt" sz="half" idx="10"/>
          </p:nvPr>
        </p:nvSpPr>
        <p:spPr/>
        <p:txBody>
          <a:bodyPr/>
          <a:lstStyle>
            <a:lvl1pPr>
              <a:defRPr/>
            </a:lvl1pPr>
          </a:lstStyle>
          <a:p>
            <a:pPr>
              <a:defRPr/>
            </a:pPr>
            <a:endParaRPr lang="en-GB" altLang="en-US">
              <a:solidFill>
                <a:srgbClr val="DEDEE0"/>
              </a:solidFill>
            </a:endParaRPr>
          </a:p>
        </p:txBody>
      </p:sp>
      <p:sp>
        <p:nvSpPr>
          <p:cNvPr id="10" name="Footer Placeholder 5"/>
          <p:cNvSpPr>
            <a:spLocks noGrp="1"/>
          </p:cNvSpPr>
          <p:nvPr>
            <p:ph type="ftr" sz="quarter" idx="11"/>
          </p:nvPr>
        </p:nvSpPr>
        <p:spPr/>
        <p:txBody>
          <a:bodyPr/>
          <a:lstStyle>
            <a:lvl1pPr>
              <a:defRPr/>
            </a:lvl1pPr>
          </a:lstStyle>
          <a:p>
            <a:pPr>
              <a:defRPr/>
            </a:pPr>
            <a:endParaRPr lang="en-GB" altLang="en-US">
              <a:solidFill>
                <a:srgbClr val="DEDEE0"/>
              </a:solidFill>
            </a:endParaRPr>
          </a:p>
        </p:txBody>
      </p:sp>
      <p:sp>
        <p:nvSpPr>
          <p:cNvPr id="11" name="Slide Number Placeholder 6"/>
          <p:cNvSpPr>
            <a:spLocks noGrp="1"/>
          </p:cNvSpPr>
          <p:nvPr>
            <p:ph type="sldNum" sz="quarter" idx="12"/>
          </p:nvPr>
        </p:nvSpPr>
        <p:spPr/>
        <p:txBody>
          <a:bodyPr/>
          <a:lstStyle>
            <a:lvl1pPr>
              <a:defRPr/>
            </a:lvl1pPr>
          </a:lstStyle>
          <a:p>
            <a:pPr>
              <a:defRPr/>
            </a:pPr>
            <a:fld id="{A09E8EAA-3C01-48E5-9228-9553D79589BE}"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30767260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endParaRPr lang="en-GB" altLang="en-US">
              <a:solidFill>
                <a:srgbClr val="DEDEE0"/>
              </a:solidFill>
            </a:endParaRPr>
          </a:p>
        </p:txBody>
      </p:sp>
      <p:sp>
        <p:nvSpPr>
          <p:cNvPr id="5" name="Footer Placeholder 4"/>
          <p:cNvSpPr>
            <a:spLocks noGrp="1"/>
          </p:cNvSpPr>
          <p:nvPr>
            <p:ph type="ftr" sz="quarter" idx="11"/>
          </p:nvPr>
        </p:nvSpPr>
        <p:spPr/>
        <p:txBody>
          <a:bodyPr/>
          <a:lstStyle>
            <a:lvl1pPr>
              <a:defRPr/>
            </a:lvl1pPr>
          </a:lstStyle>
          <a:p>
            <a:pPr>
              <a:defRPr/>
            </a:pPr>
            <a:endParaRPr lang="en-GB" altLang="en-US">
              <a:solidFill>
                <a:srgbClr val="DEDEE0"/>
              </a:solidFill>
            </a:endParaRPr>
          </a:p>
        </p:txBody>
      </p:sp>
      <p:sp>
        <p:nvSpPr>
          <p:cNvPr id="6" name="Slide Number Placeholder 5"/>
          <p:cNvSpPr>
            <a:spLocks noGrp="1"/>
          </p:cNvSpPr>
          <p:nvPr>
            <p:ph type="sldNum" sz="quarter" idx="12"/>
          </p:nvPr>
        </p:nvSpPr>
        <p:spPr/>
        <p:txBody>
          <a:bodyPr/>
          <a:lstStyle>
            <a:lvl1pPr>
              <a:defRPr/>
            </a:lvl1pPr>
          </a:lstStyle>
          <a:p>
            <a:pPr>
              <a:defRPr/>
            </a:pPr>
            <a:fld id="{C0FC5B76-09BD-4366-842E-CE223774782E}"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36194975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endParaRPr lang="en-GB" altLang="en-US">
              <a:solidFill>
                <a:srgbClr val="DEDEE0"/>
              </a:solidFill>
            </a:endParaRPr>
          </a:p>
        </p:txBody>
      </p:sp>
      <p:sp>
        <p:nvSpPr>
          <p:cNvPr id="5" name="Footer Placeholder 4"/>
          <p:cNvSpPr>
            <a:spLocks noGrp="1"/>
          </p:cNvSpPr>
          <p:nvPr>
            <p:ph type="ftr" sz="quarter" idx="11"/>
          </p:nvPr>
        </p:nvSpPr>
        <p:spPr/>
        <p:txBody>
          <a:bodyPr/>
          <a:lstStyle>
            <a:lvl1pPr>
              <a:defRPr/>
            </a:lvl1pPr>
          </a:lstStyle>
          <a:p>
            <a:pPr>
              <a:defRPr/>
            </a:pPr>
            <a:endParaRPr lang="en-GB" altLang="en-US">
              <a:solidFill>
                <a:srgbClr val="DEDEE0"/>
              </a:solidFill>
            </a:endParaRPr>
          </a:p>
        </p:txBody>
      </p:sp>
      <p:sp>
        <p:nvSpPr>
          <p:cNvPr id="6" name="Slide Number Placeholder 5"/>
          <p:cNvSpPr>
            <a:spLocks noGrp="1"/>
          </p:cNvSpPr>
          <p:nvPr>
            <p:ph type="sldNum" sz="quarter" idx="12"/>
          </p:nvPr>
        </p:nvSpPr>
        <p:spPr/>
        <p:txBody>
          <a:bodyPr/>
          <a:lstStyle>
            <a:lvl1pPr>
              <a:defRPr/>
            </a:lvl1pPr>
          </a:lstStyle>
          <a:p>
            <a:pPr>
              <a:defRPr/>
            </a:pPr>
            <a:fld id="{0AB4F948-6B4E-4F71-A06D-3A71A42E432D}"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7312061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5225"/>
            <a:ext cx="2133600" cy="476250"/>
          </a:xfrm>
        </p:spPr>
        <p:txBody>
          <a:bodyPr/>
          <a:lstStyle>
            <a:lvl1pPr>
              <a:defRPr/>
            </a:lvl1pPr>
          </a:lstStyle>
          <a:p>
            <a:pPr>
              <a:defRPr/>
            </a:pPr>
            <a:endParaRPr lang="en-GB" altLang="en-US">
              <a:solidFill>
                <a:srgbClr val="DEDEE0"/>
              </a:solidFill>
            </a:endParaRPr>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pPr>
              <a:defRPr/>
            </a:pPr>
            <a:endParaRPr lang="en-GB" altLang="en-US">
              <a:solidFill>
                <a:srgbClr val="DEDEE0"/>
              </a:solidFill>
            </a:endParaRPr>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pPr>
              <a:defRPr/>
            </a:pPr>
            <a:fld id="{C8AE8AA5-3501-468F-83AC-DDD807CFEEF1}"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286593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5225"/>
            <a:ext cx="2133600" cy="476250"/>
          </a:xfrm>
        </p:spPr>
        <p:txBody>
          <a:bodyPr/>
          <a:lstStyle>
            <a:lvl1pPr>
              <a:defRPr/>
            </a:lvl1pPr>
          </a:lstStyle>
          <a:p>
            <a:pPr>
              <a:defRPr/>
            </a:pPr>
            <a:endParaRPr lang="en-GB" altLang="en-US">
              <a:solidFill>
                <a:srgbClr val="DEDEE0"/>
              </a:solidFill>
            </a:endParaRPr>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pPr>
              <a:defRPr/>
            </a:pPr>
            <a:endParaRPr lang="en-GB" altLang="en-US">
              <a:solidFill>
                <a:srgbClr val="DEDEE0"/>
              </a:solidFill>
            </a:endParaRPr>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pPr>
              <a:defRPr/>
            </a:pPr>
            <a:fld id="{72028C18-2028-4A40-BE26-B14789B40767}"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14114122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5"/>
          <a:srcRect/>
          <a:stretch>
            <a:fillRect/>
          </a:stretch>
        </a:blipFill>
        <a:effectLst/>
      </p:bgPr>
    </p:bg>
    <p:spTree>
      <p:nvGrpSpPr>
        <p:cNvPr id="1" name=""/>
        <p:cNvGrpSpPr/>
        <p:nvPr/>
      </p:nvGrpSpPr>
      <p:grpSpPr>
        <a:xfrm>
          <a:off x="0" y="0"/>
          <a:ext cx="0" cy="0"/>
          <a:chOff x="0" y="0"/>
          <a:chExt cx="0" cy="0"/>
        </a:xfrm>
      </p:grpSpPr>
      <p:sp>
        <p:nvSpPr>
          <p:cNvPr id="190" name="Rectangle 189"/>
          <p:cNvSpPr/>
          <p:nvPr/>
        </p:nvSpPr>
        <p:spPr>
          <a:xfrm>
            <a:off x="149225" y="136525"/>
            <a:ext cx="8869363" cy="6584950"/>
          </a:xfrm>
          <a:prstGeom prst="rect">
            <a:avLst/>
          </a:prstGeom>
          <a:noFill/>
          <a:ln w="19050" cmpd="sng">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base">
              <a:spcBef>
                <a:spcPct val="0"/>
              </a:spcBef>
              <a:spcAft>
                <a:spcPct val="0"/>
              </a:spcAft>
              <a:defRPr/>
            </a:pPr>
            <a:endParaRPr lang="en-US">
              <a:solidFill>
                <a:prstClr val="white"/>
              </a:solidFill>
            </a:endParaRPr>
          </a:p>
        </p:txBody>
      </p:sp>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1028"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4" name="Date Placeholder 3"/>
          <p:cNvSpPr>
            <a:spLocks noGrp="1"/>
          </p:cNvSpPr>
          <p:nvPr>
            <p:ph type="dt" sz="half" idx="2"/>
          </p:nvPr>
        </p:nvSpPr>
        <p:spPr>
          <a:xfrm>
            <a:off x="457200" y="6311900"/>
            <a:ext cx="2133600" cy="365125"/>
          </a:xfrm>
          <a:prstGeom prst="rect">
            <a:avLst/>
          </a:prstGeom>
        </p:spPr>
        <p:txBody>
          <a:bodyPr vert="horz" lIns="91440" tIns="45720" rIns="91440" bIns="45720" rtlCol="0" anchor="ctr"/>
          <a:lstStyle>
            <a:lvl1pPr algn="l">
              <a:defRPr sz="1200">
                <a:solidFill>
                  <a:schemeClr val="tx2"/>
                </a:solidFill>
              </a:defRPr>
            </a:lvl1pPr>
          </a:lstStyle>
          <a:p>
            <a:pPr fontAlgn="base">
              <a:spcBef>
                <a:spcPct val="0"/>
              </a:spcBef>
              <a:spcAft>
                <a:spcPct val="0"/>
              </a:spcAft>
              <a:defRPr/>
            </a:pPr>
            <a:endParaRPr lang="en-GB" altLang="en-US">
              <a:solidFill>
                <a:srgbClr val="DEDEE0"/>
              </a:solidFill>
              <a:latin typeface="Arial" charset="0"/>
              <a:cs typeface="Arial" charset="0"/>
            </a:endParaRPr>
          </a:p>
        </p:txBody>
      </p:sp>
      <p:sp>
        <p:nvSpPr>
          <p:cNvPr id="5" name="Footer Placeholder 4"/>
          <p:cNvSpPr>
            <a:spLocks noGrp="1"/>
          </p:cNvSpPr>
          <p:nvPr>
            <p:ph type="ftr" sz="quarter" idx="3"/>
          </p:nvPr>
        </p:nvSpPr>
        <p:spPr>
          <a:xfrm>
            <a:off x="2830513" y="6311900"/>
            <a:ext cx="3482975" cy="365125"/>
          </a:xfrm>
          <a:prstGeom prst="rect">
            <a:avLst/>
          </a:prstGeom>
        </p:spPr>
        <p:txBody>
          <a:bodyPr vert="horz" lIns="91440" tIns="45720" rIns="91440" bIns="45720" rtlCol="0" anchor="ctr"/>
          <a:lstStyle>
            <a:lvl1pPr algn="ctr">
              <a:defRPr sz="1200">
                <a:solidFill>
                  <a:schemeClr val="tx2"/>
                </a:solidFill>
              </a:defRPr>
            </a:lvl1pPr>
          </a:lstStyle>
          <a:p>
            <a:pPr fontAlgn="base">
              <a:spcBef>
                <a:spcPct val="0"/>
              </a:spcBef>
              <a:spcAft>
                <a:spcPct val="0"/>
              </a:spcAft>
              <a:defRPr/>
            </a:pPr>
            <a:endParaRPr lang="en-GB" altLang="en-US">
              <a:solidFill>
                <a:srgbClr val="DEDEE0"/>
              </a:solidFill>
              <a:latin typeface="Arial" charset="0"/>
              <a:cs typeface="Arial" charset="0"/>
            </a:endParaRPr>
          </a:p>
        </p:txBody>
      </p:sp>
      <p:sp>
        <p:nvSpPr>
          <p:cNvPr id="6" name="Slide Number Placeholder 5"/>
          <p:cNvSpPr>
            <a:spLocks noGrp="1"/>
          </p:cNvSpPr>
          <p:nvPr>
            <p:ph type="sldNum" sz="quarter" idx="4"/>
          </p:nvPr>
        </p:nvSpPr>
        <p:spPr>
          <a:xfrm>
            <a:off x="6553200" y="6311900"/>
            <a:ext cx="2133600" cy="365125"/>
          </a:xfrm>
          <a:prstGeom prst="rect">
            <a:avLst/>
          </a:prstGeom>
        </p:spPr>
        <p:txBody>
          <a:bodyPr vert="horz" lIns="91440" tIns="45720" rIns="91440" bIns="45720" rtlCol="0" anchor="ctr"/>
          <a:lstStyle>
            <a:lvl1pPr algn="r">
              <a:defRPr sz="1200" smtClean="0">
                <a:solidFill>
                  <a:schemeClr val="tx2"/>
                </a:solidFill>
              </a:defRPr>
            </a:lvl1pPr>
          </a:lstStyle>
          <a:p>
            <a:pPr fontAlgn="base">
              <a:spcBef>
                <a:spcPct val="0"/>
              </a:spcBef>
              <a:spcAft>
                <a:spcPct val="0"/>
              </a:spcAft>
              <a:defRPr/>
            </a:pPr>
            <a:fld id="{FEF7B637-C6D9-44FE-A9B7-3A012492E644}" type="slidenum">
              <a:rPr lang="en-GB" altLang="en-US">
                <a:solidFill>
                  <a:srgbClr val="DEDEE0"/>
                </a:solidFill>
                <a:latin typeface="Arial" charset="0"/>
                <a:cs typeface="Arial" charset="0"/>
              </a:rPr>
              <a:pPr fontAlgn="base">
                <a:spcBef>
                  <a:spcPct val="0"/>
                </a:spcBef>
                <a:spcAft>
                  <a:spcPct val="0"/>
                </a:spcAft>
                <a:defRPr/>
              </a:pPr>
              <a:t>‹#›</a:t>
            </a:fld>
            <a:endParaRPr lang="en-GB" altLang="en-US">
              <a:solidFill>
                <a:srgbClr val="DEDEE0"/>
              </a:solidFill>
              <a:latin typeface="Arial" charset="0"/>
              <a:cs typeface="Arial" charset="0"/>
            </a:endParaRPr>
          </a:p>
        </p:txBody>
      </p:sp>
    </p:spTree>
    <p:extLst>
      <p:ext uri="{BB962C8B-B14F-4D97-AF65-F5344CB8AC3E}">
        <p14:creationId xmlns:p14="http://schemas.microsoft.com/office/powerpoint/2010/main" val="12748684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l" rtl="0" fontAlgn="base">
        <a:spcBef>
          <a:spcPct val="0"/>
        </a:spcBef>
        <a:spcAft>
          <a:spcPct val="0"/>
        </a:spcAft>
        <a:tabLst>
          <a:tab pos="3830638" algn="l"/>
        </a:tabLst>
        <a:defRPr sz="3600" b="1" kern="1200" spc="50">
          <a:ln w="13335" cmpd="sng">
            <a:solidFill>
              <a:schemeClr val="accent1">
                <a:lumMod val="50000"/>
              </a:schemeClr>
            </a:solidFill>
            <a:prstDash val="solid"/>
          </a:ln>
          <a:solidFill>
            <a:srgbClr val="FEFEFE"/>
          </a:solidFill>
          <a:latin typeface="+mj-lt"/>
          <a:ea typeface="+mj-ea"/>
          <a:cs typeface="+mj-cs"/>
        </a:defRPr>
      </a:lvl1pPr>
      <a:lvl2pPr algn="l" rtl="0" fontAlgn="base">
        <a:spcBef>
          <a:spcPct val="0"/>
        </a:spcBef>
        <a:spcAft>
          <a:spcPct val="0"/>
        </a:spcAft>
        <a:tabLst>
          <a:tab pos="3830638" algn="l"/>
        </a:tabLst>
        <a:defRPr sz="3600" b="1">
          <a:solidFill>
            <a:srgbClr val="FEFEFE"/>
          </a:solidFill>
          <a:latin typeface="Tw Cen MT" pitchFamily="34" charset="0"/>
        </a:defRPr>
      </a:lvl2pPr>
      <a:lvl3pPr algn="l" rtl="0" fontAlgn="base">
        <a:spcBef>
          <a:spcPct val="0"/>
        </a:spcBef>
        <a:spcAft>
          <a:spcPct val="0"/>
        </a:spcAft>
        <a:tabLst>
          <a:tab pos="3830638" algn="l"/>
        </a:tabLst>
        <a:defRPr sz="3600" b="1">
          <a:solidFill>
            <a:srgbClr val="FEFEFE"/>
          </a:solidFill>
          <a:latin typeface="Tw Cen MT" pitchFamily="34" charset="0"/>
        </a:defRPr>
      </a:lvl3pPr>
      <a:lvl4pPr algn="l" rtl="0" fontAlgn="base">
        <a:spcBef>
          <a:spcPct val="0"/>
        </a:spcBef>
        <a:spcAft>
          <a:spcPct val="0"/>
        </a:spcAft>
        <a:tabLst>
          <a:tab pos="3830638" algn="l"/>
        </a:tabLst>
        <a:defRPr sz="3600" b="1">
          <a:solidFill>
            <a:srgbClr val="FEFEFE"/>
          </a:solidFill>
          <a:latin typeface="Tw Cen MT" pitchFamily="34" charset="0"/>
        </a:defRPr>
      </a:lvl4pPr>
      <a:lvl5pPr algn="l" rtl="0" fontAlgn="base">
        <a:spcBef>
          <a:spcPct val="0"/>
        </a:spcBef>
        <a:spcAft>
          <a:spcPct val="0"/>
        </a:spcAft>
        <a:tabLst>
          <a:tab pos="3830638" algn="l"/>
        </a:tabLst>
        <a:defRPr sz="3600" b="1">
          <a:solidFill>
            <a:srgbClr val="FEFEFE"/>
          </a:solidFill>
          <a:latin typeface="Tw Cen MT" pitchFamily="34" charset="0"/>
        </a:defRPr>
      </a:lvl5pPr>
      <a:lvl6pPr marL="457200" algn="l" rtl="0" fontAlgn="base">
        <a:spcBef>
          <a:spcPct val="0"/>
        </a:spcBef>
        <a:spcAft>
          <a:spcPct val="0"/>
        </a:spcAft>
        <a:tabLst>
          <a:tab pos="3830638" algn="l"/>
        </a:tabLst>
        <a:defRPr sz="3600" b="1">
          <a:solidFill>
            <a:srgbClr val="FEFEFE"/>
          </a:solidFill>
          <a:latin typeface="Tw Cen MT" pitchFamily="34" charset="0"/>
        </a:defRPr>
      </a:lvl6pPr>
      <a:lvl7pPr marL="914400" algn="l" rtl="0" fontAlgn="base">
        <a:spcBef>
          <a:spcPct val="0"/>
        </a:spcBef>
        <a:spcAft>
          <a:spcPct val="0"/>
        </a:spcAft>
        <a:tabLst>
          <a:tab pos="3830638" algn="l"/>
        </a:tabLst>
        <a:defRPr sz="3600" b="1">
          <a:solidFill>
            <a:srgbClr val="FEFEFE"/>
          </a:solidFill>
          <a:latin typeface="Tw Cen MT" pitchFamily="34" charset="0"/>
        </a:defRPr>
      </a:lvl7pPr>
      <a:lvl8pPr marL="1371600" algn="l" rtl="0" fontAlgn="base">
        <a:spcBef>
          <a:spcPct val="0"/>
        </a:spcBef>
        <a:spcAft>
          <a:spcPct val="0"/>
        </a:spcAft>
        <a:tabLst>
          <a:tab pos="3830638" algn="l"/>
        </a:tabLst>
        <a:defRPr sz="3600" b="1">
          <a:solidFill>
            <a:srgbClr val="FEFEFE"/>
          </a:solidFill>
          <a:latin typeface="Tw Cen MT" pitchFamily="34" charset="0"/>
        </a:defRPr>
      </a:lvl8pPr>
      <a:lvl9pPr marL="1828800" algn="l" rtl="0" fontAlgn="base">
        <a:spcBef>
          <a:spcPct val="0"/>
        </a:spcBef>
        <a:spcAft>
          <a:spcPct val="0"/>
        </a:spcAft>
        <a:tabLst>
          <a:tab pos="3830638" algn="l"/>
        </a:tabLst>
        <a:defRPr sz="3600" b="1">
          <a:solidFill>
            <a:srgbClr val="FEFEFE"/>
          </a:solidFill>
          <a:latin typeface="Tw Cen MT" pitchFamily="34" charset="0"/>
        </a:defRPr>
      </a:lvl9pPr>
    </p:titleStyle>
    <p:bodyStyle>
      <a:lvl1pPr marL="273050" indent="-273050" algn="l" rtl="0" fontAlgn="base">
        <a:spcBef>
          <a:spcPct val="20000"/>
        </a:spcBef>
        <a:spcAft>
          <a:spcPct val="0"/>
        </a:spcAft>
        <a:buClr>
          <a:srgbClr val="FE3737"/>
        </a:buClr>
        <a:buFont typeface="Arial" charset="0"/>
        <a:buChar char="•"/>
        <a:defRPr sz="2400" kern="1200">
          <a:solidFill>
            <a:schemeClr val="tx2"/>
          </a:solidFill>
          <a:latin typeface="+mn-lt"/>
          <a:ea typeface="+mn-ea"/>
          <a:cs typeface="+mn-cs"/>
        </a:defRPr>
      </a:lvl1pPr>
      <a:lvl2pPr marL="547688" indent="-182563" algn="l" rtl="0" fontAlgn="base">
        <a:spcBef>
          <a:spcPct val="20000"/>
        </a:spcBef>
        <a:spcAft>
          <a:spcPct val="0"/>
        </a:spcAft>
        <a:buClr>
          <a:srgbClr val="FE3737"/>
        </a:buClr>
        <a:buFont typeface="Arial" charset="0"/>
        <a:buChar char="•"/>
        <a:defRPr sz="2000" kern="1200">
          <a:solidFill>
            <a:schemeClr val="tx1"/>
          </a:solidFill>
          <a:latin typeface="+mn-lt"/>
          <a:ea typeface="+mn-ea"/>
          <a:cs typeface="+mn-cs"/>
        </a:defRPr>
      </a:lvl2pPr>
      <a:lvl3pPr marL="914400" indent="-228600" algn="l" rtl="0" fontAlgn="base">
        <a:spcBef>
          <a:spcPct val="20000"/>
        </a:spcBef>
        <a:spcAft>
          <a:spcPct val="0"/>
        </a:spcAft>
        <a:buClr>
          <a:schemeClr val="accent2"/>
        </a:buClr>
        <a:buFont typeface="Arial" charset="0"/>
        <a:buChar char="•"/>
        <a:defRPr sz="2000" kern="1200">
          <a:solidFill>
            <a:schemeClr val="tx2"/>
          </a:solidFill>
          <a:latin typeface="+mn-lt"/>
          <a:ea typeface="+mn-ea"/>
          <a:cs typeface="+mn-cs"/>
        </a:defRPr>
      </a:lvl3pPr>
      <a:lvl4pPr marL="1187450" indent="-228600" algn="l" rtl="0" fontAlgn="base">
        <a:spcBef>
          <a:spcPct val="20000"/>
        </a:spcBef>
        <a:spcAft>
          <a:spcPct val="0"/>
        </a:spcAft>
        <a:buClr>
          <a:srgbClr val="AC956E"/>
        </a:buClr>
        <a:buFont typeface="Arial" charset="0"/>
        <a:buChar char="•"/>
        <a:defRPr kern="1200">
          <a:solidFill>
            <a:schemeClr val="tx1"/>
          </a:solidFill>
          <a:latin typeface="+mn-lt"/>
          <a:ea typeface="+mn-ea"/>
          <a:cs typeface="+mn-cs"/>
        </a:defRPr>
      </a:lvl4pPr>
      <a:lvl5pPr marL="1462088" indent="-228600" algn="l" rtl="0" fontAlgn="base">
        <a:spcBef>
          <a:spcPct val="20000"/>
        </a:spcBef>
        <a:spcAft>
          <a:spcPct val="0"/>
        </a:spcAft>
        <a:buClr>
          <a:srgbClr val="808DA9"/>
        </a:buClr>
        <a:buFont typeface="Arial" charset="0"/>
        <a:buChar char="•"/>
        <a:defRPr sz="1600" kern="1200">
          <a:solidFill>
            <a:schemeClr val="tx2"/>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tx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1520" y="1988840"/>
            <a:ext cx="4419600" cy="1600327"/>
          </a:xfrm>
        </p:spPr>
        <p:txBody>
          <a:bodyPr>
            <a:normAutofit/>
          </a:bodyPr>
          <a:lstStyle/>
          <a:p>
            <a:pPr fontAlgn="auto">
              <a:spcAft>
                <a:spcPts val="0"/>
              </a:spcAft>
              <a:defRPr/>
            </a:pPr>
            <a:r>
              <a:rPr lang="en-GB" dirty="0" smtClean="0"/>
              <a:t>Satan in the Islamic Tradition</a:t>
            </a:r>
            <a:endParaRPr lang="en-GB" dirty="0"/>
          </a:p>
        </p:txBody>
      </p:sp>
      <p:sp>
        <p:nvSpPr>
          <p:cNvPr id="8195" name="Subtitle 2"/>
          <p:cNvSpPr>
            <a:spLocks noGrp="1"/>
          </p:cNvSpPr>
          <p:nvPr>
            <p:ph type="subTitle" idx="1"/>
          </p:nvPr>
        </p:nvSpPr>
        <p:spPr/>
        <p:txBody>
          <a:bodyPr/>
          <a:lstStyle/>
          <a:p>
            <a:r>
              <a:rPr lang="en-GB" altLang="en-US" dirty="0" smtClean="0"/>
              <a:t>HPRS5033/6033</a:t>
            </a:r>
          </a:p>
        </p:txBody>
      </p:sp>
    </p:spTree>
    <p:extLst>
      <p:ext uri="{BB962C8B-B14F-4D97-AF65-F5344CB8AC3E}">
        <p14:creationId xmlns:p14="http://schemas.microsoft.com/office/powerpoint/2010/main" val="426250499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395536" y="0"/>
            <a:ext cx="8229600" cy="1143000"/>
          </a:xfrm>
        </p:spPr>
        <p:txBody>
          <a:bodyPr/>
          <a:lstStyle/>
          <a:p>
            <a:pPr fontAlgn="auto">
              <a:spcAft>
                <a:spcPts val="0"/>
              </a:spcAft>
              <a:defRPr/>
            </a:pPr>
            <a:r>
              <a:rPr lang="en-GB" altLang="en-US" dirty="0" smtClean="0">
                <a:solidFill>
                  <a:schemeClr val="accent6">
                    <a:tint val="1000"/>
                  </a:schemeClr>
                </a:solidFill>
              </a:rPr>
              <a:t>Satan before the Emergence of Islam</a:t>
            </a:r>
            <a:endParaRPr lang="en-GB" altLang="en-US" dirty="0">
              <a:solidFill>
                <a:schemeClr val="accent6">
                  <a:tint val="1000"/>
                </a:schemeClr>
              </a:solidFill>
            </a:endParaRPr>
          </a:p>
        </p:txBody>
      </p:sp>
      <p:sp>
        <p:nvSpPr>
          <p:cNvPr id="9219" name="Rectangle 3"/>
          <p:cNvSpPr>
            <a:spLocks noGrp="1" noChangeArrowheads="1"/>
          </p:cNvSpPr>
          <p:nvPr>
            <p:ph idx="1"/>
          </p:nvPr>
        </p:nvSpPr>
        <p:spPr>
          <a:xfrm>
            <a:off x="457200" y="1600200"/>
            <a:ext cx="8075240" cy="4525963"/>
          </a:xfrm>
        </p:spPr>
        <p:txBody>
          <a:bodyPr/>
          <a:lstStyle/>
          <a:p>
            <a:pPr algn="just"/>
            <a:r>
              <a:rPr lang="en-GB" altLang="en-US" sz="2800" dirty="0" smtClean="0"/>
              <a:t>The character of the Devil underwent significant development in the early Christian era. More details added to Satan’s biography by the leaders of the Early Church (e.g. Origen, Augustine). </a:t>
            </a:r>
          </a:p>
          <a:p>
            <a:pPr algn="just"/>
            <a:endParaRPr lang="en-GB" altLang="en-US" sz="2800" dirty="0"/>
          </a:p>
          <a:p>
            <a:pPr algn="just"/>
            <a:r>
              <a:rPr lang="en-GB" altLang="en-US" sz="2800" dirty="0" smtClean="0"/>
              <a:t>By the time of the emergence of Islam (early 7</a:t>
            </a:r>
            <a:r>
              <a:rPr lang="en-GB" altLang="en-US" sz="2800" baseline="30000" dirty="0" smtClean="0"/>
              <a:t>th</a:t>
            </a:r>
            <a:r>
              <a:rPr lang="en-GB" altLang="en-US" sz="2800" dirty="0" smtClean="0"/>
              <a:t> century), the story of the Devil had reached its classical form, i.e. Lucifer, the highest of all angels, thrown out of heaven on account of his jealousy and pride. </a:t>
            </a:r>
          </a:p>
        </p:txBody>
      </p:sp>
    </p:spTree>
    <p:extLst>
      <p:ext uri="{BB962C8B-B14F-4D97-AF65-F5344CB8AC3E}">
        <p14:creationId xmlns:p14="http://schemas.microsoft.com/office/powerpoint/2010/main" val="278951149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539552" y="16202"/>
            <a:ext cx="8229600" cy="1143000"/>
          </a:xfrm>
        </p:spPr>
        <p:txBody>
          <a:bodyPr/>
          <a:lstStyle/>
          <a:p>
            <a:pPr fontAlgn="auto">
              <a:spcAft>
                <a:spcPts val="0"/>
              </a:spcAft>
              <a:defRPr/>
            </a:pPr>
            <a:r>
              <a:rPr lang="en-GB" altLang="en-US" i="1" dirty="0" smtClean="0">
                <a:solidFill>
                  <a:schemeClr val="accent6">
                    <a:tint val="1000"/>
                  </a:schemeClr>
                </a:solidFill>
              </a:rPr>
              <a:t>Al-</a:t>
            </a:r>
            <a:r>
              <a:rPr lang="en-GB" altLang="en-US" i="1" dirty="0" err="1" smtClean="0">
                <a:solidFill>
                  <a:schemeClr val="accent6">
                    <a:tint val="1000"/>
                  </a:schemeClr>
                </a:solidFill>
              </a:rPr>
              <a:t>Ghaib</a:t>
            </a:r>
            <a:r>
              <a:rPr lang="en-GB" altLang="en-US" dirty="0" smtClean="0">
                <a:solidFill>
                  <a:schemeClr val="accent6">
                    <a:tint val="1000"/>
                  </a:schemeClr>
                </a:solidFill>
              </a:rPr>
              <a:t> </a:t>
            </a:r>
            <a:endParaRPr lang="en-GB" altLang="en-US" dirty="0">
              <a:solidFill>
                <a:schemeClr val="accent6">
                  <a:tint val="1000"/>
                </a:schemeClr>
              </a:solidFill>
            </a:endParaRPr>
          </a:p>
        </p:txBody>
      </p:sp>
      <p:sp>
        <p:nvSpPr>
          <p:cNvPr id="10243" name="Rectangle 3"/>
          <p:cNvSpPr>
            <a:spLocks noGrp="1" noChangeArrowheads="1"/>
          </p:cNvSpPr>
          <p:nvPr>
            <p:ph idx="1"/>
          </p:nvPr>
        </p:nvSpPr>
        <p:spPr/>
        <p:txBody>
          <a:bodyPr/>
          <a:lstStyle/>
          <a:p>
            <a:pPr algn="just"/>
            <a:r>
              <a:rPr lang="en-GB" altLang="en-US" sz="2800" dirty="0" smtClean="0"/>
              <a:t>Belief in the unseen or unknown (</a:t>
            </a:r>
            <a:r>
              <a:rPr lang="en-GB" altLang="en-US" sz="2800" i="1" dirty="0" smtClean="0"/>
              <a:t>al-</a:t>
            </a:r>
            <a:r>
              <a:rPr lang="en-GB" altLang="en-US" sz="2800" i="1" dirty="0" err="1" smtClean="0"/>
              <a:t>Ghaib</a:t>
            </a:r>
            <a:r>
              <a:rPr lang="en-GB" altLang="en-US" sz="2800" dirty="0" smtClean="0"/>
              <a:t>) is central to the Islamic faith (e.g. 2.3). </a:t>
            </a:r>
          </a:p>
          <a:p>
            <a:pPr algn="just"/>
            <a:endParaRPr lang="en-GB" altLang="en-US" sz="2800" dirty="0" smtClean="0"/>
          </a:p>
          <a:p>
            <a:pPr algn="just"/>
            <a:r>
              <a:rPr lang="en-GB" altLang="en-US" sz="2800" dirty="0" smtClean="0"/>
              <a:t>Within Islam, there are spiritual beings that are considered as ‘dual dimensional’. </a:t>
            </a:r>
          </a:p>
          <a:p>
            <a:pPr algn="just"/>
            <a:endParaRPr lang="en-GB" altLang="en-US" sz="2800" dirty="0"/>
          </a:p>
          <a:p>
            <a:pPr algn="just"/>
            <a:r>
              <a:rPr lang="en-GB" altLang="en-US" sz="2800" dirty="0" smtClean="0"/>
              <a:t>The most important of the dual dimensional beings are the angels and the jinn. </a:t>
            </a:r>
          </a:p>
        </p:txBody>
      </p:sp>
    </p:spTree>
    <p:extLst>
      <p:ext uri="{BB962C8B-B14F-4D97-AF65-F5344CB8AC3E}">
        <p14:creationId xmlns:p14="http://schemas.microsoft.com/office/powerpoint/2010/main" val="364993517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539552" y="-30832"/>
            <a:ext cx="8229600" cy="1143000"/>
          </a:xfrm>
        </p:spPr>
        <p:txBody>
          <a:bodyPr/>
          <a:lstStyle/>
          <a:p>
            <a:pPr fontAlgn="auto">
              <a:spcAft>
                <a:spcPts val="0"/>
              </a:spcAft>
              <a:defRPr/>
            </a:pPr>
            <a:r>
              <a:rPr lang="en-GB" altLang="en-US" dirty="0" smtClean="0">
                <a:solidFill>
                  <a:schemeClr val="accent6">
                    <a:tint val="1000"/>
                  </a:schemeClr>
                </a:solidFill>
              </a:rPr>
              <a:t>Angels</a:t>
            </a:r>
            <a:endParaRPr lang="en-GB" altLang="en-US" dirty="0">
              <a:solidFill>
                <a:schemeClr val="accent6">
                  <a:tint val="1000"/>
                </a:schemeClr>
              </a:solidFill>
            </a:endParaRPr>
          </a:p>
        </p:txBody>
      </p:sp>
      <p:sp>
        <p:nvSpPr>
          <p:cNvPr id="11267" name="Rectangle 4"/>
          <p:cNvSpPr>
            <a:spLocks noGrp="1" noChangeArrowheads="1"/>
          </p:cNvSpPr>
          <p:nvPr>
            <p:ph type="body" sz="half" idx="1"/>
          </p:nvPr>
        </p:nvSpPr>
        <p:spPr>
          <a:xfrm>
            <a:off x="323528" y="1618247"/>
            <a:ext cx="4038600" cy="4781550"/>
          </a:xfrm>
        </p:spPr>
        <p:txBody>
          <a:bodyPr/>
          <a:lstStyle/>
          <a:p>
            <a:r>
              <a:rPr lang="en-GB" altLang="en-US" dirty="0" smtClean="0"/>
              <a:t>The servants of God, created from light. </a:t>
            </a:r>
          </a:p>
          <a:p>
            <a:endParaRPr lang="en-GB" altLang="en-US" dirty="0" smtClean="0"/>
          </a:p>
          <a:p>
            <a:r>
              <a:rPr lang="en-GB" altLang="en-US" dirty="0" smtClean="0"/>
              <a:t>Through the service of the angels, God is able to govern the universe. </a:t>
            </a:r>
          </a:p>
          <a:p>
            <a:pPr marL="0" indent="0">
              <a:buNone/>
            </a:pPr>
            <a:endParaRPr lang="en-GB" altLang="en-US" dirty="0" smtClean="0"/>
          </a:p>
          <a:p>
            <a:r>
              <a:rPr lang="en-GB" altLang="en-US" dirty="0" smtClean="0"/>
              <a:t>They operate in accordance with the will of God (no free will!). </a:t>
            </a:r>
          </a:p>
        </p:txBody>
      </p:sp>
      <p:sp>
        <p:nvSpPr>
          <p:cNvPr id="11268" name="Rectangle 5"/>
          <p:cNvSpPr>
            <a:spLocks noGrp="1" noChangeArrowheads="1"/>
          </p:cNvSpPr>
          <p:nvPr>
            <p:ph sz="half" idx="2"/>
          </p:nvPr>
        </p:nvSpPr>
        <p:spPr/>
        <p:txBody>
          <a:bodyPr/>
          <a:lstStyle/>
          <a:p>
            <a:endParaRPr lang="en-US" altLang="en-US" smtClean="0"/>
          </a:p>
        </p:txBody>
      </p:sp>
      <p:pic>
        <p:nvPicPr>
          <p:cNvPr id="11269" name="Picture 7" descr="Jibrai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66230" y="1268760"/>
            <a:ext cx="4068763" cy="49689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2640193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601663" y="0"/>
            <a:ext cx="8229600" cy="1143000"/>
          </a:xfrm>
        </p:spPr>
        <p:txBody>
          <a:bodyPr/>
          <a:lstStyle/>
          <a:p>
            <a:pPr fontAlgn="auto">
              <a:spcAft>
                <a:spcPts val="0"/>
              </a:spcAft>
              <a:defRPr/>
            </a:pPr>
            <a:r>
              <a:rPr lang="en-GB" altLang="en-US" dirty="0" err="1" smtClean="0">
                <a:solidFill>
                  <a:schemeClr val="accent6">
                    <a:tint val="1000"/>
                  </a:schemeClr>
                </a:solidFill>
              </a:rPr>
              <a:t>Jibril</a:t>
            </a:r>
            <a:r>
              <a:rPr lang="en-GB" altLang="en-US" dirty="0" smtClean="0">
                <a:solidFill>
                  <a:schemeClr val="accent6">
                    <a:tint val="1000"/>
                  </a:schemeClr>
                </a:solidFill>
              </a:rPr>
              <a:t> (Gabriel)</a:t>
            </a:r>
            <a:endParaRPr lang="en-GB" altLang="en-US" dirty="0">
              <a:solidFill>
                <a:schemeClr val="accent6">
                  <a:tint val="1000"/>
                </a:schemeClr>
              </a:solidFill>
            </a:endParaRPr>
          </a:p>
        </p:txBody>
      </p:sp>
      <p:sp>
        <p:nvSpPr>
          <p:cNvPr id="12291" name="Rectangle 4"/>
          <p:cNvSpPr>
            <a:spLocks noGrp="1" noChangeArrowheads="1"/>
          </p:cNvSpPr>
          <p:nvPr>
            <p:ph sz="half" idx="1"/>
          </p:nvPr>
        </p:nvSpPr>
        <p:spPr/>
        <p:txBody>
          <a:bodyPr/>
          <a:lstStyle/>
          <a:p>
            <a:pPr>
              <a:lnSpc>
                <a:spcPct val="90000"/>
              </a:lnSpc>
            </a:pPr>
            <a:endParaRPr lang="en-US" altLang="en-US" sz="2800" smtClean="0"/>
          </a:p>
        </p:txBody>
      </p:sp>
      <p:sp>
        <p:nvSpPr>
          <p:cNvPr id="12292" name="Rectangle 5"/>
          <p:cNvSpPr>
            <a:spLocks noGrp="1" noChangeArrowheads="1"/>
          </p:cNvSpPr>
          <p:nvPr>
            <p:ph type="body" sz="half" idx="2"/>
          </p:nvPr>
        </p:nvSpPr>
        <p:spPr>
          <a:xfrm>
            <a:off x="5292080" y="1268760"/>
            <a:ext cx="3528392" cy="4968875"/>
          </a:xfrm>
        </p:spPr>
        <p:txBody>
          <a:bodyPr/>
          <a:lstStyle/>
          <a:p>
            <a:pPr>
              <a:lnSpc>
                <a:spcPct val="90000"/>
              </a:lnSpc>
            </a:pPr>
            <a:r>
              <a:rPr lang="en-GB" altLang="en-US" sz="2000" i="1" dirty="0" smtClean="0"/>
              <a:t>al-</a:t>
            </a:r>
            <a:r>
              <a:rPr lang="en-GB" altLang="en-US" sz="2000" i="1" dirty="0" err="1" smtClean="0"/>
              <a:t>ruh</a:t>
            </a:r>
            <a:r>
              <a:rPr lang="en-GB" altLang="en-US" sz="2000" i="1" dirty="0" smtClean="0"/>
              <a:t> al-</a:t>
            </a:r>
            <a:r>
              <a:rPr lang="en-GB" altLang="en-US" sz="2000" i="1" dirty="0" err="1" smtClean="0"/>
              <a:t>qudus</a:t>
            </a:r>
            <a:r>
              <a:rPr lang="en-GB" altLang="en-US" sz="2000" i="1" dirty="0" smtClean="0"/>
              <a:t> </a:t>
            </a:r>
            <a:r>
              <a:rPr lang="en-GB" altLang="en-US" sz="2000" dirty="0" smtClean="0"/>
              <a:t>(the Holy Spirit)/</a:t>
            </a:r>
            <a:r>
              <a:rPr lang="en-GB" altLang="en-US" sz="2000" i="1" dirty="0" smtClean="0"/>
              <a:t>al-</a:t>
            </a:r>
            <a:r>
              <a:rPr lang="en-GB" altLang="en-US" sz="2000" i="1" dirty="0" err="1" smtClean="0"/>
              <a:t>ruh</a:t>
            </a:r>
            <a:r>
              <a:rPr lang="en-GB" altLang="en-US" sz="2000" i="1" dirty="0" smtClean="0"/>
              <a:t> al-</a:t>
            </a:r>
            <a:r>
              <a:rPr lang="en-GB" altLang="en-US" sz="2000" i="1" dirty="0" err="1" smtClean="0"/>
              <a:t>amin</a:t>
            </a:r>
            <a:r>
              <a:rPr lang="en-GB" altLang="en-US" sz="2000" i="1" dirty="0" smtClean="0"/>
              <a:t> </a:t>
            </a:r>
            <a:r>
              <a:rPr lang="en-GB" altLang="en-US" sz="2000" dirty="0" smtClean="0"/>
              <a:t>(the faithful spirit) </a:t>
            </a:r>
          </a:p>
          <a:p>
            <a:pPr>
              <a:lnSpc>
                <a:spcPct val="90000"/>
              </a:lnSpc>
            </a:pPr>
            <a:endParaRPr lang="en-GB" altLang="en-US" sz="2000" dirty="0" smtClean="0"/>
          </a:p>
          <a:p>
            <a:pPr>
              <a:lnSpc>
                <a:spcPct val="90000"/>
              </a:lnSpc>
            </a:pPr>
            <a:r>
              <a:rPr lang="en-GB" altLang="en-US" sz="2000" dirty="0" smtClean="0"/>
              <a:t>Revelatory angel to the prophets. </a:t>
            </a:r>
          </a:p>
          <a:p>
            <a:pPr>
              <a:lnSpc>
                <a:spcPct val="90000"/>
              </a:lnSpc>
            </a:pPr>
            <a:endParaRPr lang="en-GB" altLang="en-US" sz="2000" dirty="0"/>
          </a:p>
          <a:p>
            <a:pPr>
              <a:lnSpc>
                <a:spcPct val="90000"/>
              </a:lnSpc>
            </a:pPr>
            <a:r>
              <a:rPr lang="en-GB" altLang="en-US" sz="2000" dirty="0" smtClean="0"/>
              <a:t>‘Whosoever is an enemy of Gabriel: he it is who sent it down upon thy heart by God’s Leave, confirming that which was there before, and as a guidance and glad tiding for the believers’ (2.97). </a:t>
            </a:r>
          </a:p>
        </p:txBody>
      </p:sp>
      <p:pic>
        <p:nvPicPr>
          <p:cNvPr id="12293" name="Picture 7" descr="Muhammad_with_angel_Gabrie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1965621"/>
            <a:ext cx="4537075" cy="3816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2263332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323528" y="-30654"/>
            <a:ext cx="8229600" cy="1143000"/>
          </a:xfrm>
        </p:spPr>
        <p:txBody>
          <a:bodyPr>
            <a:normAutofit/>
          </a:bodyPr>
          <a:lstStyle/>
          <a:p>
            <a:pPr fontAlgn="auto">
              <a:spcAft>
                <a:spcPts val="0"/>
              </a:spcAft>
              <a:defRPr/>
            </a:pPr>
            <a:r>
              <a:rPr lang="en-GB" altLang="en-US" dirty="0" err="1">
                <a:solidFill>
                  <a:schemeClr val="accent6">
                    <a:tint val="1000"/>
                  </a:schemeClr>
                </a:solidFill>
              </a:rPr>
              <a:t>Jibril</a:t>
            </a:r>
            <a:r>
              <a:rPr lang="en-GB" altLang="en-US" dirty="0">
                <a:solidFill>
                  <a:schemeClr val="accent6">
                    <a:tint val="1000"/>
                  </a:schemeClr>
                </a:solidFill>
              </a:rPr>
              <a:t> </a:t>
            </a:r>
            <a:r>
              <a:rPr lang="en-GB" altLang="en-US" dirty="0" smtClean="0">
                <a:solidFill>
                  <a:schemeClr val="accent6">
                    <a:tint val="1000"/>
                  </a:schemeClr>
                </a:solidFill>
              </a:rPr>
              <a:t>in Islamic Philosophy</a:t>
            </a:r>
            <a:endParaRPr lang="en-GB" altLang="en-US" dirty="0">
              <a:solidFill>
                <a:schemeClr val="accent6">
                  <a:tint val="1000"/>
                </a:schemeClr>
              </a:solidFill>
            </a:endParaRPr>
          </a:p>
        </p:txBody>
      </p:sp>
      <p:sp>
        <p:nvSpPr>
          <p:cNvPr id="13315" name="Rectangle 3"/>
          <p:cNvSpPr>
            <a:spLocks noGrp="1" noChangeArrowheads="1"/>
          </p:cNvSpPr>
          <p:nvPr>
            <p:ph type="body" sz="half" idx="1"/>
          </p:nvPr>
        </p:nvSpPr>
        <p:spPr>
          <a:xfrm>
            <a:off x="467544" y="1628800"/>
            <a:ext cx="4104456" cy="4852987"/>
          </a:xfrm>
        </p:spPr>
        <p:txBody>
          <a:bodyPr/>
          <a:lstStyle/>
          <a:p>
            <a:r>
              <a:rPr lang="en-GB" altLang="en-US" sz="2800" dirty="0"/>
              <a:t>The </a:t>
            </a:r>
            <a:r>
              <a:rPr lang="en-GB" altLang="en-US" sz="2800" dirty="0" err="1" smtClean="0"/>
              <a:t>Illuminationist</a:t>
            </a:r>
            <a:r>
              <a:rPr lang="en-GB" altLang="en-US" sz="2800" dirty="0" smtClean="0"/>
              <a:t>/</a:t>
            </a:r>
            <a:r>
              <a:rPr lang="en-GB" altLang="en-US" sz="2800" dirty="0" err="1" smtClean="0"/>
              <a:t>Ishraqi</a:t>
            </a:r>
            <a:r>
              <a:rPr lang="en-GB" altLang="en-US" sz="2800" dirty="0" smtClean="0"/>
              <a:t> </a:t>
            </a:r>
            <a:r>
              <a:rPr lang="en-GB" altLang="en-US" sz="2800" dirty="0"/>
              <a:t>School </a:t>
            </a:r>
            <a:r>
              <a:rPr lang="en-GB" altLang="en-US" sz="2800" dirty="0" smtClean="0"/>
              <a:t>of </a:t>
            </a:r>
            <a:r>
              <a:rPr lang="en-GB" altLang="en-US" sz="2800" dirty="0"/>
              <a:t>philosophy </a:t>
            </a:r>
            <a:r>
              <a:rPr lang="en-GB" altLang="en-US" sz="2800" dirty="0" smtClean="0"/>
              <a:t>(12</a:t>
            </a:r>
            <a:r>
              <a:rPr lang="en-GB" altLang="en-US" sz="2800" baseline="30000" dirty="0" smtClean="0"/>
              <a:t>th</a:t>
            </a:r>
            <a:r>
              <a:rPr lang="en-GB" altLang="en-US" sz="2800" dirty="0" smtClean="0"/>
              <a:t> century) was renowned for its </a:t>
            </a:r>
            <a:r>
              <a:rPr lang="en-GB" altLang="en-US" sz="2800" dirty="0"/>
              <a:t>original discussion of angels in </a:t>
            </a:r>
            <a:r>
              <a:rPr lang="en-GB" altLang="en-US" sz="2800" dirty="0" smtClean="0"/>
              <a:t>Islam.</a:t>
            </a:r>
          </a:p>
          <a:p>
            <a:pPr marL="0" indent="0">
              <a:buNone/>
            </a:pPr>
            <a:endParaRPr lang="en-GB" altLang="en-US" sz="2800" dirty="0" smtClean="0"/>
          </a:p>
          <a:p>
            <a:r>
              <a:rPr lang="en-GB" altLang="en-US" sz="2800" dirty="0" err="1" smtClean="0"/>
              <a:t>Jibril</a:t>
            </a:r>
            <a:r>
              <a:rPr lang="en-GB" altLang="en-US" sz="2800" dirty="0" smtClean="0"/>
              <a:t> regarded as the source of intellect and knowledge. </a:t>
            </a:r>
          </a:p>
        </p:txBody>
      </p:sp>
      <p:pic>
        <p:nvPicPr>
          <p:cNvPr id="1026"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5148064" y="1556792"/>
            <a:ext cx="3370139" cy="46391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0606690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539552" y="13166"/>
            <a:ext cx="8229600" cy="1143000"/>
          </a:xfrm>
        </p:spPr>
        <p:txBody>
          <a:bodyPr/>
          <a:lstStyle/>
          <a:p>
            <a:pPr fontAlgn="auto">
              <a:spcAft>
                <a:spcPts val="0"/>
              </a:spcAft>
              <a:defRPr/>
            </a:pPr>
            <a:r>
              <a:rPr lang="en-GB" altLang="en-US" dirty="0" smtClean="0">
                <a:solidFill>
                  <a:schemeClr val="accent6">
                    <a:tint val="1000"/>
                  </a:schemeClr>
                </a:solidFill>
              </a:rPr>
              <a:t>Other Angels</a:t>
            </a:r>
            <a:endParaRPr lang="en-GB" altLang="en-US" dirty="0">
              <a:solidFill>
                <a:schemeClr val="accent6">
                  <a:tint val="1000"/>
                </a:schemeClr>
              </a:solidFill>
            </a:endParaRPr>
          </a:p>
        </p:txBody>
      </p:sp>
      <p:sp>
        <p:nvSpPr>
          <p:cNvPr id="14339" name="Rectangle 3"/>
          <p:cNvSpPr>
            <a:spLocks noGrp="1" noChangeArrowheads="1"/>
          </p:cNvSpPr>
          <p:nvPr>
            <p:ph idx="1"/>
          </p:nvPr>
        </p:nvSpPr>
        <p:spPr>
          <a:xfrm>
            <a:off x="395536" y="1628800"/>
            <a:ext cx="8280920" cy="4525963"/>
          </a:xfrm>
        </p:spPr>
        <p:txBody>
          <a:bodyPr/>
          <a:lstStyle/>
          <a:p>
            <a:pPr algn="just">
              <a:lnSpc>
                <a:spcPct val="90000"/>
              </a:lnSpc>
            </a:pPr>
            <a:r>
              <a:rPr lang="en-GB" altLang="en-US" dirty="0" smtClean="0"/>
              <a:t>Guardian angels</a:t>
            </a:r>
            <a:r>
              <a:rPr lang="en-GB" altLang="en-US" dirty="0"/>
              <a:t>: </a:t>
            </a:r>
            <a:r>
              <a:rPr lang="en-GB" altLang="en-US" dirty="0" smtClean="0"/>
              <a:t>‘Truly those who say, “Our Lord is God”, then stand firm, the angels will descend upon them, [saying], “Fear not, nor grieve, and rejoice in the Garden that you have been promised. We are your protectors in the life of this world and in the Hereafter; therein you shall have whatsoever your souls desire, and therein you shall have whatsoever you call for”’ (41.30-1; cf. 6.61; 13.10-11). </a:t>
            </a:r>
          </a:p>
          <a:p>
            <a:pPr algn="just">
              <a:lnSpc>
                <a:spcPct val="90000"/>
              </a:lnSpc>
            </a:pPr>
            <a:endParaRPr lang="en-GB" altLang="en-US" dirty="0" smtClean="0"/>
          </a:p>
          <a:p>
            <a:pPr algn="just">
              <a:lnSpc>
                <a:spcPct val="90000"/>
              </a:lnSpc>
            </a:pPr>
            <a:r>
              <a:rPr lang="en-GB" altLang="en-US" dirty="0" smtClean="0"/>
              <a:t>‘Keeper angels’ (</a:t>
            </a:r>
            <a:r>
              <a:rPr lang="en-GB" altLang="en-US" i="1" dirty="0" smtClean="0"/>
              <a:t>al-</a:t>
            </a:r>
            <a:r>
              <a:rPr lang="en-GB" altLang="en-US" i="1" dirty="0" err="1" smtClean="0"/>
              <a:t>hafazah</a:t>
            </a:r>
            <a:r>
              <a:rPr lang="en-GB" altLang="en-US" dirty="0" smtClean="0"/>
              <a:t>): ‘And yet truly over you there are guardians, noble, writing, knowing what you do’ (82.10-12; cf. 50.16-18). </a:t>
            </a:r>
          </a:p>
          <a:p>
            <a:pPr marL="0" indent="0">
              <a:lnSpc>
                <a:spcPct val="90000"/>
              </a:lnSpc>
              <a:buNone/>
            </a:pPr>
            <a:endParaRPr lang="en-GB" altLang="en-US" dirty="0" smtClean="0"/>
          </a:p>
          <a:p>
            <a:pPr>
              <a:lnSpc>
                <a:spcPct val="90000"/>
              </a:lnSpc>
            </a:pPr>
            <a:endParaRPr lang="en-GB" altLang="en-US" dirty="0" smtClean="0"/>
          </a:p>
        </p:txBody>
      </p:sp>
    </p:spTree>
    <p:extLst>
      <p:ext uri="{BB962C8B-B14F-4D97-AF65-F5344CB8AC3E}">
        <p14:creationId xmlns:p14="http://schemas.microsoft.com/office/powerpoint/2010/main" val="162963203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539552" y="-99392"/>
            <a:ext cx="8229600" cy="1143000"/>
          </a:xfrm>
        </p:spPr>
        <p:txBody>
          <a:bodyPr/>
          <a:lstStyle/>
          <a:p>
            <a:pPr fontAlgn="auto">
              <a:spcAft>
                <a:spcPts val="0"/>
              </a:spcAft>
              <a:defRPr/>
            </a:pPr>
            <a:r>
              <a:rPr lang="en-GB" altLang="en-US" dirty="0" err="1">
                <a:solidFill>
                  <a:schemeClr val="accent6">
                    <a:tint val="1000"/>
                  </a:schemeClr>
                </a:solidFill>
              </a:rPr>
              <a:t>Israfil</a:t>
            </a:r>
            <a:endParaRPr lang="en-GB" altLang="en-US" dirty="0">
              <a:solidFill>
                <a:schemeClr val="accent6">
                  <a:tint val="1000"/>
                </a:schemeClr>
              </a:solidFill>
            </a:endParaRPr>
          </a:p>
        </p:txBody>
      </p:sp>
      <p:sp>
        <p:nvSpPr>
          <p:cNvPr id="15363" name="Rectangle 3"/>
          <p:cNvSpPr>
            <a:spLocks noGrp="1" noChangeArrowheads="1"/>
          </p:cNvSpPr>
          <p:nvPr>
            <p:ph type="body" sz="half" idx="1"/>
          </p:nvPr>
        </p:nvSpPr>
        <p:spPr>
          <a:xfrm>
            <a:off x="323528" y="1844824"/>
            <a:ext cx="3745111" cy="5140325"/>
          </a:xfrm>
        </p:spPr>
        <p:txBody>
          <a:bodyPr/>
          <a:lstStyle/>
          <a:p>
            <a:pPr>
              <a:lnSpc>
                <a:spcPct val="90000"/>
              </a:lnSpc>
            </a:pPr>
            <a:r>
              <a:rPr lang="en-GB" altLang="en-US" dirty="0" smtClean="0"/>
              <a:t>According to tradition, </a:t>
            </a:r>
            <a:r>
              <a:rPr lang="en-GB" altLang="en-US" dirty="0" err="1" smtClean="0"/>
              <a:t>Israfil</a:t>
            </a:r>
            <a:r>
              <a:rPr lang="en-GB" altLang="en-US" dirty="0" smtClean="0"/>
              <a:t> will sound the trumpet to call the dead from their graves (18.99; 20.100; 39.68). </a:t>
            </a:r>
          </a:p>
          <a:p>
            <a:pPr>
              <a:lnSpc>
                <a:spcPct val="90000"/>
              </a:lnSpc>
            </a:pPr>
            <a:endParaRPr lang="en-GB" altLang="en-US" dirty="0" smtClean="0"/>
          </a:p>
          <a:p>
            <a:pPr>
              <a:lnSpc>
                <a:spcPct val="90000"/>
              </a:lnSpc>
            </a:pPr>
            <a:r>
              <a:rPr lang="en-GB" altLang="en-US" dirty="0" smtClean="0"/>
              <a:t>Described by the Islamic geographer al-</a:t>
            </a:r>
            <a:r>
              <a:rPr lang="en-GB" altLang="en-US" dirty="0" err="1" smtClean="0"/>
              <a:t>Qazwini</a:t>
            </a:r>
            <a:r>
              <a:rPr lang="en-GB" altLang="en-US" dirty="0" smtClean="0"/>
              <a:t> (d. 1283) in his essay, </a:t>
            </a:r>
            <a:r>
              <a:rPr lang="en-GB" altLang="en-US" i="1" dirty="0" smtClean="0"/>
              <a:t>Wonders of the Creatures</a:t>
            </a:r>
            <a:r>
              <a:rPr lang="en-GB" altLang="en-US" dirty="0" smtClean="0"/>
              <a:t>, as colossal in size. </a:t>
            </a:r>
          </a:p>
        </p:txBody>
      </p:sp>
      <p:sp>
        <p:nvSpPr>
          <p:cNvPr id="2" name="Content Placeholder 1"/>
          <p:cNvSpPr>
            <a:spLocks noGrp="1"/>
          </p:cNvSpPr>
          <p:nvPr>
            <p:ph sz="half" idx="2"/>
          </p:nvPr>
        </p:nvSpPr>
        <p:spPr/>
        <p:txBody>
          <a:bodyPr/>
          <a:lstStyle/>
          <a:p>
            <a:endParaRPr lang="en-GB"/>
          </a:p>
        </p:txBody>
      </p:sp>
      <p:pic>
        <p:nvPicPr>
          <p:cNvPr id="205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43615" y="1124744"/>
            <a:ext cx="4099569" cy="50555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5846787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467544" y="-16799"/>
            <a:ext cx="8229600" cy="1143000"/>
          </a:xfrm>
        </p:spPr>
        <p:txBody>
          <a:bodyPr/>
          <a:lstStyle/>
          <a:p>
            <a:pPr fontAlgn="auto">
              <a:spcAft>
                <a:spcPts val="0"/>
              </a:spcAft>
              <a:defRPr/>
            </a:pPr>
            <a:r>
              <a:rPr lang="en-GB" altLang="en-US" dirty="0" smtClean="0">
                <a:solidFill>
                  <a:schemeClr val="accent6">
                    <a:tint val="1000"/>
                  </a:schemeClr>
                </a:solidFill>
              </a:rPr>
              <a:t>Other Angels</a:t>
            </a:r>
            <a:endParaRPr lang="en-GB" altLang="en-US" dirty="0">
              <a:solidFill>
                <a:schemeClr val="accent6">
                  <a:tint val="1000"/>
                </a:schemeClr>
              </a:solidFill>
            </a:endParaRPr>
          </a:p>
        </p:txBody>
      </p:sp>
      <p:sp>
        <p:nvSpPr>
          <p:cNvPr id="16387" name="Rectangle 4"/>
          <p:cNvSpPr>
            <a:spLocks noGrp="1" noChangeArrowheads="1"/>
          </p:cNvSpPr>
          <p:nvPr>
            <p:ph sz="half" idx="1"/>
          </p:nvPr>
        </p:nvSpPr>
        <p:spPr/>
        <p:txBody>
          <a:bodyPr/>
          <a:lstStyle/>
          <a:p>
            <a:pPr>
              <a:lnSpc>
                <a:spcPct val="90000"/>
              </a:lnSpc>
            </a:pPr>
            <a:endParaRPr lang="en-US" altLang="en-US" smtClean="0"/>
          </a:p>
        </p:txBody>
      </p:sp>
      <p:sp>
        <p:nvSpPr>
          <p:cNvPr id="16388" name="Rectangle 3"/>
          <p:cNvSpPr>
            <a:spLocks noGrp="1" noChangeArrowheads="1"/>
          </p:cNvSpPr>
          <p:nvPr>
            <p:ph type="body" sz="half" idx="2"/>
          </p:nvPr>
        </p:nvSpPr>
        <p:spPr>
          <a:xfrm>
            <a:off x="4716016" y="1218825"/>
            <a:ext cx="4038600" cy="5256212"/>
          </a:xfrm>
        </p:spPr>
        <p:txBody>
          <a:bodyPr/>
          <a:lstStyle/>
          <a:p>
            <a:pPr>
              <a:lnSpc>
                <a:spcPct val="90000"/>
              </a:lnSpc>
            </a:pPr>
            <a:endParaRPr lang="en-GB" altLang="en-US" dirty="0" smtClean="0"/>
          </a:p>
          <a:p>
            <a:pPr>
              <a:lnSpc>
                <a:spcPct val="90000"/>
              </a:lnSpc>
            </a:pPr>
            <a:r>
              <a:rPr lang="en-GB" altLang="en-US" dirty="0" err="1" smtClean="0"/>
              <a:t>Mika’il</a:t>
            </a:r>
            <a:r>
              <a:rPr lang="en-GB" altLang="en-US" dirty="0" smtClean="0"/>
              <a:t> (Michael): protector of holy places. </a:t>
            </a:r>
          </a:p>
          <a:p>
            <a:pPr>
              <a:lnSpc>
                <a:spcPct val="90000"/>
              </a:lnSpc>
            </a:pPr>
            <a:endParaRPr lang="en-GB" altLang="en-US" dirty="0" smtClean="0"/>
          </a:p>
          <a:p>
            <a:pPr>
              <a:lnSpc>
                <a:spcPct val="90000"/>
              </a:lnSpc>
            </a:pPr>
            <a:r>
              <a:rPr lang="en-GB" altLang="en-US" dirty="0" err="1" smtClean="0"/>
              <a:t>Azra’il</a:t>
            </a:r>
            <a:r>
              <a:rPr lang="en-GB" altLang="en-US" dirty="0" smtClean="0"/>
              <a:t>: responsible for taking away the souls of the dying</a:t>
            </a:r>
            <a:r>
              <a:rPr lang="en-GB" altLang="en-US" dirty="0"/>
              <a:t> </a:t>
            </a:r>
            <a:r>
              <a:rPr lang="en-GB" altLang="en-US" dirty="0" smtClean="0"/>
              <a:t>– death personified. </a:t>
            </a:r>
          </a:p>
          <a:p>
            <a:pPr>
              <a:lnSpc>
                <a:spcPct val="90000"/>
              </a:lnSpc>
            </a:pPr>
            <a:endParaRPr lang="en-GB" altLang="en-US" dirty="0" smtClean="0"/>
          </a:p>
          <a:p>
            <a:pPr>
              <a:lnSpc>
                <a:spcPct val="90000"/>
              </a:lnSpc>
            </a:pPr>
            <a:r>
              <a:rPr lang="en-GB" altLang="en-US" dirty="0" err="1" smtClean="0"/>
              <a:t>Maalik</a:t>
            </a:r>
            <a:r>
              <a:rPr lang="en-GB" altLang="en-US" dirty="0" smtClean="0"/>
              <a:t>: the keeper of Hell (43.74-77).  </a:t>
            </a:r>
          </a:p>
          <a:p>
            <a:pPr>
              <a:lnSpc>
                <a:spcPct val="90000"/>
              </a:lnSpc>
            </a:pPr>
            <a:endParaRPr lang="en-GB" altLang="en-US" dirty="0" smtClean="0"/>
          </a:p>
          <a:p>
            <a:pPr>
              <a:lnSpc>
                <a:spcPct val="90000"/>
              </a:lnSpc>
            </a:pPr>
            <a:r>
              <a:rPr lang="en-GB" altLang="en-US" dirty="0" err="1" smtClean="0"/>
              <a:t>Ridwan</a:t>
            </a:r>
            <a:r>
              <a:rPr lang="en-GB" altLang="en-US" dirty="0" smtClean="0"/>
              <a:t>: the keeper of </a:t>
            </a:r>
            <a:r>
              <a:rPr lang="en-GB" altLang="en-US" dirty="0" err="1" smtClean="0"/>
              <a:t>Pardise</a:t>
            </a:r>
            <a:r>
              <a:rPr lang="en-GB" altLang="en-US" dirty="0" smtClean="0"/>
              <a:t>.</a:t>
            </a:r>
          </a:p>
        </p:txBody>
      </p:sp>
      <p:pic>
        <p:nvPicPr>
          <p:cNvPr id="16389" name="Picture 6" descr="Angels_heave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1484311"/>
            <a:ext cx="3671887" cy="4968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3234183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467544" y="-25183"/>
            <a:ext cx="8229600" cy="1143000"/>
          </a:xfrm>
        </p:spPr>
        <p:txBody>
          <a:bodyPr/>
          <a:lstStyle/>
          <a:p>
            <a:pPr fontAlgn="auto">
              <a:spcAft>
                <a:spcPts val="0"/>
              </a:spcAft>
              <a:defRPr/>
            </a:pPr>
            <a:r>
              <a:rPr lang="en-GB" altLang="en-US" dirty="0" smtClean="0">
                <a:solidFill>
                  <a:schemeClr val="accent6">
                    <a:tint val="1000"/>
                  </a:schemeClr>
                </a:solidFill>
              </a:rPr>
              <a:t>Angels in the </a:t>
            </a:r>
            <a:r>
              <a:rPr lang="en-GB" altLang="en-US" dirty="0">
                <a:solidFill>
                  <a:schemeClr val="accent6">
                    <a:tint val="1000"/>
                  </a:schemeClr>
                </a:solidFill>
              </a:rPr>
              <a:t>Qur’an</a:t>
            </a:r>
          </a:p>
        </p:txBody>
      </p:sp>
      <p:sp>
        <p:nvSpPr>
          <p:cNvPr id="17411" name="Rectangle 3"/>
          <p:cNvSpPr>
            <a:spLocks noGrp="1" noChangeArrowheads="1"/>
          </p:cNvSpPr>
          <p:nvPr>
            <p:ph idx="1"/>
          </p:nvPr>
        </p:nvSpPr>
        <p:spPr>
          <a:xfrm>
            <a:off x="395536" y="1484784"/>
            <a:ext cx="8229600" cy="4752528"/>
          </a:xfrm>
        </p:spPr>
        <p:txBody>
          <a:bodyPr/>
          <a:lstStyle/>
          <a:p>
            <a:pPr algn="just"/>
            <a:r>
              <a:rPr lang="en-GB" altLang="en-US" sz="2000" dirty="0" smtClean="0"/>
              <a:t>In the Qur’an, God praises the angels for their obedience to his commands (66.6). They are also lauded for the worship which they offer up day and night (21.20). </a:t>
            </a:r>
          </a:p>
          <a:p>
            <a:pPr algn="just"/>
            <a:endParaRPr lang="en-GB" altLang="en-US" sz="2000" dirty="0" smtClean="0"/>
          </a:p>
          <a:p>
            <a:pPr algn="just"/>
            <a:r>
              <a:rPr lang="en-GB" altLang="en-US" sz="2000" dirty="0"/>
              <a:t>‘‘And when thy Lord said to the angels, “I am placing a </a:t>
            </a:r>
            <a:r>
              <a:rPr lang="en-GB" altLang="en-US" sz="2000" dirty="0" smtClean="0"/>
              <a:t>vice-regent </a:t>
            </a:r>
            <a:r>
              <a:rPr lang="en-GB" altLang="en-US" sz="2000" dirty="0"/>
              <a:t>upon the earth”, they said, “Wilt Thou place therein one who will work corruption therein, and shed blood, while we hymn thy praise and call Thee Holy</a:t>
            </a:r>
            <a:r>
              <a:rPr lang="en-GB" altLang="en-US" sz="2000" dirty="0" smtClean="0"/>
              <a:t>?” He said, ‘Truly I know what you know not.” And He taught Adam the names, all of them. Then he laid them before the angels and said, “Tell me the names of these, if you are truthful.” They said, “Glory be to Thee! We have no knowledge save what Thou hast taught us. Truly Thou art the Knower, the Wise”’  (2.30-33). </a:t>
            </a:r>
          </a:p>
        </p:txBody>
      </p:sp>
    </p:spTree>
    <p:extLst>
      <p:ext uri="{BB962C8B-B14F-4D97-AF65-F5344CB8AC3E}">
        <p14:creationId xmlns:p14="http://schemas.microsoft.com/office/powerpoint/2010/main" val="190964771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467544" y="188640"/>
            <a:ext cx="8229600" cy="1143000"/>
          </a:xfrm>
        </p:spPr>
        <p:txBody>
          <a:bodyPr>
            <a:normAutofit/>
          </a:bodyPr>
          <a:lstStyle/>
          <a:p>
            <a:pPr fontAlgn="auto">
              <a:spcAft>
                <a:spcPts val="0"/>
              </a:spcAft>
              <a:defRPr/>
            </a:pPr>
            <a:r>
              <a:rPr lang="en-GB" altLang="en-US" sz="4000" dirty="0" smtClean="0">
                <a:solidFill>
                  <a:schemeClr val="accent6">
                    <a:tint val="1000"/>
                  </a:schemeClr>
                </a:solidFill>
              </a:rPr>
              <a:t>Angels in Islamic Philosophy</a:t>
            </a:r>
            <a:endParaRPr lang="en-GB" altLang="en-US" sz="4000" dirty="0">
              <a:solidFill>
                <a:schemeClr val="accent6">
                  <a:tint val="1000"/>
                </a:schemeClr>
              </a:solidFill>
            </a:endParaRPr>
          </a:p>
        </p:txBody>
      </p:sp>
      <p:sp>
        <p:nvSpPr>
          <p:cNvPr id="18435" name="Rectangle 3"/>
          <p:cNvSpPr>
            <a:spLocks noGrp="1" noChangeArrowheads="1"/>
          </p:cNvSpPr>
          <p:nvPr>
            <p:ph idx="1"/>
          </p:nvPr>
        </p:nvSpPr>
        <p:spPr>
          <a:xfrm>
            <a:off x="395288" y="1268413"/>
            <a:ext cx="8137152" cy="4997450"/>
          </a:xfrm>
        </p:spPr>
        <p:txBody>
          <a:bodyPr/>
          <a:lstStyle/>
          <a:p>
            <a:pPr>
              <a:lnSpc>
                <a:spcPct val="90000"/>
              </a:lnSpc>
              <a:buFontTx/>
              <a:buNone/>
            </a:pPr>
            <a:endParaRPr lang="en-GB" altLang="en-US" dirty="0" smtClean="0"/>
          </a:p>
          <a:p>
            <a:pPr>
              <a:lnSpc>
                <a:spcPct val="90000"/>
              </a:lnSpc>
            </a:pPr>
            <a:endParaRPr lang="en-GB" altLang="en-US" dirty="0" smtClean="0"/>
          </a:p>
          <a:p>
            <a:pPr algn="just">
              <a:lnSpc>
                <a:spcPct val="90000"/>
              </a:lnSpc>
            </a:pPr>
            <a:r>
              <a:rPr lang="en-GB" altLang="en-US" dirty="0" smtClean="0"/>
              <a:t>‘Man attains the form of humanity, and progresses in the hierarchy of beings until in crossing the straight way (bridge) and the correct path he becomes an angel’ – </a:t>
            </a:r>
            <a:r>
              <a:rPr lang="en-GB" altLang="en-US" dirty="0" err="1" smtClean="0"/>
              <a:t>Ikhwan</a:t>
            </a:r>
            <a:r>
              <a:rPr lang="en-GB" altLang="en-US" dirty="0" smtClean="0"/>
              <a:t> al-</a:t>
            </a:r>
            <a:r>
              <a:rPr lang="en-GB" altLang="en-US" dirty="0" err="1" smtClean="0"/>
              <a:t>Safa</a:t>
            </a:r>
            <a:r>
              <a:rPr lang="en-GB" altLang="en-US" dirty="0" smtClean="0"/>
              <a:t>’, </a:t>
            </a:r>
            <a:r>
              <a:rPr lang="en-GB" altLang="en-US" i="1" dirty="0" smtClean="0"/>
              <a:t>The Case of the Animals Versus Man Before the King of the Jinn</a:t>
            </a:r>
            <a:r>
              <a:rPr lang="en-GB" altLang="en-US" dirty="0" smtClean="0"/>
              <a:t>. </a:t>
            </a:r>
          </a:p>
          <a:p>
            <a:pPr algn="just">
              <a:lnSpc>
                <a:spcPct val="90000"/>
              </a:lnSpc>
            </a:pPr>
            <a:endParaRPr lang="en-GB" altLang="en-US" dirty="0" smtClean="0"/>
          </a:p>
          <a:p>
            <a:pPr algn="just">
              <a:lnSpc>
                <a:spcPct val="90000"/>
              </a:lnSpc>
            </a:pPr>
            <a:r>
              <a:rPr lang="en-GB" altLang="en-US" dirty="0" smtClean="0"/>
              <a:t>Al-</a:t>
            </a:r>
            <a:r>
              <a:rPr lang="en-GB" altLang="en-US" dirty="0" err="1" smtClean="0"/>
              <a:t>Suhrawardi</a:t>
            </a:r>
            <a:r>
              <a:rPr lang="en-GB" altLang="en-US" dirty="0" smtClean="0"/>
              <a:t> (Persian philosopher, d. </a:t>
            </a:r>
            <a:r>
              <a:rPr lang="en-GB" altLang="en-US" dirty="0"/>
              <a:t>1191): humans who purify themselves can reach the angelic state humans originally </a:t>
            </a:r>
            <a:r>
              <a:rPr lang="en-GB" altLang="en-US" dirty="0" smtClean="0"/>
              <a:t>possessed. Al-</a:t>
            </a:r>
            <a:r>
              <a:rPr lang="en-GB" altLang="en-US" dirty="0" err="1" smtClean="0"/>
              <a:t>Suhrawardi</a:t>
            </a:r>
            <a:r>
              <a:rPr lang="en-GB" altLang="en-US" dirty="0" smtClean="0"/>
              <a:t> develops this idea in his work, </a:t>
            </a:r>
            <a:r>
              <a:rPr lang="en-GB" altLang="en-US" i="1" dirty="0" err="1" smtClean="0"/>
              <a:t>Awaz-i</a:t>
            </a:r>
            <a:r>
              <a:rPr lang="en-GB" altLang="en-US" i="1" dirty="0" smtClean="0"/>
              <a:t> par-</a:t>
            </a:r>
            <a:r>
              <a:rPr lang="en-GB" altLang="en-US" i="1" dirty="0" err="1" smtClean="0"/>
              <a:t>i</a:t>
            </a:r>
            <a:r>
              <a:rPr lang="en-GB" altLang="en-US" i="1" dirty="0" smtClean="0"/>
              <a:t> </a:t>
            </a:r>
            <a:r>
              <a:rPr lang="en-GB" altLang="en-US" i="1" dirty="0" err="1" smtClean="0"/>
              <a:t>Jebrail</a:t>
            </a:r>
            <a:r>
              <a:rPr lang="en-GB" altLang="en-US" i="1" dirty="0" smtClean="0"/>
              <a:t> </a:t>
            </a:r>
            <a:r>
              <a:rPr lang="en-GB" altLang="en-US" dirty="0" smtClean="0"/>
              <a:t>(</a:t>
            </a:r>
            <a:r>
              <a:rPr lang="en-GB" altLang="en-US" i="1" dirty="0" smtClean="0"/>
              <a:t>The Rustling of Gabriel’s Wings</a:t>
            </a:r>
            <a:r>
              <a:rPr lang="en-GB" altLang="en-US" dirty="0" smtClean="0"/>
              <a:t>).</a:t>
            </a:r>
          </a:p>
        </p:txBody>
      </p:sp>
    </p:spTree>
    <p:extLst>
      <p:ext uri="{BB962C8B-B14F-4D97-AF65-F5344CB8AC3E}">
        <p14:creationId xmlns:p14="http://schemas.microsoft.com/office/powerpoint/2010/main" val="92720649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539552" y="0"/>
            <a:ext cx="8229600" cy="1143000"/>
          </a:xfrm>
        </p:spPr>
        <p:txBody>
          <a:bodyPr/>
          <a:lstStyle/>
          <a:p>
            <a:pPr fontAlgn="auto">
              <a:spcAft>
                <a:spcPts val="0"/>
              </a:spcAft>
              <a:defRPr/>
            </a:pPr>
            <a:r>
              <a:rPr lang="en-GB" altLang="en-US" dirty="0">
                <a:solidFill>
                  <a:schemeClr val="accent6">
                    <a:tint val="1000"/>
                  </a:schemeClr>
                </a:solidFill>
              </a:rPr>
              <a:t>Jinn</a:t>
            </a:r>
          </a:p>
        </p:txBody>
      </p:sp>
      <p:sp>
        <p:nvSpPr>
          <p:cNvPr id="19459" name="Rectangle 3"/>
          <p:cNvSpPr>
            <a:spLocks noGrp="1" noChangeArrowheads="1"/>
          </p:cNvSpPr>
          <p:nvPr>
            <p:ph idx="1"/>
          </p:nvPr>
        </p:nvSpPr>
        <p:spPr>
          <a:xfrm>
            <a:off x="395536" y="1484784"/>
            <a:ext cx="8280920" cy="4525963"/>
          </a:xfrm>
        </p:spPr>
        <p:txBody>
          <a:bodyPr/>
          <a:lstStyle/>
          <a:p>
            <a:pPr algn="just"/>
            <a:r>
              <a:rPr lang="en-GB" altLang="en-US" dirty="0"/>
              <a:t>In Arabic, the term </a:t>
            </a:r>
            <a:r>
              <a:rPr lang="en-GB" altLang="en-US" i="1" dirty="0"/>
              <a:t>jinn</a:t>
            </a:r>
            <a:r>
              <a:rPr lang="en-GB" altLang="en-US" dirty="0"/>
              <a:t> </a:t>
            </a:r>
            <a:r>
              <a:rPr lang="en-GB" altLang="en-US" dirty="0" smtClean="0"/>
              <a:t>can refer </a:t>
            </a:r>
            <a:r>
              <a:rPr lang="en-GB" altLang="en-US" dirty="0"/>
              <a:t>to all invisible spiritual </a:t>
            </a:r>
            <a:r>
              <a:rPr lang="en-GB" altLang="en-US" dirty="0" smtClean="0"/>
              <a:t>entities. </a:t>
            </a:r>
            <a:r>
              <a:rPr lang="en-GB" altLang="en-US" dirty="0"/>
              <a:t>Hence, the term jinn in Arabic </a:t>
            </a:r>
            <a:r>
              <a:rPr lang="en-GB" altLang="en-US" dirty="0" smtClean="0"/>
              <a:t>can technically </a:t>
            </a:r>
            <a:r>
              <a:rPr lang="en-GB" altLang="en-US" dirty="0"/>
              <a:t>encompass both jinn and angels, since both are invisible. </a:t>
            </a:r>
            <a:endParaRPr lang="en-GB" altLang="en-US" dirty="0" smtClean="0"/>
          </a:p>
          <a:p>
            <a:pPr algn="just"/>
            <a:endParaRPr lang="en-GB" altLang="en-US" dirty="0"/>
          </a:p>
          <a:p>
            <a:pPr algn="just"/>
            <a:r>
              <a:rPr lang="en-GB" altLang="en-US" dirty="0"/>
              <a:t>H</a:t>
            </a:r>
            <a:r>
              <a:rPr lang="en-GB" altLang="en-US" dirty="0" smtClean="0"/>
              <a:t>owever</a:t>
            </a:r>
            <a:r>
              <a:rPr lang="en-GB" altLang="en-US" dirty="0"/>
              <a:t>, the Qur’an draws a very clear distinction between angels and </a:t>
            </a:r>
            <a:r>
              <a:rPr lang="en-GB" altLang="en-US" dirty="0" smtClean="0"/>
              <a:t>jinn. </a:t>
            </a:r>
          </a:p>
          <a:p>
            <a:pPr algn="just"/>
            <a:endParaRPr lang="en-GB" altLang="en-US" dirty="0"/>
          </a:p>
          <a:p>
            <a:pPr algn="just"/>
            <a:r>
              <a:rPr lang="en-GB" altLang="en-US" dirty="0"/>
              <a:t>The worship of jinn attested in pre-Islamic Arab inscriptions from Northern Arabia, </a:t>
            </a:r>
            <a:r>
              <a:rPr lang="en-GB" altLang="en-US" dirty="0" smtClean="0"/>
              <a:t>particularly Syria </a:t>
            </a:r>
            <a:r>
              <a:rPr lang="en-GB" altLang="en-US" dirty="0"/>
              <a:t>(cf. 34:40-41</a:t>
            </a:r>
            <a:r>
              <a:rPr lang="en-GB" altLang="en-US" dirty="0" smtClean="0"/>
              <a:t>). </a:t>
            </a:r>
          </a:p>
        </p:txBody>
      </p:sp>
    </p:spTree>
    <p:extLst>
      <p:ext uri="{BB962C8B-B14F-4D97-AF65-F5344CB8AC3E}">
        <p14:creationId xmlns:p14="http://schemas.microsoft.com/office/powerpoint/2010/main" val="207329586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611560" y="-99392"/>
            <a:ext cx="8229600" cy="1143000"/>
          </a:xfrm>
        </p:spPr>
        <p:txBody>
          <a:bodyPr/>
          <a:lstStyle/>
          <a:p>
            <a:pPr fontAlgn="auto">
              <a:spcAft>
                <a:spcPts val="0"/>
              </a:spcAft>
              <a:defRPr/>
            </a:pPr>
            <a:r>
              <a:rPr lang="en-GB" altLang="en-US" dirty="0">
                <a:solidFill>
                  <a:schemeClr val="accent6">
                    <a:tint val="1000"/>
                  </a:schemeClr>
                </a:solidFill>
              </a:rPr>
              <a:t>Jinn</a:t>
            </a:r>
          </a:p>
        </p:txBody>
      </p:sp>
      <p:sp>
        <p:nvSpPr>
          <p:cNvPr id="20484" name="Rectangle 5"/>
          <p:cNvSpPr>
            <a:spLocks noGrp="1" noChangeArrowheads="1"/>
          </p:cNvSpPr>
          <p:nvPr>
            <p:ph type="body" sz="half" idx="2"/>
          </p:nvPr>
        </p:nvSpPr>
        <p:spPr>
          <a:xfrm>
            <a:off x="4788024" y="980728"/>
            <a:ext cx="3888432" cy="5112568"/>
          </a:xfrm>
        </p:spPr>
        <p:txBody>
          <a:bodyPr/>
          <a:lstStyle/>
          <a:p>
            <a:pPr>
              <a:lnSpc>
                <a:spcPct val="90000"/>
              </a:lnSpc>
            </a:pPr>
            <a:r>
              <a:rPr lang="en-GB" altLang="en-US" dirty="0"/>
              <a:t>Whereas human beings are made from clay (and angels from light), the jinn are made </a:t>
            </a:r>
            <a:r>
              <a:rPr lang="en-GB" altLang="en-US" dirty="0" smtClean="0"/>
              <a:t>from fire. </a:t>
            </a:r>
          </a:p>
          <a:p>
            <a:pPr marL="0" indent="0">
              <a:lnSpc>
                <a:spcPct val="90000"/>
              </a:lnSpc>
              <a:buNone/>
            </a:pPr>
            <a:endParaRPr lang="en-GB" altLang="en-US" dirty="0" smtClean="0"/>
          </a:p>
          <a:p>
            <a:pPr>
              <a:lnSpc>
                <a:spcPct val="90000"/>
              </a:lnSpc>
            </a:pPr>
            <a:r>
              <a:rPr lang="en-GB" altLang="en-US" dirty="0" smtClean="0"/>
              <a:t>‘And We indeed created man from dried clay, made of </a:t>
            </a:r>
            <a:r>
              <a:rPr lang="en-GB" altLang="en-US" dirty="0" err="1" smtClean="0"/>
              <a:t>molded</a:t>
            </a:r>
            <a:r>
              <a:rPr lang="en-GB" altLang="en-US" dirty="0" smtClean="0"/>
              <a:t> mud, and the jinn We created </a:t>
            </a:r>
            <a:r>
              <a:rPr lang="en-GB" altLang="en-US" i="1" dirty="0" smtClean="0"/>
              <a:t>earlier</a:t>
            </a:r>
            <a:r>
              <a:rPr lang="en-GB" altLang="en-US" dirty="0" smtClean="0"/>
              <a:t> from scorching fire’ (15.26-7; cf. 55.14-15). </a:t>
            </a:r>
          </a:p>
          <a:p>
            <a:pPr>
              <a:lnSpc>
                <a:spcPct val="90000"/>
              </a:lnSpc>
            </a:pPr>
            <a:endParaRPr lang="en-GB" altLang="en-US" dirty="0"/>
          </a:p>
          <a:p>
            <a:pPr>
              <a:lnSpc>
                <a:spcPct val="90000"/>
              </a:lnSpc>
            </a:pPr>
            <a:r>
              <a:rPr lang="en-GB" altLang="en-US" dirty="0" smtClean="0"/>
              <a:t>Unlike angels, the jinn have free will and are morally ambivalent. </a:t>
            </a:r>
          </a:p>
          <a:p>
            <a:pPr>
              <a:lnSpc>
                <a:spcPct val="90000"/>
              </a:lnSpc>
            </a:pPr>
            <a:endParaRPr lang="en-GB" altLang="en-US" dirty="0"/>
          </a:p>
          <a:p>
            <a:pPr>
              <a:lnSpc>
                <a:spcPct val="90000"/>
              </a:lnSpc>
            </a:pPr>
            <a:endParaRPr lang="en-GB" altLang="en-US" dirty="0" smtClean="0"/>
          </a:p>
        </p:txBody>
      </p:sp>
      <p:pic>
        <p:nvPicPr>
          <p:cNvPr id="3075" name="Picture 3"/>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539552" y="1412776"/>
            <a:ext cx="3744416" cy="511067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6535009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683568" y="27321"/>
            <a:ext cx="8229600" cy="1143000"/>
          </a:xfrm>
        </p:spPr>
        <p:txBody>
          <a:bodyPr/>
          <a:lstStyle/>
          <a:p>
            <a:pPr fontAlgn="auto">
              <a:spcAft>
                <a:spcPts val="0"/>
              </a:spcAft>
              <a:defRPr/>
            </a:pPr>
            <a:r>
              <a:rPr lang="en-GB" altLang="en-US" dirty="0">
                <a:solidFill>
                  <a:schemeClr val="accent6">
                    <a:tint val="1000"/>
                  </a:schemeClr>
                </a:solidFill>
              </a:rPr>
              <a:t>Jinn</a:t>
            </a:r>
          </a:p>
        </p:txBody>
      </p:sp>
      <p:sp>
        <p:nvSpPr>
          <p:cNvPr id="23555" name="Rectangle 3"/>
          <p:cNvSpPr>
            <a:spLocks noGrp="1" noChangeArrowheads="1"/>
          </p:cNvSpPr>
          <p:nvPr>
            <p:ph type="body" sz="half" idx="1"/>
          </p:nvPr>
        </p:nvSpPr>
        <p:spPr>
          <a:xfrm>
            <a:off x="467544" y="1340768"/>
            <a:ext cx="3960688" cy="5832475"/>
          </a:xfrm>
        </p:spPr>
        <p:txBody>
          <a:bodyPr/>
          <a:lstStyle/>
          <a:p>
            <a:pPr>
              <a:lnSpc>
                <a:spcPct val="90000"/>
              </a:lnSpc>
            </a:pPr>
            <a:endParaRPr lang="en-GB" altLang="en-US" sz="2000" dirty="0" smtClean="0"/>
          </a:p>
          <a:p>
            <a:pPr>
              <a:lnSpc>
                <a:spcPct val="90000"/>
              </a:lnSpc>
            </a:pPr>
            <a:r>
              <a:rPr lang="en-GB" altLang="en-US" sz="2000" dirty="0" smtClean="0"/>
              <a:t>‘Yes. God created the earth and created in it nations of jinn who praised Him and glorified Him without interruption. They often used to fly to heaven, and meet with the angels and salute them, and learn from them good things as well as the events that were occurring there. Then they were expelled from the earth because they rebelled and shed blood and ignored God’ </a:t>
            </a:r>
          </a:p>
          <a:p>
            <a:pPr>
              <a:lnSpc>
                <a:spcPct val="90000"/>
              </a:lnSpc>
            </a:pPr>
            <a:endParaRPr lang="en-GB" altLang="en-US" sz="2000" dirty="0"/>
          </a:p>
          <a:p>
            <a:pPr marL="0" indent="0">
              <a:lnSpc>
                <a:spcPct val="90000"/>
              </a:lnSpc>
              <a:buNone/>
            </a:pPr>
            <a:r>
              <a:rPr lang="en-GB" altLang="en-US" sz="2000" dirty="0" smtClean="0"/>
              <a:t>– Ali ibn </a:t>
            </a:r>
            <a:r>
              <a:rPr lang="en-GB" altLang="en-US" sz="2000" dirty="0" err="1" smtClean="0"/>
              <a:t>abi</a:t>
            </a:r>
            <a:r>
              <a:rPr lang="en-GB" altLang="en-US" sz="2000" dirty="0" smtClean="0"/>
              <a:t> </a:t>
            </a:r>
            <a:r>
              <a:rPr lang="en-GB" altLang="en-US" sz="2000" dirty="0" err="1" smtClean="0"/>
              <a:t>Taleb</a:t>
            </a:r>
            <a:r>
              <a:rPr lang="en-GB" altLang="en-US" sz="2000" dirty="0" smtClean="0"/>
              <a:t>, fourth Caliph (d. 661)</a:t>
            </a:r>
          </a:p>
        </p:txBody>
      </p:sp>
      <p:pic>
        <p:nvPicPr>
          <p:cNvPr id="23556" name="Picture 7" descr="7808b83af3aa553cdbd7ec946756fe7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4716016" y="980728"/>
            <a:ext cx="3960440" cy="5213697"/>
          </a:xfrm>
          <a:noFill/>
          <a:extLs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74038467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683568" y="0"/>
            <a:ext cx="8229600" cy="1143000"/>
          </a:xfrm>
        </p:spPr>
        <p:txBody>
          <a:bodyPr/>
          <a:lstStyle/>
          <a:p>
            <a:pPr fontAlgn="auto">
              <a:spcAft>
                <a:spcPts val="0"/>
              </a:spcAft>
              <a:defRPr/>
            </a:pPr>
            <a:r>
              <a:rPr lang="en-GB" altLang="en-US" dirty="0">
                <a:solidFill>
                  <a:schemeClr val="accent6">
                    <a:tint val="1000"/>
                  </a:schemeClr>
                </a:solidFill>
              </a:rPr>
              <a:t>Jinn</a:t>
            </a:r>
          </a:p>
        </p:txBody>
      </p:sp>
      <p:sp>
        <p:nvSpPr>
          <p:cNvPr id="24579" name="Rectangle 3"/>
          <p:cNvSpPr>
            <a:spLocks noGrp="1" noChangeArrowheads="1"/>
          </p:cNvSpPr>
          <p:nvPr>
            <p:ph idx="1"/>
          </p:nvPr>
        </p:nvSpPr>
        <p:spPr>
          <a:xfrm>
            <a:off x="395536" y="1556792"/>
            <a:ext cx="8208912" cy="4997450"/>
          </a:xfrm>
        </p:spPr>
        <p:txBody>
          <a:bodyPr/>
          <a:lstStyle/>
          <a:p>
            <a:pPr algn="just">
              <a:lnSpc>
                <a:spcPct val="90000"/>
              </a:lnSpc>
            </a:pPr>
            <a:r>
              <a:rPr lang="en-GB" altLang="en-US" dirty="0" smtClean="0"/>
              <a:t>The jinn are associated with wild and desolate places. </a:t>
            </a:r>
          </a:p>
          <a:p>
            <a:pPr algn="just">
              <a:lnSpc>
                <a:spcPct val="90000"/>
              </a:lnSpc>
            </a:pPr>
            <a:endParaRPr lang="en-GB" altLang="en-US" dirty="0" smtClean="0"/>
          </a:p>
          <a:p>
            <a:pPr algn="just">
              <a:lnSpc>
                <a:spcPct val="90000"/>
              </a:lnSpc>
            </a:pPr>
            <a:r>
              <a:rPr lang="en-GB" altLang="en-US" dirty="0"/>
              <a:t>Jinn can also appear in physical form, frightening and confusing human </a:t>
            </a:r>
            <a:r>
              <a:rPr lang="en-GB" altLang="en-US" dirty="0" smtClean="0"/>
              <a:t>beings. </a:t>
            </a:r>
          </a:p>
          <a:p>
            <a:pPr algn="just">
              <a:lnSpc>
                <a:spcPct val="90000"/>
              </a:lnSpc>
            </a:pPr>
            <a:endParaRPr lang="en-GB" altLang="en-US" dirty="0"/>
          </a:p>
          <a:p>
            <a:pPr algn="just">
              <a:lnSpc>
                <a:spcPct val="90000"/>
              </a:lnSpc>
            </a:pPr>
            <a:r>
              <a:rPr lang="en-GB" altLang="en-US" dirty="0" smtClean="0"/>
              <a:t>Occasionally </a:t>
            </a:r>
            <a:r>
              <a:rPr lang="en-GB" altLang="en-US" dirty="0"/>
              <a:t>they attempt to possess human bodies and have to be exorcized. </a:t>
            </a:r>
            <a:endParaRPr lang="en-GB" altLang="en-US" dirty="0" smtClean="0"/>
          </a:p>
          <a:p>
            <a:pPr algn="just">
              <a:lnSpc>
                <a:spcPct val="90000"/>
              </a:lnSpc>
            </a:pPr>
            <a:endParaRPr lang="en-GB" altLang="en-US" dirty="0" smtClean="0"/>
          </a:p>
          <a:p>
            <a:pPr algn="just">
              <a:lnSpc>
                <a:spcPct val="90000"/>
              </a:lnSpc>
            </a:pPr>
            <a:r>
              <a:rPr lang="en-GB" altLang="en-US" dirty="0" smtClean="0"/>
              <a:t>Not every jinni is malevolent, however; </a:t>
            </a:r>
            <a:r>
              <a:rPr lang="en-GB" altLang="en-US" dirty="0" err="1" smtClean="0"/>
              <a:t>sura</a:t>
            </a:r>
            <a:r>
              <a:rPr lang="en-GB" altLang="en-US" dirty="0" smtClean="0"/>
              <a:t> 72 (</a:t>
            </a:r>
            <a:r>
              <a:rPr lang="en-GB" altLang="en-US" i="1" dirty="0" smtClean="0"/>
              <a:t>Surat al-jinn)</a:t>
            </a:r>
            <a:r>
              <a:rPr lang="en-GB" altLang="en-US" dirty="0" smtClean="0"/>
              <a:t> speaks of the jinn that were converted to Islam. </a:t>
            </a:r>
          </a:p>
        </p:txBody>
      </p:sp>
    </p:spTree>
    <p:extLst>
      <p:ext uri="{BB962C8B-B14F-4D97-AF65-F5344CB8AC3E}">
        <p14:creationId xmlns:p14="http://schemas.microsoft.com/office/powerpoint/2010/main" val="423153141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467544" y="116632"/>
            <a:ext cx="8229600" cy="1143000"/>
          </a:xfrm>
        </p:spPr>
        <p:txBody>
          <a:bodyPr>
            <a:normAutofit fontScale="90000"/>
          </a:bodyPr>
          <a:lstStyle/>
          <a:p>
            <a:pPr fontAlgn="auto">
              <a:spcAft>
                <a:spcPts val="0"/>
              </a:spcAft>
              <a:defRPr/>
            </a:pPr>
            <a:r>
              <a:rPr lang="en-GB" altLang="en-US" sz="4000" dirty="0" smtClean="0">
                <a:solidFill>
                  <a:schemeClr val="accent6">
                    <a:tint val="1000"/>
                  </a:schemeClr>
                </a:solidFill>
              </a:rPr>
              <a:t>Similarities between Angels and </a:t>
            </a:r>
            <a:r>
              <a:rPr lang="en-GB" altLang="en-US" sz="4000" dirty="0">
                <a:solidFill>
                  <a:schemeClr val="accent6">
                    <a:tint val="1000"/>
                  </a:schemeClr>
                </a:solidFill>
              </a:rPr>
              <a:t>Jinn</a:t>
            </a:r>
          </a:p>
        </p:txBody>
      </p:sp>
      <p:sp>
        <p:nvSpPr>
          <p:cNvPr id="25603" name="Rectangle 3"/>
          <p:cNvSpPr>
            <a:spLocks noGrp="1" noChangeArrowheads="1"/>
          </p:cNvSpPr>
          <p:nvPr>
            <p:ph idx="1"/>
          </p:nvPr>
        </p:nvSpPr>
        <p:spPr>
          <a:xfrm>
            <a:off x="323528" y="1844824"/>
            <a:ext cx="8208143" cy="4525963"/>
          </a:xfrm>
        </p:spPr>
        <p:txBody>
          <a:bodyPr/>
          <a:lstStyle/>
          <a:p>
            <a:pPr algn="just">
              <a:lnSpc>
                <a:spcPct val="90000"/>
              </a:lnSpc>
            </a:pPr>
            <a:r>
              <a:rPr lang="en-GB" altLang="en-US" sz="2800" i="1" dirty="0" smtClean="0"/>
              <a:t>Both are invisible</a:t>
            </a:r>
            <a:r>
              <a:rPr lang="en-GB" altLang="en-US" sz="2800" dirty="0" smtClean="0"/>
              <a:t>. Ibn </a:t>
            </a:r>
            <a:r>
              <a:rPr lang="en-GB" altLang="en-US" sz="2800" dirty="0" err="1" smtClean="0"/>
              <a:t>Arabi</a:t>
            </a:r>
            <a:r>
              <a:rPr lang="en-GB" altLang="en-US" sz="2800" dirty="0" smtClean="0"/>
              <a:t> (d. 1240): ‘When God created the luminous spirits and fiery ones, I mean angels and jinn, He gave them a common feature which was to be veiled from human eyes’ (</a:t>
            </a:r>
            <a:r>
              <a:rPr lang="en-GB" altLang="en-US" sz="2800" i="1" dirty="0" smtClean="0"/>
              <a:t>al-</a:t>
            </a:r>
            <a:r>
              <a:rPr lang="en-GB" altLang="en-US" sz="2800" i="1" dirty="0" err="1" smtClean="0"/>
              <a:t>Futuhat</a:t>
            </a:r>
            <a:r>
              <a:rPr lang="en-GB" altLang="en-US" sz="2800" i="1" dirty="0" smtClean="0"/>
              <a:t> al-</a:t>
            </a:r>
            <a:r>
              <a:rPr lang="en-GB" altLang="en-US" sz="2800" i="1" dirty="0" err="1" smtClean="0"/>
              <a:t>makkiyyah</a:t>
            </a:r>
            <a:r>
              <a:rPr lang="en-GB" altLang="en-US" sz="2800" dirty="0" smtClean="0"/>
              <a:t>, 3:367). </a:t>
            </a:r>
          </a:p>
          <a:p>
            <a:pPr algn="just">
              <a:lnSpc>
                <a:spcPct val="90000"/>
              </a:lnSpc>
            </a:pPr>
            <a:endParaRPr lang="en-GB" altLang="en-US" sz="2800" dirty="0" smtClean="0"/>
          </a:p>
          <a:p>
            <a:pPr algn="just">
              <a:lnSpc>
                <a:spcPct val="90000"/>
              </a:lnSpc>
            </a:pPr>
            <a:r>
              <a:rPr lang="en-GB" altLang="en-US" sz="2800" i="1" dirty="0" smtClean="0"/>
              <a:t>Both are disembodied spirits</a:t>
            </a:r>
            <a:r>
              <a:rPr lang="en-GB" altLang="en-US" sz="2800" dirty="0" smtClean="0"/>
              <a:t>. ‘Angels are souls blown into lights, jinn are souls blown into winds, and human beings are souls blown into shapes’ (Ibn </a:t>
            </a:r>
            <a:r>
              <a:rPr lang="en-GB" altLang="en-US" sz="2800" dirty="0" err="1" smtClean="0"/>
              <a:t>Arabi</a:t>
            </a:r>
            <a:r>
              <a:rPr lang="en-GB" altLang="en-US" sz="2800" dirty="0" smtClean="0"/>
              <a:t>, 1:132).</a:t>
            </a:r>
          </a:p>
          <a:p>
            <a:pPr>
              <a:lnSpc>
                <a:spcPct val="90000"/>
              </a:lnSpc>
            </a:pPr>
            <a:endParaRPr lang="en-GB" altLang="en-US" sz="2800" dirty="0" smtClean="0"/>
          </a:p>
        </p:txBody>
      </p:sp>
    </p:spTree>
    <p:extLst>
      <p:ext uri="{BB962C8B-B14F-4D97-AF65-F5344CB8AC3E}">
        <p14:creationId xmlns:p14="http://schemas.microsoft.com/office/powerpoint/2010/main" val="111649162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395536" y="2348"/>
            <a:ext cx="8229600" cy="1143000"/>
          </a:xfrm>
        </p:spPr>
        <p:txBody>
          <a:bodyPr>
            <a:normAutofit fontScale="90000"/>
          </a:bodyPr>
          <a:lstStyle/>
          <a:p>
            <a:pPr fontAlgn="auto">
              <a:spcAft>
                <a:spcPts val="0"/>
              </a:spcAft>
              <a:defRPr/>
            </a:pPr>
            <a:r>
              <a:rPr lang="en-GB" altLang="en-US" sz="4000" dirty="0" smtClean="0">
                <a:solidFill>
                  <a:schemeClr val="accent6">
                    <a:tint val="1000"/>
                  </a:schemeClr>
                </a:solidFill>
              </a:rPr>
              <a:t>Similarities between Angels and </a:t>
            </a:r>
            <a:r>
              <a:rPr lang="en-GB" altLang="en-US" sz="4000" dirty="0">
                <a:solidFill>
                  <a:schemeClr val="accent6">
                    <a:tint val="1000"/>
                  </a:schemeClr>
                </a:solidFill>
              </a:rPr>
              <a:t>Jinn</a:t>
            </a:r>
          </a:p>
        </p:txBody>
      </p:sp>
      <p:sp>
        <p:nvSpPr>
          <p:cNvPr id="26627" name="Rectangle 3"/>
          <p:cNvSpPr>
            <a:spLocks noGrp="1" noChangeArrowheads="1"/>
          </p:cNvSpPr>
          <p:nvPr>
            <p:ph idx="1"/>
          </p:nvPr>
        </p:nvSpPr>
        <p:spPr>
          <a:xfrm>
            <a:off x="468313" y="2105025"/>
            <a:ext cx="8229600" cy="4752975"/>
          </a:xfrm>
        </p:spPr>
        <p:txBody>
          <a:bodyPr/>
          <a:lstStyle/>
          <a:p>
            <a:r>
              <a:rPr lang="en-GB" altLang="en-US" sz="3600" i="1" dirty="0" smtClean="0"/>
              <a:t>Both are luminous beings. </a:t>
            </a:r>
            <a:endParaRPr lang="en-GB" altLang="en-US" sz="3600" dirty="0" smtClean="0"/>
          </a:p>
          <a:p>
            <a:endParaRPr lang="en-GB" altLang="en-US" sz="3600" i="1" dirty="0" smtClean="0"/>
          </a:p>
          <a:p>
            <a:r>
              <a:rPr lang="en-GB" altLang="en-US" sz="3600" i="1" dirty="0" smtClean="0"/>
              <a:t>Both are shape shifters</a:t>
            </a:r>
            <a:r>
              <a:rPr lang="en-GB" altLang="en-US" sz="3600" dirty="0" smtClean="0"/>
              <a:t>. </a:t>
            </a:r>
          </a:p>
          <a:p>
            <a:endParaRPr lang="en-GB" altLang="en-US" sz="3600" dirty="0" smtClean="0"/>
          </a:p>
          <a:p>
            <a:r>
              <a:rPr lang="en-GB" altLang="en-US" sz="3600" i="1" dirty="0" smtClean="0"/>
              <a:t>Both came to earth</a:t>
            </a:r>
            <a:r>
              <a:rPr lang="en-GB" altLang="en-US" sz="3600" dirty="0" smtClean="0"/>
              <a:t>. </a:t>
            </a:r>
          </a:p>
          <a:p>
            <a:endParaRPr lang="en-GB" altLang="en-US" sz="3600" dirty="0" smtClean="0"/>
          </a:p>
        </p:txBody>
      </p:sp>
    </p:spTree>
    <p:extLst>
      <p:ext uri="{BB962C8B-B14F-4D97-AF65-F5344CB8AC3E}">
        <p14:creationId xmlns:p14="http://schemas.microsoft.com/office/powerpoint/2010/main" val="250631401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395536" y="116632"/>
            <a:ext cx="8229600" cy="1143000"/>
          </a:xfrm>
        </p:spPr>
        <p:txBody>
          <a:bodyPr>
            <a:normAutofit fontScale="90000"/>
          </a:bodyPr>
          <a:lstStyle/>
          <a:p>
            <a:pPr fontAlgn="auto">
              <a:spcAft>
                <a:spcPts val="0"/>
              </a:spcAft>
              <a:defRPr/>
            </a:pPr>
            <a:r>
              <a:rPr lang="en-GB" altLang="en-US" sz="4000" dirty="0" smtClean="0">
                <a:solidFill>
                  <a:schemeClr val="accent6">
                    <a:tint val="1000"/>
                  </a:schemeClr>
                </a:solidFill>
              </a:rPr>
              <a:t>Differences between Angels and </a:t>
            </a:r>
            <a:r>
              <a:rPr lang="en-GB" altLang="en-US" sz="4000" dirty="0">
                <a:solidFill>
                  <a:schemeClr val="accent6">
                    <a:tint val="1000"/>
                  </a:schemeClr>
                </a:solidFill>
              </a:rPr>
              <a:t>Jinn</a:t>
            </a:r>
          </a:p>
        </p:txBody>
      </p:sp>
      <p:sp>
        <p:nvSpPr>
          <p:cNvPr id="27651" name="Rectangle 3"/>
          <p:cNvSpPr>
            <a:spLocks noGrp="1" noChangeArrowheads="1"/>
          </p:cNvSpPr>
          <p:nvPr>
            <p:ph idx="1"/>
          </p:nvPr>
        </p:nvSpPr>
        <p:spPr>
          <a:xfrm>
            <a:off x="468313" y="1916113"/>
            <a:ext cx="8229600" cy="4781550"/>
          </a:xfrm>
        </p:spPr>
        <p:txBody>
          <a:bodyPr/>
          <a:lstStyle/>
          <a:p>
            <a:r>
              <a:rPr lang="en-GB" altLang="en-US" sz="2800" i="1" dirty="0" smtClean="0"/>
              <a:t>Different geographies</a:t>
            </a:r>
            <a:r>
              <a:rPr lang="en-GB" altLang="en-US" sz="2800" dirty="0" smtClean="0"/>
              <a:t> </a:t>
            </a:r>
          </a:p>
          <a:p>
            <a:pPr>
              <a:buFontTx/>
              <a:buNone/>
            </a:pPr>
            <a:endParaRPr lang="en-GB" altLang="en-US" sz="2800" dirty="0" smtClean="0"/>
          </a:p>
          <a:p>
            <a:r>
              <a:rPr lang="en-GB" altLang="en-US" sz="2800" i="1" dirty="0" smtClean="0"/>
              <a:t>Wings</a:t>
            </a:r>
            <a:endParaRPr lang="en-GB" altLang="en-US" sz="2800" dirty="0" smtClean="0"/>
          </a:p>
          <a:p>
            <a:pPr>
              <a:buFontTx/>
              <a:buNone/>
            </a:pPr>
            <a:endParaRPr lang="en-GB" altLang="en-US" sz="2800" dirty="0" smtClean="0"/>
          </a:p>
          <a:p>
            <a:r>
              <a:rPr lang="en-GB" altLang="en-US" sz="2800" i="1" dirty="0" smtClean="0"/>
              <a:t>Immortality vs. mortality</a:t>
            </a:r>
          </a:p>
          <a:p>
            <a:endParaRPr lang="en-GB" altLang="en-US" sz="2800" dirty="0" smtClean="0"/>
          </a:p>
          <a:p>
            <a:r>
              <a:rPr lang="en-GB" altLang="en-US" sz="2800" i="1" dirty="0" smtClean="0"/>
              <a:t>Different abilities</a:t>
            </a:r>
            <a:r>
              <a:rPr lang="en-GB" altLang="en-US" sz="2800" dirty="0" smtClean="0"/>
              <a:t> </a:t>
            </a:r>
          </a:p>
        </p:txBody>
      </p:sp>
    </p:spTree>
    <p:extLst>
      <p:ext uri="{BB962C8B-B14F-4D97-AF65-F5344CB8AC3E}">
        <p14:creationId xmlns:p14="http://schemas.microsoft.com/office/powerpoint/2010/main" val="411633523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a:xfrm>
            <a:off x="539552" y="0"/>
            <a:ext cx="8229600" cy="1143000"/>
          </a:xfrm>
        </p:spPr>
        <p:txBody>
          <a:bodyPr/>
          <a:lstStyle/>
          <a:p>
            <a:pPr fontAlgn="auto">
              <a:spcAft>
                <a:spcPts val="0"/>
              </a:spcAft>
              <a:defRPr/>
            </a:pPr>
            <a:r>
              <a:rPr lang="en-GB" altLang="en-US" dirty="0" smtClean="0">
                <a:solidFill>
                  <a:schemeClr val="accent6">
                    <a:tint val="1000"/>
                  </a:schemeClr>
                </a:solidFill>
              </a:rPr>
              <a:t>The Devil in Islam</a:t>
            </a:r>
            <a:endParaRPr lang="en-GB" altLang="en-US" dirty="0">
              <a:solidFill>
                <a:schemeClr val="accent6">
                  <a:tint val="1000"/>
                </a:schemeClr>
              </a:solidFill>
            </a:endParaRPr>
          </a:p>
        </p:txBody>
      </p:sp>
      <p:sp>
        <p:nvSpPr>
          <p:cNvPr id="28675" name="Rectangle 5"/>
          <p:cNvSpPr>
            <a:spLocks noGrp="1" noChangeArrowheads="1"/>
          </p:cNvSpPr>
          <p:nvPr>
            <p:ph idx="1"/>
          </p:nvPr>
        </p:nvSpPr>
        <p:spPr>
          <a:xfrm>
            <a:off x="467544" y="1700808"/>
            <a:ext cx="8136904" cy="4525963"/>
          </a:xfrm>
        </p:spPr>
        <p:txBody>
          <a:bodyPr/>
          <a:lstStyle/>
          <a:p>
            <a:pPr algn="just">
              <a:lnSpc>
                <a:spcPct val="90000"/>
              </a:lnSpc>
            </a:pPr>
            <a:r>
              <a:rPr lang="en-GB" altLang="en-US" sz="2800" dirty="0" smtClean="0"/>
              <a:t>The Devil has two names in the Qur’an: </a:t>
            </a:r>
            <a:r>
              <a:rPr lang="en-GB" altLang="en-US" sz="2800" i="1" dirty="0" smtClean="0"/>
              <a:t>Iblis</a:t>
            </a:r>
            <a:r>
              <a:rPr lang="en-GB" altLang="en-US" sz="2800" dirty="0" smtClean="0"/>
              <a:t> and </a:t>
            </a:r>
            <a:r>
              <a:rPr lang="en-GB" altLang="en-US" sz="2800" i="1" dirty="0" err="1" smtClean="0"/>
              <a:t>Shaytan</a:t>
            </a:r>
            <a:r>
              <a:rPr lang="en-GB" altLang="en-US" sz="2800" dirty="0" smtClean="0"/>
              <a:t>. </a:t>
            </a:r>
            <a:endParaRPr lang="en-GB" altLang="en-US" sz="2800" i="1" dirty="0" smtClean="0"/>
          </a:p>
          <a:p>
            <a:pPr algn="just">
              <a:lnSpc>
                <a:spcPct val="90000"/>
              </a:lnSpc>
            </a:pPr>
            <a:endParaRPr lang="en-GB" altLang="en-US" sz="2800" i="1" dirty="0" smtClean="0"/>
          </a:p>
          <a:p>
            <a:pPr algn="just">
              <a:lnSpc>
                <a:spcPct val="90000"/>
              </a:lnSpc>
            </a:pPr>
            <a:r>
              <a:rPr lang="en-GB" altLang="en-US" sz="2800" i="1" dirty="0" smtClean="0"/>
              <a:t>Iblis </a:t>
            </a:r>
            <a:r>
              <a:rPr lang="en-GB" altLang="en-US" sz="2800" dirty="0" smtClean="0"/>
              <a:t>(‘one that causes despair’)</a:t>
            </a:r>
            <a:r>
              <a:rPr lang="en-GB" altLang="en-US" sz="2800" i="1" dirty="0" smtClean="0"/>
              <a:t> </a:t>
            </a:r>
            <a:r>
              <a:rPr lang="en-GB" altLang="en-US" sz="2800" dirty="0" smtClean="0"/>
              <a:t>– always a singular, personal name – occurs 9x in the Qur’an, 7 in connection with his fall from grace.</a:t>
            </a:r>
          </a:p>
          <a:p>
            <a:pPr algn="just">
              <a:lnSpc>
                <a:spcPct val="90000"/>
              </a:lnSpc>
            </a:pPr>
            <a:endParaRPr lang="en-GB" altLang="en-US" sz="2800" dirty="0"/>
          </a:p>
          <a:p>
            <a:pPr algn="just">
              <a:lnSpc>
                <a:spcPct val="90000"/>
              </a:lnSpc>
            </a:pPr>
            <a:r>
              <a:rPr lang="en-GB" altLang="en-US" sz="2800" dirty="0"/>
              <a:t>The Qur’an repeats the story of the </a:t>
            </a:r>
            <a:r>
              <a:rPr lang="en-GB" altLang="en-US" sz="2800" dirty="0" smtClean="0"/>
              <a:t>Devil’s </a:t>
            </a:r>
            <a:r>
              <a:rPr lang="en-GB" altLang="en-US" sz="2800" dirty="0"/>
              <a:t>refusal to worship Adam 10 times (in various forms). </a:t>
            </a:r>
          </a:p>
          <a:p>
            <a:pPr algn="just">
              <a:lnSpc>
                <a:spcPct val="90000"/>
              </a:lnSpc>
            </a:pPr>
            <a:endParaRPr lang="en-GB" altLang="en-US" sz="2800" dirty="0" smtClean="0"/>
          </a:p>
        </p:txBody>
      </p:sp>
    </p:spTree>
    <p:extLst>
      <p:ext uri="{BB962C8B-B14F-4D97-AF65-F5344CB8AC3E}">
        <p14:creationId xmlns:p14="http://schemas.microsoft.com/office/powerpoint/2010/main" val="336210813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40" name="Rectangle 4"/>
          <p:cNvSpPr>
            <a:spLocks noGrp="1" noChangeArrowheads="1"/>
          </p:cNvSpPr>
          <p:nvPr>
            <p:ph type="title"/>
          </p:nvPr>
        </p:nvSpPr>
        <p:spPr>
          <a:xfrm>
            <a:off x="395536" y="0"/>
            <a:ext cx="8229600" cy="1143000"/>
          </a:xfrm>
        </p:spPr>
        <p:txBody>
          <a:bodyPr/>
          <a:lstStyle/>
          <a:p>
            <a:pPr fontAlgn="auto">
              <a:spcAft>
                <a:spcPts val="0"/>
              </a:spcAft>
              <a:defRPr/>
            </a:pPr>
            <a:r>
              <a:rPr lang="en-GB" altLang="en-US" dirty="0" smtClean="0">
                <a:solidFill>
                  <a:schemeClr val="accent6">
                    <a:tint val="1000"/>
                  </a:schemeClr>
                </a:solidFill>
              </a:rPr>
              <a:t>The Case of Iblis</a:t>
            </a:r>
            <a:endParaRPr lang="en-GB" altLang="en-US" dirty="0">
              <a:solidFill>
                <a:schemeClr val="accent6">
                  <a:tint val="1000"/>
                </a:schemeClr>
              </a:solidFill>
            </a:endParaRPr>
          </a:p>
        </p:txBody>
      </p:sp>
      <p:sp>
        <p:nvSpPr>
          <p:cNvPr id="29699" name="Rectangle 5"/>
          <p:cNvSpPr>
            <a:spLocks noGrp="1" noChangeArrowheads="1"/>
          </p:cNvSpPr>
          <p:nvPr>
            <p:ph type="body" sz="half" idx="1"/>
          </p:nvPr>
        </p:nvSpPr>
        <p:spPr>
          <a:xfrm>
            <a:off x="467544" y="1412776"/>
            <a:ext cx="3744416" cy="5257800"/>
          </a:xfrm>
        </p:spPr>
        <p:txBody>
          <a:bodyPr/>
          <a:lstStyle/>
          <a:p>
            <a:pPr>
              <a:lnSpc>
                <a:spcPct val="80000"/>
              </a:lnSpc>
            </a:pPr>
            <a:endParaRPr lang="en-GB" altLang="en-US" dirty="0" smtClean="0"/>
          </a:p>
          <a:p>
            <a:pPr>
              <a:lnSpc>
                <a:spcPct val="80000"/>
              </a:lnSpc>
            </a:pPr>
            <a:r>
              <a:rPr lang="en-GB" altLang="en-US" dirty="0" smtClean="0"/>
              <a:t>‘Thereupon the angels prostrated, all of them together, save Iblis. He refused to be with those who prostrated’ (15.30-31, cf. 2.30-34; 7.11-18; 17.61-65; 18.50; 20.116; 38.76). </a:t>
            </a:r>
          </a:p>
          <a:p>
            <a:pPr>
              <a:lnSpc>
                <a:spcPct val="80000"/>
              </a:lnSpc>
            </a:pPr>
            <a:endParaRPr lang="en-GB" altLang="en-US" dirty="0" smtClean="0"/>
          </a:p>
          <a:p>
            <a:pPr>
              <a:lnSpc>
                <a:spcPct val="80000"/>
              </a:lnSpc>
            </a:pPr>
            <a:r>
              <a:rPr lang="en-GB" altLang="en-US" dirty="0" smtClean="0"/>
              <a:t>‘I am better than him. Thou hast created me from fire, while Thou hast created him from clay’ (7.12-13; cf. 38.76). </a:t>
            </a:r>
          </a:p>
          <a:p>
            <a:pPr>
              <a:lnSpc>
                <a:spcPct val="80000"/>
              </a:lnSpc>
            </a:pPr>
            <a:endParaRPr lang="en-GB" altLang="en-US" sz="1800" dirty="0" smtClean="0"/>
          </a:p>
        </p:txBody>
      </p:sp>
      <p:pic>
        <p:nvPicPr>
          <p:cNvPr id="29700" name="Picture 9" descr="Bv4YJhjCMAEV4ka"/>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4788024" y="980728"/>
            <a:ext cx="3888432" cy="5289550"/>
          </a:xfrm>
          <a:noFill/>
          <a:extLs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71550803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rcRect/>
          <a:stretch>
            <a:fillRect/>
          </a:stretch>
        </p:blipFill>
        <p:spPr bwMode="auto">
          <a:xfrm>
            <a:off x="1043608" y="908720"/>
            <a:ext cx="7200800" cy="50405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9977046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457200" y="0"/>
            <a:ext cx="8229600" cy="1143000"/>
          </a:xfrm>
        </p:spPr>
        <p:txBody>
          <a:bodyPr/>
          <a:lstStyle/>
          <a:p>
            <a:pPr fontAlgn="auto">
              <a:spcAft>
                <a:spcPts val="0"/>
              </a:spcAft>
              <a:defRPr/>
            </a:pPr>
            <a:r>
              <a:rPr lang="en-GB" altLang="en-US" dirty="0" smtClean="0">
                <a:solidFill>
                  <a:schemeClr val="accent6">
                    <a:tint val="1000"/>
                  </a:schemeClr>
                </a:solidFill>
              </a:rPr>
              <a:t>The Latin Life of Adam and Eve</a:t>
            </a:r>
            <a:endParaRPr lang="en-GB" altLang="en-US" dirty="0">
              <a:solidFill>
                <a:schemeClr val="accent6">
                  <a:tint val="1000"/>
                </a:schemeClr>
              </a:solidFill>
            </a:endParaRPr>
          </a:p>
        </p:txBody>
      </p:sp>
      <p:sp>
        <p:nvSpPr>
          <p:cNvPr id="30723" name="Rectangle 4"/>
          <p:cNvSpPr>
            <a:spLocks noGrp="1" noChangeArrowheads="1"/>
          </p:cNvSpPr>
          <p:nvPr>
            <p:ph sz="half" idx="1"/>
          </p:nvPr>
        </p:nvSpPr>
        <p:spPr/>
        <p:txBody>
          <a:bodyPr/>
          <a:lstStyle/>
          <a:p>
            <a:pPr>
              <a:lnSpc>
                <a:spcPct val="80000"/>
              </a:lnSpc>
            </a:pPr>
            <a:endParaRPr lang="en-US" altLang="en-US" smtClean="0"/>
          </a:p>
        </p:txBody>
      </p:sp>
      <p:sp>
        <p:nvSpPr>
          <p:cNvPr id="30724" name="Rectangle 5"/>
          <p:cNvSpPr>
            <a:spLocks noGrp="1" noChangeArrowheads="1"/>
          </p:cNvSpPr>
          <p:nvPr>
            <p:ph type="body" sz="half" idx="2"/>
          </p:nvPr>
        </p:nvSpPr>
        <p:spPr>
          <a:xfrm>
            <a:off x="4932040" y="1628800"/>
            <a:ext cx="3816424" cy="4924425"/>
          </a:xfrm>
        </p:spPr>
        <p:txBody>
          <a:bodyPr/>
          <a:lstStyle/>
          <a:p>
            <a:pPr>
              <a:lnSpc>
                <a:spcPct val="80000"/>
              </a:lnSpc>
            </a:pPr>
            <a:r>
              <a:rPr lang="en-GB" altLang="en-US" dirty="0" smtClean="0"/>
              <a:t>The story of Iblis in the Qur’an seems to have been inspired by the same tradition preserved in the </a:t>
            </a:r>
            <a:r>
              <a:rPr lang="en-GB" altLang="en-US" i="1" dirty="0" smtClean="0"/>
              <a:t>Latin Life of Adam and Eve</a:t>
            </a:r>
            <a:r>
              <a:rPr lang="en-GB" altLang="en-US" dirty="0" smtClean="0"/>
              <a:t>. </a:t>
            </a:r>
          </a:p>
          <a:p>
            <a:pPr marL="0" indent="0">
              <a:lnSpc>
                <a:spcPct val="80000"/>
              </a:lnSpc>
              <a:buNone/>
            </a:pPr>
            <a:endParaRPr lang="en-GB" altLang="en-US" dirty="0" smtClean="0"/>
          </a:p>
          <a:p>
            <a:pPr>
              <a:lnSpc>
                <a:spcPct val="80000"/>
              </a:lnSpc>
            </a:pPr>
            <a:r>
              <a:rPr lang="en-GB" altLang="en-US" dirty="0" smtClean="0"/>
              <a:t>‘I will not worship one inferior and subsequent to me. I am prior to him in creation; before he was made, I was already made. He ought to worship me’ (</a:t>
            </a:r>
            <a:r>
              <a:rPr lang="en-GB" altLang="en-US" i="1" dirty="0" smtClean="0"/>
              <a:t>Latin Life of Adam and Eve</a:t>
            </a:r>
            <a:r>
              <a:rPr lang="en-GB" altLang="en-US" dirty="0"/>
              <a:t>,</a:t>
            </a:r>
            <a:r>
              <a:rPr lang="en-GB" altLang="en-US" dirty="0" smtClean="0"/>
              <a:t>14:3). </a:t>
            </a:r>
          </a:p>
          <a:p>
            <a:pPr>
              <a:lnSpc>
                <a:spcPct val="80000"/>
              </a:lnSpc>
            </a:pPr>
            <a:endParaRPr lang="en-GB" altLang="en-US" dirty="0" smtClean="0"/>
          </a:p>
          <a:p>
            <a:pPr>
              <a:lnSpc>
                <a:spcPct val="80000"/>
              </a:lnSpc>
            </a:pPr>
            <a:endParaRPr lang="en-GB" altLang="en-US" dirty="0" smtClean="0"/>
          </a:p>
        </p:txBody>
      </p:sp>
      <p:pic>
        <p:nvPicPr>
          <p:cNvPr id="30725" name="Picture 9" descr="zz8"/>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67671" y="1906459"/>
            <a:ext cx="424815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9907042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539552" y="-25437"/>
            <a:ext cx="8229600" cy="1143000"/>
          </a:xfrm>
        </p:spPr>
        <p:txBody>
          <a:bodyPr/>
          <a:lstStyle/>
          <a:p>
            <a:pPr fontAlgn="auto">
              <a:spcAft>
                <a:spcPts val="0"/>
              </a:spcAft>
              <a:defRPr/>
            </a:pPr>
            <a:r>
              <a:rPr lang="en-GB" altLang="en-US" dirty="0" smtClean="0">
                <a:solidFill>
                  <a:schemeClr val="accent6">
                    <a:tint val="1000"/>
                  </a:schemeClr>
                </a:solidFill>
              </a:rPr>
              <a:t>The Case of Iblis</a:t>
            </a:r>
            <a:endParaRPr lang="en-GB" altLang="en-US" dirty="0">
              <a:solidFill>
                <a:schemeClr val="accent6">
                  <a:tint val="1000"/>
                </a:schemeClr>
              </a:solidFill>
            </a:endParaRPr>
          </a:p>
        </p:txBody>
      </p:sp>
      <p:sp>
        <p:nvSpPr>
          <p:cNvPr id="31747" name="Rectangle 3"/>
          <p:cNvSpPr>
            <a:spLocks noGrp="1" noChangeArrowheads="1"/>
          </p:cNvSpPr>
          <p:nvPr>
            <p:ph idx="1"/>
          </p:nvPr>
        </p:nvSpPr>
        <p:spPr>
          <a:xfrm>
            <a:off x="395536" y="1556792"/>
            <a:ext cx="8352928" cy="5184775"/>
          </a:xfrm>
        </p:spPr>
        <p:txBody>
          <a:bodyPr/>
          <a:lstStyle/>
          <a:p>
            <a:pPr algn="just">
              <a:lnSpc>
                <a:spcPct val="80000"/>
              </a:lnSpc>
            </a:pPr>
            <a:r>
              <a:rPr lang="en-GB" altLang="en-US" sz="2000" dirty="0" smtClean="0"/>
              <a:t>Iblis banished from heaven on account of his sin, but his request to have his final judgement postponed until the Day of Judgement is granted (15.36-37). </a:t>
            </a:r>
          </a:p>
          <a:p>
            <a:pPr algn="just">
              <a:lnSpc>
                <a:spcPct val="80000"/>
              </a:lnSpc>
            </a:pPr>
            <a:endParaRPr lang="en-GB" altLang="en-US" sz="2000" dirty="0" smtClean="0"/>
          </a:p>
          <a:p>
            <a:pPr algn="just">
              <a:lnSpc>
                <a:spcPct val="80000"/>
              </a:lnSpc>
            </a:pPr>
            <a:r>
              <a:rPr lang="en-GB" altLang="en-US" sz="2000" dirty="0" smtClean="0"/>
              <a:t>‘[Iblis] </a:t>
            </a:r>
            <a:r>
              <a:rPr lang="en-GB" altLang="en-US" sz="2000" dirty="0"/>
              <a:t>said, </a:t>
            </a:r>
            <a:r>
              <a:rPr lang="en-GB" altLang="en-US" sz="2000" dirty="0" smtClean="0"/>
              <a:t>“My Lord! Since Thou hast caused me to err, I shall surely make things seem fair unto them on earth, and I shall cause them to err all together, save Thy sincere servants among them”’ (15.39-40). </a:t>
            </a:r>
          </a:p>
          <a:p>
            <a:pPr algn="just">
              <a:lnSpc>
                <a:spcPct val="80000"/>
              </a:lnSpc>
            </a:pPr>
            <a:endParaRPr lang="en-GB" altLang="en-US" sz="2000" dirty="0"/>
          </a:p>
          <a:p>
            <a:pPr algn="just">
              <a:lnSpc>
                <a:spcPct val="80000"/>
              </a:lnSpc>
            </a:pPr>
            <a:r>
              <a:rPr lang="en-GB" altLang="en-US" sz="2000" dirty="0" smtClean="0"/>
              <a:t>‘[Allah] </a:t>
            </a:r>
            <a:r>
              <a:rPr lang="en-GB" altLang="en-US" sz="2000" dirty="0"/>
              <a:t>said, </a:t>
            </a:r>
            <a:r>
              <a:rPr lang="en-GB" altLang="en-US" sz="2000" dirty="0" smtClean="0"/>
              <a:t>“Go! And whosoever among them should follow thee, surely Hell shall be thy recompense – and ample recompense! So incite whomsoever thou canst among them with thy voice, and bear down upon them with thy cavalry and thine infantry, and be their partner in wealth and children, and make them promises.” Satan promises them naught but delusion. “As for My servants, truly thou hast no authority over them.” And Thy Lord suffices as a Guardian’</a:t>
            </a:r>
            <a:r>
              <a:rPr lang="en-GB" sz="2000" dirty="0" smtClean="0"/>
              <a:t> (17.63-65; 38.77-85).</a:t>
            </a:r>
            <a:endParaRPr lang="en-GB" sz="2000" dirty="0"/>
          </a:p>
          <a:p>
            <a:pPr algn="just">
              <a:lnSpc>
                <a:spcPct val="80000"/>
              </a:lnSpc>
            </a:pPr>
            <a:endParaRPr lang="en-GB" altLang="en-US" dirty="0" smtClean="0"/>
          </a:p>
        </p:txBody>
      </p:sp>
    </p:spTree>
    <p:extLst>
      <p:ext uri="{BB962C8B-B14F-4D97-AF65-F5344CB8AC3E}">
        <p14:creationId xmlns:p14="http://schemas.microsoft.com/office/powerpoint/2010/main" val="392148427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a:xfrm>
            <a:off x="467544" y="116632"/>
            <a:ext cx="8229600" cy="1143000"/>
          </a:xfrm>
        </p:spPr>
        <p:txBody>
          <a:bodyPr/>
          <a:lstStyle/>
          <a:p>
            <a:pPr fontAlgn="auto">
              <a:spcAft>
                <a:spcPts val="0"/>
              </a:spcAft>
              <a:defRPr/>
            </a:pPr>
            <a:r>
              <a:rPr lang="en-GB" altLang="en-US" dirty="0">
                <a:solidFill>
                  <a:schemeClr val="accent6">
                    <a:tint val="1000"/>
                  </a:schemeClr>
                </a:solidFill>
              </a:rPr>
              <a:t>Iblis: Angel </a:t>
            </a:r>
            <a:r>
              <a:rPr lang="en-GB" altLang="en-US" dirty="0" smtClean="0">
                <a:solidFill>
                  <a:schemeClr val="accent6">
                    <a:tint val="1000"/>
                  </a:schemeClr>
                </a:solidFill>
              </a:rPr>
              <a:t>or </a:t>
            </a:r>
            <a:r>
              <a:rPr lang="en-GB" altLang="en-US" dirty="0">
                <a:solidFill>
                  <a:schemeClr val="accent6">
                    <a:tint val="1000"/>
                  </a:schemeClr>
                </a:solidFill>
              </a:rPr>
              <a:t>Jinn?</a:t>
            </a:r>
          </a:p>
        </p:txBody>
      </p:sp>
      <p:sp>
        <p:nvSpPr>
          <p:cNvPr id="35843" name="Rectangle 3"/>
          <p:cNvSpPr>
            <a:spLocks noGrp="1" noChangeArrowheads="1"/>
          </p:cNvSpPr>
          <p:nvPr>
            <p:ph idx="1"/>
          </p:nvPr>
        </p:nvSpPr>
        <p:spPr>
          <a:xfrm>
            <a:off x="395536" y="1700808"/>
            <a:ext cx="8352928" cy="4525962"/>
          </a:xfrm>
        </p:spPr>
        <p:txBody>
          <a:bodyPr/>
          <a:lstStyle/>
          <a:p>
            <a:pPr algn="just"/>
            <a:r>
              <a:rPr lang="en-GB" altLang="en-US" sz="2800" dirty="0" smtClean="0"/>
              <a:t>‘I am better than him; Thou hast created me </a:t>
            </a:r>
            <a:r>
              <a:rPr lang="en-GB" altLang="en-US" sz="2800" i="1" u="sng" dirty="0" smtClean="0"/>
              <a:t>from fire</a:t>
            </a:r>
            <a:r>
              <a:rPr lang="en-GB" altLang="en-US" sz="2800" dirty="0" smtClean="0"/>
              <a:t>, while Thou hast created him from clay’ (7.12-13; cf. 38.76). </a:t>
            </a:r>
          </a:p>
          <a:p>
            <a:pPr algn="just"/>
            <a:endParaRPr lang="en-GB" altLang="en-US" sz="2800" dirty="0" smtClean="0"/>
          </a:p>
          <a:p>
            <a:pPr algn="just"/>
            <a:r>
              <a:rPr lang="en-GB" altLang="en-US" sz="2800" dirty="0" smtClean="0"/>
              <a:t>‘He was one of the jinn</a:t>
            </a:r>
            <a:r>
              <a:rPr lang="en-GB" altLang="en-US" sz="2800" dirty="0"/>
              <a:t> </a:t>
            </a:r>
            <a:r>
              <a:rPr lang="en-GB" altLang="en-US" sz="2800" dirty="0" smtClean="0"/>
              <a:t>and he deviated from the command of his Lord’ (18.50). </a:t>
            </a:r>
          </a:p>
          <a:p>
            <a:pPr algn="just"/>
            <a:endParaRPr lang="en-GB" altLang="en-US" sz="2800" dirty="0" smtClean="0"/>
          </a:p>
          <a:p>
            <a:pPr algn="just"/>
            <a:r>
              <a:rPr lang="en-GB" altLang="en-US" sz="2800" dirty="0" smtClean="0"/>
              <a:t>The angels were created to be sinless. If Iblis were an angel, how is it that he could have disobeyed God’s command?</a:t>
            </a:r>
          </a:p>
        </p:txBody>
      </p:sp>
    </p:spTree>
    <p:extLst>
      <p:ext uri="{BB962C8B-B14F-4D97-AF65-F5344CB8AC3E}">
        <p14:creationId xmlns:p14="http://schemas.microsoft.com/office/powerpoint/2010/main" val="346159375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a:xfrm>
            <a:off x="467544" y="0"/>
            <a:ext cx="8229600" cy="1143000"/>
          </a:xfrm>
        </p:spPr>
        <p:txBody>
          <a:bodyPr/>
          <a:lstStyle/>
          <a:p>
            <a:pPr fontAlgn="auto">
              <a:spcAft>
                <a:spcPts val="0"/>
              </a:spcAft>
              <a:defRPr/>
            </a:pPr>
            <a:r>
              <a:rPr lang="en-GB" altLang="en-US" dirty="0">
                <a:solidFill>
                  <a:schemeClr val="accent6">
                    <a:tint val="1000"/>
                  </a:schemeClr>
                </a:solidFill>
              </a:rPr>
              <a:t>Iblis: Angel </a:t>
            </a:r>
            <a:r>
              <a:rPr lang="en-GB" altLang="en-US" dirty="0" smtClean="0">
                <a:solidFill>
                  <a:schemeClr val="accent6">
                    <a:tint val="1000"/>
                  </a:schemeClr>
                </a:solidFill>
              </a:rPr>
              <a:t>or </a:t>
            </a:r>
            <a:r>
              <a:rPr lang="en-GB" altLang="en-US" dirty="0">
                <a:solidFill>
                  <a:schemeClr val="accent6">
                    <a:tint val="1000"/>
                  </a:schemeClr>
                </a:solidFill>
              </a:rPr>
              <a:t>Jinn?</a:t>
            </a:r>
          </a:p>
        </p:txBody>
      </p:sp>
      <p:sp>
        <p:nvSpPr>
          <p:cNvPr id="36867" name="Rectangle 3"/>
          <p:cNvSpPr>
            <a:spLocks noGrp="1" noChangeArrowheads="1"/>
          </p:cNvSpPr>
          <p:nvPr>
            <p:ph idx="1"/>
          </p:nvPr>
        </p:nvSpPr>
        <p:spPr>
          <a:xfrm>
            <a:off x="323528" y="1556792"/>
            <a:ext cx="8280920" cy="4997450"/>
          </a:xfrm>
        </p:spPr>
        <p:txBody>
          <a:bodyPr/>
          <a:lstStyle/>
          <a:p>
            <a:pPr algn="just">
              <a:lnSpc>
                <a:spcPct val="80000"/>
              </a:lnSpc>
            </a:pPr>
            <a:r>
              <a:rPr lang="en-GB" altLang="en-US" dirty="0" smtClean="0"/>
              <a:t>‘And when We said </a:t>
            </a:r>
            <a:r>
              <a:rPr lang="en-GB" altLang="en-US" i="1" u="sng" dirty="0" smtClean="0"/>
              <a:t>unto </a:t>
            </a:r>
            <a:r>
              <a:rPr lang="en-GB" altLang="en-US" i="1" u="sng" dirty="0"/>
              <a:t>the </a:t>
            </a:r>
            <a:r>
              <a:rPr lang="en-GB" altLang="en-US" i="1" u="sng" dirty="0" smtClean="0"/>
              <a:t>angels</a:t>
            </a:r>
            <a:r>
              <a:rPr lang="en-GB" altLang="en-US" dirty="0" smtClean="0"/>
              <a:t>, “Prostrate before Adam”, </a:t>
            </a:r>
            <a:r>
              <a:rPr lang="en-GB" altLang="en-US" dirty="0"/>
              <a:t>and they </a:t>
            </a:r>
            <a:r>
              <a:rPr lang="en-GB" altLang="en-US" dirty="0" smtClean="0"/>
              <a:t>all prostrated</a:t>
            </a:r>
            <a:r>
              <a:rPr lang="en-GB" altLang="en-US" dirty="0"/>
              <a:t>, </a:t>
            </a:r>
            <a:r>
              <a:rPr lang="en-GB" altLang="en-US" dirty="0" smtClean="0"/>
              <a:t>save Iblis. </a:t>
            </a:r>
            <a:r>
              <a:rPr lang="en-GB" altLang="en-US" dirty="0"/>
              <a:t>He said, </a:t>
            </a:r>
            <a:r>
              <a:rPr lang="en-GB" altLang="en-US" dirty="0" smtClean="0"/>
              <a:t>“Shall </a:t>
            </a:r>
            <a:r>
              <a:rPr lang="en-GB" altLang="en-US" dirty="0"/>
              <a:t>I prostrate </a:t>
            </a:r>
            <a:r>
              <a:rPr lang="en-GB" altLang="en-US" dirty="0" smtClean="0"/>
              <a:t>before </a:t>
            </a:r>
            <a:r>
              <a:rPr lang="en-GB" altLang="en-US" dirty="0"/>
              <a:t>one </a:t>
            </a:r>
            <a:r>
              <a:rPr lang="en-GB" altLang="en-US" dirty="0" smtClean="0"/>
              <a:t>Thou has </a:t>
            </a:r>
            <a:r>
              <a:rPr lang="en-GB" altLang="en-US" dirty="0"/>
              <a:t>created from </a:t>
            </a:r>
            <a:r>
              <a:rPr lang="en-GB" altLang="en-US" dirty="0" smtClean="0"/>
              <a:t>clay?”’ (17.61). </a:t>
            </a:r>
          </a:p>
          <a:p>
            <a:pPr algn="just">
              <a:lnSpc>
                <a:spcPct val="80000"/>
              </a:lnSpc>
            </a:pPr>
            <a:endParaRPr lang="en-GB" altLang="en-US" dirty="0" smtClean="0"/>
          </a:p>
          <a:p>
            <a:pPr algn="just">
              <a:lnSpc>
                <a:spcPct val="80000"/>
              </a:lnSpc>
            </a:pPr>
            <a:r>
              <a:rPr lang="en-GB" altLang="en-US" dirty="0" smtClean="0"/>
              <a:t>Al-</a:t>
            </a:r>
            <a:r>
              <a:rPr lang="en-GB" altLang="en-US" dirty="0" err="1" smtClean="0"/>
              <a:t>Damiri</a:t>
            </a:r>
            <a:r>
              <a:rPr lang="en-GB" altLang="en-US" dirty="0" smtClean="0"/>
              <a:t> (d. 1405): ‘Iblis was the chief of the angels of heaven and their ruler, as well as ruler over the earth. He was one of the most studious angels and the most knowledgeable. He ruled between heaven and earth. He took great pride and honour in it. But he became arrogant and haughty. He rebelled and was ungrateful to God who transformed him into a cursed devil, </a:t>
            </a:r>
            <a:r>
              <a:rPr lang="en-GB" altLang="en-US" i="1" dirty="0" err="1" smtClean="0"/>
              <a:t>shaytan</a:t>
            </a:r>
            <a:r>
              <a:rPr lang="en-GB" altLang="en-US" dirty="0" smtClean="0"/>
              <a:t>’ (</a:t>
            </a:r>
            <a:r>
              <a:rPr lang="en-GB" altLang="en-US" i="1" dirty="0" smtClean="0"/>
              <a:t>Hayat al-</a:t>
            </a:r>
            <a:r>
              <a:rPr lang="en-GB" altLang="en-US" i="1" dirty="0" err="1" smtClean="0"/>
              <a:t>hayawan</a:t>
            </a:r>
            <a:r>
              <a:rPr lang="en-GB" altLang="en-US" i="1" dirty="0" smtClean="0"/>
              <a:t> al-</a:t>
            </a:r>
            <a:r>
              <a:rPr lang="en-GB" altLang="en-US" i="1" dirty="0" err="1" smtClean="0"/>
              <a:t>kubra</a:t>
            </a:r>
            <a:r>
              <a:rPr lang="en-GB" altLang="en-US" dirty="0" smtClean="0"/>
              <a:t>, 1:210). </a:t>
            </a:r>
          </a:p>
          <a:p>
            <a:pPr algn="just">
              <a:lnSpc>
                <a:spcPct val="80000"/>
              </a:lnSpc>
            </a:pPr>
            <a:endParaRPr lang="en-GB" altLang="en-US" dirty="0" smtClean="0"/>
          </a:p>
          <a:p>
            <a:pPr algn="just">
              <a:lnSpc>
                <a:spcPct val="80000"/>
              </a:lnSpc>
            </a:pPr>
            <a:r>
              <a:rPr lang="en-GB" altLang="en-US" dirty="0" err="1" smtClean="0"/>
              <a:t>Sura</a:t>
            </a:r>
            <a:r>
              <a:rPr lang="en-GB" altLang="en-US" dirty="0" smtClean="0"/>
              <a:t> 26.95 also refers to ‘the host/soldiers of Iblis’ in apparent reference to other angels who fell under his influence. </a:t>
            </a:r>
          </a:p>
        </p:txBody>
      </p:sp>
    </p:spTree>
    <p:extLst>
      <p:ext uri="{BB962C8B-B14F-4D97-AF65-F5344CB8AC3E}">
        <p14:creationId xmlns:p14="http://schemas.microsoft.com/office/powerpoint/2010/main" val="132977216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a:xfrm>
            <a:off x="539552" y="116632"/>
            <a:ext cx="8229600" cy="1143000"/>
          </a:xfrm>
        </p:spPr>
        <p:txBody>
          <a:bodyPr/>
          <a:lstStyle/>
          <a:p>
            <a:pPr fontAlgn="auto">
              <a:spcAft>
                <a:spcPts val="0"/>
              </a:spcAft>
              <a:defRPr/>
            </a:pPr>
            <a:r>
              <a:rPr lang="en-GB" altLang="en-US" dirty="0">
                <a:solidFill>
                  <a:schemeClr val="accent6">
                    <a:tint val="1000"/>
                  </a:schemeClr>
                </a:solidFill>
              </a:rPr>
              <a:t>Iblis: Angel </a:t>
            </a:r>
            <a:r>
              <a:rPr lang="en-GB" altLang="en-US" dirty="0" smtClean="0">
                <a:solidFill>
                  <a:schemeClr val="accent6">
                    <a:tint val="1000"/>
                  </a:schemeClr>
                </a:solidFill>
              </a:rPr>
              <a:t>or </a:t>
            </a:r>
            <a:r>
              <a:rPr lang="en-GB" altLang="en-US" dirty="0">
                <a:solidFill>
                  <a:schemeClr val="accent6">
                    <a:tint val="1000"/>
                  </a:schemeClr>
                </a:solidFill>
              </a:rPr>
              <a:t>Jinn?</a:t>
            </a:r>
          </a:p>
        </p:txBody>
      </p:sp>
      <p:sp>
        <p:nvSpPr>
          <p:cNvPr id="37891" name="Rectangle 3"/>
          <p:cNvSpPr>
            <a:spLocks noGrp="1" noChangeArrowheads="1"/>
          </p:cNvSpPr>
          <p:nvPr>
            <p:ph idx="1"/>
          </p:nvPr>
        </p:nvSpPr>
        <p:spPr>
          <a:xfrm>
            <a:off x="395536" y="1700808"/>
            <a:ext cx="8065144" cy="4525963"/>
          </a:xfrm>
        </p:spPr>
        <p:txBody>
          <a:bodyPr/>
          <a:lstStyle/>
          <a:p>
            <a:pPr algn="just">
              <a:lnSpc>
                <a:spcPct val="90000"/>
              </a:lnSpc>
            </a:pPr>
            <a:r>
              <a:rPr lang="en-GB" altLang="en-US" sz="2800" dirty="0" smtClean="0"/>
              <a:t>Al-</a:t>
            </a:r>
            <a:r>
              <a:rPr lang="en-GB" altLang="en-US" sz="2800" dirty="0" err="1" smtClean="0"/>
              <a:t>Tabari</a:t>
            </a:r>
            <a:r>
              <a:rPr lang="en-GB" altLang="en-US" sz="2800" dirty="0" smtClean="0"/>
              <a:t> (d. 923): some angels were created from light and others from fire. </a:t>
            </a:r>
          </a:p>
          <a:p>
            <a:pPr algn="just">
              <a:lnSpc>
                <a:spcPct val="90000"/>
              </a:lnSpc>
            </a:pPr>
            <a:endParaRPr lang="en-GB" altLang="en-US" sz="2800" dirty="0" smtClean="0"/>
          </a:p>
          <a:p>
            <a:pPr algn="just">
              <a:lnSpc>
                <a:spcPct val="90000"/>
              </a:lnSpc>
            </a:pPr>
            <a:r>
              <a:rPr lang="en-GB" altLang="en-US" sz="2800" dirty="0" smtClean="0"/>
              <a:t>Al-</a:t>
            </a:r>
            <a:r>
              <a:rPr lang="en-GB" altLang="en-US" sz="2800" dirty="0" err="1" smtClean="0"/>
              <a:t>Baydawi</a:t>
            </a:r>
            <a:r>
              <a:rPr lang="en-GB" altLang="en-US" sz="2800" dirty="0" smtClean="0"/>
              <a:t> (d. 1286): Iblis was a jinni carried off to heaven as a captive during the war between the angels and the jinn. Since he was a young jinni, he was raised among the angels. </a:t>
            </a:r>
          </a:p>
        </p:txBody>
      </p:sp>
    </p:spTree>
    <p:extLst>
      <p:ext uri="{BB962C8B-B14F-4D97-AF65-F5344CB8AC3E}">
        <p14:creationId xmlns:p14="http://schemas.microsoft.com/office/powerpoint/2010/main" val="6452550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a:xfrm>
            <a:off x="539552" y="0"/>
            <a:ext cx="8229600" cy="1143000"/>
          </a:xfrm>
        </p:spPr>
        <p:txBody>
          <a:bodyPr/>
          <a:lstStyle/>
          <a:p>
            <a:pPr fontAlgn="auto">
              <a:spcAft>
                <a:spcPts val="0"/>
              </a:spcAft>
              <a:defRPr/>
            </a:pPr>
            <a:r>
              <a:rPr lang="en-GB" altLang="en-US" dirty="0" err="1">
                <a:solidFill>
                  <a:schemeClr val="accent6">
                    <a:tint val="1000"/>
                  </a:schemeClr>
                </a:solidFill>
              </a:rPr>
              <a:t>Shaytan</a:t>
            </a:r>
            <a:endParaRPr lang="en-GB" altLang="en-US" dirty="0">
              <a:solidFill>
                <a:schemeClr val="accent6">
                  <a:tint val="1000"/>
                </a:schemeClr>
              </a:solidFill>
            </a:endParaRPr>
          </a:p>
        </p:txBody>
      </p:sp>
      <p:sp>
        <p:nvSpPr>
          <p:cNvPr id="32771" name="Rectangle 4"/>
          <p:cNvSpPr>
            <a:spLocks noGrp="1" noChangeArrowheads="1"/>
          </p:cNvSpPr>
          <p:nvPr>
            <p:ph idx="1"/>
          </p:nvPr>
        </p:nvSpPr>
        <p:spPr>
          <a:xfrm>
            <a:off x="395536" y="1556792"/>
            <a:ext cx="8291512" cy="4525963"/>
          </a:xfrm>
        </p:spPr>
        <p:txBody>
          <a:bodyPr/>
          <a:lstStyle/>
          <a:p>
            <a:pPr algn="just">
              <a:lnSpc>
                <a:spcPct val="90000"/>
              </a:lnSpc>
            </a:pPr>
            <a:r>
              <a:rPr lang="en-GB" altLang="en-US" dirty="0" smtClean="0"/>
              <a:t>In his guise as adversary and tempter of human beings (see the story of </a:t>
            </a:r>
            <a:r>
              <a:rPr lang="en-GB" altLang="en-US" dirty="0"/>
              <a:t>Adam and Eve, 2.35-36; </a:t>
            </a:r>
            <a:r>
              <a:rPr lang="en-GB" altLang="en-US" dirty="0" smtClean="0"/>
              <a:t>7.19-27; 20.117-121), the Devil is known by his second name, </a:t>
            </a:r>
            <a:r>
              <a:rPr lang="en-GB" altLang="en-US" i="1" dirty="0" err="1" smtClean="0"/>
              <a:t>Shaytan</a:t>
            </a:r>
            <a:r>
              <a:rPr lang="en-GB" altLang="en-US" i="1" dirty="0" smtClean="0"/>
              <a:t>. </a:t>
            </a:r>
            <a:r>
              <a:rPr lang="en-GB" altLang="en-US" dirty="0" smtClean="0"/>
              <a:t> </a:t>
            </a:r>
          </a:p>
          <a:p>
            <a:pPr algn="just">
              <a:lnSpc>
                <a:spcPct val="90000"/>
              </a:lnSpc>
            </a:pPr>
            <a:endParaRPr lang="en-GB" altLang="en-US" dirty="0" smtClean="0"/>
          </a:p>
          <a:p>
            <a:pPr algn="just">
              <a:lnSpc>
                <a:spcPct val="90000"/>
              </a:lnSpc>
            </a:pPr>
            <a:r>
              <a:rPr lang="en-GB" altLang="en-US" dirty="0" smtClean="0"/>
              <a:t>The name </a:t>
            </a:r>
            <a:r>
              <a:rPr lang="en-GB" altLang="en-US" dirty="0" err="1" smtClean="0"/>
              <a:t>Shaytan</a:t>
            </a:r>
            <a:r>
              <a:rPr lang="en-GB" altLang="en-US" dirty="0" smtClean="0"/>
              <a:t> appears more frequently in the Qur’an than Iblis, usually in connection with the Devil’s efforts to tempt and mislead people. </a:t>
            </a:r>
          </a:p>
          <a:p>
            <a:pPr algn="just">
              <a:lnSpc>
                <a:spcPct val="90000"/>
              </a:lnSpc>
            </a:pPr>
            <a:endParaRPr lang="en-GB" altLang="en-US" dirty="0" smtClean="0"/>
          </a:p>
          <a:p>
            <a:pPr algn="just">
              <a:lnSpc>
                <a:spcPct val="90000"/>
              </a:lnSpc>
            </a:pPr>
            <a:r>
              <a:rPr lang="en-GB" altLang="en-US" dirty="0" smtClean="0"/>
              <a:t>The term is also found in the plural (</a:t>
            </a:r>
            <a:r>
              <a:rPr lang="en-GB" altLang="en-US" i="1" dirty="0" err="1" smtClean="0"/>
              <a:t>shaytanin</a:t>
            </a:r>
            <a:r>
              <a:rPr lang="en-GB" altLang="en-US" i="1" dirty="0" smtClean="0"/>
              <a:t>),</a:t>
            </a:r>
            <a:r>
              <a:rPr lang="en-GB" altLang="en-US" dirty="0" smtClean="0"/>
              <a:t> and is used to denote others like him (7.27).</a:t>
            </a:r>
          </a:p>
        </p:txBody>
      </p:sp>
    </p:spTree>
    <p:extLst>
      <p:ext uri="{BB962C8B-B14F-4D97-AF65-F5344CB8AC3E}">
        <p14:creationId xmlns:p14="http://schemas.microsoft.com/office/powerpoint/2010/main" val="168874533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467544" y="-4251"/>
            <a:ext cx="8229600" cy="1143000"/>
          </a:xfrm>
        </p:spPr>
        <p:txBody>
          <a:bodyPr/>
          <a:lstStyle/>
          <a:p>
            <a:pPr fontAlgn="auto">
              <a:spcAft>
                <a:spcPts val="0"/>
              </a:spcAft>
              <a:defRPr/>
            </a:pPr>
            <a:r>
              <a:rPr lang="en-GB" altLang="en-US" dirty="0" err="1" smtClean="0">
                <a:solidFill>
                  <a:schemeClr val="accent6">
                    <a:tint val="1000"/>
                  </a:schemeClr>
                </a:solidFill>
              </a:rPr>
              <a:t>Shaytan</a:t>
            </a:r>
            <a:r>
              <a:rPr lang="en-GB" altLang="en-US" dirty="0" smtClean="0">
                <a:solidFill>
                  <a:schemeClr val="accent6">
                    <a:tint val="1000"/>
                  </a:schemeClr>
                </a:solidFill>
              </a:rPr>
              <a:t>: ‘The Whisperer’</a:t>
            </a:r>
            <a:endParaRPr lang="en-GB" altLang="en-US" dirty="0">
              <a:solidFill>
                <a:schemeClr val="accent6">
                  <a:tint val="1000"/>
                </a:schemeClr>
              </a:solidFill>
            </a:endParaRPr>
          </a:p>
        </p:txBody>
      </p:sp>
      <p:sp>
        <p:nvSpPr>
          <p:cNvPr id="33796" name="Rectangle 3"/>
          <p:cNvSpPr>
            <a:spLocks noGrp="1" noChangeArrowheads="1"/>
          </p:cNvSpPr>
          <p:nvPr>
            <p:ph type="body" sz="half" idx="2"/>
          </p:nvPr>
        </p:nvSpPr>
        <p:spPr>
          <a:xfrm>
            <a:off x="4932040" y="1556792"/>
            <a:ext cx="3817118" cy="4997450"/>
          </a:xfrm>
        </p:spPr>
        <p:txBody>
          <a:bodyPr/>
          <a:lstStyle/>
          <a:p>
            <a:pPr>
              <a:lnSpc>
                <a:spcPct val="80000"/>
              </a:lnSpc>
            </a:pPr>
            <a:endParaRPr lang="en-GB" altLang="en-US" dirty="0" smtClean="0"/>
          </a:p>
          <a:p>
            <a:pPr>
              <a:lnSpc>
                <a:spcPct val="80000"/>
              </a:lnSpc>
            </a:pPr>
            <a:r>
              <a:rPr lang="en-GB" altLang="en-US" dirty="0" smtClean="0"/>
              <a:t>‘And </a:t>
            </a:r>
            <a:r>
              <a:rPr lang="en-GB" altLang="en-US" dirty="0"/>
              <a:t>Satan will </a:t>
            </a:r>
            <a:r>
              <a:rPr lang="en-GB" altLang="en-US" dirty="0" smtClean="0"/>
              <a:t>say, when the matter has been decreed, “Verily </a:t>
            </a:r>
            <a:r>
              <a:rPr lang="en-GB" altLang="en-US" smtClean="0"/>
              <a:t>God </a:t>
            </a:r>
            <a:r>
              <a:rPr lang="en-GB" altLang="en-US" smtClean="0"/>
              <a:t>made </a:t>
            </a:r>
            <a:r>
              <a:rPr lang="en-GB" altLang="en-US" dirty="0" smtClean="0"/>
              <a:t>you the Promise of Truth; and I made you a promise, but I failed you. And I had no authority over you, save that I called you, and you responded to me. So do not blame me, but blame yourselves”’ (14.22). </a:t>
            </a:r>
          </a:p>
        </p:txBody>
      </p:sp>
      <p:pic>
        <p:nvPicPr>
          <p:cNvPr id="4098" name="Picture 2"/>
          <p:cNvPicPr>
            <a:picLocks noGrp="1" noChangeAspect="1" noChangeArrowheads="1"/>
          </p:cNvPicPr>
          <p:nvPr>
            <p:ph sz="half" idx="1"/>
          </p:nvPr>
        </p:nvPicPr>
        <p:blipFill>
          <a:blip r:embed="rId2" cstate="print">
            <a:extLst>
              <a:ext uri="{28A0092B-C50C-407E-A947-70E740481C1C}">
                <a14:useLocalDpi xmlns:a14="http://schemas.microsoft.com/office/drawing/2010/main" val="0"/>
              </a:ext>
            </a:extLst>
          </a:blip>
          <a:srcRect/>
          <a:stretch>
            <a:fillRect/>
          </a:stretch>
        </p:blipFill>
        <p:spPr bwMode="auto">
          <a:xfrm>
            <a:off x="683568" y="1484784"/>
            <a:ext cx="3594974" cy="47811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12763355"/>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a:xfrm>
            <a:off x="467544" y="5628"/>
            <a:ext cx="8229600" cy="1143000"/>
          </a:xfrm>
        </p:spPr>
        <p:txBody>
          <a:bodyPr/>
          <a:lstStyle/>
          <a:p>
            <a:pPr fontAlgn="auto">
              <a:spcAft>
                <a:spcPts val="0"/>
              </a:spcAft>
              <a:defRPr/>
            </a:pPr>
            <a:r>
              <a:rPr lang="en-GB" altLang="en-US" dirty="0" err="1">
                <a:solidFill>
                  <a:schemeClr val="accent6">
                    <a:tint val="1000"/>
                  </a:schemeClr>
                </a:solidFill>
              </a:rPr>
              <a:t>Shaytan</a:t>
            </a:r>
            <a:endParaRPr lang="en-GB" altLang="en-US" dirty="0">
              <a:solidFill>
                <a:schemeClr val="accent6">
                  <a:tint val="1000"/>
                </a:schemeClr>
              </a:solidFill>
            </a:endParaRPr>
          </a:p>
        </p:txBody>
      </p:sp>
      <p:sp>
        <p:nvSpPr>
          <p:cNvPr id="34819" name="Rectangle 3"/>
          <p:cNvSpPr>
            <a:spLocks noGrp="1" noChangeArrowheads="1"/>
          </p:cNvSpPr>
          <p:nvPr>
            <p:ph idx="1"/>
          </p:nvPr>
        </p:nvSpPr>
        <p:spPr>
          <a:xfrm>
            <a:off x="467544" y="1556792"/>
            <a:ext cx="8064574" cy="4525963"/>
          </a:xfrm>
        </p:spPr>
        <p:txBody>
          <a:bodyPr/>
          <a:lstStyle/>
          <a:p>
            <a:pPr algn="just"/>
            <a:r>
              <a:rPr lang="en-GB" altLang="en-US" sz="2800" dirty="0" smtClean="0"/>
              <a:t>In the same way as in the Christian tradition, the Devil is considered to lead human beings into heresy, apostasy and idolatry. </a:t>
            </a:r>
          </a:p>
          <a:p>
            <a:pPr algn="just"/>
            <a:endParaRPr lang="en-GB" altLang="en-US" sz="2800" dirty="0" smtClean="0"/>
          </a:p>
          <a:p>
            <a:pPr algn="just"/>
            <a:r>
              <a:rPr lang="en-GB" altLang="en-US" sz="2800" dirty="0" err="1" smtClean="0"/>
              <a:t>Shaytan</a:t>
            </a:r>
            <a:r>
              <a:rPr lang="en-GB" altLang="en-US" sz="2800" dirty="0" smtClean="0"/>
              <a:t> as tempter and enemy of humanity: 2.204-206; 3.155; 4.60; 4.116-121; 6.43; 7.175-176; 7.200; 8.11; 8.48; 12.5; 16.63; 24.21; 28.15; 29.38; 35.6; 36.60; 41.36; 43.62; 114.4-6.</a:t>
            </a:r>
          </a:p>
          <a:p>
            <a:endParaRPr lang="en-GB" altLang="en-US" sz="2800" dirty="0" smtClean="0"/>
          </a:p>
        </p:txBody>
      </p:sp>
    </p:spTree>
    <p:extLst>
      <p:ext uri="{BB962C8B-B14F-4D97-AF65-F5344CB8AC3E}">
        <p14:creationId xmlns:p14="http://schemas.microsoft.com/office/powerpoint/2010/main" val="2075439722"/>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446088" y="30057"/>
            <a:ext cx="8229600" cy="1143000"/>
          </a:xfrm>
        </p:spPr>
        <p:txBody>
          <a:bodyPr/>
          <a:lstStyle/>
          <a:p>
            <a:pPr fontAlgn="auto">
              <a:spcAft>
                <a:spcPts val="0"/>
              </a:spcAft>
              <a:defRPr/>
            </a:pPr>
            <a:r>
              <a:rPr lang="en-GB" altLang="en-US" dirty="0" smtClean="0">
                <a:solidFill>
                  <a:schemeClr val="accent6">
                    <a:tint val="1000"/>
                  </a:schemeClr>
                </a:solidFill>
              </a:rPr>
              <a:t>The Devil in Islamic Tradition</a:t>
            </a:r>
            <a:endParaRPr lang="en-GB" altLang="en-US" dirty="0">
              <a:solidFill>
                <a:schemeClr val="accent6">
                  <a:tint val="1000"/>
                </a:schemeClr>
              </a:solidFill>
            </a:endParaRPr>
          </a:p>
        </p:txBody>
      </p:sp>
      <p:sp>
        <p:nvSpPr>
          <p:cNvPr id="38915" name="Rectangle 3"/>
          <p:cNvSpPr>
            <a:spLocks noGrp="1" noChangeArrowheads="1"/>
          </p:cNvSpPr>
          <p:nvPr>
            <p:ph type="body" sz="half" idx="1"/>
          </p:nvPr>
        </p:nvSpPr>
        <p:spPr>
          <a:xfrm>
            <a:off x="467544" y="1628800"/>
            <a:ext cx="3816424" cy="5113338"/>
          </a:xfrm>
        </p:spPr>
        <p:txBody>
          <a:bodyPr/>
          <a:lstStyle/>
          <a:p>
            <a:pPr>
              <a:lnSpc>
                <a:spcPct val="90000"/>
              </a:lnSpc>
            </a:pPr>
            <a:r>
              <a:rPr lang="en-GB" altLang="en-US" sz="2000" dirty="0" smtClean="0"/>
              <a:t>Mainstream Islam has tended to follow the lead of the Qur’an in terms of how its understanding of the Devil. </a:t>
            </a:r>
            <a:endParaRPr lang="en-GB" altLang="en-US" sz="2000" dirty="0"/>
          </a:p>
          <a:p>
            <a:pPr>
              <a:lnSpc>
                <a:spcPct val="90000"/>
              </a:lnSpc>
            </a:pPr>
            <a:endParaRPr lang="en-GB" altLang="en-US" sz="2000" dirty="0" smtClean="0"/>
          </a:p>
          <a:p>
            <a:pPr>
              <a:lnSpc>
                <a:spcPct val="90000"/>
              </a:lnSpc>
            </a:pPr>
            <a:r>
              <a:rPr lang="en-GB" altLang="en-US" sz="2000" dirty="0" smtClean="0"/>
              <a:t>The Devil attempts to </a:t>
            </a:r>
            <a:r>
              <a:rPr lang="en-GB" altLang="en-US" sz="2000" dirty="0"/>
              <a:t>thwart God’s plan for the salvation of the </a:t>
            </a:r>
            <a:r>
              <a:rPr lang="en-GB" altLang="en-US" sz="2000" dirty="0" smtClean="0"/>
              <a:t>world. He hates God, human beings, and Muslims in particular. </a:t>
            </a:r>
          </a:p>
          <a:p>
            <a:pPr>
              <a:lnSpc>
                <a:spcPct val="90000"/>
              </a:lnSpc>
            </a:pPr>
            <a:endParaRPr lang="en-GB" altLang="en-US" sz="2000" dirty="0" smtClean="0"/>
          </a:p>
          <a:p>
            <a:pPr>
              <a:lnSpc>
                <a:spcPct val="90000"/>
              </a:lnSpc>
            </a:pPr>
            <a:r>
              <a:rPr lang="en-GB" altLang="en-US" sz="2000" dirty="0" smtClean="0"/>
              <a:t>In the end, the Devil will be </a:t>
            </a:r>
            <a:r>
              <a:rPr lang="en-GB" altLang="en-US" sz="2000" dirty="0"/>
              <a:t>thrown into </a:t>
            </a:r>
            <a:r>
              <a:rPr lang="en-GB" altLang="en-US" sz="2000" dirty="0" smtClean="0"/>
              <a:t>hell </a:t>
            </a:r>
            <a:r>
              <a:rPr lang="en-GB" altLang="en-US" sz="2000" dirty="0"/>
              <a:t>along with all his host and the rest of the damned on the day of judgment (26.94–95). </a:t>
            </a:r>
            <a:endParaRPr lang="en-GB" altLang="en-US" sz="2000" dirty="0" smtClean="0"/>
          </a:p>
          <a:p>
            <a:pPr>
              <a:lnSpc>
                <a:spcPct val="90000"/>
              </a:lnSpc>
            </a:pPr>
            <a:endParaRPr lang="en-GB" altLang="en-US" sz="2000" dirty="0" smtClean="0"/>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04048" y="1457131"/>
            <a:ext cx="3672408" cy="491002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05036578"/>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62" name="Picture 5" descr="Muslim-Casting-Stones-at-Satan-Mecca-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8313" y="549275"/>
            <a:ext cx="5324475"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0963" name="Picture 9" descr="hajj_110611_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95738" y="2708275"/>
            <a:ext cx="4826000" cy="3670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00158106"/>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1" name="Title 1"/>
          <p:cNvSpPr>
            <a:spLocks noGrp="1"/>
          </p:cNvSpPr>
          <p:nvPr>
            <p:ph type="title"/>
          </p:nvPr>
        </p:nvSpPr>
        <p:spPr>
          <a:xfrm>
            <a:off x="467544" y="0"/>
            <a:ext cx="8229600" cy="1143000"/>
          </a:xfrm>
        </p:spPr>
        <p:txBody>
          <a:bodyPr/>
          <a:lstStyle/>
          <a:p>
            <a:pPr eaLnBrk="1" hangingPunct="1"/>
            <a:r>
              <a:rPr lang="en-US" altLang="en-US" dirty="0" smtClean="0"/>
              <a:t>Satan in Sufi Islam</a:t>
            </a:r>
          </a:p>
        </p:txBody>
      </p:sp>
      <p:sp>
        <p:nvSpPr>
          <p:cNvPr id="3" name="Content Placeholder 2"/>
          <p:cNvSpPr>
            <a:spLocks noGrp="1"/>
          </p:cNvSpPr>
          <p:nvPr>
            <p:ph idx="1"/>
          </p:nvPr>
        </p:nvSpPr>
        <p:spPr>
          <a:xfrm>
            <a:off x="395536" y="1556792"/>
            <a:ext cx="8280920" cy="4525963"/>
          </a:xfrm>
        </p:spPr>
        <p:txBody>
          <a:bodyPr>
            <a:noAutofit/>
          </a:bodyPr>
          <a:lstStyle/>
          <a:p>
            <a:pPr algn="just">
              <a:lnSpc>
                <a:spcPct val="80000"/>
              </a:lnSpc>
            </a:pPr>
            <a:r>
              <a:rPr lang="en-US" altLang="en-US" dirty="0" smtClean="0"/>
              <a:t>Iblis (‘</a:t>
            </a:r>
            <a:r>
              <a:rPr lang="en-US" altLang="en-US" dirty="0" err="1" smtClean="0"/>
              <a:t>Ebils</a:t>
            </a:r>
            <a:r>
              <a:rPr lang="en-US" altLang="en-US" dirty="0" smtClean="0"/>
              <a:t>’) presented as a complex or ambiguous figure whose initial sin of rebellion against God was not simply evil or pride. </a:t>
            </a:r>
          </a:p>
          <a:p>
            <a:pPr algn="just">
              <a:lnSpc>
                <a:spcPct val="80000"/>
              </a:lnSpc>
            </a:pPr>
            <a:endParaRPr lang="en-US" altLang="en-US" dirty="0" smtClean="0"/>
          </a:p>
          <a:p>
            <a:pPr algn="just">
              <a:lnSpc>
                <a:spcPct val="80000"/>
              </a:lnSpc>
            </a:pPr>
            <a:r>
              <a:rPr lang="en-GB" altLang="en-US" dirty="0" smtClean="0"/>
              <a:t>Al-</a:t>
            </a:r>
            <a:r>
              <a:rPr lang="en-GB" altLang="en-US" dirty="0" err="1" smtClean="0"/>
              <a:t>Hallaj</a:t>
            </a:r>
            <a:r>
              <a:rPr lang="en-GB" altLang="en-US" dirty="0"/>
              <a:t> </a:t>
            </a:r>
            <a:r>
              <a:rPr lang="en-GB" altLang="en-US" dirty="0" smtClean="0"/>
              <a:t>(857-922): Iblis’ extreme reverence for God prevented him from bowing before Adam – Iblis as a model of loyalty and devotion. </a:t>
            </a:r>
          </a:p>
          <a:p>
            <a:pPr algn="just">
              <a:lnSpc>
                <a:spcPct val="80000"/>
              </a:lnSpc>
            </a:pPr>
            <a:endParaRPr lang="en-US" altLang="en-US" dirty="0" smtClean="0"/>
          </a:p>
          <a:p>
            <a:pPr algn="just">
              <a:lnSpc>
                <a:spcPct val="80000"/>
              </a:lnSpc>
            </a:pPr>
            <a:r>
              <a:rPr lang="en-US" altLang="en-US" dirty="0" smtClean="0"/>
              <a:t>Some Sufis contend that Iblis will ultimately be forgiven by God at the day of judgment because of his absolute commitment to monotheism. </a:t>
            </a:r>
          </a:p>
          <a:p>
            <a:pPr algn="just">
              <a:lnSpc>
                <a:spcPct val="80000"/>
              </a:lnSpc>
            </a:pPr>
            <a:endParaRPr lang="en-US" altLang="en-US" dirty="0"/>
          </a:p>
          <a:p>
            <a:pPr algn="just">
              <a:lnSpc>
                <a:spcPct val="80000"/>
              </a:lnSpc>
            </a:pPr>
            <a:r>
              <a:rPr lang="en-US" altLang="en-US" dirty="0" smtClean="0"/>
              <a:t>Cf. the character of </a:t>
            </a:r>
            <a:r>
              <a:rPr lang="en-US" altLang="en-US" i="1" dirty="0" err="1" smtClean="0"/>
              <a:t>Melek</a:t>
            </a:r>
            <a:r>
              <a:rPr lang="en-US" altLang="en-US" i="1" dirty="0" smtClean="0"/>
              <a:t> </a:t>
            </a:r>
            <a:r>
              <a:rPr lang="en-US" altLang="en-US" i="1" dirty="0" err="1" smtClean="0"/>
              <a:t>Taus</a:t>
            </a:r>
            <a:r>
              <a:rPr lang="en-US" altLang="en-US" i="1" dirty="0" smtClean="0"/>
              <a:t> </a:t>
            </a:r>
            <a:r>
              <a:rPr lang="en-US" altLang="en-US" dirty="0" smtClean="0"/>
              <a:t>(the Peacock Angel) in Yazidi religion. </a:t>
            </a:r>
          </a:p>
        </p:txBody>
      </p:sp>
    </p:spTree>
    <p:extLst>
      <p:ext uri="{BB962C8B-B14F-4D97-AF65-F5344CB8AC3E}">
        <p14:creationId xmlns:p14="http://schemas.microsoft.com/office/powerpoint/2010/main" val="104243304"/>
      </p:ext>
    </p:extLst>
  </p:cSld>
  <p:clrMapOvr>
    <a:masterClrMapping/>
  </p:clrMapOvr>
  <p:transition spd="slow">
    <p:randomBar dir="vert"/>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lstStyle/>
          <a:p>
            <a:r>
              <a:rPr lang="en-GB" dirty="0" smtClean="0"/>
              <a:t>Summary</a:t>
            </a:r>
            <a:endParaRPr lang="en-GB" dirty="0"/>
          </a:p>
        </p:txBody>
      </p:sp>
      <p:sp>
        <p:nvSpPr>
          <p:cNvPr id="3" name="Content Placeholder 2"/>
          <p:cNvSpPr>
            <a:spLocks noGrp="1"/>
          </p:cNvSpPr>
          <p:nvPr>
            <p:ph idx="1"/>
          </p:nvPr>
        </p:nvSpPr>
        <p:spPr>
          <a:xfrm>
            <a:off x="323528" y="1484784"/>
            <a:ext cx="8352928" cy="4525963"/>
          </a:xfrm>
        </p:spPr>
        <p:txBody>
          <a:bodyPr/>
          <a:lstStyle/>
          <a:p>
            <a:pPr algn="just"/>
            <a:r>
              <a:rPr lang="en-GB" dirty="0" smtClean="0"/>
              <a:t>Within Islam, there remains a strong belief in supernatural beings such as angels or jinn.  </a:t>
            </a:r>
          </a:p>
          <a:p>
            <a:pPr algn="just"/>
            <a:endParaRPr lang="en-GB" dirty="0"/>
          </a:p>
          <a:p>
            <a:pPr algn="just"/>
            <a:r>
              <a:rPr lang="en-GB" dirty="0" smtClean="0"/>
              <a:t>The Qur’an continues the tradition preserved in earlier texts re. the Devil’s fall from grace. Some confusion as to the nature of </a:t>
            </a:r>
            <a:r>
              <a:rPr lang="en-GB" i="1" dirty="0" smtClean="0"/>
              <a:t>Iblis</a:t>
            </a:r>
            <a:r>
              <a:rPr lang="en-GB" dirty="0" smtClean="0"/>
              <a:t> (angel or jinn?). </a:t>
            </a:r>
          </a:p>
          <a:p>
            <a:pPr algn="just"/>
            <a:endParaRPr lang="en-GB" dirty="0"/>
          </a:p>
          <a:p>
            <a:pPr algn="just"/>
            <a:r>
              <a:rPr lang="en-GB" dirty="0" smtClean="0"/>
              <a:t>Satan (</a:t>
            </a:r>
            <a:r>
              <a:rPr lang="en-GB" i="1" dirty="0" err="1" smtClean="0"/>
              <a:t>Shaytan</a:t>
            </a:r>
            <a:r>
              <a:rPr lang="en-GB" dirty="0" smtClean="0"/>
              <a:t>) regarded as tempter and adversary of human beings. </a:t>
            </a:r>
          </a:p>
          <a:p>
            <a:pPr algn="just"/>
            <a:endParaRPr lang="en-GB" dirty="0"/>
          </a:p>
          <a:p>
            <a:pPr algn="just"/>
            <a:r>
              <a:rPr lang="en-GB" dirty="0" smtClean="0"/>
              <a:t>Iblis a more ambiguous figure in Sufism.  </a:t>
            </a:r>
            <a:endParaRPr lang="en-GB" dirty="0"/>
          </a:p>
          <a:p>
            <a:endParaRPr lang="en-GB" dirty="0"/>
          </a:p>
        </p:txBody>
      </p:sp>
    </p:spTree>
    <p:extLst>
      <p:ext uri="{BB962C8B-B14F-4D97-AF65-F5344CB8AC3E}">
        <p14:creationId xmlns:p14="http://schemas.microsoft.com/office/powerpoint/2010/main" val="3189324638"/>
      </p:ext>
    </p:extLst>
  </p:cSld>
  <p:clrMapOvr>
    <a:masterClrMapping/>
  </p:clrMapOvr>
  <p:timing>
    <p:tnLst>
      <p:par>
        <p:cTn id="1" dur="indefinite" restart="never" nodeType="tmRoot"/>
      </p:par>
    </p:tnLst>
  </p:timing>
</p:sld>
</file>

<file path=ppt/theme/theme1.xml><?xml version="1.0" encoding="utf-8"?>
<a:theme xmlns:a="http://schemas.openxmlformats.org/drawingml/2006/main" name="Thatch">
  <a:themeElements>
    <a:clrScheme name="NewsPrint">
      <a:dk1>
        <a:sysClr val="windowText" lastClr="000000"/>
      </a:dk1>
      <a:lt1>
        <a:sysClr val="window" lastClr="FFFFFF"/>
      </a:lt1>
      <a:dk2>
        <a:srgbClr val="303030"/>
      </a:dk2>
      <a:lt2>
        <a:srgbClr val="DEDEE0"/>
      </a:lt2>
      <a:accent1>
        <a:srgbClr val="AD0101"/>
      </a:accent1>
      <a:accent2>
        <a:srgbClr val="726056"/>
      </a:accent2>
      <a:accent3>
        <a:srgbClr val="AC956E"/>
      </a:accent3>
      <a:accent4>
        <a:srgbClr val="808DA9"/>
      </a:accent4>
      <a:accent5>
        <a:srgbClr val="424E5B"/>
      </a:accent5>
      <a:accent6>
        <a:srgbClr val="730E00"/>
      </a:accent6>
      <a:hlink>
        <a:srgbClr val="D26900"/>
      </a:hlink>
      <a:folHlink>
        <a:srgbClr val="D89243"/>
      </a:folHlink>
    </a:clrScheme>
    <a:fontScheme name="Median">
      <a:majorFont>
        <a:latin typeface="Tw Cen MT"/>
        <a:ea typeface=""/>
        <a:cs typeface=""/>
        <a:font script="Grek" typeface="Calibri"/>
        <a:font script="Cyrl" typeface="Calibri"/>
        <a:font script="Jpan" typeface="HG創英角ｺﾞｼｯｸUB"/>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a:ea typeface=""/>
        <a:cs typeface=""/>
        <a:font script="Grek" typeface="Calibri"/>
        <a:font script="Cyrl" typeface="Calibri"/>
        <a:font script="Jpan" typeface="HG創英角ｺﾞｼｯｸUB"/>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Thatch">
      <a:fillStyleLst>
        <a:solidFill>
          <a:schemeClr val="phClr"/>
        </a:solidFill>
        <a:gradFill rotWithShape="1">
          <a:gsLst>
            <a:gs pos="0">
              <a:schemeClr val="phClr">
                <a:tint val="79000"/>
                <a:satMod val="180000"/>
              </a:schemeClr>
            </a:gs>
            <a:gs pos="65000">
              <a:schemeClr val="phClr">
                <a:tint val="52000"/>
                <a:satMod val="250000"/>
              </a:schemeClr>
            </a:gs>
            <a:gs pos="100000">
              <a:schemeClr val="phClr">
                <a:tint val="29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15875" cap="flat" cmpd="sng" algn="ctr">
          <a:solidFill>
            <a:schemeClr val="phClr"/>
          </a:solidFill>
          <a:prstDash val="solid"/>
        </a:ln>
        <a:ln w="38100" cap="flat" cmpd="sng" algn="ctr">
          <a:solidFill>
            <a:schemeClr val="phClr"/>
          </a:solidFill>
          <a:prstDash val="solid"/>
        </a:ln>
      </a:lnStyleLst>
      <a:effectStyleLst>
        <a:effectStyle>
          <a:effectLst>
            <a:outerShdw blurRad="63500" dist="25400" dir="5400000" rotWithShape="0">
              <a:srgbClr val="000000">
                <a:alpha val="43000"/>
              </a:srgbClr>
            </a:outerShdw>
          </a:effectLst>
        </a:effectStyle>
        <a:effectStyle>
          <a:effectLst>
            <a:outerShdw blurRad="63500" dist="25400" dir="5400000" rotWithShape="0">
              <a:srgbClr val="000000">
                <a:alpha val="43000"/>
              </a:srgbClr>
            </a:outerShdw>
          </a:effectLst>
          <a:scene3d>
            <a:camera prst="orthographicFront">
              <a:rot lat="0" lon="0" rev="0"/>
            </a:camera>
            <a:lightRig rig="brightRoom" dir="t">
              <a:rot lat="0" lon="0" rev="8700000"/>
            </a:lightRig>
          </a:scene3d>
          <a:sp3d contourW="12700" prstMaterial="dkEdge">
            <a:bevelT w="0" h="0" prst="relaxedInset"/>
            <a:contourClr>
              <a:schemeClr val="phClr">
                <a:shade val="65000"/>
                <a:satMod val="150000"/>
              </a:schemeClr>
            </a:contourClr>
          </a:sp3d>
        </a:effectStyle>
        <a:effectStyle>
          <a:effectLst>
            <a:outerShdw blurRad="63500" dist="25400" dir="5400000" rotWithShape="0">
              <a:srgbClr val="000000">
                <a:alpha val="43000"/>
              </a:srgbClr>
            </a:outerShdw>
          </a:effectLst>
          <a:scene3d>
            <a:camera prst="orthographicFront">
              <a:rot lat="0" lon="0" rev="0"/>
            </a:camera>
            <a:lightRig rig="glow" dir="t">
              <a:rot lat="0" lon="0" rev="13200000"/>
            </a:lightRig>
          </a:scene3d>
          <a:sp3d prstMaterial="dkEdge">
            <a:bevelT w="63500" h="50800" prst="relaxedInset"/>
          </a:sp3d>
        </a:effectStyle>
      </a:effectStyleLst>
      <a:bgFillStyleLst>
        <a:solidFill>
          <a:schemeClr val="phClr"/>
        </a:solidFill>
        <a:gradFill rotWithShape="1">
          <a:gsLst>
            <a:gs pos="0">
              <a:schemeClr val="phClr">
                <a:tint val="85000"/>
                <a:shade val="95000"/>
                <a:satMod val="200000"/>
              </a:schemeClr>
            </a:gs>
            <a:gs pos="53000">
              <a:schemeClr val="phClr">
                <a:shade val="60000"/>
                <a:satMod val="220000"/>
              </a:schemeClr>
            </a:gs>
            <a:gs pos="100000">
              <a:schemeClr val="phClr">
                <a:shade val="45000"/>
                <a:satMod val="220000"/>
              </a:schemeClr>
            </a:gs>
          </a:gsLst>
          <a:lin ang="16200000" scaled="0"/>
        </a:gradFill>
        <a:gradFill rotWithShape="1">
          <a:gsLst>
            <a:gs pos="0">
              <a:schemeClr val="phClr">
                <a:tint val="83000"/>
                <a:shade val="97000"/>
                <a:satMod val="230000"/>
              </a:schemeClr>
            </a:gs>
            <a:gs pos="100000">
              <a:schemeClr val="phClr">
                <a:shade val="35000"/>
                <a:satMod val="250000"/>
              </a:schemeClr>
            </a:gs>
          </a:gsLst>
          <a:path path="circle">
            <a:fillToRect l="15000" t="50000" r="85000" b="6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NewsPrint">
    <a:dk1>
      <a:sysClr val="windowText" lastClr="000000"/>
    </a:dk1>
    <a:lt1>
      <a:sysClr val="window" lastClr="FFFFFF"/>
    </a:lt1>
    <a:dk2>
      <a:srgbClr val="303030"/>
    </a:dk2>
    <a:lt2>
      <a:srgbClr val="DEDEE0"/>
    </a:lt2>
    <a:accent1>
      <a:srgbClr val="AD0101"/>
    </a:accent1>
    <a:accent2>
      <a:srgbClr val="726056"/>
    </a:accent2>
    <a:accent3>
      <a:srgbClr val="AC956E"/>
    </a:accent3>
    <a:accent4>
      <a:srgbClr val="808DA9"/>
    </a:accent4>
    <a:accent5>
      <a:srgbClr val="424E5B"/>
    </a:accent5>
    <a:accent6>
      <a:srgbClr val="730E00"/>
    </a:accent6>
    <a:hlink>
      <a:srgbClr val="D26900"/>
    </a:hlink>
    <a:folHlink>
      <a:srgbClr val="D89243"/>
    </a:folHlink>
  </a:clrScheme>
</a:themeOverride>
</file>

<file path=docProps/app.xml><?xml version="1.0" encoding="utf-8"?>
<Properties xmlns="http://schemas.openxmlformats.org/officeDocument/2006/extended-properties" xmlns:vt="http://schemas.openxmlformats.org/officeDocument/2006/docPropsVTypes">
  <TotalTime>1386</TotalTime>
  <Words>2340</Words>
  <Application>Microsoft Office PowerPoint</Application>
  <PresentationFormat>On-screen Show (4:3)</PresentationFormat>
  <Paragraphs>171</Paragraphs>
  <Slides>33</Slides>
  <Notes>1</Notes>
  <HiddenSlides>0</HiddenSlides>
  <MMClips>0</MMClips>
  <ScaleCrop>false</ScaleCrop>
  <HeadingPairs>
    <vt:vector size="4" baseType="variant">
      <vt:variant>
        <vt:lpstr>Theme</vt:lpstr>
      </vt:variant>
      <vt:variant>
        <vt:i4>1</vt:i4>
      </vt:variant>
      <vt:variant>
        <vt:lpstr>Slide Titles</vt:lpstr>
      </vt:variant>
      <vt:variant>
        <vt:i4>33</vt:i4>
      </vt:variant>
    </vt:vector>
  </HeadingPairs>
  <TitlesOfParts>
    <vt:vector size="34" baseType="lpstr">
      <vt:lpstr>Thatch</vt:lpstr>
      <vt:lpstr>Satan in the Islamic Tradition</vt:lpstr>
      <vt:lpstr>Satan before the Emergence of Islam</vt:lpstr>
      <vt:lpstr>Al-Ghaib </vt:lpstr>
      <vt:lpstr>Angels</vt:lpstr>
      <vt:lpstr>Jibril (Gabriel)</vt:lpstr>
      <vt:lpstr>Jibril in Islamic Philosophy</vt:lpstr>
      <vt:lpstr>Other Angels</vt:lpstr>
      <vt:lpstr>Israfil</vt:lpstr>
      <vt:lpstr>Other Angels</vt:lpstr>
      <vt:lpstr>Angels in the Qur’an</vt:lpstr>
      <vt:lpstr>Angels in Islamic Philosophy</vt:lpstr>
      <vt:lpstr>Jinn</vt:lpstr>
      <vt:lpstr>Jinn</vt:lpstr>
      <vt:lpstr>Jinn</vt:lpstr>
      <vt:lpstr>Jinn</vt:lpstr>
      <vt:lpstr>Similarities between Angels and Jinn</vt:lpstr>
      <vt:lpstr>Similarities between Angels and Jinn</vt:lpstr>
      <vt:lpstr>Differences between Angels and Jinn</vt:lpstr>
      <vt:lpstr>The Devil in Islam</vt:lpstr>
      <vt:lpstr>The Case of Iblis</vt:lpstr>
      <vt:lpstr>PowerPoint Presentation</vt:lpstr>
      <vt:lpstr>The Latin Life of Adam and Eve</vt:lpstr>
      <vt:lpstr>The Case of Iblis</vt:lpstr>
      <vt:lpstr>Iblis: Angel or Jinn?</vt:lpstr>
      <vt:lpstr>Iblis: Angel or Jinn?</vt:lpstr>
      <vt:lpstr>Iblis: Angel or Jinn?</vt:lpstr>
      <vt:lpstr>Shaytan</vt:lpstr>
      <vt:lpstr>Shaytan: ‘The Whisperer’</vt:lpstr>
      <vt:lpstr>Shaytan</vt:lpstr>
      <vt:lpstr>The Devil in Islamic Tradition</vt:lpstr>
      <vt:lpstr>PowerPoint Presentation</vt:lpstr>
      <vt:lpstr>Satan in Sufi Islam</vt:lpstr>
      <vt:lpstr>Summary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Satan yn y Traddodiad Islamaidd</dc:title>
  <dc:creator>Rhodri Thomas</dc:creator>
  <cp:lastModifiedBy>Rhodri Thomas</cp:lastModifiedBy>
  <cp:revision>60</cp:revision>
  <dcterms:created xsi:type="dcterms:W3CDTF">2018-08-14T20:49:57Z</dcterms:created>
  <dcterms:modified xsi:type="dcterms:W3CDTF">2019-03-13T20:19:11Z</dcterms:modified>
</cp:coreProperties>
</file>