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8" r:id="rId13"/>
    <p:sldId id="271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58" autoAdjust="0"/>
    <p:restoredTop sz="94650"/>
  </p:normalViewPr>
  <p:slideViewPr>
    <p:cSldViewPr>
      <p:cViewPr>
        <p:scale>
          <a:sx n="98" d="100"/>
          <a:sy n="98" d="100"/>
        </p:scale>
        <p:origin x="1080" y="6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1D78BF-BCEF-403B-88B0-18470BF5EA08}" type="doc">
      <dgm:prSet loTypeId="urn:microsoft.com/office/officeart/2005/8/layout/chevron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0751D1-0A87-4E3B-94B3-6148C91492FB}">
      <dgm:prSet phldrT="[Text]"/>
      <dgm:spPr/>
      <dgm:t>
        <a:bodyPr/>
        <a:lstStyle/>
        <a:p>
          <a:r>
            <a:rPr lang="en-GB" dirty="0"/>
            <a:t>P</a:t>
          </a:r>
        </a:p>
      </dgm:t>
    </dgm:pt>
    <dgm:pt modelId="{34D2DE5E-8ACD-4F95-BFD2-E6E5A171BB01}" type="parTrans" cxnId="{6ACBF87F-6699-4C84-8197-FA2DD47738A7}">
      <dgm:prSet/>
      <dgm:spPr/>
      <dgm:t>
        <a:bodyPr/>
        <a:lstStyle/>
        <a:p>
          <a:endParaRPr lang="en-GB"/>
        </a:p>
      </dgm:t>
    </dgm:pt>
    <dgm:pt modelId="{295C7716-E6AA-4539-9B51-B78F357E31FE}" type="sibTrans" cxnId="{6ACBF87F-6699-4C84-8197-FA2DD47738A7}">
      <dgm:prSet/>
      <dgm:spPr/>
      <dgm:t>
        <a:bodyPr/>
        <a:lstStyle/>
        <a:p>
          <a:endParaRPr lang="en-GB"/>
        </a:p>
      </dgm:t>
    </dgm:pt>
    <dgm:pt modelId="{A40D444C-B109-4709-85BD-97051785DFE6}">
      <dgm:prSet phldrT="[Text]"/>
      <dgm:spPr/>
      <dgm:t>
        <a:bodyPr/>
        <a:lstStyle/>
        <a:p>
          <a:r>
            <a:rPr lang="en-GB" dirty="0"/>
            <a:t>Political – EV policies, environmental pressure, transport regulation</a:t>
          </a:r>
        </a:p>
      </dgm:t>
    </dgm:pt>
    <dgm:pt modelId="{915E7345-6F54-42AB-9D77-E38CE88EDCBD}" type="parTrans" cxnId="{91DF2F83-7897-49E4-AD2E-4DE87238817A}">
      <dgm:prSet/>
      <dgm:spPr/>
      <dgm:t>
        <a:bodyPr/>
        <a:lstStyle/>
        <a:p>
          <a:endParaRPr lang="en-GB"/>
        </a:p>
      </dgm:t>
    </dgm:pt>
    <dgm:pt modelId="{0E22C6C9-D261-475B-BAC3-BC2FB99584B5}" type="sibTrans" cxnId="{91DF2F83-7897-49E4-AD2E-4DE87238817A}">
      <dgm:prSet/>
      <dgm:spPr/>
      <dgm:t>
        <a:bodyPr/>
        <a:lstStyle/>
        <a:p>
          <a:endParaRPr lang="en-GB"/>
        </a:p>
      </dgm:t>
    </dgm:pt>
    <dgm:pt modelId="{68DCE513-F2C9-42BF-86ED-9C34E6A01C5D}">
      <dgm:prSet phldrT="[Text]"/>
      <dgm:spPr/>
      <dgm:t>
        <a:bodyPr/>
        <a:lstStyle/>
        <a:p>
          <a:r>
            <a:rPr lang="en-GB" dirty="0"/>
            <a:t>E</a:t>
          </a:r>
        </a:p>
      </dgm:t>
    </dgm:pt>
    <dgm:pt modelId="{19D96F6A-D584-4B17-B2C5-726B35B51D08}" type="parTrans" cxnId="{796B791E-9C93-4CFF-8749-6FC5384B96B8}">
      <dgm:prSet/>
      <dgm:spPr/>
      <dgm:t>
        <a:bodyPr/>
        <a:lstStyle/>
        <a:p>
          <a:endParaRPr lang="en-GB"/>
        </a:p>
      </dgm:t>
    </dgm:pt>
    <dgm:pt modelId="{7EFE8F4D-D0E0-45AB-8124-9FEC7FC65890}" type="sibTrans" cxnId="{796B791E-9C93-4CFF-8749-6FC5384B96B8}">
      <dgm:prSet/>
      <dgm:spPr/>
      <dgm:t>
        <a:bodyPr/>
        <a:lstStyle/>
        <a:p>
          <a:endParaRPr lang="en-GB"/>
        </a:p>
      </dgm:t>
    </dgm:pt>
    <dgm:pt modelId="{74692DFA-BB7F-4C61-9EA4-EF2DCBEFC712}">
      <dgm:prSet phldrT="[Text]"/>
      <dgm:spPr/>
      <dgm:t>
        <a:bodyPr/>
        <a:lstStyle/>
        <a:p>
          <a:r>
            <a:rPr lang="en-GB" dirty="0"/>
            <a:t>Economic – Economy impacts customer spending, inflation affects borrowing</a:t>
          </a:r>
        </a:p>
      </dgm:t>
    </dgm:pt>
    <dgm:pt modelId="{F8833915-F59A-431F-8074-17DE157EFFA7}" type="parTrans" cxnId="{C0953E59-A5D2-4203-B1F6-3D131F3B7F45}">
      <dgm:prSet/>
      <dgm:spPr/>
      <dgm:t>
        <a:bodyPr/>
        <a:lstStyle/>
        <a:p>
          <a:endParaRPr lang="en-GB"/>
        </a:p>
      </dgm:t>
    </dgm:pt>
    <dgm:pt modelId="{8F7F04FA-71DD-415A-9DE4-88C89A3D63BC}" type="sibTrans" cxnId="{C0953E59-A5D2-4203-B1F6-3D131F3B7F45}">
      <dgm:prSet/>
      <dgm:spPr/>
      <dgm:t>
        <a:bodyPr/>
        <a:lstStyle/>
        <a:p>
          <a:endParaRPr lang="en-GB"/>
        </a:p>
      </dgm:t>
    </dgm:pt>
    <dgm:pt modelId="{A7DDB66E-3045-47FC-9D96-9863F1FED4FC}">
      <dgm:prSet phldrT="[Text]"/>
      <dgm:spPr/>
      <dgm:t>
        <a:bodyPr/>
        <a:lstStyle/>
        <a:p>
          <a:r>
            <a:rPr lang="en-GB" dirty="0"/>
            <a:t>S</a:t>
          </a:r>
        </a:p>
      </dgm:t>
    </dgm:pt>
    <dgm:pt modelId="{25DF2B4B-ACCC-4AF8-BDC1-9CE058041CFD}" type="parTrans" cxnId="{F1568B51-2F97-473B-9060-3AB4E4BB56A2}">
      <dgm:prSet/>
      <dgm:spPr/>
      <dgm:t>
        <a:bodyPr/>
        <a:lstStyle/>
        <a:p>
          <a:endParaRPr lang="en-GB"/>
        </a:p>
      </dgm:t>
    </dgm:pt>
    <dgm:pt modelId="{BA69D78D-A02E-4871-A065-CBB0EB99DC60}" type="sibTrans" cxnId="{F1568B51-2F97-473B-9060-3AB4E4BB56A2}">
      <dgm:prSet/>
      <dgm:spPr/>
      <dgm:t>
        <a:bodyPr/>
        <a:lstStyle/>
        <a:p>
          <a:endParaRPr lang="en-GB"/>
        </a:p>
      </dgm:t>
    </dgm:pt>
    <dgm:pt modelId="{65558D29-5FA1-4CD0-BFE5-31BF5D76D6CE}">
      <dgm:prSet/>
      <dgm:spPr/>
      <dgm:t>
        <a:bodyPr/>
        <a:lstStyle/>
        <a:p>
          <a:r>
            <a:rPr lang="en-GB" dirty="0"/>
            <a:t>T</a:t>
          </a:r>
        </a:p>
      </dgm:t>
    </dgm:pt>
    <dgm:pt modelId="{ED5758E3-6E3E-40E0-A2A9-0E289155C0D5}" type="parTrans" cxnId="{796818D4-BC60-4732-93C0-E9B2939EBE7A}">
      <dgm:prSet/>
      <dgm:spPr/>
      <dgm:t>
        <a:bodyPr/>
        <a:lstStyle/>
        <a:p>
          <a:endParaRPr lang="en-GB"/>
        </a:p>
      </dgm:t>
    </dgm:pt>
    <dgm:pt modelId="{4F06037A-1B14-4CE8-87D3-F4618C81837A}" type="sibTrans" cxnId="{796818D4-BC60-4732-93C0-E9B2939EBE7A}">
      <dgm:prSet/>
      <dgm:spPr/>
      <dgm:t>
        <a:bodyPr/>
        <a:lstStyle/>
        <a:p>
          <a:endParaRPr lang="en-GB"/>
        </a:p>
      </dgm:t>
    </dgm:pt>
    <dgm:pt modelId="{C72F59AE-5383-4E90-9464-3B33DF96B079}">
      <dgm:prSet/>
      <dgm:spPr/>
      <dgm:t>
        <a:bodyPr/>
        <a:lstStyle/>
        <a:p>
          <a:r>
            <a:rPr lang="en-GB" dirty="0"/>
            <a:t>E</a:t>
          </a:r>
        </a:p>
      </dgm:t>
    </dgm:pt>
    <dgm:pt modelId="{0CFA277B-4EC4-45D1-A728-C87357160EC4}" type="parTrans" cxnId="{E8F1DCC7-1AB2-4061-9B9C-AE16747EAB25}">
      <dgm:prSet/>
      <dgm:spPr/>
      <dgm:t>
        <a:bodyPr/>
        <a:lstStyle/>
        <a:p>
          <a:endParaRPr lang="en-GB"/>
        </a:p>
      </dgm:t>
    </dgm:pt>
    <dgm:pt modelId="{0687A402-3E64-4BF9-BAB1-985F678310A5}" type="sibTrans" cxnId="{E8F1DCC7-1AB2-4061-9B9C-AE16747EAB25}">
      <dgm:prSet/>
      <dgm:spPr/>
      <dgm:t>
        <a:bodyPr/>
        <a:lstStyle/>
        <a:p>
          <a:endParaRPr lang="en-GB"/>
        </a:p>
      </dgm:t>
    </dgm:pt>
    <dgm:pt modelId="{00CC4FE5-FCD3-4545-A7D0-6E3FFFB2D02E}">
      <dgm:prSet/>
      <dgm:spPr/>
      <dgm:t>
        <a:bodyPr/>
        <a:lstStyle/>
        <a:p>
          <a:r>
            <a:rPr lang="en-GB" dirty="0"/>
            <a:t>L</a:t>
          </a:r>
        </a:p>
      </dgm:t>
    </dgm:pt>
    <dgm:pt modelId="{C0A693AC-1059-4DF8-BB54-530CD027748D}" type="parTrans" cxnId="{400B2C86-FC62-4FC7-B18F-909D398E25EA}">
      <dgm:prSet/>
      <dgm:spPr/>
      <dgm:t>
        <a:bodyPr/>
        <a:lstStyle/>
        <a:p>
          <a:endParaRPr lang="en-GB"/>
        </a:p>
      </dgm:t>
    </dgm:pt>
    <dgm:pt modelId="{8141D0C8-C636-4F9C-89E5-6E79D883CA01}" type="sibTrans" cxnId="{400B2C86-FC62-4FC7-B18F-909D398E25EA}">
      <dgm:prSet/>
      <dgm:spPr/>
      <dgm:t>
        <a:bodyPr/>
        <a:lstStyle/>
        <a:p>
          <a:endParaRPr lang="en-GB"/>
        </a:p>
      </dgm:t>
    </dgm:pt>
    <dgm:pt modelId="{E8542C6D-AF3D-4F0E-9E80-7688B5DE8890}">
      <dgm:prSet/>
      <dgm:spPr/>
      <dgm:t>
        <a:bodyPr/>
        <a:lstStyle/>
        <a:p>
          <a:r>
            <a:rPr lang="en-GB" dirty="0"/>
            <a:t>Social – Increasing demand for comfort and convenience</a:t>
          </a:r>
        </a:p>
      </dgm:t>
    </dgm:pt>
    <dgm:pt modelId="{99F1C656-B6B6-4778-8400-53B23AEC3971}" type="parTrans" cxnId="{32B26DF7-4A93-4CC4-99A9-7A19F8892264}">
      <dgm:prSet/>
      <dgm:spPr/>
      <dgm:t>
        <a:bodyPr/>
        <a:lstStyle/>
        <a:p>
          <a:endParaRPr lang="en-GB"/>
        </a:p>
      </dgm:t>
    </dgm:pt>
    <dgm:pt modelId="{23B45886-0743-4D4A-88A4-1C4BCA751327}" type="sibTrans" cxnId="{32B26DF7-4A93-4CC4-99A9-7A19F8892264}">
      <dgm:prSet/>
      <dgm:spPr/>
      <dgm:t>
        <a:bodyPr/>
        <a:lstStyle/>
        <a:p>
          <a:endParaRPr lang="en-GB"/>
        </a:p>
      </dgm:t>
    </dgm:pt>
    <dgm:pt modelId="{C07554A5-6758-4FD5-9BA8-E37D564A0FAA}">
      <dgm:prSet/>
      <dgm:spPr/>
      <dgm:t>
        <a:bodyPr/>
        <a:lstStyle/>
        <a:p>
          <a:r>
            <a:rPr lang="en-GB" dirty="0"/>
            <a:t>Technological – Need for updated systems and innovation</a:t>
          </a:r>
        </a:p>
      </dgm:t>
    </dgm:pt>
    <dgm:pt modelId="{2D874CDD-460E-4FFF-93DE-D07DBD6C205B}" type="parTrans" cxnId="{68E191B7-8BE9-4BE7-96EC-8E34D34B1B45}">
      <dgm:prSet/>
      <dgm:spPr/>
      <dgm:t>
        <a:bodyPr/>
        <a:lstStyle/>
        <a:p>
          <a:endParaRPr lang="en-GB"/>
        </a:p>
      </dgm:t>
    </dgm:pt>
    <dgm:pt modelId="{7EB3B697-BFA7-49BB-946B-717D384709DE}" type="sibTrans" cxnId="{68E191B7-8BE9-4BE7-96EC-8E34D34B1B45}">
      <dgm:prSet/>
      <dgm:spPr/>
      <dgm:t>
        <a:bodyPr/>
        <a:lstStyle/>
        <a:p>
          <a:endParaRPr lang="en-GB"/>
        </a:p>
      </dgm:t>
    </dgm:pt>
    <dgm:pt modelId="{04A441E3-1C32-415C-BD92-676FEE28BA16}">
      <dgm:prSet/>
      <dgm:spPr/>
      <dgm:t>
        <a:bodyPr/>
        <a:lstStyle/>
        <a:p>
          <a:r>
            <a:rPr lang="en-GB" dirty="0"/>
            <a:t>Environmental – Weather, emissions laws, sustainability standard standards</a:t>
          </a:r>
        </a:p>
      </dgm:t>
    </dgm:pt>
    <dgm:pt modelId="{FE001A81-E73B-4ED7-ACE7-A9FE335C11FD}" type="parTrans" cxnId="{DC90A6A9-AA22-439D-8EB5-376A7084C86F}">
      <dgm:prSet/>
      <dgm:spPr/>
      <dgm:t>
        <a:bodyPr/>
        <a:lstStyle/>
        <a:p>
          <a:endParaRPr lang="en-GB"/>
        </a:p>
      </dgm:t>
    </dgm:pt>
    <dgm:pt modelId="{6C4D1B19-8C17-4F0C-A253-668554EFAE38}" type="sibTrans" cxnId="{DC90A6A9-AA22-439D-8EB5-376A7084C86F}">
      <dgm:prSet/>
      <dgm:spPr/>
      <dgm:t>
        <a:bodyPr/>
        <a:lstStyle/>
        <a:p>
          <a:endParaRPr lang="en-GB"/>
        </a:p>
      </dgm:t>
    </dgm:pt>
    <dgm:pt modelId="{3C6EE6C1-A880-4BB1-9829-AC5588EAA4EA}">
      <dgm:prSet/>
      <dgm:spPr/>
      <dgm:t>
        <a:bodyPr/>
        <a:lstStyle/>
        <a:p>
          <a:r>
            <a:rPr lang="en-GB" dirty="0"/>
            <a:t>Legal – Customer rights, safety regulations, refund rules, employee protection</a:t>
          </a:r>
        </a:p>
      </dgm:t>
    </dgm:pt>
    <dgm:pt modelId="{D413F38C-DEEE-446A-B748-8F132079CA9C}" type="parTrans" cxnId="{AEC8FDEE-1B8B-467B-A6F7-3F7ED780A6CC}">
      <dgm:prSet/>
      <dgm:spPr/>
      <dgm:t>
        <a:bodyPr/>
        <a:lstStyle/>
        <a:p>
          <a:endParaRPr lang="en-GB"/>
        </a:p>
      </dgm:t>
    </dgm:pt>
    <dgm:pt modelId="{6C3E3033-4ADB-488B-AA40-975688A2462B}" type="sibTrans" cxnId="{AEC8FDEE-1B8B-467B-A6F7-3F7ED780A6CC}">
      <dgm:prSet/>
      <dgm:spPr/>
      <dgm:t>
        <a:bodyPr/>
        <a:lstStyle/>
        <a:p>
          <a:endParaRPr lang="en-GB"/>
        </a:p>
      </dgm:t>
    </dgm:pt>
    <dgm:pt modelId="{F18569CC-4282-48D5-8B95-D4F5B534EC93}" type="pres">
      <dgm:prSet presAssocID="{8C1D78BF-BCEF-403B-88B0-18470BF5EA08}" presName="linearFlow" presStyleCnt="0">
        <dgm:presLayoutVars>
          <dgm:dir/>
          <dgm:animLvl val="lvl"/>
          <dgm:resizeHandles val="exact"/>
        </dgm:presLayoutVars>
      </dgm:prSet>
      <dgm:spPr/>
    </dgm:pt>
    <dgm:pt modelId="{D47E53C7-B043-44AB-A438-3E5A8B2453B2}" type="pres">
      <dgm:prSet presAssocID="{E50751D1-0A87-4E3B-94B3-6148C91492FB}" presName="composite" presStyleCnt="0"/>
      <dgm:spPr/>
    </dgm:pt>
    <dgm:pt modelId="{F54D4AE5-3D93-4530-BA4D-8E97D64B50AE}" type="pres">
      <dgm:prSet presAssocID="{E50751D1-0A87-4E3B-94B3-6148C91492FB}" presName="parentText" presStyleLbl="alignNode1" presStyleIdx="0" presStyleCnt="6">
        <dgm:presLayoutVars>
          <dgm:chMax val="1"/>
          <dgm:bulletEnabled val="1"/>
        </dgm:presLayoutVars>
      </dgm:prSet>
      <dgm:spPr/>
    </dgm:pt>
    <dgm:pt modelId="{EC7D8579-2A5E-4AEF-A988-2CEDA9520DBB}" type="pres">
      <dgm:prSet presAssocID="{E50751D1-0A87-4E3B-94B3-6148C91492FB}" presName="descendantText" presStyleLbl="alignAcc1" presStyleIdx="0" presStyleCnt="6">
        <dgm:presLayoutVars>
          <dgm:bulletEnabled val="1"/>
        </dgm:presLayoutVars>
      </dgm:prSet>
      <dgm:spPr/>
    </dgm:pt>
    <dgm:pt modelId="{0C2CD550-0122-45FE-8810-C0CE9E5CC919}" type="pres">
      <dgm:prSet presAssocID="{295C7716-E6AA-4539-9B51-B78F357E31FE}" presName="sp" presStyleCnt="0"/>
      <dgm:spPr/>
    </dgm:pt>
    <dgm:pt modelId="{23886F8A-4617-41AF-A9DC-971F82A3489A}" type="pres">
      <dgm:prSet presAssocID="{68DCE513-F2C9-42BF-86ED-9C34E6A01C5D}" presName="composite" presStyleCnt="0"/>
      <dgm:spPr/>
    </dgm:pt>
    <dgm:pt modelId="{9A5331D3-BB7D-4188-9190-0E9532698C70}" type="pres">
      <dgm:prSet presAssocID="{68DCE513-F2C9-42BF-86ED-9C34E6A01C5D}" presName="parentText" presStyleLbl="alignNode1" presStyleIdx="1" presStyleCnt="6">
        <dgm:presLayoutVars>
          <dgm:chMax val="1"/>
          <dgm:bulletEnabled val="1"/>
        </dgm:presLayoutVars>
      </dgm:prSet>
      <dgm:spPr/>
    </dgm:pt>
    <dgm:pt modelId="{CB9DDA72-F8E6-46DD-92B3-306687A97EFF}" type="pres">
      <dgm:prSet presAssocID="{68DCE513-F2C9-42BF-86ED-9C34E6A01C5D}" presName="descendantText" presStyleLbl="alignAcc1" presStyleIdx="1" presStyleCnt="6">
        <dgm:presLayoutVars>
          <dgm:bulletEnabled val="1"/>
        </dgm:presLayoutVars>
      </dgm:prSet>
      <dgm:spPr/>
    </dgm:pt>
    <dgm:pt modelId="{AD18EB11-A912-4E53-ACE1-B4C9CC30BF0A}" type="pres">
      <dgm:prSet presAssocID="{7EFE8F4D-D0E0-45AB-8124-9FEC7FC65890}" presName="sp" presStyleCnt="0"/>
      <dgm:spPr/>
    </dgm:pt>
    <dgm:pt modelId="{009936F4-9008-4BAA-913D-A088FF20381D}" type="pres">
      <dgm:prSet presAssocID="{A7DDB66E-3045-47FC-9D96-9863F1FED4FC}" presName="composite" presStyleCnt="0"/>
      <dgm:spPr/>
    </dgm:pt>
    <dgm:pt modelId="{4EB6B6DB-C0E0-413C-BCC3-37A0A22BECC4}" type="pres">
      <dgm:prSet presAssocID="{A7DDB66E-3045-47FC-9D96-9863F1FED4FC}" presName="parentText" presStyleLbl="alignNode1" presStyleIdx="2" presStyleCnt="6">
        <dgm:presLayoutVars>
          <dgm:chMax val="1"/>
          <dgm:bulletEnabled val="1"/>
        </dgm:presLayoutVars>
      </dgm:prSet>
      <dgm:spPr/>
    </dgm:pt>
    <dgm:pt modelId="{98A177FC-D8E3-4165-9588-7553EF5EC232}" type="pres">
      <dgm:prSet presAssocID="{A7DDB66E-3045-47FC-9D96-9863F1FED4FC}" presName="descendantText" presStyleLbl="alignAcc1" presStyleIdx="2" presStyleCnt="6">
        <dgm:presLayoutVars>
          <dgm:bulletEnabled val="1"/>
        </dgm:presLayoutVars>
      </dgm:prSet>
      <dgm:spPr/>
    </dgm:pt>
    <dgm:pt modelId="{A2621A65-804C-4B6A-B3CF-F61908B55469}" type="pres">
      <dgm:prSet presAssocID="{BA69D78D-A02E-4871-A065-CBB0EB99DC60}" presName="sp" presStyleCnt="0"/>
      <dgm:spPr/>
    </dgm:pt>
    <dgm:pt modelId="{4E5D8669-3A31-4CED-B25E-ED10E4F2C183}" type="pres">
      <dgm:prSet presAssocID="{65558D29-5FA1-4CD0-BFE5-31BF5D76D6CE}" presName="composite" presStyleCnt="0"/>
      <dgm:spPr/>
    </dgm:pt>
    <dgm:pt modelId="{9B1B3362-BDEE-4FE6-AA70-19CC664341D1}" type="pres">
      <dgm:prSet presAssocID="{65558D29-5FA1-4CD0-BFE5-31BF5D76D6CE}" presName="parentText" presStyleLbl="alignNode1" presStyleIdx="3" presStyleCnt="6">
        <dgm:presLayoutVars>
          <dgm:chMax val="1"/>
          <dgm:bulletEnabled val="1"/>
        </dgm:presLayoutVars>
      </dgm:prSet>
      <dgm:spPr/>
    </dgm:pt>
    <dgm:pt modelId="{67EC833D-9FD2-4664-8442-1AB848E30D7F}" type="pres">
      <dgm:prSet presAssocID="{65558D29-5FA1-4CD0-BFE5-31BF5D76D6CE}" presName="descendantText" presStyleLbl="alignAcc1" presStyleIdx="3" presStyleCnt="6">
        <dgm:presLayoutVars>
          <dgm:bulletEnabled val="1"/>
        </dgm:presLayoutVars>
      </dgm:prSet>
      <dgm:spPr/>
    </dgm:pt>
    <dgm:pt modelId="{C0069529-9B6F-4DE2-B848-50D867545B29}" type="pres">
      <dgm:prSet presAssocID="{4F06037A-1B14-4CE8-87D3-F4618C81837A}" presName="sp" presStyleCnt="0"/>
      <dgm:spPr/>
    </dgm:pt>
    <dgm:pt modelId="{6B368D35-821C-490B-9E1A-3C5FF08E1E5B}" type="pres">
      <dgm:prSet presAssocID="{C72F59AE-5383-4E90-9464-3B33DF96B079}" presName="composite" presStyleCnt="0"/>
      <dgm:spPr/>
    </dgm:pt>
    <dgm:pt modelId="{82BD0AAA-1831-489C-816E-541B3A19A480}" type="pres">
      <dgm:prSet presAssocID="{C72F59AE-5383-4E90-9464-3B33DF96B079}" presName="parentText" presStyleLbl="alignNode1" presStyleIdx="4" presStyleCnt="6">
        <dgm:presLayoutVars>
          <dgm:chMax val="1"/>
          <dgm:bulletEnabled val="1"/>
        </dgm:presLayoutVars>
      </dgm:prSet>
      <dgm:spPr/>
    </dgm:pt>
    <dgm:pt modelId="{5DC18853-206D-4A88-82C0-8558441698D1}" type="pres">
      <dgm:prSet presAssocID="{C72F59AE-5383-4E90-9464-3B33DF96B079}" presName="descendantText" presStyleLbl="alignAcc1" presStyleIdx="4" presStyleCnt="6">
        <dgm:presLayoutVars>
          <dgm:bulletEnabled val="1"/>
        </dgm:presLayoutVars>
      </dgm:prSet>
      <dgm:spPr/>
    </dgm:pt>
    <dgm:pt modelId="{A5897308-A9DF-4713-AB64-63A3EE0DDC22}" type="pres">
      <dgm:prSet presAssocID="{0687A402-3E64-4BF9-BAB1-985F678310A5}" presName="sp" presStyleCnt="0"/>
      <dgm:spPr/>
    </dgm:pt>
    <dgm:pt modelId="{4C32747F-378A-43B3-A72C-3CFC78078F60}" type="pres">
      <dgm:prSet presAssocID="{00CC4FE5-FCD3-4545-A7D0-6E3FFFB2D02E}" presName="composite" presStyleCnt="0"/>
      <dgm:spPr/>
    </dgm:pt>
    <dgm:pt modelId="{4A32D51E-21DD-4B1F-A4C4-93A23DFD6DA2}" type="pres">
      <dgm:prSet presAssocID="{00CC4FE5-FCD3-4545-A7D0-6E3FFFB2D02E}" presName="parentText" presStyleLbl="alignNode1" presStyleIdx="5" presStyleCnt="6">
        <dgm:presLayoutVars>
          <dgm:chMax val="1"/>
          <dgm:bulletEnabled val="1"/>
        </dgm:presLayoutVars>
      </dgm:prSet>
      <dgm:spPr/>
    </dgm:pt>
    <dgm:pt modelId="{6CF6EDCE-7442-4C0F-9DF8-ADFA484483D7}" type="pres">
      <dgm:prSet presAssocID="{00CC4FE5-FCD3-4545-A7D0-6E3FFFB2D02E}" presName="descendantText" presStyleLbl="alignAcc1" presStyleIdx="5" presStyleCnt="6">
        <dgm:presLayoutVars>
          <dgm:bulletEnabled val="1"/>
        </dgm:presLayoutVars>
      </dgm:prSet>
      <dgm:spPr/>
    </dgm:pt>
  </dgm:ptLst>
  <dgm:cxnLst>
    <dgm:cxn modelId="{C4F0C302-2D52-4C77-911E-CCD69602CE31}" type="presOf" srcId="{A40D444C-B109-4709-85BD-97051785DFE6}" destId="{EC7D8579-2A5E-4AEF-A988-2CEDA9520DBB}" srcOrd="0" destOrd="0" presId="urn:microsoft.com/office/officeart/2005/8/layout/chevron2"/>
    <dgm:cxn modelId="{D9D0E515-248C-49F6-B098-E403A795CAF6}" type="presOf" srcId="{E50751D1-0A87-4E3B-94B3-6148C91492FB}" destId="{F54D4AE5-3D93-4530-BA4D-8E97D64B50AE}" srcOrd="0" destOrd="0" presId="urn:microsoft.com/office/officeart/2005/8/layout/chevron2"/>
    <dgm:cxn modelId="{796B791E-9C93-4CFF-8749-6FC5384B96B8}" srcId="{8C1D78BF-BCEF-403B-88B0-18470BF5EA08}" destId="{68DCE513-F2C9-42BF-86ED-9C34E6A01C5D}" srcOrd="1" destOrd="0" parTransId="{19D96F6A-D584-4B17-B2C5-726B35B51D08}" sibTransId="{7EFE8F4D-D0E0-45AB-8124-9FEC7FC65890}"/>
    <dgm:cxn modelId="{CB9CAE22-C9BD-4871-94E8-DEB9CAA9E4DB}" type="presOf" srcId="{A7DDB66E-3045-47FC-9D96-9863F1FED4FC}" destId="{4EB6B6DB-C0E0-413C-BCC3-37A0A22BECC4}" srcOrd="0" destOrd="0" presId="urn:microsoft.com/office/officeart/2005/8/layout/chevron2"/>
    <dgm:cxn modelId="{0EF5B428-F019-4F7D-B4F2-38E19EF87B27}" type="presOf" srcId="{C07554A5-6758-4FD5-9BA8-E37D564A0FAA}" destId="{67EC833D-9FD2-4664-8442-1AB848E30D7F}" srcOrd="0" destOrd="0" presId="urn:microsoft.com/office/officeart/2005/8/layout/chevron2"/>
    <dgm:cxn modelId="{19A7634D-9554-4246-8C66-02818610D54B}" type="presOf" srcId="{3C6EE6C1-A880-4BB1-9829-AC5588EAA4EA}" destId="{6CF6EDCE-7442-4C0F-9DF8-ADFA484483D7}" srcOrd="0" destOrd="0" presId="urn:microsoft.com/office/officeart/2005/8/layout/chevron2"/>
    <dgm:cxn modelId="{B9F7AE4D-AA3E-4AB9-B0B5-0540F13A7680}" type="presOf" srcId="{E8542C6D-AF3D-4F0E-9E80-7688B5DE8890}" destId="{98A177FC-D8E3-4165-9588-7553EF5EC232}" srcOrd="0" destOrd="0" presId="urn:microsoft.com/office/officeart/2005/8/layout/chevron2"/>
    <dgm:cxn modelId="{F1568B51-2F97-473B-9060-3AB4E4BB56A2}" srcId="{8C1D78BF-BCEF-403B-88B0-18470BF5EA08}" destId="{A7DDB66E-3045-47FC-9D96-9863F1FED4FC}" srcOrd="2" destOrd="0" parTransId="{25DF2B4B-ACCC-4AF8-BDC1-9CE058041CFD}" sibTransId="{BA69D78D-A02E-4871-A065-CBB0EB99DC60}"/>
    <dgm:cxn modelId="{C0953E59-A5D2-4203-B1F6-3D131F3B7F45}" srcId="{68DCE513-F2C9-42BF-86ED-9C34E6A01C5D}" destId="{74692DFA-BB7F-4C61-9EA4-EF2DCBEFC712}" srcOrd="0" destOrd="0" parTransId="{F8833915-F59A-431F-8074-17DE157EFFA7}" sibTransId="{8F7F04FA-71DD-415A-9DE4-88C89A3D63BC}"/>
    <dgm:cxn modelId="{6ACBF87F-6699-4C84-8197-FA2DD47738A7}" srcId="{8C1D78BF-BCEF-403B-88B0-18470BF5EA08}" destId="{E50751D1-0A87-4E3B-94B3-6148C91492FB}" srcOrd="0" destOrd="0" parTransId="{34D2DE5E-8ACD-4F95-BFD2-E6E5A171BB01}" sibTransId="{295C7716-E6AA-4539-9B51-B78F357E31FE}"/>
    <dgm:cxn modelId="{91DF2F83-7897-49E4-AD2E-4DE87238817A}" srcId="{E50751D1-0A87-4E3B-94B3-6148C91492FB}" destId="{A40D444C-B109-4709-85BD-97051785DFE6}" srcOrd="0" destOrd="0" parTransId="{915E7345-6F54-42AB-9D77-E38CE88EDCBD}" sibTransId="{0E22C6C9-D261-475B-BAC3-BC2FB99584B5}"/>
    <dgm:cxn modelId="{400B2C86-FC62-4FC7-B18F-909D398E25EA}" srcId="{8C1D78BF-BCEF-403B-88B0-18470BF5EA08}" destId="{00CC4FE5-FCD3-4545-A7D0-6E3FFFB2D02E}" srcOrd="5" destOrd="0" parTransId="{C0A693AC-1059-4DF8-BB54-530CD027748D}" sibTransId="{8141D0C8-C636-4F9C-89E5-6E79D883CA01}"/>
    <dgm:cxn modelId="{4E257E94-04F3-425B-BF58-DF4218A76013}" type="presOf" srcId="{04A441E3-1C32-415C-BD92-676FEE28BA16}" destId="{5DC18853-206D-4A88-82C0-8558441698D1}" srcOrd="0" destOrd="0" presId="urn:microsoft.com/office/officeart/2005/8/layout/chevron2"/>
    <dgm:cxn modelId="{DC90A6A9-AA22-439D-8EB5-376A7084C86F}" srcId="{C72F59AE-5383-4E90-9464-3B33DF96B079}" destId="{04A441E3-1C32-415C-BD92-676FEE28BA16}" srcOrd="0" destOrd="0" parTransId="{FE001A81-E73B-4ED7-ACE7-A9FE335C11FD}" sibTransId="{6C4D1B19-8C17-4F0C-A253-668554EFAE38}"/>
    <dgm:cxn modelId="{E5FEC5A9-377F-4ECA-9784-84948591EBBE}" type="presOf" srcId="{00CC4FE5-FCD3-4545-A7D0-6E3FFFB2D02E}" destId="{4A32D51E-21DD-4B1F-A4C4-93A23DFD6DA2}" srcOrd="0" destOrd="0" presId="urn:microsoft.com/office/officeart/2005/8/layout/chevron2"/>
    <dgm:cxn modelId="{68E191B7-8BE9-4BE7-96EC-8E34D34B1B45}" srcId="{65558D29-5FA1-4CD0-BFE5-31BF5D76D6CE}" destId="{C07554A5-6758-4FD5-9BA8-E37D564A0FAA}" srcOrd="0" destOrd="0" parTransId="{2D874CDD-460E-4FFF-93DE-D07DBD6C205B}" sibTransId="{7EB3B697-BFA7-49BB-946B-717D384709DE}"/>
    <dgm:cxn modelId="{DF9B6BC1-EE17-4181-8121-71CE004F0017}" type="presOf" srcId="{65558D29-5FA1-4CD0-BFE5-31BF5D76D6CE}" destId="{9B1B3362-BDEE-4FE6-AA70-19CC664341D1}" srcOrd="0" destOrd="0" presId="urn:microsoft.com/office/officeart/2005/8/layout/chevron2"/>
    <dgm:cxn modelId="{E8F1DCC7-1AB2-4061-9B9C-AE16747EAB25}" srcId="{8C1D78BF-BCEF-403B-88B0-18470BF5EA08}" destId="{C72F59AE-5383-4E90-9464-3B33DF96B079}" srcOrd="4" destOrd="0" parTransId="{0CFA277B-4EC4-45D1-A728-C87357160EC4}" sibTransId="{0687A402-3E64-4BF9-BAB1-985F678310A5}"/>
    <dgm:cxn modelId="{796818D4-BC60-4732-93C0-E9B2939EBE7A}" srcId="{8C1D78BF-BCEF-403B-88B0-18470BF5EA08}" destId="{65558D29-5FA1-4CD0-BFE5-31BF5D76D6CE}" srcOrd="3" destOrd="0" parTransId="{ED5758E3-6E3E-40E0-A2A9-0E289155C0D5}" sibTransId="{4F06037A-1B14-4CE8-87D3-F4618C81837A}"/>
    <dgm:cxn modelId="{277E12D5-9224-4C01-8E0D-CAE38BB0CEBB}" type="presOf" srcId="{74692DFA-BB7F-4C61-9EA4-EF2DCBEFC712}" destId="{CB9DDA72-F8E6-46DD-92B3-306687A97EFF}" srcOrd="0" destOrd="0" presId="urn:microsoft.com/office/officeart/2005/8/layout/chevron2"/>
    <dgm:cxn modelId="{8A3A5FEE-1DB1-4D2D-9D60-7B4360710446}" type="presOf" srcId="{C72F59AE-5383-4E90-9464-3B33DF96B079}" destId="{82BD0AAA-1831-489C-816E-541B3A19A480}" srcOrd="0" destOrd="0" presId="urn:microsoft.com/office/officeart/2005/8/layout/chevron2"/>
    <dgm:cxn modelId="{AEC8FDEE-1B8B-467B-A6F7-3F7ED780A6CC}" srcId="{00CC4FE5-FCD3-4545-A7D0-6E3FFFB2D02E}" destId="{3C6EE6C1-A880-4BB1-9829-AC5588EAA4EA}" srcOrd="0" destOrd="0" parTransId="{D413F38C-DEEE-446A-B748-8F132079CA9C}" sibTransId="{6C3E3033-4ADB-488B-AA40-975688A2462B}"/>
    <dgm:cxn modelId="{514334F6-7B7C-4D30-B18A-B2E110E244D4}" type="presOf" srcId="{68DCE513-F2C9-42BF-86ED-9C34E6A01C5D}" destId="{9A5331D3-BB7D-4188-9190-0E9532698C70}" srcOrd="0" destOrd="0" presId="urn:microsoft.com/office/officeart/2005/8/layout/chevron2"/>
    <dgm:cxn modelId="{32B26DF7-4A93-4CC4-99A9-7A19F8892264}" srcId="{A7DDB66E-3045-47FC-9D96-9863F1FED4FC}" destId="{E8542C6D-AF3D-4F0E-9E80-7688B5DE8890}" srcOrd="0" destOrd="0" parTransId="{99F1C656-B6B6-4778-8400-53B23AEC3971}" sibTransId="{23B45886-0743-4D4A-88A4-1C4BCA751327}"/>
    <dgm:cxn modelId="{6709D8FE-2FB5-4645-84B3-4B7A91ED670D}" type="presOf" srcId="{8C1D78BF-BCEF-403B-88B0-18470BF5EA08}" destId="{F18569CC-4282-48D5-8B95-D4F5B534EC93}" srcOrd="0" destOrd="0" presId="urn:microsoft.com/office/officeart/2005/8/layout/chevron2"/>
    <dgm:cxn modelId="{40D650EF-B19A-4F2F-B6C4-C920001F523E}" type="presParOf" srcId="{F18569CC-4282-48D5-8B95-D4F5B534EC93}" destId="{D47E53C7-B043-44AB-A438-3E5A8B2453B2}" srcOrd="0" destOrd="0" presId="urn:microsoft.com/office/officeart/2005/8/layout/chevron2"/>
    <dgm:cxn modelId="{7018E991-4F87-4751-A3AF-95BCC4A1E8C8}" type="presParOf" srcId="{D47E53C7-B043-44AB-A438-3E5A8B2453B2}" destId="{F54D4AE5-3D93-4530-BA4D-8E97D64B50AE}" srcOrd="0" destOrd="0" presId="urn:microsoft.com/office/officeart/2005/8/layout/chevron2"/>
    <dgm:cxn modelId="{CE1E496C-61FD-41CC-BA48-63EB3C340667}" type="presParOf" srcId="{D47E53C7-B043-44AB-A438-3E5A8B2453B2}" destId="{EC7D8579-2A5E-4AEF-A988-2CEDA9520DBB}" srcOrd="1" destOrd="0" presId="urn:microsoft.com/office/officeart/2005/8/layout/chevron2"/>
    <dgm:cxn modelId="{BA3FF0F8-98D0-455F-8166-0D0BB22BBD9A}" type="presParOf" srcId="{F18569CC-4282-48D5-8B95-D4F5B534EC93}" destId="{0C2CD550-0122-45FE-8810-C0CE9E5CC919}" srcOrd="1" destOrd="0" presId="urn:microsoft.com/office/officeart/2005/8/layout/chevron2"/>
    <dgm:cxn modelId="{ACF91526-82EE-43F9-BFDB-1CF09226E39D}" type="presParOf" srcId="{F18569CC-4282-48D5-8B95-D4F5B534EC93}" destId="{23886F8A-4617-41AF-A9DC-971F82A3489A}" srcOrd="2" destOrd="0" presId="urn:microsoft.com/office/officeart/2005/8/layout/chevron2"/>
    <dgm:cxn modelId="{69915342-B913-41FA-88E8-ABFE843C044A}" type="presParOf" srcId="{23886F8A-4617-41AF-A9DC-971F82A3489A}" destId="{9A5331D3-BB7D-4188-9190-0E9532698C70}" srcOrd="0" destOrd="0" presId="urn:microsoft.com/office/officeart/2005/8/layout/chevron2"/>
    <dgm:cxn modelId="{623B8B78-1733-4691-A2C2-8DBB19968367}" type="presParOf" srcId="{23886F8A-4617-41AF-A9DC-971F82A3489A}" destId="{CB9DDA72-F8E6-46DD-92B3-306687A97EFF}" srcOrd="1" destOrd="0" presId="urn:microsoft.com/office/officeart/2005/8/layout/chevron2"/>
    <dgm:cxn modelId="{0EE3E09A-887D-4433-9FDB-15B80D7298CA}" type="presParOf" srcId="{F18569CC-4282-48D5-8B95-D4F5B534EC93}" destId="{AD18EB11-A912-4E53-ACE1-B4C9CC30BF0A}" srcOrd="3" destOrd="0" presId="urn:microsoft.com/office/officeart/2005/8/layout/chevron2"/>
    <dgm:cxn modelId="{66671863-B618-459F-915D-82BEDD49C950}" type="presParOf" srcId="{F18569CC-4282-48D5-8B95-D4F5B534EC93}" destId="{009936F4-9008-4BAA-913D-A088FF20381D}" srcOrd="4" destOrd="0" presId="urn:microsoft.com/office/officeart/2005/8/layout/chevron2"/>
    <dgm:cxn modelId="{6493AEC2-3338-423C-B879-7CCBA2F53394}" type="presParOf" srcId="{009936F4-9008-4BAA-913D-A088FF20381D}" destId="{4EB6B6DB-C0E0-413C-BCC3-37A0A22BECC4}" srcOrd="0" destOrd="0" presId="urn:microsoft.com/office/officeart/2005/8/layout/chevron2"/>
    <dgm:cxn modelId="{3540DA36-A440-44D1-80AD-142BD2101E65}" type="presParOf" srcId="{009936F4-9008-4BAA-913D-A088FF20381D}" destId="{98A177FC-D8E3-4165-9588-7553EF5EC232}" srcOrd="1" destOrd="0" presId="urn:microsoft.com/office/officeart/2005/8/layout/chevron2"/>
    <dgm:cxn modelId="{BEA56DB5-4E60-47DE-9FA1-64A4D83B4DB1}" type="presParOf" srcId="{F18569CC-4282-48D5-8B95-D4F5B534EC93}" destId="{A2621A65-804C-4B6A-B3CF-F61908B55469}" srcOrd="5" destOrd="0" presId="urn:microsoft.com/office/officeart/2005/8/layout/chevron2"/>
    <dgm:cxn modelId="{652C5FF2-7ED4-4C81-BA44-CF9F28CE5525}" type="presParOf" srcId="{F18569CC-4282-48D5-8B95-D4F5B534EC93}" destId="{4E5D8669-3A31-4CED-B25E-ED10E4F2C183}" srcOrd="6" destOrd="0" presId="urn:microsoft.com/office/officeart/2005/8/layout/chevron2"/>
    <dgm:cxn modelId="{74345E68-6331-4781-A41E-5B5A553D2BAF}" type="presParOf" srcId="{4E5D8669-3A31-4CED-B25E-ED10E4F2C183}" destId="{9B1B3362-BDEE-4FE6-AA70-19CC664341D1}" srcOrd="0" destOrd="0" presId="urn:microsoft.com/office/officeart/2005/8/layout/chevron2"/>
    <dgm:cxn modelId="{0B34A546-3D94-414D-865C-889AD4290012}" type="presParOf" srcId="{4E5D8669-3A31-4CED-B25E-ED10E4F2C183}" destId="{67EC833D-9FD2-4664-8442-1AB848E30D7F}" srcOrd="1" destOrd="0" presId="urn:microsoft.com/office/officeart/2005/8/layout/chevron2"/>
    <dgm:cxn modelId="{C5563399-4867-4C2A-AF11-079F0CF70DCC}" type="presParOf" srcId="{F18569CC-4282-48D5-8B95-D4F5B534EC93}" destId="{C0069529-9B6F-4DE2-B848-50D867545B29}" srcOrd="7" destOrd="0" presId="urn:microsoft.com/office/officeart/2005/8/layout/chevron2"/>
    <dgm:cxn modelId="{BDE40ABC-A7D6-4BBA-BAE9-B68FB8836DBA}" type="presParOf" srcId="{F18569CC-4282-48D5-8B95-D4F5B534EC93}" destId="{6B368D35-821C-490B-9E1A-3C5FF08E1E5B}" srcOrd="8" destOrd="0" presId="urn:microsoft.com/office/officeart/2005/8/layout/chevron2"/>
    <dgm:cxn modelId="{5761F3D4-7CE7-4725-AB36-A14D89127719}" type="presParOf" srcId="{6B368D35-821C-490B-9E1A-3C5FF08E1E5B}" destId="{82BD0AAA-1831-489C-816E-541B3A19A480}" srcOrd="0" destOrd="0" presId="urn:microsoft.com/office/officeart/2005/8/layout/chevron2"/>
    <dgm:cxn modelId="{0006E6FC-4B61-4A97-8FEC-873628FABEC1}" type="presParOf" srcId="{6B368D35-821C-490B-9E1A-3C5FF08E1E5B}" destId="{5DC18853-206D-4A88-82C0-8558441698D1}" srcOrd="1" destOrd="0" presId="urn:microsoft.com/office/officeart/2005/8/layout/chevron2"/>
    <dgm:cxn modelId="{B207D937-64EC-47FA-8DF8-DB6E68145486}" type="presParOf" srcId="{F18569CC-4282-48D5-8B95-D4F5B534EC93}" destId="{A5897308-A9DF-4713-AB64-63A3EE0DDC22}" srcOrd="9" destOrd="0" presId="urn:microsoft.com/office/officeart/2005/8/layout/chevron2"/>
    <dgm:cxn modelId="{837E8AE4-0B8E-467F-9DF9-84C8E6C81980}" type="presParOf" srcId="{F18569CC-4282-48D5-8B95-D4F5B534EC93}" destId="{4C32747F-378A-43B3-A72C-3CFC78078F60}" srcOrd="10" destOrd="0" presId="urn:microsoft.com/office/officeart/2005/8/layout/chevron2"/>
    <dgm:cxn modelId="{9EC6AD60-B2F8-4271-AEEF-D46BB9D00F32}" type="presParOf" srcId="{4C32747F-378A-43B3-A72C-3CFC78078F60}" destId="{4A32D51E-21DD-4B1F-A4C4-93A23DFD6DA2}" srcOrd="0" destOrd="0" presId="urn:microsoft.com/office/officeart/2005/8/layout/chevron2"/>
    <dgm:cxn modelId="{B2D1B798-063A-41DF-8973-688C5C619CB0}" type="presParOf" srcId="{4C32747F-378A-43B3-A72C-3CFC78078F60}" destId="{6CF6EDCE-7442-4C0F-9DF8-ADFA484483D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D4AE5-3D93-4530-BA4D-8E97D64B50AE}">
      <dsp:nvSpPr>
        <dsp:cNvPr id="0" name=""/>
        <dsp:cNvSpPr/>
      </dsp:nvSpPr>
      <dsp:spPr>
        <a:xfrm rot="5400000">
          <a:off x="-125469" y="126564"/>
          <a:ext cx="836463" cy="58552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</a:t>
          </a:r>
        </a:p>
      </dsp:txBody>
      <dsp:txXfrm rot="-5400000">
        <a:off x="1" y="293856"/>
        <a:ext cx="585524" cy="250939"/>
      </dsp:txXfrm>
    </dsp:sp>
    <dsp:sp modelId="{EC7D8579-2A5E-4AEF-A988-2CEDA9520DBB}">
      <dsp:nvSpPr>
        <dsp:cNvPr id="0" name=""/>
        <dsp:cNvSpPr/>
      </dsp:nvSpPr>
      <dsp:spPr>
        <a:xfrm rot="5400000">
          <a:off x="4135711" y="-3549092"/>
          <a:ext cx="543701" cy="7644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Political – EV policies, environmental pressure, transport regulation</a:t>
          </a:r>
        </a:p>
      </dsp:txBody>
      <dsp:txXfrm rot="-5400000">
        <a:off x="585525" y="27635"/>
        <a:ext cx="7617534" cy="490619"/>
      </dsp:txXfrm>
    </dsp:sp>
    <dsp:sp modelId="{9A5331D3-BB7D-4188-9190-0E9532698C70}">
      <dsp:nvSpPr>
        <dsp:cNvPr id="0" name=""/>
        <dsp:cNvSpPr/>
      </dsp:nvSpPr>
      <dsp:spPr>
        <a:xfrm rot="5400000">
          <a:off x="-125469" y="864026"/>
          <a:ext cx="836463" cy="58552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</a:t>
          </a:r>
        </a:p>
      </dsp:txBody>
      <dsp:txXfrm rot="-5400000">
        <a:off x="1" y="1031318"/>
        <a:ext cx="585524" cy="250939"/>
      </dsp:txXfrm>
    </dsp:sp>
    <dsp:sp modelId="{CB9DDA72-F8E6-46DD-92B3-306687A97EFF}">
      <dsp:nvSpPr>
        <dsp:cNvPr id="0" name=""/>
        <dsp:cNvSpPr/>
      </dsp:nvSpPr>
      <dsp:spPr>
        <a:xfrm rot="5400000">
          <a:off x="4135711" y="-2811630"/>
          <a:ext cx="543701" cy="7644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Economic – Economy impacts customer spending, inflation affects borrowing</a:t>
          </a:r>
        </a:p>
      </dsp:txBody>
      <dsp:txXfrm rot="-5400000">
        <a:off x="585525" y="765097"/>
        <a:ext cx="7617534" cy="490619"/>
      </dsp:txXfrm>
    </dsp:sp>
    <dsp:sp modelId="{4EB6B6DB-C0E0-413C-BCC3-37A0A22BECC4}">
      <dsp:nvSpPr>
        <dsp:cNvPr id="0" name=""/>
        <dsp:cNvSpPr/>
      </dsp:nvSpPr>
      <dsp:spPr>
        <a:xfrm rot="5400000">
          <a:off x="-125469" y="1601487"/>
          <a:ext cx="836463" cy="58552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</a:t>
          </a:r>
        </a:p>
      </dsp:txBody>
      <dsp:txXfrm rot="-5400000">
        <a:off x="1" y="1768779"/>
        <a:ext cx="585524" cy="250939"/>
      </dsp:txXfrm>
    </dsp:sp>
    <dsp:sp modelId="{98A177FC-D8E3-4165-9588-7553EF5EC232}">
      <dsp:nvSpPr>
        <dsp:cNvPr id="0" name=""/>
        <dsp:cNvSpPr/>
      </dsp:nvSpPr>
      <dsp:spPr>
        <a:xfrm rot="5400000">
          <a:off x="4135711" y="-2074168"/>
          <a:ext cx="543701" cy="7644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Social – Increasing demand for comfort and convenience</a:t>
          </a:r>
        </a:p>
      </dsp:txBody>
      <dsp:txXfrm rot="-5400000">
        <a:off x="585525" y="1502559"/>
        <a:ext cx="7617534" cy="490619"/>
      </dsp:txXfrm>
    </dsp:sp>
    <dsp:sp modelId="{9B1B3362-BDEE-4FE6-AA70-19CC664341D1}">
      <dsp:nvSpPr>
        <dsp:cNvPr id="0" name=""/>
        <dsp:cNvSpPr/>
      </dsp:nvSpPr>
      <dsp:spPr>
        <a:xfrm rot="5400000">
          <a:off x="-125469" y="2338949"/>
          <a:ext cx="836463" cy="58552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</a:t>
          </a:r>
        </a:p>
      </dsp:txBody>
      <dsp:txXfrm rot="-5400000">
        <a:off x="1" y="2506241"/>
        <a:ext cx="585524" cy="250939"/>
      </dsp:txXfrm>
    </dsp:sp>
    <dsp:sp modelId="{67EC833D-9FD2-4664-8442-1AB848E30D7F}">
      <dsp:nvSpPr>
        <dsp:cNvPr id="0" name=""/>
        <dsp:cNvSpPr/>
      </dsp:nvSpPr>
      <dsp:spPr>
        <a:xfrm rot="5400000">
          <a:off x="4135711" y="-1336707"/>
          <a:ext cx="543701" cy="7644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Technological – Need for updated systems and innovation</a:t>
          </a:r>
        </a:p>
      </dsp:txBody>
      <dsp:txXfrm rot="-5400000">
        <a:off x="585525" y="2240020"/>
        <a:ext cx="7617534" cy="490619"/>
      </dsp:txXfrm>
    </dsp:sp>
    <dsp:sp modelId="{82BD0AAA-1831-489C-816E-541B3A19A480}">
      <dsp:nvSpPr>
        <dsp:cNvPr id="0" name=""/>
        <dsp:cNvSpPr/>
      </dsp:nvSpPr>
      <dsp:spPr>
        <a:xfrm rot="5400000">
          <a:off x="-125469" y="3076411"/>
          <a:ext cx="836463" cy="58552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E</a:t>
          </a:r>
        </a:p>
      </dsp:txBody>
      <dsp:txXfrm rot="-5400000">
        <a:off x="1" y="3243703"/>
        <a:ext cx="585524" cy="250939"/>
      </dsp:txXfrm>
    </dsp:sp>
    <dsp:sp modelId="{5DC18853-206D-4A88-82C0-8558441698D1}">
      <dsp:nvSpPr>
        <dsp:cNvPr id="0" name=""/>
        <dsp:cNvSpPr/>
      </dsp:nvSpPr>
      <dsp:spPr>
        <a:xfrm rot="5400000">
          <a:off x="4135711" y="-599245"/>
          <a:ext cx="543701" cy="7644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Environmental – Weather, emissions laws, sustainability standard standards</a:t>
          </a:r>
        </a:p>
      </dsp:txBody>
      <dsp:txXfrm rot="-5400000">
        <a:off x="585525" y="2977482"/>
        <a:ext cx="7617534" cy="490619"/>
      </dsp:txXfrm>
    </dsp:sp>
    <dsp:sp modelId="{4A32D51E-21DD-4B1F-A4C4-93A23DFD6DA2}">
      <dsp:nvSpPr>
        <dsp:cNvPr id="0" name=""/>
        <dsp:cNvSpPr/>
      </dsp:nvSpPr>
      <dsp:spPr>
        <a:xfrm rot="5400000">
          <a:off x="-125469" y="3813873"/>
          <a:ext cx="836463" cy="585524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</a:t>
          </a:r>
        </a:p>
      </dsp:txBody>
      <dsp:txXfrm rot="-5400000">
        <a:off x="1" y="3981165"/>
        <a:ext cx="585524" cy="250939"/>
      </dsp:txXfrm>
    </dsp:sp>
    <dsp:sp modelId="{6CF6EDCE-7442-4C0F-9DF8-ADFA484483D7}">
      <dsp:nvSpPr>
        <dsp:cNvPr id="0" name=""/>
        <dsp:cNvSpPr/>
      </dsp:nvSpPr>
      <dsp:spPr>
        <a:xfrm rot="5400000">
          <a:off x="4135711" y="138216"/>
          <a:ext cx="543701" cy="764407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Legal – Customer rights, safety regulations, refund rules, employee protection</a:t>
          </a:r>
        </a:p>
      </dsp:txBody>
      <dsp:txXfrm rot="-5400000">
        <a:off x="585525" y="3714944"/>
        <a:ext cx="7617534" cy="490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AAE61-98D2-4268-A5D0-2B2F439C972D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3159A6-019B-4931-8B08-55ACF3F698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84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3159A6-019B-4931-8B08-55ACF3F698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3983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Uuuuu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3159A6-019B-4931-8B08-55ACF3F6982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84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0595D2F-05F5-4A79-8926-AF82B846F3B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1631116-DA83-4B95-83DF-C6DA9992D69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T.T Car Rental</a:t>
            </a:r>
            <a:br>
              <a:rPr lang="en-GB" dirty="0"/>
            </a:br>
            <a:r>
              <a:rPr lang="en-GB" dirty="0"/>
              <a:t>LCLM4006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Troy </a:t>
            </a:r>
            <a:r>
              <a:rPr lang="en-GB" dirty="0" err="1"/>
              <a:t>Tummings</a:t>
            </a:r>
            <a:endParaRPr lang="en-GB" dirty="0"/>
          </a:p>
          <a:p>
            <a:r>
              <a:rPr lang="en-GB" dirty="0"/>
              <a:t>Student number: 2334718</a:t>
            </a:r>
          </a:p>
          <a:p>
            <a:r>
              <a:rPr lang="en-GB" dirty="0"/>
              <a:t>Lecturer: Charles </a:t>
            </a:r>
            <a:r>
              <a:rPr lang="en-GB" dirty="0" err="1"/>
              <a:t>Obinwa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346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Section 1 – Overview of the Business Idea</a:t>
            </a:r>
          </a:p>
          <a:p>
            <a:r>
              <a:rPr lang="en-GB" dirty="0"/>
              <a:t>Section 2 – Legal format and Management Structure</a:t>
            </a:r>
          </a:p>
          <a:p>
            <a:r>
              <a:rPr lang="en-GB" dirty="0"/>
              <a:t>Section 3 – PESTEL Analysis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Section 4 – Target Market and Marketing Strategies</a:t>
            </a:r>
          </a:p>
          <a:p>
            <a:r>
              <a:rPr lang="en-GB" dirty="0"/>
              <a:t>Section 5 – Funding Requirements and Allocation.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3897479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CEO and founder of T.T Car Rental: </a:t>
            </a:r>
            <a:r>
              <a:rPr lang="en-GB" dirty="0" err="1"/>
              <a:t>Mr.</a:t>
            </a:r>
            <a:r>
              <a:rPr lang="en-GB" dirty="0"/>
              <a:t> Troy </a:t>
            </a:r>
            <a:r>
              <a:rPr lang="en-GB" dirty="0" err="1"/>
              <a:t>Tummings</a:t>
            </a:r>
            <a:endParaRPr lang="en-GB" dirty="0"/>
          </a:p>
          <a:p>
            <a:r>
              <a:rPr lang="en-GB" dirty="0"/>
              <a:t>Business: Luxury car rental service, providing exquisite comfort and peace of mind at an affordable prices.</a:t>
            </a:r>
          </a:p>
          <a:p>
            <a:r>
              <a:rPr lang="en-GB" dirty="0"/>
              <a:t>Operation: 2 years and still growing with 2 cars</a:t>
            </a:r>
          </a:p>
          <a:p>
            <a:r>
              <a:rPr lang="en-GB" dirty="0"/>
              <a:t>Business objective: To provide a service, for independent and flexible travellers requiring comfort. Hassle free and amazing customer service.</a:t>
            </a:r>
          </a:p>
          <a:p>
            <a:r>
              <a:rPr lang="en-GB" dirty="0"/>
              <a:t>Passionate about the business growth, fully committed, value customer feedback and invest time in understanding and growing the business.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Business</a:t>
            </a:r>
          </a:p>
        </p:txBody>
      </p:sp>
    </p:spTree>
    <p:extLst>
      <p:ext uri="{BB962C8B-B14F-4D97-AF65-F5344CB8AC3E}">
        <p14:creationId xmlns:p14="http://schemas.microsoft.com/office/powerpoint/2010/main" val="3172262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en-GB" sz="3000" dirty="0"/>
              <a:t>Legal Format  and Management Structure.</a:t>
            </a:r>
            <a:br>
              <a:rPr lang="en-GB" sz="3000" dirty="0"/>
            </a:br>
            <a:r>
              <a:rPr lang="en-GB" sz="3000" dirty="0"/>
              <a:t>A Sole Trader  is where one individual owned the business  and manages all operations.</a:t>
            </a:r>
            <a:br>
              <a:rPr lang="en-GB" sz="3000" dirty="0"/>
            </a:br>
            <a:endParaRPr lang="en-GB" sz="3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3970784" cy="648071"/>
          </a:xfrm>
        </p:spPr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4008" y="1988840"/>
            <a:ext cx="4041775" cy="639762"/>
          </a:xfrm>
        </p:spPr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2996951"/>
            <a:ext cx="4040188" cy="312921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As a Sole Trader;</a:t>
            </a:r>
          </a:p>
          <a:p>
            <a:pPr marL="457200" indent="-457200">
              <a:buAutoNum type="alphaLcParenBoth"/>
            </a:pPr>
            <a:r>
              <a:rPr lang="en-GB" dirty="0"/>
              <a:t>All the profits are exclusively gain by the owner.</a:t>
            </a:r>
          </a:p>
          <a:p>
            <a:pPr marL="457200" indent="-457200">
              <a:buAutoNum type="alphaLcParenBoth"/>
            </a:pPr>
            <a:r>
              <a:rPr lang="en-GB" dirty="0"/>
              <a:t>In full control about decision, structure, prices.</a:t>
            </a:r>
          </a:p>
          <a:p>
            <a:pPr marL="457200" indent="-457200">
              <a:buAutoNum type="alphaLcParenBoth"/>
            </a:pPr>
            <a:r>
              <a:rPr lang="en-GB" dirty="0"/>
              <a:t>Limited paperwork</a:t>
            </a:r>
          </a:p>
          <a:p>
            <a:pPr marL="457200" indent="-457200">
              <a:buAutoNum type="alphaLcParenBoth"/>
            </a:pPr>
            <a:r>
              <a:rPr lang="en-GB" dirty="0"/>
              <a:t>Operate at the owners time and convenience, flexible work hours and wage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008" y="2852936"/>
            <a:ext cx="4041775" cy="373526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lphaLcParenBoth"/>
            </a:pPr>
            <a:r>
              <a:rPr lang="en-GB" dirty="0"/>
              <a:t>All responsibility and liability are  only  the owners duty.</a:t>
            </a:r>
          </a:p>
          <a:p>
            <a:pPr marL="457200" indent="-457200">
              <a:buAutoNum type="alphaLcParenBoth"/>
            </a:pPr>
            <a:r>
              <a:rPr lang="en-GB" dirty="0"/>
              <a:t>Taxes and insurance can be complex for one person to upkeep</a:t>
            </a:r>
          </a:p>
          <a:p>
            <a:pPr marL="457200" indent="-457200">
              <a:buAutoNum type="alphaLcParenBoth"/>
            </a:pPr>
            <a:r>
              <a:rPr lang="en-GB" dirty="0"/>
              <a:t>Funding can be limited – no external investment.</a:t>
            </a:r>
          </a:p>
          <a:p>
            <a:pPr marL="457200" indent="-457200">
              <a:buAutoNum type="alphaLcParenBoth"/>
            </a:pPr>
            <a:r>
              <a:rPr lang="en-GB" dirty="0"/>
              <a:t>If the business fails, the owner bares the weight of failure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447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Structure</a:t>
            </a:r>
          </a:p>
        </p:txBody>
      </p:sp>
      <p:pic>
        <p:nvPicPr>
          <p:cNvPr id="6" name="Picture 5" descr="A screenshot of a computer&#10;&#10;AI-generated content may be incorrect.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28" t="-65" r="328" b="65"/>
          <a:stretch/>
        </p:blipFill>
        <p:spPr>
          <a:xfrm>
            <a:off x="107504" y="1124744"/>
            <a:ext cx="8229600" cy="5733256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12829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868825"/>
              </p:ext>
            </p:extLst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325078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500" dirty="0"/>
              <a:t>As a sole trader my target clients are returning clients, in need of a short  holiday break</a:t>
            </a:r>
          </a:p>
          <a:p>
            <a:r>
              <a:rPr lang="en-GB" sz="2500" dirty="0"/>
              <a:t>Residents interested in exploring and adventure</a:t>
            </a:r>
          </a:p>
          <a:p>
            <a:r>
              <a:rPr lang="en-GB" sz="2500" dirty="0"/>
              <a:t>Discounts are available depending on time period for rental.</a:t>
            </a:r>
          </a:p>
          <a:p>
            <a:r>
              <a:rPr lang="en-GB" sz="2500" dirty="0"/>
              <a:t>We provide face to face customer service , more appealing</a:t>
            </a:r>
            <a:endParaRPr lang="en-GB" sz="2500" b="1" i="1" dirty="0"/>
          </a:p>
          <a:p>
            <a:pPr marL="0" indent="0">
              <a:buNone/>
            </a:pPr>
            <a:r>
              <a:rPr lang="en-GB" b="1" i="1" dirty="0"/>
              <a:t>Segmentation targeting and Positioning (STP)</a:t>
            </a:r>
          </a:p>
          <a:p>
            <a:r>
              <a:rPr lang="en-GB" sz="2700" dirty="0"/>
              <a:t>My marketing segmentation geographically focus on central </a:t>
            </a:r>
            <a:r>
              <a:rPr lang="en-GB" dirty="0"/>
              <a:t>Jamaica</a:t>
            </a:r>
            <a:r>
              <a:rPr lang="en-GB" sz="2700" dirty="0"/>
              <a:t> and surrounding areas.</a:t>
            </a:r>
          </a:p>
          <a:p>
            <a:r>
              <a:rPr lang="en-GB" sz="2700" dirty="0"/>
              <a:t>Comfort, flexibility and convenience with first class service.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Market</a:t>
            </a:r>
          </a:p>
        </p:txBody>
      </p:sp>
    </p:spTree>
    <p:extLst>
      <p:ext uri="{BB962C8B-B14F-4D97-AF65-F5344CB8AC3E}">
        <p14:creationId xmlns:p14="http://schemas.microsoft.com/office/powerpoint/2010/main" val="3247287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T.T Car Rental is often promoted by word of mouth, recommendation from clients</a:t>
            </a:r>
          </a:p>
          <a:p>
            <a:r>
              <a:rPr lang="en-GB" dirty="0"/>
              <a:t>Referrals are mostly individuals I know</a:t>
            </a:r>
          </a:p>
          <a:p>
            <a:r>
              <a:rPr lang="en-GB" dirty="0"/>
              <a:t>This personal approach is the primary reason ,why my small business has grown.</a:t>
            </a:r>
          </a:p>
          <a:p>
            <a:r>
              <a:rPr lang="en-GB" dirty="0"/>
              <a:t>Larger companies, paid for promotion, online marketing and media outlets.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326487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6A6BC02C-2464-920E-ED46-97A277D30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ffectLst/>
              </a:rPr>
              <a:t>Finance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05DD8E2C-195E-C4F0-48F7-3AE97B9150BE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899592" y="900187"/>
            <a:ext cx="3456384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2" name="Content Placeholder 21">
            <a:extLst>
              <a:ext uri="{FF2B5EF4-FFF2-40B4-BE49-F238E27FC236}">
                <a16:creationId xmlns:a16="http://schemas.microsoft.com/office/drawing/2014/main" id="{91A99F06-FD66-063E-3036-176730FF76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23609"/>
              </p:ext>
            </p:extLst>
          </p:nvPr>
        </p:nvGraphicFramePr>
        <p:xfrm>
          <a:off x="457200" y="900187"/>
          <a:ext cx="7499176" cy="47221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562066">
                  <a:extLst>
                    <a:ext uri="{9D8B030D-6E8A-4147-A177-3AD203B41FA5}">
                      <a16:colId xmlns:a16="http://schemas.microsoft.com/office/drawing/2014/main" val="3980094618"/>
                    </a:ext>
                  </a:extLst>
                </a:gridCol>
                <a:gridCol w="2937110">
                  <a:extLst>
                    <a:ext uri="{9D8B030D-6E8A-4147-A177-3AD203B41FA5}">
                      <a16:colId xmlns:a16="http://schemas.microsoft.com/office/drawing/2014/main" val="748826052"/>
                    </a:ext>
                  </a:extLst>
                </a:gridCol>
              </a:tblGrid>
              <a:tr h="392562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Description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Amount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7693943"/>
                  </a:ext>
                </a:extLst>
              </a:tr>
              <a:tr h="392562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1818685"/>
                  </a:ext>
                </a:extLst>
              </a:tr>
              <a:tr h="392562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91694338"/>
                  </a:ext>
                </a:extLst>
              </a:tr>
              <a:tr h="39828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FF"/>
                          </a:highlight>
                        </a:rPr>
                        <a:t>Office</a:t>
                      </a:r>
                      <a:r>
                        <a:rPr lang="en-US" sz="2000" kern="100">
                          <a:effectLst/>
                          <a:highlight>
                            <a:srgbClr val="FF00FF"/>
                          </a:highlight>
                        </a:rPr>
                        <a:t> lease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FF"/>
                          </a:highlight>
                        </a:rPr>
                        <a:t>2000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7421052"/>
                  </a:ext>
                </a:extLst>
              </a:tr>
              <a:tr h="392562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  <a:highlight>
                            <a:srgbClr val="00FFFF"/>
                          </a:highlight>
                        </a:rPr>
                        <a:t>Parking area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FF"/>
                          </a:highlight>
                        </a:rPr>
                        <a:t>1200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7122277"/>
                  </a:ext>
                </a:extLst>
              </a:tr>
              <a:tr h="392562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2000" kern="100" dirty="0">
                          <a:solidFill>
                            <a:schemeClr val="accent2"/>
                          </a:solidFill>
                          <a:effectLst/>
                        </a:rPr>
                        <a:t>Software</a:t>
                      </a:r>
                      <a:endParaRPr lang="en-US" sz="1200" kern="100" dirty="0">
                        <a:solidFill>
                          <a:schemeClr val="accent2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 dirty="0">
                          <a:effectLst/>
                        </a:rPr>
                        <a:t>600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7607279"/>
                  </a:ext>
                </a:extLst>
              </a:tr>
              <a:tr h="78512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  <a:highlight>
                            <a:srgbClr val="FF0000"/>
                          </a:highlight>
                        </a:rPr>
                        <a:t>Public liability insurance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3500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4553774"/>
                  </a:ext>
                </a:extLst>
              </a:tr>
              <a:tr h="392562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</a:rPr>
                        <a:t>Cast for car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>
                          <a:effectLst/>
                        </a:rPr>
                        <a:t>18000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06311004"/>
                  </a:ext>
                </a:extLst>
              </a:tr>
              <a:tr h="39828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2266663"/>
                  </a:ext>
                </a:extLst>
              </a:tr>
              <a:tr h="78512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  <a:highlight>
                            <a:srgbClr val="00FF00"/>
                          </a:highlight>
                        </a:rPr>
                        <a:t>Total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2000" kern="100" dirty="0">
                          <a:effectLst/>
                          <a:highlight>
                            <a:srgbClr val="00FF00"/>
                          </a:highlight>
                        </a:rPr>
                        <a:t>£25,309.00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4200716"/>
                  </a:ext>
                </a:extLst>
              </a:tr>
            </a:tbl>
          </a:graphicData>
        </a:graphic>
      </p:graphicFrame>
      <p:sp>
        <p:nvSpPr>
          <p:cNvPr id="23" name="Rectangle 3">
            <a:extLst>
              <a:ext uri="{FF2B5EF4-FFF2-40B4-BE49-F238E27FC236}">
                <a16:creationId xmlns:a16="http://schemas.microsoft.com/office/drawing/2014/main" id="{7DB10E91-4914-325B-EF59-6E6CB089E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094327" y="-116572"/>
            <a:ext cx="16117208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kumimoji="0" lang="en-GB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Start-up cast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468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18180BB2-5410-C343-48CF-F2E8CFE329E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49668841"/>
              </p:ext>
            </p:extLst>
          </p:nvPr>
        </p:nvGraphicFramePr>
        <p:xfrm>
          <a:off x="3203848" y="1417638"/>
          <a:ext cx="5940151" cy="29890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790">
                  <a:extLst>
                    <a:ext uri="{9D8B030D-6E8A-4147-A177-3AD203B41FA5}">
                      <a16:colId xmlns:a16="http://schemas.microsoft.com/office/drawing/2014/main" val="2738637138"/>
                    </a:ext>
                  </a:extLst>
                </a:gridCol>
                <a:gridCol w="868815">
                  <a:extLst>
                    <a:ext uri="{9D8B030D-6E8A-4147-A177-3AD203B41FA5}">
                      <a16:colId xmlns:a16="http://schemas.microsoft.com/office/drawing/2014/main" val="2906572963"/>
                    </a:ext>
                  </a:extLst>
                </a:gridCol>
                <a:gridCol w="1107874">
                  <a:extLst>
                    <a:ext uri="{9D8B030D-6E8A-4147-A177-3AD203B41FA5}">
                      <a16:colId xmlns:a16="http://schemas.microsoft.com/office/drawing/2014/main" val="1987348368"/>
                    </a:ext>
                  </a:extLst>
                </a:gridCol>
                <a:gridCol w="1116359">
                  <a:extLst>
                    <a:ext uri="{9D8B030D-6E8A-4147-A177-3AD203B41FA5}">
                      <a16:colId xmlns:a16="http://schemas.microsoft.com/office/drawing/2014/main" val="3115900033"/>
                    </a:ext>
                  </a:extLst>
                </a:gridCol>
                <a:gridCol w="1130502">
                  <a:extLst>
                    <a:ext uri="{9D8B030D-6E8A-4147-A177-3AD203B41FA5}">
                      <a16:colId xmlns:a16="http://schemas.microsoft.com/office/drawing/2014/main" val="2982959771"/>
                    </a:ext>
                  </a:extLst>
                </a:gridCol>
                <a:gridCol w="1136811">
                  <a:extLst>
                    <a:ext uri="{9D8B030D-6E8A-4147-A177-3AD203B41FA5}">
                      <a16:colId xmlns:a16="http://schemas.microsoft.com/office/drawing/2014/main" val="1062945042"/>
                    </a:ext>
                  </a:extLst>
                </a:gridCol>
              </a:tblGrid>
              <a:tr h="27173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Jun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 dirty="0">
                          <a:effectLst/>
                          <a:highlight>
                            <a:srgbClr val="FF0000"/>
                          </a:highlight>
                        </a:rPr>
                        <a:t>Feb </a:t>
                      </a:r>
                      <a:endParaRPr lang="en-US" sz="1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Mar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Apri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May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June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1501127333"/>
                  </a:ext>
                </a:extLst>
              </a:tr>
              <a:tr h="54346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 dirty="0">
                          <a:effectLst/>
                        </a:rPr>
                        <a:t>175</a:t>
                      </a:r>
                      <a:endParaRPr lang="en-US" sz="1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230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355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180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145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300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2611937436"/>
                  </a:ext>
                </a:extLst>
              </a:tr>
              <a:tr h="54346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00FF00"/>
                          </a:highlight>
                        </a:rPr>
                        <a:t>200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00FF00"/>
                          </a:highlight>
                        </a:rPr>
                        <a:t>120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00FF00"/>
                          </a:highlight>
                        </a:rPr>
                        <a:t>250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00FF00"/>
                          </a:highlight>
                        </a:rPr>
                        <a:t>200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00FF00"/>
                          </a:highlight>
                        </a:rPr>
                        <a:t>350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00FF00"/>
                          </a:highlight>
                        </a:rPr>
                        <a:t>375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1002117115"/>
                  </a:ext>
                </a:extLst>
              </a:tr>
              <a:tr h="54346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135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143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290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300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155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240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1214395482"/>
                  </a:ext>
                </a:extLst>
              </a:tr>
              <a:tr h="54346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510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493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895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680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650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  <a:highlight>
                            <a:srgbClr val="FF0000"/>
                          </a:highlight>
                        </a:rPr>
                        <a:t>915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1301875644"/>
                  </a:ext>
                </a:extLst>
              </a:tr>
              <a:tr h="27173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4,143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1867691426"/>
                  </a:ext>
                </a:extLst>
              </a:tr>
              <a:tr h="271730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 dirty="0">
                          <a:effectLst/>
                        </a:rPr>
                        <a:t> </a:t>
                      </a:r>
                      <a:endParaRPr lang="en-US" sz="1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 dirty="0">
                          <a:effectLst/>
                        </a:rPr>
                        <a:t> </a:t>
                      </a:r>
                      <a:endParaRPr lang="en-US" sz="1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>
                          <a:effectLst/>
                        </a:rPr>
                        <a:t> </a:t>
                      </a:r>
                      <a:endParaRPr lang="en-US" sz="10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700" kern="100" dirty="0">
                          <a:effectLst/>
                        </a:rPr>
                        <a:t> </a:t>
                      </a:r>
                      <a:endParaRPr lang="en-US" sz="10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59902" marR="59902" marT="0" marB="0"/>
                </a:tc>
                <a:extLst>
                  <a:ext uri="{0D108BD9-81ED-4DB2-BD59-A6C34878D82A}">
                    <a16:rowId xmlns:a16="http://schemas.microsoft.com/office/drawing/2014/main" val="1171146326"/>
                  </a:ext>
                </a:extLst>
              </a:tr>
            </a:tbl>
          </a:graphicData>
        </a:graphic>
      </p:graphicFrame>
      <p:sp>
        <p:nvSpPr>
          <p:cNvPr id="9" name="Title 8">
            <a:extLst>
              <a:ext uri="{FF2B5EF4-FFF2-40B4-BE49-F238E27FC236}">
                <a16:creationId xmlns:a16="http://schemas.microsoft.com/office/drawing/2014/main" id="{48BDF530-E33C-0F21-AAE5-B2F22099E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</a:rPr>
              <a:t>Variable cost</a:t>
            </a:r>
            <a:br>
              <a:rPr lang="en-US" dirty="0">
                <a:effectLst/>
              </a:rPr>
            </a:br>
            <a:endParaRPr lang="en-US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11B9509F-8713-F8A7-8C2E-67F3741380D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90687258"/>
              </p:ext>
            </p:extLst>
          </p:nvPr>
        </p:nvGraphicFramePr>
        <p:xfrm>
          <a:off x="0" y="1417638"/>
          <a:ext cx="3203848" cy="29890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03848">
                  <a:extLst>
                    <a:ext uri="{9D8B030D-6E8A-4147-A177-3AD203B41FA5}">
                      <a16:colId xmlns:a16="http://schemas.microsoft.com/office/drawing/2014/main" val="452297541"/>
                    </a:ext>
                  </a:extLst>
                </a:gridCol>
              </a:tblGrid>
              <a:tr h="323536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  <a:highlight>
                            <a:srgbClr val="FF0000"/>
                          </a:highlight>
                        </a:rPr>
                        <a:t>Description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19869768"/>
                  </a:ext>
                </a:extLst>
              </a:tr>
              <a:tr h="45284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2000" kern="100">
                          <a:effectLst/>
                        </a:rPr>
                        <a:t>Petrol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8528159"/>
                  </a:ext>
                </a:extLst>
              </a:tr>
              <a:tr h="45284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2000" kern="100">
                          <a:effectLst/>
                          <a:highlight>
                            <a:srgbClr val="00FF00"/>
                          </a:highlight>
                        </a:rPr>
                        <a:t>Maintenance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8031105"/>
                  </a:ext>
                </a:extLst>
              </a:tr>
              <a:tr h="45284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2000" kern="100">
                          <a:effectLst/>
                        </a:rPr>
                        <a:t>Electricity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18797508"/>
                  </a:ext>
                </a:extLst>
              </a:tr>
              <a:tr h="45284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 </a:t>
                      </a:r>
                      <a:r>
                        <a:rPr lang="en-US" sz="2000" kern="100">
                          <a:effectLst/>
                          <a:highlight>
                            <a:srgbClr val="FF0000"/>
                          </a:highlight>
                        </a:rPr>
                        <a:t>Total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16696109"/>
                  </a:ext>
                </a:extLst>
              </a:tr>
              <a:tr h="452848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>
                          <a:effectLst/>
                        </a:rPr>
                        <a:t>Toal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1109922"/>
                  </a:ext>
                </a:extLst>
              </a:tr>
              <a:tr h="40125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2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010084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4981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1AF937E-1875-B1DE-0BB0-0E73ABFE457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01245329"/>
              </p:ext>
            </p:extLst>
          </p:nvPr>
        </p:nvGraphicFramePr>
        <p:xfrm>
          <a:off x="457200" y="1628800"/>
          <a:ext cx="6369145" cy="437244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3158">
                  <a:extLst>
                    <a:ext uri="{9D8B030D-6E8A-4147-A177-3AD203B41FA5}">
                      <a16:colId xmlns:a16="http://schemas.microsoft.com/office/drawing/2014/main" val="980933756"/>
                    </a:ext>
                  </a:extLst>
                </a:gridCol>
                <a:gridCol w="1915987">
                  <a:extLst>
                    <a:ext uri="{9D8B030D-6E8A-4147-A177-3AD203B41FA5}">
                      <a16:colId xmlns:a16="http://schemas.microsoft.com/office/drawing/2014/main" val="1632535907"/>
                    </a:ext>
                  </a:extLst>
                </a:gridCol>
              </a:tblGrid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900" kern="100" dirty="0">
                          <a:effectLst/>
                          <a:highlight>
                            <a:srgbClr val="FF0000"/>
                          </a:highlight>
                        </a:rPr>
                        <a:t>Fixed cost per month</a:t>
                      </a:r>
                      <a:endParaRPr lang="en-US" sz="11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900" kern="100">
                          <a:effectLst/>
                          <a:highlight>
                            <a:srgbClr val="FF0000"/>
                          </a:highlight>
                        </a:rPr>
                        <a:t> 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3254706118"/>
                  </a:ext>
                </a:extLst>
              </a:tr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900" kern="100" dirty="0">
                          <a:effectLst/>
                        </a:rPr>
                        <a:t>0ffice lease</a:t>
                      </a:r>
                      <a:endParaRPr lang="en-US" sz="11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1900" kern="100">
                          <a:effectLst/>
                        </a:rPr>
                        <a:t>600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2934215239"/>
                  </a:ext>
                </a:extLst>
              </a:tr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900" kern="100">
                          <a:effectLst/>
                          <a:highlight>
                            <a:srgbClr val="FF00FF"/>
                          </a:highlight>
                        </a:rPr>
                        <a:t>water rate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1900" kern="100">
                          <a:effectLst/>
                          <a:highlight>
                            <a:srgbClr val="FF00FF"/>
                          </a:highlight>
                        </a:rPr>
                        <a:t>750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2974847639"/>
                  </a:ext>
                </a:extLst>
              </a:tr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900" kern="100">
                          <a:effectLst/>
                        </a:rPr>
                        <a:t>Marketing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1900" kern="100">
                          <a:effectLst/>
                        </a:rPr>
                        <a:t>430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1684177345"/>
                  </a:ext>
                </a:extLst>
              </a:tr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900" kern="100">
                          <a:effectLst/>
                        </a:rPr>
                        <a:t>Accounting fee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1900" kern="100">
                          <a:effectLst/>
                        </a:rPr>
                        <a:t>300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3382812756"/>
                  </a:ext>
                </a:extLst>
              </a:tr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900" kern="100" dirty="0">
                          <a:effectLst/>
                          <a:highlight>
                            <a:srgbClr val="FF0000"/>
                          </a:highlight>
                        </a:rPr>
                        <a:t>Total</a:t>
                      </a:r>
                      <a:endParaRPr lang="en-US" sz="11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 algn="r">
                        <a:buNone/>
                      </a:pPr>
                      <a:r>
                        <a:rPr lang="en-GB" sz="1900" kern="100">
                          <a:effectLst/>
                          <a:highlight>
                            <a:srgbClr val="FF0000"/>
                          </a:highlight>
                        </a:rPr>
                        <a:t>£2,300</a:t>
                      </a:r>
                      <a:endParaRPr lang="en-US" sz="11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216033731"/>
                  </a:ext>
                </a:extLst>
              </a:tr>
              <a:tr h="624635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900" kern="100" dirty="0">
                          <a:effectLst/>
                        </a:rPr>
                        <a:t> </a:t>
                      </a:r>
                      <a:endParaRPr lang="en-US" sz="11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GB" sz="1900" kern="100" dirty="0">
                          <a:effectLst/>
                        </a:rPr>
                        <a:t> </a:t>
                      </a:r>
                      <a:endParaRPr lang="en-US" sz="11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540" marR="65540" marT="0" marB="0"/>
                </a:tc>
                <a:extLst>
                  <a:ext uri="{0D108BD9-81ED-4DB2-BD59-A6C34878D82A}">
                    <a16:rowId xmlns:a16="http://schemas.microsoft.com/office/drawing/2014/main" val="1690513555"/>
                  </a:ext>
                </a:extLst>
              </a:tr>
            </a:tbl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5A5FB-A893-A325-51F3-4728057EC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 flipV="1">
            <a:off x="7668342" y="6004488"/>
            <a:ext cx="45719" cy="88808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2D69A0E-920D-4922-A499-9A657144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62"/>
            <a:ext cx="8229600" cy="1143000"/>
          </a:xfrm>
        </p:spPr>
        <p:txBody>
          <a:bodyPr/>
          <a:lstStyle/>
          <a:p>
            <a:r>
              <a:rPr lang="en-GB" sz="4400" kern="100" dirty="0">
                <a:effectLst/>
              </a:rPr>
              <a:t>Fixed cost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627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293096"/>
            <a:ext cx="7690048" cy="1040904"/>
          </a:xfrm>
        </p:spPr>
        <p:txBody>
          <a:bodyPr/>
          <a:lstStyle/>
          <a:p>
            <a:r>
              <a:rPr lang="en-GB" dirty="0" err="1"/>
              <a:t>Cashflow</a:t>
            </a:r>
            <a:r>
              <a:rPr lang="en-GB" dirty="0"/>
              <a:t> Forecast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421584" y="4797152"/>
            <a:ext cx="4182864" cy="1656184"/>
          </a:xfrm>
        </p:spPr>
        <p:txBody>
          <a:bodyPr>
            <a:noAutofit/>
          </a:bodyPr>
          <a:lstStyle/>
          <a:p>
            <a:r>
              <a:rPr lang="en-GB" sz="1800" dirty="0"/>
              <a:t>Amount required from investor</a:t>
            </a:r>
          </a:p>
          <a:p>
            <a:endParaRPr lang="en-GB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1800" dirty="0" err="1"/>
              <a:t>Startup</a:t>
            </a:r>
            <a:r>
              <a:rPr lang="en-GB" sz="1800" dirty="0"/>
              <a:t> + (total operating – revenue up to break even point)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800" dirty="0"/>
              <a:t>£25,309 + £475 + 93 + 90 = </a:t>
            </a:r>
            <a:r>
              <a:rPr lang="en-GB" dirty="0"/>
              <a:t>£25,967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4E98164-D2B3-8627-2F6F-F345E3B30BDD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059815" y="1151573"/>
          <a:ext cx="7189470" cy="29394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67815">
                  <a:extLst>
                    <a:ext uri="{9D8B030D-6E8A-4147-A177-3AD203B41FA5}">
                      <a16:colId xmlns:a16="http://schemas.microsoft.com/office/drawing/2014/main" val="1171966811"/>
                    </a:ext>
                  </a:extLst>
                </a:gridCol>
                <a:gridCol w="922655">
                  <a:extLst>
                    <a:ext uri="{9D8B030D-6E8A-4147-A177-3AD203B41FA5}">
                      <a16:colId xmlns:a16="http://schemas.microsoft.com/office/drawing/2014/main" val="4268904386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3085535140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1974581025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1643046134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588523217"/>
                    </a:ext>
                  </a:extLst>
                </a:gridCol>
                <a:gridCol w="939800">
                  <a:extLst>
                    <a:ext uri="{9D8B030D-6E8A-4147-A177-3AD203B41FA5}">
                      <a16:colId xmlns:a16="http://schemas.microsoft.com/office/drawing/2014/main" val="4060927880"/>
                    </a:ext>
                  </a:extLst>
                </a:gridCol>
              </a:tblGrid>
              <a:tr h="5010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FF"/>
                          </a:highlight>
                        </a:rPr>
                        <a:t>Description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Jun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Feb 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Mar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Apri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May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June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0091725"/>
                  </a:ext>
                </a:extLst>
              </a:tr>
              <a:tr h="4883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Fixed cost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2,300</a:t>
                      </a:r>
                      <a:r>
                        <a:rPr lang="en-GB" sz="2000" kern="100">
                          <a:effectLst/>
                        </a:rPr>
                        <a:t>  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£2,300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£2,300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£2,300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£2,300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00"/>
                          </a:highlight>
                        </a:rPr>
                        <a:t>£2,300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236607"/>
                  </a:ext>
                </a:extLst>
              </a:tr>
              <a:tr h="5010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Variable cost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510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493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895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680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650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915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36794918"/>
                  </a:ext>
                </a:extLst>
              </a:tr>
              <a:tr h="25590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Toal cost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2,810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2,793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3,195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2,980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2,950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3,215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3288347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Revenue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2,335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2,700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3,105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3,100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3,650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4,000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1211178"/>
                  </a:ext>
                </a:extLst>
              </a:tr>
              <a:tr h="25590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 dirty="0">
                          <a:effectLst/>
                          <a:highlight>
                            <a:srgbClr val="FF00FF"/>
                          </a:highlight>
                        </a:rPr>
                        <a:t>Profit/loss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FF"/>
                          </a:highlight>
                        </a:rPr>
                        <a:t>-475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FF"/>
                          </a:highlight>
                        </a:rPr>
                        <a:t>-93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FF00FF"/>
                          </a:highlight>
                        </a:rPr>
                        <a:t>-90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+120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+700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  <a:highlight>
                            <a:srgbClr val="00FF00"/>
                          </a:highlight>
                        </a:rPr>
                        <a:t>+750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6811047"/>
                  </a:ext>
                </a:extLst>
              </a:tr>
              <a:tr h="25590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>
                          <a:effectLst/>
                        </a:rPr>
                        <a:t> 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000" kern="100" dirty="0">
                          <a:effectLst/>
                        </a:rPr>
                        <a:t> 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5882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306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9E823-B84E-061D-F418-569C046C9868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44208" y="6858000"/>
            <a:ext cx="2454040" cy="45719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AFE8B4-DFE8-1789-50C4-DD9C883FEA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3608" y="908720"/>
            <a:ext cx="7350584" cy="393760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TT car rental is a small Luxury car rental service with comfort flexibility</a:t>
            </a:r>
          </a:p>
          <a:p>
            <a:r>
              <a:rPr lang="en-US" dirty="0"/>
              <a:t>as a sole trader </a:t>
            </a:r>
            <a:r>
              <a:rPr lang="en-US" dirty="0" err="1"/>
              <a:t>i</a:t>
            </a:r>
            <a:r>
              <a:rPr lang="en-US" dirty="0"/>
              <a:t> remain fully Committed to the business  focusing and understanding my customer Improving the service at a steady pace with the right funding and support  the business can continue to grow increase the fleet and reach even more customer across Jamaica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C6EE40-E557-A559-4134-51C8AE16A886}"/>
              </a:ext>
            </a:extLst>
          </p:cNvPr>
          <p:cNvSpPr txBox="1"/>
          <p:nvPr/>
        </p:nvSpPr>
        <p:spPr>
          <a:xfrm>
            <a:off x="1049855" y="200983"/>
            <a:ext cx="1842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831080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/>
              <a:t>      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        Thank you for listening and your time</a:t>
            </a:r>
          </a:p>
          <a:p>
            <a:pPr marL="109728" indent="0">
              <a:buNone/>
            </a:pPr>
            <a:r>
              <a:rPr lang="en-GB" dirty="0"/>
              <a:t>                     Have a great day 😎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8210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1505</TotalTime>
  <Words>733</Words>
  <Application>Microsoft Macintosh PowerPoint</Application>
  <PresentationFormat>On-screen Show (4:3)</PresentationFormat>
  <Paragraphs>208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T.T Car Rental LCLM4006</vt:lpstr>
      <vt:lpstr>Contents</vt:lpstr>
      <vt:lpstr>Overview of the Business</vt:lpstr>
      <vt:lpstr>Legal Format  and Management Structure. A Sole Trader  is where one individual owned the business  and manages all operations. </vt:lpstr>
      <vt:lpstr>Management Structure</vt:lpstr>
      <vt:lpstr>PESTEL ANALYSIS</vt:lpstr>
      <vt:lpstr>Targeting Market</vt:lpstr>
      <vt:lpstr>Marketing Strategy</vt:lpstr>
      <vt:lpstr>Finance </vt:lpstr>
      <vt:lpstr>Variable cost </vt:lpstr>
      <vt:lpstr>Fixed cost </vt:lpstr>
      <vt:lpstr>Cashflow Forecast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LORAINE</dc:creator>
  <cp:lastModifiedBy>Troy Tummings</cp:lastModifiedBy>
  <cp:revision>38</cp:revision>
  <dcterms:created xsi:type="dcterms:W3CDTF">2025-12-05T10:58:46Z</dcterms:created>
  <dcterms:modified xsi:type="dcterms:W3CDTF">2025-12-08T00:46:46Z</dcterms:modified>
</cp:coreProperties>
</file>