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8.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slideLayouts/slideLayout80.xml" ContentType="application/vnd.openxmlformats-officedocument.presentationml.slideLayout+xml"/>
  <Override PartName="/ppt/theme/theme20.xml" ContentType="application/vnd.openxmlformats-officedocument.theme+xml"/>
  <Override PartName="/ppt/slideLayouts/slideLayout81.xml" ContentType="application/vnd.openxmlformats-officedocument.presentationml.slideLayout+xml"/>
  <Override PartName="/ppt/theme/theme21.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2" r:id="rId21"/>
    <p:sldMasterId id="2147483748" r:id="rId22"/>
    <p:sldMasterId id="2147483760" r:id="rId23"/>
    <p:sldMasterId id="2147483762" r:id="rId24"/>
    <p:sldMasterId id="2147483764" r:id="rId25"/>
  </p:sldMasterIdLst>
  <p:notesMasterIdLst>
    <p:notesMasterId r:id="rId73"/>
  </p:notesMasterIdLst>
  <p:handoutMasterIdLst>
    <p:handoutMasterId r:id="rId74"/>
  </p:handoutMasterIdLst>
  <p:sldIdLst>
    <p:sldId id="422" r:id="rId26"/>
    <p:sldId id="475" r:id="rId27"/>
    <p:sldId id="476" r:id="rId28"/>
    <p:sldId id="351" r:id="rId29"/>
    <p:sldId id="315" r:id="rId30"/>
    <p:sldId id="374" r:id="rId31"/>
    <p:sldId id="477" r:id="rId32"/>
    <p:sldId id="478" r:id="rId33"/>
    <p:sldId id="442" r:id="rId34"/>
    <p:sldId id="416" r:id="rId35"/>
    <p:sldId id="410" r:id="rId36"/>
    <p:sldId id="467" r:id="rId37"/>
    <p:sldId id="274" r:id="rId38"/>
    <p:sldId id="275" r:id="rId39"/>
    <p:sldId id="277" r:id="rId40"/>
    <p:sldId id="367" r:id="rId41"/>
    <p:sldId id="368" r:id="rId42"/>
    <p:sldId id="369" r:id="rId43"/>
    <p:sldId id="370" r:id="rId44"/>
    <p:sldId id="371" r:id="rId45"/>
    <p:sldId id="372" r:id="rId46"/>
    <p:sldId id="375" r:id="rId47"/>
    <p:sldId id="373" r:id="rId48"/>
    <p:sldId id="495" r:id="rId49"/>
    <p:sldId id="452" r:id="rId50"/>
    <p:sldId id="457" r:id="rId51"/>
    <p:sldId id="293" r:id="rId52"/>
    <p:sldId id="297" r:id="rId53"/>
    <p:sldId id="298" r:id="rId54"/>
    <p:sldId id="299" r:id="rId55"/>
    <p:sldId id="256" r:id="rId56"/>
    <p:sldId id="276" r:id="rId57"/>
    <p:sldId id="259" r:id="rId58"/>
    <p:sldId id="260" r:id="rId59"/>
    <p:sldId id="486" r:id="rId60"/>
    <p:sldId id="496" r:id="rId61"/>
    <p:sldId id="490" r:id="rId62"/>
    <p:sldId id="491" r:id="rId63"/>
    <p:sldId id="492" r:id="rId64"/>
    <p:sldId id="494" r:id="rId65"/>
    <p:sldId id="479" r:id="rId66"/>
    <p:sldId id="482" r:id="rId67"/>
    <p:sldId id="483" r:id="rId68"/>
    <p:sldId id="365" r:id="rId69"/>
    <p:sldId id="461" r:id="rId70"/>
    <p:sldId id="480" r:id="rId71"/>
    <p:sldId id="481" r:id="rId7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2AA33-1F9D-4FD4-9942-3EAD1CC17CD6}" v="729" dt="2023-05-29T15:37:21.3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6524" autoAdjust="0"/>
  </p:normalViewPr>
  <p:slideViewPr>
    <p:cSldViewPr>
      <p:cViewPr varScale="1">
        <p:scale>
          <a:sx n="94" d="100"/>
          <a:sy n="94" d="100"/>
        </p:scale>
        <p:origin x="195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handoutMaster" Target="handoutMasters/handoutMaster1.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C5241462-752E-464F-B10B-BE1FB557EC06}"/>
    <pc:docChg chg="custSel addSld delSld modSld">
      <pc:chgData name="Christopher Wilkin" userId="10363294-769d-46d1-9962-1839b2820248" providerId="ADAL" clId="{C5241462-752E-464F-B10B-BE1FB557EC06}" dt="2023-03-29T16:36:00.843" v="160" actId="1076"/>
      <pc:docMkLst>
        <pc:docMk/>
      </pc:docMkLst>
      <pc:sldChg chg="modSp mod">
        <pc:chgData name="Christopher Wilkin" userId="10363294-769d-46d1-9962-1839b2820248" providerId="ADAL" clId="{C5241462-752E-464F-B10B-BE1FB557EC06}" dt="2023-03-29T16:36:00.843" v="160" actId="1076"/>
        <pc:sldMkLst>
          <pc:docMk/>
          <pc:sldMk cId="2440512933" sldId="259"/>
        </pc:sldMkLst>
        <pc:picChg chg="mod">
          <ac:chgData name="Christopher Wilkin" userId="10363294-769d-46d1-9962-1839b2820248" providerId="ADAL" clId="{C5241462-752E-464F-B10B-BE1FB557EC06}" dt="2023-03-29T16:36:00.843" v="160" actId="1076"/>
          <ac:picMkLst>
            <pc:docMk/>
            <pc:sldMk cId="2440512933" sldId="259"/>
            <ac:picMk id="4" creationId="{28733CD4-19BB-451C-917B-4E6840901DDE}"/>
          </ac:picMkLst>
        </pc:picChg>
      </pc:sldChg>
      <pc:sldChg chg="modSp mod">
        <pc:chgData name="Christopher Wilkin" userId="10363294-769d-46d1-9962-1839b2820248" providerId="ADAL" clId="{C5241462-752E-464F-B10B-BE1FB557EC06}" dt="2023-02-07T08:54:52.355" v="154" actId="1076"/>
        <pc:sldMkLst>
          <pc:docMk/>
          <pc:sldMk cId="3763176768" sldId="298"/>
        </pc:sldMkLst>
        <pc:picChg chg="mod">
          <ac:chgData name="Christopher Wilkin" userId="10363294-769d-46d1-9962-1839b2820248" providerId="ADAL" clId="{C5241462-752E-464F-B10B-BE1FB557EC06}" dt="2023-02-07T08:54:52.355" v="154" actId="1076"/>
          <ac:picMkLst>
            <pc:docMk/>
            <pc:sldMk cId="3763176768" sldId="298"/>
            <ac:picMk id="6" creationId="{A5F95780-ED21-9A40-1FB5-8C0AB45F43D0}"/>
          </ac:picMkLst>
        </pc:picChg>
      </pc:sldChg>
      <pc:sldChg chg="modSp mod modAnim">
        <pc:chgData name="Christopher Wilkin" userId="10363294-769d-46d1-9962-1839b2820248" providerId="ADAL" clId="{C5241462-752E-464F-B10B-BE1FB557EC06}" dt="2023-02-07T08:49:57.377" v="153"/>
        <pc:sldMkLst>
          <pc:docMk/>
          <pc:sldMk cId="1600903726" sldId="416"/>
        </pc:sldMkLst>
        <pc:spChg chg="mod">
          <ac:chgData name="Christopher Wilkin" userId="10363294-769d-46d1-9962-1839b2820248" providerId="ADAL" clId="{C5241462-752E-464F-B10B-BE1FB557EC06}" dt="2023-02-07T08:49:48.681" v="152" actId="14100"/>
          <ac:spMkLst>
            <pc:docMk/>
            <pc:sldMk cId="1600903726" sldId="416"/>
            <ac:spMk id="6" creationId="{A5608F64-1E15-953B-B6F0-BDDFECEFC42B}"/>
          </ac:spMkLst>
        </pc:spChg>
      </pc:sldChg>
      <pc:sldChg chg="modSp mod">
        <pc:chgData name="Christopher Wilkin" userId="10363294-769d-46d1-9962-1839b2820248" providerId="ADAL" clId="{C5241462-752E-464F-B10B-BE1FB557EC06}" dt="2023-02-06T22:23:56.678" v="0" actId="313"/>
        <pc:sldMkLst>
          <pc:docMk/>
          <pc:sldMk cId="0" sldId="452"/>
        </pc:sldMkLst>
        <pc:spChg chg="mod">
          <ac:chgData name="Christopher Wilkin" userId="10363294-769d-46d1-9962-1839b2820248" providerId="ADAL" clId="{C5241462-752E-464F-B10B-BE1FB557EC06}" dt="2023-02-06T22:23:56.678" v="0" actId="313"/>
          <ac:spMkLst>
            <pc:docMk/>
            <pc:sldMk cId="0" sldId="452"/>
            <ac:spMk id="5" creationId="{BB6D9476-3A37-3225-E24D-7980ACD4FFEF}"/>
          </ac:spMkLst>
        </pc:spChg>
      </pc:sldChg>
      <pc:sldChg chg="modSp mod">
        <pc:chgData name="Christopher Wilkin" userId="10363294-769d-46d1-9962-1839b2820248" providerId="ADAL" clId="{C5241462-752E-464F-B10B-BE1FB557EC06}" dt="2023-03-29T16:33:45.131" v="158" actId="1076"/>
        <pc:sldMkLst>
          <pc:docMk/>
          <pc:sldMk cId="1847830892" sldId="457"/>
        </pc:sldMkLst>
        <pc:picChg chg="mod">
          <ac:chgData name="Christopher Wilkin" userId="10363294-769d-46d1-9962-1839b2820248" providerId="ADAL" clId="{C5241462-752E-464F-B10B-BE1FB557EC06}" dt="2023-03-29T16:33:45.131" v="158" actId="1076"/>
          <ac:picMkLst>
            <pc:docMk/>
            <pc:sldMk cId="1847830892" sldId="457"/>
            <ac:picMk id="11" creationId="{D454D2E1-36C5-DC80-7175-6AA7F351F328}"/>
          </ac:picMkLst>
        </pc:picChg>
      </pc:sldChg>
      <pc:sldChg chg="modSp mod">
        <pc:chgData name="Christopher Wilkin" userId="10363294-769d-46d1-9962-1839b2820248" providerId="ADAL" clId="{C5241462-752E-464F-B10B-BE1FB557EC06}" dt="2023-02-07T08:49:23.115" v="151" actId="1076"/>
        <pc:sldMkLst>
          <pc:docMk/>
          <pc:sldMk cId="0" sldId="477"/>
        </pc:sldMkLst>
        <pc:spChg chg="mod">
          <ac:chgData name="Christopher Wilkin" userId="10363294-769d-46d1-9962-1839b2820248" providerId="ADAL" clId="{C5241462-752E-464F-B10B-BE1FB557EC06}" dt="2023-02-07T08:49:23.115" v="151" actId="1076"/>
          <ac:spMkLst>
            <pc:docMk/>
            <pc:sldMk cId="0" sldId="477"/>
            <ac:spMk id="15370" creationId="{7C009D8A-E016-9322-AC6C-5DAD3195F2AE}"/>
          </ac:spMkLst>
        </pc:spChg>
      </pc:sldChg>
      <pc:sldChg chg="add del">
        <pc:chgData name="Christopher Wilkin" userId="10363294-769d-46d1-9962-1839b2820248" providerId="ADAL" clId="{C5241462-752E-464F-B10B-BE1FB557EC06}" dt="2023-02-07T08:37:42.297" v="8"/>
        <pc:sldMkLst>
          <pc:docMk/>
          <pc:sldMk cId="1738393402" sldId="482"/>
        </pc:sldMkLst>
      </pc:sldChg>
      <pc:sldChg chg="add del">
        <pc:chgData name="Christopher Wilkin" userId="10363294-769d-46d1-9962-1839b2820248" providerId="ADAL" clId="{C5241462-752E-464F-B10B-BE1FB557EC06}" dt="2023-02-07T08:37:42.297" v="8"/>
        <pc:sldMkLst>
          <pc:docMk/>
          <pc:sldMk cId="1756289386" sldId="483"/>
        </pc:sldMkLst>
      </pc:sldChg>
      <pc:sldChg chg="add del">
        <pc:chgData name="Christopher Wilkin" userId="10363294-769d-46d1-9962-1839b2820248" providerId="ADAL" clId="{C5241462-752E-464F-B10B-BE1FB557EC06}" dt="2023-02-07T08:37:42.297" v="8"/>
        <pc:sldMkLst>
          <pc:docMk/>
          <pc:sldMk cId="1890973791" sldId="484"/>
        </pc:sldMkLst>
      </pc:sldChg>
      <pc:sldChg chg="modSp mod">
        <pc:chgData name="Christopher Wilkin" userId="10363294-769d-46d1-9962-1839b2820248" providerId="ADAL" clId="{C5241462-752E-464F-B10B-BE1FB557EC06}" dt="2023-02-06T22:26:57.584" v="5" actId="20577"/>
        <pc:sldMkLst>
          <pc:docMk/>
          <pc:sldMk cId="1277931944" sldId="486"/>
        </pc:sldMkLst>
        <pc:spChg chg="mod">
          <ac:chgData name="Christopher Wilkin" userId="10363294-769d-46d1-9962-1839b2820248" providerId="ADAL" clId="{C5241462-752E-464F-B10B-BE1FB557EC06}" dt="2023-02-06T22:26:57.584" v="5" actId="20577"/>
          <ac:spMkLst>
            <pc:docMk/>
            <pc:sldMk cId="1277931944" sldId="486"/>
            <ac:spMk id="8" creationId="{E28496C8-0726-531C-6B36-C12D85E41D66}"/>
          </ac:spMkLst>
        </pc:spChg>
      </pc:sldChg>
      <pc:sldChg chg="add del">
        <pc:chgData name="Christopher Wilkin" userId="10363294-769d-46d1-9962-1839b2820248" providerId="ADAL" clId="{C5241462-752E-464F-B10B-BE1FB557EC06}" dt="2023-02-07T08:37:42.297" v="8"/>
        <pc:sldMkLst>
          <pc:docMk/>
          <pc:sldMk cId="3957160509" sldId="487"/>
        </pc:sldMkLst>
      </pc:sldChg>
    </pc:docChg>
  </pc:docChgLst>
  <pc:docChgLst>
    <pc:chgData name="Christopher Wilkin" userId="10363294-769d-46d1-9962-1839b2820248" providerId="ADAL" clId="{9A42AA33-1F9D-4FD4-9942-3EAD1CC17CD6}"/>
    <pc:docChg chg="undo custSel addSld delSld modSld sldOrd">
      <pc:chgData name="Christopher Wilkin" userId="10363294-769d-46d1-9962-1839b2820248" providerId="ADAL" clId="{9A42AA33-1F9D-4FD4-9942-3EAD1CC17CD6}" dt="2023-05-29T15:39:31.874" v="4029" actId="47"/>
      <pc:docMkLst>
        <pc:docMk/>
      </pc:docMkLst>
      <pc:sldChg chg="ord modNotesTx">
        <pc:chgData name="Christopher Wilkin" userId="10363294-769d-46d1-9962-1839b2820248" providerId="ADAL" clId="{9A42AA33-1F9D-4FD4-9942-3EAD1CC17CD6}" dt="2023-05-25T13:21:18.250" v="3212" actId="20577"/>
        <pc:sldMkLst>
          <pc:docMk/>
          <pc:sldMk cId="344015448" sldId="256"/>
        </pc:sldMkLst>
      </pc:sldChg>
      <pc:sldChg chg="modSp mod ord">
        <pc:chgData name="Christopher Wilkin" userId="10363294-769d-46d1-9962-1839b2820248" providerId="ADAL" clId="{9A42AA33-1F9D-4FD4-9942-3EAD1CC17CD6}" dt="2023-05-26T08:12:40.422" v="3830" actId="1076"/>
        <pc:sldMkLst>
          <pc:docMk/>
          <pc:sldMk cId="2440512933" sldId="259"/>
        </pc:sldMkLst>
        <pc:picChg chg="mod">
          <ac:chgData name="Christopher Wilkin" userId="10363294-769d-46d1-9962-1839b2820248" providerId="ADAL" clId="{9A42AA33-1F9D-4FD4-9942-3EAD1CC17CD6}" dt="2023-05-26T08:12:40.422" v="3830" actId="1076"/>
          <ac:picMkLst>
            <pc:docMk/>
            <pc:sldMk cId="2440512933" sldId="259"/>
            <ac:picMk id="4" creationId="{28733CD4-19BB-451C-917B-4E6840901DDE}"/>
          </ac:picMkLst>
        </pc:picChg>
      </pc:sldChg>
      <pc:sldChg chg="ord">
        <pc:chgData name="Christopher Wilkin" userId="10363294-769d-46d1-9962-1839b2820248" providerId="ADAL" clId="{9A42AA33-1F9D-4FD4-9942-3EAD1CC17CD6}" dt="2023-05-25T13:19:41.879" v="3198"/>
        <pc:sldMkLst>
          <pc:docMk/>
          <pc:sldMk cId="251091626" sldId="276"/>
        </pc:sldMkLst>
      </pc:sldChg>
      <pc:sldChg chg="addSp modSp mod modNotesTx">
        <pc:chgData name="Christopher Wilkin" userId="10363294-769d-46d1-9962-1839b2820248" providerId="ADAL" clId="{9A42AA33-1F9D-4FD4-9942-3EAD1CC17CD6}" dt="2023-05-25T11:40:07.911" v="672" actId="20577"/>
        <pc:sldMkLst>
          <pc:docMk/>
          <pc:sldMk cId="378946265" sldId="277"/>
        </pc:sldMkLst>
        <pc:spChg chg="mod">
          <ac:chgData name="Christopher Wilkin" userId="10363294-769d-46d1-9962-1839b2820248" providerId="ADAL" clId="{9A42AA33-1F9D-4FD4-9942-3EAD1CC17CD6}" dt="2023-05-25T11:35:21.354" v="3" actId="1076"/>
          <ac:spMkLst>
            <pc:docMk/>
            <pc:sldMk cId="378946265" sldId="277"/>
            <ac:spMk id="5" creationId="{5CA1A471-B597-4084-8613-AEDBD70235F0}"/>
          </ac:spMkLst>
        </pc:spChg>
        <pc:picChg chg="mod">
          <ac:chgData name="Christopher Wilkin" userId="10363294-769d-46d1-9962-1839b2820248" providerId="ADAL" clId="{9A42AA33-1F9D-4FD4-9942-3EAD1CC17CD6}" dt="2023-05-25T11:36:54.872" v="211" actId="1076"/>
          <ac:picMkLst>
            <pc:docMk/>
            <pc:sldMk cId="378946265" sldId="277"/>
            <ac:picMk id="2" creationId="{55220FA0-803F-43DD-8BC0-49DECD4CD0B7}"/>
          </ac:picMkLst>
        </pc:picChg>
        <pc:picChg chg="add mod">
          <ac:chgData name="Christopher Wilkin" userId="10363294-769d-46d1-9962-1839b2820248" providerId="ADAL" clId="{9A42AA33-1F9D-4FD4-9942-3EAD1CC17CD6}" dt="2023-05-25T11:37:05.844" v="215" actId="1076"/>
          <ac:picMkLst>
            <pc:docMk/>
            <pc:sldMk cId="378946265" sldId="277"/>
            <ac:picMk id="3" creationId="{68A0AD96-D02E-292A-6B7F-67F1FC3B4A2C}"/>
          </ac:picMkLst>
        </pc:picChg>
        <pc:picChg chg="mod">
          <ac:chgData name="Christopher Wilkin" userId="10363294-769d-46d1-9962-1839b2820248" providerId="ADAL" clId="{9A42AA33-1F9D-4FD4-9942-3EAD1CC17CD6}" dt="2023-05-25T11:36:52.266" v="210" actId="1076"/>
          <ac:picMkLst>
            <pc:docMk/>
            <pc:sldMk cId="378946265" sldId="277"/>
            <ac:picMk id="4" creationId="{02A8D6B9-F4BF-4EFC-8303-25D3F0A99354}"/>
          </ac:picMkLst>
        </pc:picChg>
      </pc:sldChg>
      <pc:sldChg chg="del">
        <pc:chgData name="Christopher Wilkin" userId="10363294-769d-46d1-9962-1839b2820248" providerId="ADAL" clId="{9A42AA33-1F9D-4FD4-9942-3EAD1CC17CD6}" dt="2023-05-25T13:19:31.264" v="3196" actId="47"/>
        <pc:sldMkLst>
          <pc:docMk/>
          <pc:sldMk cId="1859090206" sldId="282"/>
        </pc:sldMkLst>
      </pc:sldChg>
      <pc:sldChg chg="del">
        <pc:chgData name="Christopher Wilkin" userId="10363294-769d-46d1-9962-1839b2820248" providerId="ADAL" clId="{9A42AA33-1F9D-4FD4-9942-3EAD1CC17CD6}" dt="2023-05-25T13:16:30.058" v="3088" actId="47"/>
        <pc:sldMkLst>
          <pc:docMk/>
          <pc:sldMk cId="3468672857" sldId="283"/>
        </pc:sldMkLst>
      </pc:sldChg>
      <pc:sldChg chg="del">
        <pc:chgData name="Christopher Wilkin" userId="10363294-769d-46d1-9962-1839b2820248" providerId="ADAL" clId="{9A42AA33-1F9D-4FD4-9942-3EAD1CC17CD6}" dt="2023-05-25T13:16:33.560" v="3089" actId="47"/>
        <pc:sldMkLst>
          <pc:docMk/>
          <pc:sldMk cId="280719057" sldId="285"/>
        </pc:sldMkLst>
      </pc:sldChg>
      <pc:sldChg chg="del">
        <pc:chgData name="Christopher Wilkin" userId="10363294-769d-46d1-9962-1839b2820248" providerId="ADAL" clId="{9A42AA33-1F9D-4FD4-9942-3EAD1CC17CD6}" dt="2023-05-25T13:19:23.504" v="3195" actId="47"/>
        <pc:sldMkLst>
          <pc:docMk/>
          <pc:sldMk cId="2086666124" sldId="287"/>
        </pc:sldMkLst>
      </pc:sldChg>
      <pc:sldChg chg="modSp del mod ord">
        <pc:chgData name="Christopher Wilkin" userId="10363294-769d-46d1-9962-1839b2820248" providerId="ADAL" clId="{9A42AA33-1F9D-4FD4-9942-3EAD1CC17CD6}" dt="2023-05-25T13:20:07.551" v="3201" actId="47"/>
        <pc:sldMkLst>
          <pc:docMk/>
          <pc:sldMk cId="556057190" sldId="288"/>
        </pc:sldMkLst>
        <pc:spChg chg="mod">
          <ac:chgData name="Christopher Wilkin" userId="10363294-769d-46d1-9962-1839b2820248" providerId="ADAL" clId="{9A42AA33-1F9D-4FD4-9942-3EAD1CC17CD6}" dt="2023-05-25T13:16:39.120" v="3090" actId="14100"/>
          <ac:spMkLst>
            <pc:docMk/>
            <pc:sldMk cId="556057190" sldId="288"/>
            <ac:spMk id="3" creationId="{B5ABB96F-C566-41BF-9DDD-AB59DECAB7BA}"/>
          </ac:spMkLst>
        </pc:spChg>
      </pc:sldChg>
      <pc:sldChg chg="modSp mod">
        <pc:chgData name="Christopher Wilkin" userId="10363294-769d-46d1-9962-1839b2820248" providerId="ADAL" clId="{9A42AA33-1F9D-4FD4-9942-3EAD1CC17CD6}" dt="2023-05-25T12:18:43.324" v="2515" actId="1076"/>
        <pc:sldMkLst>
          <pc:docMk/>
          <pc:sldMk cId="3449054864" sldId="293"/>
        </pc:sldMkLst>
        <pc:spChg chg="mod">
          <ac:chgData name="Christopher Wilkin" userId="10363294-769d-46d1-9962-1839b2820248" providerId="ADAL" clId="{9A42AA33-1F9D-4FD4-9942-3EAD1CC17CD6}" dt="2023-05-25T12:18:43.324" v="2515" actId="1076"/>
          <ac:spMkLst>
            <pc:docMk/>
            <pc:sldMk cId="3449054864" sldId="293"/>
            <ac:spMk id="3" creationId="{00000000-0000-0000-0000-000000000000}"/>
          </ac:spMkLst>
        </pc:spChg>
      </pc:sldChg>
      <pc:sldChg chg="modNotesTx">
        <pc:chgData name="Christopher Wilkin" userId="10363294-769d-46d1-9962-1839b2820248" providerId="ADAL" clId="{9A42AA33-1F9D-4FD4-9942-3EAD1CC17CD6}" dt="2023-05-25T12:19:49.903" v="2519" actId="20577"/>
        <pc:sldMkLst>
          <pc:docMk/>
          <pc:sldMk cId="2098528691" sldId="297"/>
        </pc:sldMkLst>
      </pc:sldChg>
      <pc:sldChg chg="modNotesTx">
        <pc:chgData name="Christopher Wilkin" userId="10363294-769d-46d1-9962-1839b2820248" providerId="ADAL" clId="{9A42AA33-1F9D-4FD4-9942-3EAD1CC17CD6}" dt="2023-05-25T12:22:16.049" v="2717" actId="20577"/>
        <pc:sldMkLst>
          <pc:docMk/>
          <pc:sldMk cId="3763176768" sldId="298"/>
        </pc:sldMkLst>
      </pc:sldChg>
      <pc:sldChg chg="addSp modSp mod modAnim">
        <pc:chgData name="Christopher Wilkin" userId="10363294-769d-46d1-9962-1839b2820248" providerId="ADAL" clId="{9A42AA33-1F9D-4FD4-9942-3EAD1CC17CD6}" dt="2023-05-25T13:15:15.743" v="3085"/>
        <pc:sldMkLst>
          <pc:docMk/>
          <pc:sldMk cId="0" sldId="315"/>
        </pc:sldMkLst>
        <pc:spChg chg="mod">
          <ac:chgData name="Christopher Wilkin" userId="10363294-769d-46d1-9962-1839b2820248" providerId="ADAL" clId="{9A42AA33-1F9D-4FD4-9942-3EAD1CC17CD6}" dt="2023-05-25T13:09:31.395" v="2720" actId="1076"/>
          <ac:spMkLst>
            <pc:docMk/>
            <pc:sldMk cId="0" sldId="315"/>
            <ac:spMk id="6" creationId="{BF0C0887-4752-B721-DC59-CDB5D5CA992E}"/>
          </ac:spMkLst>
        </pc:spChg>
        <pc:spChg chg="mod">
          <ac:chgData name="Christopher Wilkin" userId="10363294-769d-46d1-9962-1839b2820248" providerId="ADAL" clId="{9A42AA33-1F9D-4FD4-9942-3EAD1CC17CD6}" dt="2023-05-25T13:09:34.605" v="2721" actId="1076"/>
          <ac:spMkLst>
            <pc:docMk/>
            <pc:sldMk cId="0" sldId="315"/>
            <ac:spMk id="7" creationId="{A1448DA3-EF20-C99A-705F-E3EAAB13E219}"/>
          </ac:spMkLst>
        </pc:spChg>
        <pc:spChg chg="mod">
          <ac:chgData name="Christopher Wilkin" userId="10363294-769d-46d1-9962-1839b2820248" providerId="ADAL" clId="{9A42AA33-1F9D-4FD4-9942-3EAD1CC17CD6}" dt="2023-05-25T13:09:37.151" v="2722" actId="1076"/>
          <ac:spMkLst>
            <pc:docMk/>
            <pc:sldMk cId="0" sldId="315"/>
            <ac:spMk id="8" creationId="{BA6455F7-3BA6-4C5D-55C0-6DA4D59E9230}"/>
          </ac:spMkLst>
        </pc:spChg>
        <pc:spChg chg="add mod">
          <ac:chgData name="Christopher Wilkin" userId="10363294-769d-46d1-9962-1839b2820248" providerId="ADAL" clId="{9A42AA33-1F9D-4FD4-9942-3EAD1CC17CD6}" dt="2023-05-25T13:14:54.580" v="3081" actId="1076"/>
          <ac:spMkLst>
            <pc:docMk/>
            <pc:sldMk cId="0" sldId="315"/>
            <ac:spMk id="9" creationId="{B5DDCF27-AF46-D73C-33D3-0C4606A1DE00}"/>
          </ac:spMkLst>
        </pc:spChg>
        <pc:picChg chg="mod">
          <ac:chgData name="Christopher Wilkin" userId="10363294-769d-46d1-9962-1839b2820248" providerId="ADAL" clId="{9A42AA33-1F9D-4FD4-9942-3EAD1CC17CD6}" dt="2023-05-25T13:09:27.818" v="2719" actId="1076"/>
          <ac:picMkLst>
            <pc:docMk/>
            <pc:sldMk cId="0" sldId="315"/>
            <ac:picMk id="3" creationId="{74D7E043-2BB8-06B9-D274-909250D80D3B}"/>
          </ac:picMkLst>
        </pc:picChg>
        <pc:picChg chg="add mod">
          <ac:chgData name="Christopher Wilkin" userId="10363294-769d-46d1-9962-1839b2820248" providerId="ADAL" clId="{9A42AA33-1F9D-4FD4-9942-3EAD1CC17CD6}" dt="2023-05-25T13:14:59.725" v="3083" actId="1076"/>
          <ac:picMkLst>
            <pc:docMk/>
            <pc:sldMk cId="0" sldId="315"/>
            <ac:picMk id="1026" creationId="{023416AC-C28E-884D-AE44-9050C1C32AE1}"/>
          </ac:picMkLst>
        </pc:picChg>
      </pc:sldChg>
      <pc:sldChg chg="modSp mod modNotesTx">
        <pc:chgData name="Christopher Wilkin" userId="10363294-769d-46d1-9962-1839b2820248" providerId="ADAL" clId="{9A42AA33-1F9D-4FD4-9942-3EAD1CC17CD6}" dt="2023-05-25T11:41:58.168" v="692" actId="20577"/>
        <pc:sldMkLst>
          <pc:docMk/>
          <pc:sldMk cId="0" sldId="367"/>
        </pc:sldMkLst>
        <pc:spChg chg="mod">
          <ac:chgData name="Christopher Wilkin" userId="10363294-769d-46d1-9962-1839b2820248" providerId="ADAL" clId="{9A42AA33-1F9D-4FD4-9942-3EAD1CC17CD6}" dt="2023-05-25T11:41:43.616" v="688" actId="20577"/>
          <ac:spMkLst>
            <pc:docMk/>
            <pc:sldMk cId="0" sldId="367"/>
            <ac:spMk id="2" creationId="{02210136-1D28-F71A-38EA-4393D8D26E99}"/>
          </ac:spMkLst>
        </pc:spChg>
      </pc:sldChg>
      <pc:sldChg chg="modNotesTx">
        <pc:chgData name="Christopher Wilkin" userId="10363294-769d-46d1-9962-1839b2820248" providerId="ADAL" clId="{9A42AA33-1F9D-4FD4-9942-3EAD1CC17CD6}" dt="2023-05-25T11:43:03.415" v="801" actId="20577"/>
        <pc:sldMkLst>
          <pc:docMk/>
          <pc:sldMk cId="0" sldId="369"/>
        </pc:sldMkLst>
      </pc:sldChg>
      <pc:sldChg chg="modNotesTx">
        <pc:chgData name="Christopher Wilkin" userId="10363294-769d-46d1-9962-1839b2820248" providerId="ADAL" clId="{9A42AA33-1F9D-4FD4-9942-3EAD1CC17CD6}" dt="2023-05-25T11:44:16.936" v="958" actId="20577"/>
        <pc:sldMkLst>
          <pc:docMk/>
          <pc:sldMk cId="0" sldId="370"/>
        </pc:sldMkLst>
      </pc:sldChg>
      <pc:sldChg chg="modSp mod modNotesTx">
        <pc:chgData name="Christopher Wilkin" userId="10363294-769d-46d1-9962-1839b2820248" providerId="ADAL" clId="{9A42AA33-1F9D-4FD4-9942-3EAD1CC17CD6}" dt="2023-05-25T11:47:31.914" v="1119" actId="313"/>
        <pc:sldMkLst>
          <pc:docMk/>
          <pc:sldMk cId="0" sldId="371"/>
        </pc:sldMkLst>
        <pc:spChg chg="mod">
          <ac:chgData name="Christopher Wilkin" userId="10363294-769d-46d1-9962-1839b2820248" providerId="ADAL" clId="{9A42AA33-1F9D-4FD4-9942-3EAD1CC17CD6}" dt="2023-05-25T11:47:31.914" v="1119" actId="313"/>
          <ac:spMkLst>
            <pc:docMk/>
            <pc:sldMk cId="0" sldId="371"/>
            <ac:spMk id="3" creationId="{ACCABD17-FCEB-77D9-4A6A-E90DD8FEB4F3}"/>
          </ac:spMkLst>
        </pc:spChg>
      </pc:sldChg>
      <pc:sldChg chg="modSp mod modNotesTx">
        <pc:chgData name="Christopher Wilkin" userId="10363294-769d-46d1-9962-1839b2820248" providerId="ADAL" clId="{9A42AA33-1F9D-4FD4-9942-3EAD1CC17CD6}" dt="2023-05-25T12:18:29.754" v="2514" actId="20577"/>
        <pc:sldMkLst>
          <pc:docMk/>
          <pc:sldMk cId="0" sldId="373"/>
        </pc:sldMkLst>
        <pc:spChg chg="mod">
          <ac:chgData name="Christopher Wilkin" userId="10363294-769d-46d1-9962-1839b2820248" providerId="ADAL" clId="{9A42AA33-1F9D-4FD4-9942-3EAD1CC17CD6}" dt="2023-05-25T12:17:57.026" v="2379" actId="20577"/>
          <ac:spMkLst>
            <pc:docMk/>
            <pc:sldMk cId="0" sldId="373"/>
            <ac:spMk id="24580" creationId="{D8CC5D9F-2FB2-896E-144C-362692786EC4}"/>
          </ac:spMkLst>
        </pc:spChg>
      </pc:sldChg>
      <pc:sldChg chg="modSp modNotesTx">
        <pc:chgData name="Christopher Wilkin" userId="10363294-769d-46d1-9962-1839b2820248" providerId="ADAL" clId="{9A42AA33-1F9D-4FD4-9942-3EAD1CC17CD6}" dt="2023-05-25T12:17:41.204" v="2372" actId="20577"/>
        <pc:sldMkLst>
          <pc:docMk/>
          <pc:sldMk cId="0" sldId="375"/>
        </pc:sldMkLst>
        <pc:spChg chg="mod">
          <ac:chgData name="Christopher Wilkin" userId="10363294-769d-46d1-9962-1839b2820248" providerId="ADAL" clId="{9A42AA33-1F9D-4FD4-9942-3EAD1CC17CD6}" dt="2023-05-25T11:56:27.758" v="1636" actId="20577"/>
          <ac:spMkLst>
            <pc:docMk/>
            <pc:sldMk cId="0" sldId="375"/>
            <ac:spMk id="6" creationId="{9A0BE0EC-0A10-EB89-A961-41B3FCCAC502}"/>
          </ac:spMkLst>
        </pc:spChg>
      </pc:sldChg>
      <pc:sldChg chg="modNotesTx">
        <pc:chgData name="Christopher Wilkin" userId="10363294-769d-46d1-9962-1839b2820248" providerId="ADAL" clId="{9A42AA33-1F9D-4FD4-9942-3EAD1CC17CD6}" dt="2023-05-25T13:17:38.157" v="3132" actId="20577"/>
        <pc:sldMkLst>
          <pc:docMk/>
          <pc:sldMk cId="0" sldId="452"/>
        </pc:sldMkLst>
      </pc:sldChg>
      <pc:sldChg chg="modSp mod">
        <pc:chgData name="Christopher Wilkin" userId="10363294-769d-46d1-9962-1839b2820248" providerId="ADAL" clId="{9A42AA33-1F9D-4FD4-9942-3EAD1CC17CD6}" dt="2023-05-25T13:22:03.209" v="3213" actId="1076"/>
        <pc:sldMkLst>
          <pc:docMk/>
          <pc:sldMk cId="1847830892" sldId="457"/>
        </pc:sldMkLst>
        <pc:picChg chg="mod">
          <ac:chgData name="Christopher Wilkin" userId="10363294-769d-46d1-9962-1839b2820248" providerId="ADAL" clId="{9A42AA33-1F9D-4FD4-9942-3EAD1CC17CD6}" dt="2023-05-25T13:22:03.209" v="3213" actId="1076"/>
          <ac:picMkLst>
            <pc:docMk/>
            <pc:sldMk cId="1847830892" sldId="457"/>
            <ac:picMk id="11" creationId="{D454D2E1-36C5-DC80-7175-6AA7F351F328}"/>
          </ac:picMkLst>
        </pc:picChg>
      </pc:sldChg>
      <pc:sldChg chg="delSp modSp mod">
        <pc:chgData name="Christopher Wilkin" userId="10363294-769d-46d1-9962-1839b2820248" providerId="ADAL" clId="{9A42AA33-1F9D-4FD4-9942-3EAD1CC17CD6}" dt="2023-05-25T13:25:28.351" v="3436" actId="313"/>
        <pc:sldMkLst>
          <pc:docMk/>
          <pc:sldMk cId="4078012970" sldId="479"/>
        </pc:sldMkLst>
        <pc:spChg chg="mod">
          <ac:chgData name="Christopher Wilkin" userId="10363294-769d-46d1-9962-1839b2820248" providerId="ADAL" clId="{9A42AA33-1F9D-4FD4-9942-3EAD1CC17CD6}" dt="2023-05-25T13:25:05.572" v="3420" actId="1076"/>
          <ac:spMkLst>
            <pc:docMk/>
            <pc:sldMk cId="4078012970" sldId="479"/>
            <ac:spMk id="2" creationId="{5796AC5B-D734-A682-5BCF-3ED108030E26}"/>
          </ac:spMkLst>
        </pc:spChg>
        <pc:spChg chg="mod">
          <ac:chgData name="Christopher Wilkin" userId="10363294-769d-46d1-9962-1839b2820248" providerId="ADAL" clId="{9A42AA33-1F9D-4FD4-9942-3EAD1CC17CD6}" dt="2023-05-25T13:25:28.351" v="3436" actId="313"/>
          <ac:spMkLst>
            <pc:docMk/>
            <pc:sldMk cId="4078012970" sldId="479"/>
            <ac:spMk id="3" creationId="{0C162D24-680E-2CF1-58C8-50D9BB4965F0}"/>
          </ac:spMkLst>
        </pc:spChg>
        <pc:spChg chg="del">
          <ac:chgData name="Christopher Wilkin" userId="10363294-769d-46d1-9962-1839b2820248" providerId="ADAL" clId="{9A42AA33-1F9D-4FD4-9942-3EAD1CC17CD6}" dt="2023-05-25T13:25:02.361" v="3419" actId="478"/>
          <ac:spMkLst>
            <pc:docMk/>
            <pc:sldMk cId="4078012970" sldId="479"/>
            <ac:spMk id="6" creationId="{C19BF4F0-52DD-94F7-F8DF-EA4FDA03C866}"/>
          </ac:spMkLst>
        </pc:spChg>
      </pc:sldChg>
      <pc:sldChg chg="modSp del mod">
        <pc:chgData name="Christopher Wilkin" userId="10363294-769d-46d1-9962-1839b2820248" providerId="ADAL" clId="{9A42AA33-1F9D-4FD4-9942-3EAD1CC17CD6}" dt="2023-05-29T15:39:31.874" v="4029" actId="47"/>
        <pc:sldMkLst>
          <pc:docMk/>
          <pc:sldMk cId="1890973791" sldId="484"/>
        </pc:sldMkLst>
        <pc:spChg chg="mod">
          <ac:chgData name="Christopher Wilkin" userId="10363294-769d-46d1-9962-1839b2820248" providerId="ADAL" clId="{9A42AA33-1F9D-4FD4-9942-3EAD1CC17CD6}" dt="2023-05-25T13:25:58.507" v="3437" actId="1076"/>
          <ac:spMkLst>
            <pc:docMk/>
            <pc:sldMk cId="1890973791" sldId="484"/>
            <ac:spMk id="2" creationId="{AA914A98-118F-B517-BD14-7B77730C5B9A}"/>
          </ac:spMkLst>
        </pc:spChg>
      </pc:sldChg>
      <pc:sldChg chg="modSp mod">
        <pc:chgData name="Christopher Wilkin" userId="10363294-769d-46d1-9962-1839b2820248" providerId="ADAL" clId="{9A42AA33-1F9D-4FD4-9942-3EAD1CC17CD6}" dt="2023-05-25T13:23:43.022" v="3416" actId="313"/>
        <pc:sldMkLst>
          <pc:docMk/>
          <pc:sldMk cId="1277931944" sldId="486"/>
        </pc:sldMkLst>
        <pc:spChg chg="mod">
          <ac:chgData name="Christopher Wilkin" userId="10363294-769d-46d1-9962-1839b2820248" providerId="ADAL" clId="{9A42AA33-1F9D-4FD4-9942-3EAD1CC17CD6}" dt="2023-05-25T13:23:43.022" v="3416" actId="313"/>
          <ac:spMkLst>
            <pc:docMk/>
            <pc:sldMk cId="1277931944" sldId="486"/>
            <ac:spMk id="8" creationId="{E28496C8-0726-531C-6B36-C12D85E41D66}"/>
          </ac:spMkLst>
        </pc:spChg>
      </pc:sldChg>
      <pc:sldChg chg="del">
        <pc:chgData name="Christopher Wilkin" userId="10363294-769d-46d1-9962-1839b2820248" providerId="ADAL" clId="{9A42AA33-1F9D-4FD4-9942-3EAD1CC17CD6}" dt="2023-05-25T13:24:48.704" v="3418" actId="47"/>
        <pc:sldMkLst>
          <pc:docMk/>
          <pc:sldMk cId="3957160509" sldId="487"/>
        </pc:sldMkLst>
      </pc:sldChg>
      <pc:sldChg chg="modSp add mod">
        <pc:chgData name="Christopher Wilkin" userId="10363294-769d-46d1-9962-1839b2820248" providerId="ADAL" clId="{9A42AA33-1F9D-4FD4-9942-3EAD1CC17CD6}" dt="2023-05-25T13:33:51.861" v="3692" actId="20577"/>
        <pc:sldMkLst>
          <pc:docMk/>
          <pc:sldMk cId="4214645507" sldId="490"/>
        </pc:sldMkLst>
        <pc:spChg chg="mod">
          <ac:chgData name="Christopher Wilkin" userId="10363294-769d-46d1-9962-1839b2820248" providerId="ADAL" clId="{9A42AA33-1F9D-4FD4-9942-3EAD1CC17CD6}" dt="2023-05-25T13:33:51.861" v="3692" actId="20577"/>
          <ac:spMkLst>
            <pc:docMk/>
            <pc:sldMk cId="4214645507" sldId="490"/>
            <ac:spMk id="9" creationId="{97DBDB72-30B7-D179-4FA8-CAE1B505224B}"/>
          </ac:spMkLst>
        </pc:spChg>
        <pc:spChg chg="mod">
          <ac:chgData name="Christopher Wilkin" userId="10363294-769d-46d1-9962-1839b2820248" providerId="ADAL" clId="{9A42AA33-1F9D-4FD4-9942-3EAD1CC17CD6}" dt="2023-05-25T13:30:26.183" v="3637" actId="20577"/>
          <ac:spMkLst>
            <pc:docMk/>
            <pc:sldMk cId="4214645507" sldId="490"/>
            <ac:spMk id="10" creationId="{3AD47ADB-BC79-1DF0-EBFE-A3D4C6252416}"/>
          </ac:spMkLst>
        </pc:spChg>
        <pc:spChg chg="mod">
          <ac:chgData name="Christopher Wilkin" userId="10363294-769d-46d1-9962-1839b2820248" providerId="ADAL" clId="{9A42AA33-1F9D-4FD4-9942-3EAD1CC17CD6}" dt="2023-05-25T13:33:39.493" v="3690" actId="255"/>
          <ac:spMkLst>
            <pc:docMk/>
            <pc:sldMk cId="4214645507" sldId="490"/>
            <ac:spMk id="11" creationId="{EBF63B33-6305-5992-2F3E-CA22067CBDA3}"/>
          </ac:spMkLst>
        </pc:spChg>
      </pc:sldChg>
      <pc:sldChg chg="modSp add mod">
        <pc:chgData name="Christopher Wilkin" userId="10363294-769d-46d1-9962-1839b2820248" providerId="ADAL" clId="{9A42AA33-1F9D-4FD4-9942-3EAD1CC17CD6}" dt="2023-05-29T15:39:18.804" v="4028" actId="20577"/>
        <pc:sldMkLst>
          <pc:docMk/>
          <pc:sldMk cId="182663607" sldId="491"/>
        </pc:sldMkLst>
        <pc:spChg chg="mod">
          <ac:chgData name="Christopher Wilkin" userId="10363294-769d-46d1-9962-1839b2820248" providerId="ADAL" clId="{9A42AA33-1F9D-4FD4-9942-3EAD1CC17CD6}" dt="2023-05-29T15:39:18.804" v="4028" actId="20577"/>
          <ac:spMkLst>
            <pc:docMk/>
            <pc:sldMk cId="182663607" sldId="491"/>
            <ac:spMk id="2" creationId="{8C5A8CF4-2909-DDC8-FE93-D8D7C9F90114}"/>
          </ac:spMkLst>
        </pc:spChg>
        <pc:spChg chg="mod">
          <ac:chgData name="Christopher Wilkin" userId="10363294-769d-46d1-9962-1839b2820248" providerId="ADAL" clId="{9A42AA33-1F9D-4FD4-9942-3EAD1CC17CD6}" dt="2023-05-25T13:33:56.113" v="3694" actId="20577"/>
          <ac:spMkLst>
            <pc:docMk/>
            <pc:sldMk cId="182663607" sldId="491"/>
            <ac:spMk id="9" creationId="{97DBDB72-30B7-D179-4FA8-CAE1B505224B}"/>
          </ac:spMkLst>
        </pc:spChg>
      </pc:sldChg>
      <pc:sldChg chg="modSp add mod">
        <pc:chgData name="Christopher Wilkin" userId="10363294-769d-46d1-9962-1839b2820248" providerId="ADAL" clId="{9A42AA33-1F9D-4FD4-9942-3EAD1CC17CD6}" dt="2023-05-25T13:35:42.217" v="3813" actId="1076"/>
        <pc:sldMkLst>
          <pc:docMk/>
          <pc:sldMk cId="3151648582" sldId="492"/>
        </pc:sldMkLst>
        <pc:spChg chg="mod">
          <ac:chgData name="Christopher Wilkin" userId="10363294-769d-46d1-9962-1839b2820248" providerId="ADAL" clId="{9A42AA33-1F9D-4FD4-9942-3EAD1CC17CD6}" dt="2023-05-25T13:35:37.060" v="3812" actId="20577"/>
          <ac:spMkLst>
            <pc:docMk/>
            <pc:sldMk cId="3151648582" sldId="492"/>
            <ac:spMk id="2" creationId="{F35EB8B7-A8E0-5117-15B9-1AF1FFE1BA15}"/>
          </ac:spMkLst>
        </pc:spChg>
        <pc:spChg chg="mod">
          <ac:chgData name="Christopher Wilkin" userId="10363294-769d-46d1-9962-1839b2820248" providerId="ADAL" clId="{9A42AA33-1F9D-4FD4-9942-3EAD1CC17CD6}" dt="2023-05-25T13:35:42.217" v="3813" actId="1076"/>
          <ac:spMkLst>
            <pc:docMk/>
            <pc:sldMk cId="3151648582" sldId="492"/>
            <ac:spMk id="8" creationId="{B2EBF632-4549-53F5-C49F-C6B659E95022}"/>
          </ac:spMkLst>
        </pc:spChg>
        <pc:spChg chg="mod">
          <ac:chgData name="Christopher Wilkin" userId="10363294-769d-46d1-9962-1839b2820248" providerId="ADAL" clId="{9A42AA33-1F9D-4FD4-9942-3EAD1CC17CD6}" dt="2023-05-25T13:35:22.695" v="3800" actId="20577"/>
          <ac:spMkLst>
            <pc:docMk/>
            <pc:sldMk cId="3151648582" sldId="492"/>
            <ac:spMk id="10" creationId="{3AD47ADB-BC79-1DF0-EBFE-A3D4C6252416}"/>
          </ac:spMkLst>
        </pc:spChg>
      </pc:sldChg>
      <pc:sldChg chg="modSp add">
        <pc:chgData name="Christopher Wilkin" userId="10363294-769d-46d1-9962-1839b2820248" providerId="ADAL" clId="{9A42AA33-1F9D-4FD4-9942-3EAD1CC17CD6}" dt="2023-05-29T15:37:21.340" v="3920" actId="207"/>
        <pc:sldMkLst>
          <pc:docMk/>
          <pc:sldMk cId="4167500650" sldId="494"/>
        </pc:sldMkLst>
        <pc:spChg chg="mod">
          <ac:chgData name="Christopher Wilkin" userId="10363294-769d-46d1-9962-1839b2820248" providerId="ADAL" clId="{9A42AA33-1F9D-4FD4-9942-3EAD1CC17CD6}" dt="2023-05-29T15:37:21.340" v="3920" actId="207"/>
          <ac:spMkLst>
            <pc:docMk/>
            <pc:sldMk cId="4167500650" sldId="494"/>
            <ac:spMk id="9" creationId="{97DBDB72-30B7-D179-4FA8-CAE1B505224B}"/>
          </ac:spMkLst>
        </pc:spChg>
      </pc:sldChg>
      <pc:sldChg chg="add ord">
        <pc:chgData name="Christopher Wilkin" userId="10363294-769d-46d1-9962-1839b2820248" providerId="ADAL" clId="{9A42AA33-1F9D-4FD4-9942-3EAD1CC17CD6}" dt="2023-05-25T13:17:15.185" v="3092"/>
        <pc:sldMkLst>
          <pc:docMk/>
          <pc:sldMk cId="222857501" sldId="495"/>
        </pc:sldMkLst>
      </pc:sldChg>
      <pc:sldChg chg="add del ord">
        <pc:chgData name="Christopher Wilkin" userId="10363294-769d-46d1-9962-1839b2820248" providerId="ADAL" clId="{9A42AA33-1F9D-4FD4-9942-3EAD1CC17CD6}" dt="2023-05-25T13:18:06.800" v="3137" actId="47"/>
        <pc:sldMkLst>
          <pc:docMk/>
          <pc:sldMk cId="1366442303" sldId="496"/>
        </pc:sldMkLst>
      </pc:sldChg>
      <pc:sldChg chg="modSp add mod">
        <pc:chgData name="Christopher Wilkin" userId="10363294-769d-46d1-9962-1839b2820248" providerId="ADAL" clId="{9A42AA33-1F9D-4FD4-9942-3EAD1CC17CD6}" dt="2023-05-25T13:29:45.535" v="3629" actId="20577"/>
        <pc:sldMkLst>
          <pc:docMk/>
          <pc:sldMk cId="1463314260" sldId="496"/>
        </pc:sldMkLst>
        <pc:spChg chg="mod">
          <ac:chgData name="Christopher Wilkin" userId="10363294-769d-46d1-9962-1839b2820248" providerId="ADAL" clId="{9A42AA33-1F9D-4FD4-9942-3EAD1CC17CD6}" dt="2023-05-25T13:27:23.098" v="3450" actId="20577"/>
          <ac:spMkLst>
            <pc:docMk/>
            <pc:sldMk cId="1463314260" sldId="496"/>
            <ac:spMk id="3" creationId="{926DB236-4058-EFA3-062F-CA92A3263624}"/>
          </ac:spMkLst>
        </pc:spChg>
        <pc:spChg chg="mod">
          <ac:chgData name="Christopher Wilkin" userId="10363294-769d-46d1-9962-1839b2820248" providerId="ADAL" clId="{9A42AA33-1F9D-4FD4-9942-3EAD1CC17CD6}" dt="2023-05-25T13:28:14.159" v="3584" actId="20577"/>
          <ac:spMkLst>
            <pc:docMk/>
            <pc:sldMk cId="1463314260" sldId="496"/>
            <ac:spMk id="10" creationId="{3AD47ADB-BC79-1DF0-EBFE-A3D4C6252416}"/>
          </ac:spMkLst>
        </pc:spChg>
        <pc:spChg chg="mod">
          <ac:chgData name="Christopher Wilkin" userId="10363294-769d-46d1-9962-1839b2820248" providerId="ADAL" clId="{9A42AA33-1F9D-4FD4-9942-3EAD1CC17CD6}" dt="2023-05-25T13:29:45.535" v="3629" actId="20577"/>
          <ac:spMkLst>
            <pc:docMk/>
            <pc:sldMk cId="1463314260" sldId="496"/>
            <ac:spMk id="11" creationId="{EBF63B33-6305-5992-2F3E-CA22067CBDA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ADD113-17F9-43EB-B9AE-D4CF8795F3C7}"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D33F0C96-15DC-499D-A213-0B81FCDF5112}">
      <dgm:prSet/>
      <dgm:spPr/>
      <dgm:t>
        <a:bodyPr/>
        <a:lstStyle/>
        <a:p>
          <a:r>
            <a:rPr lang="en-GB"/>
            <a:t>Advertising messages should be congruent with the values of local culture has been long advocated (Zhang and Gelb, 1996; Boddewyn et al., 1986; Belk et al., 1985; Harris, 1984; Hornik, 1980; Buzzell, 1968). </a:t>
          </a:r>
          <a:endParaRPr lang="en-US"/>
        </a:p>
      </dgm:t>
    </dgm:pt>
    <dgm:pt modelId="{2A1ADDA3-4203-4314-9BAC-01269F8C8A32}" type="parTrans" cxnId="{6F8A16EB-E43D-4B2D-AC5B-7A52BD5CC88B}">
      <dgm:prSet/>
      <dgm:spPr/>
      <dgm:t>
        <a:bodyPr/>
        <a:lstStyle/>
        <a:p>
          <a:endParaRPr lang="en-US"/>
        </a:p>
      </dgm:t>
    </dgm:pt>
    <dgm:pt modelId="{650413CF-8BE9-455A-AF3B-37AC2BC7720A}" type="sibTrans" cxnId="{6F8A16EB-E43D-4B2D-AC5B-7A52BD5CC88B}">
      <dgm:prSet/>
      <dgm:spPr/>
      <dgm:t>
        <a:bodyPr/>
        <a:lstStyle/>
        <a:p>
          <a:endParaRPr lang="en-US"/>
        </a:p>
      </dgm:t>
    </dgm:pt>
    <dgm:pt modelId="{33DE35BD-6D62-4607-AB9D-E4D9C5F9BE20}">
      <dgm:prSet/>
      <dgm:spPr/>
      <dgm:t>
        <a:bodyPr/>
        <a:lstStyle/>
        <a:p>
          <a:r>
            <a:rPr lang="en-GB"/>
            <a:t>Pollay and Gallagher (1990) summarized this position by noting that cultural values are the core of advertising messages and typical advertisements endorse, glamorize and reinforce cultural values. </a:t>
          </a:r>
          <a:endParaRPr lang="en-US"/>
        </a:p>
      </dgm:t>
    </dgm:pt>
    <dgm:pt modelId="{D08B6D66-1B12-4D09-8093-9B9AD203462B}" type="parTrans" cxnId="{CE4F3E95-5579-4FFD-8996-38C2F4DB094C}">
      <dgm:prSet/>
      <dgm:spPr/>
      <dgm:t>
        <a:bodyPr/>
        <a:lstStyle/>
        <a:p>
          <a:endParaRPr lang="en-US"/>
        </a:p>
      </dgm:t>
    </dgm:pt>
    <dgm:pt modelId="{87892305-020A-4115-B9EC-AD7CA9914E54}" type="sibTrans" cxnId="{CE4F3E95-5579-4FFD-8996-38C2F4DB094C}">
      <dgm:prSet/>
      <dgm:spPr/>
      <dgm:t>
        <a:bodyPr/>
        <a:lstStyle/>
        <a:p>
          <a:endParaRPr lang="en-US"/>
        </a:p>
      </dgm:t>
    </dgm:pt>
    <dgm:pt modelId="{3F48F551-7D18-419E-B1FB-A153CEBA63CD}">
      <dgm:prSet/>
      <dgm:spPr/>
      <dgm:t>
        <a:bodyPr/>
        <a:lstStyle/>
        <a:p>
          <a:r>
            <a:rPr lang="en-GB"/>
            <a:t>Empirical studies have found that advertisements reflecting (some) local cultural values are more persuasive than those that ignore them (Gregory and Munch, 1997; Taylor et al., 1997; Han and Shavitt, 1994; Hong et al., 1987; Madden et al., 1986; Marquez, 1975).</a:t>
          </a:r>
          <a:endParaRPr lang="en-US"/>
        </a:p>
      </dgm:t>
    </dgm:pt>
    <dgm:pt modelId="{E2BF6450-7EA8-4E1A-9B5A-8A5BE3BB2875}" type="parTrans" cxnId="{542D31F4-994B-4E19-99E3-3AE6A0E8678A}">
      <dgm:prSet/>
      <dgm:spPr/>
      <dgm:t>
        <a:bodyPr/>
        <a:lstStyle/>
        <a:p>
          <a:endParaRPr lang="en-US"/>
        </a:p>
      </dgm:t>
    </dgm:pt>
    <dgm:pt modelId="{B2419F34-B368-4F33-9C9C-D9B7DF4AFADA}" type="sibTrans" cxnId="{542D31F4-994B-4E19-99E3-3AE6A0E8678A}">
      <dgm:prSet/>
      <dgm:spPr/>
      <dgm:t>
        <a:bodyPr/>
        <a:lstStyle/>
        <a:p>
          <a:endParaRPr lang="en-US"/>
        </a:p>
      </dgm:t>
    </dgm:pt>
    <dgm:pt modelId="{9969028E-F175-42A7-A2EE-FA667BA8F4FC}" type="pres">
      <dgm:prSet presAssocID="{D7ADD113-17F9-43EB-B9AE-D4CF8795F3C7}" presName="vert0" presStyleCnt="0">
        <dgm:presLayoutVars>
          <dgm:dir/>
          <dgm:animOne val="branch"/>
          <dgm:animLvl val="lvl"/>
        </dgm:presLayoutVars>
      </dgm:prSet>
      <dgm:spPr/>
    </dgm:pt>
    <dgm:pt modelId="{914F8F9F-9ECC-4E38-B8FA-1BAD504DF0CB}" type="pres">
      <dgm:prSet presAssocID="{D33F0C96-15DC-499D-A213-0B81FCDF5112}" presName="thickLine" presStyleLbl="alignNode1" presStyleIdx="0" presStyleCnt="3"/>
      <dgm:spPr/>
    </dgm:pt>
    <dgm:pt modelId="{6DB10706-39DF-4DD2-A740-F6A2130910F9}" type="pres">
      <dgm:prSet presAssocID="{D33F0C96-15DC-499D-A213-0B81FCDF5112}" presName="horz1" presStyleCnt="0"/>
      <dgm:spPr/>
    </dgm:pt>
    <dgm:pt modelId="{584C6D45-AE6C-47D2-8015-900D8807D6C4}" type="pres">
      <dgm:prSet presAssocID="{D33F0C96-15DC-499D-A213-0B81FCDF5112}" presName="tx1" presStyleLbl="revTx" presStyleIdx="0" presStyleCnt="3"/>
      <dgm:spPr/>
    </dgm:pt>
    <dgm:pt modelId="{A50EB190-B433-4D72-9111-41EECC78347D}" type="pres">
      <dgm:prSet presAssocID="{D33F0C96-15DC-499D-A213-0B81FCDF5112}" presName="vert1" presStyleCnt="0"/>
      <dgm:spPr/>
    </dgm:pt>
    <dgm:pt modelId="{1CA46C63-3E07-4A9A-A6BA-A2DA24C48268}" type="pres">
      <dgm:prSet presAssocID="{33DE35BD-6D62-4607-AB9D-E4D9C5F9BE20}" presName="thickLine" presStyleLbl="alignNode1" presStyleIdx="1" presStyleCnt="3"/>
      <dgm:spPr/>
    </dgm:pt>
    <dgm:pt modelId="{273A10AB-0E52-4E0C-9C2A-3181FC24B7BE}" type="pres">
      <dgm:prSet presAssocID="{33DE35BD-6D62-4607-AB9D-E4D9C5F9BE20}" presName="horz1" presStyleCnt="0"/>
      <dgm:spPr/>
    </dgm:pt>
    <dgm:pt modelId="{215D857B-4C4E-45B0-B984-1BC72855B950}" type="pres">
      <dgm:prSet presAssocID="{33DE35BD-6D62-4607-AB9D-E4D9C5F9BE20}" presName="tx1" presStyleLbl="revTx" presStyleIdx="1" presStyleCnt="3"/>
      <dgm:spPr/>
    </dgm:pt>
    <dgm:pt modelId="{F9E4571E-705E-45CB-AD67-6064506E1E33}" type="pres">
      <dgm:prSet presAssocID="{33DE35BD-6D62-4607-AB9D-E4D9C5F9BE20}" presName="vert1" presStyleCnt="0"/>
      <dgm:spPr/>
    </dgm:pt>
    <dgm:pt modelId="{D17686A6-71D2-4532-8D79-CC7D054FA73C}" type="pres">
      <dgm:prSet presAssocID="{3F48F551-7D18-419E-B1FB-A153CEBA63CD}" presName="thickLine" presStyleLbl="alignNode1" presStyleIdx="2" presStyleCnt="3"/>
      <dgm:spPr/>
    </dgm:pt>
    <dgm:pt modelId="{E76BF1C1-D8C0-4F96-B222-DD2ED532D231}" type="pres">
      <dgm:prSet presAssocID="{3F48F551-7D18-419E-B1FB-A153CEBA63CD}" presName="horz1" presStyleCnt="0"/>
      <dgm:spPr/>
    </dgm:pt>
    <dgm:pt modelId="{054B4EEF-6393-4586-9D69-43929FF63E43}" type="pres">
      <dgm:prSet presAssocID="{3F48F551-7D18-419E-B1FB-A153CEBA63CD}" presName="tx1" presStyleLbl="revTx" presStyleIdx="2" presStyleCnt="3"/>
      <dgm:spPr/>
    </dgm:pt>
    <dgm:pt modelId="{073D12F0-DD05-4E6A-8DCE-7A248D836CCF}" type="pres">
      <dgm:prSet presAssocID="{3F48F551-7D18-419E-B1FB-A153CEBA63CD}" presName="vert1" presStyleCnt="0"/>
      <dgm:spPr/>
    </dgm:pt>
  </dgm:ptLst>
  <dgm:cxnLst>
    <dgm:cxn modelId="{98FDB53F-A2C4-470D-BC9A-298BE5171C50}" type="presOf" srcId="{D33F0C96-15DC-499D-A213-0B81FCDF5112}" destId="{584C6D45-AE6C-47D2-8015-900D8807D6C4}" srcOrd="0" destOrd="0" presId="urn:microsoft.com/office/officeart/2008/layout/LinedList"/>
    <dgm:cxn modelId="{BE599979-DFE4-4126-BF29-E54B2A2E72E0}" type="presOf" srcId="{D7ADD113-17F9-43EB-B9AE-D4CF8795F3C7}" destId="{9969028E-F175-42A7-A2EE-FA667BA8F4FC}" srcOrd="0" destOrd="0" presId="urn:microsoft.com/office/officeart/2008/layout/LinedList"/>
    <dgm:cxn modelId="{CE4F3E95-5579-4FFD-8996-38C2F4DB094C}" srcId="{D7ADD113-17F9-43EB-B9AE-D4CF8795F3C7}" destId="{33DE35BD-6D62-4607-AB9D-E4D9C5F9BE20}" srcOrd="1" destOrd="0" parTransId="{D08B6D66-1B12-4D09-8093-9B9AD203462B}" sibTransId="{87892305-020A-4115-B9EC-AD7CA9914E54}"/>
    <dgm:cxn modelId="{A4CD41C6-6134-4886-96B4-AD301B8A5A56}" type="presOf" srcId="{33DE35BD-6D62-4607-AB9D-E4D9C5F9BE20}" destId="{215D857B-4C4E-45B0-B984-1BC72855B950}" srcOrd="0" destOrd="0" presId="urn:microsoft.com/office/officeart/2008/layout/LinedList"/>
    <dgm:cxn modelId="{6F8A16EB-E43D-4B2D-AC5B-7A52BD5CC88B}" srcId="{D7ADD113-17F9-43EB-B9AE-D4CF8795F3C7}" destId="{D33F0C96-15DC-499D-A213-0B81FCDF5112}" srcOrd="0" destOrd="0" parTransId="{2A1ADDA3-4203-4314-9BAC-01269F8C8A32}" sibTransId="{650413CF-8BE9-455A-AF3B-37AC2BC7720A}"/>
    <dgm:cxn modelId="{542D31F4-994B-4E19-99E3-3AE6A0E8678A}" srcId="{D7ADD113-17F9-43EB-B9AE-D4CF8795F3C7}" destId="{3F48F551-7D18-419E-B1FB-A153CEBA63CD}" srcOrd="2" destOrd="0" parTransId="{E2BF6450-7EA8-4E1A-9B5A-8A5BE3BB2875}" sibTransId="{B2419F34-B368-4F33-9C9C-D9B7DF4AFADA}"/>
    <dgm:cxn modelId="{1D2775FD-16F2-4A8F-9C34-B4AE2D9C3161}" type="presOf" srcId="{3F48F551-7D18-419E-B1FB-A153CEBA63CD}" destId="{054B4EEF-6393-4586-9D69-43929FF63E43}" srcOrd="0" destOrd="0" presId="urn:microsoft.com/office/officeart/2008/layout/LinedList"/>
    <dgm:cxn modelId="{B09B69AA-AB77-43CD-A198-0BFCF3DDB126}" type="presParOf" srcId="{9969028E-F175-42A7-A2EE-FA667BA8F4FC}" destId="{914F8F9F-9ECC-4E38-B8FA-1BAD504DF0CB}" srcOrd="0" destOrd="0" presId="urn:microsoft.com/office/officeart/2008/layout/LinedList"/>
    <dgm:cxn modelId="{A859508B-914A-4853-91EF-A7760B90C591}" type="presParOf" srcId="{9969028E-F175-42A7-A2EE-FA667BA8F4FC}" destId="{6DB10706-39DF-4DD2-A740-F6A2130910F9}" srcOrd="1" destOrd="0" presId="urn:microsoft.com/office/officeart/2008/layout/LinedList"/>
    <dgm:cxn modelId="{9A236097-2F87-41B0-81C0-CC0B29C82841}" type="presParOf" srcId="{6DB10706-39DF-4DD2-A740-F6A2130910F9}" destId="{584C6D45-AE6C-47D2-8015-900D8807D6C4}" srcOrd="0" destOrd="0" presId="urn:microsoft.com/office/officeart/2008/layout/LinedList"/>
    <dgm:cxn modelId="{797020BD-844A-4518-9EC9-2E4A364E52CD}" type="presParOf" srcId="{6DB10706-39DF-4DD2-A740-F6A2130910F9}" destId="{A50EB190-B433-4D72-9111-41EECC78347D}" srcOrd="1" destOrd="0" presId="urn:microsoft.com/office/officeart/2008/layout/LinedList"/>
    <dgm:cxn modelId="{603BABF3-EFC2-43CD-8187-81C3CC6BAEA7}" type="presParOf" srcId="{9969028E-F175-42A7-A2EE-FA667BA8F4FC}" destId="{1CA46C63-3E07-4A9A-A6BA-A2DA24C48268}" srcOrd="2" destOrd="0" presId="urn:microsoft.com/office/officeart/2008/layout/LinedList"/>
    <dgm:cxn modelId="{B7D1F447-6117-4643-8435-B14A58F9C9D6}" type="presParOf" srcId="{9969028E-F175-42A7-A2EE-FA667BA8F4FC}" destId="{273A10AB-0E52-4E0C-9C2A-3181FC24B7BE}" srcOrd="3" destOrd="0" presId="urn:microsoft.com/office/officeart/2008/layout/LinedList"/>
    <dgm:cxn modelId="{C4A7E63C-6DB6-4925-85E3-AF3583ABE722}" type="presParOf" srcId="{273A10AB-0E52-4E0C-9C2A-3181FC24B7BE}" destId="{215D857B-4C4E-45B0-B984-1BC72855B950}" srcOrd="0" destOrd="0" presId="urn:microsoft.com/office/officeart/2008/layout/LinedList"/>
    <dgm:cxn modelId="{9E8BFD47-2B61-4BDD-91AC-8D72D78D3447}" type="presParOf" srcId="{273A10AB-0E52-4E0C-9C2A-3181FC24B7BE}" destId="{F9E4571E-705E-45CB-AD67-6064506E1E33}" srcOrd="1" destOrd="0" presId="urn:microsoft.com/office/officeart/2008/layout/LinedList"/>
    <dgm:cxn modelId="{7D174CE3-DB1E-41D8-BDC7-901C7C9DCEE5}" type="presParOf" srcId="{9969028E-F175-42A7-A2EE-FA667BA8F4FC}" destId="{D17686A6-71D2-4532-8D79-CC7D054FA73C}" srcOrd="4" destOrd="0" presId="urn:microsoft.com/office/officeart/2008/layout/LinedList"/>
    <dgm:cxn modelId="{C6922C50-EDEB-4107-8A3B-CFBF8BE01E31}" type="presParOf" srcId="{9969028E-F175-42A7-A2EE-FA667BA8F4FC}" destId="{E76BF1C1-D8C0-4F96-B222-DD2ED532D231}" srcOrd="5" destOrd="0" presId="urn:microsoft.com/office/officeart/2008/layout/LinedList"/>
    <dgm:cxn modelId="{75230A10-4B9F-43B3-BC20-5D18907DFD27}" type="presParOf" srcId="{E76BF1C1-D8C0-4F96-B222-DD2ED532D231}" destId="{054B4EEF-6393-4586-9D69-43929FF63E43}" srcOrd="0" destOrd="0" presId="urn:microsoft.com/office/officeart/2008/layout/LinedList"/>
    <dgm:cxn modelId="{FEE90C48-E946-42BF-90B2-47012F71DFF0}" type="presParOf" srcId="{E76BF1C1-D8C0-4F96-B222-DD2ED532D231}" destId="{073D12F0-DD05-4E6A-8DCE-7A248D836CC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a:t>The reference list is presented in </a:t>
          </a:r>
          <a:r>
            <a:rPr lang="en-GB" b="1"/>
            <a:t>alphabetical order </a:t>
          </a:r>
          <a:r>
            <a:rPr lang="en-GB"/>
            <a:t>(by author’s surname or organisation)</a:t>
          </a:r>
          <a:endParaRPr lang="en-US"/>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F8F9F-9ECC-4E38-B8FA-1BAD504DF0CB}">
      <dsp:nvSpPr>
        <dsp:cNvPr id="0" name=""/>
        <dsp:cNvSpPr/>
      </dsp:nvSpPr>
      <dsp:spPr>
        <a:xfrm>
          <a:off x="0" y="1197"/>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4C6D45-AE6C-47D2-8015-900D8807D6C4}">
      <dsp:nvSpPr>
        <dsp:cNvPr id="0" name=""/>
        <dsp:cNvSpPr/>
      </dsp:nvSpPr>
      <dsp:spPr>
        <a:xfrm>
          <a:off x="0" y="1197"/>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Advertising messages should be congruent with the values of local culture has been long advocated (Zhang and Gelb, 1996; Boddewyn et al., 1986; Belk et al., 1985; Harris, 1984; Hornik, 1980; Buzzell, 1968). </a:t>
          </a:r>
          <a:endParaRPr lang="en-US" sz="1200" kern="1200"/>
        </a:p>
      </dsp:txBody>
      <dsp:txXfrm>
        <a:off x="0" y="1197"/>
        <a:ext cx="5614060" cy="816763"/>
      </dsp:txXfrm>
    </dsp:sp>
    <dsp:sp modelId="{1CA46C63-3E07-4A9A-A6BA-A2DA24C48268}">
      <dsp:nvSpPr>
        <dsp:cNvPr id="0" name=""/>
        <dsp:cNvSpPr/>
      </dsp:nvSpPr>
      <dsp:spPr>
        <a:xfrm>
          <a:off x="0" y="817961"/>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5D857B-4C4E-45B0-B984-1BC72855B950}">
      <dsp:nvSpPr>
        <dsp:cNvPr id="0" name=""/>
        <dsp:cNvSpPr/>
      </dsp:nvSpPr>
      <dsp:spPr>
        <a:xfrm>
          <a:off x="0" y="817961"/>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Pollay and Gallagher (1990) summarized this position by noting that cultural values are the core of advertising messages and typical advertisements endorse, glamorize and reinforce cultural values. </a:t>
          </a:r>
          <a:endParaRPr lang="en-US" sz="1200" kern="1200"/>
        </a:p>
      </dsp:txBody>
      <dsp:txXfrm>
        <a:off x="0" y="817961"/>
        <a:ext cx="5614060" cy="816763"/>
      </dsp:txXfrm>
    </dsp:sp>
    <dsp:sp modelId="{D17686A6-71D2-4532-8D79-CC7D054FA73C}">
      <dsp:nvSpPr>
        <dsp:cNvPr id="0" name=""/>
        <dsp:cNvSpPr/>
      </dsp:nvSpPr>
      <dsp:spPr>
        <a:xfrm>
          <a:off x="0" y="1634725"/>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4B4EEF-6393-4586-9D69-43929FF63E43}">
      <dsp:nvSpPr>
        <dsp:cNvPr id="0" name=""/>
        <dsp:cNvSpPr/>
      </dsp:nvSpPr>
      <dsp:spPr>
        <a:xfrm>
          <a:off x="0" y="1634725"/>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Empirical studies have found that advertisements reflecting (some) local cultural values are more persuasive than those that ignore them (Gregory and Munch, 1997; Taylor et al., 1997; Han and Shavitt, 1994; Hong et al., 1987; Madden et al., 1986; Marquez, 1975).</a:t>
          </a:r>
          <a:endParaRPr lang="en-US" sz="1200" kern="1200"/>
        </a:p>
      </dsp:txBody>
      <dsp:txXfrm>
        <a:off x="0" y="1634725"/>
        <a:ext cx="5614060" cy="816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reference list is presented in </a:t>
          </a:r>
          <a:r>
            <a:rPr lang="en-GB" sz="1500" b="1" kern="1200"/>
            <a:t>alphabetical order </a:t>
          </a:r>
          <a:r>
            <a:rPr lang="en-GB" sz="1500" kern="1200"/>
            <a:t>(by author’s surname or organisation)</a:t>
          </a:r>
          <a:endParaRPr lang="en-US" sz="1500" kern="120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AD800-86E1-4221-A827-DF8FF1E55102}" type="datetimeFigureOut">
              <a:rPr lang="en-GB" smtClean="0"/>
              <a:t>29/05/2023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4F5602-060E-4B41-B6B2-6DE0F8D6B4BC}" type="slidenum">
              <a:rPr lang="en-GB" smtClean="0"/>
              <a:t>‹#›</a:t>
            </a:fld>
            <a:endParaRPr lang="en-GB"/>
          </a:p>
        </p:txBody>
      </p:sp>
    </p:spTree>
    <p:extLst>
      <p:ext uri="{BB962C8B-B14F-4D97-AF65-F5344CB8AC3E}">
        <p14:creationId xmlns:p14="http://schemas.microsoft.com/office/powerpoint/2010/main" val="1713938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usw-elta.teachable.com/courses/marketing-strategy1/lectures/3950682"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7</a:t>
            </a:fld>
            <a:endParaRPr lang="en-GB"/>
          </a:p>
        </p:txBody>
      </p:sp>
    </p:spTree>
    <p:extLst>
      <p:ext uri="{BB962C8B-B14F-4D97-AF65-F5344CB8AC3E}">
        <p14:creationId xmlns:p14="http://schemas.microsoft.com/office/powerpoint/2010/main" val="275900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order to gather the information on what our customers needs and wants, we do market research </a:t>
            </a:r>
          </a:p>
          <a:p>
            <a:r>
              <a:rPr lang="en-GB" dirty="0"/>
              <a:t>Have any of you taken part in market research? </a:t>
            </a:r>
          </a:p>
          <a:p>
            <a:r>
              <a:rPr lang="en-GB" dirty="0"/>
              <a:t>Who has received a phone call for a survey? Or been stopped by someone?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416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on brands that you will recognise make some notes.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796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6340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vs qualitative question example:</a:t>
            </a:r>
          </a:p>
          <a:p>
            <a:endParaRPr lang="en-GB" dirty="0"/>
          </a:p>
          <a:p>
            <a:r>
              <a:rPr lang="en-GB" dirty="0"/>
              <a:t>Quantitative – Do you like this product?  (binary yes or no answer) can be quantified and assigned numerical values.</a:t>
            </a:r>
          </a:p>
          <a:p>
            <a:endParaRPr lang="en-GB" dirty="0"/>
          </a:p>
          <a:p>
            <a:r>
              <a:rPr lang="en-GB" dirty="0"/>
              <a:t>Qualitative – How do you feel about this product? (forces an explanation) responses will need to include descriptions and provides opportunity to explain and justify, cannot be easily numerically assigned.   </a:t>
            </a:r>
          </a:p>
          <a:p>
            <a:pPr marL="0" indent="0">
              <a:lnSpc>
                <a:spcPct val="120000"/>
              </a:lnSpc>
              <a:buNone/>
            </a:pP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043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ways to target, who, when and how many we target can have impact.</a:t>
            </a:r>
          </a:p>
          <a:p>
            <a:r>
              <a:rPr lang="en-GB" dirty="0"/>
              <a:t>Can be affected by events social/political/leisure etc,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marketers we must consider going to where our target market go, this can be physical or online. How we interpret data must take into consideration how the data was gathered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456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8483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product or service could be the addition of a minibar, a swimming pool, day care for children, be creative but remember we are more interested in the sorts of questions you would ask. </a:t>
            </a:r>
          </a:p>
          <a:p>
            <a:endParaRPr lang="en-GB" dirty="0"/>
          </a:p>
          <a:p>
            <a:r>
              <a:rPr lang="en-GB" dirty="0"/>
              <a:t>As an example a hotel in southern </a:t>
            </a:r>
            <a:r>
              <a:rPr lang="en-GB" dirty="0" err="1"/>
              <a:t>spain</a:t>
            </a:r>
            <a:r>
              <a:rPr lang="en-GB" dirty="0"/>
              <a:t> is considering including guided tours </a:t>
            </a:r>
          </a:p>
          <a:p>
            <a:r>
              <a:rPr lang="en-GB" dirty="0"/>
              <a:t>Questions might include, </a:t>
            </a:r>
          </a:p>
          <a:p>
            <a:r>
              <a:rPr lang="en-GB" dirty="0"/>
              <a:t>How much do you think is a fair price for a 2 hour guided tour?</a:t>
            </a:r>
          </a:p>
          <a:p>
            <a:r>
              <a:rPr lang="en-GB" dirty="0"/>
              <a:t>What kinds of sights would you like to be included.</a:t>
            </a:r>
          </a:p>
          <a:p>
            <a:endParaRPr lang="en-GB" dirty="0"/>
          </a:p>
          <a:p>
            <a:r>
              <a:rPr lang="en-GB" dirty="0"/>
              <a:t>(remember these questions are to ask prospective customers)</a:t>
            </a: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15</a:t>
            </a:fld>
            <a:endParaRPr lang="en-GB"/>
          </a:p>
        </p:txBody>
      </p:sp>
    </p:spTree>
    <p:extLst>
      <p:ext uri="{BB962C8B-B14F-4D97-AF65-F5344CB8AC3E}">
        <p14:creationId xmlns:p14="http://schemas.microsoft.com/office/powerpoint/2010/main" val="348809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p>
          <a:p>
            <a:endParaRPr lang="en-GB" dirty="0"/>
          </a:p>
          <a:p>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16</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will we gauge success? What ‘Metrics’ </a:t>
            </a:r>
            <a:r>
              <a:rPr lang="en-GB" dirty="0" err="1"/>
              <a:t>e.g</a:t>
            </a:r>
            <a:r>
              <a:rPr lang="en-GB" dirty="0"/>
              <a:t> revenue? Number of sales? Number of likes/shares etc? </a:t>
            </a:r>
          </a:p>
        </p:txBody>
      </p:sp>
      <p:sp>
        <p:nvSpPr>
          <p:cNvPr id="4" name="Slide Number Placeholder 3"/>
          <p:cNvSpPr>
            <a:spLocks noGrp="1"/>
          </p:cNvSpPr>
          <p:nvPr>
            <p:ph type="sldNum" sz="quarter" idx="5"/>
          </p:nvPr>
        </p:nvSpPr>
        <p:spPr/>
        <p:txBody>
          <a:bodyPr/>
          <a:lstStyle/>
          <a:p>
            <a:fld id="{5C4F5602-060E-4B41-B6B2-6DE0F8D6B4BC}" type="slidenum">
              <a:rPr lang="en-GB" smtClean="0"/>
              <a:t>18</a:t>
            </a:fld>
            <a:endParaRPr lang="en-GB"/>
          </a:p>
        </p:txBody>
      </p:sp>
    </p:spTree>
    <p:extLst>
      <p:ext uri="{BB962C8B-B14F-4D97-AF65-F5344CB8AC3E}">
        <p14:creationId xmlns:p14="http://schemas.microsoft.com/office/powerpoint/2010/main" val="979713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Setting unachievable goals can be demoralising and lead to exhaustion and damage moral and may well harm a campaign more than help.   </a:t>
            </a:r>
          </a:p>
        </p:txBody>
      </p:sp>
      <p:sp>
        <p:nvSpPr>
          <p:cNvPr id="4" name="Slide Number Placeholder 3"/>
          <p:cNvSpPr>
            <a:spLocks noGrp="1"/>
          </p:cNvSpPr>
          <p:nvPr>
            <p:ph type="sldNum" sz="quarter" idx="5"/>
          </p:nvPr>
        </p:nvSpPr>
        <p:spPr/>
        <p:txBody>
          <a:bodyPr/>
          <a:lstStyle/>
          <a:p>
            <a:fld id="{5C4F5602-060E-4B41-B6B2-6DE0F8D6B4BC}" type="slidenum">
              <a:rPr lang="en-GB" smtClean="0"/>
              <a:t>19</a:t>
            </a:fld>
            <a:endParaRPr lang="en-GB"/>
          </a:p>
        </p:txBody>
      </p:sp>
    </p:spTree>
    <p:extLst>
      <p:ext uri="{BB962C8B-B14F-4D97-AF65-F5344CB8AC3E}">
        <p14:creationId xmlns:p14="http://schemas.microsoft.com/office/powerpoint/2010/main" val="3494082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results are reasonable with the resources available? </a:t>
            </a:r>
          </a:p>
          <a:p>
            <a:r>
              <a:rPr lang="en-GB" dirty="0"/>
              <a:t>Does the target fit in with the organisational goals? </a:t>
            </a:r>
          </a:p>
        </p:txBody>
      </p:sp>
      <p:sp>
        <p:nvSpPr>
          <p:cNvPr id="4" name="Slide Number Placeholder 3"/>
          <p:cNvSpPr>
            <a:spLocks noGrp="1"/>
          </p:cNvSpPr>
          <p:nvPr>
            <p:ph type="sldNum" sz="quarter" idx="5"/>
          </p:nvPr>
        </p:nvSpPr>
        <p:spPr/>
        <p:txBody>
          <a:bodyPr/>
          <a:lstStyle/>
          <a:p>
            <a:fld id="{5C4F5602-060E-4B41-B6B2-6DE0F8D6B4BC}" type="slidenum">
              <a:rPr lang="en-GB" smtClean="0"/>
              <a:t>20</a:t>
            </a:fld>
            <a:endParaRPr lang="en-GB"/>
          </a:p>
        </p:txBody>
      </p:sp>
    </p:spTree>
    <p:extLst>
      <p:ext uri="{BB962C8B-B14F-4D97-AF65-F5344CB8AC3E}">
        <p14:creationId xmlns:p14="http://schemas.microsoft.com/office/powerpoint/2010/main" val="1133801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assessment 2 you have a selection of hotels you can choose from however the savvy amongst you will use the hotel selection from your 1</a:t>
            </a:r>
            <a:r>
              <a:rPr lang="en-GB" baseline="30000" dirty="0"/>
              <a:t>st</a:t>
            </a:r>
            <a:r>
              <a:rPr lang="en-GB" dirty="0"/>
              <a:t> assessment as this will mean you already have a good idea of your hotels situation</a:t>
            </a:r>
          </a:p>
          <a:p>
            <a:r>
              <a:rPr lang="en-GB" dirty="0"/>
              <a:t>From assessment 1 you can identify weaknesses or difficulties where the brand may not be performing as well as possible, you can use this to identify and create a SMART target</a:t>
            </a:r>
          </a:p>
          <a:p>
            <a:endParaRPr lang="en-GB" dirty="0"/>
          </a:p>
          <a:p>
            <a:r>
              <a:rPr lang="en-GB" dirty="0" err="1"/>
              <a:t>e.g</a:t>
            </a:r>
            <a:r>
              <a:rPr lang="en-GB" dirty="0"/>
              <a:t> </a:t>
            </a:r>
            <a:r>
              <a:rPr lang="en-GB" dirty="0" err="1"/>
              <a:t>moxy</a:t>
            </a:r>
            <a:r>
              <a:rPr lang="en-GB" dirty="0"/>
              <a:t> hotel caters to the young and trendy but under utilise social media which is a priority channel for their target consumer profiles</a:t>
            </a:r>
          </a:p>
          <a:p>
            <a:endParaRPr lang="en-GB" dirty="0"/>
          </a:p>
          <a:p>
            <a:r>
              <a:rPr lang="en-GB" dirty="0"/>
              <a:t>So a SMART target for them may be “ the brand will Aim to release marketing communications via Twitter Instagram and ticktock twice per day in order to achieve 100,000 online interactions over an 18 month campaign measured utilising the </a:t>
            </a:r>
            <a:r>
              <a:rPr lang="en-GB" dirty="0" err="1"/>
              <a:t>hubspot</a:t>
            </a:r>
            <a:r>
              <a:rPr lang="en-GB" dirty="0"/>
              <a:t> social media management tool” </a:t>
            </a:r>
          </a:p>
          <a:p>
            <a:endParaRPr lang="en-GB" dirty="0"/>
          </a:p>
          <a:p>
            <a:r>
              <a:rPr lang="en-GB" dirty="0"/>
              <a:t>You will need to include a SMART target as part of your assessment 2. </a:t>
            </a:r>
          </a:p>
          <a:p>
            <a:endParaRPr lang="en-GB" dirty="0"/>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Hilton Hotel</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err="1">
                <a:effectLst/>
                <a:latin typeface="Arial" panose="020B0604020202020204" pitchFamily="34" charset="0"/>
                <a:ea typeface="Times New Roman" panose="02020603050405020304" pitchFamily="18" charset="0"/>
              </a:rPr>
              <a:t>JoandJoe</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Grand Hyatt</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solidFill>
                  <a:srgbClr val="FF0000"/>
                </a:solidFill>
                <a:effectLst/>
                <a:latin typeface="Arial" panose="020B0604020202020204" pitchFamily="34" charset="0"/>
                <a:ea typeface="Times New Roman" panose="02020603050405020304" pitchFamily="18" charset="0"/>
              </a:rPr>
              <a:t>Holiday Inn</a:t>
            </a:r>
            <a:endParaRPr lang="en-GB" sz="1800" b="1" dirty="0">
              <a:solidFill>
                <a:srgbClr val="FF0000"/>
              </a:solidFill>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Six Senses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Best Western</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Raffles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Ibis</a:t>
            </a:r>
            <a:endParaRPr lang="en-GB" sz="1800" b="1"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22</a:t>
            </a:fld>
            <a:endParaRPr lang="en-GB"/>
          </a:p>
        </p:txBody>
      </p:sp>
    </p:spTree>
    <p:extLst>
      <p:ext uri="{BB962C8B-B14F-4D97-AF65-F5344CB8AC3E}">
        <p14:creationId xmlns:p14="http://schemas.microsoft.com/office/powerpoint/2010/main" val="149146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mins to think of a skill or ability you would like to develop and set a SMART target. </a:t>
            </a:r>
          </a:p>
        </p:txBody>
      </p:sp>
      <p:sp>
        <p:nvSpPr>
          <p:cNvPr id="4" name="Slide Number Placeholder 3"/>
          <p:cNvSpPr>
            <a:spLocks noGrp="1"/>
          </p:cNvSpPr>
          <p:nvPr>
            <p:ph type="sldNum" sz="quarter" idx="5"/>
          </p:nvPr>
        </p:nvSpPr>
        <p:spPr/>
        <p:txBody>
          <a:bodyPr/>
          <a:lstStyle/>
          <a:p>
            <a:fld id="{5C4F5602-060E-4B41-B6B2-6DE0F8D6B4BC}" type="slidenum">
              <a:rPr lang="en-GB" smtClean="0"/>
              <a:t>23</a:t>
            </a:fld>
            <a:endParaRPr lang="en-GB"/>
          </a:p>
        </p:txBody>
      </p:sp>
    </p:spTree>
    <p:extLst>
      <p:ext uri="{BB962C8B-B14F-4D97-AF65-F5344CB8AC3E}">
        <p14:creationId xmlns:p14="http://schemas.microsoft.com/office/powerpoint/2010/main" val="3953754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section of SOSTAC is strategy </a:t>
            </a:r>
          </a:p>
        </p:txBody>
      </p:sp>
      <p:sp>
        <p:nvSpPr>
          <p:cNvPr id="4" name="Slide Number Placeholder 3"/>
          <p:cNvSpPr>
            <a:spLocks noGrp="1"/>
          </p:cNvSpPr>
          <p:nvPr>
            <p:ph type="sldNum" sz="quarter" idx="5"/>
          </p:nvPr>
        </p:nvSpPr>
        <p:spPr/>
        <p:txBody>
          <a:bodyPr/>
          <a:lstStyle/>
          <a:p>
            <a:fld id="{5C4F5602-060E-4B41-B6B2-6DE0F8D6B4BC}" type="slidenum">
              <a:rPr lang="en-GB" smtClean="0"/>
              <a:t>25</a:t>
            </a:fld>
            <a:endParaRPr lang="en-GB"/>
          </a:p>
        </p:txBody>
      </p:sp>
    </p:spTree>
    <p:extLst>
      <p:ext uri="{BB962C8B-B14F-4D97-AF65-F5344CB8AC3E}">
        <p14:creationId xmlns:p14="http://schemas.microsoft.com/office/powerpoint/2010/main" val="1666875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DD3BEBB-1D0B-4872-976F-CCC7F21D4AA7}"/>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655C76BF-14F8-42C9-938D-83EE696EEE4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latin typeface="Arial" panose="020B0604020202020204" pitchFamily="34" charset="0"/>
                <a:cs typeface="Arial" panose="020B0604020202020204" pitchFamily="34" charset="0"/>
              </a:rPr>
              <a:t>Ansofs</a:t>
            </a:r>
            <a:r>
              <a:rPr lang="en-US" altLang="en-US" dirty="0">
                <a:latin typeface="Arial" panose="020B0604020202020204" pitchFamily="34" charset="0"/>
                <a:cs typeface="Arial" panose="020B0604020202020204" pitchFamily="34" charset="0"/>
              </a:rPr>
              <a:t> matrix offers a number of market development strategies </a:t>
            </a:r>
          </a:p>
        </p:txBody>
      </p:sp>
    </p:spTree>
    <p:extLst>
      <p:ext uri="{BB962C8B-B14F-4D97-AF65-F5344CB8AC3E}">
        <p14:creationId xmlns:p14="http://schemas.microsoft.com/office/powerpoint/2010/main" val="31749904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b="1" dirty="0"/>
              <a:t>So what are these strategies? And how do they compare?</a:t>
            </a:r>
          </a:p>
          <a:p>
            <a:pPr eaLnBrk="1" hangingPunct="1"/>
            <a:endParaRPr lang="en-US" b="1" dirty="0"/>
          </a:p>
          <a:p>
            <a:pPr eaLnBrk="1" hangingPunct="1"/>
            <a:r>
              <a:rPr lang="en-US" b="1" dirty="0"/>
              <a:t>MP: It involves marketing existing </a:t>
            </a:r>
            <a:r>
              <a:rPr lang="en-US" b="1" dirty="0" err="1"/>
              <a:t>Pdcts</a:t>
            </a:r>
            <a:r>
              <a:rPr lang="en-US" b="1" dirty="0"/>
              <a:t> onto existing </a:t>
            </a:r>
            <a:r>
              <a:rPr lang="en-US" b="1" dirty="0" err="1"/>
              <a:t>Mkts</a:t>
            </a:r>
            <a:r>
              <a:rPr lang="en-US" b="1" dirty="0"/>
              <a:t> – only better. It is a strategy that aims at doing better one is already doing well.</a:t>
            </a:r>
            <a:endParaRPr lang="en-US" dirty="0"/>
          </a:p>
          <a:p>
            <a:pPr eaLnBrk="1" hangingPunct="1"/>
            <a:r>
              <a:rPr lang="en-US" b="1" dirty="0"/>
              <a:t>Objective is to increase market share, reduce churn and expand revenues (through ARPU)</a:t>
            </a:r>
            <a:r>
              <a:rPr lang="en-US" dirty="0"/>
              <a:t>.</a:t>
            </a:r>
          </a:p>
          <a:p>
            <a:pPr eaLnBrk="1" hangingPunct="1"/>
            <a:endParaRPr lang="en-US" dirty="0"/>
          </a:p>
          <a:p>
            <a:pPr eaLnBrk="1" hangingPunct="1"/>
            <a:r>
              <a:rPr lang="en-US" b="1" dirty="0"/>
              <a:t>Ways to do it</a:t>
            </a:r>
            <a:r>
              <a:rPr lang="en-US" dirty="0"/>
              <a:t>: brand investment, customer care, added functionalities, online support tools, etc. but also bundling – selling you more than what you bargained for.</a:t>
            </a:r>
          </a:p>
          <a:p>
            <a:pPr eaLnBrk="1" hangingPunct="1"/>
            <a:endParaRPr lang="en-US" dirty="0"/>
          </a:p>
          <a:p>
            <a:pPr eaLnBrk="1" hangingPunct="1"/>
            <a:r>
              <a:rPr lang="en-US" b="1" dirty="0"/>
              <a:t>Low risk strategy as it is based on what the firm has already been doing for some time</a:t>
            </a:r>
            <a:r>
              <a:rPr lang="en-US" dirty="0"/>
              <a:t> - you try to be better at it.</a:t>
            </a:r>
          </a:p>
          <a:p>
            <a:pPr eaLnBrk="1" hangingPunct="1"/>
            <a:r>
              <a:rPr lang="en-US" dirty="0"/>
              <a:t>Low risk, high success rate, as earlier examples demonstrate.</a:t>
            </a:r>
          </a:p>
          <a:p>
            <a:pPr eaLnBrk="1" hangingPunct="1"/>
            <a:endParaRPr lang="en-US" dirty="0"/>
          </a:p>
        </p:txBody>
      </p:sp>
    </p:spTree>
    <p:extLst>
      <p:ext uri="{BB962C8B-B14F-4D97-AF65-F5344CB8AC3E}">
        <p14:creationId xmlns:p14="http://schemas.microsoft.com/office/powerpoint/2010/main" val="9731554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b="1" dirty="0"/>
              <a:t>PD: new product to existing market </a:t>
            </a:r>
            <a:r>
              <a:rPr lang="en-GB" b="1" dirty="0">
                <a:sym typeface="Wingdings" pitchFamily="2" charset="2"/>
              </a:rPr>
              <a:t></a:t>
            </a:r>
            <a:r>
              <a:rPr lang="en-GB" b="1" dirty="0"/>
              <a:t> implies substantial modifications to existing products to extend the lifecycle of the product</a:t>
            </a:r>
            <a:r>
              <a:rPr lang="en-GB" dirty="0"/>
              <a:t>.</a:t>
            </a:r>
          </a:p>
          <a:p>
            <a:pPr eaLnBrk="1" hangingPunct="1">
              <a:buFont typeface="Wingdings" pitchFamily="2" charset="2"/>
              <a:buChar char="à"/>
            </a:pPr>
            <a:r>
              <a:rPr lang="en-GB" dirty="0"/>
              <a:t>Example: the 5</a:t>
            </a:r>
            <a:r>
              <a:rPr lang="en-GB" baseline="30000" dirty="0"/>
              <a:t>th</a:t>
            </a:r>
            <a:r>
              <a:rPr lang="en-GB" dirty="0"/>
              <a:t>, 6</a:t>
            </a:r>
            <a:r>
              <a:rPr lang="en-GB" baseline="30000" dirty="0"/>
              <a:t>th</a:t>
            </a:r>
            <a:r>
              <a:rPr lang="en-GB" dirty="0"/>
              <a:t>, or 7</a:t>
            </a:r>
            <a:r>
              <a:rPr lang="en-GB" baseline="30000" dirty="0"/>
              <a:t>th</a:t>
            </a:r>
            <a:r>
              <a:rPr lang="en-GB" dirty="0"/>
              <a:t> edition of a textbook. Most of the material used remains the same, only incremental changes are implemented</a:t>
            </a:r>
          </a:p>
          <a:p>
            <a:pPr eaLnBrk="1" hangingPunct="1">
              <a:buFont typeface="Wingdings" pitchFamily="2" charset="2"/>
              <a:buChar char="à"/>
            </a:pPr>
            <a:r>
              <a:rPr lang="en-GB" dirty="0"/>
              <a:t>Walkman, ~CD player, mp3 player, bone conductor headphones, folding phones largely</a:t>
            </a:r>
            <a:r>
              <a:rPr lang="en-GB" baseline="0" dirty="0"/>
              <a:t> modified product for similar customers</a:t>
            </a:r>
          </a:p>
          <a:p>
            <a:pPr eaLnBrk="1" hangingPunct="1">
              <a:buFont typeface="Wingdings" pitchFamily="2" charset="2"/>
              <a:buChar char="à"/>
            </a:pPr>
            <a:endParaRPr lang="en-GB" baseline="0" dirty="0"/>
          </a:p>
          <a:p>
            <a:pPr eaLnBrk="1" hangingPunct="1">
              <a:buFont typeface="Wingdings" pitchFamily="2" charset="2"/>
              <a:buChar char="à"/>
            </a:pPr>
            <a:r>
              <a:rPr lang="en-GB" baseline="0" dirty="0"/>
              <a:t>Expensive and risky. Developing products take R&amp;D and by the time you release the tech may have moved on </a:t>
            </a:r>
            <a:r>
              <a:rPr lang="en-GB" baseline="0" dirty="0" err="1"/>
              <a:t>e.g</a:t>
            </a:r>
            <a:r>
              <a:rPr lang="en-GB" baseline="0" dirty="0"/>
              <a:t>  </a:t>
            </a:r>
            <a:endParaRPr lang="en-GB" dirty="0"/>
          </a:p>
          <a:p>
            <a:pPr eaLnBrk="1" hangingPunct="1"/>
            <a:endParaRPr lang="en-GB" dirty="0"/>
          </a:p>
        </p:txBody>
      </p:sp>
    </p:spTree>
    <p:extLst>
      <p:ext uri="{BB962C8B-B14F-4D97-AF65-F5344CB8AC3E}">
        <p14:creationId xmlns:p14="http://schemas.microsoft.com/office/powerpoint/2010/main" val="26137502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US" b="1" dirty="0"/>
              <a:t>MD – offering existing products in new markets</a:t>
            </a:r>
            <a:r>
              <a:rPr lang="en-US" dirty="0"/>
              <a:t> </a:t>
            </a:r>
            <a:r>
              <a:rPr lang="en-US" dirty="0">
                <a:sym typeface="Wingdings" pitchFamily="2" charset="2"/>
              </a:rPr>
              <a:t> </a:t>
            </a:r>
            <a:r>
              <a:rPr lang="en-US" dirty="0"/>
              <a:t>similar to a </a:t>
            </a:r>
            <a:r>
              <a:rPr lang="en-US" dirty="0" err="1"/>
              <a:t>strat</a:t>
            </a:r>
            <a:r>
              <a:rPr lang="en-US" dirty="0"/>
              <a:t> of </a:t>
            </a:r>
            <a:r>
              <a:rPr lang="en-US" dirty="0" err="1"/>
              <a:t>specialisation</a:t>
            </a:r>
            <a:r>
              <a:rPr lang="en-US" dirty="0"/>
              <a:t>.</a:t>
            </a:r>
          </a:p>
          <a:p>
            <a:pPr eaLnBrk="1" hangingPunct="1"/>
            <a:r>
              <a:rPr lang="en-US" b="1" dirty="0"/>
              <a:t> Aim: to try and reach out to consumers or markets that were not the original target market by making changes to products and making them more suited to the needs of related markets</a:t>
            </a:r>
            <a:endParaRPr lang="en-US" dirty="0"/>
          </a:p>
          <a:p>
            <a:pPr eaLnBrk="1" hangingPunct="1"/>
            <a:r>
              <a:rPr lang="en-US" dirty="0">
                <a:sym typeface="Wingdings" pitchFamily="2" charset="2"/>
              </a:rPr>
              <a:t> </a:t>
            </a:r>
            <a:r>
              <a:rPr lang="en-US" dirty="0"/>
              <a:t>Low risk, as product is based on firm's own resources and capabilities. Can be very successful, but danger in loosing sight of your main market. </a:t>
            </a:r>
          </a:p>
          <a:p>
            <a:pPr eaLnBrk="1" hangingPunct="1"/>
            <a:endParaRPr lang="en-GB" dirty="0"/>
          </a:p>
          <a:p>
            <a:pPr eaLnBrk="1" hangingPunct="1"/>
            <a:r>
              <a:rPr lang="en-GB" b="1" dirty="0"/>
              <a:t>Can also be a source of cost</a:t>
            </a:r>
            <a:r>
              <a:rPr lang="en-GB" dirty="0"/>
              <a:t>: need to make changes to the products to suit related markets’ tastes and usages.</a:t>
            </a:r>
          </a:p>
          <a:p>
            <a:pPr eaLnBrk="1" hangingPunct="1"/>
            <a:endParaRPr lang="en-GB" dirty="0"/>
          </a:p>
          <a:p>
            <a:r>
              <a:rPr lang="en-GB" sz="1200" b="0" i="0" kern="1200" dirty="0">
                <a:solidFill>
                  <a:schemeClr val="tx1"/>
                </a:solidFill>
                <a:effectLst/>
                <a:latin typeface="+mn-lt"/>
                <a:ea typeface="+mn-ea"/>
                <a:cs typeface="+mn-cs"/>
              </a:rPr>
              <a:t>I read a fascinating story about a baking soda manufacturer whose sales were declining because more ladies were working full time and so were not doing as much baking anymore. The baking soda manufacturer surveyed their clients and discovered that their clients were actually using baking soda for dozens of uses that were nothing to do with baking. They used baking soda as a fridge deodorant, a washing powder, a stain remover and much more.</a:t>
            </a:r>
          </a:p>
          <a:p>
            <a:r>
              <a:rPr lang="en-GB" sz="1200" b="0" i="0" kern="1200" dirty="0">
                <a:solidFill>
                  <a:schemeClr val="tx1"/>
                </a:solidFill>
                <a:effectLst/>
                <a:latin typeface="+mn-lt"/>
                <a:ea typeface="+mn-ea"/>
                <a:cs typeface="+mn-cs"/>
              </a:rPr>
              <a:t>The baking soda manufacturer created a wide range of brand new products like fridge deodorizers, laundry powders </a:t>
            </a:r>
            <a:r>
              <a:rPr lang="en-GB" sz="1200" b="0" i="0" kern="1200" dirty="0" err="1">
                <a:solidFill>
                  <a:schemeClr val="tx1"/>
                </a:solidFill>
                <a:effectLst/>
                <a:latin typeface="+mn-lt"/>
                <a:ea typeface="+mn-ea"/>
                <a:cs typeface="+mn-cs"/>
              </a:rPr>
              <a:t>etc</a:t>
            </a:r>
            <a:r>
              <a:rPr lang="en-GB" sz="1200" b="0" i="0" kern="1200" dirty="0">
                <a:solidFill>
                  <a:schemeClr val="tx1"/>
                </a:solidFill>
                <a:effectLst/>
                <a:latin typeface="+mn-lt"/>
                <a:ea typeface="+mn-ea"/>
                <a:cs typeface="+mn-cs"/>
              </a:rPr>
              <a:t> based on this feedback. And they made millions of dollars of brand new sales as a result of these new uses for baking soda.</a:t>
            </a:r>
          </a:p>
          <a:p>
            <a:pPr eaLnBrk="1" hangingPunct="1"/>
            <a:endParaRPr lang="en-US" dirty="0"/>
          </a:p>
        </p:txBody>
      </p:sp>
    </p:spTree>
    <p:extLst>
      <p:ext uri="{BB962C8B-B14F-4D97-AF65-F5344CB8AC3E}">
        <p14:creationId xmlns:p14="http://schemas.microsoft.com/office/powerpoint/2010/main" val="28407431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other more likely strategic opportunities available may be internationalisation as an example of market development from </a:t>
            </a:r>
            <a:r>
              <a:rPr lang="en-GB" dirty="0" err="1"/>
              <a:t>Ansoffs</a:t>
            </a:r>
            <a:r>
              <a:rPr lang="en-GB" dirty="0"/>
              <a:t> matrix</a:t>
            </a:r>
          </a:p>
        </p:txBody>
      </p:sp>
      <p:sp>
        <p:nvSpPr>
          <p:cNvPr id="4" name="Slide Number Placeholder 3"/>
          <p:cNvSpPr>
            <a:spLocks noGrp="1"/>
          </p:cNvSpPr>
          <p:nvPr>
            <p:ph type="sldNum" sz="quarter" idx="5"/>
          </p:nvPr>
        </p:nvSpPr>
        <p:spPr/>
        <p:txBody>
          <a:bodyPr/>
          <a:lstStyle/>
          <a:p>
            <a:fld id="{5C4F5602-060E-4B41-B6B2-6DE0F8D6B4BC}" type="slidenum">
              <a:rPr lang="en-GB" smtClean="0"/>
              <a:t>31</a:t>
            </a:fld>
            <a:endParaRPr lang="en-GB"/>
          </a:p>
        </p:txBody>
      </p:sp>
    </p:spTree>
    <p:extLst>
      <p:ext uri="{BB962C8B-B14F-4D97-AF65-F5344CB8AC3E}">
        <p14:creationId xmlns:p14="http://schemas.microsoft.com/office/powerpoint/2010/main" val="41505917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Overal</a:t>
            </a:r>
            <a:r>
              <a:rPr lang="en-GB" dirty="0"/>
              <a:t> we can look at international marketing in 3 ways –</a:t>
            </a:r>
          </a:p>
          <a:p>
            <a:r>
              <a:rPr lang="en-GB" dirty="0"/>
              <a:t>Global – the same in every way except for language, (lower cost, easier to implement, metrics can be general)</a:t>
            </a:r>
          </a:p>
          <a:p>
            <a:r>
              <a:rPr lang="en-GB" dirty="0" err="1"/>
              <a:t>Glocal</a:t>
            </a:r>
            <a:r>
              <a:rPr lang="en-GB" dirty="0"/>
              <a:t> -  same artistic approach and overall aim, but culture, nuances and message can be adapted)</a:t>
            </a:r>
          </a:p>
          <a:p>
            <a:r>
              <a:rPr lang="en-GB" dirty="0"/>
              <a:t>Local – highly tailored approach marketing “nodes” where strategy will be devised and implemented locally (branding is often still centralised).   </a:t>
            </a:r>
          </a:p>
        </p:txBody>
      </p:sp>
      <p:sp>
        <p:nvSpPr>
          <p:cNvPr id="4" name="Slide Number Placeholder 3"/>
          <p:cNvSpPr>
            <a:spLocks noGrp="1"/>
          </p:cNvSpPr>
          <p:nvPr>
            <p:ph type="sldNum" sz="quarter" idx="5"/>
          </p:nvPr>
        </p:nvSpPr>
        <p:spPr/>
        <p:txBody>
          <a:bodyPr/>
          <a:lstStyle/>
          <a:p>
            <a:fld id="{5C4F5602-060E-4B41-B6B2-6DE0F8D6B4BC}" type="slidenum">
              <a:rPr lang="en-GB" smtClean="0"/>
              <a:t>32</a:t>
            </a:fld>
            <a:endParaRPr lang="en-GB"/>
          </a:p>
        </p:txBody>
      </p:sp>
    </p:spTree>
    <p:extLst>
      <p:ext uri="{BB962C8B-B14F-4D97-AF65-F5344CB8AC3E}">
        <p14:creationId xmlns:p14="http://schemas.microsoft.com/office/powerpoint/2010/main" val="2768253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discusses marketing examples of linguistic and cultural failure in internationalisation </a:t>
            </a:r>
          </a:p>
        </p:txBody>
      </p:sp>
      <p:sp>
        <p:nvSpPr>
          <p:cNvPr id="4" name="Slide Number Placeholder 3"/>
          <p:cNvSpPr>
            <a:spLocks noGrp="1"/>
          </p:cNvSpPr>
          <p:nvPr>
            <p:ph type="sldNum" sz="quarter" idx="5"/>
          </p:nvPr>
        </p:nvSpPr>
        <p:spPr/>
        <p:txBody>
          <a:bodyPr/>
          <a:lstStyle/>
          <a:p>
            <a:fld id="{5C4F5602-060E-4B41-B6B2-6DE0F8D6B4BC}" type="slidenum">
              <a:rPr lang="en-GB" smtClean="0"/>
              <a:t>33</a:t>
            </a:fld>
            <a:endParaRPr lang="en-GB"/>
          </a:p>
        </p:txBody>
      </p:sp>
    </p:spTree>
    <p:extLst>
      <p:ext uri="{BB962C8B-B14F-4D97-AF65-F5344CB8AC3E}">
        <p14:creationId xmlns:p14="http://schemas.microsoft.com/office/powerpoint/2010/main" val="33407321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Diversification drivers- less of a concern for marketers when managing an existing brand</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a:solidFill>
                  <a:srgbClr val="0070C0"/>
                </a:solidFill>
              </a:rPr>
              <a:t>products</a:t>
            </a:r>
          </a:p>
          <a:p>
            <a:pPr lvl="1"/>
            <a:r>
              <a:rPr lang="fi-FI" i="1" dirty="0" err="1"/>
              <a:t>Similar</a:t>
            </a:r>
            <a:r>
              <a:rPr lang="fi-FI" i="1" dirty="0"/>
              <a:t> </a:t>
            </a:r>
            <a:r>
              <a:rPr lang="fi-FI" i="1" dirty="0" err="1"/>
              <a:t>materials</a:t>
            </a:r>
            <a:r>
              <a:rPr lang="fi-FI" i="1" dirty="0"/>
              <a:t>, </a:t>
            </a:r>
            <a:r>
              <a:rPr lang="fi-FI" i="1" dirty="0" err="1"/>
              <a:t>can</a:t>
            </a:r>
            <a:r>
              <a:rPr lang="fi-FI" i="1" dirty="0"/>
              <a:t> </a:t>
            </a:r>
            <a:r>
              <a:rPr lang="fi-FI" i="1" dirty="0" err="1"/>
              <a:t>utilize</a:t>
            </a:r>
            <a:r>
              <a:rPr lang="fi-FI" i="1" dirty="0"/>
              <a:t> </a:t>
            </a:r>
            <a:r>
              <a:rPr lang="fi-FI" i="1" dirty="0" err="1"/>
              <a:t>same</a:t>
            </a:r>
            <a:r>
              <a:rPr lang="fi-FI" i="1" dirty="0"/>
              <a:t> </a:t>
            </a:r>
            <a:r>
              <a:rPr lang="fi-FI" i="1" dirty="0" err="1"/>
              <a:t>manufacturing</a:t>
            </a:r>
            <a:r>
              <a:rPr lang="fi-FI" i="1" dirty="0"/>
              <a:t> </a:t>
            </a:r>
            <a:r>
              <a:rPr lang="fi-FI" i="1" dirty="0" err="1"/>
              <a:t>plants</a:t>
            </a:r>
            <a:r>
              <a:rPr lang="fi-FI" i="1" dirty="0"/>
              <a:t>, </a:t>
            </a:r>
            <a:r>
              <a:rPr lang="fi-FI" i="1" dirty="0" err="1"/>
              <a:t>machines</a:t>
            </a:r>
            <a:r>
              <a:rPr lang="fi-FI" i="1" dirty="0"/>
              <a:t>, </a:t>
            </a:r>
            <a:r>
              <a:rPr lang="fi-FI" i="1" dirty="0" err="1"/>
              <a:t>processess</a:t>
            </a:r>
            <a:r>
              <a:rPr lang="fi-FI" i="1" dirty="0"/>
              <a:t> etc.</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err="1">
                <a:solidFill>
                  <a:srgbClr val="0070C0"/>
                </a:solidFill>
              </a:rPr>
              <a:t>skills</a:t>
            </a:r>
            <a:r>
              <a:rPr lang="fi-FI" sz="2400" dirty="0">
                <a:solidFill>
                  <a:srgbClr val="0070C0"/>
                </a:solidFill>
              </a:rPr>
              <a:t> </a:t>
            </a:r>
            <a:r>
              <a:rPr lang="fi-FI" sz="2400" dirty="0"/>
              <a:t>and </a:t>
            </a:r>
            <a:r>
              <a:rPr lang="fi-FI" sz="2400" i="1" dirty="0" err="1">
                <a:solidFill>
                  <a:srgbClr val="0070C0"/>
                </a:solidFill>
              </a:rPr>
              <a:t>competencies</a:t>
            </a:r>
            <a:endParaRPr lang="fi-FI" sz="2400" i="1" dirty="0">
              <a:solidFill>
                <a:srgbClr val="0070C0"/>
              </a:solidFill>
            </a:endParaRPr>
          </a:p>
          <a:p>
            <a:pPr lvl="1"/>
            <a:r>
              <a:rPr lang="fi-FI" i="1" dirty="0" err="1"/>
              <a:t>Leadership</a:t>
            </a:r>
            <a:r>
              <a:rPr lang="fi-FI" i="1" dirty="0"/>
              <a:t> </a:t>
            </a:r>
            <a:r>
              <a:rPr lang="fi-FI" i="1" dirty="0" err="1"/>
              <a:t>capabilities</a:t>
            </a:r>
            <a:r>
              <a:rPr lang="fi-FI" i="1" dirty="0"/>
              <a:t>, </a:t>
            </a:r>
            <a:r>
              <a:rPr lang="fi-FI" i="1" dirty="0" err="1"/>
              <a:t>experience</a:t>
            </a:r>
            <a:r>
              <a:rPr lang="fi-FI" i="1" dirty="0"/>
              <a:t>, </a:t>
            </a:r>
            <a:r>
              <a:rPr lang="fi-FI" i="1" dirty="0" err="1"/>
              <a:t>knowledge</a:t>
            </a:r>
            <a:r>
              <a:rPr lang="fi-FI" i="1" dirty="0"/>
              <a:t> of </a:t>
            </a:r>
            <a:r>
              <a:rPr lang="fi-FI" i="1" dirty="0" err="1"/>
              <a:t>markets</a:t>
            </a:r>
            <a:r>
              <a:rPr lang="fi-FI" i="1" dirty="0"/>
              <a:t> and </a:t>
            </a:r>
            <a:r>
              <a:rPr lang="fi-FI" i="1" dirty="0" err="1"/>
              <a:t>customers</a:t>
            </a:r>
            <a:endParaRPr lang="fi-FI" i="1" dirty="0"/>
          </a:p>
          <a:p>
            <a:r>
              <a:rPr lang="fi-FI" sz="2400" dirty="0" err="1"/>
              <a:t>Often</a:t>
            </a:r>
            <a:r>
              <a:rPr lang="fi-FI" sz="2400" dirty="0"/>
              <a:t> </a:t>
            </a:r>
            <a:r>
              <a:rPr lang="fi-FI" sz="2400" dirty="0" err="1"/>
              <a:t>acts</a:t>
            </a:r>
            <a:r>
              <a:rPr lang="fi-FI" sz="2400" dirty="0"/>
              <a:t> as </a:t>
            </a:r>
            <a:r>
              <a:rPr lang="fi-FI" sz="2400" dirty="0" err="1"/>
              <a:t>platform</a:t>
            </a:r>
            <a:r>
              <a:rPr lang="fi-FI" sz="2400" dirty="0"/>
              <a:t> for </a:t>
            </a:r>
            <a:r>
              <a:rPr lang="fi-FI" sz="2400" dirty="0" err="1">
                <a:solidFill>
                  <a:srgbClr val="0070C0"/>
                </a:solidFill>
              </a:rPr>
              <a:t>international</a:t>
            </a:r>
            <a:r>
              <a:rPr lang="fi-FI" sz="2400" dirty="0">
                <a:solidFill>
                  <a:srgbClr val="0070C0"/>
                </a:solidFill>
              </a:rPr>
              <a:t> </a:t>
            </a:r>
            <a:r>
              <a:rPr lang="fi-FI" sz="2400" dirty="0" err="1">
                <a:solidFill>
                  <a:srgbClr val="0070C0"/>
                </a:solidFill>
              </a:rPr>
              <a:t>expansion</a:t>
            </a:r>
            <a:endParaRPr lang="fi-FI" sz="2400" dirty="0">
              <a:solidFill>
                <a:srgbClr val="0070C0"/>
              </a:solidFill>
            </a:endParaRPr>
          </a:p>
          <a:p>
            <a:pPr lvl="1"/>
            <a:r>
              <a:rPr lang="fi-FI" dirty="0" err="1"/>
              <a:t>Taking</a:t>
            </a:r>
            <a:r>
              <a:rPr lang="fi-FI" dirty="0"/>
              <a:t> </a:t>
            </a:r>
            <a:r>
              <a:rPr lang="fi-FI" dirty="0" err="1"/>
              <a:t>core</a:t>
            </a:r>
            <a:r>
              <a:rPr lang="fi-FI" dirty="0"/>
              <a:t> </a:t>
            </a:r>
            <a:r>
              <a:rPr lang="fi-FI" dirty="0" err="1"/>
              <a:t>competence</a:t>
            </a:r>
            <a:r>
              <a:rPr lang="fi-FI" dirty="0"/>
              <a:t> on </a:t>
            </a:r>
            <a:r>
              <a:rPr lang="fi-FI" dirty="0" err="1"/>
              <a:t>step</a:t>
            </a:r>
            <a:r>
              <a:rPr lang="fi-FI" dirty="0"/>
              <a:t> </a:t>
            </a:r>
            <a:r>
              <a:rPr lang="fi-FI" dirty="0" err="1"/>
              <a:t>further</a:t>
            </a:r>
            <a:endParaRPr lang="fi-FI" dirty="0"/>
          </a:p>
          <a:p>
            <a:pPr lvl="1"/>
            <a:r>
              <a:rPr lang="fi-FI" i="1" dirty="0"/>
              <a:t>i.e. </a:t>
            </a:r>
            <a:r>
              <a:rPr lang="fi-FI" i="1" dirty="0" err="1"/>
              <a:t>Higher</a:t>
            </a:r>
            <a:r>
              <a:rPr lang="fi-FI" i="1" dirty="0"/>
              <a:t> </a:t>
            </a:r>
            <a:r>
              <a:rPr lang="fi-FI" i="1" dirty="0" err="1"/>
              <a:t>value</a:t>
            </a:r>
            <a:r>
              <a:rPr lang="fi-FI" i="1" dirty="0"/>
              <a:t> </a:t>
            </a:r>
            <a:r>
              <a:rPr lang="fi-FI" i="1" dirty="0" err="1"/>
              <a:t>product</a:t>
            </a:r>
            <a:r>
              <a:rPr lang="fi-FI" i="1" dirty="0"/>
              <a:t> for </a:t>
            </a:r>
            <a:r>
              <a:rPr lang="fi-FI" i="1" dirty="0" err="1"/>
              <a:t>developed</a:t>
            </a:r>
            <a:r>
              <a:rPr lang="fi-FI" i="1" dirty="0"/>
              <a:t> </a:t>
            </a:r>
            <a:r>
              <a:rPr lang="fi-FI" i="1" dirty="0" err="1"/>
              <a:t>markets</a:t>
            </a:r>
            <a:r>
              <a:rPr lang="fi-FI" i="1" dirty="0"/>
              <a:t> and </a:t>
            </a:r>
            <a:r>
              <a:rPr lang="fi-FI" i="1" dirty="0" err="1"/>
              <a:t>more</a:t>
            </a:r>
            <a:r>
              <a:rPr lang="fi-FI" i="1" dirty="0"/>
              <a:t> </a:t>
            </a:r>
            <a:r>
              <a:rPr lang="fi-FI" i="1" dirty="0" err="1"/>
              <a:t>streamlined</a:t>
            </a:r>
            <a:r>
              <a:rPr lang="fi-FI" i="1" dirty="0"/>
              <a:t> version for </a:t>
            </a:r>
            <a:r>
              <a:rPr lang="fi-FI" i="1" dirty="0" err="1"/>
              <a:t>emerging</a:t>
            </a:r>
            <a:r>
              <a:rPr lang="fi-FI" i="1" dirty="0"/>
              <a:t> </a:t>
            </a:r>
            <a:r>
              <a:rPr lang="fi-FI" i="1" dirty="0" err="1"/>
              <a:t>economies</a:t>
            </a:r>
            <a:endParaRPr lang="fi-FI" i="1" dirty="0"/>
          </a:p>
          <a:p>
            <a:r>
              <a:rPr lang="fi-FI" sz="2400" dirty="0" err="1">
                <a:solidFill>
                  <a:srgbClr val="0070C0"/>
                </a:solidFill>
              </a:rPr>
              <a:t>Scale</a:t>
            </a:r>
            <a:r>
              <a:rPr lang="fi-FI" sz="2400" dirty="0"/>
              <a:t> and </a:t>
            </a:r>
            <a:r>
              <a:rPr lang="fi-FI" sz="2400" dirty="0" err="1">
                <a:solidFill>
                  <a:srgbClr val="0070C0"/>
                </a:solidFill>
              </a:rPr>
              <a:t>scope</a:t>
            </a:r>
            <a:r>
              <a:rPr lang="fi-FI" sz="2400" dirty="0"/>
              <a:t> of </a:t>
            </a:r>
            <a:r>
              <a:rPr lang="fi-FI" sz="2400" dirty="0" err="1"/>
              <a:t>operations</a:t>
            </a:r>
            <a:endParaRPr lang="fi-FI" sz="2400" dirty="0"/>
          </a:p>
          <a:p>
            <a:pPr lvl="1"/>
            <a:r>
              <a:rPr lang="fi-FI" dirty="0" err="1"/>
              <a:t>Potentially</a:t>
            </a:r>
            <a:r>
              <a:rPr lang="fi-FI" dirty="0"/>
              <a:t> </a:t>
            </a:r>
            <a:r>
              <a:rPr lang="fi-FI" dirty="0" err="1"/>
              <a:t>higher</a:t>
            </a:r>
            <a:r>
              <a:rPr lang="fi-FI" dirty="0"/>
              <a:t> </a:t>
            </a:r>
            <a:r>
              <a:rPr lang="fi-FI" dirty="0" err="1"/>
              <a:t>degree</a:t>
            </a:r>
            <a:r>
              <a:rPr lang="fi-FI" dirty="0"/>
              <a:t> of </a:t>
            </a:r>
            <a:r>
              <a:rPr lang="fi-FI" dirty="0" err="1"/>
              <a:t>benefits</a:t>
            </a:r>
            <a:r>
              <a:rPr lang="fi-FI" dirty="0"/>
              <a:t> </a:t>
            </a:r>
            <a:r>
              <a:rPr lang="fi-FI" dirty="0" err="1"/>
              <a:t>than</a:t>
            </a:r>
            <a:r>
              <a:rPr lang="fi-FI" dirty="0"/>
              <a:t> in </a:t>
            </a:r>
            <a:r>
              <a:rPr lang="fi-FI" dirty="0" err="1"/>
              <a:t>unrelated</a:t>
            </a:r>
            <a:r>
              <a:rPr lang="fi-FI" dirty="0"/>
              <a:t> </a:t>
            </a:r>
            <a:r>
              <a:rPr lang="fi-FI" dirty="0" err="1"/>
              <a:t>diversification</a:t>
            </a:r>
            <a:endParaRPr lang="fi-FI" dirty="0"/>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34</a:t>
            </a:fld>
            <a:endParaRPr lang="en-GB"/>
          </a:p>
        </p:txBody>
      </p:sp>
    </p:spTree>
    <p:extLst>
      <p:ext uri="{BB962C8B-B14F-4D97-AF65-F5344CB8AC3E}">
        <p14:creationId xmlns:p14="http://schemas.microsoft.com/office/powerpoint/2010/main" val="15648510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Marketing Mix | UWTSD MIX (teachable.com)</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6872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36</a:t>
            </a:fld>
            <a:endParaRPr lang="en-GB"/>
          </a:p>
        </p:txBody>
      </p:sp>
    </p:spTree>
    <p:extLst>
      <p:ext uri="{BB962C8B-B14F-4D97-AF65-F5344CB8AC3E}">
        <p14:creationId xmlns:p14="http://schemas.microsoft.com/office/powerpoint/2010/main" val="10440040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38</a:t>
            </a:fld>
            <a:endParaRPr lang="en-GB"/>
          </a:p>
        </p:txBody>
      </p:sp>
    </p:spTree>
    <p:extLst>
      <p:ext uri="{BB962C8B-B14F-4D97-AF65-F5344CB8AC3E}">
        <p14:creationId xmlns:p14="http://schemas.microsoft.com/office/powerpoint/2010/main" val="1787661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40</a:t>
            </a:fld>
            <a:endParaRPr lang="en-GB"/>
          </a:p>
        </p:txBody>
      </p:sp>
    </p:spTree>
    <p:extLst>
      <p:ext uri="{BB962C8B-B14F-4D97-AF65-F5344CB8AC3E}">
        <p14:creationId xmlns:p14="http://schemas.microsoft.com/office/powerpoint/2010/main" val="333909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4148053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114417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3196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4806469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46355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3946988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9122106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16083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21930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233836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98634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85982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33412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45101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5/29/2023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884622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888754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882593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23356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4668533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5/29/2023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60399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5/29/2023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6131547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5/29/2023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24616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5/29/2023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5045920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5/29/2023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996424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4810363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341001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4051614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6364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5.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7.png"/><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9.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8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1.xml"/><Relationship Id="rId1" Type="http://schemas.openxmlformats.org/officeDocument/2006/relationships/slideLayout" Target="../slideLayouts/slideLayout8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89.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theme" Target="../theme/theme22.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31064982"/>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6576459"/>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0049922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6927827"/>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24351036"/>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5/29/2023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6172082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5.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6.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hyperlink" Target="http://mariapcclass.blogspot.com/2016/04/market-research-project.html" TargetMode="Externa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NSavcu-cIs0?feature=oembed" TargetMode="External"/><Relationship Id="rId4" Type="http://schemas.openxmlformats.org/officeDocument/2006/relationships/image" Target="../media/image32.jpeg"/></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35.jpeg"/></Relationships>
</file>

<file path=ppt/slides/_rels/slide1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35.jpeg"/><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4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9.xml"/><Relationship Id="rId1" Type="http://schemas.openxmlformats.org/officeDocument/2006/relationships/video" Target="https://www.youtube.com/embed/axBKzmrjLT8?start=129&amp;feature=oembed" TargetMode="External"/><Relationship Id="rId5" Type="http://schemas.openxmlformats.org/officeDocument/2006/relationships/image" Target="../media/image54.jpeg"/><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image" Target="../media/image58.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25.xml"/><Relationship Id="rId7" Type="http://schemas.openxmlformats.org/officeDocument/2006/relationships/diagramQuickStyle" Target="../diagrams/quickStyle1.xml"/><Relationship Id="rId2" Type="http://schemas.openxmlformats.org/officeDocument/2006/relationships/slideLayout" Target="../slideLayouts/slideLayout15.xml"/><Relationship Id="rId1" Type="http://schemas.openxmlformats.org/officeDocument/2006/relationships/video" Target="https://www.youtube.com/embed/-N-T0gCe2iM?feature=oembed" TargetMode="Externa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6.jpeg"/><Relationship Id="rId4" Type="http://schemas.openxmlformats.org/officeDocument/2006/relationships/image" Target="../media/image65.jpeg"/><Relationship Id="rId9" Type="http://schemas.microsoft.com/office/2007/relationships/diagramDrawing" Target="../diagrams/drawing1.xm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28.png"/><Relationship Id="rId7" Type="http://schemas.openxmlformats.org/officeDocument/2006/relationships/image" Target="../media/image71.png"/><Relationship Id="rId2" Type="http://schemas.openxmlformats.org/officeDocument/2006/relationships/notesSlide" Target="../notesSlides/notesSlide27.xml"/><Relationship Id="rId1" Type="http://schemas.openxmlformats.org/officeDocument/2006/relationships/slideLayout" Target="../slideLayouts/slideLayout17.xml"/><Relationship Id="rId6" Type="http://schemas.openxmlformats.org/officeDocument/2006/relationships/image" Target="../media/image70.png"/><Relationship Id="rId5" Type="http://schemas.openxmlformats.org/officeDocument/2006/relationships/image" Target="../media/image69.jpeg"/><Relationship Id="rId4" Type="http://schemas.openxmlformats.org/officeDocument/2006/relationships/image" Target="../media/image68.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4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uwtsd.ac.uk/library/infoskills/" TargetMode="External"/><Relationship Id="rId7" Type="http://schemas.openxmlformats.org/officeDocument/2006/relationships/diagramColors" Target="../diagrams/colors2.xml"/><Relationship Id="rId2" Type="http://schemas.openxmlformats.org/officeDocument/2006/relationships/image" Target="../media/image73.png"/><Relationship Id="rId1" Type="http://schemas.openxmlformats.org/officeDocument/2006/relationships/slideLayout" Target="../slideLayouts/slideLayout83.xml"/><Relationship Id="rId6" Type="http://schemas.openxmlformats.org/officeDocument/2006/relationships/diagramQuickStyle" Target="../diagrams/quickStyle2.xml"/><Relationship Id="rId11" Type="http://schemas.openxmlformats.org/officeDocument/2006/relationships/image" Target="../media/image75.jpeg"/><Relationship Id="rId5" Type="http://schemas.openxmlformats.org/officeDocument/2006/relationships/diagramLayout" Target="../diagrams/layout2.xml"/><Relationship Id="rId10" Type="http://schemas.openxmlformats.org/officeDocument/2006/relationships/image" Target="../media/image72.png"/><Relationship Id="rId4" Type="http://schemas.openxmlformats.org/officeDocument/2006/relationships/diagramData" Target="../diagrams/data2.xml"/><Relationship Id="rId9" Type="http://schemas.openxmlformats.org/officeDocument/2006/relationships/image" Target="../media/image74.png"/></Relationships>
</file>

<file path=ppt/slides/_rels/slide4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slideLayout" Target="../slideLayouts/slideLayout87.xml"/><Relationship Id="rId1" Type="http://schemas.openxmlformats.org/officeDocument/2006/relationships/video" Target="https://www.youtube.com/embed/RiX_bROvzhE?start=187&amp;feature=oembed" TargetMode="External"/><Relationship Id="rId4" Type="http://schemas.openxmlformats.org/officeDocument/2006/relationships/image" Target="../media/image7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2355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47664" y="1646802"/>
            <a:ext cx="6234170" cy="3672408"/>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54390" y="765190"/>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dirty="0">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dirty="0">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1425" dirty="0">
                <a:latin typeface="Trebuchet MS" panose="020B0603020202020204" pitchFamily="34" charset="0"/>
              </a:rPr>
              <a:t>Last week gave an overview of…</a:t>
            </a: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pic>
        <p:nvPicPr>
          <p:cNvPr id="3" name="Picture 5" descr="Shape&#10;&#10;Description automatically generated">
            <a:extLst>
              <a:ext uri="{FF2B5EF4-FFF2-40B4-BE49-F238E27FC236}">
                <a16:creationId xmlns:a16="http://schemas.microsoft.com/office/drawing/2014/main" id="{74D7E043-2BB8-06B9-D274-909250D80D3B}"/>
              </a:ext>
            </a:extLst>
          </p:cNvPr>
          <p:cNvPicPr>
            <a:picLocks noChangeAspect="1"/>
          </p:cNvPicPr>
          <p:nvPr/>
        </p:nvPicPr>
        <p:blipFill>
          <a:blip r:embed="rId6"/>
          <a:stretch>
            <a:fillRect/>
          </a:stretch>
        </p:blipFill>
        <p:spPr>
          <a:xfrm>
            <a:off x="5439732" y="30986"/>
            <a:ext cx="2718133" cy="2507728"/>
          </a:xfrm>
          <a:prstGeom prst="rect">
            <a:avLst/>
          </a:prstGeom>
        </p:spPr>
      </p:pic>
      <p:sp>
        <p:nvSpPr>
          <p:cNvPr id="6" name="TextBox 5">
            <a:extLst>
              <a:ext uri="{FF2B5EF4-FFF2-40B4-BE49-F238E27FC236}">
                <a16:creationId xmlns:a16="http://schemas.microsoft.com/office/drawing/2014/main" id="{BF0C0887-4752-B721-DC59-CDB5D5CA992E}"/>
              </a:ext>
            </a:extLst>
          </p:cNvPr>
          <p:cNvSpPr txBox="1"/>
          <p:nvPr/>
        </p:nvSpPr>
        <p:spPr>
          <a:xfrm>
            <a:off x="6199726" y="2556703"/>
            <a:ext cx="2509719"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Who is accredited as the  author of the Marketing mix? </a:t>
            </a:r>
          </a:p>
          <a:p>
            <a:pPr defTabSz="342900">
              <a:defRPr/>
            </a:pPr>
            <a:endParaRPr lang="en-GB" sz="1350" kern="0" dirty="0">
              <a:solidFill>
                <a:prstClr val="black"/>
              </a:solidFill>
              <a:latin typeface="Abadi" panose="020B0604020202020204" pitchFamily="34" charset="0"/>
            </a:endParaRPr>
          </a:p>
        </p:txBody>
      </p:sp>
      <p:sp>
        <p:nvSpPr>
          <p:cNvPr id="7" name="TextBox 6">
            <a:extLst>
              <a:ext uri="{FF2B5EF4-FFF2-40B4-BE49-F238E27FC236}">
                <a16:creationId xmlns:a16="http://schemas.microsoft.com/office/drawing/2014/main" id="{A1448DA3-EF20-C99A-705F-E3EAAB13E219}"/>
              </a:ext>
            </a:extLst>
          </p:cNvPr>
          <p:cNvSpPr txBox="1"/>
          <p:nvPr/>
        </p:nvSpPr>
        <p:spPr>
          <a:xfrm>
            <a:off x="3876067" y="3007187"/>
            <a:ext cx="2509719"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Booms and Bitner wrote 3 extra P’s, what were they and why? </a:t>
            </a:r>
          </a:p>
          <a:p>
            <a:pPr defTabSz="342900">
              <a:defRPr/>
            </a:pPr>
            <a:endParaRPr lang="en-GB" sz="1350" kern="0" dirty="0">
              <a:solidFill>
                <a:prstClr val="black"/>
              </a:solidFill>
              <a:latin typeface="Abadi" panose="020B0604020202020204" pitchFamily="34" charset="0"/>
            </a:endParaRPr>
          </a:p>
        </p:txBody>
      </p:sp>
      <p:sp>
        <p:nvSpPr>
          <p:cNvPr id="8" name="TextBox 7">
            <a:extLst>
              <a:ext uri="{FF2B5EF4-FFF2-40B4-BE49-F238E27FC236}">
                <a16:creationId xmlns:a16="http://schemas.microsoft.com/office/drawing/2014/main" id="{BA6455F7-3BA6-4C5D-55C0-6DA4D59E9230}"/>
              </a:ext>
            </a:extLst>
          </p:cNvPr>
          <p:cNvSpPr txBox="1"/>
          <p:nvPr/>
        </p:nvSpPr>
        <p:spPr>
          <a:xfrm>
            <a:off x="6178542" y="3640807"/>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a:cs typeface="Calibri"/>
              </a:rPr>
              <a:t>When we say Place! What do we mean? </a:t>
            </a:r>
          </a:p>
        </p:txBody>
      </p:sp>
      <p:pic>
        <p:nvPicPr>
          <p:cNvPr id="1026" name="Picture 2" descr="Business simulation game | Learn from experience | Hubro">
            <a:extLst>
              <a:ext uri="{FF2B5EF4-FFF2-40B4-BE49-F238E27FC236}">
                <a16:creationId xmlns:a16="http://schemas.microsoft.com/office/drawing/2014/main" id="{023416AC-C28E-884D-AE44-9050C1C32A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6035" y="3954527"/>
            <a:ext cx="4339308" cy="27066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5DDCF27-AF46-D73C-33D3-0C4606A1DE00}"/>
              </a:ext>
            </a:extLst>
          </p:cNvPr>
          <p:cNvSpPr txBox="1"/>
          <p:nvPr/>
        </p:nvSpPr>
        <p:spPr>
          <a:xfrm>
            <a:off x="5110708" y="4430686"/>
            <a:ext cx="3340523"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a:cs typeface="Calibri"/>
              </a:rPr>
              <a:t>Well done to those of you who used the simulation we had so many students use the simulation that the company approached us to say we had sent them too many and have had to restrict the free access so that’s kind of good… in a way</a:t>
            </a:r>
          </a:p>
          <a:p>
            <a:pPr defTabSz="342900"/>
            <a:r>
              <a:rPr lang="en-US" sz="1350" dirty="0">
                <a:solidFill>
                  <a:schemeClr val="bg1"/>
                </a:solidFill>
                <a:latin typeface="Calibri"/>
                <a:cs typeface="Calibri"/>
              </a:rPr>
              <a:t>How did you find the simulation and post your scores in the </a:t>
            </a:r>
            <a:r>
              <a:rPr lang="en-US" sz="1350" dirty="0" err="1">
                <a:solidFill>
                  <a:schemeClr val="bg1"/>
                </a:solidFill>
                <a:latin typeface="Calibri"/>
                <a:cs typeface="Calibri"/>
              </a:rPr>
              <a:t>chatbox</a:t>
            </a:r>
            <a:r>
              <a:rPr lang="en-US" sz="1350" dirty="0">
                <a:solidFill>
                  <a:schemeClr val="bg1"/>
                </a:solidFill>
                <a:latin typeface="Calibri"/>
                <a:cs typeface="Calibri"/>
              </a:rPr>
              <a:t>.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nodeType="with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5148064" y="-849826"/>
            <a:ext cx="4536504" cy="2889114"/>
          </a:xfrm>
        </p:spPr>
        <p:txBody>
          <a:bodyPr vert="horz" lIns="91440" tIns="45720" rIns="91440" bIns="45720" rtlCol="0" anchor="b">
            <a:normAutofit/>
          </a:bodyPr>
          <a:lstStyle/>
          <a:p>
            <a:r>
              <a:rPr lang="en-US" altLang="en-US" sz="4700" dirty="0"/>
              <a:t>Objectives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0417" y="2144395"/>
            <a:ext cx="4879910" cy="830997"/>
          </a:xfrm>
          <a:prstGeom prst="rect">
            <a:avLst/>
          </a:prstGeom>
          <a:noFill/>
        </p:spPr>
        <p:txBody>
          <a:bodyPr wrap="square">
            <a:spAutoFit/>
          </a:bodyPr>
          <a:lstStyle/>
          <a:p>
            <a:r>
              <a:rPr lang="en-GB" sz="4800" dirty="0">
                <a:latin typeface="+mj-lt"/>
              </a:rPr>
              <a:t>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524746" y="1052736"/>
            <a:ext cx="2712642" cy="4376572"/>
          </a:xfrm>
        </p:spPr>
        <p:txBody>
          <a:bodyPr anchor="ctr">
            <a:normAutofit/>
          </a:bodyPr>
          <a:lstStyle/>
          <a:p>
            <a:r>
              <a:rPr lang="en-GB" altLang="en-US" sz="3900" dirty="0">
                <a:latin typeface="Trebuchet MS" panose="020B0603020202020204" pitchFamily="34" charset="0"/>
              </a:rPr>
              <a:t>Setting Objectives</a:t>
            </a:r>
          </a:p>
        </p:txBody>
      </p:sp>
      <p:sp>
        <p:nvSpPr>
          <p:cNvPr id="15367" name="Freeform: Shape 1536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369" name="Freeform: Shape 1536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370" name="Content Placeholder 2">
            <a:extLst>
              <a:ext uri="{FF2B5EF4-FFF2-40B4-BE49-F238E27FC236}">
                <a16:creationId xmlns:a16="http://schemas.microsoft.com/office/drawing/2014/main" id="{7C009D8A-E016-9322-AC6C-5DAD3195F2AE}"/>
              </a:ext>
            </a:extLst>
          </p:cNvPr>
          <p:cNvSpPr>
            <a:spLocks noGrp="1"/>
          </p:cNvSpPr>
          <p:nvPr>
            <p:ph idx="1"/>
          </p:nvPr>
        </p:nvSpPr>
        <p:spPr>
          <a:xfrm>
            <a:off x="4088068" y="1844824"/>
            <a:ext cx="4857746" cy="3356992"/>
          </a:xfrm>
        </p:spPr>
        <p:txBody>
          <a:bodyPr anchor="ctr">
            <a:normAutofit fontScale="92500" lnSpcReduction="20000"/>
          </a:bodyPr>
          <a:lstStyle/>
          <a:p>
            <a:pPr>
              <a:buFont typeface="Arial" charset="0"/>
              <a:buChar char="•"/>
              <a:defRPr/>
            </a:pPr>
            <a:r>
              <a:rPr lang="en-GB" sz="1900" dirty="0">
                <a:solidFill>
                  <a:schemeClr val="bg1"/>
                </a:solidFill>
                <a:latin typeface="Trebuchet MS" panose="020B0603020202020204" pitchFamily="34" charset="0"/>
              </a:rPr>
              <a:t>Objectives should be quantified in terms of success or failure criteria</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Timescales should be set</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Communications objectives relate what effect there should be on the mind of the consumer,</a:t>
            </a:r>
          </a:p>
          <a:p>
            <a:pPr>
              <a:buFont typeface="Arial" charset="0"/>
              <a:buChar char="•"/>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Objectives are often determined through examination of the situational analysis and market research. </a:t>
            </a:r>
          </a:p>
          <a:p>
            <a:pPr marL="0" indent="0">
              <a:buNone/>
              <a:defRPr/>
            </a:pPr>
            <a:endParaRPr lang="en-GB" sz="1900" dirty="0">
              <a:solidFill>
                <a:schemeClr val="bg1"/>
              </a:solidFill>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text&#10;&#10;Description automatically generated with medium confidence">
            <a:extLst>
              <a:ext uri="{FF2B5EF4-FFF2-40B4-BE49-F238E27FC236}">
                <a16:creationId xmlns:a16="http://schemas.microsoft.com/office/drawing/2014/main" id="{C50AD018-E4CA-4265-8787-D3DE71E1D82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61931" y="46213"/>
            <a:ext cx="5820138" cy="4365104"/>
          </a:xfrm>
          <a:prstGeom prst="rect">
            <a:avLst/>
          </a:prstGeom>
        </p:spPr>
      </p:pic>
      <p:sp>
        <p:nvSpPr>
          <p:cNvPr id="2" name="Text Placeholder 3">
            <a:extLst>
              <a:ext uri="{FF2B5EF4-FFF2-40B4-BE49-F238E27FC236}">
                <a16:creationId xmlns:a16="http://schemas.microsoft.com/office/drawing/2014/main" id="{AEF233E8-E635-A47B-7C50-E99CBF69738C}"/>
              </a:ext>
            </a:extLst>
          </p:cNvPr>
          <p:cNvSpPr txBox="1">
            <a:spLocks/>
          </p:cNvSpPr>
          <p:nvPr/>
        </p:nvSpPr>
        <p:spPr>
          <a:xfrm>
            <a:off x="599571" y="4293096"/>
            <a:ext cx="7944858" cy="279523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Market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altLang="en-US" sz="1800" b="0" i="1" u="none" strike="noStrike" kern="1200" cap="none" spc="0" normalizeH="0" baseline="0" noProof="0" dirty="0">
                <a:ln>
                  <a:noFill/>
                </a:ln>
                <a:solidFill>
                  <a:prstClr val="black"/>
                </a:solidFill>
                <a:effectLst/>
                <a:uLnTx/>
                <a:uFillTx/>
                <a:latin typeface="Calibri" panose="020F0502020204030204"/>
                <a:ea typeface="+mn-ea"/>
                <a:cs typeface="+mn-cs"/>
              </a:rPr>
              <a:t>The systematic design, collection, analysis and reporting of data relevant to a specific marketing situation facing an organisation”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(Kotler 2014)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256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rket Research | The Purpose of Market Research Explained | Lego, Gymshark &amp; Apple Examples">
            <a:hlinkClick r:id="" action="ppaction://media"/>
            <a:extLst>
              <a:ext uri="{FF2B5EF4-FFF2-40B4-BE49-F238E27FC236}">
                <a16:creationId xmlns:a16="http://schemas.microsoft.com/office/drawing/2014/main" id="{498CC818-1736-4521-9E2D-0CF6730F5CD1}"/>
              </a:ext>
            </a:extLst>
          </p:cNvPr>
          <p:cNvPicPr>
            <a:picLocks noGrp="1" noRot="1" noChangeAspect="1"/>
          </p:cNvPicPr>
          <p:nvPr>
            <p:ph idx="1"/>
            <a:videoFile r:link="rId1"/>
          </p:nvPr>
        </p:nvPicPr>
        <p:blipFill>
          <a:blip r:embed="rId4"/>
          <a:stretch>
            <a:fillRect/>
          </a:stretch>
        </p:blipFill>
        <p:spPr>
          <a:xfrm>
            <a:off x="0" y="0"/>
            <a:ext cx="9144000" cy="6021288"/>
          </a:xfrm>
          <a:prstGeom prst="rect">
            <a:avLst/>
          </a:prstGeom>
        </p:spPr>
      </p:pic>
    </p:spTree>
    <p:extLst>
      <p:ext uri="{BB962C8B-B14F-4D97-AF65-F5344CB8AC3E}">
        <p14:creationId xmlns:p14="http://schemas.microsoft.com/office/powerpoint/2010/main" val="219798610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58E37E-FD2D-43C8-980E-4B5903F40737}"/>
              </a:ext>
            </a:extLst>
          </p:cNvPr>
          <p:cNvPicPr>
            <a:picLocks noChangeAspect="1"/>
          </p:cNvPicPr>
          <p:nvPr/>
        </p:nvPicPr>
        <p:blipFill>
          <a:blip r:embed="rId2"/>
          <a:stretch>
            <a:fillRect/>
          </a:stretch>
        </p:blipFill>
        <p:spPr>
          <a:xfrm>
            <a:off x="5868144" y="404664"/>
            <a:ext cx="3243479" cy="2664296"/>
          </a:xfrm>
          <a:prstGeom prst="rect">
            <a:avLst/>
          </a:prstGeom>
          <a:noFill/>
        </p:spPr>
      </p:pic>
      <p:sp>
        <p:nvSpPr>
          <p:cNvPr id="2" name="Title 1">
            <a:extLst>
              <a:ext uri="{FF2B5EF4-FFF2-40B4-BE49-F238E27FC236}">
                <a16:creationId xmlns:a16="http://schemas.microsoft.com/office/drawing/2014/main" id="{647768BF-0F40-4A85-8984-16F216E7CEB9}"/>
              </a:ext>
            </a:extLst>
          </p:cNvPr>
          <p:cNvSpPr>
            <a:spLocks noGrp="1"/>
          </p:cNvSpPr>
          <p:nvPr>
            <p:ph type="title"/>
          </p:nvPr>
        </p:nvSpPr>
        <p:spPr>
          <a:xfrm>
            <a:off x="457200" y="274638"/>
            <a:ext cx="8229600" cy="778098"/>
          </a:xfrm>
        </p:spPr>
        <p:txBody>
          <a:bodyPr anchor="ctr">
            <a:normAutofit/>
          </a:bodyPr>
          <a:lstStyle/>
          <a:p>
            <a:pPr>
              <a:lnSpc>
                <a:spcPct val="90000"/>
              </a:lnSpc>
            </a:pPr>
            <a:r>
              <a:rPr lang="en-GB" sz="2800" dirty="0">
                <a:solidFill>
                  <a:schemeClr val="tx2"/>
                </a:solidFill>
              </a:rPr>
              <a:t>Market Research</a:t>
            </a:r>
          </a:p>
        </p:txBody>
      </p:sp>
      <p:sp>
        <p:nvSpPr>
          <p:cNvPr id="6" name="TextBox 5">
            <a:extLst>
              <a:ext uri="{FF2B5EF4-FFF2-40B4-BE49-F238E27FC236}">
                <a16:creationId xmlns:a16="http://schemas.microsoft.com/office/drawing/2014/main" id="{A5608F64-1E15-953B-B6F0-BDDFECEFC42B}"/>
              </a:ext>
            </a:extLst>
          </p:cNvPr>
          <p:cNvSpPr txBox="1"/>
          <p:nvPr/>
        </p:nvSpPr>
        <p:spPr>
          <a:xfrm>
            <a:off x="299848" y="1081639"/>
            <a:ext cx="5568295"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Allows a company to determine whether a new strategy, product or service is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feasible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identify and develop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new sectors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the marketplace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Enables companies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test the demand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a new service, product or feature before actually launching 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Boosts the overall success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of marketing, advertising and promotional campaigns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Assesses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current market trends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allow companies to develop strategies to adapt to these trends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determine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optimal product placement for a product</a:t>
            </a:r>
          </a:p>
        </p:txBody>
      </p:sp>
    </p:spTree>
    <p:extLst>
      <p:ext uri="{BB962C8B-B14F-4D97-AF65-F5344CB8AC3E}">
        <p14:creationId xmlns:p14="http://schemas.microsoft.com/office/powerpoint/2010/main" val="160090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CA5BBD-8079-439E-B8DD-D472E9AF04EA}"/>
              </a:ext>
            </a:extLst>
          </p:cNvPr>
          <p:cNvSpPr>
            <a:spLocks noGrp="1"/>
          </p:cNvSpPr>
          <p:nvPr>
            <p:ph sz="half" idx="1"/>
          </p:nvPr>
        </p:nvSpPr>
        <p:spPr>
          <a:xfrm>
            <a:off x="0" y="1196752"/>
            <a:ext cx="9073009" cy="4608512"/>
          </a:xfrm>
        </p:spPr>
        <p:txBody>
          <a:bodyPr>
            <a:noAutofit/>
          </a:bodyPr>
          <a:lstStyle/>
          <a:p>
            <a:pPr marL="0" indent="0">
              <a:lnSpc>
                <a:spcPct val="120000"/>
              </a:lnSpc>
              <a:buNone/>
            </a:pPr>
            <a:r>
              <a:rPr lang="en-GB" sz="1600" b="1" dirty="0"/>
              <a:t>Secondary</a:t>
            </a:r>
            <a:r>
              <a:rPr lang="en-GB" sz="1600" dirty="0"/>
              <a:t> research involves: </a:t>
            </a:r>
          </a:p>
          <a:p>
            <a:pPr marL="0" indent="0">
              <a:lnSpc>
                <a:spcPct val="120000"/>
              </a:lnSpc>
              <a:buNone/>
            </a:pPr>
            <a:r>
              <a:rPr lang="en-GB" sz="1600" dirty="0"/>
              <a:t>Assessing data that has been </a:t>
            </a:r>
            <a:r>
              <a:rPr lang="en-GB" sz="1600" b="1" dirty="0"/>
              <a:t>collected and published by others. </a:t>
            </a:r>
          </a:p>
          <a:p>
            <a:pPr>
              <a:lnSpc>
                <a:spcPct val="120000"/>
              </a:lnSpc>
            </a:pPr>
            <a:r>
              <a:rPr lang="en-GB" sz="1600" dirty="0"/>
              <a:t>Online statistical information</a:t>
            </a:r>
          </a:p>
          <a:p>
            <a:pPr>
              <a:lnSpc>
                <a:spcPct val="120000"/>
              </a:lnSpc>
            </a:pPr>
            <a:r>
              <a:rPr lang="en-GB" sz="1600" dirty="0"/>
              <a:t>Books, library, published company information etc,</a:t>
            </a:r>
          </a:p>
          <a:p>
            <a:pPr marL="0" indent="0">
              <a:lnSpc>
                <a:spcPct val="120000"/>
              </a:lnSpc>
              <a:buNone/>
            </a:pPr>
            <a:endParaRPr lang="en-GB" sz="1600" dirty="0"/>
          </a:p>
          <a:p>
            <a:pPr marL="0" indent="0">
              <a:lnSpc>
                <a:spcPct val="120000"/>
              </a:lnSpc>
              <a:buNone/>
            </a:pPr>
            <a:r>
              <a:rPr lang="en-GB" sz="1600" b="1" dirty="0"/>
              <a:t>Primary market research include</a:t>
            </a:r>
            <a:r>
              <a:rPr lang="en-GB" sz="1600" dirty="0"/>
              <a:t>:</a:t>
            </a:r>
          </a:p>
          <a:p>
            <a:pPr marL="0" indent="0">
              <a:lnSpc>
                <a:spcPct val="120000"/>
              </a:lnSpc>
              <a:buNone/>
            </a:pPr>
            <a:r>
              <a:rPr lang="en-GB" sz="1600" dirty="0"/>
              <a:t>Gathered </a:t>
            </a:r>
            <a:r>
              <a:rPr lang="en-GB" sz="1600" b="1" dirty="0"/>
              <a:t>first hand </a:t>
            </a:r>
            <a:r>
              <a:rPr lang="en-GB" sz="1600" dirty="0"/>
              <a:t>from the target markets / customers/ source you want to know about.</a:t>
            </a:r>
          </a:p>
          <a:p>
            <a:pPr>
              <a:lnSpc>
                <a:spcPct val="120000"/>
              </a:lnSpc>
            </a:pPr>
            <a:r>
              <a:rPr lang="en-GB" sz="1600" dirty="0"/>
              <a:t>Interviews</a:t>
            </a:r>
          </a:p>
          <a:p>
            <a:pPr>
              <a:lnSpc>
                <a:spcPct val="120000"/>
              </a:lnSpc>
            </a:pPr>
            <a:r>
              <a:rPr lang="en-GB" sz="1600" dirty="0"/>
              <a:t>Focus groups. </a:t>
            </a:r>
          </a:p>
          <a:p>
            <a:pPr>
              <a:lnSpc>
                <a:spcPct val="120000"/>
              </a:lnSpc>
            </a:pPr>
            <a:r>
              <a:rPr lang="en-GB" sz="1600" dirty="0"/>
              <a:t>Questionnaires / surveys</a:t>
            </a:r>
          </a:p>
        </p:txBody>
      </p:sp>
      <p:sp>
        <p:nvSpPr>
          <p:cNvPr id="4" name="Title 1">
            <a:extLst>
              <a:ext uri="{FF2B5EF4-FFF2-40B4-BE49-F238E27FC236}">
                <a16:creationId xmlns:a16="http://schemas.microsoft.com/office/drawing/2014/main" id="{BC6C4565-B2E7-2EC2-F7DB-869830A2111B}"/>
              </a:ext>
            </a:extLst>
          </p:cNvPr>
          <p:cNvSpPr>
            <a:spLocks noGrp="1"/>
          </p:cNvSpPr>
          <p:nvPr>
            <p:ph type="title"/>
          </p:nvPr>
        </p:nvSpPr>
        <p:spPr>
          <a:xfrm>
            <a:off x="971600" y="-531440"/>
            <a:ext cx="7886700" cy="1325563"/>
          </a:xfrm>
        </p:spPr>
        <p:txBody>
          <a:bodyPr/>
          <a:lstStyle/>
          <a:p>
            <a:br>
              <a:rPr lang="en-GB" dirty="0"/>
            </a:br>
            <a:r>
              <a:rPr lang="en-GB" dirty="0"/>
              <a:t>Primary and secondary data</a:t>
            </a:r>
            <a:br>
              <a:rPr lang="en-GB" dirty="0"/>
            </a:br>
            <a:endParaRPr lang="en-GB" dirty="0"/>
          </a:p>
        </p:txBody>
      </p:sp>
    </p:spTree>
    <p:extLst>
      <p:ext uri="{BB962C8B-B14F-4D97-AF65-F5344CB8AC3E}">
        <p14:creationId xmlns:p14="http://schemas.microsoft.com/office/powerpoint/2010/main" val="2526303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3AD7-2A11-1CFE-C0FC-B4C614842308}"/>
              </a:ext>
            </a:extLst>
          </p:cNvPr>
          <p:cNvSpPr>
            <a:spLocks noGrp="1"/>
          </p:cNvSpPr>
          <p:nvPr>
            <p:ph type="title"/>
          </p:nvPr>
        </p:nvSpPr>
        <p:spPr/>
        <p:txBody>
          <a:bodyPr/>
          <a:lstStyle/>
          <a:p>
            <a:r>
              <a:rPr lang="en-GB" dirty="0"/>
              <a:t>Quantitative vs Qualitative </a:t>
            </a:r>
          </a:p>
        </p:txBody>
      </p:sp>
      <p:pic>
        <p:nvPicPr>
          <p:cNvPr id="8" name="Picture 7">
            <a:extLst>
              <a:ext uri="{FF2B5EF4-FFF2-40B4-BE49-F238E27FC236}">
                <a16:creationId xmlns:a16="http://schemas.microsoft.com/office/drawing/2014/main" id="{FB23C182-7FEF-C855-B1BF-50A6ACA91E92}"/>
              </a:ext>
            </a:extLst>
          </p:cNvPr>
          <p:cNvPicPr>
            <a:picLocks noChangeAspect="1"/>
          </p:cNvPicPr>
          <p:nvPr/>
        </p:nvPicPr>
        <p:blipFill>
          <a:blip r:embed="rId3">
            <a:grayscl/>
          </a:blip>
          <a:stretch>
            <a:fillRect/>
          </a:stretch>
        </p:blipFill>
        <p:spPr>
          <a:xfrm>
            <a:off x="179512" y="1382138"/>
            <a:ext cx="6319484" cy="4015506"/>
          </a:xfrm>
          <a:prstGeom prst="rect">
            <a:avLst/>
          </a:prstGeom>
        </p:spPr>
      </p:pic>
      <p:pic>
        <p:nvPicPr>
          <p:cNvPr id="1026" name="Picture 2" descr="See the source image">
            <a:extLst>
              <a:ext uri="{FF2B5EF4-FFF2-40B4-BE49-F238E27FC236}">
                <a16:creationId xmlns:a16="http://schemas.microsoft.com/office/drawing/2014/main" id="{7E90FAF7-26B7-B0C2-BCEC-7A27A2F704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3097345"/>
            <a:ext cx="4385737" cy="2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90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CFBD-956A-4342-B75E-279CAC368685}"/>
              </a:ext>
            </a:extLst>
          </p:cNvPr>
          <p:cNvSpPr>
            <a:spLocks noGrp="1"/>
          </p:cNvSpPr>
          <p:nvPr>
            <p:ph type="title"/>
          </p:nvPr>
        </p:nvSpPr>
        <p:spPr>
          <a:xfrm>
            <a:off x="360759" y="3752849"/>
            <a:ext cx="2468166" cy="2452687"/>
          </a:xfrm>
        </p:spPr>
        <p:txBody>
          <a:bodyPr anchor="ctr">
            <a:normAutofit/>
          </a:bodyPr>
          <a:lstStyle/>
          <a:p>
            <a:r>
              <a:rPr lang="en-GB" dirty="0"/>
              <a:t>Sample Selection </a:t>
            </a:r>
          </a:p>
        </p:txBody>
      </p:sp>
      <p:sp>
        <p:nvSpPr>
          <p:cNvPr id="3" name="Content Placeholder 2">
            <a:extLst>
              <a:ext uri="{FF2B5EF4-FFF2-40B4-BE49-F238E27FC236}">
                <a16:creationId xmlns:a16="http://schemas.microsoft.com/office/drawing/2014/main" id="{FE7D742F-B8A0-41E6-AFBA-94903CDADB31}"/>
              </a:ext>
            </a:extLst>
          </p:cNvPr>
          <p:cNvSpPr>
            <a:spLocks noGrp="1"/>
          </p:cNvSpPr>
          <p:nvPr>
            <p:ph idx="1"/>
          </p:nvPr>
        </p:nvSpPr>
        <p:spPr>
          <a:xfrm>
            <a:off x="2777259" y="4133146"/>
            <a:ext cx="6005982" cy="2452687"/>
          </a:xfrm>
        </p:spPr>
        <p:txBody>
          <a:bodyPr anchor="ctr">
            <a:normAutofit/>
          </a:bodyPr>
          <a:lstStyle/>
          <a:p>
            <a:r>
              <a:rPr lang="en-GB" sz="1600" dirty="0"/>
              <a:t>The marketing researcher should not just choose the nearest convenient sample, since “without a defensible sampling strategy, the results of the study may be ambiguous or misleading” </a:t>
            </a:r>
          </a:p>
          <a:p>
            <a:pPr marL="0" indent="0">
              <a:buNone/>
            </a:pPr>
            <a:r>
              <a:rPr lang="en-GB" sz="1600" dirty="0"/>
              <a:t>(</a:t>
            </a:r>
            <a:r>
              <a:rPr lang="en-GB" sz="1600" dirty="0" err="1"/>
              <a:t>Lonner</a:t>
            </a:r>
            <a:r>
              <a:rPr lang="en-GB" sz="1600" dirty="0"/>
              <a:t> and Berry, 1986)</a:t>
            </a:r>
          </a:p>
          <a:p>
            <a:endParaRPr lang="en-GB" sz="1600" dirty="0"/>
          </a:p>
        </p:txBody>
      </p:sp>
      <p:pic>
        <p:nvPicPr>
          <p:cNvPr id="8" name="Picture 7" descr="Diagram&#10;&#10;Description automatically generated">
            <a:extLst>
              <a:ext uri="{FF2B5EF4-FFF2-40B4-BE49-F238E27FC236}">
                <a16:creationId xmlns:a16="http://schemas.microsoft.com/office/drawing/2014/main" id="{B4E3745D-82C2-E678-2B13-192030B1267B}"/>
              </a:ext>
            </a:extLst>
          </p:cNvPr>
          <p:cNvPicPr>
            <a:picLocks noChangeAspect="1"/>
          </p:cNvPicPr>
          <p:nvPr/>
        </p:nvPicPr>
        <p:blipFill rotWithShape="1">
          <a:blip r:embed="rId3">
            <a:extLst>
              <a:ext uri="{28A0092B-C50C-407E-A947-70E740481C1C}">
                <a14:useLocalDpi xmlns:a14="http://schemas.microsoft.com/office/drawing/2010/main" val="0"/>
              </a:ext>
            </a:extLst>
          </a:blip>
          <a:srcRect t="13550"/>
          <a:stretch/>
        </p:blipFill>
        <p:spPr>
          <a:xfrm>
            <a:off x="539553" y="332322"/>
            <a:ext cx="5184576" cy="2408214"/>
          </a:xfrm>
          <a:prstGeom prst="rect">
            <a:avLst/>
          </a:prstGeom>
        </p:spPr>
      </p:pic>
      <p:pic>
        <p:nvPicPr>
          <p:cNvPr id="4" name="Picture 3">
            <a:extLst>
              <a:ext uri="{FF2B5EF4-FFF2-40B4-BE49-F238E27FC236}">
                <a16:creationId xmlns:a16="http://schemas.microsoft.com/office/drawing/2014/main" id="{07777140-4F7A-D01F-6CAA-AB1616ECC83D}"/>
              </a:ext>
            </a:extLst>
          </p:cNvPr>
          <p:cNvPicPr>
            <a:picLocks noChangeAspect="1"/>
          </p:cNvPicPr>
          <p:nvPr/>
        </p:nvPicPr>
        <p:blipFill>
          <a:blip r:embed="rId4"/>
          <a:stretch>
            <a:fillRect/>
          </a:stretch>
        </p:blipFill>
        <p:spPr>
          <a:xfrm>
            <a:off x="3275856" y="2549991"/>
            <a:ext cx="5747489" cy="1787110"/>
          </a:xfrm>
          <a:prstGeom prst="rect">
            <a:avLst/>
          </a:prstGeom>
        </p:spPr>
      </p:pic>
    </p:spTree>
    <p:extLst>
      <p:ext uri="{BB962C8B-B14F-4D97-AF65-F5344CB8AC3E}">
        <p14:creationId xmlns:p14="http://schemas.microsoft.com/office/powerpoint/2010/main" val="3333778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D8D398-9F04-4F7B-A544-1C4B81D09074}"/>
              </a:ext>
            </a:extLst>
          </p:cNvPr>
          <p:cNvSpPr>
            <a:spLocks noGrp="1"/>
          </p:cNvSpPr>
          <p:nvPr>
            <p:ph type="title"/>
          </p:nvPr>
        </p:nvSpPr>
        <p:spPr>
          <a:xfrm>
            <a:off x="66291" y="365125"/>
            <a:ext cx="3424431" cy="1938076"/>
          </a:xfrm>
        </p:spPr>
        <p:txBody>
          <a:bodyPr>
            <a:normAutofit/>
          </a:bodyPr>
          <a:lstStyle/>
          <a:p>
            <a:r>
              <a:rPr lang="en-GB" dirty="0"/>
              <a:t>Response Bias</a:t>
            </a:r>
          </a:p>
        </p:txBody>
      </p:sp>
      <p:sp>
        <p:nvSpPr>
          <p:cNvPr id="3" name="Content Placeholder 2">
            <a:extLst>
              <a:ext uri="{FF2B5EF4-FFF2-40B4-BE49-F238E27FC236}">
                <a16:creationId xmlns:a16="http://schemas.microsoft.com/office/drawing/2014/main" id="{9640EE1C-6207-4CDF-8B38-AD9204731E26}"/>
              </a:ext>
            </a:extLst>
          </p:cNvPr>
          <p:cNvSpPr>
            <a:spLocks noGrp="1"/>
          </p:cNvSpPr>
          <p:nvPr>
            <p:ph idx="1"/>
          </p:nvPr>
        </p:nvSpPr>
        <p:spPr>
          <a:xfrm>
            <a:off x="219211" y="1196752"/>
            <a:ext cx="3337802" cy="7416824"/>
          </a:xfrm>
        </p:spPr>
        <p:txBody>
          <a:bodyPr>
            <a:normAutofit/>
          </a:bodyPr>
          <a:lstStyle/>
          <a:p>
            <a:pPr marL="0" indent="0">
              <a:buNone/>
            </a:pPr>
            <a:r>
              <a:rPr lang="en-GB" sz="1600" dirty="0"/>
              <a:t>Bias is a generic term for all nuisance factors threatening validity” </a:t>
            </a:r>
          </a:p>
          <a:p>
            <a:pPr marL="0" indent="0">
              <a:buNone/>
            </a:pPr>
            <a:r>
              <a:rPr lang="en-GB" sz="1600" dirty="0"/>
              <a:t>(Van de </a:t>
            </a:r>
            <a:r>
              <a:rPr lang="en-GB" sz="1600" dirty="0" err="1"/>
              <a:t>Vijver</a:t>
            </a:r>
            <a:r>
              <a:rPr lang="en-GB" sz="1600" dirty="0"/>
              <a:t> and Leung, 1997) </a:t>
            </a:r>
          </a:p>
          <a:p>
            <a:pPr marL="0" indent="0">
              <a:buNone/>
            </a:pPr>
            <a:r>
              <a:rPr lang="en-GB" sz="1600" dirty="0"/>
              <a:t>Response bias consists of two phenomena                                                  </a:t>
            </a:r>
          </a:p>
          <a:p>
            <a:pPr marL="0" indent="0">
              <a:buNone/>
            </a:pPr>
            <a:r>
              <a:rPr lang="en-GB" sz="1600" dirty="0"/>
              <a:t>‘response sets’ and ‘response style’. </a:t>
            </a:r>
          </a:p>
          <a:p>
            <a:pPr marL="0" indent="0">
              <a:buNone/>
            </a:pPr>
            <a:r>
              <a:rPr lang="en-GB" sz="1600" dirty="0"/>
              <a:t>‘Response sets’ Desire, at either a conscious or an unconscious level, to give a particular picture of oneself by the way one responds” and includes social desirability bias and acquiescence </a:t>
            </a:r>
          </a:p>
          <a:p>
            <a:pPr marL="0" indent="0">
              <a:buNone/>
            </a:pPr>
            <a:r>
              <a:rPr lang="en-GB" sz="1600" dirty="0"/>
              <a:t>‘Response style’ Respondent’s tendency to answer in a manner that is unrelated to test content, but which is related to the form of the stimulus, is referred to as response style  </a:t>
            </a:r>
          </a:p>
          <a:p>
            <a:pPr marL="0" indent="0">
              <a:buNone/>
            </a:pPr>
            <a:r>
              <a:rPr lang="en-GB" sz="1600" dirty="0"/>
              <a:t>(Watkins and Cheung, 1995) </a:t>
            </a:r>
          </a:p>
          <a:p>
            <a:pPr marL="0" indent="0">
              <a:buNone/>
            </a:pPr>
            <a:endParaRPr lang="en-GB" sz="1200" dirty="0"/>
          </a:p>
        </p:txBody>
      </p:sp>
      <p:pic>
        <p:nvPicPr>
          <p:cNvPr id="4" name="Picture 3">
            <a:extLst>
              <a:ext uri="{FF2B5EF4-FFF2-40B4-BE49-F238E27FC236}">
                <a16:creationId xmlns:a16="http://schemas.microsoft.com/office/drawing/2014/main" id="{07708678-CAF3-4D6F-AE5C-A3635288E001}"/>
              </a:ext>
            </a:extLst>
          </p:cNvPr>
          <p:cNvPicPr>
            <a:picLocks noChangeAspect="1"/>
          </p:cNvPicPr>
          <p:nvPr/>
        </p:nvPicPr>
        <p:blipFill rotWithShape="1">
          <a:blip r:embed="rId3"/>
          <a:srcRect r="161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A323EBD3-BFD6-7C61-99AE-E468F0EE0239}"/>
              </a:ext>
            </a:extLst>
          </p:cNvPr>
          <p:cNvPicPr>
            <a:picLocks noChangeAspect="1"/>
          </p:cNvPicPr>
          <p:nvPr/>
        </p:nvPicPr>
        <p:blipFill rotWithShape="1">
          <a:blip r:embed="rId4"/>
          <a:srcRect l="1128" r="4931" b="-4"/>
          <a:stretch/>
        </p:blipFill>
        <p:spPr>
          <a:xfrm>
            <a:off x="3490722" y="3802961"/>
            <a:ext cx="56586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587228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3"/>
          <a:stretch>
            <a:fillRect/>
          </a:stretch>
        </p:blipFill>
        <p:spPr>
          <a:xfrm>
            <a:off x="240583" y="105343"/>
            <a:ext cx="3339122" cy="2422843"/>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3676272" y="74235"/>
            <a:ext cx="5323712"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Take 3</a:t>
            </a:r>
            <a:r>
              <a:rPr lang="en-GB" sz="2000" b="1" dirty="0">
                <a:solidFill>
                  <a:prstClr val="black"/>
                </a:solidFill>
                <a:latin typeface="Calibri" panose="020F0502020204030204"/>
              </a:rPr>
              <a:t>0</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mins in groups using whiteboard to brain storm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Think about </a:t>
            </a:r>
            <a:r>
              <a:rPr kumimoji="0" lang="en-GB" sz="2000" b="1" i="0" u="sng" strike="noStrike" kern="1200" cap="none" spc="0" normalizeH="0" baseline="0" noProof="0" dirty="0">
                <a:ln>
                  <a:noFill/>
                </a:ln>
                <a:solidFill>
                  <a:srgbClr val="0070C0"/>
                </a:solidFill>
                <a:effectLst/>
                <a:uLnTx/>
                <a:uFillTx/>
                <a:latin typeface="Calibri" panose="020F0502020204030204"/>
                <a:ea typeface="+mn-ea"/>
                <a:cs typeface="+mn-cs"/>
              </a:rPr>
              <a:t>a new product or service </a:t>
            </a: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for a customer segment at a family </a:t>
            </a:r>
            <a:r>
              <a:rPr kumimoji="0" lang="en-GB" sz="2000" b="1" i="0" u="sng" strike="noStrike" kern="1200" cap="none" spc="0" normalizeH="0" baseline="0" noProof="0" dirty="0">
                <a:ln>
                  <a:noFill/>
                </a:ln>
                <a:solidFill>
                  <a:srgbClr val="0070C0"/>
                </a:solidFill>
                <a:effectLst/>
                <a:uLnTx/>
                <a:uFillTx/>
                <a:latin typeface="Calibri" panose="020F0502020204030204"/>
                <a:ea typeface="+mn-ea"/>
                <a:cs typeface="+mn-cs"/>
              </a:rPr>
              <a:t>destination hotel</a:t>
            </a: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And consider the best way to go about market research for this product.</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Think about what you would like to know about the target market (identify the segment)? Needs and wants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Put together several questions-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would you need to know if you were to introduce that new product or service to that target 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55220FA0-803F-43DD-8BC0-49DECD4CD0B7}"/>
              </a:ext>
            </a:extLst>
          </p:cNvPr>
          <p:cNvPicPr>
            <a:picLocks noChangeAspect="1"/>
          </p:cNvPicPr>
          <p:nvPr/>
        </p:nvPicPr>
        <p:blipFill>
          <a:blip r:embed="rId4"/>
          <a:stretch>
            <a:fillRect/>
          </a:stretch>
        </p:blipFill>
        <p:spPr>
          <a:xfrm>
            <a:off x="207005" y="4941168"/>
            <a:ext cx="3563888" cy="1048603"/>
          </a:xfrm>
          <a:prstGeom prst="rect">
            <a:avLst/>
          </a:prstGeom>
        </p:spPr>
      </p:pic>
      <p:pic>
        <p:nvPicPr>
          <p:cNvPr id="3" name="Picture 2" descr="See the source image">
            <a:extLst>
              <a:ext uri="{FF2B5EF4-FFF2-40B4-BE49-F238E27FC236}">
                <a16:creationId xmlns:a16="http://schemas.microsoft.com/office/drawing/2014/main" id="{68A0AD96-D02E-292A-6B7F-67F1FC3B4A2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0583" y="2678424"/>
            <a:ext cx="3288656" cy="210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46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412527" y="2394016"/>
            <a:ext cx="3958000" cy="1325563"/>
          </a:xfrm>
        </p:spPr>
        <p:txBody>
          <a:bodyPr>
            <a:normAutofit/>
          </a:bodyPr>
          <a:lstStyle/>
          <a:p>
            <a:pPr eaLnBrk="1" hangingPunct="1"/>
            <a:r>
              <a:rPr lang="en-US" altLang="en-US" dirty="0">
                <a:latin typeface="Trebuchet MS" panose="020B0603020202020204" pitchFamily="34" charset="0"/>
              </a:rPr>
              <a:t>S.M.A.R.T.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491197" y="3821721"/>
            <a:ext cx="3954666" cy="3181684"/>
          </a:xfrm>
        </p:spPr>
        <p:txBody>
          <a:bodyPr anchor="t">
            <a:normAutofit/>
          </a:bodyPr>
          <a:lstStyle/>
          <a:p>
            <a:pPr eaLnBrk="1" hangingPunct="1"/>
            <a:r>
              <a:rPr lang="en-US" altLang="en-US" sz="1600" dirty="0">
                <a:latin typeface="Trebuchet MS" panose="020B0603020202020204" pitchFamily="34" charset="0"/>
              </a:rPr>
              <a:t>Specific</a:t>
            </a:r>
          </a:p>
          <a:p>
            <a:pPr eaLnBrk="1" hangingPunct="1"/>
            <a:r>
              <a:rPr lang="en-US" altLang="en-US" sz="1600" dirty="0">
                <a:latin typeface="Trebuchet MS" panose="020B0603020202020204" pitchFamily="34" charset="0"/>
              </a:rPr>
              <a:t>Measurable</a:t>
            </a:r>
          </a:p>
          <a:p>
            <a:pPr eaLnBrk="1" hangingPunct="1"/>
            <a:r>
              <a:rPr lang="en-US" altLang="en-US" sz="1600" dirty="0">
                <a:latin typeface="Trebuchet MS" panose="020B0603020202020204" pitchFamily="34" charset="0"/>
              </a:rPr>
              <a:t>Attainable</a:t>
            </a:r>
          </a:p>
          <a:p>
            <a:pPr eaLnBrk="1" hangingPunct="1"/>
            <a:r>
              <a:rPr lang="en-US" altLang="en-US" sz="1600" dirty="0">
                <a:latin typeface="Trebuchet MS" panose="020B0603020202020204" pitchFamily="34" charset="0"/>
              </a:rPr>
              <a:t>Realistic</a:t>
            </a:r>
          </a:p>
          <a:p>
            <a:pPr eaLnBrk="1" hangingPunct="1"/>
            <a:r>
              <a:rPr lang="en-US" altLang="en-US" sz="1600" dirty="0">
                <a:latin typeface="Trebuchet MS" panose="020B0603020202020204" pitchFamily="34" charset="0"/>
              </a:rPr>
              <a:t>Timely</a:t>
            </a:r>
          </a:p>
        </p:txBody>
      </p:sp>
      <p:sp>
        <p:nvSpPr>
          <p:cNvPr id="18441"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436" name="Picture 3">
            <a:extLst>
              <a:ext uri="{FF2B5EF4-FFF2-40B4-BE49-F238E27FC236}">
                <a16:creationId xmlns:a16="http://schemas.microsoft.com/office/drawing/2014/main" id="{C613FEBB-8FA9-3C8B-A88E-0B459D2BB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587" t="634" r="35553" b="-634"/>
          <a:stretch/>
        </p:blipFill>
        <p:spPr bwMode="auto">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2">
            <a:extLst>
              <a:ext uri="{FF2B5EF4-FFF2-40B4-BE49-F238E27FC236}">
                <a16:creationId xmlns:a16="http://schemas.microsoft.com/office/drawing/2014/main" id="{02210136-1D28-F71A-38EA-4393D8D26E99}"/>
              </a:ext>
            </a:extLst>
          </p:cNvPr>
          <p:cNvSpPr txBox="1">
            <a:spLocks/>
          </p:cNvSpPr>
          <p:nvPr/>
        </p:nvSpPr>
        <p:spPr>
          <a:xfrm>
            <a:off x="182428" y="913399"/>
            <a:ext cx="5169987" cy="460851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1600" b="1" dirty="0"/>
              <a:t>We have identified from market research and our situational analysis (assessment 1) that there are opportunities/weaknesses to address… </a:t>
            </a:r>
          </a:p>
          <a:p>
            <a:pPr marL="0" indent="0">
              <a:lnSpc>
                <a:spcPct val="120000"/>
              </a:lnSpc>
              <a:buFont typeface="Arial" panose="020B0604020202020204" pitchFamily="34" charset="0"/>
              <a:buNone/>
            </a:pPr>
            <a:r>
              <a:rPr lang="en-GB" sz="1600" b="1" dirty="0"/>
              <a:t>Lets be SMART!</a:t>
            </a:r>
          </a:p>
        </p:txBody>
      </p:sp>
      <p:sp>
        <p:nvSpPr>
          <p:cNvPr id="3" name="Title 1">
            <a:extLst>
              <a:ext uri="{FF2B5EF4-FFF2-40B4-BE49-F238E27FC236}">
                <a16:creationId xmlns:a16="http://schemas.microsoft.com/office/drawing/2014/main" id="{51232B41-0273-7552-B6D1-9FE4E4CE60BA}"/>
              </a:ext>
            </a:extLst>
          </p:cNvPr>
          <p:cNvSpPr txBox="1">
            <a:spLocks/>
          </p:cNvSpPr>
          <p:nvPr/>
        </p:nvSpPr>
        <p:spPr>
          <a:xfrm>
            <a:off x="165216" y="-43660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r>
              <a:rPr lang="en-GB" dirty="0"/>
              <a:t>What now?</a:t>
            </a:r>
            <a:br>
              <a:rPr lang="en-GB" dirty="0"/>
            </a:br>
            <a:endParaRPr lang="en-GB"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gtEl>
                                        <p:attrNameLst>
                                          <p:attrName>style.visibility</p:attrName>
                                        </p:attrNameLst>
                                      </p:cBhvr>
                                      <p:to>
                                        <p:strVal val="visible"/>
                                      </p:to>
                                    </p:set>
                                    <p:animEffect transition="in" filter="fade">
                                      <p:cBhvr>
                                        <p:cTn id="7" dur="500"/>
                                        <p:tgtEl>
                                          <p:spTgt spid="1843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4">
                                            <p:txEl>
                                              <p:pRg st="0" end="0"/>
                                            </p:txEl>
                                          </p:spTgt>
                                        </p:tgtEl>
                                        <p:attrNameLst>
                                          <p:attrName>style.visibility</p:attrName>
                                        </p:attrNameLst>
                                      </p:cBhvr>
                                      <p:to>
                                        <p:strVal val="visible"/>
                                      </p:to>
                                    </p:set>
                                    <p:animEffect transition="in" filter="fade">
                                      <p:cBhvr>
                                        <p:cTn id="10" dur="500"/>
                                        <p:tgtEl>
                                          <p:spTgt spid="1843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434">
                                            <p:txEl>
                                              <p:pRg st="1" end="1"/>
                                            </p:txEl>
                                          </p:spTgt>
                                        </p:tgtEl>
                                        <p:attrNameLst>
                                          <p:attrName>style.visibility</p:attrName>
                                        </p:attrNameLst>
                                      </p:cBhvr>
                                      <p:to>
                                        <p:strVal val="visible"/>
                                      </p:to>
                                    </p:set>
                                    <p:animEffect transition="in" filter="fade">
                                      <p:cBhvr>
                                        <p:cTn id="15" dur="500"/>
                                        <p:tgtEl>
                                          <p:spTgt spid="1843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434">
                                            <p:txEl>
                                              <p:pRg st="2" end="2"/>
                                            </p:txEl>
                                          </p:spTgt>
                                        </p:tgtEl>
                                        <p:attrNameLst>
                                          <p:attrName>style.visibility</p:attrName>
                                        </p:attrNameLst>
                                      </p:cBhvr>
                                      <p:to>
                                        <p:strVal val="visible"/>
                                      </p:to>
                                    </p:set>
                                    <p:animEffect transition="in" filter="fade">
                                      <p:cBhvr>
                                        <p:cTn id="20" dur="500"/>
                                        <p:tgtEl>
                                          <p:spTgt spid="1843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8434">
                                            <p:txEl>
                                              <p:pRg st="3" end="3"/>
                                            </p:txEl>
                                          </p:spTgt>
                                        </p:tgtEl>
                                        <p:attrNameLst>
                                          <p:attrName>style.visibility</p:attrName>
                                        </p:attrNameLst>
                                      </p:cBhvr>
                                      <p:to>
                                        <p:strVal val="visible"/>
                                      </p:to>
                                    </p:set>
                                    <p:animEffect transition="in" filter="fade">
                                      <p:cBhvr>
                                        <p:cTn id="25" dur="500"/>
                                        <p:tgtEl>
                                          <p:spTgt spid="18434">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434">
                                            <p:txEl>
                                              <p:pRg st="4" end="4"/>
                                            </p:txEl>
                                          </p:spTgt>
                                        </p:tgtEl>
                                        <p:attrNameLst>
                                          <p:attrName>style.visibility</p:attrName>
                                        </p:attrNameLst>
                                      </p:cBhvr>
                                      <p:to>
                                        <p:strVal val="visible"/>
                                      </p:to>
                                    </p:set>
                                    <p:animEffect transition="in" filter="fade">
                                      <p:cBhvr>
                                        <p:cTn id="30" dur="500"/>
                                        <p:tgtEl>
                                          <p:spTgt spid="1843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p:bldP spid="1843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F0A08B-C843-AFBD-13B1-5A683FA4F75F}"/>
              </a:ext>
            </a:extLst>
          </p:cNvPr>
          <p:cNvSpPr>
            <a:spLocks noGrp="1"/>
          </p:cNvSpPr>
          <p:nvPr>
            <p:ph type="title"/>
          </p:nvPr>
        </p:nvSpPr>
        <p:spPr>
          <a:xfrm>
            <a:off x="323528" y="332656"/>
            <a:ext cx="3958000" cy="1325563"/>
          </a:xfrm>
        </p:spPr>
        <p:txBody>
          <a:bodyPr>
            <a:normAutofit/>
          </a:bodyPr>
          <a:lstStyle/>
          <a:p>
            <a:pPr eaLnBrk="1" fontAlgn="auto" hangingPunct="1">
              <a:spcAft>
                <a:spcPts val="0"/>
              </a:spcAft>
              <a:defRPr/>
            </a:pPr>
            <a:r>
              <a:rPr lang="en-US" dirty="0">
                <a:latin typeface="Trebuchet MS" panose="020B0603020202020204" pitchFamily="34" charset="0"/>
              </a:rPr>
              <a:t>Specific</a:t>
            </a:r>
          </a:p>
        </p:txBody>
      </p:sp>
      <p:sp>
        <p:nvSpPr>
          <p:cNvPr id="19458" name="Content Placeholder 1">
            <a:extLst>
              <a:ext uri="{FF2B5EF4-FFF2-40B4-BE49-F238E27FC236}">
                <a16:creationId xmlns:a16="http://schemas.microsoft.com/office/drawing/2014/main" id="{FE1B182D-6B46-CEE9-F045-A5BEA9AFB78F}"/>
              </a:ext>
            </a:extLst>
          </p:cNvPr>
          <p:cNvSpPr>
            <a:spLocks noGrp="1"/>
          </p:cNvSpPr>
          <p:nvPr>
            <p:ph idx="1"/>
          </p:nvPr>
        </p:nvSpPr>
        <p:spPr>
          <a:xfrm>
            <a:off x="133340" y="1658218"/>
            <a:ext cx="4902094" cy="3859013"/>
          </a:xfrm>
        </p:spPr>
        <p:txBody>
          <a:bodyPr anchor="t">
            <a:normAutofit/>
          </a:bodyPr>
          <a:lstStyle/>
          <a:p>
            <a:pPr eaLnBrk="1" hangingPunct="1"/>
            <a:r>
              <a:rPr lang="en-US" altLang="en-US" sz="1200" dirty="0">
                <a:latin typeface="Trebuchet MS" panose="020B0603020202020204" pitchFamily="34" charset="0"/>
              </a:rPr>
              <a:t>Specific goals answer the following questions:</a:t>
            </a:r>
          </a:p>
          <a:p>
            <a:pPr eaLnBrk="1" hangingPunct="1">
              <a:buFont typeface="Wingdings 3" panose="05040102010807070707" pitchFamily="18" charset="2"/>
              <a:buNone/>
            </a:pPr>
            <a:endParaRPr lang="en-US" altLang="en-US" sz="1200" dirty="0">
              <a:latin typeface="Trebuchet MS" panose="020B0603020202020204" pitchFamily="34" charset="0"/>
            </a:endParaRPr>
          </a:p>
          <a:p>
            <a:pPr eaLnBrk="1" hangingPunct="1">
              <a:buFont typeface="Wingdings 3" panose="05040102010807070707" pitchFamily="18" charset="2"/>
              <a:buNone/>
            </a:pPr>
            <a:r>
              <a:rPr lang="en-US" altLang="en-US" sz="1200" dirty="0">
                <a:latin typeface="Trebuchet MS" panose="020B0603020202020204" pitchFamily="34" charset="0"/>
              </a:rPr>
              <a:t>		Who:       Who is involved? </a:t>
            </a:r>
          </a:p>
          <a:p>
            <a:pPr eaLnBrk="1" hangingPunct="1">
              <a:buFont typeface="Wingdings 3" panose="05040102010807070707" pitchFamily="18" charset="2"/>
              <a:buNone/>
            </a:pPr>
            <a:r>
              <a:rPr lang="en-US" altLang="en-US" sz="1200" dirty="0">
                <a:latin typeface="Trebuchet MS" panose="020B0603020202020204" pitchFamily="34" charset="0"/>
              </a:rPr>
              <a:t>		What:      What do I want to accomplish?</a:t>
            </a:r>
          </a:p>
          <a:p>
            <a:pPr eaLnBrk="1" hangingPunct="1">
              <a:buFont typeface="Wingdings 3" panose="05040102010807070707" pitchFamily="18" charset="2"/>
              <a:buNone/>
            </a:pPr>
            <a:r>
              <a:rPr lang="en-US" altLang="en-US" sz="1200" dirty="0">
                <a:latin typeface="Trebuchet MS" panose="020B0603020202020204" pitchFamily="34" charset="0"/>
              </a:rPr>
              <a:t>		Where:    Identify a location.</a:t>
            </a:r>
          </a:p>
          <a:p>
            <a:pPr eaLnBrk="1" hangingPunct="1">
              <a:buFont typeface="Wingdings 3" panose="05040102010807070707" pitchFamily="18" charset="2"/>
              <a:buNone/>
            </a:pPr>
            <a:r>
              <a:rPr lang="en-US" altLang="en-US" sz="1200" dirty="0">
                <a:latin typeface="Trebuchet MS" panose="020B0603020202020204" pitchFamily="34" charset="0"/>
              </a:rPr>
              <a:t>		When:     Establish a time frame.</a:t>
            </a:r>
          </a:p>
          <a:p>
            <a:pPr eaLnBrk="1" hangingPunct="1">
              <a:buFont typeface="Wingdings 3" panose="05040102010807070707" pitchFamily="18" charset="2"/>
              <a:buNone/>
            </a:pPr>
            <a:r>
              <a:rPr lang="en-US" altLang="en-US" sz="1200" dirty="0">
                <a:latin typeface="Trebuchet MS" panose="020B0603020202020204" pitchFamily="34" charset="0"/>
              </a:rPr>
              <a:t>		Which:    Identify requirements/constraints. </a:t>
            </a:r>
          </a:p>
          <a:p>
            <a:pPr eaLnBrk="1" hangingPunct="1">
              <a:buFont typeface="Wingdings 3" panose="05040102010807070707" pitchFamily="18" charset="2"/>
              <a:buNone/>
            </a:pPr>
            <a:r>
              <a:rPr lang="en-US" altLang="en-US" sz="1200" dirty="0">
                <a:latin typeface="Trebuchet MS" panose="020B0603020202020204" pitchFamily="34" charset="0"/>
              </a:rPr>
              <a:t>		Why:       Specific reasons, purpose or 		     </a:t>
            </a:r>
          </a:p>
          <a:p>
            <a:pPr eaLnBrk="1" hangingPunct="1">
              <a:buFont typeface="Wingdings 3" panose="05040102010807070707" pitchFamily="18" charset="2"/>
              <a:buNone/>
            </a:pPr>
            <a:r>
              <a:rPr lang="en-US" altLang="en-US" sz="1200" dirty="0">
                <a:latin typeface="Trebuchet MS" panose="020B0603020202020204" pitchFamily="34" charset="0"/>
              </a:rPr>
              <a:t>                                  benefits of accomplishing the goal. </a:t>
            </a:r>
          </a:p>
          <a:p>
            <a:pPr eaLnBrk="1" hangingPunct="1"/>
            <a:endParaRPr lang="en-US" altLang="en-US" sz="1200" dirty="0">
              <a:latin typeface="Trebuchet MS" panose="020B0603020202020204" pitchFamily="34" charset="0"/>
            </a:endParaRPr>
          </a:p>
        </p:txBody>
      </p:sp>
      <p:sp>
        <p:nvSpPr>
          <p:cNvPr id="19464"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61" name="Picture 19459" descr="Magnifying glass and question mark">
            <a:extLst>
              <a:ext uri="{FF2B5EF4-FFF2-40B4-BE49-F238E27FC236}">
                <a16:creationId xmlns:a16="http://schemas.microsoft.com/office/drawing/2014/main" id="{B670A64A-E98A-BA2C-7EA9-D5BE84179666}"/>
              </a:ext>
            </a:extLst>
          </p:cNvPr>
          <p:cNvPicPr>
            <a:picLocks noChangeAspect="1"/>
          </p:cNvPicPr>
          <p:nvPr/>
        </p:nvPicPr>
        <p:blipFill rotWithShape="1">
          <a:blip r:embed="rId2"/>
          <a:srcRect l="33493" r="29846"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5A77388-0CF2-2BD9-BBD1-7102B0FDE880}"/>
              </a:ext>
            </a:extLst>
          </p:cNvPr>
          <p:cNvSpPr>
            <a:spLocks noGrp="1"/>
          </p:cNvSpPr>
          <p:nvPr>
            <p:ph type="title"/>
          </p:nvPr>
        </p:nvSpPr>
        <p:spPr>
          <a:xfrm>
            <a:off x="4675747" y="803325"/>
            <a:ext cx="3985902" cy="1325563"/>
          </a:xfrm>
        </p:spPr>
        <p:txBody>
          <a:bodyPr>
            <a:normAutofit/>
          </a:bodyPr>
          <a:lstStyle/>
          <a:p>
            <a:pPr eaLnBrk="1" fontAlgn="auto" hangingPunct="1">
              <a:spcAft>
                <a:spcPts val="0"/>
              </a:spcAft>
              <a:defRPr/>
            </a:pPr>
            <a:r>
              <a:rPr lang="en-US" dirty="0">
                <a:latin typeface="Trebuchet MS" panose="020B0603020202020204" pitchFamily="34" charset="0"/>
              </a:rPr>
              <a:t>Measurable</a:t>
            </a:r>
          </a:p>
        </p:txBody>
      </p:sp>
      <p:sp>
        <p:nvSpPr>
          <p:cNvPr id="20488" name="Freeform: Shape 2048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5" name="Picture 20483" descr="Different coloured question marks">
            <a:extLst>
              <a:ext uri="{FF2B5EF4-FFF2-40B4-BE49-F238E27FC236}">
                <a16:creationId xmlns:a16="http://schemas.microsoft.com/office/drawing/2014/main" id="{687C0EDC-F779-F638-2366-ECB6670F1231}"/>
              </a:ext>
            </a:extLst>
          </p:cNvPr>
          <p:cNvPicPr>
            <a:picLocks noChangeAspect="1"/>
          </p:cNvPicPr>
          <p:nvPr/>
        </p:nvPicPr>
        <p:blipFill rotWithShape="1">
          <a:blip r:embed="rId3"/>
          <a:srcRect l="28008" r="31394"/>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20482" name="Content Placeholder 1">
            <a:extLst>
              <a:ext uri="{FF2B5EF4-FFF2-40B4-BE49-F238E27FC236}">
                <a16:creationId xmlns:a16="http://schemas.microsoft.com/office/drawing/2014/main" id="{4216D541-5382-8561-EAC1-D3CC96714E25}"/>
              </a:ext>
            </a:extLst>
          </p:cNvPr>
          <p:cNvSpPr>
            <a:spLocks noGrp="1"/>
          </p:cNvSpPr>
          <p:nvPr>
            <p:ph idx="1"/>
          </p:nvPr>
        </p:nvSpPr>
        <p:spPr>
          <a:xfrm>
            <a:off x="4675746" y="2279018"/>
            <a:ext cx="3985908" cy="3375920"/>
          </a:xfrm>
        </p:spPr>
        <p:txBody>
          <a:bodyPr anchor="t">
            <a:normAutofit/>
          </a:bodyPr>
          <a:lstStyle/>
          <a:p>
            <a:pPr eaLnBrk="1" hangingPunct="1"/>
            <a:r>
              <a:rPr lang="en-US" altLang="en-US" sz="1600">
                <a:latin typeface="Trebuchet MS" panose="020B0603020202020204" pitchFamily="34" charset="0"/>
              </a:rPr>
              <a:t>To determine if your goal is measurable, ask questions such as</a:t>
            </a:r>
          </a:p>
          <a:p>
            <a:pPr eaLnBrk="1" hangingPunct="1">
              <a:buFont typeface="Wingdings 3" panose="05040102010807070707" pitchFamily="18" charset="2"/>
              <a:buNone/>
            </a:pPr>
            <a:endParaRPr lang="en-US" altLang="en-US" sz="1600">
              <a:latin typeface="Trebuchet MS" panose="020B0603020202020204" pitchFamily="34" charset="0"/>
            </a:endParaRPr>
          </a:p>
          <a:p>
            <a:pPr lvl="1" eaLnBrk="1" hangingPunct="1"/>
            <a:r>
              <a:rPr lang="en-US" altLang="en-US" sz="1600">
                <a:latin typeface="Trebuchet MS" panose="020B0603020202020204" pitchFamily="34" charset="0"/>
              </a:rPr>
              <a:t>How much? </a:t>
            </a:r>
          </a:p>
          <a:p>
            <a:pPr lvl="1" eaLnBrk="1" hangingPunct="1"/>
            <a:r>
              <a:rPr lang="en-US" altLang="en-US" sz="1600">
                <a:latin typeface="Trebuchet MS" panose="020B0603020202020204" pitchFamily="34" charset="0"/>
              </a:rPr>
              <a:t>How many? </a:t>
            </a:r>
          </a:p>
          <a:p>
            <a:pPr lvl="1" eaLnBrk="1" hangingPunct="1"/>
            <a:r>
              <a:rPr lang="en-US" altLang="en-US" sz="1600">
                <a:latin typeface="Trebuchet MS" panose="020B0603020202020204" pitchFamily="34" charset="0"/>
              </a:rPr>
              <a:t>How will I know when it is accomplished? </a:t>
            </a:r>
          </a:p>
          <a:p>
            <a:pPr eaLnBrk="1" hangingPunct="1"/>
            <a:endParaRPr lang="en-US" altLang="en-US" sz="1600">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B5DEE1-4E76-723F-14AC-05D226923D87}"/>
              </a:ext>
            </a:extLst>
          </p:cNvPr>
          <p:cNvSpPr>
            <a:spLocks noGrp="1"/>
          </p:cNvSpPr>
          <p:nvPr>
            <p:ph type="title"/>
          </p:nvPr>
        </p:nvSpPr>
        <p:spPr>
          <a:xfrm>
            <a:off x="600823" y="1396289"/>
            <a:ext cx="3958000" cy="1325563"/>
          </a:xfrm>
        </p:spPr>
        <p:txBody>
          <a:bodyPr>
            <a:normAutofit/>
          </a:bodyPr>
          <a:lstStyle/>
          <a:p>
            <a:pPr eaLnBrk="1" fontAlgn="auto" hangingPunct="1">
              <a:spcAft>
                <a:spcPts val="0"/>
              </a:spcAft>
              <a:defRPr/>
            </a:pPr>
            <a:r>
              <a:rPr lang="en-US">
                <a:latin typeface="Trebuchet MS" panose="020B0603020202020204" pitchFamily="34" charset="0"/>
              </a:rPr>
              <a:t>A</a:t>
            </a:r>
            <a:r>
              <a:rPr lang="en-US" dirty="0">
                <a:latin typeface="Trebuchet MS" panose="020B0603020202020204" pitchFamily="34" charset="0"/>
              </a:rPr>
              <a:t>ttainable</a:t>
            </a:r>
          </a:p>
        </p:txBody>
      </p:sp>
      <p:sp>
        <p:nvSpPr>
          <p:cNvPr id="21506" name="Content Placeholder 1">
            <a:extLst>
              <a:ext uri="{FF2B5EF4-FFF2-40B4-BE49-F238E27FC236}">
                <a16:creationId xmlns:a16="http://schemas.microsoft.com/office/drawing/2014/main" id="{7B4CF427-E4AA-E5E7-B23C-7F36BAD32113}"/>
              </a:ext>
            </a:extLst>
          </p:cNvPr>
          <p:cNvSpPr>
            <a:spLocks noGrp="1"/>
          </p:cNvSpPr>
          <p:nvPr>
            <p:ph idx="1"/>
          </p:nvPr>
        </p:nvSpPr>
        <p:spPr>
          <a:xfrm>
            <a:off x="604157" y="2871982"/>
            <a:ext cx="3954666" cy="3181684"/>
          </a:xfrm>
        </p:spPr>
        <p:txBody>
          <a:bodyPr anchor="t">
            <a:normAutofit/>
          </a:bodyPr>
          <a:lstStyle/>
          <a:p>
            <a:pPr eaLnBrk="1" hangingPunct="1"/>
            <a:r>
              <a:rPr lang="en-US" altLang="en-US" sz="1600">
                <a:latin typeface="Trebuchet MS" panose="020B0603020202020204" pitchFamily="34" charset="0"/>
              </a:rPr>
              <a:t>The goal is “do-able”</a:t>
            </a:r>
          </a:p>
          <a:p>
            <a:pPr eaLnBrk="1" hangingPunct="1"/>
            <a:r>
              <a:rPr lang="en-US" altLang="en-US" sz="1600">
                <a:latin typeface="Trebuchet MS" panose="020B0603020202020204" pitchFamily="34" charset="0"/>
              </a:rPr>
              <a:t>It is action-oriented</a:t>
            </a:r>
          </a:p>
          <a:p>
            <a:pPr eaLnBrk="1" hangingPunct="1"/>
            <a:r>
              <a:rPr lang="en-US" altLang="en-US" sz="1600">
                <a:latin typeface="Trebuchet MS" panose="020B0603020202020204" pitchFamily="34" charset="0"/>
              </a:rPr>
              <a:t>It is “within reach”</a:t>
            </a:r>
          </a:p>
        </p:txBody>
      </p:sp>
      <p:sp>
        <p:nvSpPr>
          <p:cNvPr id="21512"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509" name="Picture 21507" descr="Football goal in the net">
            <a:extLst>
              <a:ext uri="{FF2B5EF4-FFF2-40B4-BE49-F238E27FC236}">
                <a16:creationId xmlns:a16="http://schemas.microsoft.com/office/drawing/2014/main" id="{95051B61-9DD6-0380-70AD-91A3F6FD21B2}"/>
              </a:ext>
            </a:extLst>
          </p:cNvPr>
          <p:cNvPicPr>
            <a:picLocks noChangeAspect="1"/>
          </p:cNvPicPr>
          <p:nvPr/>
        </p:nvPicPr>
        <p:blipFill rotWithShape="1">
          <a:blip r:embed="rId3"/>
          <a:srcRect l="15537" r="40959"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CABD17-FCEB-77D9-4A6A-E90DD8FEB4F3}"/>
              </a:ext>
            </a:extLst>
          </p:cNvPr>
          <p:cNvSpPr>
            <a:spLocks noGrp="1"/>
          </p:cNvSpPr>
          <p:nvPr>
            <p:ph type="title"/>
          </p:nvPr>
        </p:nvSpPr>
        <p:spPr>
          <a:xfrm>
            <a:off x="4977236" y="548680"/>
            <a:ext cx="3754752" cy="1325563"/>
          </a:xfrm>
        </p:spPr>
        <p:txBody>
          <a:bodyPr>
            <a:normAutofit fontScale="90000"/>
          </a:bodyPr>
          <a:lstStyle/>
          <a:p>
            <a:pPr eaLnBrk="1" fontAlgn="auto" hangingPunct="1">
              <a:spcAft>
                <a:spcPts val="0"/>
              </a:spcAft>
              <a:defRPr/>
            </a:pPr>
            <a:r>
              <a:rPr lang="en-US" dirty="0">
                <a:latin typeface="Trebuchet MS" panose="020B0603020202020204" pitchFamily="34" charset="0"/>
              </a:rPr>
              <a:t>Realistic or sometimes called  ‘Relevant’</a:t>
            </a:r>
          </a:p>
        </p:txBody>
      </p:sp>
      <p:sp>
        <p:nvSpPr>
          <p:cNvPr id="22536" name="Freeform: Shape 2253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533" name="Picture 22531" descr="An arrow hitting a bull's eye target">
            <a:extLst>
              <a:ext uri="{FF2B5EF4-FFF2-40B4-BE49-F238E27FC236}">
                <a16:creationId xmlns:a16="http://schemas.microsoft.com/office/drawing/2014/main" id="{C84FE475-89D6-47B5-3D42-F965A32937FC}"/>
              </a:ext>
            </a:extLst>
          </p:cNvPr>
          <p:cNvPicPr>
            <a:picLocks noChangeAspect="1"/>
          </p:cNvPicPr>
          <p:nvPr/>
        </p:nvPicPr>
        <p:blipFill rotWithShape="1">
          <a:blip r:embed="rId3"/>
          <a:srcRect l="17526" r="16594"/>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2530" name="Content Placeholder 1">
            <a:extLst>
              <a:ext uri="{FF2B5EF4-FFF2-40B4-BE49-F238E27FC236}">
                <a16:creationId xmlns:a16="http://schemas.microsoft.com/office/drawing/2014/main" id="{CBE6253E-EB8A-9FC8-642E-12F6EC9EAAD4}"/>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The goal must be an objective toward which you are both willing and able to work.</a:t>
            </a:r>
          </a:p>
          <a:p>
            <a:pPr eaLnBrk="1" hangingPunct="1"/>
            <a:r>
              <a:rPr lang="en-US" altLang="en-US" sz="1600">
                <a:latin typeface="Trebuchet MS" panose="020B0603020202020204" pitchFamily="34" charset="0"/>
              </a:rPr>
              <a:t>Again, it must be “do-able”</a:t>
            </a:r>
          </a:p>
          <a:p>
            <a:pPr eaLnBrk="1" hangingPunct="1"/>
            <a:r>
              <a:rPr lang="en-US" altLang="en-US" sz="1600">
                <a:latin typeface="Trebuchet MS" panose="020B0603020202020204" pitchFamily="34" charset="0"/>
              </a:rPr>
              <a:t>People must believe it can be accomplished</a:t>
            </a: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85F3DA-9A91-571B-1991-92EF2E2B236F}"/>
              </a:ext>
            </a:extLst>
          </p:cNvPr>
          <p:cNvSpPr>
            <a:spLocks noGrp="1"/>
          </p:cNvSpPr>
          <p:nvPr>
            <p:ph type="title"/>
          </p:nvPr>
        </p:nvSpPr>
        <p:spPr>
          <a:xfrm>
            <a:off x="4975600" y="1396289"/>
            <a:ext cx="3754752" cy="1325563"/>
          </a:xfrm>
        </p:spPr>
        <p:txBody>
          <a:bodyPr>
            <a:normAutofit/>
          </a:bodyPr>
          <a:lstStyle/>
          <a:p>
            <a:pPr eaLnBrk="1" fontAlgn="auto" hangingPunct="1">
              <a:spcAft>
                <a:spcPts val="0"/>
              </a:spcAft>
              <a:defRPr/>
            </a:pPr>
            <a:r>
              <a:rPr lang="en-US">
                <a:latin typeface="Trebuchet MS" panose="020B0603020202020204" pitchFamily="34" charset="0"/>
              </a:rPr>
              <a:t>T</a:t>
            </a:r>
            <a:r>
              <a:rPr lang="en-US" dirty="0">
                <a:latin typeface="Trebuchet MS" panose="020B0603020202020204" pitchFamily="34" charset="0"/>
              </a:rPr>
              <a:t>imely</a:t>
            </a:r>
          </a:p>
        </p:txBody>
      </p:sp>
      <p:sp>
        <p:nvSpPr>
          <p:cNvPr id="23560" name="Freeform: Shape 2355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557" name="Picture 23555" descr="Half face clock on a wall">
            <a:extLst>
              <a:ext uri="{FF2B5EF4-FFF2-40B4-BE49-F238E27FC236}">
                <a16:creationId xmlns:a16="http://schemas.microsoft.com/office/drawing/2014/main" id="{E1A798FE-0A3C-8C61-2476-201A81777BEE}"/>
              </a:ext>
            </a:extLst>
          </p:cNvPr>
          <p:cNvPicPr>
            <a:picLocks noChangeAspect="1"/>
          </p:cNvPicPr>
          <p:nvPr/>
        </p:nvPicPr>
        <p:blipFill rotWithShape="1">
          <a:blip r:embed="rId2"/>
          <a:srcRect l="36709" r="15856" b="-2"/>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3554" name="Content Placeholder 1">
            <a:extLst>
              <a:ext uri="{FF2B5EF4-FFF2-40B4-BE49-F238E27FC236}">
                <a16:creationId xmlns:a16="http://schemas.microsoft.com/office/drawing/2014/main" id="{786D7D04-F065-DE19-53E5-D6B030C90B4B}"/>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You should establish a timeframe</a:t>
            </a:r>
          </a:p>
          <a:p>
            <a:pPr eaLnBrk="1" hangingPunct="1"/>
            <a:r>
              <a:rPr lang="en-US" altLang="en-US" sz="1600">
                <a:latin typeface="Trebuchet MS" panose="020B0603020202020204" pitchFamily="34" charset="0"/>
              </a:rPr>
              <a:t>The timeframe </a:t>
            </a:r>
            <a:r>
              <a:rPr lang="en-US" altLang="en-US" sz="1600" b="1" i="1">
                <a:latin typeface="Trebuchet MS" panose="020B0603020202020204" pitchFamily="34" charset="0"/>
              </a:rPr>
              <a:t>must  </a:t>
            </a:r>
            <a:r>
              <a:rPr lang="en-US" altLang="en-US" sz="1600">
                <a:latin typeface="Trebuchet MS" panose="020B0603020202020204" pitchFamily="34" charset="0"/>
              </a:rPr>
              <a:t>be realistic</a:t>
            </a:r>
          </a:p>
          <a:p>
            <a:pPr eaLnBrk="1" hangingPunct="1"/>
            <a:r>
              <a:rPr lang="en-US" altLang="en-US" sz="1600">
                <a:latin typeface="Trebuchet MS" panose="020B0603020202020204" pitchFamily="34" charset="0"/>
              </a:rPr>
              <a:t>Everyone needs to know the timeframe…make it public</a:t>
            </a:r>
          </a:p>
        </p:txBody>
      </p:sp>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2067455" y="-1738196"/>
            <a:ext cx="3599175" cy="4376572"/>
          </a:xfrm>
        </p:spPr>
        <p:txBody>
          <a:bodyPr anchor="ctr">
            <a:normAutofit/>
          </a:bodyPr>
          <a:lstStyle/>
          <a:p>
            <a:r>
              <a:rPr lang="en-GB" altLang="en-US" sz="4800" dirty="0">
                <a:latin typeface="Trebuchet MS" panose="020B0603020202020204" pitchFamily="34" charset="0"/>
              </a:rPr>
              <a:t>Objectives</a:t>
            </a:r>
          </a:p>
        </p:txBody>
      </p:sp>
      <p:sp>
        <p:nvSpPr>
          <p:cNvPr id="2" name="Title 2">
            <a:extLst>
              <a:ext uri="{FF2B5EF4-FFF2-40B4-BE49-F238E27FC236}">
                <a16:creationId xmlns:a16="http://schemas.microsoft.com/office/drawing/2014/main" id="{97D03695-F7DC-A479-57E7-133E4AE7C597}"/>
              </a:ext>
            </a:extLst>
          </p:cNvPr>
          <p:cNvSpPr txBox="1">
            <a:spLocks/>
          </p:cNvSpPr>
          <p:nvPr/>
        </p:nvSpPr>
        <p:spPr>
          <a:xfrm>
            <a:off x="331091" y="922083"/>
            <a:ext cx="6260912" cy="1325563"/>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latin typeface="Trebuchet MS" panose="020B0603020202020204" pitchFamily="34" charset="0"/>
              </a:rPr>
              <a:t>For assessment 2:</a:t>
            </a:r>
          </a:p>
          <a:p>
            <a:r>
              <a:rPr lang="en-US" altLang="en-US" dirty="0">
                <a:latin typeface="Trebuchet MS" panose="020B0603020202020204" pitchFamily="34" charset="0"/>
              </a:rPr>
              <a:t>Set objectives based on the weaknesses/challenges found in the situational analysis and market research.</a:t>
            </a:r>
          </a:p>
        </p:txBody>
      </p:sp>
      <p:sp>
        <p:nvSpPr>
          <p:cNvPr id="3" name="Content Placeholder 1">
            <a:extLst>
              <a:ext uri="{FF2B5EF4-FFF2-40B4-BE49-F238E27FC236}">
                <a16:creationId xmlns:a16="http://schemas.microsoft.com/office/drawing/2014/main" id="{31D15EE1-6718-9714-1C7D-9BB6974FDBDC}"/>
              </a:ext>
            </a:extLst>
          </p:cNvPr>
          <p:cNvSpPr txBox="1">
            <a:spLocks/>
          </p:cNvSpPr>
          <p:nvPr/>
        </p:nvSpPr>
        <p:spPr>
          <a:xfrm>
            <a:off x="218534" y="2577629"/>
            <a:ext cx="4085438" cy="3181684"/>
          </a:xfrm>
          <a:prstGeom prst="rect">
            <a:avLst/>
          </a:prstGeom>
        </p:spPr>
        <p:txBody>
          <a:bodyPr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600" dirty="0">
                <a:latin typeface="Trebuchet MS" panose="020B0603020202020204" pitchFamily="34" charset="0"/>
              </a:rPr>
              <a:t>Specific - What are you going to do?  (be specific, don’t be vague)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Measurable – what will be achieved?  Quantitative metric.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Attainable – This is ‘Do-able’ because?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Realistic – what's the likely outcome?</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Timely – What is the deadline?</a:t>
            </a:r>
          </a:p>
        </p:txBody>
      </p:sp>
      <p:pic>
        <p:nvPicPr>
          <p:cNvPr id="4" name="Picture 3" descr="C:\Users\Debbie\Pictures\Microsoft Clip Organizer\j0439243.jpg">
            <a:extLst>
              <a:ext uri="{FF2B5EF4-FFF2-40B4-BE49-F238E27FC236}">
                <a16:creationId xmlns:a16="http://schemas.microsoft.com/office/drawing/2014/main" id="{3640B9C7-2E45-8314-E8EC-CF5F35FCA61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1670" r="24663" b="2"/>
          <a:stretch/>
        </p:blipFill>
        <p:spPr bwMode="auto">
          <a:xfrm>
            <a:off x="7397518" y="-26775"/>
            <a:ext cx="1744689" cy="259228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A0BE0EC-0A10-EB89-A961-41B3FCCAC502}"/>
              </a:ext>
            </a:extLst>
          </p:cNvPr>
          <p:cNvSpPr txBox="1"/>
          <p:nvPr/>
        </p:nvSpPr>
        <p:spPr>
          <a:xfrm>
            <a:off x="4269492" y="2558407"/>
            <a:ext cx="4655974" cy="830997"/>
          </a:xfrm>
          <a:prstGeom prst="rect">
            <a:avLst/>
          </a:prstGeom>
          <a:noFill/>
        </p:spPr>
        <p:txBody>
          <a:bodyPr wrap="square">
            <a:spAutoFit/>
          </a:bodyPr>
          <a:lstStyle/>
          <a:p>
            <a:pPr algn="ctr"/>
            <a:r>
              <a:rPr lang="en-GB" sz="1200" dirty="0"/>
              <a:t> “manage a promotional campaign targeting (Customer segment/profile) addressing the concerns raised from examining customer feedback and reviews (Found from your situational analysis 5C’s)……” </a:t>
            </a:r>
          </a:p>
        </p:txBody>
      </p:sp>
      <p:sp>
        <p:nvSpPr>
          <p:cNvPr id="10" name="TextBox 9">
            <a:extLst>
              <a:ext uri="{FF2B5EF4-FFF2-40B4-BE49-F238E27FC236}">
                <a16:creationId xmlns:a16="http://schemas.microsoft.com/office/drawing/2014/main" id="{E39A8E78-2453-FDF5-1E7E-A903857B5103}"/>
              </a:ext>
            </a:extLst>
          </p:cNvPr>
          <p:cNvSpPr txBox="1"/>
          <p:nvPr/>
        </p:nvSpPr>
        <p:spPr>
          <a:xfrm>
            <a:off x="4269492" y="3414424"/>
            <a:ext cx="4655974" cy="461665"/>
          </a:xfrm>
          <a:prstGeom prst="rect">
            <a:avLst/>
          </a:prstGeom>
          <a:noFill/>
        </p:spPr>
        <p:txBody>
          <a:bodyPr wrap="square">
            <a:spAutoFit/>
          </a:bodyPr>
          <a:lstStyle/>
          <a:p>
            <a:r>
              <a:rPr lang="en-GB" sz="1200" dirty="0"/>
              <a:t> “I will attract 1000 new customers and 100,000 online customer interactions over an 18 month campaign…….”</a:t>
            </a:r>
          </a:p>
        </p:txBody>
      </p:sp>
      <p:sp>
        <p:nvSpPr>
          <p:cNvPr id="11" name="TextBox 10">
            <a:extLst>
              <a:ext uri="{FF2B5EF4-FFF2-40B4-BE49-F238E27FC236}">
                <a16:creationId xmlns:a16="http://schemas.microsoft.com/office/drawing/2014/main" id="{137019B3-8C47-24FE-4077-F72A660F246D}"/>
              </a:ext>
            </a:extLst>
          </p:cNvPr>
          <p:cNvSpPr txBox="1"/>
          <p:nvPr/>
        </p:nvSpPr>
        <p:spPr>
          <a:xfrm>
            <a:off x="4264016" y="4155242"/>
            <a:ext cx="4655974" cy="276999"/>
          </a:xfrm>
          <a:prstGeom prst="rect">
            <a:avLst/>
          </a:prstGeom>
          <a:noFill/>
        </p:spPr>
        <p:txBody>
          <a:bodyPr wrap="square">
            <a:spAutoFit/>
          </a:bodyPr>
          <a:lstStyle/>
          <a:p>
            <a:r>
              <a:rPr lang="en-GB" sz="1200" dirty="0"/>
              <a:t>“ 55 new customers, 5,555 interactions per month over 18 months….” </a:t>
            </a:r>
          </a:p>
        </p:txBody>
      </p:sp>
      <p:sp>
        <p:nvSpPr>
          <p:cNvPr id="13" name="TextBox 12">
            <a:extLst>
              <a:ext uri="{FF2B5EF4-FFF2-40B4-BE49-F238E27FC236}">
                <a16:creationId xmlns:a16="http://schemas.microsoft.com/office/drawing/2014/main" id="{0FCE5DD6-A196-B63F-91C2-E3E1A0C17901}"/>
              </a:ext>
            </a:extLst>
          </p:cNvPr>
          <p:cNvSpPr txBox="1"/>
          <p:nvPr/>
        </p:nvSpPr>
        <p:spPr>
          <a:xfrm>
            <a:off x="4292615" y="4707563"/>
            <a:ext cx="4655974" cy="461665"/>
          </a:xfrm>
          <a:prstGeom prst="rect">
            <a:avLst/>
          </a:prstGeom>
          <a:noFill/>
        </p:spPr>
        <p:txBody>
          <a:bodyPr wrap="square">
            <a:spAutoFit/>
          </a:bodyPr>
          <a:lstStyle/>
          <a:p>
            <a:r>
              <a:rPr lang="en-GB" sz="1200" dirty="0"/>
              <a:t>“This will elevate customers concerns, raise brand awareness and attract a realistic return…….”   </a:t>
            </a:r>
          </a:p>
        </p:txBody>
      </p:sp>
      <p:sp>
        <p:nvSpPr>
          <p:cNvPr id="14" name="TextBox 13">
            <a:extLst>
              <a:ext uri="{FF2B5EF4-FFF2-40B4-BE49-F238E27FC236}">
                <a16:creationId xmlns:a16="http://schemas.microsoft.com/office/drawing/2014/main" id="{5F89EE76-D69B-936C-AF59-E08501EBAF27}"/>
              </a:ext>
            </a:extLst>
          </p:cNvPr>
          <p:cNvSpPr txBox="1"/>
          <p:nvPr/>
        </p:nvSpPr>
        <p:spPr>
          <a:xfrm>
            <a:off x="4372387" y="5499211"/>
            <a:ext cx="4655974" cy="276999"/>
          </a:xfrm>
          <a:prstGeom prst="rect">
            <a:avLst/>
          </a:prstGeom>
          <a:noFill/>
        </p:spPr>
        <p:txBody>
          <a:bodyPr wrap="square">
            <a:spAutoFit/>
          </a:bodyPr>
          <a:lstStyle/>
          <a:p>
            <a:r>
              <a:rPr lang="en-GB" sz="1200" dirty="0"/>
              <a:t>“By When?”</a:t>
            </a:r>
          </a:p>
        </p:txBody>
      </p:sp>
      <p:pic>
        <p:nvPicPr>
          <p:cNvPr id="15" name="Picture 14">
            <a:extLst>
              <a:ext uri="{FF2B5EF4-FFF2-40B4-BE49-F238E27FC236}">
                <a16:creationId xmlns:a16="http://schemas.microsoft.com/office/drawing/2014/main" id="{486A432F-B137-FB5D-21BF-4AB963BDCA47}"/>
              </a:ext>
            </a:extLst>
          </p:cNvPr>
          <p:cNvPicPr>
            <a:picLocks noChangeAspect="1"/>
          </p:cNvPicPr>
          <p:nvPr/>
        </p:nvPicPr>
        <p:blipFill rotWithShape="1">
          <a:blip r:embed="rId4"/>
          <a:srcRect l="37632" t="18918" r="12710" b="65306"/>
          <a:stretch/>
        </p:blipFill>
        <p:spPr>
          <a:xfrm>
            <a:off x="106809" y="142511"/>
            <a:ext cx="1944216" cy="6151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p:bldP spid="11" grpId="0"/>
      <p:bldP spid="13"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2EDAE3-B489-BB01-6639-8E7C77050215}"/>
              </a:ext>
            </a:extLst>
          </p:cNvPr>
          <p:cNvSpPr>
            <a:spLocks noGrp="1"/>
          </p:cNvSpPr>
          <p:nvPr>
            <p:ph type="title"/>
          </p:nvPr>
        </p:nvSpPr>
        <p:spPr>
          <a:noFill/>
        </p:spPr>
        <p:txBody>
          <a:bodyPr/>
          <a:lstStyle/>
          <a:p>
            <a:pPr eaLnBrk="1" hangingPunct="1"/>
            <a:r>
              <a:rPr lang="en-US" altLang="en-US" dirty="0">
                <a:latin typeface="Trebuchet MS" panose="020B0603020202020204" pitchFamily="34" charset="0"/>
              </a:rPr>
              <a:t>Task 10 mins</a:t>
            </a:r>
          </a:p>
        </p:txBody>
      </p:sp>
      <p:sp>
        <p:nvSpPr>
          <p:cNvPr id="24580" name="TextBox 5">
            <a:extLst>
              <a:ext uri="{FF2B5EF4-FFF2-40B4-BE49-F238E27FC236}">
                <a16:creationId xmlns:a16="http://schemas.microsoft.com/office/drawing/2014/main" id="{D8CC5D9F-2FB2-896E-144C-362692786EC4}"/>
              </a:ext>
            </a:extLst>
          </p:cNvPr>
          <p:cNvSpPr txBox="1">
            <a:spLocks noChangeArrowheads="1"/>
          </p:cNvSpPr>
          <p:nvPr/>
        </p:nvSpPr>
        <p:spPr bwMode="auto">
          <a:xfrm>
            <a:off x="407467" y="413415"/>
            <a:ext cx="784860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Craft a personal SMART goal and type in the chat box</a:t>
            </a: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p:txBody>
      </p:sp>
      <p:sp>
        <p:nvSpPr>
          <p:cNvPr id="24581" name="TextBox 6">
            <a:extLst>
              <a:ext uri="{FF2B5EF4-FFF2-40B4-BE49-F238E27FC236}">
                <a16:creationId xmlns:a16="http://schemas.microsoft.com/office/drawing/2014/main" id="{023F75F2-172D-B0BE-3EEC-EE51ADAAB709}"/>
              </a:ext>
            </a:extLst>
          </p:cNvPr>
          <p:cNvSpPr txBox="1">
            <a:spLocks noChangeArrowheads="1"/>
          </p:cNvSpPr>
          <p:nvPr/>
        </p:nvSpPr>
        <p:spPr bwMode="auto">
          <a:xfrm>
            <a:off x="407467" y="2753828"/>
            <a:ext cx="343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altLang="en-US" sz="1800" b="1" i="1"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Use the S.M.A.R.T. techniques</a:t>
            </a:r>
          </a:p>
        </p:txBody>
      </p:sp>
      <p:pic>
        <p:nvPicPr>
          <p:cNvPr id="5122" name="Picture 2" descr="See the source image">
            <a:extLst>
              <a:ext uri="{FF2B5EF4-FFF2-40B4-BE49-F238E27FC236}">
                <a16:creationId xmlns:a16="http://schemas.microsoft.com/office/drawing/2014/main" id="{5E742DF4-4340-216B-1637-7C723FC1B32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7467" y="3123716"/>
            <a:ext cx="5832648" cy="25841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1259632" y="260648"/>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3419872" y="494116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7E116A4-B08A-49C8-234F-B31B0C2E176C}"/>
              </a:ext>
            </a:extLst>
          </p:cNvPr>
          <p:cNvSpPr>
            <a:spLocks noGrp="1"/>
          </p:cNvSpPr>
          <p:nvPr>
            <p:ph type="title"/>
          </p:nvPr>
        </p:nvSpPr>
        <p:spPr>
          <a:xfrm>
            <a:off x="4393717" y="291615"/>
            <a:ext cx="3754752" cy="1325563"/>
          </a:xfrm>
        </p:spPr>
        <p:txBody>
          <a:bodyPr>
            <a:normAutofit/>
          </a:bodyPr>
          <a:lstStyle/>
          <a:p>
            <a:r>
              <a:rPr lang="en-GB" altLang="en-US" dirty="0">
                <a:latin typeface="Trebuchet MS" panose="020B0603020202020204" pitchFamily="34" charset="0"/>
              </a:rPr>
              <a:t>Strategy</a:t>
            </a:r>
          </a:p>
        </p:txBody>
      </p:sp>
      <p:pic>
        <p:nvPicPr>
          <p:cNvPr id="26629" name="Picture 26628" descr="A yellow chessboard and chess pieces">
            <a:extLst>
              <a:ext uri="{FF2B5EF4-FFF2-40B4-BE49-F238E27FC236}">
                <a16:creationId xmlns:a16="http://schemas.microsoft.com/office/drawing/2014/main" id="{20491FE1-CDFE-6516-251E-B3B0F5AC1D38}"/>
              </a:ext>
            </a:extLst>
          </p:cNvPr>
          <p:cNvPicPr>
            <a:picLocks noChangeAspect="1"/>
          </p:cNvPicPr>
          <p:nvPr/>
        </p:nvPicPr>
        <p:blipFill rotWithShape="1">
          <a:blip r:embed="rId3"/>
          <a:srcRect l="36017" t="8933" r="30617"/>
          <a:stretch/>
        </p:blipFill>
        <p:spPr>
          <a:xfrm>
            <a:off x="0" y="0"/>
            <a:ext cx="4067945" cy="541783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15" name="Picture 14">
            <a:extLst>
              <a:ext uri="{FF2B5EF4-FFF2-40B4-BE49-F238E27FC236}">
                <a16:creationId xmlns:a16="http://schemas.microsoft.com/office/drawing/2014/main" id="{864EBE40-4BFD-4A2A-95D3-7329EE993105}"/>
              </a:ext>
            </a:extLst>
          </p:cNvPr>
          <p:cNvPicPr>
            <a:picLocks noChangeAspect="1"/>
          </p:cNvPicPr>
          <p:nvPr/>
        </p:nvPicPr>
        <p:blipFill rotWithShape="1">
          <a:blip r:embed="rId4"/>
          <a:srcRect l="41665" t="34273" r="9289" b="50000"/>
          <a:stretch/>
        </p:blipFill>
        <p:spPr>
          <a:xfrm>
            <a:off x="6695728" y="240388"/>
            <a:ext cx="2448272" cy="781883"/>
          </a:xfrm>
          <a:prstGeom prst="rect">
            <a:avLst/>
          </a:prstGeom>
        </p:spPr>
      </p:pic>
      <p:sp>
        <p:nvSpPr>
          <p:cNvPr id="5" name="Content Placeholder 5">
            <a:extLst>
              <a:ext uri="{FF2B5EF4-FFF2-40B4-BE49-F238E27FC236}">
                <a16:creationId xmlns:a16="http://schemas.microsoft.com/office/drawing/2014/main" id="{BB6D9476-3A37-3225-E24D-7980ACD4FFEF}"/>
              </a:ext>
            </a:extLst>
          </p:cNvPr>
          <p:cNvSpPr txBox="1">
            <a:spLocks/>
          </p:cNvSpPr>
          <p:nvPr/>
        </p:nvSpPr>
        <p:spPr>
          <a:xfrm>
            <a:off x="3993704" y="1439563"/>
            <a:ext cx="5150296" cy="49021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Seeking opportunities to minimize costs and maximize benefits often identified through customer interactions, market research and internal audits  </a:t>
            </a:r>
          </a:p>
          <a:p>
            <a:r>
              <a:rPr lang="en-US" dirty="0"/>
              <a:t>Marketing strategy is the way organizations create value through the </a:t>
            </a:r>
            <a:r>
              <a:rPr lang="en-US" b="1" dirty="0"/>
              <a:t>coordination and configuration </a:t>
            </a:r>
            <a:r>
              <a:rPr lang="en-US" dirty="0"/>
              <a:t>of its activities (The Marketing mix!)</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Espace réservé du numéro de diapositive 1"/>
          <p:cNvSpPr>
            <a:spLocks noGrp="1"/>
          </p:cNvSpPr>
          <p:nvPr>
            <p:ph type="sldNum" sz="quarter" idx="12"/>
          </p:nvPr>
        </p:nvSpPr>
        <p:spPr>
          <a:xfrm>
            <a:off x="6457950" y="6356351"/>
            <a:ext cx="2057400" cy="365125"/>
          </a:xfrm>
        </p:spPr>
        <p:txBody>
          <a:bodyPr vert="horz" lIns="91440" tIns="45720" rIns="91440" bIns="45720" rtlCol="0" anchor="ctr">
            <a:normAutofit/>
          </a:bodyPr>
          <a:lstStyle/>
          <a:p>
            <a:pPr algn="r" defTabSz="914400">
              <a:spcAft>
                <a:spcPts val="600"/>
              </a:spcAft>
            </a:pPr>
            <a:fld id="{CA474A6A-D2DE-E348-BD5B-9CFD0E02C68D}" type="slidenum">
              <a:rPr lang="en-US" sz="1050">
                <a:solidFill>
                  <a:srgbClr val="FFFFFF"/>
                </a:solidFill>
              </a:rPr>
              <a:pPr algn="r" defTabSz="914400">
                <a:spcAft>
                  <a:spcPts val="600"/>
                </a:spcAft>
              </a:pPr>
              <a:t>26</a:t>
            </a:fld>
            <a:endParaRPr lang="en-US" sz="1050">
              <a:solidFill>
                <a:srgbClr val="FFFFFF"/>
              </a:solidFill>
            </a:endParaRPr>
          </a:p>
        </p:txBody>
      </p:sp>
      <p:sp>
        <p:nvSpPr>
          <p:cNvPr id="8" name="ZoneTexte 11"/>
          <p:cNvSpPr txBox="1"/>
          <p:nvPr/>
        </p:nvSpPr>
        <p:spPr>
          <a:xfrm>
            <a:off x="3635896" y="807095"/>
            <a:ext cx="3102644" cy="461665"/>
          </a:xfrm>
          <a:prstGeom prst="rect">
            <a:avLst/>
          </a:prstGeom>
          <a:noFill/>
        </p:spPr>
        <p:txBody>
          <a:bodyPr wrap="none" rtlCol="0">
            <a:spAutoFit/>
          </a:bodyPr>
          <a:lstStyle/>
          <a:p>
            <a:pPr>
              <a:spcAft>
                <a:spcPts val="600"/>
              </a:spcAft>
            </a:pPr>
            <a:r>
              <a:rPr lang="en-GB" sz="2400" b="1" dirty="0">
                <a:solidFill>
                  <a:srgbClr val="0070C0"/>
                </a:solidFill>
                <a:latin typeface="Bell Gothic Std Light" charset="0"/>
                <a:ea typeface="Bell Gothic Std Light" charset="0"/>
                <a:cs typeface="Bell Gothic Std Light" charset="0"/>
              </a:rPr>
              <a:t>Selling what to whom?</a:t>
            </a:r>
          </a:p>
        </p:txBody>
      </p:sp>
      <p:pic>
        <p:nvPicPr>
          <p:cNvPr id="2" name="Picture 1">
            <a:extLst>
              <a:ext uri="{FF2B5EF4-FFF2-40B4-BE49-F238E27FC236}">
                <a16:creationId xmlns:a16="http://schemas.microsoft.com/office/drawing/2014/main" id="{555CDF89-C999-3623-3BA7-51F43D4BDC0F}"/>
              </a:ext>
            </a:extLst>
          </p:cNvPr>
          <p:cNvPicPr>
            <a:picLocks noChangeAspect="1"/>
          </p:cNvPicPr>
          <p:nvPr/>
        </p:nvPicPr>
        <p:blipFill>
          <a:blip r:embed="rId4"/>
          <a:stretch>
            <a:fillRect/>
          </a:stretch>
        </p:blipFill>
        <p:spPr>
          <a:xfrm>
            <a:off x="961306" y="166328"/>
            <a:ext cx="6525344" cy="6525344"/>
          </a:xfrm>
          <a:prstGeom prst="rect">
            <a:avLst/>
          </a:prstGeom>
        </p:spPr>
      </p:pic>
      <p:pic>
        <p:nvPicPr>
          <p:cNvPr id="11" name="Online Media 10" title="Ansoff Matrix | Overview, Strategies and Practical Examples">
            <a:hlinkClick r:id="" action="ppaction://media"/>
            <a:extLst>
              <a:ext uri="{FF2B5EF4-FFF2-40B4-BE49-F238E27FC236}">
                <a16:creationId xmlns:a16="http://schemas.microsoft.com/office/drawing/2014/main" id="{D454D2E1-36C5-DC80-7175-6AA7F351F328}"/>
              </a:ext>
            </a:extLst>
          </p:cNvPr>
          <p:cNvPicPr>
            <a:picLocks noRot="1" noChangeAspect="1"/>
          </p:cNvPicPr>
          <p:nvPr>
            <a:videoFile r:link="rId1"/>
          </p:nvPr>
        </p:nvPicPr>
        <p:blipFill>
          <a:blip r:embed="rId5"/>
          <a:stretch>
            <a:fillRect/>
          </a:stretch>
        </p:blipFill>
        <p:spPr>
          <a:xfrm>
            <a:off x="218831" y="907640"/>
            <a:ext cx="8925169" cy="5042720"/>
          </a:xfrm>
          <a:prstGeom prst="rect">
            <a:avLst/>
          </a:prstGeom>
        </p:spPr>
      </p:pic>
    </p:spTree>
    <p:extLst>
      <p:ext uri="{BB962C8B-B14F-4D97-AF65-F5344CB8AC3E}">
        <p14:creationId xmlns:p14="http://schemas.microsoft.com/office/powerpoint/2010/main" val="184783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1"/>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Ansoff product/market growth matrix</a:t>
            </a:r>
          </a:p>
        </p:txBody>
      </p:sp>
      <p:sp>
        <p:nvSpPr>
          <p:cNvPr id="3" name="Content Placeholder 2"/>
          <p:cNvSpPr>
            <a:spLocks noGrp="1"/>
          </p:cNvSpPr>
          <p:nvPr>
            <p:ph idx="1"/>
          </p:nvPr>
        </p:nvSpPr>
        <p:spPr>
          <a:xfrm>
            <a:off x="597447" y="1253331"/>
            <a:ext cx="7886700" cy="4351338"/>
          </a:xfrm>
        </p:spPr>
        <p:txBody>
          <a:bodyPr>
            <a:normAutofit fontScale="92500"/>
          </a:bodyPr>
          <a:lstStyle/>
          <a:p>
            <a:r>
              <a:rPr lang="en-GB" b="0" dirty="0"/>
              <a:t>Purpose: help managers consider whether/how to grow their business through </a:t>
            </a:r>
            <a:r>
              <a:rPr lang="en-GB" b="1" dirty="0"/>
              <a:t>existing</a:t>
            </a:r>
            <a:r>
              <a:rPr lang="en-GB" b="0" dirty="0"/>
              <a:t> or </a:t>
            </a:r>
            <a:r>
              <a:rPr lang="en-GB" b="1" dirty="0"/>
              <a:t>new products </a:t>
            </a:r>
            <a:r>
              <a:rPr lang="en-GB" b="0" dirty="0"/>
              <a:t>or in </a:t>
            </a:r>
            <a:r>
              <a:rPr lang="en-GB" b="1" dirty="0"/>
              <a:t>existing</a:t>
            </a:r>
            <a:r>
              <a:rPr lang="en-GB" b="0" dirty="0"/>
              <a:t> or </a:t>
            </a:r>
            <a:r>
              <a:rPr lang="en-GB" b="1" dirty="0"/>
              <a:t>new markets</a:t>
            </a:r>
          </a:p>
          <a:p>
            <a:pPr lvl="1"/>
            <a:r>
              <a:rPr lang="en-GB" dirty="0"/>
              <a:t>Evaluate degree of risk </a:t>
            </a:r>
          </a:p>
          <a:p>
            <a:pPr lvl="2"/>
            <a:r>
              <a:rPr lang="en-GB" b="0" dirty="0"/>
              <a:t>Risk increases proportionally to the degree of change</a:t>
            </a:r>
          </a:p>
          <a:p>
            <a:pPr lvl="2"/>
            <a:endParaRPr lang="en-GB" dirty="0"/>
          </a:p>
          <a:p>
            <a:r>
              <a:rPr lang="en-GB" dirty="0"/>
              <a:t>Demonstrates four basic corporate level strategies</a:t>
            </a:r>
          </a:p>
          <a:p>
            <a:pPr lvl="1"/>
            <a:r>
              <a:rPr lang="en-GB" dirty="0"/>
              <a:t>Market penetration (existing products in existing markets)</a:t>
            </a:r>
          </a:p>
          <a:p>
            <a:pPr lvl="1"/>
            <a:r>
              <a:rPr lang="en-GB" dirty="0"/>
              <a:t>New product development (new products in existing markets)</a:t>
            </a:r>
          </a:p>
          <a:p>
            <a:pPr lvl="1"/>
            <a:r>
              <a:rPr lang="en-GB" dirty="0"/>
              <a:t>Market development (existing products in new markets)</a:t>
            </a:r>
          </a:p>
          <a:p>
            <a:pPr lvl="1"/>
            <a:r>
              <a:rPr lang="en-GB" dirty="0"/>
              <a:t>Conglomerate diversification (New products for new markets)</a:t>
            </a:r>
          </a:p>
        </p:txBody>
      </p:sp>
    </p:spTree>
    <p:extLst>
      <p:ext uri="{BB962C8B-B14F-4D97-AF65-F5344CB8AC3E}">
        <p14:creationId xmlns:p14="http://schemas.microsoft.com/office/powerpoint/2010/main" val="3449054864"/>
      </p:ext>
    </p:extLst>
  </p:cSld>
  <p:clrMapOvr>
    <a:masterClrMapping/>
  </p:clrMapOvr>
  <p:transition spd="slow">
    <p:pull/>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08600" y="227998"/>
            <a:ext cx="7886700" cy="1325563"/>
          </a:xfrm>
        </p:spPr>
        <p:txBody>
          <a:bodyPr>
            <a:normAutofit/>
          </a:bodyPr>
          <a:lstStyle/>
          <a:p>
            <a:pPr eaLnBrk="1" hangingPunct="1"/>
            <a:r>
              <a:rPr lang="en-US" sz="3000" dirty="0"/>
              <a:t>Market Penetration</a:t>
            </a:r>
          </a:p>
        </p:txBody>
      </p:sp>
      <p:sp>
        <p:nvSpPr>
          <p:cNvPr id="20483" name="Rectangle 3"/>
          <p:cNvSpPr>
            <a:spLocks noGrp="1" noChangeArrowheads="1"/>
          </p:cNvSpPr>
          <p:nvPr>
            <p:ph idx="1"/>
          </p:nvPr>
        </p:nvSpPr>
        <p:spPr>
          <a:xfrm>
            <a:off x="289057" y="1271252"/>
            <a:ext cx="7886700" cy="3676592"/>
          </a:xfrm>
        </p:spPr>
        <p:txBody>
          <a:bodyPr/>
          <a:lstStyle/>
          <a:p>
            <a:pPr marL="0" indent="0">
              <a:buNone/>
            </a:pPr>
            <a:r>
              <a:rPr lang="en-US" sz="1200" b="1" dirty="0"/>
              <a:t>Objectives</a:t>
            </a:r>
          </a:p>
          <a:p>
            <a:r>
              <a:rPr lang="en-US" sz="1200" dirty="0"/>
              <a:t>Existing products to existing markets – only better</a:t>
            </a:r>
          </a:p>
          <a:p>
            <a:r>
              <a:rPr lang="en-US" sz="1200" dirty="0"/>
              <a:t>To seek assertively to </a:t>
            </a:r>
            <a:r>
              <a:rPr lang="en-US" sz="1200" dirty="0">
                <a:solidFill>
                  <a:srgbClr val="FF0000"/>
                </a:solidFill>
              </a:rPr>
              <a:t>increase market share</a:t>
            </a:r>
          </a:p>
          <a:p>
            <a:r>
              <a:rPr lang="en-US" sz="1200" dirty="0">
                <a:solidFill>
                  <a:srgbClr val="FF0000"/>
                </a:solidFill>
              </a:rPr>
              <a:t>Maintain existing </a:t>
            </a:r>
            <a:r>
              <a:rPr lang="en-US" sz="1200" dirty="0"/>
              <a:t>customers and </a:t>
            </a:r>
            <a:r>
              <a:rPr lang="en-US" sz="1200" dirty="0">
                <a:solidFill>
                  <a:srgbClr val="FF0000"/>
                </a:solidFill>
              </a:rPr>
              <a:t>reduce defecting </a:t>
            </a:r>
            <a:r>
              <a:rPr lang="en-US" sz="1200" dirty="0"/>
              <a:t>customers</a:t>
            </a:r>
          </a:p>
        </p:txBody>
      </p:sp>
      <p:sp>
        <p:nvSpPr>
          <p:cNvPr id="20484" name="Rectangle 4"/>
          <p:cNvSpPr>
            <a:spLocks noChangeArrowheads="1"/>
          </p:cNvSpPr>
          <p:nvPr/>
        </p:nvSpPr>
        <p:spPr bwMode="auto">
          <a:xfrm>
            <a:off x="169514" y="3661249"/>
            <a:ext cx="4393700" cy="1169194"/>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Advantages</a:t>
            </a:r>
            <a:endParaRPr lang="en-US" sz="1350" dirty="0"/>
          </a:p>
          <a:p>
            <a:pPr marL="338138" lvl="1" indent="-202406" fontAlgn="base">
              <a:lnSpc>
                <a:spcPct val="90000"/>
              </a:lnSpc>
              <a:spcBef>
                <a:spcPct val="0"/>
              </a:spcBef>
              <a:spcAft>
                <a:spcPct val="40000"/>
              </a:spcAft>
              <a:buFontTx/>
              <a:buChar char="•"/>
            </a:pPr>
            <a:r>
              <a:rPr lang="en-US" sz="1200" dirty="0"/>
              <a:t>strategy based on </a:t>
            </a:r>
            <a:r>
              <a:rPr lang="en-US" sz="1200" dirty="0">
                <a:solidFill>
                  <a:srgbClr val="FF0000"/>
                </a:solidFill>
              </a:rPr>
              <a:t>known skills </a:t>
            </a:r>
            <a:r>
              <a:rPr lang="en-US" sz="1200" dirty="0"/>
              <a:t>and capabilities --&gt; very low risk strategy..!</a:t>
            </a:r>
          </a:p>
          <a:p>
            <a:pPr marL="338138" lvl="1" indent="-202406" fontAlgn="base">
              <a:lnSpc>
                <a:spcPct val="90000"/>
              </a:lnSpc>
              <a:spcBef>
                <a:spcPct val="0"/>
              </a:spcBef>
              <a:spcAft>
                <a:spcPct val="40000"/>
              </a:spcAft>
              <a:buFontTx/>
              <a:buChar char="•"/>
            </a:pPr>
            <a:r>
              <a:rPr lang="en-US" sz="1200" dirty="0"/>
              <a:t>production and marketing skills can be developed and improved to create a competitive advantage.</a:t>
            </a:r>
          </a:p>
          <a:p>
            <a:pPr marL="338138" lvl="1" indent="-202406" fontAlgn="base">
              <a:lnSpc>
                <a:spcPct val="90000"/>
              </a:lnSpc>
              <a:spcBef>
                <a:spcPct val="0"/>
              </a:spcBef>
              <a:spcAft>
                <a:spcPct val="40000"/>
              </a:spcAft>
              <a:buFontTx/>
              <a:buChar char="•"/>
            </a:pPr>
            <a:r>
              <a:rPr lang="en-US" sz="1200" dirty="0">
                <a:solidFill>
                  <a:srgbClr val="FF0000"/>
                </a:solidFill>
              </a:rPr>
              <a:t>Costs</a:t>
            </a:r>
            <a:r>
              <a:rPr lang="en-US" sz="1200" dirty="0"/>
              <a:t> can often be effectively identified (i.e. advertising/promotions)</a:t>
            </a:r>
          </a:p>
        </p:txBody>
      </p:sp>
      <p:sp>
        <p:nvSpPr>
          <p:cNvPr id="20485" name="Rectangle 5"/>
          <p:cNvSpPr>
            <a:spLocks noChangeArrowheads="1"/>
          </p:cNvSpPr>
          <p:nvPr/>
        </p:nvSpPr>
        <p:spPr bwMode="auto">
          <a:xfrm>
            <a:off x="305979" y="2425863"/>
            <a:ext cx="3881438" cy="1042988"/>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What does it involve?</a:t>
            </a:r>
          </a:p>
          <a:p>
            <a:pPr marL="339329" lvl="1" indent="-202406" fontAlgn="base">
              <a:lnSpc>
                <a:spcPct val="90000"/>
              </a:lnSpc>
              <a:spcBef>
                <a:spcPct val="0"/>
              </a:spcBef>
              <a:spcAft>
                <a:spcPct val="40000"/>
              </a:spcAft>
              <a:buFontTx/>
              <a:buChar char="•"/>
            </a:pPr>
            <a:r>
              <a:rPr lang="en-US" sz="1200" dirty="0"/>
              <a:t>concentrating on core capabilities</a:t>
            </a:r>
          </a:p>
          <a:p>
            <a:pPr marL="339329" lvl="1" indent="-202406" fontAlgn="base">
              <a:lnSpc>
                <a:spcPct val="90000"/>
              </a:lnSpc>
              <a:spcBef>
                <a:spcPct val="0"/>
              </a:spcBef>
              <a:spcAft>
                <a:spcPct val="40000"/>
              </a:spcAft>
              <a:buFontTx/>
              <a:buChar char="•"/>
            </a:pPr>
            <a:r>
              <a:rPr lang="en-US" sz="1200" dirty="0"/>
              <a:t>investment in brand, brand identity, functionality, support tools, and bundling</a:t>
            </a:r>
          </a:p>
          <a:p>
            <a:pPr marL="339329" lvl="1" indent="-202406" fontAlgn="base">
              <a:lnSpc>
                <a:spcPct val="90000"/>
              </a:lnSpc>
              <a:spcBef>
                <a:spcPct val="0"/>
              </a:spcBef>
              <a:spcAft>
                <a:spcPct val="40000"/>
              </a:spcAft>
              <a:buFontTx/>
              <a:buChar char="•"/>
            </a:pPr>
            <a:r>
              <a:rPr lang="en-US" sz="1200" dirty="0"/>
              <a:t>Knowing customers</a:t>
            </a:r>
          </a:p>
        </p:txBody>
      </p:sp>
      <p:pic>
        <p:nvPicPr>
          <p:cNvPr id="19" name="Picture 2"/>
          <p:cNvPicPr>
            <a:picLocks noChangeAspect="1" noChangeArrowheads="1"/>
          </p:cNvPicPr>
          <p:nvPr/>
        </p:nvPicPr>
        <p:blipFill>
          <a:blip r:embed="rId3" cstate="print"/>
          <a:srcRect/>
          <a:stretch>
            <a:fillRect/>
          </a:stretch>
        </p:blipFill>
        <p:spPr bwMode="auto">
          <a:xfrm>
            <a:off x="4459812" y="1792879"/>
            <a:ext cx="4195145" cy="2974401"/>
          </a:xfrm>
          <a:prstGeom prst="rect">
            <a:avLst/>
          </a:prstGeom>
          <a:noFill/>
          <a:ln w="9525">
            <a:noFill/>
            <a:miter lim="800000"/>
            <a:headEnd/>
            <a:tailEnd/>
          </a:ln>
        </p:spPr>
      </p:pic>
      <p:sp>
        <p:nvSpPr>
          <p:cNvPr id="2" name="Oval 1"/>
          <p:cNvSpPr/>
          <p:nvPr/>
        </p:nvSpPr>
        <p:spPr>
          <a:xfrm>
            <a:off x="5652120" y="2133975"/>
            <a:ext cx="488424" cy="5837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98528691"/>
      </p:ext>
    </p:extLst>
  </p:cSld>
  <p:clrMapOvr>
    <a:masterClrMapping/>
  </p:clrMapOvr>
  <p:transition spd="slow">
    <p:pull/>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eaLnBrk="1" hangingPunct="1"/>
            <a:r>
              <a:rPr lang="en-US" sz="3000" dirty="0"/>
              <a:t>Product Development</a:t>
            </a:r>
          </a:p>
        </p:txBody>
      </p:sp>
      <p:sp>
        <p:nvSpPr>
          <p:cNvPr id="24579" name="Rectangle 3"/>
          <p:cNvSpPr>
            <a:spLocks noGrp="1" noChangeArrowheads="1"/>
          </p:cNvSpPr>
          <p:nvPr>
            <p:ph idx="1"/>
          </p:nvPr>
        </p:nvSpPr>
        <p:spPr>
          <a:xfrm>
            <a:off x="105451" y="1218829"/>
            <a:ext cx="6383597" cy="3676592"/>
          </a:xfrm>
        </p:spPr>
        <p:txBody>
          <a:bodyPr/>
          <a:lstStyle/>
          <a:p>
            <a:pPr marL="0" indent="0">
              <a:buNone/>
            </a:pPr>
            <a:r>
              <a:rPr lang="en-US" sz="1350" b="1" dirty="0"/>
              <a:t>What does it involve?</a:t>
            </a:r>
            <a:endParaRPr lang="en-US" sz="1350" dirty="0"/>
          </a:p>
          <a:p>
            <a:pPr marL="214313" lvl="1"/>
            <a:r>
              <a:rPr lang="en-US" sz="1200" dirty="0"/>
              <a:t>making substantial modifications or additions to present products in order to increase their market penetration within </a:t>
            </a:r>
            <a:r>
              <a:rPr lang="en-US" sz="1200" u="sng" dirty="0"/>
              <a:t>existing</a:t>
            </a:r>
            <a:r>
              <a:rPr lang="en-US" sz="1200" dirty="0"/>
              <a:t> customer groups</a:t>
            </a:r>
          </a:p>
          <a:p>
            <a:pPr marL="214313" lvl="1"/>
            <a:r>
              <a:rPr lang="en-US" sz="1200" dirty="0"/>
              <a:t>i.e. new edition of a textbook</a:t>
            </a:r>
          </a:p>
          <a:p>
            <a:pPr marL="514350" lvl="2"/>
            <a:r>
              <a:rPr lang="en-US" sz="1050" dirty="0"/>
              <a:t>most material remains the same and only incremental changes are implemented</a:t>
            </a:r>
          </a:p>
          <a:p>
            <a:pPr marL="214313" lvl="1"/>
            <a:endParaRPr lang="en-US" sz="1200" dirty="0"/>
          </a:p>
          <a:p>
            <a:pPr marL="214313" lvl="1"/>
            <a:r>
              <a:rPr lang="en-US" sz="1200" dirty="0"/>
              <a:t>often linked to an attempt to extend or prolong the product life cycle</a:t>
            </a:r>
          </a:p>
          <a:p>
            <a:pPr lvl="1" eaLnBrk="1" hangingPunct="1">
              <a:lnSpc>
                <a:spcPct val="90000"/>
              </a:lnSpc>
            </a:pPr>
            <a:endParaRPr lang="en-US" sz="1200" dirty="0"/>
          </a:p>
        </p:txBody>
      </p:sp>
      <p:pic>
        <p:nvPicPr>
          <p:cNvPr id="20" name="Picture 2"/>
          <p:cNvPicPr>
            <a:picLocks noChangeAspect="1" noChangeArrowheads="1"/>
          </p:cNvPicPr>
          <p:nvPr/>
        </p:nvPicPr>
        <p:blipFill>
          <a:blip r:embed="rId3" cstate="print"/>
          <a:srcRect/>
          <a:stretch>
            <a:fillRect/>
          </a:stretch>
        </p:blipFill>
        <p:spPr bwMode="auto">
          <a:xfrm>
            <a:off x="5444575" y="1138649"/>
            <a:ext cx="3593973" cy="2548164"/>
          </a:xfrm>
          <a:prstGeom prst="rect">
            <a:avLst/>
          </a:prstGeom>
          <a:noFill/>
          <a:ln w="9525">
            <a:noFill/>
            <a:miter lim="800000"/>
            <a:headEnd/>
            <a:tailEnd/>
          </a:ln>
        </p:spPr>
      </p:pic>
      <p:pic>
        <p:nvPicPr>
          <p:cNvPr id="73730" name="Picture 2"/>
          <p:cNvPicPr>
            <a:picLocks noChangeAspect="1" noChangeArrowheads="1"/>
          </p:cNvPicPr>
          <p:nvPr/>
        </p:nvPicPr>
        <p:blipFill>
          <a:blip r:embed="rId4" cstate="print"/>
          <a:srcRect/>
          <a:stretch>
            <a:fillRect/>
          </a:stretch>
        </p:blipFill>
        <p:spPr bwMode="auto">
          <a:xfrm>
            <a:off x="-1117885" y="5127728"/>
            <a:ext cx="6858000" cy="689223"/>
          </a:xfrm>
          <a:prstGeom prst="rect">
            <a:avLst/>
          </a:prstGeom>
          <a:noFill/>
          <a:ln w="9525">
            <a:noFill/>
            <a:miter lim="800000"/>
            <a:headEnd/>
            <a:tailEnd/>
          </a:ln>
        </p:spPr>
      </p:pic>
      <p:sp>
        <p:nvSpPr>
          <p:cNvPr id="2" name="TextBox 1"/>
          <p:cNvSpPr txBox="1"/>
          <p:nvPr/>
        </p:nvSpPr>
        <p:spPr>
          <a:xfrm>
            <a:off x="105451" y="4923590"/>
            <a:ext cx="4102790" cy="715581"/>
          </a:xfrm>
          <a:prstGeom prst="rect">
            <a:avLst/>
          </a:prstGeom>
          <a:noFill/>
        </p:spPr>
        <p:txBody>
          <a:bodyPr wrap="none" rtlCol="0">
            <a:spAutoFit/>
          </a:bodyPr>
          <a:lstStyle/>
          <a:p>
            <a:pPr marL="214313" indent="-214313" fontAlgn="base">
              <a:spcBef>
                <a:spcPct val="0"/>
              </a:spcBef>
              <a:spcAft>
                <a:spcPct val="0"/>
              </a:spcAft>
              <a:buFont typeface="Arial" panose="020B0604020202020204" pitchFamily="34" charset="0"/>
              <a:buChar char="•"/>
            </a:pPr>
            <a:r>
              <a:rPr lang="en-GB" sz="1350" dirty="0">
                <a:solidFill>
                  <a:srgbClr val="000000"/>
                </a:solidFill>
              </a:rPr>
              <a:t>Can be </a:t>
            </a:r>
            <a:r>
              <a:rPr lang="en-GB" sz="1350" dirty="0">
                <a:solidFill>
                  <a:srgbClr val="FF0000"/>
                </a:solidFill>
              </a:rPr>
              <a:t>expensive</a:t>
            </a:r>
            <a:r>
              <a:rPr lang="en-GB" sz="1350" dirty="0">
                <a:solidFill>
                  <a:srgbClr val="000000"/>
                </a:solidFill>
              </a:rPr>
              <a:t> and </a:t>
            </a:r>
            <a:r>
              <a:rPr lang="en-GB" sz="1350" dirty="0">
                <a:solidFill>
                  <a:srgbClr val="FF0000"/>
                </a:solidFill>
              </a:rPr>
              <a:t>risky</a:t>
            </a:r>
          </a:p>
          <a:p>
            <a:pPr marL="557213" lvl="1" indent="-214313" fontAlgn="base">
              <a:spcBef>
                <a:spcPct val="0"/>
              </a:spcBef>
              <a:spcAft>
                <a:spcPct val="0"/>
              </a:spcAft>
              <a:buFont typeface="Arial" panose="020B0604020202020204" pitchFamily="34" charset="0"/>
              <a:buChar char="•"/>
            </a:pPr>
            <a:r>
              <a:rPr lang="en-GB" sz="1350" dirty="0"/>
              <a:t>Need to master new technologies &amp; capabilities</a:t>
            </a:r>
          </a:p>
          <a:p>
            <a:pPr marL="557213" lvl="1" indent="-214313" fontAlgn="base">
              <a:spcBef>
                <a:spcPct val="0"/>
              </a:spcBef>
              <a:spcAft>
                <a:spcPct val="0"/>
              </a:spcAft>
              <a:buFont typeface="Arial" panose="020B0604020202020204" pitchFamily="34" charset="0"/>
              <a:buChar char="•"/>
            </a:pPr>
            <a:r>
              <a:rPr lang="en-GB" sz="1350" dirty="0"/>
              <a:t>Delays and increased costs</a:t>
            </a: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1020" y="3787806"/>
            <a:ext cx="917873" cy="75366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68500" y="3811024"/>
            <a:ext cx="848678" cy="70723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07324" y="3686813"/>
            <a:ext cx="930504" cy="95565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3"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9576" y="3645263"/>
            <a:ext cx="929738" cy="10715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Right Arrow 2"/>
          <p:cNvSpPr/>
          <p:nvPr/>
        </p:nvSpPr>
        <p:spPr>
          <a:xfrm>
            <a:off x="141130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ight Arrow 11"/>
          <p:cNvSpPr/>
          <p:nvPr/>
        </p:nvSpPr>
        <p:spPr>
          <a:xfrm>
            <a:off x="295435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p:cNvSpPr/>
          <p:nvPr/>
        </p:nvSpPr>
        <p:spPr>
          <a:xfrm>
            <a:off x="4443263"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Oval 13"/>
          <p:cNvSpPr/>
          <p:nvPr/>
        </p:nvSpPr>
        <p:spPr>
          <a:xfrm>
            <a:off x="7668344" y="1537885"/>
            <a:ext cx="400050" cy="4000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a:extLst>
              <a:ext uri="{FF2B5EF4-FFF2-40B4-BE49-F238E27FC236}">
                <a16:creationId xmlns:a16="http://schemas.microsoft.com/office/drawing/2014/main" id="{02A07D5C-7074-C425-A0E3-FE21F953208E}"/>
              </a:ext>
            </a:extLst>
          </p:cNvPr>
          <p:cNvPicPr>
            <a:picLocks noChangeAspect="1"/>
          </p:cNvPicPr>
          <p:nvPr/>
        </p:nvPicPr>
        <p:blipFill>
          <a:blip r:embed="rId9"/>
          <a:stretch>
            <a:fillRect/>
          </a:stretch>
        </p:blipFill>
        <p:spPr>
          <a:xfrm>
            <a:off x="6296776" y="3670208"/>
            <a:ext cx="960787" cy="960787"/>
          </a:xfrm>
          <a:prstGeom prst="rect">
            <a:avLst/>
          </a:prstGeom>
        </p:spPr>
      </p:pic>
      <p:sp>
        <p:nvSpPr>
          <p:cNvPr id="5" name="Right Arrow 12">
            <a:extLst>
              <a:ext uri="{FF2B5EF4-FFF2-40B4-BE49-F238E27FC236}">
                <a16:creationId xmlns:a16="http://schemas.microsoft.com/office/drawing/2014/main" id="{39AD79D9-30F2-2E6B-56A8-0A620A4AE720}"/>
              </a:ext>
            </a:extLst>
          </p:cNvPr>
          <p:cNvSpPr/>
          <p:nvPr/>
        </p:nvSpPr>
        <p:spPr>
          <a:xfrm>
            <a:off x="5953876" y="400179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6" name="Picture 5">
            <a:extLst>
              <a:ext uri="{FF2B5EF4-FFF2-40B4-BE49-F238E27FC236}">
                <a16:creationId xmlns:a16="http://schemas.microsoft.com/office/drawing/2014/main" id="{A5F95780-ED21-9A40-1FB5-8C0AB45F43D0}"/>
              </a:ext>
            </a:extLst>
          </p:cNvPr>
          <p:cNvPicPr>
            <a:picLocks noChangeAspect="1"/>
          </p:cNvPicPr>
          <p:nvPr/>
        </p:nvPicPr>
        <p:blipFill>
          <a:blip r:embed="rId10"/>
          <a:stretch>
            <a:fillRect/>
          </a:stretch>
        </p:blipFill>
        <p:spPr>
          <a:xfrm>
            <a:off x="7275500" y="3780365"/>
            <a:ext cx="1781559" cy="936461"/>
          </a:xfrm>
          <a:prstGeom prst="rect">
            <a:avLst/>
          </a:prstGeom>
        </p:spPr>
      </p:pic>
    </p:spTree>
    <p:extLst>
      <p:ext uri="{BB962C8B-B14F-4D97-AF65-F5344CB8AC3E}">
        <p14:creationId xmlns:p14="http://schemas.microsoft.com/office/powerpoint/2010/main" val="376317676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3" grpId="0" animBg="1"/>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r>
              <a:rPr lang="en-US" sz="3000" dirty="0"/>
              <a:t>Market Development</a:t>
            </a:r>
          </a:p>
        </p:txBody>
      </p:sp>
      <p:sp>
        <p:nvSpPr>
          <p:cNvPr id="23555" name="Rectangle 3"/>
          <p:cNvSpPr>
            <a:spLocks noGrp="1" noChangeArrowheads="1"/>
          </p:cNvSpPr>
          <p:nvPr>
            <p:ph idx="1"/>
          </p:nvPr>
        </p:nvSpPr>
        <p:spPr>
          <a:xfrm>
            <a:off x="326646" y="1943101"/>
            <a:ext cx="5059086" cy="3676592"/>
          </a:xfrm>
        </p:spPr>
        <p:txBody>
          <a:bodyPr/>
          <a:lstStyle/>
          <a:p>
            <a:pPr marL="0" indent="0">
              <a:buNone/>
            </a:pPr>
            <a:r>
              <a:rPr lang="en-US" sz="1200" b="1" dirty="0"/>
              <a:t>Objectives</a:t>
            </a:r>
            <a:endParaRPr lang="en-US" sz="1200" dirty="0"/>
          </a:p>
          <a:p>
            <a:pPr marL="214313" lvl="1"/>
            <a:r>
              <a:rPr lang="en-US" sz="1200" dirty="0"/>
              <a:t>to recruit new customers for existing products</a:t>
            </a:r>
            <a:endParaRPr lang="en-US" sz="1200" b="1" dirty="0"/>
          </a:p>
          <a:p>
            <a:pPr marL="214313" lvl="1">
              <a:buNone/>
            </a:pPr>
            <a:r>
              <a:rPr lang="en-US" sz="1200" b="1" dirty="0"/>
              <a:t>What does it involve?</a:t>
            </a:r>
            <a:endParaRPr lang="en-US" sz="1200" dirty="0"/>
          </a:p>
          <a:p>
            <a:pPr marL="214313" lvl="1"/>
            <a:r>
              <a:rPr lang="en-US" sz="1200" dirty="0"/>
              <a:t>Tapping into related market areas</a:t>
            </a:r>
          </a:p>
          <a:p>
            <a:pPr marL="0" indent="0">
              <a:buNone/>
            </a:pPr>
            <a:r>
              <a:rPr lang="en-US" sz="1200" b="1" dirty="0"/>
              <a:t>Key themes</a:t>
            </a:r>
          </a:p>
          <a:p>
            <a:pPr marL="214313" lvl="1"/>
            <a:r>
              <a:rPr lang="en-US" sz="1200" dirty="0"/>
              <a:t>good option when product development is risky and/or expensive</a:t>
            </a:r>
          </a:p>
          <a:p>
            <a:pPr marL="214313" lvl="1"/>
            <a:r>
              <a:rPr lang="en-US" sz="1200" dirty="0"/>
              <a:t>small modifications to increase attractiveness to new segments (remember: modification always increases cost of production!)</a:t>
            </a:r>
          </a:p>
          <a:p>
            <a:pPr marL="214313" lvl="1"/>
            <a:r>
              <a:rPr lang="en-US" sz="1200" dirty="0"/>
              <a:t>new uses for a product or service</a:t>
            </a:r>
          </a:p>
          <a:p>
            <a:pPr marL="214313" lvl="1"/>
            <a:r>
              <a:rPr lang="en-US" sz="1200" dirty="0"/>
              <a:t>appropriateness for different countries with particular tastes or requirements</a:t>
            </a:r>
          </a:p>
          <a:p>
            <a:pPr marL="214313" lvl="1"/>
            <a:r>
              <a:rPr lang="en-US" sz="1200" dirty="0"/>
              <a:t>marketing and branding skills vital for attracting new customers</a:t>
            </a:r>
          </a:p>
          <a:p>
            <a:pPr marL="214313" lvl="1"/>
            <a:r>
              <a:rPr lang="en-US" sz="1200" dirty="0"/>
              <a:t>coordination challenges (similar products for different tastes)</a:t>
            </a:r>
          </a:p>
          <a:p>
            <a:pPr marL="0" lvl="1" indent="0">
              <a:buNone/>
            </a:pPr>
            <a:r>
              <a:rPr lang="en-US" sz="1200" dirty="0">
                <a:solidFill>
                  <a:srgbClr val="FF0000"/>
                </a:solidFill>
              </a:rPr>
              <a:t>Important to remember what the main market is..!</a:t>
            </a:r>
          </a:p>
          <a:p>
            <a:pPr marL="214313" lvl="1"/>
            <a:endParaRPr lang="en-US" sz="1200" dirty="0"/>
          </a:p>
        </p:txBody>
      </p:sp>
      <p:pic>
        <p:nvPicPr>
          <p:cNvPr id="17" name="Picture 2"/>
          <p:cNvPicPr>
            <a:picLocks noChangeAspect="1" noChangeArrowheads="1"/>
          </p:cNvPicPr>
          <p:nvPr/>
        </p:nvPicPr>
        <p:blipFill>
          <a:blip r:embed="rId3" cstate="print"/>
          <a:srcRect/>
          <a:stretch>
            <a:fillRect/>
          </a:stretch>
        </p:blipFill>
        <p:spPr bwMode="auto">
          <a:xfrm>
            <a:off x="4915477" y="2132856"/>
            <a:ext cx="4228523" cy="2998067"/>
          </a:xfrm>
          <a:prstGeom prst="rect">
            <a:avLst/>
          </a:prstGeom>
          <a:noFill/>
          <a:ln w="9525">
            <a:noFill/>
            <a:miter lim="800000"/>
            <a:headEnd/>
            <a:tailEnd/>
          </a:ln>
        </p:spPr>
      </p:pic>
      <p:sp>
        <p:nvSpPr>
          <p:cNvPr id="7" name="Oval 6"/>
          <p:cNvSpPr/>
          <p:nvPr/>
        </p:nvSpPr>
        <p:spPr>
          <a:xfrm>
            <a:off x="6156176" y="3789040"/>
            <a:ext cx="432048" cy="3902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382017553"/>
      </p:ext>
    </p:extLst>
  </p:cSld>
  <p:clrMapOvr>
    <a:masterClrMapping/>
  </p:clrMapOvr>
  <p:transition spd="slow">
    <p:pull/>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634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56344E"/>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4969E8-0089-436C-B0C7-047C2F4748BC}"/>
              </a:ext>
            </a:extLst>
          </p:cNvPr>
          <p:cNvSpPr>
            <a:spLocks noGrp="1"/>
          </p:cNvSpPr>
          <p:nvPr>
            <p:ph type="ctrTitle"/>
          </p:nvPr>
        </p:nvSpPr>
        <p:spPr>
          <a:xfrm>
            <a:off x="832485" y="4277356"/>
            <a:ext cx="7475220" cy="1560320"/>
          </a:xfrm>
        </p:spPr>
        <p:txBody>
          <a:bodyPr>
            <a:normAutofit/>
          </a:bodyPr>
          <a:lstStyle/>
          <a:p>
            <a:r>
              <a:rPr lang="en-GB" sz="4300">
                <a:solidFill>
                  <a:srgbClr val="56344E"/>
                </a:solidFill>
              </a:rPr>
              <a:t>Internationalisation, Advertising &amp; Branding Strategy  </a:t>
            </a:r>
          </a:p>
        </p:txBody>
      </p:sp>
      <p:pic>
        <p:nvPicPr>
          <p:cNvPr id="5" name="Picture 4">
            <a:extLst>
              <a:ext uri="{FF2B5EF4-FFF2-40B4-BE49-F238E27FC236}">
                <a16:creationId xmlns:a16="http://schemas.microsoft.com/office/drawing/2014/main" id="{D8B9D4B9-E3DD-D28F-46AF-0AEAF8630F5D}"/>
              </a:ext>
            </a:extLst>
          </p:cNvPr>
          <p:cNvPicPr>
            <a:picLocks noChangeAspect="1"/>
          </p:cNvPicPr>
          <p:nvPr/>
        </p:nvPicPr>
        <p:blipFill rotWithShape="1">
          <a:blip r:embed="rId3"/>
          <a:srcRect r="2" b="27320"/>
          <a:stretch/>
        </p:blipFill>
        <p:spPr>
          <a:xfrm>
            <a:off x="182880" y="256540"/>
            <a:ext cx="8778240" cy="3764276"/>
          </a:xfrm>
          <a:prstGeom prst="rect">
            <a:avLst/>
          </a:prstGeom>
        </p:spPr>
      </p:pic>
    </p:spTree>
    <p:extLst>
      <p:ext uri="{BB962C8B-B14F-4D97-AF65-F5344CB8AC3E}">
        <p14:creationId xmlns:p14="http://schemas.microsoft.com/office/powerpoint/2010/main" val="34401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A948-69B9-4AFA-882C-76027DBDA62B}"/>
              </a:ext>
            </a:extLst>
          </p:cNvPr>
          <p:cNvSpPr>
            <a:spLocks noGrp="1"/>
          </p:cNvSpPr>
          <p:nvPr>
            <p:ph type="title"/>
          </p:nvPr>
        </p:nvSpPr>
        <p:spPr>
          <a:xfrm>
            <a:off x="360759" y="3752849"/>
            <a:ext cx="2468166" cy="2452687"/>
          </a:xfrm>
        </p:spPr>
        <p:txBody>
          <a:bodyPr anchor="ctr">
            <a:normAutofit/>
          </a:bodyPr>
          <a:lstStyle/>
          <a:p>
            <a:r>
              <a:rPr lang="en-GB" sz="3100"/>
              <a:t>Current Advocacy: Three Approaches  </a:t>
            </a:r>
          </a:p>
        </p:txBody>
      </p:sp>
      <p:sp>
        <p:nvSpPr>
          <p:cNvPr id="3" name="Content Placeholder 2">
            <a:extLst>
              <a:ext uri="{FF2B5EF4-FFF2-40B4-BE49-F238E27FC236}">
                <a16:creationId xmlns:a16="http://schemas.microsoft.com/office/drawing/2014/main" id="{AEF90A70-4DCC-49E4-A154-71BED6FE9D36}"/>
              </a:ext>
            </a:extLst>
          </p:cNvPr>
          <p:cNvSpPr>
            <a:spLocks noGrp="1"/>
          </p:cNvSpPr>
          <p:nvPr>
            <p:ph idx="1"/>
          </p:nvPr>
        </p:nvSpPr>
        <p:spPr>
          <a:xfrm>
            <a:off x="3167986" y="3752850"/>
            <a:ext cx="5614060" cy="2452687"/>
          </a:xfrm>
        </p:spPr>
        <p:txBody>
          <a:bodyPr anchor="ctr">
            <a:normAutofit/>
          </a:bodyPr>
          <a:lstStyle/>
          <a:p>
            <a:r>
              <a:rPr lang="en-GB" sz="1200" b="1" dirty="0"/>
              <a:t>Global- </a:t>
            </a:r>
            <a:r>
              <a:rPr lang="en-GB" sz="1200" dirty="0"/>
              <a:t>One message no change but translated.</a:t>
            </a:r>
          </a:p>
          <a:p>
            <a:r>
              <a:rPr lang="en-GB" sz="1200" b="1" dirty="0" err="1"/>
              <a:t>Glocal</a:t>
            </a:r>
            <a:r>
              <a:rPr lang="en-GB" sz="1200" b="1" dirty="0"/>
              <a:t> - </a:t>
            </a:r>
            <a:r>
              <a:rPr lang="en-GB" sz="1200" dirty="0"/>
              <a:t>standardized creative strategy with highly adapted execution depending on audience.</a:t>
            </a:r>
          </a:p>
          <a:p>
            <a:r>
              <a:rPr lang="en-GB" sz="1200" b="1" dirty="0"/>
              <a:t>Local </a:t>
            </a:r>
            <a:r>
              <a:rPr lang="en-GB" sz="1200" dirty="0"/>
              <a:t>Highly adapted creative strategy accompanied with highly adapted execution, often made and managed locally to capture the social prevalent trends and idealisms (large scale coordination). </a:t>
            </a:r>
          </a:p>
        </p:txBody>
      </p:sp>
      <p:pic>
        <p:nvPicPr>
          <p:cNvPr id="4" name="Picture 3">
            <a:extLst>
              <a:ext uri="{FF2B5EF4-FFF2-40B4-BE49-F238E27FC236}">
                <a16:creationId xmlns:a16="http://schemas.microsoft.com/office/drawing/2014/main" id="{7F459F8A-77EA-5FA3-6CBE-6A43320D4464}"/>
              </a:ext>
            </a:extLst>
          </p:cNvPr>
          <p:cNvPicPr>
            <a:picLocks noChangeAspect="1"/>
          </p:cNvPicPr>
          <p:nvPr/>
        </p:nvPicPr>
        <p:blipFill>
          <a:blip r:embed="rId3"/>
          <a:stretch>
            <a:fillRect/>
          </a:stretch>
        </p:blipFill>
        <p:spPr>
          <a:xfrm>
            <a:off x="-3245" y="-1"/>
            <a:ext cx="9144000" cy="3752849"/>
          </a:xfrm>
          <a:prstGeom prst="rect">
            <a:avLst/>
          </a:prstGeom>
        </p:spPr>
      </p:pic>
    </p:spTree>
    <p:extLst>
      <p:ext uri="{BB962C8B-B14F-4D97-AF65-F5344CB8AC3E}">
        <p14:creationId xmlns:p14="http://schemas.microsoft.com/office/powerpoint/2010/main" val="251091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91949-039D-4BED-B93A-7FDF38B6C990}"/>
              </a:ext>
            </a:extLst>
          </p:cNvPr>
          <p:cNvSpPr>
            <a:spLocks noGrp="1"/>
          </p:cNvSpPr>
          <p:nvPr>
            <p:ph type="title"/>
          </p:nvPr>
        </p:nvSpPr>
        <p:spPr>
          <a:xfrm>
            <a:off x="361954" y="3412439"/>
            <a:ext cx="2468166" cy="2452687"/>
          </a:xfrm>
        </p:spPr>
        <p:txBody>
          <a:bodyPr anchor="ctr">
            <a:normAutofit/>
          </a:bodyPr>
          <a:lstStyle/>
          <a:p>
            <a:r>
              <a:rPr lang="en-GB" sz="3100" dirty="0"/>
              <a:t>The International Problem </a:t>
            </a:r>
          </a:p>
        </p:txBody>
      </p:sp>
      <p:pic>
        <p:nvPicPr>
          <p:cNvPr id="2050" name="Picture 2" descr="See the source image">
            <a:extLst>
              <a:ext uri="{FF2B5EF4-FFF2-40B4-BE49-F238E27FC236}">
                <a16:creationId xmlns:a16="http://schemas.microsoft.com/office/drawing/2014/main" id="{592E0EB6-0E1E-9B77-968A-14A8A8A5BB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740" b="26041"/>
          <a:stretch/>
        </p:blipFill>
        <p:spPr bwMode="auto">
          <a:xfrm>
            <a:off x="-8722"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1" name="Content Placeholder 2">
            <a:extLst>
              <a:ext uri="{FF2B5EF4-FFF2-40B4-BE49-F238E27FC236}">
                <a16:creationId xmlns:a16="http://schemas.microsoft.com/office/drawing/2014/main" id="{9CF7C533-0E31-B7CA-C822-739C141D3118}"/>
              </a:ext>
            </a:extLst>
          </p:cNvPr>
          <p:cNvGraphicFramePr>
            <a:graphicFrameLocks noGrp="1"/>
          </p:cNvGraphicFramePr>
          <p:nvPr>
            <p:ph idx="1"/>
            <p:extLst>
              <p:ext uri="{D42A27DB-BD31-4B8C-83A1-F6EECF244321}">
                <p14:modId xmlns:p14="http://schemas.microsoft.com/office/powerpoint/2010/main" val="564239168"/>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Online Media 3" title="Top Ten International Marketing Fails (And What We Can Learn From Them)">
            <a:hlinkClick r:id="" action="ppaction://media"/>
            <a:extLst>
              <a:ext uri="{FF2B5EF4-FFF2-40B4-BE49-F238E27FC236}">
                <a16:creationId xmlns:a16="http://schemas.microsoft.com/office/drawing/2014/main" id="{28733CD4-19BB-451C-917B-4E6840901DDE}"/>
              </a:ext>
            </a:extLst>
          </p:cNvPr>
          <p:cNvPicPr>
            <a:picLocks noRot="1" noChangeAspect="1"/>
          </p:cNvPicPr>
          <p:nvPr>
            <a:videoFile r:link="rId1"/>
          </p:nvPr>
        </p:nvPicPr>
        <p:blipFill>
          <a:blip r:embed="rId10"/>
          <a:stretch>
            <a:fillRect/>
          </a:stretch>
        </p:blipFill>
        <p:spPr>
          <a:xfrm>
            <a:off x="361954" y="646999"/>
            <a:ext cx="8603380" cy="4860910"/>
          </a:xfrm>
          <a:prstGeom prst="rect">
            <a:avLst/>
          </a:prstGeom>
        </p:spPr>
      </p:pic>
    </p:spTree>
    <p:extLst>
      <p:ext uri="{BB962C8B-B14F-4D97-AF65-F5344CB8AC3E}">
        <p14:creationId xmlns:p14="http://schemas.microsoft.com/office/powerpoint/2010/main" val="244051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p:txBody>
          <a:bodyPr>
            <a:normAutofit/>
          </a:bodyPr>
          <a:lstStyle/>
          <a:p>
            <a:r>
              <a:rPr lang="fi-FI" sz="3000" dirty="0"/>
              <a:t>Summary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0302" y="2084541"/>
            <a:ext cx="4400549" cy="311454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1459685" y="1943101"/>
            <a:ext cx="1554061" cy="957955"/>
          </a:xfrm>
          <a:prstGeom prst="rect">
            <a:avLst/>
          </a:prstGeom>
          <a:noFill/>
        </p:spPr>
        <p:txBody>
          <a:bodyPr wrap="square" rtlCol="0">
            <a:spAutoFit/>
          </a:bodyPr>
          <a:lstStyle/>
          <a:p>
            <a:r>
              <a:rPr lang="en-GB" sz="1125" dirty="0">
                <a:solidFill>
                  <a:srgbClr val="000000"/>
                </a:solidFill>
              </a:rPr>
              <a:t>Increase market share</a:t>
            </a:r>
          </a:p>
          <a:p>
            <a:pPr marL="214313" indent="-214313">
              <a:buFont typeface="Arial" panose="020B0604020202020204" pitchFamily="34" charset="0"/>
              <a:buChar char="•"/>
            </a:pPr>
            <a:r>
              <a:rPr lang="en-GB" sz="1125" dirty="0">
                <a:solidFill>
                  <a:srgbClr val="000000"/>
                </a:solidFill>
              </a:rPr>
              <a:t>Sales, promotion, advertising</a:t>
            </a:r>
          </a:p>
          <a:p>
            <a:pPr marL="214313" indent="-214313">
              <a:buFont typeface="Arial" panose="020B0604020202020204" pitchFamily="34" charset="0"/>
              <a:buChar char="•"/>
            </a:pPr>
            <a:r>
              <a:rPr lang="en-GB" sz="1125" dirty="0">
                <a:solidFill>
                  <a:srgbClr val="000000"/>
                </a:solidFill>
              </a:rPr>
              <a:t>Dominance in growth markets</a:t>
            </a:r>
          </a:p>
        </p:txBody>
      </p:sp>
      <p:cxnSp>
        <p:nvCxnSpPr>
          <p:cNvPr id="7" name="Straight Arrow Connector 6"/>
          <p:cNvCxnSpPr>
            <a:cxnSpLocks/>
            <a:stCxn id="3" idx="3"/>
          </p:cNvCxnSpPr>
          <p:nvPr/>
        </p:nvCxnSpPr>
        <p:spPr>
          <a:xfrm>
            <a:off x="3013746" y="2422079"/>
            <a:ext cx="1243931" cy="549722"/>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228725" y="4425451"/>
            <a:ext cx="2000250" cy="784830"/>
          </a:xfrm>
          <a:prstGeom prst="rect">
            <a:avLst/>
          </a:prstGeom>
          <a:noFill/>
        </p:spPr>
        <p:txBody>
          <a:bodyPr wrap="square" rtlCol="0">
            <a:spAutoFit/>
          </a:bodyPr>
          <a:lstStyle/>
          <a:p>
            <a:r>
              <a:rPr lang="en-GB" sz="1125" dirty="0">
                <a:solidFill>
                  <a:srgbClr val="000000"/>
                </a:solidFill>
              </a:rPr>
              <a:t>Selling existing to new markets</a:t>
            </a:r>
          </a:p>
          <a:p>
            <a:pPr marL="214313" indent="-214313">
              <a:buFont typeface="Arial" panose="020B0604020202020204" pitchFamily="34" charset="0"/>
              <a:buChar char="•"/>
            </a:pPr>
            <a:r>
              <a:rPr lang="en-GB" sz="1125" dirty="0">
                <a:solidFill>
                  <a:srgbClr val="000000"/>
                </a:solidFill>
              </a:rPr>
              <a:t>International expansion</a:t>
            </a:r>
          </a:p>
          <a:p>
            <a:pPr marL="214313" indent="-214313">
              <a:buFont typeface="Arial" panose="020B0604020202020204" pitchFamily="34" charset="0"/>
              <a:buChar char="•"/>
            </a:pPr>
            <a:r>
              <a:rPr lang="en-GB" sz="1125" dirty="0">
                <a:solidFill>
                  <a:srgbClr val="000000"/>
                </a:solidFill>
              </a:rPr>
              <a:t>New distribution channels (i.e. online)</a:t>
            </a:r>
          </a:p>
        </p:txBody>
      </p:sp>
      <p:cxnSp>
        <p:nvCxnSpPr>
          <p:cNvPr id="10" name="Straight Arrow Connector 9"/>
          <p:cNvCxnSpPr/>
          <p:nvPr/>
        </p:nvCxnSpPr>
        <p:spPr>
          <a:xfrm flipV="1">
            <a:off x="3257550" y="4400550"/>
            <a:ext cx="800100" cy="382548"/>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7072313" y="1892269"/>
            <a:ext cx="2000250" cy="1131079"/>
          </a:xfrm>
          <a:prstGeom prst="rect">
            <a:avLst/>
          </a:prstGeom>
          <a:noFill/>
        </p:spPr>
        <p:txBody>
          <a:bodyPr wrap="square" rtlCol="0">
            <a:spAutoFit/>
          </a:bodyPr>
          <a:lstStyle/>
          <a:p>
            <a:r>
              <a:rPr lang="en-GB" sz="1125" dirty="0">
                <a:solidFill>
                  <a:srgbClr val="000000"/>
                </a:solidFill>
              </a:rPr>
              <a:t>New products to existing markets</a:t>
            </a:r>
          </a:p>
          <a:p>
            <a:pPr marL="214313" indent="-214313">
              <a:buFont typeface="Arial" panose="020B0604020202020204" pitchFamily="34" charset="0"/>
              <a:buChar char="•"/>
            </a:pPr>
            <a:r>
              <a:rPr lang="en-GB" sz="1125" dirty="0">
                <a:solidFill>
                  <a:srgbClr val="000000"/>
                </a:solidFill>
              </a:rPr>
              <a:t>R&amp;D</a:t>
            </a:r>
          </a:p>
          <a:p>
            <a:pPr marL="214313" indent="-214313">
              <a:buFont typeface="Arial" panose="020B0604020202020204" pitchFamily="34" charset="0"/>
              <a:buChar char="•"/>
            </a:pPr>
            <a:r>
              <a:rPr lang="en-GB" sz="1125" dirty="0">
                <a:solidFill>
                  <a:srgbClr val="000000"/>
                </a:solidFill>
              </a:rPr>
              <a:t>New dimensions to old products</a:t>
            </a:r>
          </a:p>
          <a:p>
            <a:pPr marL="214313" indent="-214313">
              <a:buFont typeface="Arial" panose="020B0604020202020204" pitchFamily="34" charset="0"/>
              <a:buChar char="•"/>
            </a:pPr>
            <a:r>
              <a:rPr lang="en-GB" sz="1125" dirty="0">
                <a:solidFill>
                  <a:srgbClr val="000000"/>
                </a:solidFill>
              </a:rPr>
              <a:t>Insight into customers</a:t>
            </a:r>
          </a:p>
        </p:txBody>
      </p:sp>
      <p:cxnSp>
        <p:nvCxnSpPr>
          <p:cNvPr id="14" name="Straight Arrow Connector 13"/>
          <p:cNvCxnSpPr>
            <a:cxnSpLocks/>
            <a:stCxn id="13" idx="1"/>
          </p:cNvCxnSpPr>
          <p:nvPr/>
        </p:nvCxnSpPr>
        <p:spPr>
          <a:xfrm flipH="1">
            <a:off x="6354661" y="2457809"/>
            <a:ext cx="717652" cy="42016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AC955B-E1F8-3147-8501-C64E55CFB4BF}"/>
              </a:ext>
            </a:extLst>
          </p:cNvPr>
          <p:cNvSpPr txBox="1"/>
          <p:nvPr/>
        </p:nvSpPr>
        <p:spPr>
          <a:xfrm>
            <a:off x="7230577" y="4424740"/>
            <a:ext cx="1828799" cy="1304203"/>
          </a:xfrm>
          <a:prstGeom prst="rect">
            <a:avLst/>
          </a:prstGeom>
          <a:noFill/>
        </p:spPr>
        <p:txBody>
          <a:bodyPr wrap="square" rtlCol="0">
            <a:spAutoFit/>
          </a:bodyPr>
          <a:lstStyle/>
          <a:p>
            <a:r>
              <a:rPr lang="en-GB" sz="1125" dirty="0">
                <a:solidFill>
                  <a:srgbClr val="000000"/>
                </a:solidFill>
              </a:rPr>
              <a:t>A more corporate decision looking at new products to new customers.</a:t>
            </a:r>
          </a:p>
          <a:p>
            <a:pPr marL="214313" indent="-214313">
              <a:buFont typeface="Arial" panose="020B0604020202020204" pitchFamily="34" charset="0"/>
              <a:buChar char="•"/>
            </a:pPr>
            <a:r>
              <a:rPr lang="en-GB" sz="1125" dirty="0">
                <a:solidFill>
                  <a:srgbClr val="000000"/>
                </a:solidFill>
              </a:rPr>
              <a:t>Mergers &amp; acquisitions</a:t>
            </a:r>
          </a:p>
          <a:p>
            <a:pPr marL="214313" indent="-214313">
              <a:buFont typeface="Arial" panose="020B0604020202020204" pitchFamily="34" charset="0"/>
              <a:buChar char="•"/>
            </a:pPr>
            <a:r>
              <a:rPr lang="en-GB" sz="1125" dirty="0">
                <a:solidFill>
                  <a:srgbClr val="000000"/>
                </a:solidFill>
              </a:rPr>
              <a:t>Portfolio management</a:t>
            </a:r>
          </a:p>
          <a:p>
            <a:pPr marL="214313" indent="-214313">
              <a:buFont typeface="Arial" panose="020B0604020202020204" pitchFamily="34" charset="0"/>
              <a:buChar char="•"/>
            </a:pPr>
            <a:r>
              <a:rPr lang="en-GB" sz="1125" dirty="0">
                <a:solidFill>
                  <a:srgbClr val="000000"/>
                </a:solidFill>
              </a:rPr>
              <a:t>New brands new business models</a:t>
            </a:r>
          </a:p>
        </p:txBody>
      </p:sp>
      <p:cxnSp>
        <p:nvCxnSpPr>
          <p:cNvPr id="6" name="Straight Arrow Connector 5">
            <a:extLst>
              <a:ext uri="{FF2B5EF4-FFF2-40B4-BE49-F238E27FC236}">
                <a16:creationId xmlns:a16="http://schemas.microsoft.com/office/drawing/2014/main" id="{5BC8AED6-5CEB-8F0D-5B4A-B954E7148B6B}"/>
              </a:ext>
            </a:extLst>
          </p:cNvPr>
          <p:cNvCxnSpPr>
            <a:cxnSpLocks/>
          </p:cNvCxnSpPr>
          <p:nvPr/>
        </p:nvCxnSpPr>
        <p:spPr>
          <a:xfrm flipH="1" flipV="1">
            <a:off x="6563699" y="4630278"/>
            <a:ext cx="508614" cy="28222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63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050"/>
                                        </p:tgtEl>
                                        <p:attrNameLst>
                                          <p:attrName>style.visibility</p:attrName>
                                        </p:attrNameLst>
                                      </p:cBhvr>
                                      <p:to>
                                        <p:strVal val="visible"/>
                                      </p:to>
                                    </p:set>
                                    <p:anim calcmode="lin" valueType="num">
                                      <p:cBhvr additive="base">
                                        <p:cTn id="31" dur="500" fill="hold"/>
                                        <p:tgtEl>
                                          <p:spTgt spid="2050"/>
                                        </p:tgtEl>
                                        <p:attrNameLst>
                                          <p:attrName>ppt_x</p:attrName>
                                        </p:attrNameLst>
                                      </p:cBhvr>
                                      <p:tavLst>
                                        <p:tav tm="0">
                                          <p:val>
                                            <p:strVal val="#ppt_x"/>
                                          </p:val>
                                        </p:tav>
                                        <p:tav tm="100000">
                                          <p:val>
                                            <p:strVal val="#ppt_x"/>
                                          </p:val>
                                        </p:tav>
                                      </p:tavLst>
                                    </p:anim>
                                    <p:anim calcmode="lin" valueType="num">
                                      <p:cBhvr additive="base">
                                        <p:cTn id="32" dur="500" fill="hold"/>
                                        <p:tgtEl>
                                          <p:spTgt spid="2050"/>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3"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24074" y="616323"/>
            <a:ext cx="3111500" cy="2870645"/>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239137" y="37789"/>
            <a:ext cx="5792874"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800" b="1" dirty="0">
                <a:solidFill>
                  <a:srgbClr val="0070C0"/>
                </a:solidFill>
                <a:latin typeface="Calibri" panose="020F0502020204030204"/>
              </a:rPr>
              <a:t>Strategy</a:t>
            </a:r>
          </a:p>
        </p:txBody>
      </p:sp>
      <p:sp>
        <p:nvSpPr>
          <p:cNvPr id="7" name="TextBox 6">
            <a:extLst>
              <a:ext uri="{FF2B5EF4-FFF2-40B4-BE49-F238E27FC236}">
                <a16:creationId xmlns:a16="http://schemas.microsoft.com/office/drawing/2014/main" id="{FFBFFA69-01A2-4D79-AA30-02FA55D601FC}"/>
              </a:ext>
            </a:extLst>
          </p:cNvPr>
          <p:cNvSpPr txBox="1"/>
          <p:nvPr/>
        </p:nvSpPr>
        <p:spPr>
          <a:xfrm>
            <a:off x="4031940" y="1121718"/>
            <a:ext cx="382447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br>
              <a:rPr lang="en-US" sz="1350" dirty="0">
                <a:solidFill>
                  <a:prstClr val="black"/>
                </a:solidFill>
                <a:latin typeface="Calibri" panose="020F0502020204030204"/>
              </a:rPr>
            </a:br>
            <a:endParaRPr lang="en-US" sz="1350" dirty="0">
              <a:solidFill>
                <a:prstClr val="black"/>
              </a:solidFill>
              <a:latin typeface="Calibri" panose="020F0502020204030204"/>
            </a:endParaRPr>
          </a:p>
        </p:txBody>
      </p:sp>
      <p:sp>
        <p:nvSpPr>
          <p:cNvPr id="3" name="TextBox 2">
            <a:extLst>
              <a:ext uri="{FF2B5EF4-FFF2-40B4-BE49-F238E27FC236}">
                <a16:creationId xmlns:a16="http://schemas.microsoft.com/office/drawing/2014/main" id="{B2BC6A5A-E315-3520-AD82-B89CBB7D2CA8}"/>
              </a:ext>
            </a:extLst>
          </p:cNvPr>
          <p:cNvSpPr txBox="1"/>
          <p:nvPr/>
        </p:nvSpPr>
        <p:spPr>
          <a:xfrm>
            <a:off x="3113440" y="2677825"/>
            <a:ext cx="1549281" cy="507831"/>
          </a:xfrm>
          <a:prstGeom prst="rect">
            <a:avLst/>
          </a:prstGeom>
          <a:noFill/>
        </p:spPr>
        <p:txBody>
          <a:bodyPr wrap="square">
            <a:spAutoFit/>
          </a:bodyPr>
          <a:lstStyle/>
          <a:p>
            <a:r>
              <a:rPr lang="en-GB" sz="1350" dirty="0">
                <a:solidFill>
                  <a:prstClr val="black"/>
                </a:solidFill>
                <a:latin typeface="Calibri" panose="020F0502020204030204"/>
              </a:rPr>
              <a:t>Jerome-</a:t>
            </a:r>
          </a:p>
          <a:p>
            <a:r>
              <a:rPr lang="en-GB" sz="1350" dirty="0">
                <a:solidFill>
                  <a:prstClr val="black"/>
                </a:solidFill>
                <a:latin typeface="Calibri" panose="020F0502020204030204"/>
              </a:rPr>
              <a:t>(McCarthy, 1960) </a:t>
            </a:r>
          </a:p>
        </p:txBody>
      </p:sp>
      <p:pic>
        <p:nvPicPr>
          <p:cNvPr id="2050" name="Picture 2" descr="Eugene Jerome McCarthy - 213 - Marketing Mix">
            <a:extLst>
              <a:ext uri="{FF2B5EF4-FFF2-40B4-BE49-F238E27FC236}">
                <a16:creationId xmlns:a16="http://schemas.microsoft.com/office/drawing/2014/main" id="{FD104DE4-B89F-F7C3-4506-E8CCB1F5BA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8125" y="806876"/>
            <a:ext cx="1421367" cy="1792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rnard Henry Booms">
            <a:extLst>
              <a:ext uri="{FF2B5EF4-FFF2-40B4-BE49-F238E27FC236}">
                <a16:creationId xmlns:a16="http://schemas.microsoft.com/office/drawing/2014/main" id="{1527B3EA-1754-5F2A-0238-5B225F73DE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259975" y="3820257"/>
            <a:ext cx="928688" cy="13001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y Jo Bitner biography, a service marketing guru | ToolsHero">
            <a:extLst>
              <a:ext uri="{FF2B5EF4-FFF2-40B4-BE49-F238E27FC236}">
                <a16:creationId xmlns:a16="http://schemas.microsoft.com/office/drawing/2014/main" id="{19643568-C26D-4F96-89A9-2927F6B417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1804" y="3816124"/>
            <a:ext cx="928688" cy="1300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0C0138-704B-D870-9971-B8437D56DFDC}"/>
              </a:ext>
            </a:extLst>
          </p:cNvPr>
          <p:cNvSpPr txBox="1"/>
          <p:nvPr/>
        </p:nvSpPr>
        <p:spPr>
          <a:xfrm>
            <a:off x="145329" y="5171583"/>
            <a:ext cx="2932796" cy="507831"/>
          </a:xfrm>
          <a:prstGeom prst="rect">
            <a:avLst/>
          </a:prstGeom>
          <a:noFill/>
        </p:spPr>
        <p:txBody>
          <a:bodyPr wrap="square">
            <a:spAutoFit/>
          </a:bodyPr>
          <a:lstStyle/>
          <a:p>
            <a:r>
              <a:rPr lang="en-GB" sz="1350" dirty="0">
                <a:solidFill>
                  <a:prstClr val="black"/>
                </a:solidFill>
                <a:latin typeface="Calibri" panose="020F0502020204030204"/>
              </a:rPr>
              <a:t>Bernard &amp; Mary </a:t>
            </a:r>
          </a:p>
          <a:p>
            <a:r>
              <a:rPr lang="en-GB" sz="1350" dirty="0">
                <a:solidFill>
                  <a:prstClr val="black"/>
                </a:solidFill>
                <a:latin typeface="Calibri" panose="020F0502020204030204"/>
              </a:rPr>
              <a:t>(Booms &amp; Bitner, 1981) </a:t>
            </a:r>
          </a:p>
        </p:txBody>
      </p:sp>
      <p:pic>
        <p:nvPicPr>
          <p:cNvPr id="9" name="Picture 8">
            <a:extLst>
              <a:ext uri="{FF2B5EF4-FFF2-40B4-BE49-F238E27FC236}">
                <a16:creationId xmlns:a16="http://schemas.microsoft.com/office/drawing/2014/main" id="{793486C9-7FCE-D03A-A7B2-76610FB26C65}"/>
              </a:ext>
            </a:extLst>
          </p:cNvPr>
          <p:cNvPicPr>
            <a:picLocks noChangeAspect="1"/>
          </p:cNvPicPr>
          <p:nvPr/>
        </p:nvPicPr>
        <p:blipFill>
          <a:blip r:embed="rId7"/>
          <a:stretch>
            <a:fillRect/>
          </a:stretch>
        </p:blipFill>
        <p:spPr>
          <a:xfrm>
            <a:off x="2309379" y="3693150"/>
            <a:ext cx="2353342" cy="2011102"/>
          </a:xfrm>
          <a:prstGeom prst="rect">
            <a:avLst/>
          </a:prstGeom>
        </p:spPr>
      </p:pic>
      <p:pic>
        <p:nvPicPr>
          <p:cNvPr id="2" name="Picture 4">
            <a:extLst>
              <a:ext uri="{FF2B5EF4-FFF2-40B4-BE49-F238E27FC236}">
                <a16:creationId xmlns:a16="http://schemas.microsoft.com/office/drawing/2014/main" id="{7FECAF76-1DB8-B363-C693-A7BE01E0F045}"/>
              </a:ext>
            </a:extLst>
          </p:cNvPr>
          <p:cNvPicPr>
            <a:picLocks noChangeAspect="1"/>
          </p:cNvPicPr>
          <p:nvPr/>
        </p:nvPicPr>
        <p:blipFill>
          <a:blip r:embed="rId8"/>
          <a:stretch>
            <a:fillRect/>
          </a:stretch>
        </p:blipFill>
        <p:spPr>
          <a:xfrm>
            <a:off x="-1712" y="6208068"/>
            <a:ext cx="9173109" cy="649167"/>
          </a:xfrm>
          <a:prstGeom prst="rect">
            <a:avLst/>
          </a:prstGeom>
        </p:spPr>
      </p:pic>
      <p:sp>
        <p:nvSpPr>
          <p:cNvPr id="8" name="Content Placeholder 2">
            <a:extLst>
              <a:ext uri="{FF2B5EF4-FFF2-40B4-BE49-F238E27FC236}">
                <a16:creationId xmlns:a16="http://schemas.microsoft.com/office/drawing/2014/main" id="{E28496C8-0726-531C-6B36-C12D85E41D66}"/>
              </a:ext>
            </a:extLst>
          </p:cNvPr>
          <p:cNvSpPr>
            <a:spLocks noGrp="1"/>
          </p:cNvSpPr>
          <p:nvPr>
            <p:ph idx="1"/>
          </p:nvPr>
        </p:nvSpPr>
        <p:spPr>
          <a:xfrm>
            <a:off x="4643206" y="806876"/>
            <a:ext cx="4425176" cy="4176464"/>
          </a:xfrm>
        </p:spPr>
        <p:txBody>
          <a:bodyPr anchor="t">
            <a:noAutofit/>
          </a:bodyPr>
          <a:lstStyle/>
          <a:p>
            <a:pPr marL="0" indent="0">
              <a:buNone/>
            </a:pPr>
            <a:r>
              <a:rPr lang="en-GB" altLang="en-US" sz="1400" dirty="0">
                <a:latin typeface="Trebuchet MS" panose="020B0603020202020204" pitchFamily="34" charset="0"/>
              </a:rPr>
              <a:t>SOSTAC Strategy summarises how your new objectives will be achieved –</a:t>
            </a:r>
          </a:p>
          <a:p>
            <a:pPr marL="0" indent="0">
              <a:buNone/>
            </a:pPr>
            <a:r>
              <a:rPr lang="en-GB" altLang="en-US" sz="1400" dirty="0">
                <a:latin typeface="Trebuchet MS" panose="020B0603020202020204" pitchFamily="34" charset="0"/>
              </a:rPr>
              <a:t>We will need to revisit the brands value proposition. </a:t>
            </a:r>
            <a:r>
              <a:rPr lang="en-GB" sz="1400" dirty="0"/>
              <a:t>A value proposition is the “the full mix of benefits on which a product is differentiated and positioned. It is the answer to the customer’s question ‘why should I buy your product?’” - Kotler et al. (2018, p.232).</a:t>
            </a: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How will you communicate the value proposition, how will it be delivered – The Marketing Mix!</a:t>
            </a:r>
          </a:p>
          <a:p>
            <a:pPr marL="0" indent="0">
              <a:buNone/>
            </a:pP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A change of strategy means a change in the marketing mix (our current methods)</a:t>
            </a:r>
          </a:p>
          <a:p>
            <a:pPr marL="0" indent="0">
              <a:buNone/>
            </a:pPr>
            <a:r>
              <a:rPr lang="en-GB" altLang="en-US" sz="1400" dirty="0">
                <a:latin typeface="Trebuchet MS" panose="020B0603020202020204" pitchFamily="34" charset="0"/>
              </a:rPr>
              <a:t>Once SMART targets are identified each ‘P’ will need to be examined to gear towards the new strategy. </a:t>
            </a:r>
          </a:p>
          <a:p>
            <a:pPr marL="0" indent="0">
              <a:buNone/>
            </a:pPr>
            <a:r>
              <a:rPr lang="en-GB" altLang="en-US" sz="1400" dirty="0" err="1">
                <a:latin typeface="Trebuchet MS" panose="020B0603020202020204" pitchFamily="34" charset="0"/>
              </a:rPr>
              <a:t>e.g</a:t>
            </a:r>
            <a:r>
              <a:rPr lang="en-GB" altLang="en-US" sz="1400" dirty="0">
                <a:latin typeface="Trebuchet MS" panose="020B0603020202020204" pitchFamily="34" charset="0"/>
              </a:rPr>
              <a:t> – if the organisation decides that we need to focus on changing the brands reputation due to poor reviews we may need to find out which area is lacking in performance and re-address.</a:t>
            </a:r>
          </a:p>
          <a:p>
            <a:pPr marL="0" indent="0">
              <a:buNone/>
            </a:pPr>
            <a:r>
              <a:rPr lang="en-GB" altLang="en-US" sz="1400" dirty="0">
                <a:latin typeface="Trebuchet MS" panose="020B0603020202020204" pitchFamily="34" charset="0"/>
              </a:rPr>
              <a:t>If we are to implement one of </a:t>
            </a:r>
            <a:r>
              <a:rPr lang="en-GB" altLang="en-US" sz="1400" dirty="0" err="1">
                <a:latin typeface="Trebuchet MS" panose="020B0603020202020204" pitchFamily="34" charset="0"/>
              </a:rPr>
              <a:t>Ansoffs</a:t>
            </a:r>
            <a:r>
              <a:rPr lang="en-GB" altLang="en-US" sz="1400" dirty="0">
                <a:latin typeface="Trebuchet MS" panose="020B0603020202020204" pitchFamily="34" charset="0"/>
              </a:rPr>
              <a:t> strategies we will again need to identify what in the mix will need to change, </a:t>
            </a:r>
            <a:r>
              <a:rPr lang="en-GB" altLang="en-US" sz="1400" dirty="0" err="1">
                <a:latin typeface="Trebuchet MS" panose="020B0603020202020204" pitchFamily="34" charset="0"/>
              </a:rPr>
              <a:t>e.g</a:t>
            </a:r>
            <a:r>
              <a:rPr lang="en-GB" altLang="en-US" sz="1400" dirty="0">
                <a:latin typeface="Trebuchet MS" panose="020B0603020202020204" pitchFamily="34" charset="0"/>
              </a:rPr>
              <a:t> if we internationalise maybe ‘place’ will need to change? </a:t>
            </a:r>
          </a:p>
        </p:txBody>
      </p:sp>
    </p:spTree>
    <p:extLst>
      <p:ext uri="{BB962C8B-B14F-4D97-AF65-F5344CB8AC3E}">
        <p14:creationId xmlns:p14="http://schemas.microsoft.com/office/powerpoint/2010/main" val="1277931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7886700" cy="735509"/>
          </a:xfrm>
        </p:spPr>
        <p:txBody>
          <a:bodyPr/>
          <a:lstStyle/>
          <a:p>
            <a:pPr marL="0" indent="0">
              <a:buNone/>
            </a:pPr>
            <a:r>
              <a:rPr lang="en-GB" dirty="0"/>
              <a:t>Assessment 2 structure.</a:t>
            </a:r>
          </a:p>
          <a:p>
            <a:pPr marL="0" indent="0">
              <a:buNone/>
            </a:pPr>
            <a:r>
              <a:rPr lang="en-GB" sz="1800" b="1" dirty="0"/>
              <a:t>Submission: </a:t>
            </a:r>
            <a:r>
              <a:rPr lang="en-GB" sz="1800" b="1" u="sng" dirty="0"/>
              <a:t>Friday 15th June 2023 23:59</a:t>
            </a:r>
            <a:r>
              <a:rPr lang="en-GB" sz="1800" dirty="0"/>
              <a:t> </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Introduction (100 words)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The purpose of your marketing plan/what it is about</a:t>
            </a:r>
            <a:endParaRPr lang="en-GB" sz="12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200" dirty="0">
                <a:solidFill>
                  <a:srgbClr val="222222"/>
                </a:solidFill>
                <a:effectLst/>
                <a:latin typeface="Arial" panose="020B0604020202020204" pitchFamily="34" charset="0"/>
                <a:ea typeface="Times New Roman" panose="02020603050405020304" pitchFamily="18" charset="0"/>
              </a:rPr>
              <a:t>Who it is being prepared for?                                                                                                                   Briefly introduce the key Frameworks you will use in your marketing plan SOSTAC, </a:t>
            </a:r>
            <a:r>
              <a:rPr lang="en-GB" sz="1200" dirty="0">
                <a:solidFill>
                  <a:srgbClr val="222222"/>
                </a:solidFill>
                <a:latin typeface="Arial" panose="020B0604020202020204" pitchFamily="34" charset="0"/>
                <a:ea typeface="Times New Roman" panose="02020603050405020304" pitchFamily="18" charset="0"/>
              </a:rPr>
              <a:t>Marketing mix</a:t>
            </a:r>
            <a:r>
              <a:rPr lang="en-GB" sz="1200" dirty="0">
                <a:solidFill>
                  <a:srgbClr val="222222"/>
                </a:solidFill>
                <a:effectLst/>
                <a:latin typeface="Arial" panose="020B0604020202020204" pitchFamily="34" charset="0"/>
                <a:ea typeface="Times New Roman" panose="02020603050405020304" pitchFamily="18" charset="0"/>
              </a:rPr>
              <a:t>, Bowmans etc..</a:t>
            </a:r>
            <a:endParaRPr lang="en-GB" sz="1200" dirty="0">
              <a:effectLst/>
              <a:latin typeface="Calibri" panose="020F0502020204030204" pitchFamily="34" charset="0"/>
              <a:ea typeface="Calibri" panose="020F0502020204030204" pitchFamily="34" charset="0"/>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525965"/>
          </a:xfrm>
          <a:prstGeom prst="rect">
            <a:avLst/>
          </a:prstGeom>
          <a:solidFill>
            <a:schemeClr val="accent5">
              <a:lumMod val="60000"/>
              <a:lumOff val="40000"/>
            </a:schemeClr>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Situation Analysis</a:t>
            </a:r>
            <a:r>
              <a:rPr lang="en-GB" sz="1200" dirty="0">
                <a:solidFill>
                  <a:srgbClr val="222222"/>
                </a:solidFill>
                <a:effectLst/>
                <a:latin typeface="Arial" panose="020B0604020202020204" pitchFamily="34" charset="0"/>
                <a:ea typeface="Times New Roman" panose="02020603050405020304" pitchFamily="18" charset="0"/>
              </a:rPr>
              <a:t> </a:t>
            </a:r>
            <a:r>
              <a:rPr lang="en-GB" sz="1200" b="1" dirty="0">
                <a:solidFill>
                  <a:srgbClr val="222222"/>
                </a:solidFill>
                <a:effectLst/>
                <a:latin typeface="Arial" panose="020B0604020202020204" pitchFamily="34" charset="0"/>
                <a:ea typeface="Times New Roman" panose="02020603050405020304" pitchFamily="18" charset="0"/>
              </a:rPr>
              <a:t>(350 words)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5 'C's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-Company: SWOT analysis (Micro analysis) </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-Customers: Segmentation and Targeting/ Customer profile’s’ </a:t>
            </a:r>
            <a:r>
              <a:rPr lang="en-GB" sz="1200" dirty="0" err="1">
                <a:solidFill>
                  <a:srgbClr val="222222"/>
                </a:solidFill>
                <a:effectLst/>
                <a:latin typeface="Arial" panose="020B0604020202020204" pitchFamily="34" charset="0"/>
                <a:ea typeface="Times New Roman" panose="02020603050405020304" pitchFamily="18" charset="0"/>
              </a:rPr>
              <a:t>SimilarWeb</a:t>
            </a:r>
            <a:r>
              <a:rPr lang="en-GB" sz="1200" dirty="0">
                <a:solidFill>
                  <a:srgbClr val="222222"/>
                </a:solidFill>
                <a:effectLst/>
                <a:latin typeface="Arial" panose="020B0604020202020204" pitchFamily="34" charset="0"/>
                <a:ea typeface="Times New Roman" panose="02020603050405020304" pitchFamily="18" charset="0"/>
              </a:rPr>
              <a:t>!!</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-Competitors: Perceptual positioning map, Bowmans strategy clock</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-Collaborators: Demonstrate an awareness of your organisations B2B Relationships, Partnerships, Franchises.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-Climate: PESTLE (Macro analysis) </a:t>
            </a:r>
          </a:p>
          <a:p>
            <a:pPr marL="228600">
              <a:lnSpc>
                <a:spcPct val="115000"/>
              </a:lnSpc>
              <a:spcBef>
                <a:spcPts val="450"/>
              </a:spcBef>
              <a:spcAft>
                <a:spcPts val="450"/>
              </a:spcAft>
            </a:pPr>
            <a:r>
              <a:rPr lang="en-GB" sz="1200" dirty="0">
                <a:solidFill>
                  <a:srgbClr val="222222"/>
                </a:solidFill>
                <a:latin typeface="Arial" panose="020B0604020202020204" pitchFamily="34" charset="0"/>
                <a:ea typeface="Calibri" panose="020F0502020204030204" pitchFamily="34" charset="0"/>
              </a:rPr>
              <a:t>-Marketing Mix</a:t>
            </a:r>
            <a:endParaRPr lang="en-GB" sz="1200" dirty="0">
              <a:effectLst/>
              <a:latin typeface="Calibri" panose="020F0502020204030204" pitchFamily="34" charset="0"/>
              <a:ea typeface="Calibri" panose="020F0502020204030204" pitchFamily="34" charset="0"/>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5021138" y="933964"/>
            <a:ext cx="3888432" cy="1477328"/>
          </a:xfrm>
          <a:prstGeom prst="rect">
            <a:avLst/>
          </a:prstGeom>
          <a:noFill/>
        </p:spPr>
        <p:txBody>
          <a:bodyPr wrap="square" rtlCol="0">
            <a:spAutoFit/>
          </a:bodyPr>
          <a:lstStyle/>
          <a:p>
            <a:r>
              <a:rPr lang="en-GB" dirty="0"/>
              <a:t>Be concise and to the point, introduce the hotel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4555093"/>
          </a:xfrm>
          <a:prstGeom prst="rect">
            <a:avLst/>
          </a:prstGeom>
          <a:noFill/>
        </p:spPr>
        <p:txBody>
          <a:bodyPr wrap="square" rtlCol="0">
            <a:spAutoFit/>
          </a:bodyPr>
          <a:lstStyle/>
          <a:p>
            <a:r>
              <a:rPr lang="en-GB" sz="1600" u="sng" dirty="0"/>
              <a:t>Use the Appendix for tables </a:t>
            </a:r>
            <a:r>
              <a:rPr lang="en-GB" sz="1600" dirty="0" err="1"/>
              <a:t>e,g</a:t>
            </a:r>
            <a:r>
              <a:rPr lang="en-GB" sz="1600" dirty="0"/>
              <a:t> PEST SWOT, </a:t>
            </a:r>
          </a:p>
          <a:p>
            <a:r>
              <a:rPr lang="en-GB" sz="1600" dirty="0"/>
              <a:t>Use </a:t>
            </a:r>
            <a:r>
              <a:rPr lang="en-GB" sz="1600" u="sng" dirty="0" err="1"/>
              <a:t>SimilarWeb</a:t>
            </a:r>
            <a:r>
              <a:rPr lang="en-GB" sz="1600" u="sng" dirty="0"/>
              <a:t> to identify customer segments! this is a requirement!  </a:t>
            </a:r>
            <a:r>
              <a:rPr lang="en-GB" sz="1600" dirty="0"/>
              <a:t>Look at review sites to gain an understanding of the customers thoughts about the brand.</a:t>
            </a:r>
          </a:p>
          <a:p>
            <a:r>
              <a:rPr lang="en-GB" sz="1600" dirty="0"/>
              <a:t>Make perceptual positioning map for your hotel plot competitors and your hotel on Bowmans clock (Appendix). </a:t>
            </a:r>
          </a:p>
          <a:p>
            <a:r>
              <a:rPr lang="en-GB" sz="1600" dirty="0"/>
              <a:t>Collaborators- again </a:t>
            </a:r>
            <a:r>
              <a:rPr lang="en-GB" sz="1600" dirty="0" err="1"/>
              <a:t>Simmilarweb</a:t>
            </a:r>
            <a:r>
              <a:rPr lang="en-GB" sz="1600" dirty="0"/>
              <a:t> will tell you some of these, you will also need to research.</a:t>
            </a:r>
          </a:p>
          <a:p>
            <a:r>
              <a:rPr lang="en-GB" sz="1600" dirty="0"/>
              <a:t>you do not need a full pestle just the main points that affect your hotel  be specific/relevant and provide examples. </a:t>
            </a:r>
          </a:p>
          <a:p>
            <a:r>
              <a:rPr lang="en-GB" sz="1600" dirty="0"/>
              <a:t>Marketing mix – a </a:t>
            </a:r>
            <a:r>
              <a:rPr lang="en-GB" sz="1600" u="sng" dirty="0"/>
              <a:t>brief</a:t>
            </a:r>
            <a:r>
              <a:rPr lang="en-GB" sz="1600" dirty="0"/>
              <a:t> exploration of the current mix (what is the product ‘Value proposition’, pricing, distribution, current promotions and communications?). Main points only</a:t>
            </a:r>
          </a:p>
          <a:p>
            <a:r>
              <a:rPr lang="en-GB" dirty="0"/>
              <a:t> </a:t>
            </a: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763659"/>
            <a:ext cx="4572000" cy="1187376"/>
          </a:xfrm>
          <a:prstGeom prst="rect">
            <a:avLst/>
          </a:prstGeom>
          <a:solidFill>
            <a:schemeClr val="accent6">
              <a:lumMod val="60000"/>
              <a:lumOff val="40000"/>
            </a:schemeClr>
          </a:solidFill>
          <a:ln>
            <a:solidFill>
              <a:schemeClr val="tx1"/>
            </a:solidFill>
          </a:ln>
        </p:spPr>
        <p:txBody>
          <a:bodyPr wrap="square">
            <a:spAutoFit/>
          </a:bodyPr>
          <a:lstStyle/>
          <a:p>
            <a:r>
              <a:rPr lang="en-GB" b="1" dirty="0"/>
              <a:t>Objectives(100 words)</a:t>
            </a:r>
            <a:endParaRPr lang="en-GB" dirty="0"/>
          </a:p>
          <a:p>
            <a:r>
              <a:rPr lang="en-GB" dirty="0"/>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18780" y="2348880"/>
            <a:ext cx="4249219" cy="4185761"/>
          </a:xfrm>
          <a:prstGeom prst="rect">
            <a:avLst/>
          </a:prstGeom>
          <a:solidFill>
            <a:schemeClr val="accent4">
              <a:lumMod val="60000"/>
              <a:lumOff val="40000"/>
            </a:schemeClr>
          </a:solidFill>
          <a:ln>
            <a:solidFill>
              <a:schemeClr val="tx1"/>
            </a:solidFill>
          </a:ln>
        </p:spPr>
        <p:txBody>
          <a:bodyPr wrap="square">
            <a:spAutoFit/>
          </a:bodyPr>
          <a:lstStyle/>
          <a:p>
            <a:r>
              <a:rPr lang="en-GB" b="1" dirty="0"/>
              <a:t>Strategy (250 Words)</a:t>
            </a:r>
            <a:endParaRPr lang="en-GB" dirty="0"/>
          </a:p>
          <a:p>
            <a:r>
              <a:rPr lang="en-GB" sz="1600" dirty="0"/>
              <a:t>Discuss and explain your organisations </a:t>
            </a:r>
            <a:r>
              <a:rPr lang="en-GB" sz="1600" b="1" dirty="0"/>
              <a:t>new</a:t>
            </a:r>
            <a:r>
              <a:rPr lang="en-GB" sz="1600" dirty="0"/>
              <a:t> value proposition if there is a change.</a:t>
            </a:r>
          </a:p>
          <a:p>
            <a:r>
              <a:rPr lang="en-GB" sz="1600" dirty="0"/>
              <a:t>What strategy will the business use? </a:t>
            </a:r>
            <a:r>
              <a:rPr lang="en-GB" sz="1600" u="sng" dirty="0"/>
              <a:t>Ansoff's matrix.</a:t>
            </a:r>
          </a:p>
          <a:p>
            <a:r>
              <a:rPr lang="en-GB" altLang="en-US" sz="1600" dirty="0" err="1"/>
              <a:t>e.g</a:t>
            </a:r>
            <a:r>
              <a:rPr lang="en-GB" altLang="en-US" sz="1600" dirty="0"/>
              <a:t> – if the organisation decides that we need to focus on changing the brands reputation due to poor reviews you will need to select a strategy to overcome this</a:t>
            </a:r>
          </a:p>
          <a:p>
            <a:r>
              <a:rPr lang="en-GB" sz="1200" dirty="0"/>
              <a:t>Marketing mix: </a:t>
            </a:r>
          </a:p>
          <a:p>
            <a:r>
              <a:rPr lang="en-GB" sz="1200" dirty="0"/>
              <a:t>-Product - What is the destination currently offering?</a:t>
            </a:r>
          </a:p>
          <a:p>
            <a:r>
              <a:rPr lang="en-GB" sz="1200" dirty="0"/>
              <a:t>-Place (Distribution) – How will customers locate the area?  Which channels will be used?</a:t>
            </a:r>
          </a:p>
          <a:p>
            <a:r>
              <a:rPr lang="en-GB" sz="1200" dirty="0"/>
              <a:t>-Price – What is the pricing strategy within the area?  Linked to market research and/or marketing environment analysis and/or customer value, are there a variety of price points for visitors- how will this be displayed/shared.</a:t>
            </a:r>
          </a:p>
          <a:p>
            <a:r>
              <a:rPr lang="en-GB" sz="1200" dirty="0"/>
              <a:t>-Promotion – How will the hotel be advertised?</a:t>
            </a:r>
          </a:p>
          <a:p>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73288" y="74043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Be specific, you will increase website traffic by 5000 visits/ social media followers by 8000 etc, how will you measure if the plan is working KPI’s/metrics? by when?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4788024" y="2367172"/>
            <a:ext cx="3888432" cy="369331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panose="020F0502020204030204"/>
              </a:rPr>
              <a:t>Identify</a:t>
            </a:r>
            <a:r>
              <a:rPr kumimoji="0" lang="en-GB" b="0" i="0" u="none" strike="noStrike" kern="1200" cap="none" spc="0" normalizeH="0" noProof="0" dirty="0">
                <a:ln>
                  <a:noFill/>
                </a:ln>
                <a:solidFill>
                  <a:prstClr val="black"/>
                </a:solidFill>
                <a:effectLst/>
                <a:uLnTx/>
                <a:uFillTx/>
                <a:latin typeface="Calibri" panose="020F0502020204030204"/>
              </a:rPr>
              <a:t> which strategy from Ansoff's matrix you will be following for the business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noProof="0" dirty="0">
              <a:ln>
                <a:noFill/>
              </a:ln>
              <a:solidFill>
                <a:prstClr val="black"/>
              </a:solidFill>
              <a:effectLst/>
              <a:uLnTx/>
              <a:uFillTx/>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solidFill>
                  <a:prstClr val="black"/>
                </a:solidFill>
                <a:latin typeface="Calibri" panose="020F0502020204030204"/>
              </a:rPr>
              <a:t>Discuss what changes will be made to</a:t>
            </a:r>
            <a:r>
              <a:rPr lang="en-GB" dirty="0">
                <a:solidFill>
                  <a:prstClr val="black"/>
                </a:solidFill>
                <a:latin typeface="Calibri" panose="020F0502020204030204"/>
              </a:rPr>
              <a:t> the old marketing mix, change in pricing? New processes, (online) new place (Distribution) etc.. </a:t>
            </a:r>
          </a:p>
          <a:p>
            <a:r>
              <a:rPr lang="en-GB" dirty="0">
                <a:solidFill>
                  <a:prstClr val="black"/>
                </a:solidFill>
              </a:rPr>
              <a:t>Remember this does not mean you have to redo the whole marketing mix but discuss what changes will be made to the old marketing mix, </a:t>
            </a:r>
            <a:endParaRPr lang="en-GB" dirty="0">
              <a:solidFill>
                <a:prstClr val="black"/>
              </a:solidFill>
              <a:latin typeface="Calibri" panose="020F0502020204030204"/>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231845" y="779320"/>
            <a:ext cx="4249219" cy="1815882"/>
          </a:xfrm>
          <a:prstGeom prst="rect">
            <a:avLst/>
          </a:prstGeom>
          <a:solidFill>
            <a:schemeClr val="accent5">
              <a:lumMod val="60000"/>
              <a:lumOff val="40000"/>
            </a:schemeClr>
          </a:solidFill>
          <a:ln>
            <a:solidFill>
              <a:schemeClr val="tx1"/>
            </a:solidFill>
          </a:ln>
        </p:spPr>
        <p:txBody>
          <a:bodyPr wrap="square">
            <a:spAutoFit/>
          </a:bodyPr>
          <a:lstStyle/>
          <a:p>
            <a:r>
              <a:rPr lang="en-GB" sz="1600" b="1" dirty="0"/>
              <a:t>Tactics (250 Words)</a:t>
            </a:r>
            <a:endParaRPr lang="en-GB" sz="1600" dirty="0"/>
          </a:p>
          <a:p>
            <a:endParaRPr lang="en-GB" sz="1600" dirty="0"/>
          </a:p>
          <a:p>
            <a:r>
              <a:rPr lang="en-GB" sz="1600" dirty="0"/>
              <a:t>What strategies? RACE/ Communications Mix</a:t>
            </a:r>
          </a:p>
          <a:p>
            <a:r>
              <a:rPr lang="en-GB" sz="1600" dirty="0"/>
              <a:t>Discuss how you will use new communications tactics to address the issues identified in the situational analysis. </a:t>
            </a:r>
            <a:r>
              <a:rPr lang="en-GB" sz="1600" u="sng" dirty="0"/>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r>
              <a:rPr lang="en-GB" dirty="0">
                <a:solidFill>
                  <a:prstClr val="black"/>
                </a:solidFill>
                <a:latin typeface="Calibri" panose="020F0502020204030204"/>
              </a:rPr>
              <a:t>By this point you have already examined the hotels current communications/social media/ emails/</a:t>
            </a:r>
            <a:r>
              <a:rPr lang="en-GB" dirty="0" err="1">
                <a:solidFill>
                  <a:prstClr val="black"/>
                </a:solidFill>
                <a:latin typeface="Calibri" panose="020F0502020204030204"/>
              </a:rPr>
              <a:t>Similarweb</a:t>
            </a:r>
            <a:r>
              <a:rPr lang="en-GB" dirty="0">
                <a:solidFill>
                  <a:prstClr val="black"/>
                </a:solidFill>
                <a:latin typeface="Calibri" panose="020F0502020204030204"/>
              </a:rPr>
              <a:t> results, how can you improve? Where are they lacking what did they miss? Use this to guide your steps. What will you do now? </a:t>
            </a:r>
          </a:p>
          <a:p>
            <a:endParaRPr lang="en-GB" dirty="0">
              <a:solidFill>
                <a:prstClr val="black"/>
              </a:solidFill>
              <a:latin typeface="Calibri" panose="020F0502020204030204"/>
            </a:endParaRPr>
          </a:p>
          <a:p>
            <a:r>
              <a:rPr lang="en-GB" dirty="0">
                <a:solidFill>
                  <a:prstClr val="black"/>
                </a:solidFill>
                <a:latin typeface="Calibri" panose="020F0502020204030204"/>
              </a:rPr>
              <a:t>What types of communications should the organisation create to address the new mix and strategy? What channels? Use examples from other brands you may wish to emulate.  </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a:p>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altLang="en-US" sz="1800" dirty="0"/>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302970" y="533854"/>
            <a:ext cx="3888432"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a:t>
            </a:r>
            <a:r>
              <a:rPr kumimoji="0" lang="en-GB" sz="1800" b="0" i="0" u="sng" strike="noStrike" kern="1200" cap="none" spc="0" normalizeH="0" noProof="0" dirty="0">
                <a:ln>
                  <a:noFill/>
                </a:ln>
                <a:solidFill>
                  <a:srgbClr val="FF0000"/>
                </a:solidFill>
                <a:effectLst/>
                <a:uLnTx/>
                <a:uFillTx/>
                <a:latin typeface="Calibri" panose="020F0502020204030204"/>
                <a:ea typeface="+mn-ea"/>
                <a:cs typeface="+mn-cs"/>
              </a:rPr>
              <a:t>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solidFill>
                  <a:prstClr val="black"/>
                </a:solidFill>
                <a:latin typeface="Calibri" panose="020F0502020204030204"/>
              </a:rPr>
              <a:t>Only</a:t>
            </a:r>
            <a:r>
              <a:rPr lang="en-GB" dirty="0">
                <a:solidFill>
                  <a:prstClr val="black"/>
                </a:solidFill>
                <a:latin typeface="Calibri" panose="020F0502020204030204"/>
              </a:rPr>
              <a:t> discuss the marketing channels and metrics, we do not want a timeline of market research, planning etc,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1" u="sng" dirty="0">
                <a:solidFill>
                  <a:prstClr val="black"/>
                </a:solidFill>
                <a:latin typeface="Calibri" panose="020F0502020204030204"/>
              </a:rPr>
              <a:t>Just the channels- Metrics KPI’s and months! </a:t>
            </a:r>
            <a:r>
              <a:rPr lang="en-GB" u="sng" dirty="0">
                <a:solidFill>
                  <a:prstClr val="black"/>
                </a:solidFill>
                <a:latin typeface="Calibri" panose="020F0502020204030204"/>
              </a:rPr>
              <a:t>Be relevant not just random channels throughout the year, specific communications for quiet months others for busy months think RACE think about the best channel for the task!!</a:t>
            </a:r>
            <a:endParaRPr kumimoji="0" lang="en-GB" sz="1800" i="0" u="sng" strike="noStrike" kern="1200" cap="none" spc="0" normalizeH="0" baseline="0" noProof="0" dirty="0">
              <a:ln>
                <a:noFill/>
              </a:ln>
              <a:solidFill>
                <a:prstClr val="black"/>
              </a:solidFill>
              <a:effectLst/>
              <a:uLnTx/>
              <a:uFillTx/>
              <a:latin typeface="Calibri" panose="020F0502020204030204"/>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5101411" y="3673175"/>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r>
              <a:rPr lang="en-GB" b="1" dirty="0"/>
              <a:t>Action (100 Words)</a:t>
            </a:r>
            <a:endParaRPr lang="en-GB" dirty="0"/>
          </a:p>
          <a:p>
            <a:r>
              <a:rPr lang="en-GB" dirty="0"/>
              <a:t>Gannt Chart of marketing activities: Marketing channels schedule</a:t>
            </a:r>
          </a:p>
          <a:p>
            <a:r>
              <a:rPr lang="en-GB" dirty="0"/>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179512" y="3673175"/>
            <a:ext cx="4578626" cy="1410130"/>
          </a:xfrm>
          <a:prstGeom prst="rect">
            <a:avLst/>
          </a:prstGeom>
          <a:solidFill>
            <a:schemeClr val="bg2">
              <a:lumMod val="75000"/>
            </a:schemeClr>
          </a:solidFill>
          <a:ln>
            <a:solidFill>
              <a:schemeClr val="tx1"/>
            </a:solidFill>
          </a:ln>
        </p:spPr>
        <p:txBody>
          <a:bodyPr wrap="square">
            <a:spAutoFit/>
          </a:bodyPr>
          <a:lstStyle/>
          <a:p>
            <a:pPr marL="228600">
              <a:lnSpc>
                <a:spcPct val="115000"/>
              </a:lnSpc>
              <a:spcBef>
                <a:spcPts val="450"/>
              </a:spcBef>
              <a:spcAft>
                <a:spcPts val="450"/>
              </a:spcAft>
            </a:pPr>
            <a:r>
              <a:rPr lang="en-GB" sz="1800" b="1" dirty="0">
                <a:solidFill>
                  <a:srgbClr val="222222"/>
                </a:solidFill>
                <a:effectLst/>
                <a:latin typeface="Arial" panose="020B0604020202020204" pitchFamily="34" charset="0"/>
                <a:ea typeface="Times New Roman" panose="02020603050405020304" pitchFamily="18" charset="0"/>
              </a:rPr>
              <a:t>Control (100 Words)</a:t>
            </a:r>
            <a:endParaRPr lang="en-GB" sz="18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800" dirty="0">
                <a:solidFill>
                  <a:srgbClr val="222222"/>
                </a:solidFill>
                <a:effectLst/>
                <a:latin typeface="Arial" panose="020B0604020202020204" pitchFamily="34" charset="0"/>
                <a:ea typeface="Times New Roman" panose="02020603050405020304" pitchFamily="18" charset="0"/>
              </a:rPr>
              <a:t>Discuss how we will measure success? New customers? Positive attitudes towards brand? Increase profits? etc..</a:t>
            </a:r>
            <a:endParaRPr lang="en-GB" sz="1800" dirty="0">
              <a:effectLst/>
              <a:latin typeface="Calibri" panose="020F0502020204030204" pitchFamily="34" charset="0"/>
              <a:ea typeface="Calibri" panose="020F0502020204030204" pitchFamily="34" charset="0"/>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899046" y="5247711"/>
            <a:ext cx="5244954" cy="1507529"/>
          </a:xfrm>
          <a:prstGeom prst="rect">
            <a:avLst/>
          </a:prstGeom>
          <a:solidFill>
            <a:schemeClr val="bg1"/>
          </a:solidFill>
        </p:spPr>
        <p:txBody>
          <a:bodyPr wrap="square">
            <a:spAutoFit/>
          </a:bodyPr>
          <a:lstStyle/>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Conclusion</a:t>
            </a:r>
            <a:endParaRPr lang="en-GB" sz="14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(100 Words)</a:t>
            </a:r>
            <a:endParaRPr lang="en-GB" sz="14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400" dirty="0">
                <a:solidFill>
                  <a:srgbClr val="222222"/>
                </a:solidFill>
                <a:effectLst/>
                <a:latin typeface="Arial" panose="020B0604020202020204" pitchFamily="34" charset="0"/>
                <a:ea typeface="Times New Roman" panose="02020603050405020304" pitchFamily="18" charset="0"/>
              </a:rPr>
              <a:t>Summarise your </a:t>
            </a:r>
            <a:r>
              <a:rPr lang="en-GB" sz="1400" dirty="0">
                <a:solidFill>
                  <a:srgbClr val="222222"/>
                </a:solidFill>
                <a:latin typeface="Arial" panose="020B0604020202020204" pitchFamily="34" charset="0"/>
                <a:ea typeface="Times New Roman" panose="02020603050405020304" pitchFamily="18" charset="0"/>
              </a:rPr>
              <a:t>main points, what did you change what effect will this have</a:t>
            </a:r>
            <a:r>
              <a:rPr lang="en-GB" sz="1400" dirty="0">
                <a:solidFill>
                  <a:srgbClr val="222222"/>
                </a:solidFill>
                <a:effectLst/>
                <a:latin typeface="Arial" panose="020B0604020202020204" pitchFamily="34" charset="0"/>
                <a:ea typeface="Times New Roman" panose="02020603050405020304" pitchFamily="18" charset="0"/>
              </a:rPr>
              <a:t> and outline any further recommendations you have</a:t>
            </a:r>
            <a:r>
              <a:rPr lang="en-GB" sz="1400" i="1" dirty="0">
                <a:solidFill>
                  <a:srgbClr val="222222"/>
                </a:solidFill>
                <a:effectLst/>
                <a:latin typeface="Arial" panose="020B0604020202020204" pitchFamily="34" charset="0"/>
                <a:ea typeface="Times New Roman" panose="02020603050405020304" pitchFamily="18" charset="0"/>
              </a:rPr>
              <a:t>.</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Presentation. </a:t>
            </a:r>
          </a:p>
        </p:txBody>
      </p:sp>
      <p:sp>
        <p:nvSpPr>
          <p:cNvPr id="9" name="TextBox 8">
            <a:extLst>
              <a:ext uri="{FF2B5EF4-FFF2-40B4-BE49-F238E27FC236}">
                <a16:creationId xmlns:a16="http://schemas.microsoft.com/office/drawing/2014/main" id="{97DBDB72-30B7-D179-4FA8-CAE1B505224B}"/>
              </a:ext>
            </a:extLst>
          </p:cNvPr>
          <p:cNvSpPr txBox="1"/>
          <p:nvPr/>
        </p:nvSpPr>
        <p:spPr>
          <a:xfrm>
            <a:off x="385698" y="620688"/>
            <a:ext cx="8372603" cy="6186309"/>
          </a:xfrm>
          <a:prstGeom prst="rect">
            <a:avLst/>
          </a:prstGeom>
          <a:solidFill>
            <a:schemeClr val="accent5">
              <a:lumMod val="60000"/>
              <a:lumOff val="40000"/>
            </a:schemeClr>
          </a:solidFill>
          <a:ln>
            <a:solidFill>
              <a:schemeClr val="tx1"/>
            </a:solidFill>
          </a:ln>
        </p:spPr>
        <p:txBody>
          <a:bodyPr wrap="square">
            <a:spAutoFit/>
          </a:bodyPr>
          <a:lstStyle/>
          <a:p>
            <a:r>
              <a:rPr lang="en-GB" sz="1600" b="1" dirty="0"/>
              <a:t>The presentation </a:t>
            </a:r>
            <a:r>
              <a:rPr lang="en-GB" b="1" dirty="0"/>
              <a:t>W/C 12/06/23 </a:t>
            </a:r>
            <a:r>
              <a:rPr lang="en-GB" b="1" u="sng" dirty="0"/>
              <a:t>(You will be provided a time slot by your lecturer the week before the presentation </a:t>
            </a:r>
            <a:r>
              <a:rPr lang="en-GB" b="1" u="sng" dirty="0">
                <a:solidFill>
                  <a:srgbClr val="FF0000"/>
                </a:solidFill>
              </a:rPr>
              <a:t>this may be outside of our usual session time</a:t>
            </a:r>
            <a:r>
              <a:rPr lang="en-GB" b="1" u="sng" dirty="0"/>
              <a:t>)</a:t>
            </a:r>
            <a:endParaRPr lang="en-GB" sz="1600" b="1" dirty="0"/>
          </a:p>
          <a:p>
            <a:r>
              <a:rPr lang="en-GB" sz="1600" dirty="0"/>
              <a:t>The exercise will require the student to undertake the role of a marketing professional and they will compile </a:t>
            </a:r>
            <a:r>
              <a:rPr lang="en-GB" sz="1600" b="1" u="sng" dirty="0"/>
              <a:t>and</a:t>
            </a:r>
            <a:r>
              <a:rPr lang="en-GB" sz="1600" dirty="0"/>
              <a:t> presentation their SOSTAC marketing plan.</a:t>
            </a:r>
          </a:p>
          <a:p>
            <a:r>
              <a:rPr lang="en-GB" sz="1600" dirty="0"/>
              <a:t> </a:t>
            </a:r>
          </a:p>
          <a:p>
            <a:r>
              <a:rPr lang="en-GB" sz="1600" b="1" dirty="0"/>
              <a:t> </a:t>
            </a:r>
            <a:endParaRPr lang="en-GB" sz="1600" dirty="0"/>
          </a:p>
          <a:p>
            <a:r>
              <a:rPr lang="en-GB" sz="1600" b="1" u="sng" dirty="0"/>
              <a:t>The presentation must be based on your written marketing plan</a:t>
            </a:r>
            <a:r>
              <a:rPr lang="en-GB" sz="1600" u="sng" dirty="0"/>
              <a:t>, </a:t>
            </a:r>
            <a:r>
              <a:rPr lang="en-GB" sz="1600" dirty="0"/>
              <a:t>and act as an illustration of it, which allows you, the student, to expand on your highlighted concepts and ideas and discuss how these could be marketed to the customer segments you have identified.</a:t>
            </a:r>
          </a:p>
          <a:p>
            <a:r>
              <a:rPr lang="en-GB" sz="1600" dirty="0"/>
              <a:t> </a:t>
            </a:r>
          </a:p>
          <a:p>
            <a:r>
              <a:rPr lang="en-GB" sz="1600" dirty="0"/>
              <a:t> </a:t>
            </a:r>
          </a:p>
          <a:p>
            <a:r>
              <a:rPr lang="en-GB" sz="1600" dirty="0"/>
              <a:t>The presentation will be delivered using PowerPoint to lecturers via an online platform, and must last for</a:t>
            </a:r>
            <a:r>
              <a:rPr lang="en-GB" sz="1600" b="1" dirty="0"/>
              <a:t> </a:t>
            </a:r>
            <a:r>
              <a:rPr lang="en-GB" sz="1600" b="1" u="sng" dirty="0"/>
              <a:t>5 minutes </a:t>
            </a:r>
            <a:r>
              <a:rPr lang="en-GB" sz="1600" dirty="0"/>
              <a:t>(this is a timed exercise, and you will not be permitted to go over the time, with marks potentially being deducted for a presentation that is short or over time).</a:t>
            </a:r>
          </a:p>
          <a:p>
            <a:endParaRPr lang="en-GB" sz="1600" dirty="0"/>
          </a:p>
          <a:p>
            <a:r>
              <a:rPr lang="en-GB" b="1" u="sng" dirty="0"/>
              <a:t>Pictures of your slides to be attached to the end of your marketing plan document </a:t>
            </a:r>
            <a:r>
              <a:rPr lang="en-GB" b="1" dirty="0"/>
              <a:t>(After the appendix), </a:t>
            </a:r>
            <a:r>
              <a:rPr lang="en-GB" b="1" dirty="0">
                <a:solidFill>
                  <a:srgbClr val="FF0000"/>
                </a:solidFill>
              </a:rPr>
              <a:t>failure to do so will mean the presentation score will not be added to your final mark due to failure to submit </a:t>
            </a:r>
            <a:r>
              <a:rPr lang="en-GB" b="1" dirty="0"/>
              <a:t>These must match your marketing plan!.</a:t>
            </a:r>
          </a:p>
          <a:p>
            <a:endParaRPr lang="en-GB" sz="1600" dirty="0"/>
          </a:p>
          <a:p>
            <a:r>
              <a:rPr lang="en-GB" sz="1600" dirty="0"/>
              <a:t>You will be given feedback upon completion of the presentation for the presentation component only 50% presentation /50% Written marketing plan</a:t>
            </a:r>
          </a:p>
          <a:p>
            <a:r>
              <a:rPr lang="en-GB" sz="1600" dirty="0"/>
              <a:t>This will then be combined and a final mark given on Turnitin as your final grade for both pieces.</a:t>
            </a:r>
          </a:p>
          <a:p>
            <a:endParaRPr lang="en-GB" sz="1600" dirty="0"/>
          </a:p>
        </p:txBody>
      </p:sp>
    </p:spTree>
    <p:extLst>
      <p:ext uri="{BB962C8B-B14F-4D97-AF65-F5344CB8AC3E}">
        <p14:creationId xmlns:p14="http://schemas.microsoft.com/office/powerpoint/2010/main" val="416750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457" y="-802333"/>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79512" y="980728"/>
            <a:ext cx="5915025" cy="2168712"/>
          </a:xfrm>
        </p:spPr>
        <p:txBody>
          <a:bodyPr/>
          <a:lstStyle/>
          <a:p>
            <a:r>
              <a:rPr lang="en-GB" sz="2000" dirty="0">
                <a:solidFill>
                  <a:schemeClr val="tx1"/>
                </a:solidFill>
              </a:rPr>
              <a:t>‘Tactics’ Communications mix RACE and communications channels. </a:t>
            </a:r>
          </a:p>
          <a:p>
            <a:endParaRPr lang="en-GB" sz="2000" dirty="0">
              <a:solidFill>
                <a:schemeClr val="tx1"/>
              </a:solidFill>
            </a:endParaRPr>
          </a:p>
          <a:p>
            <a:r>
              <a:rPr lang="en-GB" sz="2000" dirty="0">
                <a:solidFill>
                  <a:schemeClr val="tx1"/>
                </a:solidFill>
              </a:rPr>
              <a:t>‘Action’ Gannt charts for comms schedule  </a:t>
            </a:r>
          </a:p>
          <a:p>
            <a:endParaRPr lang="en-GB" sz="2000" dirty="0">
              <a:solidFill>
                <a:schemeClr val="tx1"/>
              </a:solidFill>
            </a:endParaRPr>
          </a:p>
          <a:p>
            <a:r>
              <a:rPr lang="en-GB" sz="2000" dirty="0">
                <a:solidFill>
                  <a:schemeClr val="tx1"/>
                </a:solidFill>
              </a:rPr>
              <a:t>‘Control’ metrics and measuring success. </a:t>
            </a:r>
          </a:p>
          <a:p>
            <a:endParaRPr lang="en-GB" sz="2000" dirty="0">
              <a:solidFill>
                <a:schemeClr val="tx1"/>
              </a:solidFill>
            </a:endParaRPr>
          </a:p>
          <a:p>
            <a:endParaRPr lang="en-GB" sz="2000" dirty="0">
              <a:solidFill>
                <a:schemeClr val="tx1"/>
              </a:solidFill>
            </a:endParaRPr>
          </a:p>
          <a:p>
            <a:endParaRPr lang="en-GB" dirty="0"/>
          </a:p>
        </p:txBody>
      </p:sp>
    </p:spTree>
    <p:extLst>
      <p:ext uri="{BB962C8B-B14F-4D97-AF65-F5344CB8AC3E}">
        <p14:creationId xmlns:p14="http://schemas.microsoft.com/office/powerpoint/2010/main" val="40780129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590240" y="-38102"/>
            <a:ext cx="8352928" cy="1325563"/>
          </a:xfrm>
        </p:spPr>
        <p:txBody>
          <a:bodyPr/>
          <a:lstStyle/>
          <a:p>
            <a:r>
              <a:rPr lang="en-GB" dirty="0"/>
              <a:t>References Week 3 Business Skills!</a:t>
            </a:r>
          </a:p>
        </p:txBody>
      </p:sp>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2"/>
          <a:stretch>
            <a:fillRect/>
          </a:stretch>
        </p:blipFill>
        <p:spPr>
          <a:xfrm>
            <a:off x="33091" y="1062806"/>
            <a:ext cx="3293453" cy="230963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251520" y="5817808"/>
            <a:ext cx="464144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3"/>
              </a:rPr>
              <a:t>Academic and </a:t>
            </a:r>
            <a:r>
              <a:rPr kumimoji="0" lang="en-GB"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3"/>
              </a:rPr>
              <a:t>InfoSkills</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3"/>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nvPr>
        </p:nvGraphicFramePr>
        <p:xfrm>
          <a:off x="3326544" y="1287461"/>
          <a:ext cx="5616624" cy="2363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3035860" y="3454514"/>
            <a:ext cx="5946990" cy="2861774"/>
          </a:xfrm>
          <a:prstGeom prst="rect">
            <a:avLst/>
          </a:prstGeom>
        </p:spPr>
      </p:pic>
      <p:pic>
        <p:nvPicPr>
          <p:cNvPr id="18" name="Picture 17" descr="Background pattern&#10;&#10;Description automatically generated">
            <a:extLst>
              <a:ext uri="{FF2B5EF4-FFF2-40B4-BE49-F238E27FC236}">
                <a16:creationId xmlns:a16="http://schemas.microsoft.com/office/drawing/2014/main" id="{9D8E11DE-3271-DED1-04BC-C4945FC1BBCF}"/>
              </a:ext>
            </a:extLst>
          </p:cNvPr>
          <p:cNvPicPr>
            <a:picLocks noChangeAspect="1"/>
          </p:cNvPicPr>
          <p:nvPr/>
        </p:nvPicPr>
        <p:blipFill>
          <a:blip r:embed="rId10"/>
          <a:stretch>
            <a:fillRect/>
          </a:stretch>
        </p:blipFill>
        <p:spPr>
          <a:xfrm>
            <a:off x="-1712" y="6208068"/>
            <a:ext cx="9173109" cy="649167"/>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1"/>
          <a:stretch>
            <a:fillRect/>
          </a:stretch>
        </p:blipFill>
        <p:spPr>
          <a:xfrm>
            <a:off x="190850" y="3553266"/>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251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3059832" y="188640"/>
            <a:ext cx="5719202" cy="2905873"/>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29162" y="263691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Things you will want in your Appendix!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PESTLE table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You can refer to this for your main points and arguments rather than listing in the main body to save your word count (you will still need to reference the information in the PESTLE table/Poster!)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graphs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Put screen shots of your tables and graphs as evidence for your analysis and refer to these in the main body.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Perceptual positioning Maps/ Bowmans strategy clock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with brand logos positioned on the clock, use these to highlight your points!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Marketing examples for your brands –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Screen shots of the brands advertisements and social media posts to highlight promotions and identify the target audiences</a:t>
            </a:r>
          </a:p>
        </p:txBody>
      </p:sp>
      <p:pic>
        <p:nvPicPr>
          <p:cNvPr id="6" name="Picture 5" descr="Background pattern&#10;&#10;Description automatically generated">
            <a:extLst>
              <a:ext uri="{FF2B5EF4-FFF2-40B4-BE49-F238E27FC236}">
                <a16:creationId xmlns:a16="http://schemas.microsoft.com/office/drawing/2014/main" id="{215742BE-3776-3F96-92A5-5FB54381145F}"/>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79512" y="476672"/>
            <a:ext cx="9144000" cy="5357192"/>
          </a:xfrm>
        </p:spPr>
        <p:txBody>
          <a:bodyPr>
            <a:noAutofit/>
          </a:bodyPr>
          <a:lstStyle/>
          <a:p>
            <a:pPr marL="0" indent="0">
              <a:buNone/>
            </a:pPr>
            <a:r>
              <a:rPr lang="en-GB" sz="1400" dirty="0">
                <a:effectLst/>
              </a:rPr>
              <a:t>Aaker, J.L. (1997) “Dimensions of brand personality,” </a:t>
            </a:r>
            <a:r>
              <a:rPr lang="en-GB" sz="1400" i="1" dirty="0">
                <a:effectLst/>
              </a:rPr>
              <a:t>Journal of Marketing Research</a:t>
            </a:r>
            <a:r>
              <a:rPr lang="en-GB" sz="1400" dirty="0">
                <a:effectLst/>
              </a:rPr>
              <a:t>, 34(3), pp. 347–356. Available at: https://doi.org/10.1177/002224379703400304. </a:t>
            </a:r>
          </a:p>
          <a:p>
            <a:pPr marL="0" indent="0">
              <a:buNone/>
            </a:pPr>
            <a:r>
              <a:rPr lang="en-GB" sz="1400" dirty="0"/>
              <a:t>Brookes, </a:t>
            </a:r>
            <a:r>
              <a:rPr lang="en-GB" sz="1400" dirty="0" err="1"/>
              <a:t>M.Alinay,L</a:t>
            </a:r>
            <a:r>
              <a:rPr lang="en-GB" sz="1400" dirty="0"/>
              <a:t>. and </a:t>
            </a:r>
            <a:r>
              <a:rPr lang="en-GB" sz="1400" dirty="0" err="1"/>
              <a:t>Atkas,G</a:t>
            </a:r>
            <a:r>
              <a:rPr lang="en-GB" sz="1400" dirty="0"/>
              <a:t> (2015) opportunistic behaviour in hospitality franchise agreements. </a:t>
            </a:r>
            <a:r>
              <a:rPr lang="en-GB" sz="1400" i="1" dirty="0"/>
              <a:t>International journal of hospitality Management</a:t>
            </a:r>
            <a:r>
              <a:rPr lang="en-GB" sz="1400" dirty="0"/>
              <a:t>, 46,120-129</a:t>
            </a:r>
          </a:p>
          <a:p>
            <a:pPr marL="0" indent="0">
              <a:buNone/>
            </a:pPr>
            <a:r>
              <a:rPr lang="en-GB" sz="1400" dirty="0" err="1"/>
              <a:t>Connell,J</a:t>
            </a:r>
            <a:r>
              <a:rPr lang="en-GB" sz="1400" dirty="0"/>
              <a:t> .(1992) Branding hotel portfolios. </a:t>
            </a:r>
            <a:r>
              <a:rPr lang="en-GB" sz="1400" i="1" dirty="0"/>
              <a:t>International Journal of contemporary Hospitality management</a:t>
            </a:r>
            <a:r>
              <a:rPr lang="en-GB" sz="1400" dirty="0"/>
              <a:t> 4,26-32</a:t>
            </a:r>
          </a:p>
          <a:p>
            <a:pPr marL="0" indent="0">
              <a:buNone/>
            </a:pPr>
            <a:r>
              <a:rPr lang="en-GB" sz="1400" dirty="0"/>
              <a:t>De </a:t>
            </a:r>
            <a:r>
              <a:rPr lang="en-GB" sz="1400" dirty="0" err="1"/>
              <a:t>Chertony</a:t>
            </a:r>
            <a:r>
              <a:rPr lang="en-GB" sz="1400" dirty="0"/>
              <a:t> ,L. and </a:t>
            </a:r>
            <a:r>
              <a:rPr lang="en-GB" sz="1400" dirty="0" err="1"/>
              <a:t>Dall’Olmo</a:t>
            </a:r>
            <a:r>
              <a:rPr lang="en-GB" sz="1400" dirty="0"/>
              <a:t> Riley, F (1998) a positioning analysis of hotel brands experts' interpretations. </a:t>
            </a:r>
            <a:r>
              <a:rPr lang="en-GB" sz="1400" i="1" dirty="0"/>
              <a:t>Journal of marketing management</a:t>
            </a:r>
            <a:r>
              <a:rPr lang="en-GB" sz="1400" dirty="0"/>
              <a:t>, 14, 417-444</a:t>
            </a:r>
          </a:p>
          <a:p>
            <a:pPr marL="0" indent="0">
              <a:buNone/>
            </a:pPr>
            <a:r>
              <a:rPr lang="en-GB" sz="1400" dirty="0"/>
              <a:t>Delmas, M.A  and </a:t>
            </a:r>
            <a:r>
              <a:rPr lang="en-GB" sz="1400" dirty="0" err="1"/>
              <a:t>Burbano</a:t>
            </a:r>
            <a:r>
              <a:rPr lang="en-GB" sz="1400" dirty="0"/>
              <a:t>, V.C (2011) The drivers of greenwashing. California Management Review, 54(1), 64-87.</a:t>
            </a:r>
          </a:p>
          <a:p>
            <a:pPr marL="0" indent="0">
              <a:buNone/>
            </a:pPr>
            <a:r>
              <a:rPr lang="en-GB" sz="1400" dirty="0"/>
              <a:t>Dev, C.S Morgan, M.S and Shoemaker, S (1995) a positioning analysis of hotel brands, </a:t>
            </a:r>
            <a:r>
              <a:rPr lang="en-GB" sz="1400" i="1" dirty="0"/>
              <a:t>Cornell Hotel &amp; Restaurant Quarterly</a:t>
            </a:r>
            <a:r>
              <a:rPr lang="en-GB" sz="1400" dirty="0"/>
              <a:t>, 36, 48-55</a:t>
            </a:r>
          </a:p>
          <a:p>
            <a:pPr marL="0" indent="0">
              <a:buNone/>
            </a:pPr>
            <a:r>
              <a:rPr lang="en-GB" sz="1400" dirty="0"/>
              <a:t>Emery, B. (2012) Sustainable Marketing. Harlow: Pearson Education.</a:t>
            </a:r>
          </a:p>
          <a:p>
            <a:pPr marL="0" indent="0">
              <a:buNone/>
            </a:pPr>
            <a:r>
              <a:rPr lang="en-GB" sz="1400" dirty="0"/>
              <a:t>Fishbein ,M. and Ajzen, I. (1975) Belief, Attitude, Intention and Behaviour: </a:t>
            </a:r>
            <a:r>
              <a:rPr lang="en-GB" sz="1400" i="1" dirty="0"/>
              <a:t>An introduction to theory and Research</a:t>
            </a:r>
            <a:r>
              <a:rPr lang="en-GB" sz="1400" dirty="0"/>
              <a:t>. Reading, MA: </a:t>
            </a:r>
            <a:r>
              <a:rPr lang="en-GB" sz="1400" dirty="0" err="1"/>
              <a:t>Addision</a:t>
            </a:r>
            <a:r>
              <a:rPr lang="en-GB" sz="1400" dirty="0"/>
              <a:t> Wesley.</a:t>
            </a:r>
          </a:p>
          <a:p>
            <a:pPr marL="0" indent="0">
              <a:buNone/>
            </a:pPr>
            <a:r>
              <a:rPr lang="en-GB" sz="1400" dirty="0" err="1"/>
              <a:t>Frambacja</a:t>
            </a:r>
            <a:r>
              <a:rPr lang="en-GB" sz="1400" dirty="0"/>
              <a:t>, R.T </a:t>
            </a:r>
            <a:r>
              <a:rPr lang="en-GB" sz="1400" dirty="0" err="1"/>
              <a:t>Prahbhub</a:t>
            </a:r>
            <a:r>
              <a:rPr lang="en-GB" sz="1400" dirty="0"/>
              <a:t>, J. and </a:t>
            </a:r>
            <a:r>
              <a:rPr lang="en-GB" sz="1400" dirty="0" err="1"/>
              <a:t>Verhallence</a:t>
            </a:r>
            <a:r>
              <a:rPr lang="en-GB" sz="1400" dirty="0"/>
              <a:t>, T.M.M (2003) The influence of business strategy on product activity; the role of market orientation. </a:t>
            </a:r>
            <a:r>
              <a:rPr lang="en-GB" sz="1400" i="1" dirty="0"/>
              <a:t>Journal of international Research in marketing</a:t>
            </a:r>
            <a:r>
              <a:rPr lang="en-GB" sz="1400" dirty="0"/>
              <a:t>, 20,377-397.</a:t>
            </a:r>
          </a:p>
          <a:p>
            <a:pPr marL="0" indent="0">
              <a:buNone/>
            </a:pPr>
            <a:r>
              <a:rPr lang="en-GB" sz="1400" b="0" i="0" dirty="0" err="1">
                <a:solidFill>
                  <a:srgbClr val="232323"/>
                </a:solidFill>
                <a:effectLst/>
                <a:latin typeface="Verdana" panose="020B0604030504040204" pitchFamily="34" charset="0"/>
              </a:rPr>
              <a:t>Ghodeswar</a:t>
            </a:r>
            <a:r>
              <a:rPr lang="en-GB" sz="1400" b="0" i="0" dirty="0">
                <a:solidFill>
                  <a:srgbClr val="232323"/>
                </a:solidFill>
                <a:effectLst/>
                <a:latin typeface="Verdana" panose="020B0604030504040204" pitchFamily="34" charset="0"/>
              </a:rPr>
              <a:t>, M.B. (2008) Building Brand Identity in Competitive Market: A Conceptual Model. Journal of Product and Brand Management, 17, 4-12. </a:t>
            </a:r>
            <a:r>
              <a:rPr lang="en-GB" sz="1400" dirty="0" err="1"/>
              <a:t>Jones,P</a:t>
            </a:r>
            <a:r>
              <a:rPr lang="en-GB" sz="1400" dirty="0"/>
              <a:t> (1999) multiunit management in the hospitality industry: a late C20 phenomenon. </a:t>
            </a:r>
            <a:r>
              <a:rPr lang="en-GB" sz="1400" i="1" dirty="0"/>
              <a:t>Journal of contemporary Hospitality Management </a:t>
            </a:r>
            <a:r>
              <a:rPr lang="en-GB" sz="1400" dirty="0"/>
              <a:t>,11,1155-1645.</a:t>
            </a:r>
          </a:p>
          <a:p>
            <a:pPr marL="0" indent="0">
              <a:buNone/>
            </a:pPr>
            <a:r>
              <a:rPr lang="en-GB" sz="1400" dirty="0" err="1"/>
              <a:t>Jin</a:t>
            </a:r>
            <a:r>
              <a:rPr lang="en-GB" sz="1400" dirty="0"/>
              <a:t>, C.H., Yoon, M.S. and Lee, J.Y. (2019) “The influence of Brand </a:t>
            </a:r>
            <a:r>
              <a:rPr lang="en-GB" sz="1400" dirty="0" err="1"/>
              <a:t>Color</a:t>
            </a:r>
            <a:r>
              <a:rPr lang="en-GB" sz="1400" dirty="0"/>
              <a:t> Identity on Brand Association and loyalty,” </a:t>
            </a:r>
            <a:r>
              <a:rPr lang="en-GB" sz="1400" i="1" dirty="0"/>
              <a:t>Journal of Product &amp; Brand Management</a:t>
            </a:r>
            <a:r>
              <a:rPr lang="en-GB" sz="1400" dirty="0"/>
              <a:t>, 28(1), pp. 50–62. Available at: https://doi.org/10.1108/jpbm-09-2017-1587. </a:t>
            </a:r>
          </a:p>
          <a:p>
            <a:pPr marL="0" indent="0">
              <a:buNone/>
            </a:pPr>
            <a:r>
              <a:rPr lang="en-GB" sz="1400" dirty="0" err="1"/>
              <a:t>Kotler,P</a:t>
            </a:r>
            <a:r>
              <a:rPr lang="en-GB" sz="1400" dirty="0"/>
              <a:t> (2003) Marketing management,11thEd.Upper Saddle River, NJ. Pearson Prentice Hall</a:t>
            </a:r>
          </a:p>
        </p:txBody>
      </p:sp>
    </p:spTree>
    <p:extLst>
      <p:ext uri="{BB962C8B-B14F-4D97-AF65-F5344CB8AC3E}">
        <p14:creationId xmlns:p14="http://schemas.microsoft.com/office/powerpoint/2010/main" val="4976314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07504" y="476672"/>
            <a:ext cx="9144000" cy="5357192"/>
          </a:xfrm>
        </p:spPr>
        <p:txBody>
          <a:bodyPr>
            <a:noAutofit/>
          </a:bodyPr>
          <a:lstStyle/>
          <a:p>
            <a:pPr marL="0" indent="0">
              <a:buNone/>
            </a:pPr>
            <a:r>
              <a:rPr lang="en-GB" sz="1400" dirty="0"/>
              <a:t>Kotler, P. and </a:t>
            </a:r>
            <a:r>
              <a:rPr lang="en-GB" sz="1400" dirty="0" err="1"/>
              <a:t>Armstong</a:t>
            </a:r>
            <a:r>
              <a:rPr lang="en-GB" sz="1400" dirty="0"/>
              <a:t>, G. (2018) Principles of Marketing, 1tth </a:t>
            </a:r>
            <a:r>
              <a:rPr lang="en-GB" sz="1400" dirty="0" err="1"/>
              <a:t>Edn</a:t>
            </a:r>
            <a:r>
              <a:rPr lang="en-GB" sz="1400" dirty="0"/>
              <a:t>. </a:t>
            </a:r>
            <a:r>
              <a:rPr lang="en-GB" sz="1400" dirty="0" err="1"/>
              <a:t>Harlow:Pearson</a:t>
            </a:r>
            <a:r>
              <a:rPr lang="en-GB" sz="1400" dirty="0"/>
              <a:t>.</a:t>
            </a:r>
          </a:p>
          <a:p>
            <a:pPr marL="0" indent="0">
              <a:buNone/>
            </a:pPr>
            <a:r>
              <a:rPr lang="en-GB" sz="1400" dirty="0"/>
              <a:t>Mcdonalds.com. 2018. The Financials - McDonald's Franchise | McDonald's UK. [online] Available at: &lt;https://www.mcdonalds.com/gb/en-gb/franchising/the-financials. &gt; [Accessed 9 June 2022].</a:t>
            </a:r>
          </a:p>
          <a:p>
            <a:pPr marL="0" indent="0">
              <a:buNone/>
            </a:pPr>
            <a:r>
              <a:rPr lang="en-GB" sz="1400" dirty="0" err="1"/>
              <a:t>Moravcikova</a:t>
            </a:r>
            <a:r>
              <a:rPr lang="en-GB" sz="1400" dirty="0"/>
              <a:t> ,D. </a:t>
            </a:r>
            <a:r>
              <a:rPr lang="en-GB" sz="1400" dirty="0" err="1"/>
              <a:t>Krizanova</a:t>
            </a:r>
            <a:r>
              <a:rPr lang="en-GB" sz="1400" dirty="0"/>
              <a:t>, </a:t>
            </a:r>
            <a:r>
              <a:rPr lang="en-GB" sz="1400" dirty="0" err="1"/>
              <a:t>A.Kliestikova,J</a:t>
            </a:r>
            <a:r>
              <a:rPr lang="en-GB" sz="1400" dirty="0"/>
              <a:t>. and </a:t>
            </a:r>
            <a:r>
              <a:rPr lang="en-GB" sz="1400" dirty="0" err="1"/>
              <a:t>Rypakova</a:t>
            </a:r>
            <a:r>
              <a:rPr lang="en-GB" sz="1400" dirty="0"/>
              <a:t>, M. (2017) Green marketing as the source of the competitive advantage of the business. Sustainability, 9 (12), 2218</a:t>
            </a:r>
          </a:p>
          <a:p>
            <a:pPr marL="0" indent="0">
              <a:buNone/>
            </a:pPr>
            <a:r>
              <a:rPr lang="en-GB" sz="1400" dirty="0" err="1"/>
              <a:t>Ottman</a:t>
            </a:r>
            <a:r>
              <a:rPr lang="en-GB" sz="1400" dirty="0"/>
              <a:t>, J.A. and </a:t>
            </a:r>
            <a:r>
              <a:rPr lang="en-GB" sz="1400" dirty="0" err="1"/>
              <a:t>Reailly</a:t>
            </a:r>
            <a:r>
              <a:rPr lang="en-GB" sz="1400" dirty="0"/>
              <a:t>, W.R (1998) Green marketing: Opportunity for innovation, 2</a:t>
            </a:r>
            <a:r>
              <a:rPr lang="en-GB" sz="1400" baseline="30000" dirty="0"/>
              <a:t>nd</a:t>
            </a:r>
            <a:r>
              <a:rPr lang="en-GB" sz="1400" dirty="0"/>
              <a:t> </a:t>
            </a:r>
            <a:r>
              <a:rPr lang="en-GB" sz="1400" dirty="0" err="1"/>
              <a:t>Edn</a:t>
            </a:r>
            <a:r>
              <a:rPr lang="en-GB" sz="1400" dirty="0"/>
              <a:t>. Upper saddle River, NJ: Prentice Hall.</a:t>
            </a:r>
          </a:p>
          <a:p>
            <a:pPr marL="0" indent="0">
              <a:buNone/>
            </a:pPr>
            <a:r>
              <a:rPr lang="en-GB" sz="1400" dirty="0"/>
              <a:t>Porter ,M.E. (1980) Competitive strategy: Techniques for analysing industries and competitors. New York, Free Press</a:t>
            </a:r>
          </a:p>
          <a:p>
            <a:pPr marL="0" indent="0">
              <a:buNone/>
            </a:pPr>
            <a:r>
              <a:rPr lang="en-GB" sz="1400" dirty="0" err="1"/>
              <a:t>Ries</a:t>
            </a:r>
            <a:r>
              <a:rPr lang="en-GB" sz="1400" dirty="0"/>
              <a:t> ,A. and </a:t>
            </a:r>
            <a:r>
              <a:rPr lang="en-GB" sz="1400" dirty="0" err="1"/>
              <a:t>Trout,J</a:t>
            </a:r>
            <a:r>
              <a:rPr lang="en-GB" sz="1400" dirty="0"/>
              <a:t>. (1986) Marketing Warfare. New York, </a:t>
            </a:r>
            <a:r>
              <a:rPr lang="en-GB" sz="1400" dirty="0" err="1"/>
              <a:t>McGraw-hill</a:t>
            </a:r>
            <a:r>
              <a:rPr lang="en-GB" sz="1400" dirty="0"/>
              <a:t>.</a:t>
            </a:r>
          </a:p>
          <a:p>
            <a:pPr marL="0" indent="0">
              <a:buNone/>
            </a:pPr>
            <a:r>
              <a:rPr lang="en-GB" sz="1400" dirty="0"/>
              <a:t>Ross, D and Deck Jr, D.W (2011) Student guide to greenwashing. </a:t>
            </a:r>
            <a:r>
              <a:rPr lang="en-GB" sz="1400" dirty="0" err="1"/>
              <a:t>Bquest</a:t>
            </a:r>
            <a:r>
              <a:rPr lang="en-GB" sz="1400" dirty="0"/>
              <a:t>, pp. 1-20. Available at </a:t>
            </a:r>
            <a:r>
              <a:rPr lang="en-GB" sz="1400" dirty="0">
                <a:hlinkClick r:id="rId2"/>
              </a:rPr>
              <a:t>www.westga.edu/~bquest/2011/greenwashing11.pdf</a:t>
            </a:r>
            <a:r>
              <a:rPr lang="en-GB" sz="1400" dirty="0"/>
              <a:t> (</a:t>
            </a:r>
            <a:r>
              <a:rPr lang="en-GB" sz="1400"/>
              <a:t>accessed 17/11/2022)</a:t>
            </a:r>
            <a:endParaRPr lang="en-GB" sz="1400" dirty="0"/>
          </a:p>
          <a:p>
            <a:pPr marL="0" indent="0">
              <a:buNone/>
            </a:pPr>
            <a:r>
              <a:rPr lang="en-GB" sz="1400" dirty="0" err="1"/>
              <a:t>Signori,S</a:t>
            </a:r>
            <a:r>
              <a:rPr lang="en-GB" sz="1400" dirty="0"/>
              <a:t>. and </a:t>
            </a:r>
            <a:r>
              <a:rPr lang="en-GB" sz="1400" dirty="0" err="1"/>
              <a:t>Forno</a:t>
            </a:r>
            <a:r>
              <a:rPr lang="en-GB" sz="1400" dirty="0"/>
              <a:t>, F (2016) Closing the attitude-behaviour gap: The case of solidarity Purchase groups. Agriculture and Agricultural Science Procedia, 8, 475-81.</a:t>
            </a:r>
          </a:p>
          <a:p>
            <a:pPr marL="0" indent="0">
              <a:buNone/>
            </a:pPr>
            <a:r>
              <a:rPr lang="en-GB" sz="1400" dirty="0"/>
              <a:t>J </a:t>
            </a:r>
            <a:r>
              <a:rPr lang="en-GB" sz="1400" dirty="0" err="1"/>
              <a:t>Whitelock</a:t>
            </a:r>
            <a:r>
              <a:rPr lang="en-GB" sz="1400" dirty="0"/>
              <a:t> &amp; F. </a:t>
            </a:r>
            <a:r>
              <a:rPr lang="en-GB" sz="1400" dirty="0" err="1"/>
              <a:t>Fastoso</a:t>
            </a:r>
            <a:r>
              <a:rPr lang="en-GB" sz="1400" dirty="0"/>
              <a:t> (2007). Understanding International Branding: Defining the Domain and Reviewing the Literature. International Marketing Review, 24(3), 252-270.</a:t>
            </a:r>
          </a:p>
        </p:txBody>
      </p:sp>
    </p:spTree>
    <p:extLst>
      <p:ext uri="{BB962C8B-B14F-4D97-AF65-F5344CB8AC3E}">
        <p14:creationId xmlns:p14="http://schemas.microsoft.com/office/powerpoint/2010/main" val="24341487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dirty="0"/>
              <a:t>student account</a:t>
            </a:r>
            <a:br>
              <a:rPr lang="en-GB" sz="1350" b="1" i="1" u="sng" dirty="0"/>
            </a:br>
            <a:br>
              <a:rPr lang="en-GB" sz="1350" b="1" i="1" u="sng" dirty="0"/>
            </a:br>
            <a:r>
              <a:rPr lang="en-GB" sz="1350" b="1" i="1" u="sng" dirty="0"/>
              <a:t>Lecturer@uwtsd.ac.uk</a:t>
            </a:r>
            <a:endParaRPr lang="en-GB" u="sng" dirty="0"/>
          </a:p>
        </p:txBody>
      </p:sp>
    </p:spTree>
    <p:extLst>
      <p:ext uri="{BB962C8B-B14F-4D97-AF65-F5344CB8AC3E}">
        <p14:creationId xmlns:p14="http://schemas.microsoft.com/office/powerpoint/2010/main" val="22311770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82548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23195FB-DFE8-4417-8BAF-EBDB8FB93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5542</Words>
  <Application>Microsoft Office PowerPoint</Application>
  <PresentationFormat>On-screen Show (4:3)</PresentationFormat>
  <Paragraphs>453</Paragraphs>
  <Slides>47</Slides>
  <Notes>32</Notes>
  <HiddenSlides>0</HiddenSlides>
  <MMClips>4</MMClips>
  <ScaleCrop>false</ScaleCrop>
  <HeadingPairs>
    <vt:vector size="6" baseType="variant">
      <vt:variant>
        <vt:lpstr>Fonts Used</vt:lpstr>
      </vt:variant>
      <vt:variant>
        <vt:i4>10</vt:i4>
      </vt:variant>
      <vt:variant>
        <vt:lpstr>Theme</vt:lpstr>
      </vt:variant>
      <vt:variant>
        <vt:i4>22</vt:i4>
      </vt:variant>
      <vt:variant>
        <vt:lpstr>Slide Titles</vt:lpstr>
      </vt:variant>
      <vt:variant>
        <vt:i4>47</vt:i4>
      </vt:variant>
    </vt:vector>
  </HeadingPairs>
  <TitlesOfParts>
    <vt:vector size="79" baseType="lpstr">
      <vt:lpstr>Bell Gothic Std Light</vt:lpstr>
      <vt:lpstr>Abadi</vt:lpstr>
      <vt:lpstr>Arial</vt:lpstr>
      <vt:lpstr>Calibri</vt:lpstr>
      <vt:lpstr>Calibri Light</vt:lpstr>
      <vt:lpstr>Times New Roman</vt:lpstr>
      <vt:lpstr>Trebuchet MS</vt:lpstr>
      <vt:lpstr>Verdana</vt:lpstr>
      <vt:lpstr>Wingdings</vt:lpstr>
      <vt:lpstr>Wingdings 3</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Break Info Slide 2</vt:lpstr>
      <vt:lpstr>2_Title Slide 1</vt:lpstr>
      <vt:lpstr>1_Holding PAge</vt:lpstr>
      <vt:lpstr>Office Theme</vt:lpstr>
      <vt:lpstr>PowerPoint Presentation</vt:lpstr>
      <vt:lpstr>Marketing Essentials BMIH4005</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Objectives</vt:lpstr>
      <vt:lpstr>Setting Objectives</vt:lpstr>
      <vt:lpstr>PowerPoint Presentation</vt:lpstr>
      <vt:lpstr>PowerPoint Presentation</vt:lpstr>
      <vt:lpstr>Market Research</vt:lpstr>
      <vt:lpstr> Primary and secondary data </vt:lpstr>
      <vt:lpstr>Quantitative vs Qualitative </vt:lpstr>
      <vt:lpstr>Sample Selection </vt:lpstr>
      <vt:lpstr>Response Bias</vt:lpstr>
      <vt:lpstr>PowerPoint Presentation</vt:lpstr>
      <vt:lpstr>S.M.A.R.T. Goals are…</vt:lpstr>
      <vt:lpstr>Specific</vt:lpstr>
      <vt:lpstr>Measurable</vt:lpstr>
      <vt:lpstr>Attainable</vt:lpstr>
      <vt:lpstr>Realistic or sometimes called  ‘Relevant’</vt:lpstr>
      <vt:lpstr>Timely</vt:lpstr>
      <vt:lpstr>Objectives</vt:lpstr>
      <vt:lpstr>Task 10 mins</vt:lpstr>
      <vt:lpstr>PowerPoint Presentation</vt:lpstr>
      <vt:lpstr>Strategy</vt:lpstr>
      <vt:lpstr>PowerPoint Presentation</vt:lpstr>
      <vt:lpstr>Ansoff product/market growth matrix</vt:lpstr>
      <vt:lpstr>Market Penetration</vt:lpstr>
      <vt:lpstr>Product Development</vt:lpstr>
      <vt:lpstr>Market Development</vt:lpstr>
      <vt:lpstr>Internationalisation, Advertising &amp; Branding Strategy  </vt:lpstr>
      <vt:lpstr>Current Advocacy: Three Approaches  </vt:lpstr>
      <vt:lpstr>The International Problem </vt:lpstr>
      <vt:lpstr>Summary</vt:lpstr>
      <vt:lpstr>PowerPoint Presentation</vt:lpstr>
      <vt:lpstr>PowerPoint Presentation</vt:lpstr>
      <vt:lpstr>PowerPoint Presentation</vt:lpstr>
      <vt:lpstr>PowerPoint Presentation</vt:lpstr>
      <vt:lpstr>PowerPoint Presentation</vt:lpstr>
      <vt:lpstr>PowerPoint Presentation</vt:lpstr>
      <vt:lpstr>Next Week!</vt:lpstr>
      <vt:lpstr>References Week 3 Business Skills!</vt:lpstr>
      <vt:lpstr>Appendix </vt:lpstr>
      <vt:lpstr>References</vt:lpstr>
      <vt:lpstr>References</vt:lpstr>
      <vt:lpstr>I look forward to seeing you next week.  If you have any questions in the meantime, please send an email from your student account  Lecturer@uwtsd.ac.uk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13</cp:revision>
  <dcterms:created xsi:type="dcterms:W3CDTF">2020-11-18T16:37:49Z</dcterms:created>
  <dcterms:modified xsi:type="dcterms:W3CDTF">2023-05-29T15:39:32Z</dcterms:modified>
</cp:coreProperties>
</file>