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3"/>
  </p:notesMasterIdLst>
  <p:handoutMasterIdLst>
    <p:handoutMasterId r:id="rId24"/>
  </p:handoutMasterIdLst>
  <p:sldIdLst>
    <p:sldId id="299" r:id="rId6"/>
    <p:sldId id="265" r:id="rId7"/>
    <p:sldId id="272" r:id="rId8"/>
    <p:sldId id="273" r:id="rId9"/>
    <p:sldId id="287" r:id="rId10"/>
    <p:sldId id="288" r:id="rId11"/>
    <p:sldId id="289" r:id="rId12"/>
    <p:sldId id="290" r:id="rId13"/>
    <p:sldId id="291" r:id="rId14"/>
    <p:sldId id="292" r:id="rId15"/>
    <p:sldId id="293" r:id="rId16"/>
    <p:sldId id="294" r:id="rId17"/>
    <p:sldId id="295" r:id="rId18"/>
    <p:sldId id="296" r:id="rId19"/>
    <p:sldId id="297" r:id="rId20"/>
    <p:sldId id="285" r:id="rId21"/>
    <p:sldId id="298" r:id="rId22"/>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6B9"/>
    <a:srgbClr val="0033CC"/>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52" autoAdjust="0"/>
    <p:restoredTop sz="94660"/>
  </p:normalViewPr>
  <p:slideViewPr>
    <p:cSldViewPr>
      <p:cViewPr varScale="1">
        <p:scale>
          <a:sx n="73" d="100"/>
          <a:sy n="73" d="100"/>
        </p:scale>
        <p:origin x="117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18872985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23430166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2883237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4183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180427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364787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275205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48712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032761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565685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212852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3865257810"/>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544664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p:spPr>
        <p:txBody>
          <a:bodyPr>
            <a:normAutofit/>
          </a:bodyPr>
          <a:lstStyle/>
          <a:p>
            <a:r>
              <a:rPr lang="en-US" sz="3600" b="1" dirty="0"/>
              <a:t>Chapter </a:t>
            </a:r>
            <a:r>
              <a:rPr lang="en-US" sz="3600" b="1" dirty="0" smtClean="0"/>
              <a:t>14</a:t>
            </a:r>
          </a:p>
        </p:txBody>
      </p:sp>
      <p:sp>
        <p:nvSpPr>
          <p:cNvPr id="4099" name="Rectangle 9"/>
          <p:cNvSpPr>
            <a:spLocks noGrp="1" noChangeArrowheads="1"/>
          </p:cNvSpPr>
          <p:nvPr>
            <p:ph type="subTitle" idx="1"/>
          </p:nvPr>
        </p:nvSpPr>
        <p:spPr/>
        <p:txBody>
          <a:bodyPr>
            <a:normAutofit/>
          </a:bodyPr>
          <a:lstStyle/>
          <a:p>
            <a:r>
              <a:rPr lang="en-US" sz="3600" b="1" dirty="0"/>
              <a:t>Ethical c</a:t>
            </a:r>
            <a:r>
              <a:rPr lang="en-US" sz="3600" b="1" dirty="0" smtClean="0"/>
              <a:t>onsumption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lstStyle/>
          <a:p>
            <a:r>
              <a:rPr lang="en-GB" dirty="0" smtClean="0"/>
              <a:t>Define and categorise ethics. </a:t>
            </a:r>
          </a:p>
          <a:p>
            <a:r>
              <a:rPr lang="en-GB" dirty="0" smtClean="0"/>
              <a:t>Understand the part that morality plays in ethical consumption.</a:t>
            </a:r>
          </a:p>
          <a:p>
            <a:r>
              <a:rPr lang="en-GB" dirty="0" smtClean="0"/>
              <a:t>Explain why consumers sometimes use ‘boycott’ as a strategy.</a:t>
            </a:r>
          </a:p>
          <a:p>
            <a:r>
              <a:rPr lang="en-GB" dirty="0" smtClean="0"/>
              <a:t>Describe the role of environmental pressure groups.</a:t>
            </a:r>
          </a:p>
          <a:p>
            <a:r>
              <a:rPr lang="en-GB" dirty="0" smtClean="0"/>
              <a:t>Describe and analyse the recycling or disposal choices available to a consumer at the end of a product’s life cycle.</a:t>
            </a:r>
          </a:p>
          <a:p>
            <a:r>
              <a:rPr lang="en-GB" dirty="0" smtClean="0"/>
              <a:t>Elaborate on the relationship with ethics and the online environment.</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Introduction</a:t>
            </a:r>
          </a:p>
        </p:txBody>
      </p:sp>
      <p:sp>
        <p:nvSpPr>
          <p:cNvPr id="5123" name="Rectangle 3"/>
          <p:cNvSpPr>
            <a:spLocks noGrp="1" noChangeArrowheads="1"/>
          </p:cNvSpPr>
          <p:nvPr>
            <p:ph idx="1"/>
          </p:nvPr>
        </p:nvSpPr>
        <p:spPr/>
        <p:txBody>
          <a:bodyPr/>
          <a:lstStyle/>
          <a:p>
            <a:r>
              <a:rPr lang="en-GB" dirty="0" smtClean="0"/>
              <a:t>The United Nations (2015) Department of Economic and Social Affairs forecast that by 2050, the population figures for people living on earth will be nearly 10 billion.</a:t>
            </a:r>
          </a:p>
          <a:p>
            <a:r>
              <a:rPr lang="en-GB" dirty="0" smtClean="0"/>
              <a:t>New consumption patterns will be formed by new middle classes, natural resources such as oil will be scarce, climate change will result in our planet Earth becoming warmer and as regards social mobility, and some 5 billion people are forecast to take an international holiday (Yeoman, 2012).</a:t>
            </a:r>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Definition</a:t>
            </a:r>
          </a:p>
        </p:txBody>
      </p:sp>
      <p:sp>
        <p:nvSpPr>
          <p:cNvPr id="5123" name="Rectangle 3"/>
          <p:cNvSpPr>
            <a:spLocks noGrp="1" noChangeArrowheads="1"/>
          </p:cNvSpPr>
          <p:nvPr>
            <p:ph idx="1"/>
          </p:nvPr>
        </p:nvSpPr>
        <p:spPr/>
        <p:txBody>
          <a:bodyPr/>
          <a:lstStyle/>
          <a:p>
            <a:r>
              <a:rPr lang="en-GB" dirty="0" smtClean="0"/>
              <a:t>Oxford Dictionary:</a:t>
            </a:r>
          </a:p>
          <a:p>
            <a:pPr lvl="1"/>
            <a:r>
              <a:rPr lang="en-GB" i="1" dirty="0" smtClean="0"/>
              <a:t>‘</a:t>
            </a:r>
            <a:r>
              <a:rPr lang="en-GB" dirty="0" smtClean="0"/>
              <a:t>the discipline dealing with what is good and bad and with moral duty and obligation’</a:t>
            </a:r>
          </a:p>
          <a:p>
            <a:pPr lvl="1"/>
            <a:r>
              <a:rPr lang="en-GB" dirty="0" smtClean="0"/>
              <a:t>‘ethics has been called the science of the ideal of human character’</a:t>
            </a:r>
          </a:p>
          <a:p>
            <a:pPr lvl="1"/>
            <a:r>
              <a:rPr lang="en-GB" dirty="0" smtClean="0"/>
              <a:t>‘the </a:t>
            </a:r>
            <a:r>
              <a:rPr lang="en-GB" dirty="0"/>
              <a:t>principles of conduct governing an individual or group’</a:t>
            </a:r>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Historical elements…</a:t>
            </a:r>
          </a:p>
        </p:txBody>
      </p:sp>
      <p:sp>
        <p:nvSpPr>
          <p:cNvPr id="5123" name="Rectangle 3"/>
          <p:cNvSpPr>
            <a:spLocks noGrp="1" noChangeArrowheads="1"/>
          </p:cNvSpPr>
          <p:nvPr>
            <p:ph idx="1"/>
          </p:nvPr>
        </p:nvSpPr>
        <p:spPr>
          <a:xfrm>
            <a:off x="628650" y="2060848"/>
            <a:ext cx="7886700" cy="4536504"/>
          </a:xfrm>
        </p:spPr>
        <p:txBody>
          <a:bodyPr>
            <a:normAutofit/>
          </a:bodyPr>
          <a:lstStyle/>
          <a:p>
            <a:r>
              <a:rPr lang="en-GB" dirty="0" smtClean="0"/>
              <a:t>The earliest consideration of Ethics began in the 5th century BCE, and since then the Greek schools of Ethics, early Christian Ethics, Ethics after the Reformation, and Ethics since Darwinism have all developed.</a:t>
            </a:r>
          </a:p>
          <a:p>
            <a:r>
              <a:rPr lang="en-GB" dirty="0" smtClean="0"/>
              <a:t>Ethics should mean complete participation in the life of society with the freedom to express one’s nature (Bertrand Russell).</a:t>
            </a:r>
          </a:p>
          <a:p>
            <a:r>
              <a:rPr lang="en-GB" dirty="0" smtClean="0"/>
              <a:t>As to what is good and what is bad, each school of ethics has its own definition, from cynicism to existentialism.  We have lists of prescriptions and proscriptions, do’s and don’ts, prepared by each school from the doctrines of Pythagoras through the Bible, and to the </a:t>
            </a:r>
            <a:r>
              <a:rPr lang="en-GB" dirty="0" err="1" smtClean="0"/>
              <a:t>Zarathustrian</a:t>
            </a:r>
            <a:r>
              <a:rPr lang="en-GB" dirty="0" smtClean="0"/>
              <a:t> </a:t>
            </a:r>
            <a:r>
              <a:rPr lang="en-GB" dirty="0" err="1" smtClean="0"/>
              <a:t>Avesta</a:t>
            </a:r>
            <a:r>
              <a:rPr lang="en-GB" dirty="0" smtClean="0"/>
              <a:t>.</a:t>
            </a:r>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Ethics for marketers and consumers</a:t>
            </a:r>
          </a:p>
        </p:txBody>
      </p:sp>
      <p:sp>
        <p:nvSpPr>
          <p:cNvPr id="5123" name="Rectangle 3"/>
          <p:cNvSpPr>
            <a:spLocks noGrp="1" noChangeArrowheads="1"/>
          </p:cNvSpPr>
          <p:nvPr>
            <p:ph idx="1"/>
          </p:nvPr>
        </p:nvSpPr>
        <p:spPr/>
        <p:txBody>
          <a:bodyPr/>
          <a:lstStyle/>
          <a:p>
            <a:r>
              <a:rPr lang="en-GB" dirty="0" err="1" smtClean="0"/>
              <a:t>Liebe</a:t>
            </a:r>
            <a:r>
              <a:rPr lang="en-GB" dirty="0" smtClean="0"/>
              <a:t> et al. (2014) succinctly summarise our most recent thinking on ethical consumption by saying that it can be defined as:</a:t>
            </a:r>
          </a:p>
          <a:p>
            <a:pPr lvl="1"/>
            <a:r>
              <a:rPr lang="en-GB" dirty="0" smtClean="0"/>
              <a:t>‘purchase decisions by persons concerned with not only the price of products and services, but also with the political, social and environmental consequences of their purchases’</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Categories of ethical consumer</a:t>
            </a:r>
          </a:p>
        </p:txBody>
      </p:sp>
      <p:pic>
        <p:nvPicPr>
          <p:cNvPr id="1026" name="Picture 2" descr="\\sageltdsan01\Books_Directory\Subject Folders\Business &amp; Management\Book Files\Matt\Blythe - Consumer Behaviour 3e\Development\Online material\tables and figures for slides\fig 1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988840"/>
            <a:ext cx="4036566" cy="314894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195736" y="5252381"/>
            <a:ext cx="4036566" cy="313457"/>
          </a:xfrm>
          <a:prstGeom prst="rect">
            <a:avLst/>
          </a:prstGeom>
          <a:noFill/>
        </p:spPr>
        <p:txBody>
          <a:bodyPr wrap="square" rtlCol="0">
            <a:spAutoFit/>
          </a:bodyPr>
          <a:lstStyle/>
          <a:p>
            <a:pPr algn="l"/>
            <a:r>
              <a:rPr lang="en-GB" sz="1400" dirty="0" smtClean="0">
                <a:latin typeface="+mj-lt"/>
              </a:rPr>
              <a:t>Adapted from Modi and Patel (2013).</a:t>
            </a:r>
            <a:endParaRPr lang="en-GB" sz="1400" dirty="0">
              <a:latin typeface="+mj-lt"/>
            </a:endParaRPr>
          </a:p>
        </p:txBody>
      </p:sp>
      <p:sp>
        <p:nvSpPr>
          <p:cNvPr id="3" name="Slide Number Placeholder 2"/>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Ethics and the person</a:t>
            </a:r>
          </a:p>
        </p:txBody>
      </p:sp>
      <p:pic>
        <p:nvPicPr>
          <p:cNvPr id="2050" name="Picture 2" descr="\\sageltdsan01\Books_Directory\Subject Folders\Business &amp; Management\Book Files\Matt\Blythe - Consumer Behaviour 3e\Development\Online material\tables and figures for slides\fig 1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1740" y="1874243"/>
            <a:ext cx="4680520" cy="378499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Moral lives?</a:t>
            </a:r>
          </a:p>
        </p:txBody>
      </p:sp>
      <p:pic>
        <p:nvPicPr>
          <p:cNvPr id="3074" name="Picture 2" descr="\\sageltdsan01\Books_Directory\Subject Folders\Business &amp; Management\Book Files\Matt\Blythe - Consumer Behaviour 3e\Development\Online material\tables and figures for slides\fig 14.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7" y="1988840"/>
            <a:ext cx="7774680" cy="349537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Ethics and the public</a:t>
            </a:r>
          </a:p>
        </p:txBody>
      </p:sp>
      <p:sp>
        <p:nvSpPr>
          <p:cNvPr id="5123" name="Rectangle 3"/>
          <p:cNvSpPr>
            <a:spLocks noGrp="1" noChangeArrowheads="1"/>
          </p:cNvSpPr>
          <p:nvPr>
            <p:ph idx="1"/>
          </p:nvPr>
        </p:nvSpPr>
        <p:spPr>
          <a:xfrm>
            <a:off x="628650" y="2060848"/>
            <a:ext cx="7886700" cy="4464496"/>
          </a:xfrm>
        </p:spPr>
        <p:txBody>
          <a:bodyPr>
            <a:normAutofit/>
          </a:bodyPr>
          <a:lstStyle/>
          <a:p>
            <a:r>
              <a:rPr lang="en-GB" dirty="0" smtClean="0"/>
              <a:t>Three areas which dominate ethical consumerism</a:t>
            </a:r>
          </a:p>
          <a:p>
            <a:pPr lvl="1"/>
            <a:r>
              <a:rPr lang="en-GB" dirty="0" smtClean="0"/>
              <a:t>The environment</a:t>
            </a:r>
          </a:p>
          <a:p>
            <a:pPr lvl="1"/>
            <a:r>
              <a:rPr lang="en-GB" dirty="0" smtClean="0"/>
              <a:t>Human rights and working conditions</a:t>
            </a:r>
          </a:p>
          <a:p>
            <a:pPr lvl="1"/>
            <a:r>
              <a:rPr lang="en-GB" dirty="0" smtClean="0"/>
              <a:t>Animal welfare</a:t>
            </a:r>
          </a:p>
          <a:p>
            <a:r>
              <a:rPr lang="en-GB" dirty="0" smtClean="0"/>
              <a:t>Whitelists</a:t>
            </a:r>
          </a:p>
          <a:p>
            <a:pPr lvl="1"/>
            <a:r>
              <a:rPr lang="en-GB" dirty="0" smtClean="0"/>
              <a:t>a list containing details of product manufacturers who treat their workers fairly.</a:t>
            </a:r>
          </a:p>
          <a:p>
            <a:r>
              <a:rPr lang="en-GB" dirty="0" smtClean="0"/>
              <a:t>Transparency promoted by (for example):</a:t>
            </a:r>
          </a:p>
          <a:p>
            <a:pPr lvl="1"/>
            <a:r>
              <a:rPr lang="en-GB" dirty="0" smtClean="0"/>
              <a:t>‘goodguide.com’, </a:t>
            </a:r>
          </a:p>
          <a:p>
            <a:pPr lvl="1"/>
            <a:r>
              <a:rPr lang="en-GB" dirty="0" smtClean="0"/>
              <a:t>‘environmental working group’</a:t>
            </a:r>
          </a:p>
          <a:p>
            <a:pPr lvl="1"/>
            <a:r>
              <a:rPr lang="en-GB" dirty="0" smtClean="0"/>
              <a:t>‘greenerchoices.org’</a:t>
            </a:r>
          </a:p>
        </p:txBody>
      </p:sp>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Disposal and recycling</a:t>
            </a:r>
          </a:p>
        </p:txBody>
      </p:sp>
      <p:sp>
        <p:nvSpPr>
          <p:cNvPr id="5123" name="Rectangle 3"/>
          <p:cNvSpPr>
            <a:spLocks noGrp="1" noChangeArrowheads="1"/>
          </p:cNvSpPr>
          <p:nvPr>
            <p:ph idx="1"/>
          </p:nvPr>
        </p:nvSpPr>
        <p:spPr/>
        <p:txBody>
          <a:bodyPr/>
          <a:lstStyle/>
          <a:p>
            <a:r>
              <a:rPr lang="en-GB" dirty="0" smtClean="0"/>
              <a:t>Recycling, using products to the full, and care in disposal into the environment have been near the top of the agenda, and consumer behaviour in these areas has come under considerable scrutiny.</a:t>
            </a:r>
          </a:p>
          <a:p>
            <a:r>
              <a:rPr lang="en-US" dirty="0" err="1" smtClean="0">
                <a:solidFill>
                  <a:srgbClr val="1736B9"/>
                </a:solidFill>
              </a:rPr>
              <a:t>Purgers</a:t>
            </a:r>
            <a:r>
              <a:rPr lang="en-US" dirty="0" smtClean="0"/>
              <a:t>: People who regularly discard their possessions</a:t>
            </a:r>
            <a:endParaRPr lang="en-GB" dirty="0" smtClean="0"/>
          </a:p>
          <a:p>
            <a:r>
              <a:rPr lang="en-US" dirty="0" smtClean="0">
                <a:solidFill>
                  <a:srgbClr val="1736B9"/>
                </a:solidFill>
              </a:rPr>
              <a:t>Packrats</a:t>
            </a:r>
            <a:r>
              <a:rPr lang="en-US" dirty="0" smtClean="0"/>
              <a:t>: Individuals who tend to keep their possessions for a long time</a:t>
            </a:r>
            <a:r>
              <a:rPr lang="en-GB" dirty="0"/>
              <a:t> </a:t>
            </a:r>
            <a:r>
              <a:rPr lang="en-GB" dirty="0" smtClean="0"/>
              <a:t>(Coulter and </a:t>
            </a:r>
            <a:r>
              <a:rPr lang="en-GB" dirty="0" err="1" smtClean="0"/>
              <a:t>Ligas</a:t>
            </a:r>
            <a:r>
              <a:rPr lang="en-GB" dirty="0" smtClean="0"/>
              <a:t> 2003)</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Disposal and recycling</a:t>
            </a:r>
          </a:p>
        </p:txBody>
      </p:sp>
      <p:sp>
        <p:nvSpPr>
          <p:cNvPr id="5123" name="Rectangle 3"/>
          <p:cNvSpPr>
            <a:spLocks noGrp="1" noChangeArrowheads="1"/>
          </p:cNvSpPr>
          <p:nvPr>
            <p:ph idx="1"/>
          </p:nvPr>
        </p:nvSpPr>
        <p:spPr/>
        <p:txBody>
          <a:bodyPr/>
          <a:lstStyle/>
          <a:p>
            <a:r>
              <a:rPr lang="en-GB" dirty="0" smtClean="0"/>
              <a:t>No matter how assiduously some of us might try to hoard our possessions, sooner or later everything must go. </a:t>
            </a:r>
          </a:p>
          <a:p>
            <a:r>
              <a:rPr lang="en-GB" dirty="0" smtClean="0"/>
              <a:t>When the object is no longer of any use the individual has a choice of three options:</a:t>
            </a:r>
          </a:p>
          <a:p>
            <a:pPr lvl="1"/>
            <a:r>
              <a:rPr lang="en-GB" dirty="0" smtClean="0"/>
              <a:t>Keep the item</a:t>
            </a:r>
          </a:p>
          <a:p>
            <a:pPr lvl="1"/>
            <a:r>
              <a:rPr lang="en-GB" dirty="0" smtClean="0"/>
              <a:t>Temporarily dispose of the item </a:t>
            </a:r>
          </a:p>
          <a:p>
            <a:pPr lvl="1"/>
            <a:r>
              <a:rPr lang="en-GB" dirty="0" smtClean="0"/>
              <a:t>Permanently dispose of the item</a:t>
            </a:r>
          </a:p>
          <a:p>
            <a:r>
              <a:rPr lang="en-GB" dirty="0" smtClean="0"/>
              <a:t>The increasing emphasis on recycling items that are no longer of any use results in the recycled article being renovated, cleaned or donated as itself.</a:t>
            </a:r>
          </a:p>
        </p:txBody>
      </p:sp>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Lateral recycling</a:t>
            </a:r>
          </a:p>
        </p:txBody>
      </p:sp>
      <p:sp>
        <p:nvSpPr>
          <p:cNvPr id="5123" name="Rectangle 3"/>
          <p:cNvSpPr>
            <a:spLocks noGrp="1" noChangeArrowheads="1"/>
          </p:cNvSpPr>
          <p:nvPr>
            <p:ph idx="1"/>
          </p:nvPr>
        </p:nvSpPr>
        <p:spPr/>
        <p:txBody>
          <a:bodyPr>
            <a:normAutofit lnSpcReduction="10000"/>
          </a:bodyPr>
          <a:lstStyle/>
          <a:p>
            <a:r>
              <a:rPr lang="en-GB" dirty="0" smtClean="0"/>
              <a:t>Lateral recycling is the term given to selling goods on, donating them to others, or exchanging them for other items.</a:t>
            </a:r>
          </a:p>
          <a:p>
            <a:r>
              <a:rPr lang="en-GB" dirty="0" smtClean="0"/>
              <a:t>Car boot sales (also called flea markets) exist to facilitate this process, as do charity shops.</a:t>
            </a:r>
          </a:p>
          <a:p>
            <a:r>
              <a:rPr lang="en-GB" dirty="0" smtClean="0"/>
              <a:t>A more recent arrival in the lateral recycling market is eBay and similar websites, on which people can sell almost anything.</a:t>
            </a:r>
          </a:p>
          <a:p>
            <a:r>
              <a:rPr lang="en-GB" dirty="0" smtClean="0"/>
              <a:t>The existence of eBay has meant that previously worthless goods have become transformed into valuable stock-in-trade for many people (</a:t>
            </a:r>
            <a:r>
              <a:rPr lang="en-GB" dirty="0" err="1" smtClean="0"/>
              <a:t>Denegri</a:t>
            </a:r>
            <a:r>
              <a:rPr lang="en-GB" dirty="0" smtClean="0"/>
              <a:t>-Knott and Molesworth 2009). </a:t>
            </a:r>
          </a:p>
          <a:p>
            <a:endParaRPr lang="en-GB" dirty="0" smtClean="0"/>
          </a:p>
          <a:p>
            <a:endParaRPr lang="en-GB" dirty="0" smtClean="0"/>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Lateral recycling</a:t>
            </a:r>
          </a:p>
        </p:txBody>
      </p:sp>
      <p:sp>
        <p:nvSpPr>
          <p:cNvPr id="5123" name="Rectangle 3"/>
          <p:cNvSpPr>
            <a:spLocks noGrp="1" noChangeArrowheads="1"/>
          </p:cNvSpPr>
          <p:nvPr>
            <p:ph idx="1"/>
          </p:nvPr>
        </p:nvSpPr>
        <p:spPr>
          <a:xfrm>
            <a:off x="628650" y="2060848"/>
            <a:ext cx="7886700" cy="4536504"/>
          </a:xfrm>
        </p:spPr>
        <p:txBody>
          <a:bodyPr>
            <a:normAutofit/>
          </a:bodyPr>
          <a:lstStyle/>
          <a:p>
            <a:r>
              <a:rPr lang="en-GB" dirty="0" smtClean="0"/>
              <a:t>Selling used products has become a lucrative business for some people.</a:t>
            </a:r>
          </a:p>
          <a:p>
            <a:r>
              <a:rPr lang="en-GB" dirty="0" smtClean="0"/>
              <a:t>Reclaimed architectural products such as Victorian fireplaces, antique tiles, decorative roofing features, stained glass windows and so forth are often traded both on- and off-line. </a:t>
            </a:r>
          </a:p>
          <a:p>
            <a:r>
              <a:rPr lang="en-GB" dirty="0" smtClean="0"/>
              <a:t>When goods are auctioned off, their previous cultural worth becomes commoditised – in other words, the history of an object becomes eroded by the fact that it is being sold, although some history still travels with the object. </a:t>
            </a:r>
          </a:p>
          <a:p>
            <a:r>
              <a:rPr lang="en-GB" dirty="0" smtClean="0"/>
              <a:t>For many buyers, it is the history rather than the object that is important (</a:t>
            </a:r>
            <a:r>
              <a:rPr lang="en-GB" dirty="0" err="1" smtClean="0"/>
              <a:t>Cheetham</a:t>
            </a:r>
            <a:r>
              <a:rPr lang="en-GB" dirty="0" smtClean="0"/>
              <a:t> 2009).</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rmAutofit/>
          </a:bodyPr>
          <a:lstStyle/>
          <a:p>
            <a:r>
              <a:rPr lang="en-GB" dirty="0" smtClean="0"/>
              <a:t>The driver behind businesses adopting ethical business practices has to be the ethical consumer.</a:t>
            </a:r>
          </a:p>
          <a:p>
            <a:r>
              <a:rPr lang="en-GB" dirty="0" smtClean="0"/>
              <a:t>Ethical consumerism is not new, and has a long history dating back to the 5th century BCE.</a:t>
            </a:r>
          </a:p>
          <a:p>
            <a:r>
              <a:rPr lang="en-GB" dirty="0" smtClean="0"/>
              <a:t>Social media has made it far easier for individuals to connect both with other individuals and with organisations about issues related to ethical consumption.</a:t>
            </a:r>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rmAutofit/>
          </a:bodyPr>
          <a:lstStyle/>
          <a:p>
            <a:r>
              <a:rPr lang="en-GB" dirty="0" smtClean="0"/>
              <a:t>Ethical consumption can be categorised using a mix of traditional variables (behavioural, demographic, environmental and psychographic) as well as contemporary variables (eco-literacy, environmental consciousness, etc.) </a:t>
            </a:r>
          </a:p>
          <a:p>
            <a:r>
              <a:rPr lang="en-GB" dirty="0" smtClean="0"/>
              <a:t>Morality and compassion in consumption play a key role in the lives of the individual.</a:t>
            </a:r>
          </a:p>
          <a:p>
            <a:r>
              <a:rPr lang="en-GB" dirty="0" smtClean="0"/>
              <a:t>The disposal of unwanted products as ‘ethical post-purchase consumer behaviour’ is becoming increasingly important.</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extLst>
      <p:ext uri="{BB962C8B-B14F-4D97-AF65-F5344CB8AC3E}">
        <p14:creationId xmlns:p14="http://schemas.microsoft.com/office/powerpoint/2010/main" val="1112103986"/>
      </p:ext>
    </p:extLst>
  </p:cSld>
  <p:clrMapOvr>
    <a:masterClrMapping/>
  </p:clrMapOvr>
  <p:timing>
    <p:tnLst>
      <p:par>
        <p:cTn id="1" dur="indefinite" restart="never" nodeType="tmRoot"/>
      </p:par>
    </p:tnLst>
  </p:timing>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2.xml><?xml version="1.0" encoding="utf-8"?>
<ds:datastoreItem xmlns:ds="http://schemas.openxmlformats.org/officeDocument/2006/customXml" ds:itemID="{8B5E02A0-1D66-493B-8D0A-9C1F293F322B}">
  <ds:schemaRefs>
    <ds:schemaRef ds:uri="http://schemas.microsoft.com/office/2006/metadata/properties"/>
    <ds:schemaRef ds:uri="http://purl.org/dc/terms/"/>
    <ds:schemaRef ds:uri="http://schemas.openxmlformats.org/package/2006/metadata/core-properties"/>
    <ds:schemaRef ds:uri="http://purl.org/dc/dcmitype/"/>
    <ds:schemaRef ds:uri="222221df-2d11-4f4f-86cd-f7ac7d5e56ae"/>
    <ds:schemaRef ds:uri="http://schemas.microsoft.com/office/2006/documentManagement/types"/>
    <ds:schemaRef ds:uri="http://purl.org/dc/elements/1.1/"/>
    <ds:schemaRef ds:uri="http://www.w3.org/XML/1998/namespace"/>
  </ds:schemaRefs>
</ds:datastoreItem>
</file>

<file path=customXml/itemProps3.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xml><?xml version="1.0" encoding="utf-8"?>
<ds:datastoreItem xmlns:ds="http://schemas.openxmlformats.org/officeDocument/2006/customXml" ds:itemID="{037EE024-4EAF-4CFD-8CAD-2F96E63DEC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5828</TotalTime>
  <Words>929</Words>
  <Application>Microsoft Office PowerPoint</Application>
  <PresentationFormat>On-screen Show (4:3)</PresentationFormat>
  <Paragraphs>87</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ＭＳ Ｐゴシック</vt:lpstr>
      <vt:lpstr>Arial</vt:lpstr>
      <vt:lpstr>Courier New</vt:lpstr>
      <vt:lpstr>HelveticaNeue-Light</vt:lpstr>
      <vt:lpstr>CDC PPT master theme</vt:lpstr>
      <vt:lpstr>PowerPoint Presentation</vt:lpstr>
      <vt:lpstr>Chapter 14</vt:lpstr>
      <vt:lpstr>Session objectives</vt:lpstr>
      <vt:lpstr>Introduction</vt:lpstr>
      <vt:lpstr>Definition</vt:lpstr>
      <vt:lpstr>Historical elements…</vt:lpstr>
      <vt:lpstr>Ethics for marketers and consumers</vt:lpstr>
      <vt:lpstr>Categories of ethical consumer</vt:lpstr>
      <vt:lpstr>Ethics and the person</vt:lpstr>
      <vt:lpstr>Moral lives?</vt:lpstr>
      <vt:lpstr>Ethics and the public</vt:lpstr>
      <vt:lpstr>Disposal and recycling</vt:lpstr>
      <vt:lpstr>Disposal and recycling</vt:lpstr>
      <vt:lpstr>Lateral recycling</vt:lpstr>
      <vt:lpstr>Lateral recycling</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42</cp:revision>
  <dcterms:created xsi:type="dcterms:W3CDTF">2008-06-18T10:11:10Z</dcterms:created>
  <dcterms:modified xsi:type="dcterms:W3CDTF">2019-06-03T13:44:16Z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