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7" r:id="rId4"/>
    <p:sldId id="268" r:id="rId5"/>
    <p:sldId id="269" r:id="rId6"/>
    <p:sldId id="261" r:id="rId7"/>
    <p:sldId id="262" r:id="rId8"/>
    <p:sldId id="263" r:id="rId9"/>
    <p:sldId id="264" r:id="rId10"/>
    <p:sldId id="260" r:id="rId11"/>
    <p:sldId id="270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132" autoAdjust="0"/>
    <p:restoredTop sz="94676"/>
  </p:normalViewPr>
  <p:slideViewPr>
    <p:cSldViewPr snapToGrid="0">
      <p:cViewPr varScale="1">
        <p:scale>
          <a:sx n="91" d="100"/>
          <a:sy n="91" d="100"/>
        </p:scale>
        <p:origin x="64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16B77-DC9F-73F9-9930-13ED1C9437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3FE492-8316-867C-0BC3-A5F483B517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5FC6-7364-2EDA-F3E3-7619C7DA4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C6DB1A-2640-E1CE-42E3-7E5D52DFD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F73832-82C8-CCCC-CEB6-6E0DA1C96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7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49F88C-4E72-5ABD-E856-90DC3F12B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2D8C8-F656-5DDB-85D9-F4A179D3F5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739DF8-4CCA-FD4E-DDAA-B196DE412A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1060E7-3518-6235-BE99-F828B5FB2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93D5C7-CAC8-66B0-43C6-A4B1D24198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75997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8A7FD-CDB8-553B-9D63-3D8461FC3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A0AB8-8312-B972-58DC-3F760EEF13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1542AF-1777-E9CA-6EC8-BAFA2F16B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92F295-F6EC-248A-8B14-7356D3A53B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EF41B-F29D-043D-AAF0-ED21D52B0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7816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1F32A-8325-9B4F-77D4-F5646BE0F5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F83AC-4A49-FE43-459B-81FA0D4D78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A971A6-06F7-54CC-75CD-1E5DBD288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80C987-FDE8-7606-6F29-7C1983894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15C8BF-85D9-F991-D643-DF49450EC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F6641C-5E00-925F-D205-078D75855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178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44BB5-3401-652B-6AB0-F71ECFE270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DFAD8-72A8-2C94-CB54-9BB4E7AA33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0CEC2A-5A09-DFB7-473A-1719C773E3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93AD4D-4627-6DB3-C318-8A84D1BD6B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EBB025-E96F-C45E-95AB-51784E970E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FFCD48-41A5-3A93-A90D-80EE3D543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DF664A-479B-0538-356F-F128FC1E2F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64527B-EA99-CDE5-BAD6-B34664110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796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554C4-374B-E704-0536-CB8ABFE559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B5992B2-C5DD-73A5-79D4-CA342026D7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E1CE5F0-B98F-35FB-67C3-B2BF8BB42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3F4669-14B5-4874-9772-79E34CEAD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0404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93F86E-C016-DAC8-AE2A-65463765AA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5BB454-603F-A417-8F13-5F602825B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538CAD-EC24-F5F2-EDCD-1DC2843E5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15736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7EFF0-B5AD-4C40-6225-29791BDAE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3475DE-BB05-2BAE-70D2-3B050BB745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152E0-835C-7696-3364-8CC0DC6346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6E013-4BEE-3611-11C6-7C23DB9A7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C09FAD-E074-48BB-DEF6-CD2F809BA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1F5EDC-3B94-FB1D-0A70-4E488B7B9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4726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DB5F4F-136D-35CF-3F28-2C887C270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D39BB35-E61A-FAD6-EC7F-4A69BDA1D86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BBB89EF-D60C-2617-8B9C-C4D607C1A2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BC3995-CA3C-AFF5-2021-CD8E63530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0B23AB-359C-5F33-3807-BE443255D8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01AC73-5CCC-DB77-4821-749499114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0016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ED10C0-362D-E597-E63D-4B7F0B139B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80FA181-6D90-F40C-9FBB-DE5BA4DB81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08B686-4E0E-E8C0-5BC3-BC4170AF92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832A55-2449-3512-627F-159EA36C39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8278AB-9854-ACF3-D62B-0A28B62BD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508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719692D-F4F5-9D0A-D8E0-50E11C64F5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69CB37-EB8A-25F8-612F-617BBEEB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F7F69E-6B91-7896-194F-0FB2FF2FD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49D95-ED99-4C51-F5AA-186D59D5E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26631-F5F3-FC0F-7C57-5C628912B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6727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012BE72-0B89-D1B0-0780-DDA35AC927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AC10FB-B0D2-3B5B-EBC2-D427890486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CDB309-C169-D189-8FBF-8DECC51A9E4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C6624C-2647-4491-98DF-02EB66B10D32}" type="datetimeFigureOut">
              <a:rPr lang="en-GB" smtClean="0"/>
              <a:t>12/01/2026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A900FE-6D97-2E43-61B2-FAD6328EC7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1A238E-3DBF-3900-ECE6-3DFB338F0A1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99898DF-3DB1-40B8-9E06-8F9AADDD524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965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6CEFE-7FE0-659D-0394-7835A8E100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Peace as Well-Being</a:t>
            </a:r>
            <a:br>
              <a:rPr lang="en-GB" dirty="0"/>
            </a:br>
            <a:r>
              <a:rPr lang="en-GB" dirty="0"/>
              <a:t>Preliminaries for a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3ABBFCE-69A6-0B91-140F-10E6785E2A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18042"/>
            <a:ext cx="9144000" cy="1139757"/>
          </a:xfrm>
        </p:spPr>
        <p:txBody>
          <a:bodyPr/>
          <a:lstStyle/>
          <a:p>
            <a:r>
              <a:rPr lang="en-GB" dirty="0"/>
              <a:t>Garrett Thomson (Guest Lecturer)</a:t>
            </a:r>
          </a:p>
          <a:p>
            <a:r>
              <a:rPr lang="en-GB" dirty="0"/>
              <a:t>Scherto Gill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16161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C8B0B-9EEF-8E0B-32BF-DA040D6CFD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Setting the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DC07E-D46F-1775-E405-FD340300A0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b="1" dirty="0">
                <a:latin typeface="Arial" panose="020B0604020202020204" pitchFamily="34" charset="0"/>
                <a:cs typeface="Arial" panose="020B0604020202020204" pitchFamily="34" charset="0"/>
              </a:rPr>
              <a:t>Purposes:</a:t>
            </a: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1) To provide an understanding or definition of well-being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2) To overcome some of the conceptual errors in doing this.</a:t>
            </a:r>
          </a:p>
          <a:p>
            <a:pPr marL="0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3) To show how and  why peacefulness must be rooted in well-being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600" dirty="0">
                <a:latin typeface="Arial" panose="020B0604020202020204" pitchFamily="34" charset="0"/>
                <a:cs typeface="Arial" panose="020B0604020202020204" pitchFamily="34" charset="0"/>
              </a:rPr>
              <a:t>We will reject theories that reduce well-being to simple metrics such as pleasure and preference. We will try to maintain evaluative richness without sacrificing empirical criteria.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7400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6D96D-21CA-2D4F-8DBA-C3BBF09AB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 three-way distinction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C94A-C0F1-B54C-B5C8-420A3F6FC6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nature </a:t>
            </a:r>
            <a:r>
              <a:rPr lang="en-GB" sz="9600" b="1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 empirical, conceptual and evaluative</a:t>
            </a:r>
            <a:r>
              <a:rPr lang="en-GB" sz="9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claims</a:t>
            </a:r>
            <a:r>
              <a:rPr lang="en-GB" sz="9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96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460375" indent="-460375">
              <a:buFont typeface="+mj-lt"/>
              <a:buAutoNum type="arabicPeriod"/>
            </a:pPr>
            <a:r>
              <a:rPr lang="en-GB" sz="9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Empirical claims are made true or false by facts, by how the world is and are confirmed and disconfirmed by observation or experiment.  </a:t>
            </a:r>
          </a:p>
          <a:p>
            <a:pPr marL="460375" indent="-460375">
              <a:buFont typeface="+mj-lt"/>
              <a:buAutoNum type="arabicPeriod"/>
            </a:pPr>
            <a:r>
              <a:rPr lang="en-GB" sz="9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Conceptual claims are made true or false by the semantic meanings of words and are shown to be true or false (or unclear) through analysis and argumentation </a:t>
            </a:r>
          </a:p>
          <a:p>
            <a:pPr marL="460375" indent="-460375">
              <a:buFont typeface="+mj-lt"/>
              <a:buAutoNum type="arabicPeriod"/>
            </a:pPr>
            <a:r>
              <a:rPr lang="en-GB" sz="96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Evaluative claims are those that provide or articulate reasons for action and choice. </a:t>
            </a:r>
            <a:endParaRPr lang="en-GB" sz="9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9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9600" dirty="0">
                <a:latin typeface="Arial" panose="020B0604020202020204" pitchFamily="34" charset="0"/>
                <a:cs typeface="Arial" panose="020B0604020202020204" pitchFamily="34" charset="0"/>
              </a:rPr>
              <a:t>Evaluative claims can be true or false based on empirical criteria. The axiological theories aim to tell us what are the relevant criteria. </a:t>
            </a:r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9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AutoNum type="arabicParenR"/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arenR"/>
            </a:pPr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arenR"/>
            </a:pP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sz="18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why and how evaluative claims can be true or false, and why this is important.</a:t>
            </a:r>
            <a:endParaRPr lang="en-US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010588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863CF-7746-6B4F-B18E-45695E05D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Axiology, Well-Being and Peace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9D3C6C-7D15-0243-A45A-DEBBF0525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lvl="0" indent="-457200">
              <a:lnSpc>
                <a:spcPct val="115000"/>
              </a:lnSpc>
              <a:spcAft>
                <a:spcPts val="800"/>
              </a:spcAft>
              <a:buSzPts val="1000"/>
              <a:buAutoNum type="alphaUcPeriod"/>
              <a:tabLst>
                <a:tab pos="457200" algn="l"/>
              </a:tabLst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need for axiology or a theory of value to specify criteria for evaluative claims</a:t>
            </a:r>
          </a:p>
          <a:p>
            <a:pPr marL="457200" lvl="0" indent="-457200">
              <a:lnSpc>
                <a:spcPct val="115000"/>
              </a:lnSpc>
              <a:spcAft>
                <a:spcPts val="800"/>
              </a:spcAft>
              <a:buSzPts val="1000"/>
              <a:buAutoNum type="alphaUcPeriod"/>
              <a:tabLst>
                <a:tab pos="457200" algn="l"/>
              </a:tabLst>
            </a:pP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 </a:t>
            </a:r>
            <a:r>
              <a:rPr lang="en-GB" sz="24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</a:t>
            </a:r>
            <a:r>
              <a:rPr lang="en-GB" sz="24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xiological theory must define primarily what is non-instrumentally valuable. This is because insofar as something is instrumentally valuable, its value depends on something non-instrumentally valuable.</a:t>
            </a:r>
          </a:p>
          <a:p>
            <a:pPr marL="457200" lvl="0" indent="-457200">
              <a:lnSpc>
                <a:spcPct val="115000"/>
              </a:lnSpc>
              <a:spcAft>
                <a:spcPts val="800"/>
              </a:spcAft>
              <a:buSzPts val="1000"/>
              <a:buAutoNum type="alphaUcPeriod"/>
              <a:tabLst>
                <a:tab pos="457200" algn="l"/>
              </a:tabLst>
            </a:pPr>
            <a:r>
              <a:rPr lang="en-GB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three main theories of well-being are axiological theories. </a:t>
            </a:r>
          </a:p>
          <a:p>
            <a:pPr marL="457200" lvl="0" indent="-457200">
              <a:lnSpc>
                <a:spcPct val="115000"/>
              </a:lnSpc>
              <a:spcAft>
                <a:spcPts val="800"/>
              </a:spcAft>
              <a:buSzPts val="1000"/>
              <a:buAutoNum type="alphaUcPeriod"/>
              <a:tabLst>
                <a:tab pos="457200" algn="l"/>
              </a:tabLst>
            </a:pPr>
            <a:r>
              <a:rPr lang="en-GB" sz="24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Positive peace is non-instrumentally valuable; negative peace is only instrumentally valuable </a:t>
            </a:r>
            <a:endParaRPr lang="en-GB" sz="24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lvl="0" indent="0">
              <a:lnSpc>
                <a:spcPct val="115000"/>
              </a:lnSpc>
              <a:spcAft>
                <a:spcPts val="800"/>
              </a:spcAft>
              <a:buSzPts val="1000"/>
              <a:buNone/>
              <a:tabLst>
                <a:tab pos="457200" algn="l"/>
              </a:tabLst>
            </a:pPr>
            <a:endParaRPr lang="en-GB" sz="2400" dirty="0"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11631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981E2-ADC0-4743-BDA2-210EE7426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#1: Not Distinguishing Instrumentally and non instrumentally Valuable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8F44BF-EBDC-FB4A-91FE-0C60C7D4F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Insofar as something is instrumentally valuable, it promotes or facilitates what is non-instrumentally valuable (such claims are causal)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Insofar as something is non- instrumentally valuable, it is valuable for what it is, apart from what it causes.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is not the same as means/ends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Something can be both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key idea of instrumentalization is confusing the two kinds of value</a:t>
            </a:r>
          </a:p>
        </p:txBody>
      </p:sp>
    </p:spTree>
    <p:extLst>
      <p:ext uri="{BB962C8B-B14F-4D97-AF65-F5344CB8AC3E}">
        <p14:creationId xmlns:p14="http://schemas.microsoft.com/office/powerpoint/2010/main" val="1459139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84E4A-6879-6418-CE73-E10F0603C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#2: Mixing the Empirical &amp; the Evaluative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947970-C4E6-5637-4953-276713BEF8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Empirical Statements: Describe what is.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Evaluative Claims: Describe what ought to be (questions of the "good").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"Reductive Error": Social sciences often treat "what is valuable" as merely "what someone values".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Argument: A person can value things that are not conducive to their actual well-being and that are not valuable </a:t>
            </a:r>
          </a:p>
        </p:txBody>
      </p:sp>
    </p:spTree>
    <p:extLst>
      <p:ext uri="{BB962C8B-B14F-4D97-AF65-F5344CB8AC3E}">
        <p14:creationId xmlns:p14="http://schemas.microsoft.com/office/powerpoint/2010/main" val="6754351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1C718-E033-5B34-1BCF-923645DB9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#3: Conflating Cause and Constitution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717E67-A69A-0425-A0B1-48F02BA235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Question of Cause: "What contributes to X?" (e.g., money causes comfort) 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Question of Constitution: "What does X consist in?" (e.g., what is a good life?).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Why it Matters: Policy often focuses on the means (money/resources) and forget they aren't the end.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Example: A depressed person may have all the "benefits" (money, resources) but still lack well-being because they aren't "living" those values.</a:t>
            </a:r>
          </a:p>
        </p:txBody>
      </p:sp>
    </p:spTree>
    <p:extLst>
      <p:ext uri="{BB962C8B-B14F-4D97-AF65-F5344CB8AC3E}">
        <p14:creationId xmlns:p14="http://schemas.microsoft.com/office/powerpoint/2010/main" val="1652236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4D0A7-331D-7A47-9A11-1999E6003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#4: Confusing Value with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CAA33-AB40-DEFF-2E67-61E5F99641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Indicators are not Reality: A thermometer measures heat, but it is not the heat.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Metric Trap: We must not define well-being in terms of it can be quantified.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Principle: Understanding well-being is a distinct enterprise from measuring it; we shouldn't simplify the concept just to make the measurement easier. </a:t>
            </a:r>
          </a:p>
        </p:txBody>
      </p:sp>
    </p:spTree>
    <p:extLst>
      <p:ext uri="{BB962C8B-B14F-4D97-AF65-F5344CB8AC3E}">
        <p14:creationId xmlns:p14="http://schemas.microsoft.com/office/powerpoint/2010/main" val="439384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D1D56-D7C3-5415-3CBB-973AD5D4A3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#5: Neglecting Subjectivity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83C5D-C1BF-A366-5504-624E439D8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First-Person View: How one experiences life is a necessary part of well-being.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Intentionality: Mental states are "about" something and they embody a specific point of view on the world.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Critique of "Subjective Well-Being" (SWB): Modern SWB studies often treat pleasure as a simple unit rather than a intentional experience.</a:t>
            </a:r>
          </a:p>
        </p:txBody>
      </p:sp>
    </p:spTree>
    <p:extLst>
      <p:ext uri="{BB962C8B-B14F-4D97-AF65-F5344CB8AC3E}">
        <p14:creationId xmlns:p14="http://schemas.microsoft.com/office/powerpoint/2010/main" val="7097264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DCD20-979A-7259-A0B2-13E23EF42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Dangers of Economic Thinking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CB625D-7161-C05B-A269-75D73C8B1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Opportunity: Shifting social policy from GDP to well-being is promising.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Pitfall: If we use economic ideas (such as utility or cost-benefit) to define well-being, we miss the chance for radical social change. We fall into the errors.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Key Distinction: Economic thought helps evaluate some means to well-being, but it cannot articulate the nature of well-being itself.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Example of Global Peace Index (GPI): while the GPI provides some measures of the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conditions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for peace, it does not necessarily capture the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of peacefulness itself. </a:t>
            </a:r>
          </a:p>
        </p:txBody>
      </p:sp>
    </p:spTree>
    <p:extLst>
      <p:ext uri="{BB962C8B-B14F-4D97-AF65-F5344CB8AC3E}">
        <p14:creationId xmlns:p14="http://schemas.microsoft.com/office/powerpoint/2010/main" val="41060282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12214-B3B5-A049-AB9D-E81F973440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Three Standard Theories of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C599F-CDA0-E947-A7F2-AD574A0C64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Pleasure theory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Desire or preference theory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Objective List Theories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fundamental axiological point concerning our approach and how it relates to positive peacefulness</a:t>
            </a:r>
          </a:p>
        </p:txBody>
      </p:sp>
    </p:spTree>
    <p:extLst>
      <p:ext uri="{BB962C8B-B14F-4D97-AF65-F5344CB8AC3E}">
        <p14:creationId xmlns:p14="http://schemas.microsoft.com/office/powerpoint/2010/main" val="1776891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07AF9F-F252-570B-02ED-FB784F959D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Four Aspects of Well-Being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A7671-50DE-ED70-1010-940424208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of Activities: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What we do and experience (gardening, studying, aging).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of Awareness: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we pay attention; being "appropriately appreciative" of life.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of Relations: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Our interactions with other people and the world.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Level of Self-Consciousness: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Our relationship with ourselves.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We will examine instrumentalization and peace among each of these four dimensions. </a:t>
            </a:r>
          </a:p>
        </p:txBody>
      </p:sp>
    </p:spTree>
    <p:extLst>
      <p:ext uri="{BB962C8B-B14F-4D97-AF65-F5344CB8AC3E}">
        <p14:creationId xmlns:p14="http://schemas.microsoft.com/office/powerpoint/2010/main" val="18025486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52A47-A30D-1C75-6093-D51E31375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Conclusion: A Roadmap for Critique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4BF27-70C2-1C87-40FB-048E21C83B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 thick conception: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Well-being is multifaceted and evaluatively rich. 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Social Critique: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This framework allows us to ask if institutions are truly designed for shared flourishing.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the concept of Peace requires that of Well-Being: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Positive peace is non-instrumentally valuable and consists in not instrumentalizing insofar as instrumentalizing is a form of violence.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57466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3002</TotalTime>
  <Words>943</Words>
  <Application>Microsoft Office PowerPoint</Application>
  <PresentationFormat>Widescreen</PresentationFormat>
  <Paragraphs>84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Aptos Display</vt:lpstr>
      <vt:lpstr>Arial</vt:lpstr>
      <vt:lpstr>Office Theme</vt:lpstr>
      <vt:lpstr>Peace as Well-Being Preliminaries for a Framework</vt:lpstr>
      <vt:lpstr>Setting the Table</vt:lpstr>
      <vt:lpstr>A three-way distinction</vt:lpstr>
      <vt:lpstr>Axiology, Well-Being and Peace </vt:lpstr>
      <vt:lpstr>Error #1: Not Distinguishing Instrumentally and non instrumentally Valuable </vt:lpstr>
      <vt:lpstr>Error #2: Mixing the Empirical &amp; the Evaluative</vt:lpstr>
      <vt:lpstr>Error #3: Conflating Cause and Constitution</vt:lpstr>
      <vt:lpstr>Error #4: Confusing Value with Measurement</vt:lpstr>
      <vt:lpstr>Error #5: Neglecting Subjectivity</vt:lpstr>
      <vt:lpstr>Some Dangers of Economic Thinking</vt:lpstr>
      <vt:lpstr>Three Standard Theories of Well-Being</vt:lpstr>
      <vt:lpstr>The Four Aspects of Well-Being</vt:lpstr>
      <vt:lpstr>Conclusion: A Roadmap for Critique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Peace as Well-Being Preliminaries for a Framework</dc:title>
  <dc:creator>Scherto Gill</dc:creator>
  <cp:lastModifiedBy>Scherto Gill</cp:lastModifiedBy>
  <cp:revision>22</cp:revision>
  <dcterms:created xsi:type="dcterms:W3CDTF">2026-01-04T22:37:56Z</dcterms:created>
  <dcterms:modified xsi:type="dcterms:W3CDTF">2026-01-12T13:04:12Z</dcterms:modified>
</cp:coreProperties>
</file>