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0"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5679D3-C4F8-4D5B-F4BE-95FB5D956204}" v="307" dt="2026-04-12T23:16:12.0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store.mintel.com/report/uk-car-review-market-report" TargetMode="External"/><Relationship Id="rId2" Type="http://schemas.openxmlformats.org/officeDocument/2006/relationships/hyperlink" Target="https://www.gov.uk/government/publications/the-ten-point-plan-for-a-green-industrial-revolution" TargetMode="External"/><Relationship Id="rId1" Type="http://schemas.openxmlformats.org/officeDocument/2006/relationships/slideLayout" Target="../slideLayouts/slideLayout2.xml"/><Relationship Id="rId4" Type="http://schemas.openxmlformats.org/officeDocument/2006/relationships/hyperlink" Target="https://www.smmt.co.uk/vehicle-data/car-registrations/"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Eco Drive Connect</a:t>
            </a:r>
          </a:p>
        </p:txBody>
      </p:sp>
      <p:sp>
        <p:nvSpPr>
          <p:cNvPr id="3" name="Subtitle 2"/>
          <p:cNvSpPr>
            <a:spLocks noGrp="1"/>
          </p:cNvSpPr>
          <p:nvPr>
            <p:ph type="subTitle" idx="1"/>
          </p:nvPr>
        </p:nvSpPr>
        <p:spPr>
          <a:xfrm>
            <a:off x="6503158" y="649480"/>
            <a:ext cx="4862447" cy="5546047"/>
          </a:xfrm>
        </p:spPr>
        <p:txBody>
          <a:bodyPr vert="horz" lIns="91440" tIns="45720" rIns="91440" bIns="45720" rtlCol="0" anchor="ctr">
            <a:normAutofit/>
          </a:bodyPr>
          <a:lstStyle/>
          <a:p>
            <a:pPr indent="-228600" algn="l">
              <a:buFont typeface="Arial" panose="020B0604020202020204" pitchFamily="34" charset="0"/>
              <a:buChar char="•"/>
            </a:pPr>
            <a:r>
              <a:rPr lang="en-US" sz="2000" b="1" dirty="0" err="1"/>
              <a:t>Programme</a:t>
            </a:r>
            <a:r>
              <a:rPr lang="en-US" sz="2000" b="1" dirty="0"/>
              <a:t>:</a:t>
            </a:r>
            <a:r>
              <a:rPr lang="en-US" sz="2000" dirty="0"/>
              <a:t> Certificate in Higher Education Business Skills for the Workplace</a:t>
            </a:r>
          </a:p>
          <a:p>
            <a:pPr indent="-228600" algn="l">
              <a:buFont typeface="Arial" panose="020B0604020202020204" pitchFamily="34" charset="0"/>
              <a:buChar char="•"/>
            </a:pPr>
            <a:r>
              <a:rPr lang="en-US" sz="2000" b="1"/>
              <a:t>Module:</a:t>
            </a:r>
            <a:r>
              <a:rPr lang="en-US" sz="2000"/>
              <a:t> Enterprise and Entrepreneurship (LCLM4006)</a:t>
            </a:r>
          </a:p>
          <a:p>
            <a:pPr indent="-228600" algn="l">
              <a:buFont typeface="Arial" panose="020B0604020202020204" pitchFamily="34" charset="0"/>
              <a:buChar char="•"/>
            </a:pPr>
            <a:r>
              <a:rPr lang="en-US" sz="2000" b="1"/>
              <a:t>Assignment:</a:t>
            </a:r>
            <a:r>
              <a:rPr lang="en-US" sz="2000"/>
              <a:t> Part 2: Individual Presentation Pitch</a:t>
            </a:r>
          </a:p>
          <a:p>
            <a:pPr indent="-228600" algn="l">
              <a:buFont typeface="Arial" panose="020B0604020202020204" pitchFamily="34" charset="0"/>
              <a:buChar char="•"/>
            </a:pPr>
            <a:r>
              <a:rPr lang="en-US" sz="2000" b="1"/>
              <a:t>Student Name:</a:t>
            </a:r>
            <a:r>
              <a:rPr lang="en-US" sz="2000"/>
              <a:t> Arif Ali</a:t>
            </a:r>
          </a:p>
          <a:p>
            <a:pPr indent="-228600" algn="l">
              <a:buFont typeface="Arial" panose="020B0604020202020204" pitchFamily="34" charset="0"/>
              <a:buChar char="•"/>
            </a:pPr>
            <a:r>
              <a:rPr lang="en-US" sz="2000" b="1"/>
              <a:t>Student ID:2425768</a:t>
            </a:r>
            <a:endParaRPr lang="en-US" sz="2000"/>
          </a:p>
          <a:p>
            <a:pPr indent="-228600" algn="l">
              <a:buFont typeface="Arial" panose="020B0604020202020204" pitchFamily="34" charset="0"/>
              <a:buChar char="•"/>
            </a:pPr>
            <a:r>
              <a:rPr lang="en-US" sz="2000" b="1" dirty="0" err="1"/>
              <a:t>Lecturer:Toyin</a:t>
            </a:r>
            <a:r>
              <a:rPr lang="en-US" sz="2000" b="1" dirty="0"/>
              <a:t> Adisa </a:t>
            </a:r>
            <a:endParaRPr lang="en-US" sz="2000" dirty="0"/>
          </a:p>
          <a:p>
            <a:pPr indent="-228600" algn="l">
              <a:buFont typeface="Arial" panose="020B0604020202020204" pitchFamily="34" charset="0"/>
              <a:buChar char="•"/>
            </a:pPr>
            <a:endParaRPr lang="en-US" sz="20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4E94C8-06A8-6CB4-64D9-B130984488E1}"/>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Business Overview</a:t>
            </a:r>
          </a:p>
        </p:txBody>
      </p:sp>
      <p:sp>
        <p:nvSpPr>
          <p:cNvPr id="3" name="Content Placeholder 2">
            <a:extLst>
              <a:ext uri="{FF2B5EF4-FFF2-40B4-BE49-F238E27FC236}">
                <a16:creationId xmlns:a16="http://schemas.microsoft.com/office/drawing/2014/main" id="{796E6A59-917D-DF68-F793-58143BD0EF97}"/>
              </a:ext>
            </a:extLst>
          </p:cNvPr>
          <p:cNvSpPr>
            <a:spLocks noGrp="1"/>
          </p:cNvSpPr>
          <p:nvPr>
            <p:ph idx="1"/>
          </p:nvPr>
        </p:nvSpPr>
        <p:spPr>
          <a:xfrm>
            <a:off x="1371599" y="2318197"/>
            <a:ext cx="9724031" cy="3683358"/>
          </a:xfrm>
        </p:spPr>
        <p:txBody>
          <a:bodyPr vert="horz" lIns="91440" tIns="45720" rIns="91440" bIns="45720" rtlCol="0" anchor="ctr">
            <a:normAutofit/>
          </a:bodyPr>
          <a:lstStyle/>
          <a:p>
            <a:pPr marL="0" indent="0">
              <a:buNone/>
            </a:pPr>
            <a:r>
              <a:rPr lang="en-GB" sz="1300" b="1">
                <a:latin typeface="Arial"/>
                <a:ea typeface="+mn-lt"/>
                <a:cs typeface="Arial"/>
              </a:rPr>
              <a:t>Concept</a:t>
            </a:r>
            <a:r>
              <a:rPr lang="en-GB" sz="1300">
                <a:latin typeface="Arial"/>
                <a:ea typeface="+mn-lt"/>
                <a:cs typeface="Arial"/>
              </a:rPr>
              <a:t> : an exclusive membership program that provides urban professionals with the flexibility to use a luxury electric vehicle at a fraction of the cost of owning one.</a:t>
            </a:r>
            <a:endParaRPr lang="en-GB" sz="1300">
              <a:latin typeface="Arial"/>
              <a:cs typeface="Arial"/>
            </a:endParaRPr>
          </a:p>
          <a:p>
            <a:endParaRPr lang="en-GB" sz="1300" b="1">
              <a:latin typeface="Arial"/>
              <a:ea typeface="+mn-lt"/>
              <a:cs typeface="Arial"/>
            </a:endParaRPr>
          </a:p>
          <a:p>
            <a:pPr marL="0" indent="0">
              <a:buNone/>
            </a:pPr>
            <a:r>
              <a:rPr lang="en-GB" sz="1300" b="1">
                <a:latin typeface="Arial"/>
                <a:ea typeface="+mn-lt"/>
                <a:cs typeface="Arial"/>
              </a:rPr>
              <a:t>Product/Service</a:t>
            </a:r>
            <a:r>
              <a:rPr lang="en-GB" sz="1300">
                <a:latin typeface="Arial"/>
                <a:ea typeface="+mn-lt"/>
                <a:cs typeface="Arial"/>
              </a:rPr>
              <a:t>: month-to-month rental agreements with access to a variety of luxury electric vehicles (such as Tesla or Polestar).</a:t>
            </a:r>
            <a:endParaRPr lang="en-GB" sz="1300">
              <a:latin typeface="Arial"/>
              <a:cs typeface="Arial"/>
            </a:endParaRPr>
          </a:p>
          <a:p>
            <a:endParaRPr lang="en-GB" sz="1300">
              <a:latin typeface="Arial"/>
              <a:ea typeface="+mn-lt"/>
              <a:cs typeface="Arial"/>
            </a:endParaRPr>
          </a:p>
          <a:p>
            <a:pPr marL="0" indent="0">
              <a:buNone/>
            </a:pPr>
            <a:r>
              <a:rPr lang="en-GB" sz="1300" b="1">
                <a:latin typeface="Arial"/>
                <a:ea typeface="+mn-lt"/>
                <a:cs typeface="Arial"/>
              </a:rPr>
              <a:t>Unique Selling Feature (USP):* "All Inclusive Price</a:t>
            </a:r>
            <a:r>
              <a:rPr lang="en-GB" sz="1300">
                <a:latin typeface="Arial"/>
                <a:ea typeface="+mn-lt"/>
                <a:cs typeface="Arial"/>
              </a:rPr>
              <a:t>": the monthly rent includes insurance, maintenance, and all other costs associated with running the electric vehicle.</a:t>
            </a:r>
            <a:endParaRPr lang="en-GB" sz="1300">
              <a:latin typeface="Arial"/>
              <a:cs typeface="Arial"/>
            </a:endParaRPr>
          </a:p>
          <a:p>
            <a:endParaRPr lang="en-GB" sz="1300" b="1">
              <a:latin typeface="Arial"/>
              <a:ea typeface="+mn-lt"/>
              <a:cs typeface="Arial"/>
            </a:endParaRPr>
          </a:p>
          <a:p>
            <a:pPr marL="0" indent="0">
              <a:buNone/>
            </a:pPr>
            <a:r>
              <a:rPr lang="en-GB" sz="1300" b="1">
                <a:latin typeface="Arial"/>
                <a:ea typeface="+mn-lt"/>
                <a:cs typeface="Arial"/>
              </a:rPr>
              <a:t>Flexibility</a:t>
            </a:r>
            <a:r>
              <a:rPr lang="en-GB" sz="1300">
                <a:latin typeface="Arial"/>
                <a:ea typeface="+mn-lt"/>
                <a:cs typeface="Arial"/>
              </a:rPr>
              <a:t>: no long term agreement. Cancel or exchange your vehicle at will.</a:t>
            </a:r>
            <a:endParaRPr lang="en-GB" sz="1300">
              <a:latin typeface="Arial"/>
              <a:cs typeface="Arial"/>
            </a:endParaRPr>
          </a:p>
          <a:p>
            <a:endParaRPr lang="en-GB" sz="1300" b="1">
              <a:latin typeface="Arial"/>
              <a:ea typeface="+mn-lt"/>
              <a:cs typeface="Arial"/>
            </a:endParaRPr>
          </a:p>
          <a:p>
            <a:pPr marL="0" indent="0">
              <a:buNone/>
            </a:pPr>
            <a:r>
              <a:rPr lang="en-GB" sz="1300" b="1">
                <a:latin typeface="Arial"/>
                <a:ea typeface="+mn-lt"/>
                <a:cs typeface="Arial"/>
              </a:rPr>
              <a:t>Business Structure:</a:t>
            </a:r>
            <a:r>
              <a:rPr lang="en-GB" sz="1300">
                <a:latin typeface="Arial"/>
                <a:ea typeface="+mn-lt"/>
                <a:cs typeface="Arial"/>
              </a:rPr>
              <a:t> private limited company (ltd). As it is the most common structure for start-up companies, it has numerous advantages in terms of protecting the shareholders' assets while also being more appealing to potential investors such as those I am pitching to today.</a:t>
            </a:r>
            <a:endParaRPr lang="en-GB" sz="1300">
              <a:latin typeface="Arial"/>
              <a:cs typeface="Arial"/>
            </a:endParaRPr>
          </a:p>
          <a:p>
            <a:endParaRPr lang="en-GB" sz="1300">
              <a:latin typeface="Arial"/>
              <a:cs typeface="Arial"/>
            </a:endParaRPr>
          </a:p>
        </p:txBody>
      </p:sp>
    </p:spTree>
    <p:extLst>
      <p:ext uri="{BB962C8B-B14F-4D97-AF65-F5344CB8AC3E}">
        <p14:creationId xmlns:p14="http://schemas.microsoft.com/office/powerpoint/2010/main" val="826038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Freeform: Shape 54">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Rectangle 56">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A82DB1-4A76-7739-E428-F97F0DB59D15}"/>
              </a:ext>
            </a:extLst>
          </p:cNvPr>
          <p:cNvSpPr>
            <a:spLocks noGrp="1"/>
          </p:cNvSpPr>
          <p:nvPr>
            <p:ph type="title"/>
          </p:nvPr>
        </p:nvSpPr>
        <p:spPr>
          <a:xfrm>
            <a:off x="586478" y="1683756"/>
            <a:ext cx="3115265" cy="2396359"/>
          </a:xfrm>
          <a:prstGeom prst="ellipse">
            <a:avLst/>
          </a:prstGeom>
        </p:spPr>
        <p:txBody>
          <a:bodyPr vert="horz" lIns="91440" tIns="45720" rIns="91440" bIns="45720" rtlCol="0" anchor="b">
            <a:normAutofit/>
          </a:bodyPr>
          <a:lstStyle/>
          <a:p>
            <a:pPr algn="r"/>
            <a:r>
              <a:rPr lang="en-US" sz="2800" kern="1200">
                <a:solidFill>
                  <a:srgbClr val="FFFFFF"/>
                </a:solidFill>
                <a:latin typeface="+mj-lt"/>
                <a:ea typeface="+mj-ea"/>
                <a:cs typeface="+mj-cs"/>
              </a:rPr>
              <a:t>External Factors (PESTEL Analysis) </a:t>
            </a:r>
          </a:p>
        </p:txBody>
      </p:sp>
      <p:graphicFrame>
        <p:nvGraphicFramePr>
          <p:cNvPr id="5" name="Content Placeholder 4">
            <a:extLst>
              <a:ext uri="{FF2B5EF4-FFF2-40B4-BE49-F238E27FC236}">
                <a16:creationId xmlns:a16="http://schemas.microsoft.com/office/drawing/2014/main" id="{273634B3-71A0-8E84-9B13-9D81DE21668D}"/>
              </a:ext>
            </a:extLst>
          </p:cNvPr>
          <p:cNvGraphicFramePr>
            <a:graphicFrameLocks noGrp="1"/>
          </p:cNvGraphicFramePr>
          <p:nvPr>
            <p:ph idx="1"/>
            <p:extLst>
              <p:ext uri="{D42A27DB-BD31-4B8C-83A1-F6EECF244321}">
                <p14:modId xmlns:p14="http://schemas.microsoft.com/office/powerpoint/2010/main" val="3147714556"/>
              </p:ext>
            </p:extLst>
          </p:nvPr>
        </p:nvGraphicFramePr>
        <p:xfrm>
          <a:off x="4035777" y="1030111"/>
          <a:ext cx="8063841" cy="4053576"/>
        </p:xfrm>
        <a:graphic>
          <a:graphicData uri="http://schemas.openxmlformats.org/drawingml/2006/table">
            <a:tbl>
              <a:tblPr firstRow="1" bandRow="1">
                <a:solidFill>
                  <a:schemeClr val="bg1"/>
                </a:solidFill>
                <a:tableStyleId>{5C22544A-7EE6-4342-B048-85BDC9FD1C3A}</a:tableStyleId>
              </a:tblPr>
              <a:tblGrid>
                <a:gridCol w="1226594">
                  <a:extLst>
                    <a:ext uri="{9D8B030D-6E8A-4147-A177-3AD203B41FA5}">
                      <a16:colId xmlns:a16="http://schemas.microsoft.com/office/drawing/2014/main" val="3588325377"/>
                    </a:ext>
                  </a:extLst>
                </a:gridCol>
                <a:gridCol w="2993353">
                  <a:extLst>
                    <a:ext uri="{9D8B030D-6E8A-4147-A177-3AD203B41FA5}">
                      <a16:colId xmlns:a16="http://schemas.microsoft.com/office/drawing/2014/main" val="3980311428"/>
                    </a:ext>
                  </a:extLst>
                </a:gridCol>
                <a:gridCol w="3843894">
                  <a:extLst>
                    <a:ext uri="{9D8B030D-6E8A-4147-A177-3AD203B41FA5}">
                      <a16:colId xmlns:a16="http://schemas.microsoft.com/office/drawing/2014/main" val="416654522"/>
                    </a:ext>
                  </a:extLst>
                </a:gridCol>
              </a:tblGrid>
              <a:tr h="324555">
                <a:tc>
                  <a:txBody>
                    <a:bodyPr/>
                    <a:lstStyle/>
                    <a:p>
                      <a:pPr rtl="0" fontAlgn="b">
                        <a:buNone/>
                      </a:pPr>
                      <a:r>
                        <a:rPr lang="en-GB" sz="1200" b="0" cap="none" spc="0">
                          <a:solidFill>
                            <a:schemeClr val="bg1"/>
                          </a:solidFill>
                          <a:effectLst/>
                        </a:rPr>
                        <a:t>Factor</a:t>
                      </a:r>
                    </a:p>
                  </a:txBody>
                  <a:tcPr marL="76896" marR="52354" marT="59152" marB="59152"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pPr rtl="0" fontAlgn="b">
                        <a:buNone/>
                      </a:pPr>
                      <a:r>
                        <a:rPr lang="en-GB" sz="1200" b="0" cap="none" spc="0">
                          <a:solidFill>
                            <a:schemeClr val="bg1"/>
                          </a:solidFill>
                          <a:effectLst/>
                        </a:rPr>
                        <a:t>Description</a:t>
                      </a:r>
                    </a:p>
                  </a:txBody>
                  <a:tcPr marL="76896" marR="52354" marT="59152" marB="59152"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pPr rtl="0" fontAlgn="b">
                        <a:buNone/>
                      </a:pPr>
                      <a:r>
                        <a:rPr lang="en-GB" sz="1200" b="0" cap="none" spc="0" dirty="0">
                          <a:solidFill>
                            <a:schemeClr val="bg1"/>
                          </a:solidFill>
                          <a:effectLst/>
                        </a:rPr>
                        <a:t>Impact on </a:t>
                      </a:r>
                      <a:r>
                        <a:rPr lang="en-GB" sz="1200" b="0" cap="none" spc="0" dirty="0" err="1">
                          <a:solidFill>
                            <a:schemeClr val="bg1"/>
                          </a:solidFill>
                          <a:effectLst/>
                        </a:rPr>
                        <a:t>EcoDrive</a:t>
                      </a:r>
                      <a:r>
                        <a:rPr lang="en-GB" sz="1200" b="0" cap="none" spc="0" dirty="0">
                          <a:solidFill>
                            <a:schemeClr val="bg1"/>
                          </a:solidFill>
                          <a:effectLst/>
                        </a:rPr>
                        <a:t> Connect</a:t>
                      </a:r>
                    </a:p>
                  </a:txBody>
                  <a:tcPr marL="76896" marR="52354" marT="59152" marB="59152"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extLst>
                  <a:ext uri="{0D108BD9-81ED-4DB2-BD59-A6C34878D82A}">
                    <a16:rowId xmlns:a16="http://schemas.microsoft.com/office/drawing/2014/main" val="67378043"/>
                  </a:ext>
                </a:extLst>
              </a:tr>
              <a:tr h="1398285">
                <a:tc>
                  <a:txBody>
                    <a:bodyPr/>
                    <a:lstStyle/>
                    <a:p>
                      <a:pPr rtl="0" fontAlgn="b">
                        <a:buNone/>
                      </a:pPr>
                      <a:r>
                        <a:rPr lang="en-GB" sz="1200" cap="none" spc="0">
                          <a:solidFill>
                            <a:schemeClr val="tx1"/>
                          </a:solidFill>
                          <a:effectLst/>
                        </a:rPr>
                        <a:t>Political</a:t>
                      </a:r>
                      <a:endParaRPr lang="en-GB" sz="1200" cap="none" spc="0" dirty="0">
                        <a:solidFill>
                          <a:schemeClr val="tx1"/>
                        </a:solidFill>
                        <a:effectLst/>
                      </a:endParaRPr>
                    </a:p>
                  </a:txBody>
                  <a:tcPr marL="76896" marR="8087" marT="59152" marB="59152" anchor="b">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rtl="0" fontAlgn="b">
                        <a:buNone/>
                      </a:pPr>
                      <a:r>
                        <a:rPr lang="en-GB" sz="1200" cap="none" spc="0">
                          <a:solidFill>
                            <a:schemeClr val="tx1"/>
                          </a:solidFill>
                          <a:effectLst/>
                        </a:rPr>
                        <a:t>UK "Road to Zero" strategy and ULEZ expansion in London.</a:t>
                      </a:r>
                      <a:endParaRPr lang="en-GB" sz="1200" cap="none" spc="0" dirty="0">
                        <a:solidFill>
                          <a:schemeClr val="tx1"/>
                        </a:solidFill>
                        <a:effectLst/>
                      </a:endParaRPr>
                    </a:p>
                  </a:txBody>
                  <a:tcPr marL="76896" marR="8087" marT="59152" marB="59152" anchor="b">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marL="0" lvl="0" indent="0" algn="l">
                        <a:lnSpc>
                          <a:spcPct val="100000"/>
                        </a:lnSpc>
                        <a:buNone/>
                      </a:pPr>
                      <a:r>
                        <a:rPr lang="en-GB" sz="1200" b="0" i="0" u="none" strike="noStrike" cap="none" spc="0" baseline="0" noProof="0" dirty="0">
                          <a:solidFill>
                            <a:schemeClr val="tx1"/>
                          </a:solidFill>
                          <a:effectLst/>
                          <a:latin typeface="Aptos"/>
                        </a:rPr>
                        <a:t>it is clear that the UK's government has made a decision through their "road to zero" initiative as well as expanding ultra low emission zones in London, which makes owning gas-powered vehicles an expensive option. In this way, eco-friendly electric vehicles are clearly the "approved by government" vehicle to own.</a:t>
                      </a:r>
                      <a:endParaRPr lang="en-US" sz="1200" cap="none" spc="0" dirty="0">
                        <a:solidFill>
                          <a:schemeClr val="tx1"/>
                        </a:solidFill>
                      </a:endParaRPr>
                    </a:p>
                    <a:p>
                      <a:pPr lvl="0">
                        <a:buNone/>
                      </a:pPr>
                      <a:r>
                        <a:rPr lang="en-GB" sz="1200" cap="none" spc="0" dirty="0">
                          <a:solidFill>
                            <a:schemeClr val="tx1"/>
                          </a:solidFill>
                          <a:effectLst/>
                        </a:rPr>
                        <a:t> </a:t>
                      </a:r>
                    </a:p>
                  </a:txBody>
                  <a:tcPr marL="76896" marR="0" marT="59152" marB="59152" anchor="b">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801525298"/>
                  </a:ext>
                </a:extLst>
              </a:tr>
              <a:tr h="1087610">
                <a:tc>
                  <a:txBody>
                    <a:bodyPr/>
                    <a:lstStyle/>
                    <a:p>
                      <a:pPr rtl="0" fontAlgn="b">
                        <a:buNone/>
                      </a:pPr>
                      <a:r>
                        <a:rPr lang="en-GB" sz="1200" cap="none" spc="0">
                          <a:solidFill>
                            <a:schemeClr val="tx1"/>
                          </a:solidFill>
                          <a:effectLst/>
                        </a:rPr>
                        <a:t>Environmental</a:t>
                      </a:r>
                      <a:endParaRPr lang="en-GB" sz="1200" cap="none" spc="0" dirty="0">
                        <a:solidFill>
                          <a:schemeClr val="tx1"/>
                        </a:solidFill>
                        <a:effectLst/>
                      </a:endParaRPr>
                    </a:p>
                  </a:txBody>
                  <a:tcPr marL="76896" marR="8087" marT="59152" marB="59152" anchor="b">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rtl="0" fontAlgn="b">
                        <a:buNone/>
                      </a:pPr>
                      <a:r>
                        <a:rPr lang="en-GB" sz="1200" cap="none" spc="0">
                          <a:solidFill>
                            <a:schemeClr val="tx1"/>
                          </a:solidFill>
                          <a:effectLst/>
                        </a:rPr>
                        <a:t>60% of consumers now prioritize sustainable and eco-friendly brands.</a:t>
                      </a:r>
                      <a:endParaRPr lang="en-GB" sz="1200" cap="none" spc="0" dirty="0">
                        <a:solidFill>
                          <a:schemeClr val="tx1"/>
                        </a:solidFill>
                        <a:effectLst/>
                      </a:endParaRPr>
                    </a:p>
                  </a:txBody>
                  <a:tcPr marL="76896" marR="8087" marT="59152" marB="59152" anchor="b">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lvl="0" algn="l">
                        <a:lnSpc>
                          <a:spcPct val="100000"/>
                        </a:lnSpc>
                        <a:spcBef>
                          <a:spcPts val="0"/>
                        </a:spcBef>
                        <a:spcAft>
                          <a:spcPts val="0"/>
                        </a:spcAft>
                        <a:buNone/>
                      </a:pPr>
                      <a:r>
                        <a:rPr lang="en-GB" sz="1200" b="0" i="0" u="none" strike="noStrike" cap="none" spc="0" noProof="0">
                          <a:solidFill>
                            <a:schemeClr val="tx1"/>
                          </a:solidFill>
                          <a:effectLst/>
                          <a:latin typeface="Aptos"/>
                        </a:rPr>
                        <a:t>regards to environmental factors, as there is now a 60 % preference for green or "eco-friendly" branded products amongst consumers, Eco Drive Connect can meet the current demand for no emissions transportation options.</a:t>
                      </a:r>
                      <a:endParaRPr lang="en-US" sz="1200" b="0" i="0" u="none" strike="noStrike" cap="none" spc="0" noProof="0">
                        <a:solidFill>
                          <a:schemeClr val="tx1"/>
                        </a:solidFill>
                        <a:latin typeface="Aptos"/>
                      </a:endParaRPr>
                    </a:p>
                    <a:p>
                      <a:pPr lvl="0">
                        <a:buNone/>
                      </a:pPr>
                      <a:r>
                        <a:rPr lang="en-GB" sz="1200" cap="none" spc="0" dirty="0">
                          <a:solidFill>
                            <a:schemeClr val="tx1"/>
                          </a:solidFill>
                          <a:effectLst/>
                        </a:rPr>
                        <a:t> </a:t>
                      </a:r>
                    </a:p>
                  </a:txBody>
                  <a:tcPr marL="76896" marR="0" marT="59152" marB="59152" anchor="b">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3480732881"/>
                  </a:ext>
                </a:extLst>
              </a:tr>
              <a:tr h="1242947">
                <a:tc>
                  <a:txBody>
                    <a:bodyPr/>
                    <a:lstStyle/>
                    <a:p>
                      <a:pPr rtl="0" fontAlgn="b">
                        <a:buNone/>
                      </a:pPr>
                      <a:r>
                        <a:rPr lang="en-GB" sz="1200" cap="none" spc="0">
                          <a:solidFill>
                            <a:schemeClr val="tx1"/>
                          </a:solidFill>
                          <a:effectLst/>
                        </a:rPr>
                        <a:t>Technological</a:t>
                      </a:r>
                      <a:endParaRPr lang="en-GB" sz="1200" cap="none" spc="0" dirty="0">
                        <a:solidFill>
                          <a:schemeClr val="tx1"/>
                        </a:solidFill>
                        <a:effectLst/>
                      </a:endParaRPr>
                    </a:p>
                  </a:txBody>
                  <a:tcPr marL="76896" marR="8087" marT="59152" marB="59152" anchor="b">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rtl="0" fontAlgn="b">
                        <a:buNone/>
                      </a:pPr>
                      <a:r>
                        <a:rPr lang="en-GB" sz="1200" cap="none" spc="0">
                          <a:solidFill>
                            <a:schemeClr val="tx1"/>
                          </a:solidFill>
                          <a:effectLst/>
                        </a:rPr>
                        <a:t>Advancements in Telematics and Mobile App integration.</a:t>
                      </a:r>
                      <a:endParaRPr lang="en-GB" sz="1200" cap="none" spc="0" dirty="0">
                        <a:solidFill>
                          <a:schemeClr val="tx1"/>
                        </a:solidFill>
                        <a:effectLst/>
                      </a:endParaRPr>
                    </a:p>
                  </a:txBody>
                  <a:tcPr marL="76896" marR="8087" marT="59152" marB="59152" anchor="b">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lvl="0" algn="l">
                        <a:lnSpc>
                          <a:spcPct val="100000"/>
                        </a:lnSpc>
                        <a:spcBef>
                          <a:spcPts val="0"/>
                        </a:spcBef>
                        <a:spcAft>
                          <a:spcPts val="0"/>
                        </a:spcAft>
                        <a:buNone/>
                      </a:pPr>
                      <a:r>
                        <a:rPr lang="en-GB" sz="1200" b="0" i="0" u="none" strike="noStrike" cap="none" spc="0" noProof="0" dirty="0">
                          <a:solidFill>
                            <a:schemeClr val="tx1"/>
                          </a:solidFill>
                          <a:effectLst/>
                          <a:latin typeface="Aptos"/>
                        </a:rPr>
                        <a:t>Technological standpoint, advancements in telematics technology along with integration into apps allows Eco Drive Connect to be able to monitor the health of the batteries and also provides "keyless entry" via our mobile app. This creates less need for actual physical offices.</a:t>
                      </a:r>
                      <a:endParaRPr lang="en-US" sz="1200" b="0" i="0" u="none" strike="noStrike" cap="none" spc="0" noProof="0" dirty="0">
                        <a:solidFill>
                          <a:schemeClr val="tx1"/>
                        </a:solidFill>
                        <a:latin typeface="Aptos"/>
                      </a:endParaRPr>
                    </a:p>
                    <a:p>
                      <a:pPr lvl="0">
                        <a:buNone/>
                      </a:pPr>
                      <a:endParaRPr lang="en-GB" sz="1200" cap="none" spc="0" dirty="0">
                        <a:solidFill>
                          <a:schemeClr val="tx1"/>
                        </a:solidFill>
                        <a:effectLst/>
                      </a:endParaRPr>
                    </a:p>
                  </a:txBody>
                  <a:tcPr marL="76896" marR="0" marT="59152" marB="59152" anchor="b">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extLst>
                  <a:ext uri="{0D108BD9-81ED-4DB2-BD59-A6C34878D82A}">
                    <a16:rowId xmlns:a16="http://schemas.microsoft.com/office/drawing/2014/main" val="1595682039"/>
                  </a:ext>
                </a:extLst>
              </a:tr>
            </a:tbl>
          </a:graphicData>
        </a:graphic>
      </p:graphicFrame>
    </p:spTree>
    <p:extLst>
      <p:ext uri="{BB962C8B-B14F-4D97-AF65-F5344CB8AC3E}">
        <p14:creationId xmlns:p14="http://schemas.microsoft.com/office/powerpoint/2010/main" val="2515975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6130EF-A911-C127-D683-895852ABB088}"/>
              </a:ext>
            </a:extLst>
          </p:cNvPr>
          <p:cNvSpPr>
            <a:spLocks noGrp="1"/>
          </p:cNvSpPr>
          <p:nvPr>
            <p:ph type="title"/>
          </p:nvPr>
        </p:nvSpPr>
        <p:spPr>
          <a:xfrm>
            <a:off x="1371599" y="294538"/>
            <a:ext cx="9895951" cy="1033669"/>
          </a:xfrm>
        </p:spPr>
        <p:txBody>
          <a:bodyPr>
            <a:normAutofit/>
          </a:bodyPr>
          <a:lstStyle/>
          <a:p>
            <a:r>
              <a:rPr lang="en-GB" sz="4000">
                <a:solidFill>
                  <a:srgbClr val="FFFFFF"/>
                </a:solidFill>
                <a:ea typeface="+mj-lt"/>
                <a:cs typeface="+mj-lt"/>
              </a:rPr>
              <a:t>Marketing Strategies</a:t>
            </a:r>
            <a:endParaRPr lang="en-US" sz="4000">
              <a:solidFill>
                <a:srgbClr val="FFFFFF"/>
              </a:solidFill>
            </a:endParaRPr>
          </a:p>
        </p:txBody>
      </p:sp>
      <p:sp>
        <p:nvSpPr>
          <p:cNvPr id="17" name="Content Placeholder 2">
            <a:extLst>
              <a:ext uri="{FF2B5EF4-FFF2-40B4-BE49-F238E27FC236}">
                <a16:creationId xmlns:a16="http://schemas.microsoft.com/office/drawing/2014/main" id="{98F682D5-D7BA-85AC-EBEC-398E82C57E51}"/>
              </a:ext>
            </a:extLst>
          </p:cNvPr>
          <p:cNvSpPr>
            <a:spLocks noGrp="1"/>
          </p:cNvSpPr>
          <p:nvPr>
            <p:ph idx="1"/>
          </p:nvPr>
        </p:nvSpPr>
        <p:spPr>
          <a:xfrm>
            <a:off x="1371599" y="1711420"/>
            <a:ext cx="9724031" cy="4290135"/>
          </a:xfrm>
        </p:spPr>
        <p:txBody>
          <a:bodyPr anchor="ctr">
            <a:normAutofit/>
          </a:bodyPr>
          <a:lstStyle/>
          <a:p>
            <a:r>
              <a:rPr lang="en-GB" sz="2000">
                <a:ea typeface="+mn-lt"/>
                <a:cs typeface="+mn-lt"/>
              </a:rPr>
              <a:t>Beginning of the Text Strategy 1: Eco Conscious Professionals via Targeted Social Media Advertising aged 25-45 living in London.</a:t>
            </a:r>
            <a:endParaRPr lang="en-GB" sz="2000"/>
          </a:p>
          <a:p>
            <a:r>
              <a:rPr lang="en-GB" sz="2000" dirty="0">
                <a:ea typeface="+mn-lt"/>
                <a:cs typeface="+mn-lt"/>
              </a:rPr>
              <a:t>Goal: Through targeted advertising on Instagram &amp; LinkedIn targeting "Eco-conscious professionals" aged 25-45 residing in London.</a:t>
            </a:r>
            <a:endParaRPr lang="en-GB" dirty="0"/>
          </a:p>
          <a:p>
            <a:r>
              <a:rPr lang="en-GB" sz="2000">
                <a:ea typeface="+mn-lt"/>
                <a:cs typeface="+mn-lt"/>
              </a:rPr>
              <a:t>Objective: To increase App Downloads by offering 50% off First Month Promotions for users downloading the app.</a:t>
            </a:r>
            <a:endParaRPr lang="en-GB"/>
          </a:p>
          <a:p>
            <a:r>
              <a:rPr lang="en-GB" sz="2000">
                <a:ea typeface="+mn-lt"/>
                <a:cs typeface="+mn-lt"/>
              </a:rPr>
              <a:t>Strategy 2: B2B Partnerships with "Green" Co Working Space Offices.</a:t>
            </a:r>
            <a:endParaRPr lang="en-GB"/>
          </a:p>
          <a:p>
            <a:r>
              <a:rPr lang="en-GB" sz="2000" dirty="0">
                <a:ea typeface="+mn-lt"/>
                <a:cs typeface="+mn-lt"/>
              </a:rPr>
              <a:t>Implementation: Through partnerships with co working space office companies (such as We Work), partner to provide </a:t>
            </a:r>
            <a:r>
              <a:rPr lang="en-GB" sz="2000" dirty="0" err="1">
                <a:ea typeface="+mn-lt"/>
                <a:cs typeface="+mn-lt"/>
              </a:rPr>
              <a:t>EcoDrive</a:t>
            </a:r>
            <a:r>
              <a:rPr lang="en-GB" sz="2000" dirty="0">
                <a:ea typeface="+mn-lt"/>
                <a:cs typeface="+mn-lt"/>
              </a:rPr>
              <a:t> as an employee benefit to their company members.</a:t>
            </a:r>
            <a:endParaRPr lang="en-GB" dirty="0"/>
          </a:p>
          <a:p>
            <a:r>
              <a:rPr lang="en-GB" sz="2000" dirty="0">
                <a:ea typeface="+mn-lt"/>
                <a:cs typeface="+mn-lt"/>
              </a:rPr>
              <a:t>Objective: Establish a Loyal User Base within the business sector who require transportation to/from work and/or meeting destinations.  </a:t>
            </a:r>
            <a:endParaRPr lang="en-GB" dirty="0"/>
          </a:p>
          <a:p>
            <a:endParaRPr lang="en-GB" sz="2000" dirty="0"/>
          </a:p>
        </p:txBody>
      </p:sp>
    </p:spTree>
    <p:extLst>
      <p:ext uri="{BB962C8B-B14F-4D97-AF65-F5344CB8AC3E}">
        <p14:creationId xmlns:p14="http://schemas.microsoft.com/office/powerpoint/2010/main" val="219833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7BE40-E698-EBED-B8DE-068A71A373C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Any Questions?</a:t>
            </a:r>
          </a:p>
        </p:txBody>
      </p:sp>
      <p:sp>
        <p:nvSpPr>
          <p:cNvPr id="3" name="Content Placeholder 2">
            <a:extLst>
              <a:ext uri="{FF2B5EF4-FFF2-40B4-BE49-F238E27FC236}">
                <a16:creationId xmlns:a16="http://schemas.microsoft.com/office/drawing/2014/main" id="{1F6749D5-F228-4711-EFFB-1734113AE851}"/>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1700"/>
              <a:t> Reference List:</a:t>
            </a:r>
          </a:p>
          <a:p>
            <a:pPr>
              <a:buFont typeface="Arial"/>
              <a:buChar char="•"/>
            </a:pPr>
            <a:r>
              <a:rPr lang="en-GB" sz="1700" b="1">
                <a:ea typeface="+mn-lt"/>
                <a:cs typeface="+mn-lt"/>
              </a:rPr>
              <a:t>Department for Transport (2024)</a:t>
            </a:r>
            <a:r>
              <a:rPr lang="en-GB" sz="1700">
                <a:ea typeface="+mn-lt"/>
                <a:cs typeface="+mn-lt"/>
              </a:rPr>
              <a:t> </a:t>
            </a:r>
            <a:r>
              <a:rPr lang="en-GB" sz="1700" i="1">
                <a:ea typeface="+mn-lt"/>
                <a:cs typeface="+mn-lt"/>
              </a:rPr>
              <a:t>The Ten Point Plan for a Green Industrial Revolution</a:t>
            </a:r>
            <a:r>
              <a:rPr lang="en-GB" sz="1700">
                <a:ea typeface="+mn-lt"/>
                <a:cs typeface="+mn-lt"/>
              </a:rPr>
              <a:t>. Available at: </a:t>
            </a:r>
            <a:r>
              <a:rPr lang="en-GB" sz="1700">
                <a:ea typeface="+mn-lt"/>
                <a:cs typeface="+mn-lt"/>
                <a:hlinkClick r:id="rId2"/>
              </a:rPr>
              <a:t>https://www.gov.uk/government/publications/the-ten-point-plan-for-a-green-industrial-revolution</a:t>
            </a:r>
            <a:endParaRPr lang="en-GB" sz="1700"/>
          </a:p>
          <a:p>
            <a:pPr>
              <a:buFont typeface="Arial"/>
              <a:buChar char="•"/>
            </a:pPr>
            <a:r>
              <a:rPr lang="en-GB" sz="1700" i="1">
                <a:ea typeface="+mn-lt"/>
                <a:cs typeface="+mn-lt"/>
              </a:rPr>
              <a:t>Key Fact:</a:t>
            </a:r>
            <a:r>
              <a:rPr lang="en-GB" sz="1700">
                <a:ea typeface="+mn-lt"/>
                <a:cs typeface="+mn-lt"/>
              </a:rPr>
              <a:t> The UK is investing £12 billion to mobilize a green industrial revolution, specifically targeting a shift to zero-emission vehicles.</a:t>
            </a:r>
            <a:endParaRPr lang="en-GB" sz="1700"/>
          </a:p>
          <a:p>
            <a:pPr>
              <a:buFont typeface="Arial"/>
              <a:buChar char="•"/>
            </a:pPr>
            <a:r>
              <a:rPr lang="en-GB" sz="1700" b="1">
                <a:ea typeface="+mn-lt"/>
                <a:cs typeface="+mn-lt"/>
              </a:rPr>
              <a:t>Mintel (2026)</a:t>
            </a:r>
            <a:r>
              <a:rPr lang="en-GB" sz="1700">
                <a:ea typeface="+mn-lt"/>
                <a:cs typeface="+mn-lt"/>
              </a:rPr>
              <a:t> </a:t>
            </a:r>
            <a:r>
              <a:rPr lang="en-GB" sz="1700" i="1">
                <a:ea typeface="+mn-lt"/>
                <a:cs typeface="+mn-lt"/>
              </a:rPr>
              <a:t>UK Car Review 2026: Market Report</a:t>
            </a:r>
            <a:r>
              <a:rPr lang="en-GB" sz="1700">
                <a:ea typeface="+mn-lt"/>
                <a:cs typeface="+mn-lt"/>
              </a:rPr>
              <a:t>. Available at: </a:t>
            </a:r>
            <a:r>
              <a:rPr lang="en-GB" sz="1700">
                <a:ea typeface="+mn-lt"/>
                <a:cs typeface="+mn-lt"/>
                <a:hlinkClick r:id="rId3"/>
              </a:rPr>
              <a:t>https://store.mintel.com/report/uk-car-review-market-report</a:t>
            </a:r>
            <a:endParaRPr lang="en-GB" sz="1700"/>
          </a:p>
          <a:p>
            <a:pPr>
              <a:buFont typeface="Arial"/>
              <a:buChar char="•"/>
            </a:pPr>
            <a:r>
              <a:rPr lang="en-GB" sz="1700" i="1">
                <a:ea typeface="+mn-lt"/>
                <a:cs typeface="+mn-lt"/>
              </a:rPr>
              <a:t>Key Fact:</a:t>
            </a:r>
            <a:r>
              <a:rPr lang="en-GB" sz="1700">
                <a:ea typeface="+mn-lt"/>
                <a:cs typeface="+mn-lt"/>
              </a:rPr>
              <a:t> 40% of young drivers (aged 17–34) are now moving toward leasing and subscription models over traditional ownership.</a:t>
            </a:r>
            <a:endParaRPr lang="en-GB" sz="1700"/>
          </a:p>
          <a:p>
            <a:pPr>
              <a:buFont typeface="Arial"/>
              <a:buChar char="•"/>
            </a:pPr>
            <a:r>
              <a:rPr lang="en-GB" sz="1700" b="1">
                <a:ea typeface="+mn-lt"/>
                <a:cs typeface="+mn-lt"/>
              </a:rPr>
              <a:t>SMMT (2026)</a:t>
            </a:r>
            <a:r>
              <a:rPr lang="en-GB" sz="1700">
                <a:ea typeface="+mn-lt"/>
                <a:cs typeface="+mn-lt"/>
              </a:rPr>
              <a:t> </a:t>
            </a:r>
            <a:r>
              <a:rPr lang="en-GB" sz="1700" i="1">
                <a:ea typeface="+mn-lt"/>
                <a:cs typeface="+mn-lt"/>
              </a:rPr>
              <a:t>UK Electric Car Sales Surge: March 2026 Data</a:t>
            </a:r>
            <a:r>
              <a:rPr lang="en-GB" sz="1700">
                <a:ea typeface="+mn-lt"/>
                <a:cs typeface="+mn-lt"/>
              </a:rPr>
              <a:t>. Available at: </a:t>
            </a:r>
            <a:r>
              <a:rPr lang="en-GB" sz="1700">
                <a:ea typeface="+mn-lt"/>
                <a:cs typeface="+mn-lt"/>
                <a:hlinkClick r:id="rId4"/>
              </a:rPr>
              <a:t>https://www.smmt.co.uk/vehicle-data/car-registrations/</a:t>
            </a:r>
            <a:endParaRPr lang="en-GB" sz="1700"/>
          </a:p>
          <a:p>
            <a:pPr>
              <a:buFont typeface="Arial"/>
              <a:buChar char="•"/>
            </a:pPr>
            <a:r>
              <a:rPr lang="en-GB" sz="1700" i="1">
                <a:ea typeface="+mn-lt"/>
                <a:cs typeface="+mn-lt"/>
              </a:rPr>
              <a:t>Key Fact:</a:t>
            </a:r>
            <a:r>
              <a:rPr lang="en-GB" sz="1700">
                <a:ea typeface="+mn-lt"/>
                <a:cs typeface="+mn-lt"/>
              </a:rPr>
              <a:t> March 2026 saw the highest month ever recorded for EV sales in the UK, with over 86,000 units sold. </a:t>
            </a:r>
            <a:endParaRPr lang="en-GB" sz="1700"/>
          </a:p>
          <a:p>
            <a:pPr marL="0" indent="0">
              <a:buNone/>
            </a:pPr>
            <a:endParaRPr lang="en-GB" sz="1700"/>
          </a:p>
        </p:txBody>
      </p:sp>
    </p:spTree>
    <p:extLst>
      <p:ext uri="{BB962C8B-B14F-4D97-AF65-F5344CB8AC3E}">
        <p14:creationId xmlns:p14="http://schemas.microsoft.com/office/powerpoint/2010/main" val="1464428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C15E18-03E0-0179-90F6-E087EFCD9652}"/>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a:solidFill>
                  <a:srgbClr val="FFFFFF"/>
                </a:solidFill>
                <a:ea typeface="+mj-lt"/>
                <a:cs typeface="+mj-lt"/>
              </a:rPr>
              <a:t>Funding Requirements &amp; Allocation </a:t>
            </a:r>
            <a:endParaRPr lang="en-US">
              <a:ea typeface="+mj-ea"/>
              <a:cs typeface="+mj-cs"/>
            </a:endParaRPr>
          </a:p>
        </p:txBody>
      </p:sp>
      <p:graphicFrame>
        <p:nvGraphicFramePr>
          <p:cNvPr id="5" name="Content Placeholder 4">
            <a:extLst>
              <a:ext uri="{FF2B5EF4-FFF2-40B4-BE49-F238E27FC236}">
                <a16:creationId xmlns:a16="http://schemas.microsoft.com/office/drawing/2014/main" id="{7D2D4EB7-64A7-ED9C-0476-651EB04599DB}"/>
              </a:ext>
            </a:extLst>
          </p:cNvPr>
          <p:cNvGraphicFramePr>
            <a:graphicFrameLocks noGrp="1"/>
          </p:cNvGraphicFramePr>
          <p:nvPr>
            <p:ph idx="1"/>
            <p:extLst>
              <p:ext uri="{D42A27DB-BD31-4B8C-83A1-F6EECF244321}">
                <p14:modId xmlns:p14="http://schemas.microsoft.com/office/powerpoint/2010/main" val="752439512"/>
              </p:ext>
            </p:extLst>
          </p:nvPr>
        </p:nvGraphicFramePr>
        <p:xfrm>
          <a:off x="813997" y="2112579"/>
          <a:ext cx="10587948" cy="4194584"/>
        </p:xfrm>
        <a:graphic>
          <a:graphicData uri="http://schemas.openxmlformats.org/drawingml/2006/table">
            <a:tbl>
              <a:tblPr firstRow="1" bandRow="1">
                <a:noFill/>
                <a:tableStyleId>{5C22544A-7EE6-4342-B048-85BDC9FD1C3A}</a:tableStyleId>
              </a:tblPr>
              <a:tblGrid>
                <a:gridCol w="2344874">
                  <a:extLst>
                    <a:ext uri="{9D8B030D-6E8A-4147-A177-3AD203B41FA5}">
                      <a16:colId xmlns:a16="http://schemas.microsoft.com/office/drawing/2014/main" val="151452607"/>
                    </a:ext>
                  </a:extLst>
                </a:gridCol>
                <a:gridCol w="1764776">
                  <a:extLst>
                    <a:ext uri="{9D8B030D-6E8A-4147-A177-3AD203B41FA5}">
                      <a16:colId xmlns:a16="http://schemas.microsoft.com/office/drawing/2014/main" val="4179243477"/>
                    </a:ext>
                  </a:extLst>
                </a:gridCol>
                <a:gridCol w="4860233">
                  <a:extLst>
                    <a:ext uri="{9D8B030D-6E8A-4147-A177-3AD203B41FA5}">
                      <a16:colId xmlns:a16="http://schemas.microsoft.com/office/drawing/2014/main" val="1101108973"/>
                    </a:ext>
                  </a:extLst>
                </a:gridCol>
                <a:gridCol w="539355">
                  <a:extLst>
                    <a:ext uri="{9D8B030D-6E8A-4147-A177-3AD203B41FA5}">
                      <a16:colId xmlns:a16="http://schemas.microsoft.com/office/drawing/2014/main" val="1588711239"/>
                    </a:ext>
                  </a:extLst>
                </a:gridCol>
                <a:gridCol w="539355">
                  <a:extLst>
                    <a:ext uri="{9D8B030D-6E8A-4147-A177-3AD203B41FA5}">
                      <a16:colId xmlns:a16="http://schemas.microsoft.com/office/drawing/2014/main" val="2082114266"/>
                    </a:ext>
                  </a:extLst>
                </a:gridCol>
                <a:gridCol w="539355">
                  <a:extLst>
                    <a:ext uri="{9D8B030D-6E8A-4147-A177-3AD203B41FA5}">
                      <a16:colId xmlns:a16="http://schemas.microsoft.com/office/drawing/2014/main" val="3417242133"/>
                    </a:ext>
                  </a:extLst>
                </a:gridCol>
              </a:tblGrid>
              <a:tr h="414780">
                <a:tc>
                  <a:txBody>
                    <a:bodyPr/>
                    <a:lstStyle/>
                    <a:p>
                      <a:pPr rtl="0" fontAlgn="b">
                        <a:buNone/>
                      </a:pPr>
                      <a:r>
                        <a:rPr lang="en-GB" sz="1300" cap="none" spc="0">
                          <a:solidFill>
                            <a:schemeClr val="tx1"/>
                          </a:solidFill>
                          <a:effectLst/>
                        </a:rPr>
                        <a:t>Category</a:t>
                      </a:r>
                    </a:p>
                  </a:txBody>
                  <a:tcPr marL="0" marR="57785" marT="23114" marB="173354" anchor="b">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rtl="0" fontAlgn="b">
                        <a:buNone/>
                      </a:pPr>
                      <a:r>
                        <a:rPr lang="en-GB" sz="1300" cap="none" spc="0">
                          <a:solidFill>
                            <a:schemeClr val="tx1"/>
                          </a:solidFill>
                          <a:effectLst/>
                        </a:rPr>
                        <a:t>Allocation</a:t>
                      </a:r>
                    </a:p>
                  </a:txBody>
                  <a:tcPr marL="0" marR="57785" marT="23114" marB="173354" anchor="b">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rtl="0" fontAlgn="b">
                        <a:buNone/>
                      </a:pPr>
                      <a:r>
                        <a:rPr lang="en-GB" sz="1300" cap="none" spc="0">
                          <a:solidFill>
                            <a:schemeClr val="tx1"/>
                          </a:solidFill>
                          <a:effectLst/>
                        </a:rPr>
                        <a:t>Purpose &amp; Details</a:t>
                      </a:r>
                    </a:p>
                  </a:txBody>
                  <a:tcPr marL="0" marR="57785" marT="23114" marB="173354" anchor="b">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rtl="0" fontAlgn="b">
                        <a:buNone/>
                      </a:pPr>
                      <a:endParaRPr lang="en-GB" sz="1300" cap="none" spc="0">
                        <a:solidFill>
                          <a:schemeClr val="tx1"/>
                        </a:solidFill>
                        <a:effectLst/>
                      </a:endParaRPr>
                    </a:p>
                  </a:txBody>
                  <a:tcPr marL="0" marR="57785" marT="23114" marB="173354" anchor="b">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rtl="0" fontAlgn="b">
                        <a:buNone/>
                      </a:pPr>
                      <a:endParaRPr lang="en-GB" sz="1300" cap="none" spc="0">
                        <a:solidFill>
                          <a:schemeClr val="tx1"/>
                        </a:solidFill>
                        <a:effectLst/>
                      </a:endParaRPr>
                    </a:p>
                  </a:txBody>
                  <a:tcPr marL="0" marR="57785" marT="23114" marB="173354" anchor="b">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rtl="0" fontAlgn="b">
                        <a:buNone/>
                      </a:pPr>
                      <a:endParaRPr lang="en-GB" sz="1300" cap="none" spc="0">
                        <a:solidFill>
                          <a:schemeClr val="tx1"/>
                        </a:solidFill>
                        <a:effectLst/>
                      </a:endParaRPr>
                    </a:p>
                  </a:txBody>
                  <a:tcPr marL="0" marR="57785" marT="23114" marB="173354" anchor="b">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2501186358"/>
                  </a:ext>
                </a:extLst>
              </a:tr>
              <a:tr h="607408">
                <a:tc>
                  <a:txBody>
                    <a:bodyPr/>
                    <a:lstStyle/>
                    <a:p>
                      <a:pPr rtl="0" fontAlgn="b">
                        <a:buNone/>
                      </a:pPr>
                      <a:r>
                        <a:rPr lang="en-GB" sz="1300" cap="none" spc="0">
                          <a:solidFill>
                            <a:schemeClr val="tx1"/>
                          </a:solidFill>
                          <a:effectLst/>
                        </a:rPr>
                        <a:t>Fleet Acquisition</a:t>
                      </a:r>
                    </a:p>
                  </a:txBody>
                  <a:tcPr marL="0" marR="57785" marT="23114" marB="173354" anchor="b">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rtl="0" fontAlgn="b">
                        <a:buNone/>
                      </a:pPr>
                      <a:r>
                        <a:rPr lang="en-GB" sz="1300" cap="none" spc="0">
                          <a:solidFill>
                            <a:schemeClr val="tx1"/>
                          </a:solidFill>
                          <a:effectLst/>
                        </a:rPr>
                        <a:t>£55,000 (55%)</a:t>
                      </a:r>
                    </a:p>
                  </a:txBody>
                  <a:tcPr marL="0" marR="57785" marT="23114" marB="173354" anchor="b">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lvl="0" algn="l">
                        <a:lnSpc>
                          <a:spcPct val="100000"/>
                        </a:lnSpc>
                        <a:spcBef>
                          <a:spcPts val="0"/>
                        </a:spcBef>
                        <a:spcAft>
                          <a:spcPts val="0"/>
                        </a:spcAft>
                        <a:buNone/>
                      </a:pPr>
                      <a:r>
                        <a:rPr lang="en-GB" sz="1300" b="0" i="0" u="none" strike="noStrike" cap="none" spc="0" noProof="0">
                          <a:solidFill>
                            <a:schemeClr val="tx1"/>
                          </a:solidFill>
                          <a:effectLst/>
                          <a:latin typeface="Aptos"/>
                        </a:rPr>
                        <a:t>This money will be used as down payments and/or to start a lease on the first ten Premium Electric Vehicles,</a:t>
                      </a:r>
                      <a:endParaRPr lang="en-US" sz="1300"/>
                    </a:p>
                  </a:txBody>
                  <a:tcPr marL="0" marR="57785" marT="23114" marB="173354" anchor="b">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rtl="0" fontAlgn="b">
                        <a:buNone/>
                      </a:pPr>
                      <a:endParaRPr lang="en-GB" sz="1300" cap="none" spc="0">
                        <a:solidFill>
                          <a:schemeClr val="tx1"/>
                        </a:solidFill>
                        <a:effectLst/>
                      </a:endParaRPr>
                    </a:p>
                  </a:txBody>
                  <a:tcPr marL="0" marR="57785" marT="23114" marB="173354" anchor="b">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rtl="0" fontAlgn="b">
                        <a:buNone/>
                      </a:pPr>
                      <a:endParaRPr lang="en-GB" sz="1300" cap="none" spc="0">
                        <a:solidFill>
                          <a:schemeClr val="tx1"/>
                        </a:solidFill>
                        <a:effectLst/>
                      </a:endParaRPr>
                    </a:p>
                  </a:txBody>
                  <a:tcPr marL="0" marR="57785" marT="23114" marB="173354" anchor="b">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rtl="0" fontAlgn="b">
                        <a:buNone/>
                      </a:pPr>
                      <a:endParaRPr lang="en-GB" sz="1300" cap="none" spc="0">
                        <a:solidFill>
                          <a:schemeClr val="tx1"/>
                        </a:solidFill>
                        <a:effectLst/>
                      </a:endParaRPr>
                    </a:p>
                  </a:txBody>
                  <a:tcPr marL="0" marR="57785" marT="23114" marB="173354" anchor="b">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4233894945"/>
                  </a:ext>
                </a:extLst>
              </a:tr>
              <a:tr h="1185292">
                <a:tc>
                  <a:txBody>
                    <a:bodyPr/>
                    <a:lstStyle/>
                    <a:p>
                      <a:pPr rtl="0" fontAlgn="b">
                        <a:buNone/>
                      </a:pPr>
                      <a:r>
                        <a:rPr lang="en-GB" sz="1300" cap="none" spc="0">
                          <a:solidFill>
                            <a:schemeClr val="tx1"/>
                          </a:solidFill>
                          <a:effectLst/>
                        </a:rPr>
                        <a:t>Technology</a:t>
                      </a:r>
                    </a:p>
                  </a:txBody>
                  <a:tcPr marL="0" marR="57785" marT="23114" marB="173354" anchor="b">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pPr rtl="0" fontAlgn="b">
                        <a:buNone/>
                      </a:pPr>
                      <a:r>
                        <a:rPr lang="en-GB" sz="1300" cap="none" spc="0">
                          <a:solidFill>
                            <a:schemeClr val="tx1"/>
                          </a:solidFill>
                          <a:effectLst/>
                        </a:rPr>
                        <a:t>£25,000 (25%)</a:t>
                      </a:r>
                    </a:p>
                  </a:txBody>
                  <a:tcPr marL="0" marR="57785" marT="23114" marB="173354" anchor="b">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pPr lvl="0" algn="l">
                        <a:lnSpc>
                          <a:spcPct val="100000"/>
                        </a:lnSpc>
                        <a:spcBef>
                          <a:spcPts val="0"/>
                        </a:spcBef>
                        <a:spcAft>
                          <a:spcPts val="0"/>
                        </a:spcAft>
                        <a:buNone/>
                      </a:pPr>
                      <a:r>
                        <a:rPr lang="en-GB" sz="1300" b="0" i="0" u="none" strike="noStrike" cap="none" spc="0" noProof="0">
                          <a:solidFill>
                            <a:schemeClr val="tx1"/>
                          </a:solidFill>
                          <a:effectLst/>
                          <a:latin typeface="Aptos"/>
                        </a:rPr>
                        <a:t>The money in this section is to develop and build our mobile application, book a slot for a customer's vehicle through the web or mobile application and allow customers to enter their vehicles using key less technology.</a:t>
                      </a:r>
                      <a:endParaRPr lang="en-US" sz="1300"/>
                    </a:p>
                    <a:p>
                      <a:pPr lvl="0">
                        <a:buNone/>
                      </a:pPr>
                      <a:r>
                        <a:rPr lang="en-GB" sz="1300" cap="none" spc="0">
                          <a:solidFill>
                            <a:schemeClr val="tx1"/>
                          </a:solidFill>
                          <a:effectLst/>
                        </a:rPr>
                        <a:t> </a:t>
                      </a:r>
                    </a:p>
                  </a:txBody>
                  <a:tcPr marL="0" marR="57785" marT="23114" marB="173354" anchor="b">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pPr rtl="0" fontAlgn="b">
                        <a:buNone/>
                      </a:pPr>
                      <a:endParaRPr lang="en-GB" sz="1300" cap="none" spc="0">
                        <a:solidFill>
                          <a:schemeClr val="tx1"/>
                        </a:solidFill>
                        <a:effectLst/>
                      </a:endParaRPr>
                    </a:p>
                  </a:txBody>
                  <a:tcPr marL="0" marR="57785" marT="23114" marB="173354" anchor="b">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pPr rtl="0" fontAlgn="b">
                        <a:buNone/>
                      </a:pPr>
                      <a:endParaRPr lang="en-GB" sz="1300" cap="none" spc="0">
                        <a:solidFill>
                          <a:schemeClr val="tx1"/>
                        </a:solidFill>
                        <a:effectLst/>
                      </a:endParaRPr>
                    </a:p>
                  </a:txBody>
                  <a:tcPr marL="0" marR="57785" marT="23114" marB="173354" anchor="b">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pPr rtl="0" fontAlgn="b">
                        <a:buNone/>
                      </a:pPr>
                      <a:endParaRPr lang="en-GB" sz="1300" cap="none" spc="0">
                        <a:solidFill>
                          <a:schemeClr val="tx1"/>
                        </a:solidFill>
                        <a:effectLst/>
                      </a:endParaRPr>
                    </a:p>
                  </a:txBody>
                  <a:tcPr marL="0" marR="57785" marT="23114" marB="173354" anchor="b">
                    <a:lnL w="12700" cmpd="sng">
                      <a:noFill/>
                      <a:prstDash val="solid"/>
                    </a:lnL>
                    <a:lnR w="12700" cmpd="sng">
                      <a:noFill/>
                      <a:prstDash val="solid"/>
                    </a:lnR>
                    <a:lnT w="12700" cmpd="sng">
                      <a:noFill/>
                      <a:prstDash val="solid"/>
                    </a:lnT>
                    <a:lnB w="6350" cap="flat" cmpd="sng" algn="ctr">
                      <a:solidFill>
                        <a:schemeClr val="tx1"/>
                      </a:solidFill>
                      <a:prstDash val="solid"/>
                    </a:lnB>
                    <a:noFill/>
                  </a:tcPr>
                </a:tc>
                <a:extLst>
                  <a:ext uri="{0D108BD9-81ED-4DB2-BD59-A6C34878D82A}">
                    <a16:rowId xmlns:a16="http://schemas.microsoft.com/office/drawing/2014/main" val="1419375177"/>
                  </a:ext>
                </a:extLst>
              </a:tr>
              <a:tr h="992664">
                <a:tc>
                  <a:txBody>
                    <a:bodyPr/>
                    <a:lstStyle/>
                    <a:p>
                      <a:pPr rtl="0" fontAlgn="b">
                        <a:buNone/>
                      </a:pPr>
                      <a:r>
                        <a:rPr lang="en-GB" sz="1300" cap="none" spc="0">
                          <a:solidFill>
                            <a:schemeClr val="tx1"/>
                          </a:solidFill>
                          <a:effectLst/>
                        </a:rPr>
                        <a:t>Marketing</a:t>
                      </a:r>
                    </a:p>
                  </a:txBody>
                  <a:tcPr marL="0" marR="57785" marT="23114" marB="173354" anchor="b">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rtl="0" fontAlgn="b">
                        <a:buNone/>
                      </a:pPr>
                      <a:r>
                        <a:rPr lang="en-GB" sz="1300" cap="none" spc="0">
                          <a:solidFill>
                            <a:schemeClr val="tx1"/>
                          </a:solidFill>
                          <a:effectLst/>
                        </a:rPr>
                        <a:t>£15,000 (15%)</a:t>
                      </a:r>
                    </a:p>
                  </a:txBody>
                  <a:tcPr marL="0" marR="57785" marT="23114" marB="173354" anchor="b">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lvl="0" algn="l">
                        <a:lnSpc>
                          <a:spcPct val="100000"/>
                        </a:lnSpc>
                        <a:spcBef>
                          <a:spcPts val="0"/>
                        </a:spcBef>
                        <a:spcAft>
                          <a:spcPts val="0"/>
                        </a:spcAft>
                        <a:buNone/>
                      </a:pPr>
                      <a:r>
                        <a:rPr lang="en-GB" sz="1300" b="0" i="0" u="none" strike="noStrike" cap="none" spc="0" noProof="0">
                          <a:solidFill>
                            <a:schemeClr val="tx1"/>
                          </a:solidFill>
                          <a:effectLst/>
                          <a:latin typeface="Aptos"/>
                        </a:rPr>
                        <a:t>This money is for marketing efforts, including but not limited to an advertising launch campaign, search engine optimization and social media campaigns with influential people. </a:t>
                      </a:r>
                      <a:endParaRPr lang="en-US" sz="1300"/>
                    </a:p>
                    <a:p>
                      <a:pPr lvl="0">
                        <a:buNone/>
                      </a:pPr>
                      <a:endParaRPr lang="en-GB" sz="1300" cap="none" spc="0">
                        <a:solidFill>
                          <a:schemeClr val="tx1"/>
                        </a:solidFill>
                        <a:effectLst/>
                      </a:endParaRPr>
                    </a:p>
                  </a:txBody>
                  <a:tcPr marL="0" marR="57785" marT="23114" marB="173354" anchor="b">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rtl="0" fontAlgn="b">
                        <a:buNone/>
                      </a:pPr>
                      <a:endParaRPr lang="en-GB" sz="1300" cap="none" spc="0">
                        <a:solidFill>
                          <a:schemeClr val="tx1"/>
                        </a:solidFill>
                        <a:effectLst/>
                      </a:endParaRPr>
                    </a:p>
                  </a:txBody>
                  <a:tcPr marL="0" marR="57785" marT="23114" marB="173354" anchor="b">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rtl="0" fontAlgn="b">
                        <a:buNone/>
                      </a:pPr>
                      <a:endParaRPr lang="en-GB" sz="1300" cap="none" spc="0">
                        <a:solidFill>
                          <a:schemeClr val="tx1"/>
                        </a:solidFill>
                        <a:effectLst/>
                      </a:endParaRPr>
                    </a:p>
                  </a:txBody>
                  <a:tcPr marL="0" marR="57785" marT="23114" marB="173354" anchor="b">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rtl="0" fontAlgn="b">
                        <a:buNone/>
                      </a:pPr>
                      <a:endParaRPr lang="en-GB" sz="1300" cap="none" spc="0">
                        <a:solidFill>
                          <a:schemeClr val="tx1"/>
                        </a:solidFill>
                        <a:effectLst/>
                      </a:endParaRPr>
                    </a:p>
                  </a:txBody>
                  <a:tcPr marL="0" marR="57785" marT="23114" marB="173354" anchor="b">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022125750"/>
                  </a:ext>
                </a:extLst>
              </a:tr>
              <a:tr h="992664">
                <a:tc>
                  <a:txBody>
                    <a:bodyPr/>
                    <a:lstStyle/>
                    <a:p>
                      <a:pPr rtl="0" fontAlgn="b">
                        <a:buNone/>
                      </a:pPr>
                      <a:r>
                        <a:rPr lang="en-GB" sz="1300" cap="none" spc="0">
                          <a:solidFill>
                            <a:schemeClr val="tx1"/>
                          </a:solidFill>
                          <a:effectLst/>
                        </a:rPr>
                        <a:t>Operational Reserve</a:t>
                      </a:r>
                    </a:p>
                  </a:txBody>
                  <a:tcPr marL="0" marR="57785" marT="23114" marB="173354" anchor="b">
                    <a:lnL w="12700" cmpd="sng">
                      <a:noFill/>
                      <a:prstDash val="solid"/>
                    </a:lnL>
                    <a:lnR w="12700" cmpd="sng">
                      <a:noFill/>
                      <a:prstDash val="solid"/>
                    </a:lnR>
                    <a:lnT w="12700" cmpd="sng">
                      <a:noFill/>
                      <a:prstDash val="solid"/>
                    </a:lnT>
                    <a:lnB w="12700" cmpd="sng">
                      <a:noFill/>
                      <a:prstDash val="solid"/>
                    </a:lnB>
                    <a:noFill/>
                  </a:tcPr>
                </a:tc>
                <a:tc>
                  <a:txBody>
                    <a:bodyPr/>
                    <a:lstStyle/>
                    <a:p>
                      <a:pPr rtl="0" fontAlgn="b">
                        <a:buNone/>
                      </a:pPr>
                      <a:r>
                        <a:rPr lang="en-GB" sz="1300" cap="none" spc="0">
                          <a:solidFill>
                            <a:schemeClr val="tx1"/>
                          </a:solidFill>
                          <a:effectLst/>
                        </a:rPr>
                        <a:t>£5,000 (5%)</a:t>
                      </a:r>
                    </a:p>
                  </a:txBody>
                  <a:tcPr marL="0" marR="57785" marT="23114" marB="173354" anchor="b">
                    <a:lnL w="12700" cmpd="sng">
                      <a:noFill/>
                      <a:prstDash val="solid"/>
                    </a:lnL>
                    <a:lnR w="12700" cmpd="sng">
                      <a:noFill/>
                      <a:prstDash val="solid"/>
                    </a:lnR>
                    <a:lnT w="12700" cmpd="sng">
                      <a:noFill/>
                      <a:prstDash val="solid"/>
                    </a:lnT>
                    <a:lnB w="12700" cmpd="sng">
                      <a:noFill/>
                      <a:prstDash val="solid"/>
                    </a:lnB>
                    <a:noFill/>
                  </a:tcPr>
                </a:tc>
                <a:tc>
                  <a:txBody>
                    <a:bodyPr/>
                    <a:lstStyle/>
                    <a:p>
                      <a:pPr lvl="0" algn="l">
                        <a:lnSpc>
                          <a:spcPct val="100000"/>
                        </a:lnSpc>
                        <a:spcBef>
                          <a:spcPts val="0"/>
                        </a:spcBef>
                        <a:spcAft>
                          <a:spcPts val="0"/>
                        </a:spcAft>
                        <a:buNone/>
                      </a:pPr>
                      <a:r>
                        <a:rPr lang="en-GB" sz="1300" b="0" i="0" u="none" strike="noStrike" cap="none" spc="0" noProof="0">
                          <a:solidFill>
                            <a:schemeClr val="tx1"/>
                          </a:solidFill>
                          <a:effectLst/>
                          <a:latin typeface="Aptos"/>
                        </a:rPr>
                        <a:t>This money can be used towards legal fees associated with obtaining permits etc., deposit into insurance and the cost of employing initial staff.</a:t>
                      </a:r>
                      <a:endParaRPr lang="en-US" sz="1300" b="0" i="0" u="none" strike="noStrike" noProof="0">
                        <a:latin typeface="Aptos"/>
                      </a:endParaRPr>
                    </a:p>
                    <a:p>
                      <a:pPr lvl="0">
                        <a:buNone/>
                      </a:pPr>
                      <a:r>
                        <a:rPr lang="en-GB" sz="1300" cap="none" spc="0">
                          <a:solidFill>
                            <a:schemeClr val="tx1"/>
                          </a:solidFill>
                          <a:effectLst/>
                        </a:rPr>
                        <a:t> </a:t>
                      </a:r>
                    </a:p>
                  </a:txBody>
                  <a:tcPr marL="0" marR="57785" marT="23114" marB="173354" anchor="b">
                    <a:lnL w="12700" cmpd="sng">
                      <a:noFill/>
                      <a:prstDash val="solid"/>
                    </a:lnL>
                    <a:lnR w="12700" cmpd="sng">
                      <a:noFill/>
                      <a:prstDash val="solid"/>
                    </a:lnR>
                    <a:lnT w="12700" cmpd="sng">
                      <a:noFill/>
                      <a:prstDash val="solid"/>
                    </a:lnT>
                    <a:lnB w="12700" cmpd="sng">
                      <a:noFill/>
                      <a:prstDash val="solid"/>
                    </a:lnB>
                    <a:noFill/>
                  </a:tcPr>
                </a:tc>
                <a:tc>
                  <a:txBody>
                    <a:bodyPr/>
                    <a:lstStyle/>
                    <a:p>
                      <a:pPr rtl="0" fontAlgn="b">
                        <a:buNone/>
                      </a:pPr>
                      <a:endParaRPr lang="en-GB" sz="1300" cap="none" spc="0">
                        <a:solidFill>
                          <a:schemeClr val="tx1"/>
                        </a:solidFill>
                        <a:effectLst/>
                      </a:endParaRPr>
                    </a:p>
                  </a:txBody>
                  <a:tcPr marL="0" marR="57785" marT="23114" marB="173354" anchor="b">
                    <a:lnL w="12700" cmpd="sng">
                      <a:noFill/>
                      <a:prstDash val="solid"/>
                    </a:lnL>
                    <a:lnR w="12700" cmpd="sng">
                      <a:noFill/>
                      <a:prstDash val="solid"/>
                    </a:lnR>
                    <a:lnT w="12700" cmpd="sng">
                      <a:noFill/>
                      <a:prstDash val="solid"/>
                    </a:lnT>
                    <a:lnB w="12700" cmpd="sng">
                      <a:noFill/>
                      <a:prstDash val="solid"/>
                    </a:lnB>
                    <a:noFill/>
                  </a:tcPr>
                </a:tc>
                <a:tc>
                  <a:txBody>
                    <a:bodyPr/>
                    <a:lstStyle/>
                    <a:p>
                      <a:pPr rtl="0" fontAlgn="b">
                        <a:buNone/>
                      </a:pPr>
                      <a:endParaRPr lang="en-GB" sz="1300" cap="none" spc="0">
                        <a:solidFill>
                          <a:schemeClr val="tx1"/>
                        </a:solidFill>
                        <a:effectLst/>
                      </a:endParaRPr>
                    </a:p>
                  </a:txBody>
                  <a:tcPr marL="0" marR="57785" marT="23114" marB="173354" anchor="b">
                    <a:lnL w="12700" cmpd="sng">
                      <a:noFill/>
                      <a:prstDash val="solid"/>
                    </a:lnL>
                    <a:lnR w="12700" cmpd="sng">
                      <a:noFill/>
                      <a:prstDash val="solid"/>
                    </a:lnR>
                    <a:lnT w="12700" cmpd="sng">
                      <a:noFill/>
                      <a:prstDash val="solid"/>
                    </a:lnT>
                    <a:lnB w="12700" cmpd="sng">
                      <a:noFill/>
                      <a:prstDash val="solid"/>
                    </a:lnB>
                    <a:noFill/>
                  </a:tcPr>
                </a:tc>
                <a:tc>
                  <a:txBody>
                    <a:bodyPr/>
                    <a:lstStyle/>
                    <a:p>
                      <a:pPr rtl="0" fontAlgn="b">
                        <a:buNone/>
                      </a:pPr>
                      <a:endParaRPr lang="en-GB" sz="1300" cap="none" spc="0">
                        <a:solidFill>
                          <a:schemeClr val="tx1"/>
                        </a:solidFill>
                        <a:effectLst/>
                      </a:endParaRPr>
                    </a:p>
                  </a:txBody>
                  <a:tcPr marL="0" marR="57785" marT="23114" marB="173354" anchor="b">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417408553"/>
                  </a:ext>
                </a:extLst>
              </a:tr>
            </a:tbl>
          </a:graphicData>
        </a:graphic>
      </p:graphicFrame>
    </p:spTree>
    <p:extLst>
      <p:ext uri="{BB962C8B-B14F-4D97-AF65-F5344CB8AC3E}">
        <p14:creationId xmlns:p14="http://schemas.microsoft.com/office/powerpoint/2010/main" val="1870922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Eco Drive Connect</vt:lpstr>
      <vt:lpstr>Business Overview</vt:lpstr>
      <vt:lpstr>External Factors (PESTEL Analysis) </vt:lpstr>
      <vt:lpstr>Marketing Strategies</vt:lpstr>
      <vt:lpstr>Any Questions?</vt:lpstr>
      <vt:lpstr>Funding Requirements &amp; Allocation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147</cp:revision>
  <dcterms:created xsi:type="dcterms:W3CDTF">2026-04-12T22:15:05Z</dcterms:created>
  <dcterms:modified xsi:type="dcterms:W3CDTF">2026-04-12T23:16:58Z</dcterms:modified>
</cp:coreProperties>
</file>