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3" r:id="rId2"/>
  </p:sldMasterIdLst>
  <p:notesMasterIdLst>
    <p:notesMasterId r:id="rId4"/>
  </p:notesMasterIdLst>
  <p:handoutMasterIdLst>
    <p:handoutMasterId r:id="rId5"/>
  </p:handoutMasterIdLst>
  <p:sldIdLst>
    <p:sldId id="258" r:id="rId3"/>
  </p:sldIdLst>
  <p:sldSz cx="43891200" cy="21945600"/>
  <p:notesSz cx="6858000" cy="9144000"/>
  <p:defaultTextStyle>
    <a:defPPr>
      <a:defRPr lang="en-US"/>
    </a:defPPr>
    <a:lvl1pPr marL="0" algn="l" defTabSz="3761486" rtl="0" eaLnBrk="1" latinLnBrk="0" hangingPunct="1">
      <a:defRPr sz="7370" kern="1200">
        <a:solidFill>
          <a:schemeClr val="tx1"/>
        </a:solidFill>
        <a:latin typeface="+mn-lt"/>
        <a:ea typeface="+mn-ea"/>
        <a:cs typeface="+mn-cs"/>
      </a:defRPr>
    </a:lvl1pPr>
    <a:lvl2pPr marL="1880744" algn="l" defTabSz="3761486" rtl="0" eaLnBrk="1" latinLnBrk="0" hangingPunct="1">
      <a:defRPr sz="7370" kern="1200">
        <a:solidFill>
          <a:schemeClr val="tx1"/>
        </a:solidFill>
        <a:latin typeface="+mn-lt"/>
        <a:ea typeface="+mn-ea"/>
        <a:cs typeface="+mn-cs"/>
      </a:defRPr>
    </a:lvl2pPr>
    <a:lvl3pPr marL="3761486" algn="l" defTabSz="3761486" rtl="0" eaLnBrk="1" latinLnBrk="0" hangingPunct="1">
      <a:defRPr sz="7370" kern="1200">
        <a:solidFill>
          <a:schemeClr val="tx1"/>
        </a:solidFill>
        <a:latin typeface="+mn-lt"/>
        <a:ea typeface="+mn-ea"/>
        <a:cs typeface="+mn-cs"/>
      </a:defRPr>
    </a:lvl3pPr>
    <a:lvl4pPr marL="5642230" algn="l" defTabSz="3761486" rtl="0" eaLnBrk="1" latinLnBrk="0" hangingPunct="1">
      <a:defRPr sz="7370" kern="1200">
        <a:solidFill>
          <a:schemeClr val="tx1"/>
        </a:solidFill>
        <a:latin typeface="+mn-lt"/>
        <a:ea typeface="+mn-ea"/>
        <a:cs typeface="+mn-cs"/>
      </a:defRPr>
    </a:lvl4pPr>
    <a:lvl5pPr marL="7522972" algn="l" defTabSz="3761486" rtl="0" eaLnBrk="1" latinLnBrk="0" hangingPunct="1">
      <a:defRPr sz="7370" kern="1200">
        <a:solidFill>
          <a:schemeClr val="tx1"/>
        </a:solidFill>
        <a:latin typeface="+mn-lt"/>
        <a:ea typeface="+mn-ea"/>
        <a:cs typeface="+mn-cs"/>
      </a:defRPr>
    </a:lvl5pPr>
    <a:lvl6pPr marL="9403717" algn="l" defTabSz="3761486" rtl="0" eaLnBrk="1" latinLnBrk="0" hangingPunct="1">
      <a:defRPr sz="7370" kern="1200">
        <a:solidFill>
          <a:schemeClr val="tx1"/>
        </a:solidFill>
        <a:latin typeface="+mn-lt"/>
        <a:ea typeface="+mn-ea"/>
        <a:cs typeface="+mn-cs"/>
      </a:defRPr>
    </a:lvl6pPr>
    <a:lvl7pPr marL="11284461" algn="l" defTabSz="3761486" rtl="0" eaLnBrk="1" latinLnBrk="0" hangingPunct="1">
      <a:defRPr sz="7370" kern="1200">
        <a:solidFill>
          <a:schemeClr val="tx1"/>
        </a:solidFill>
        <a:latin typeface="+mn-lt"/>
        <a:ea typeface="+mn-ea"/>
        <a:cs typeface="+mn-cs"/>
      </a:defRPr>
    </a:lvl7pPr>
    <a:lvl8pPr marL="13165203" algn="l" defTabSz="3761486" rtl="0" eaLnBrk="1" latinLnBrk="0" hangingPunct="1">
      <a:defRPr sz="7370" kern="1200">
        <a:solidFill>
          <a:schemeClr val="tx1"/>
        </a:solidFill>
        <a:latin typeface="+mn-lt"/>
        <a:ea typeface="+mn-ea"/>
        <a:cs typeface="+mn-cs"/>
      </a:defRPr>
    </a:lvl8pPr>
    <a:lvl9pPr marL="15045947" algn="l" defTabSz="3761486" rtl="0" eaLnBrk="1" latinLnBrk="0" hangingPunct="1">
      <a:defRPr sz="737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7D5ED"/>
    <a:srgbClr val="F6F8FC"/>
    <a:srgbClr val="545554"/>
    <a:srgbClr val="F3F5FA"/>
    <a:srgbClr val="CDD2DE"/>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B6B2D8-2BE4-464F-A119-93B3CB8E9A28}" v="7" dt="2026-03-08T08:57:01.7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7471" autoAdjust="0"/>
    <p:restoredTop sz="94632" autoAdjust="0"/>
  </p:normalViewPr>
  <p:slideViewPr>
    <p:cSldViewPr snapToGrid="0" snapToObjects="1" showGuides="1">
      <p:cViewPr varScale="1">
        <p:scale>
          <a:sx n="31" d="100"/>
          <a:sy n="31" d="100"/>
        </p:scale>
        <p:origin x="168" y="72"/>
      </p:cViewPr>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commentAuthors" Target="commentAuthors.xml"/><Relationship Id="rId11" Type="http://schemas.microsoft.com/office/2015/10/relationships/revisionInfo" Target="revisionInfo.xml"/><Relationship Id="rId5" Type="http://schemas.openxmlformats.org/officeDocument/2006/relationships/handoutMaster" Target="handoutMasters/handoutMaster1.xml"/><Relationship Id="rId10" Type="http://schemas.openxmlformats.org/officeDocument/2006/relationships/tableStyles" Target="tableStyles.xml"/><Relationship Id="rId4" Type="http://schemas.openxmlformats.org/officeDocument/2006/relationships/notesMaster" Target="notesMasters/notesMaster1.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3/8/2026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3/8/2026</a:t>
            </a:fld>
            <a:endParaRPr lang="en-US" dirty="0"/>
          </a:p>
        </p:txBody>
      </p:sp>
      <p:sp>
        <p:nvSpPr>
          <p:cNvPr id="4" name="Slide Image Placeholder 3"/>
          <p:cNvSpPr>
            <a:spLocks noGrp="1" noRot="1" noChangeAspect="1"/>
          </p:cNvSpPr>
          <p:nvPr>
            <p:ph type="sldImg" idx="2"/>
          </p:nvPr>
        </p:nvSpPr>
        <p:spPr>
          <a:xfrm>
            <a:off x="0" y="685800"/>
            <a:ext cx="6858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3761486" rtl="0" eaLnBrk="1" latinLnBrk="0" hangingPunct="1">
      <a:defRPr sz="4971" kern="1200">
        <a:solidFill>
          <a:schemeClr val="tx1"/>
        </a:solidFill>
        <a:latin typeface="+mn-lt"/>
        <a:ea typeface="+mn-ea"/>
        <a:cs typeface="+mn-cs"/>
      </a:defRPr>
    </a:lvl1pPr>
    <a:lvl2pPr marL="1880744" algn="l" defTabSz="3761486" rtl="0" eaLnBrk="1" latinLnBrk="0" hangingPunct="1">
      <a:defRPr sz="4971" kern="1200">
        <a:solidFill>
          <a:schemeClr val="tx1"/>
        </a:solidFill>
        <a:latin typeface="+mn-lt"/>
        <a:ea typeface="+mn-ea"/>
        <a:cs typeface="+mn-cs"/>
      </a:defRPr>
    </a:lvl2pPr>
    <a:lvl3pPr marL="3761486" algn="l" defTabSz="3761486" rtl="0" eaLnBrk="1" latinLnBrk="0" hangingPunct="1">
      <a:defRPr sz="4971" kern="1200">
        <a:solidFill>
          <a:schemeClr val="tx1"/>
        </a:solidFill>
        <a:latin typeface="+mn-lt"/>
        <a:ea typeface="+mn-ea"/>
        <a:cs typeface="+mn-cs"/>
      </a:defRPr>
    </a:lvl3pPr>
    <a:lvl4pPr marL="5642230" algn="l" defTabSz="3761486" rtl="0" eaLnBrk="1" latinLnBrk="0" hangingPunct="1">
      <a:defRPr sz="4971" kern="1200">
        <a:solidFill>
          <a:schemeClr val="tx1"/>
        </a:solidFill>
        <a:latin typeface="+mn-lt"/>
        <a:ea typeface="+mn-ea"/>
        <a:cs typeface="+mn-cs"/>
      </a:defRPr>
    </a:lvl4pPr>
    <a:lvl5pPr marL="7522972" algn="l" defTabSz="3761486" rtl="0" eaLnBrk="1" latinLnBrk="0" hangingPunct="1">
      <a:defRPr sz="4971" kern="1200">
        <a:solidFill>
          <a:schemeClr val="tx1"/>
        </a:solidFill>
        <a:latin typeface="+mn-lt"/>
        <a:ea typeface="+mn-ea"/>
        <a:cs typeface="+mn-cs"/>
      </a:defRPr>
    </a:lvl5pPr>
    <a:lvl6pPr marL="9403717" algn="l" defTabSz="3761486" rtl="0" eaLnBrk="1" latinLnBrk="0" hangingPunct="1">
      <a:defRPr sz="4971" kern="1200">
        <a:solidFill>
          <a:schemeClr val="tx1"/>
        </a:solidFill>
        <a:latin typeface="+mn-lt"/>
        <a:ea typeface="+mn-ea"/>
        <a:cs typeface="+mn-cs"/>
      </a:defRPr>
    </a:lvl6pPr>
    <a:lvl7pPr marL="11284461" algn="l" defTabSz="3761486" rtl="0" eaLnBrk="1" latinLnBrk="0" hangingPunct="1">
      <a:defRPr sz="4971" kern="1200">
        <a:solidFill>
          <a:schemeClr val="tx1"/>
        </a:solidFill>
        <a:latin typeface="+mn-lt"/>
        <a:ea typeface="+mn-ea"/>
        <a:cs typeface="+mn-cs"/>
      </a:defRPr>
    </a:lvl7pPr>
    <a:lvl8pPr marL="13165203" algn="l" defTabSz="3761486" rtl="0" eaLnBrk="1" latinLnBrk="0" hangingPunct="1">
      <a:defRPr sz="4971" kern="1200">
        <a:solidFill>
          <a:schemeClr val="tx1"/>
        </a:solidFill>
        <a:latin typeface="+mn-lt"/>
        <a:ea typeface="+mn-ea"/>
        <a:cs typeface="+mn-cs"/>
      </a:defRPr>
    </a:lvl8pPr>
    <a:lvl9pPr marL="15045947" algn="l" defTabSz="3761486" rtl="0" eaLnBrk="1" latinLnBrk="0" hangingPunct="1">
      <a:defRPr sz="4971"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ith Guides">
    <p:spTree>
      <p:nvGrpSpPr>
        <p:cNvPr id="1" name=""/>
        <p:cNvGrpSpPr/>
        <p:nvPr/>
      </p:nvGrpSpPr>
      <p:grpSpPr>
        <a:xfrm>
          <a:off x="0" y="0"/>
          <a:ext cx="0" cy="0"/>
          <a:chOff x="0" y="0"/>
          <a:chExt cx="0" cy="0"/>
        </a:xfrm>
      </p:grpSpPr>
      <p:sp>
        <p:nvSpPr>
          <p:cNvPr id="2" name="Text Placeholder 17">
            <a:extLst>
              <a:ext uri="{FF2B5EF4-FFF2-40B4-BE49-F238E27FC236}">
                <a16:creationId xmlns:a16="http://schemas.microsoft.com/office/drawing/2014/main" id="{ADADD297-FE83-D242-8646-E0FBED21E5A3}"/>
              </a:ext>
            </a:extLst>
          </p:cNvPr>
          <p:cNvSpPr>
            <a:spLocks noGrp="1"/>
          </p:cNvSpPr>
          <p:nvPr>
            <p:ph type="body" sz="quarter" idx="12" hasCustomPrompt="1"/>
          </p:nvPr>
        </p:nvSpPr>
        <p:spPr>
          <a:xfrm>
            <a:off x="9001125" y="331481"/>
            <a:ext cx="25888950" cy="830997"/>
          </a:xfrm>
          <a:prstGeom prst="rect">
            <a:avLst/>
          </a:prstGeom>
        </p:spPr>
        <p:txBody>
          <a:bodyPr wrap="square">
            <a:spAutoFit/>
          </a:bodyPr>
          <a:lstStyle>
            <a:lvl1pPr marL="0" indent="0" algn="ctr">
              <a:buNone/>
              <a:defRPr sz="48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Poster presentation title</a:t>
            </a:r>
          </a:p>
        </p:txBody>
      </p:sp>
      <p:sp>
        <p:nvSpPr>
          <p:cNvPr id="3" name="Text Placeholder 17">
            <a:extLst>
              <a:ext uri="{FF2B5EF4-FFF2-40B4-BE49-F238E27FC236}">
                <a16:creationId xmlns:a16="http://schemas.microsoft.com/office/drawing/2014/main" id="{1455FB10-ED84-6B45-B598-90DB2A21EE32}"/>
              </a:ext>
            </a:extLst>
          </p:cNvPr>
          <p:cNvSpPr>
            <a:spLocks noGrp="1"/>
          </p:cNvSpPr>
          <p:nvPr>
            <p:ph type="body" sz="quarter" idx="11" hasCustomPrompt="1"/>
          </p:nvPr>
        </p:nvSpPr>
        <p:spPr>
          <a:xfrm>
            <a:off x="9001125" y="1362504"/>
            <a:ext cx="25888950" cy="646331"/>
          </a:xfrm>
          <a:prstGeom prst="rect">
            <a:avLst/>
          </a:prstGeom>
        </p:spPr>
        <p:txBody>
          <a:bodyPr wrap="square">
            <a:spAutoFit/>
          </a:bodyPr>
          <a:lstStyle>
            <a:lvl1pPr marL="0" indent="0" algn="ctr">
              <a:buNone/>
              <a:defRPr sz="36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Authors and co-Authors / collaborators</a:t>
            </a:r>
          </a:p>
        </p:txBody>
      </p:sp>
      <p:sp>
        <p:nvSpPr>
          <p:cNvPr id="4" name="Text Placeholder 17">
            <a:extLst>
              <a:ext uri="{FF2B5EF4-FFF2-40B4-BE49-F238E27FC236}">
                <a16:creationId xmlns:a16="http://schemas.microsoft.com/office/drawing/2014/main" id="{953DA586-846E-9645-93C3-FF0ECF684783}"/>
              </a:ext>
            </a:extLst>
          </p:cNvPr>
          <p:cNvSpPr>
            <a:spLocks noGrp="1"/>
          </p:cNvSpPr>
          <p:nvPr>
            <p:ph type="body" sz="quarter" idx="10" hasCustomPrompt="1"/>
          </p:nvPr>
        </p:nvSpPr>
        <p:spPr>
          <a:xfrm>
            <a:off x="9001125" y="2208860"/>
            <a:ext cx="25888950" cy="584775"/>
          </a:xfrm>
          <a:prstGeom prst="rect">
            <a:avLst/>
          </a:prstGeom>
        </p:spPr>
        <p:txBody>
          <a:bodyPr wrap="square">
            <a:spAutoFit/>
          </a:bodyPr>
          <a:lstStyle>
            <a:lvl1pPr marL="0" indent="0" algn="ctr">
              <a:buNone/>
              <a:defRPr sz="32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affiliated programs, institutions, organizations, schools, etc.</a:t>
            </a:r>
          </a:p>
        </p:txBody>
      </p:sp>
      <p:sp>
        <p:nvSpPr>
          <p:cNvPr id="5" name="Text Placeholder 9">
            <a:extLst>
              <a:ext uri="{FF2B5EF4-FFF2-40B4-BE49-F238E27FC236}">
                <a16:creationId xmlns:a16="http://schemas.microsoft.com/office/drawing/2014/main" id="{C9CF2BFF-3A35-EE4F-A081-729F9ADE820E}"/>
              </a:ext>
            </a:extLst>
          </p:cNvPr>
          <p:cNvSpPr>
            <a:spLocks noGrp="1"/>
          </p:cNvSpPr>
          <p:nvPr>
            <p:ph type="body" sz="quarter" idx="15" hasCustomPrompt="1"/>
          </p:nvPr>
        </p:nvSpPr>
        <p:spPr>
          <a:xfrm>
            <a:off x="304800" y="3842853"/>
            <a:ext cx="8467725"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INTRODUCTION or ABSTRACT</a:t>
            </a:r>
          </a:p>
        </p:txBody>
      </p:sp>
      <p:sp>
        <p:nvSpPr>
          <p:cNvPr id="6" name="Text Placeholder 9">
            <a:extLst>
              <a:ext uri="{FF2B5EF4-FFF2-40B4-BE49-F238E27FC236}">
                <a16:creationId xmlns:a16="http://schemas.microsoft.com/office/drawing/2014/main" id="{55770211-E200-F64C-85FC-367A25F1C2B6}"/>
              </a:ext>
            </a:extLst>
          </p:cNvPr>
          <p:cNvSpPr>
            <a:spLocks noGrp="1"/>
          </p:cNvSpPr>
          <p:nvPr>
            <p:ph type="body" sz="quarter" idx="17" hasCustomPrompt="1"/>
          </p:nvPr>
        </p:nvSpPr>
        <p:spPr>
          <a:xfrm>
            <a:off x="304799" y="10259200"/>
            <a:ext cx="8467725"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OBJECTIVES</a:t>
            </a:r>
          </a:p>
        </p:txBody>
      </p:sp>
      <p:sp>
        <p:nvSpPr>
          <p:cNvPr id="7" name="Text Placeholder 9">
            <a:extLst>
              <a:ext uri="{FF2B5EF4-FFF2-40B4-BE49-F238E27FC236}">
                <a16:creationId xmlns:a16="http://schemas.microsoft.com/office/drawing/2014/main" id="{8117EC9E-3A72-D043-936E-E3DBF8CD586B}"/>
              </a:ext>
            </a:extLst>
          </p:cNvPr>
          <p:cNvSpPr>
            <a:spLocks noGrp="1"/>
          </p:cNvSpPr>
          <p:nvPr>
            <p:ph type="body" sz="quarter" idx="18" hasCustomPrompt="1"/>
          </p:nvPr>
        </p:nvSpPr>
        <p:spPr>
          <a:xfrm>
            <a:off x="9001125" y="3807331"/>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MATERIALS &amp; METHODS</a:t>
            </a:r>
          </a:p>
        </p:txBody>
      </p:sp>
      <p:sp>
        <p:nvSpPr>
          <p:cNvPr id="8" name="Text Placeholder 9">
            <a:extLst>
              <a:ext uri="{FF2B5EF4-FFF2-40B4-BE49-F238E27FC236}">
                <a16:creationId xmlns:a16="http://schemas.microsoft.com/office/drawing/2014/main" id="{9C20A944-6F30-D64E-9031-D49D45A3AA54}"/>
              </a:ext>
            </a:extLst>
          </p:cNvPr>
          <p:cNvSpPr>
            <a:spLocks noGrp="1"/>
          </p:cNvSpPr>
          <p:nvPr>
            <p:ph type="body" sz="quarter" idx="19" hasCustomPrompt="1"/>
          </p:nvPr>
        </p:nvSpPr>
        <p:spPr>
          <a:xfrm>
            <a:off x="17716500" y="3842822"/>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RESULTS</a:t>
            </a:r>
          </a:p>
        </p:txBody>
      </p:sp>
      <p:sp>
        <p:nvSpPr>
          <p:cNvPr id="9" name="Text Placeholder 9">
            <a:extLst>
              <a:ext uri="{FF2B5EF4-FFF2-40B4-BE49-F238E27FC236}">
                <a16:creationId xmlns:a16="http://schemas.microsoft.com/office/drawing/2014/main" id="{F46554E1-E4E3-EE4E-9DF6-8D1B63BE4849}"/>
              </a:ext>
            </a:extLst>
          </p:cNvPr>
          <p:cNvSpPr>
            <a:spLocks noGrp="1"/>
          </p:cNvSpPr>
          <p:nvPr>
            <p:ph type="body" sz="quarter" idx="20" hasCustomPrompt="1"/>
          </p:nvPr>
        </p:nvSpPr>
        <p:spPr>
          <a:xfrm>
            <a:off x="35109151" y="3807331"/>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CONCLUSIONS</a:t>
            </a:r>
          </a:p>
        </p:txBody>
      </p:sp>
      <p:sp>
        <p:nvSpPr>
          <p:cNvPr id="10" name="Text Placeholder 9">
            <a:extLst>
              <a:ext uri="{FF2B5EF4-FFF2-40B4-BE49-F238E27FC236}">
                <a16:creationId xmlns:a16="http://schemas.microsoft.com/office/drawing/2014/main" id="{7E3532DD-53B8-2745-A8D3-D0E0621F4D56}"/>
              </a:ext>
            </a:extLst>
          </p:cNvPr>
          <p:cNvSpPr>
            <a:spLocks noGrp="1"/>
          </p:cNvSpPr>
          <p:nvPr>
            <p:ph type="body" sz="quarter" idx="21" hasCustomPrompt="1"/>
          </p:nvPr>
        </p:nvSpPr>
        <p:spPr>
          <a:xfrm>
            <a:off x="26431875" y="3821194"/>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RESULTS</a:t>
            </a:r>
          </a:p>
        </p:txBody>
      </p:sp>
      <p:sp>
        <p:nvSpPr>
          <p:cNvPr id="11" name="Text Placeholder 9">
            <a:extLst>
              <a:ext uri="{FF2B5EF4-FFF2-40B4-BE49-F238E27FC236}">
                <a16:creationId xmlns:a16="http://schemas.microsoft.com/office/drawing/2014/main" id="{19345576-4766-4642-9022-C5F9E3C00EB9}"/>
              </a:ext>
            </a:extLst>
          </p:cNvPr>
          <p:cNvSpPr>
            <a:spLocks noGrp="1"/>
          </p:cNvSpPr>
          <p:nvPr>
            <p:ph type="body" sz="quarter" idx="22" hasCustomPrompt="1"/>
          </p:nvPr>
        </p:nvSpPr>
        <p:spPr>
          <a:xfrm>
            <a:off x="35128199" y="12449906"/>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REFERENCES</a:t>
            </a:r>
          </a:p>
        </p:txBody>
      </p:sp>
      <p:sp>
        <p:nvSpPr>
          <p:cNvPr id="12" name="Text Placeholder 9">
            <a:extLst>
              <a:ext uri="{FF2B5EF4-FFF2-40B4-BE49-F238E27FC236}">
                <a16:creationId xmlns:a16="http://schemas.microsoft.com/office/drawing/2014/main" id="{3E3DEF36-01D1-C047-A55D-EAA3720C9524}"/>
              </a:ext>
            </a:extLst>
          </p:cNvPr>
          <p:cNvSpPr>
            <a:spLocks noGrp="1"/>
          </p:cNvSpPr>
          <p:nvPr>
            <p:ph type="body" sz="quarter" idx="23" hasCustomPrompt="1"/>
          </p:nvPr>
        </p:nvSpPr>
        <p:spPr>
          <a:xfrm>
            <a:off x="35152013" y="18850477"/>
            <a:ext cx="8467723"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ACKNOWLEDGEMENTS or  CONTACT</a:t>
            </a:r>
          </a:p>
        </p:txBody>
      </p:sp>
      <p:sp>
        <p:nvSpPr>
          <p:cNvPr id="13" name="Text Placeholder 13">
            <a:extLst>
              <a:ext uri="{FF2B5EF4-FFF2-40B4-BE49-F238E27FC236}">
                <a16:creationId xmlns:a16="http://schemas.microsoft.com/office/drawing/2014/main" id="{121431B4-478B-EA4B-B694-FDF84187751C}"/>
              </a:ext>
            </a:extLst>
          </p:cNvPr>
          <p:cNvSpPr>
            <a:spLocks noGrp="1"/>
          </p:cNvSpPr>
          <p:nvPr>
            <p:ph type="body" sz="quarter" idx="34" hasCustomPrompt="1"/>
          </p:nvPr>
        </p:nvSpPr>
        <p:spPr>
          <a:xfrm>
            <a:off x="304803" y="4319902"/>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3">
            <a:extLst>
              <a:ext uri="{FF2B5EF4-FFF2-40B4-BE49-F238E27FC236}">
                <a16:creationId xmlns:a16="http://schemas.microsoft.com/office/drawing/2014/main" id="{92E95DE9-2619-7E43-A330-A3A50866501C}"/>
              </a:ext>
            </a:extLst>
          </p:cNvPr>
          <p:cNvSpPr>
            <a:spLocks noGrp="1"/>
          </p:cNvSpPr>
          <p:nvPr>
            <p:ph type="body" sz="quarter" idx="33" hasCustomPrompt="1"/>
          </p:nvPr>
        </p:nvSpPr>
        <p:spPr>
          <a:xfrm>
            <a:off x="304803" y="10764676"/>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Text Placeholder 13">
            <a:extLst>
              <a:ext uri="{FF2B5EF4-FFF2-40B4-BE49-F238E27FC236}">
                <a16:creationId xmlns:a16="http://schemas.microsoft.com/office/drawing/2014/main" id="{9153C067-9D47-EC40-9244-1054555612DD}"/>
              </a:ext>
            </a:extLst>
          </p:cNvPr>
          <p:cNvSpPr>
            <a:spLocks noGrp="1"/>
          </p:cNvSpPr>
          <p:nvPr>
            <p:ph type="body" sz="quarter" idx="35" hasCustomPrompt="1"/>
          </p:nvPr>
        </p:nvSpPr>
        <p:spPr>
          <a:xfrm>
            <a:off x="9001127" y="4319902"/>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Text Placeholder 13">
            <a:extLst>
              <a:ext uri="{FF2B5EF4-FFF2-40B4-BE49-F238E27FC236}">
                <a16:creationId xmlns:a16="http://schemas.microsoft.com/office/drawing/2014/main" id="{441C9C29-ED21-A743-9FC9-5E878BDC4379}"/>
              </a:ext>
            </a:extLst>
          </p:cNvPr>
          <p:cNvSpPr>
            <a:spLocks noGrp="1"/>
          </p:cNvSpPr>
          <p:nvPr>
            <p:ph type="body" sz="quarter" idx="36" hasCustomPrompt="1"/>
          </p:nvPr>
        </p:nvSpPr>
        <p:spPr>
          <a:xfrm>
            <a:off x="17735553" y="4319902"/>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Text Placeholder 13">
            <a:extLst>
              <a:ext uri="{FF2B5EF4-FFF2-40B4-BE49-F238E27FC236}">
                <a16:creationId xmlns:a16="http://schemas.microsoft.com/office/drawing/2014/main" id="{78709FFA-2CB5-AA45-888E-20D59F5621B9}"/>
              </a:ext>
            </a:extLst>
          </p:cNvPr>
          <p:cNvSpPr>
            <a:spLocks noGrp="1"/>
          </p:cNvSpPr>
          <p:nvPr>
            <p:ph type="body" sz="quarter" idx="37" hasCustomPrompt="1"/>
          </p:nvPr>
        </p:nvSpPr>
        <p:spPr>
          <a:xfrm>
            <a:off x="26431877" y="4319902"/>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Text Placeholder 13">
            <a:extLst>
              <a:ext uri="{FF2B5EF4-FFF2-40B4-BE49-F238E27FC236}">
                <a16:creationId xmlns:a16="http://schemas.microsoft.com/office/drawing/2014/main" id="{C470B429-923F-6346-892B-1A1ADBEF9E52}"/>
              </a:ext>
            </a:extLst>
          </p:cNvPr>
          <p:cNvSpPr>
            <a:spLocks noGrp="1"/>
          </p:cNvSpPr>
          <p:nvPr>
            <p:ph type="body" sz="quarter" idx="38" hasCustomPrompt="1"/>
          </p:nvPr>
        </p:nvSpPr>
        <p:spPr>
          <a:xfrm>
            <a:off x="35128199" y="4316553"/>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Text Placeholder 13">
            <a:extLst>
              <a:ext uri="{FF2B5EF4-FFF2-40B4-BE49-F238E27FC236}">
                <a16:creationId xmlns:a16="http://schemas.microsoft.com/office/drawing/2014/main" id="{0E8C8969-FF9B-0B43-B8B7-059C5B8267AE}"/>
              </a:ext>
            </a:extLst>
          </p:cNvPr>
          <p:cNvSpPr>
            <a:spLocks noGrp="1"/>
          </p:cNvSpPr>
          <p:nvPr>
            <p:ph type="body" sz="quarter" idx="39" hasCustomPrompt="1"/>
          </p:nvPr>
        </p:nvSpPr>
        <p:spPr>
          <a:xfrm>
            <a:off x="35128199" y="12850016"/>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Text Placeholder 13">
            <a:extLst>
              <a:ext uri="{FF2B5EF4-FFF2-40B4-BE49-F238E27FC236}">
                <a16:creationId xmlns:a16="http://schemas.microsoft.com/office/drawing/2014/main" id="{7DAE2197-DA95-D243-BD62-1C61EAA2D1FA}"/>
              </a:ext>
            </a:extLst>
          </p:cNvPr>
          <p:cNvSpPr>
            <a:spLocks noGrp="1"/>
          </p:cNvSpPr>
          <p:nvPr>
            <p:ph type="body" sz="quarter" idx="40" hasCustomPrompt="1"/>
          </p:nvPr>
        </p:nvSpPr>
        <p:spPr>
          <a:xfrm>
            <a:off x="35152013" y="19386419"/>
            <a:ext cx="842486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extLst>
    <p:ext uri="{DCECCB84-F9BA-43D5-87BE-67443E8EF086}">
      <p15:sldGuideLst xmlns:p15="http://schemas.microsoft.com/office/powerpoint/2012/main">
        <p15:guide id="1" orient="horz" pos="2256" userDrawn="1">
          <p15:clr>
            <a:srgbClr val="FBAE40"/>
          </p15:clr>
        </p15:guide>
        <p15:guide id="2" pos="192" userDrawn="1">
          <p15:clr>
            <a:srgbClr val="FBAE40"/>
          </p15:clr>
        </p15:guide>
        <p15:guide id="3" pos="5526" userDrawn="1">
          <p15:clr>
            <a:srgbClr val="FBAE40"/>
          </p15:clr>
        </p15:guide>
        <p15:guide id="4" pos="5670" userDrawn="1">
          <p15:clr>
            <a:srgbClr val="FBAE40"/>
          </p15:clr>
        </p15:guide>
        <p15:guide id="5" pos="11016" userDrawn="1">
          <p15:clr>
            <a:srgbClr val="FBAE40"/>
          </p15:clr>
        </p15:guide>
        <p15:guide id="6" pos="11160" userDrawn="1">
          <p15:clr>
            <a:srgbClr val="FBAE40"/>
          </p15:clr>
        </p15:guide>
        <p15:guide id="7" pos="16488" userDrawn="1">
          <p15:clr>
            <a:srgbClr val="FBAE40"/>
          </p15:clr>
        </p15:guide>
        <p15:guide id="8" pos="16632" userDrawn="1">
          <p15:clr>
            <a:srgbClr val="FBAE40"/>
          </p15:clr>
        </p15:guide>
        <p15:guide id="9" pos="21978" userDrawn="1">
          <p15:clr>
            <a:srgbClr val="FBAE40"/>
          </p15:clr>
        </p15:guide>
        <p15:guide id="10" pos="22122" userDrawn="1">
          <p15:clr>
            <a:srgbClr val="FBAE40"/>
          </p15:clr>
        </p15:guide>
        <p15:guide id="11" pos="27450" userDrawn="1">
          <p15:clr>
            <a:srgbClr val="FBAE40"/>
          </p15:clr>
        </p15:guide>
        <p15:guide id="12" orient="horz" pos="1348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9211571"/>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0" name="Rectangle 36">
            <a:extLst>
              <a:ext uri="{FF2B5EF4-FFF2-40B4-BE49-F238E27FC236}">
                <a16:creationId xmlns:a16="http://schemas.microsoft.com/office/drawing/2014/main" id="{B82F2237-BAB6-704C-82F3-FA64CC22DF29}"/>
              </a:ext>
            </a:extLst>
          </p:cNvPr>
          <p:cNvSpPr>
            <a:spLocks noChangeArrowheads="1"/>
          </p:cNvSpPr>
          <p:nvPr userDrawn="1"/>
        </p:nvSpPr>
        <p:spPr bwMode="auto">
          <a:xfrm>
            <a:off x="0" y="0"/>
            <a:ext cx="43891200" cy="3200400"/>
          </a:xfrm>
          <a:prstGeom prst="rect">
            <a:avLst/>
          </a:prstGeom>
          <a:solidFill>
            <a:schemeClr val="accent1"/>
          </a:solidFill>
          <a:ln w="9525">
            <a:noFill/>
            <a:miter lim="800000"/>
            <a:headEnd/>
            <a:tailEnd/>
          </a:ln>
          <a:effectLst/>
        </p:spPr>
        <p:txBody>
          <a:bodyPr wrap="none" lIns="60957" tIns="30479" rIns="60957" bIns="30479" anchor="ctr"/>
          <a:lstStyle/>
          <a:p>
            <a:pPr>
              <a:defRPr/>
            </a:pPr>
            <a:endParaRPr lang="en-US" sz="3276" dirty="0"/>
          </a:p>
        </p:txBody>
      </p:sp>
      <p:sp>
        <p:nvSpPr>
          <p:cNvPr id="12" name="Text Box 14">
            <a:extLst>
              <a:ext uri="{FF2B5EF4-FFF2-40B4-BE49-F238E27FC236}">
                <a16:creationId xmlns:a16="http://schemas.microsoft.com/office/drawing/2014/main" id="{4FAAEDB7-9BBE-8D43-950B-E1D906765494}"/>
              </a:ext>
            </a:extLst>
          </p:cNvPr>
          <p:cNvSpPr txBox="1">
            <a:spLocks noChangeArrowheads="1"/>
          </p:cNvSpPr>
          <p:nvPr userDrawn="1"/>
        </p:nvSpPr>
        <p:spPr bwMode="auto">
          <a:xfrm>
            <a:off x="594464" y="21509388"/>
            <a:ext cx="2095500" cy="246348"/>
          </a:xfrm>
          <a:prstGeom prst="rect">
            <a:avLst/>
          </a:prstGeom>
          <a:noFill/>
          <a:ln w="9525">
            <a:noFill/>
            <a:miter lim="800000"/>
            <a:headEnd/>
            <a:tailEnd/>
          </a:ln>
          <a:effectLst/>
        </p:spPr>
        <p:txBody>
          <a:bodyPr wrap="square" lIns="60843" tIns="30416" rIns="60843" bIns="30416">
            <a:spAutoFit/>
          </a:bodyPr>
          <a:lstStyle/>
          <a:p>
            <a:pPr eaLnBrk="0" hangingPunct="0">
              <a:lnSpc>
                <a:spcPct val="65000"/>
              </a:lnSpc>
              <a:spcBef>
                <a:spcPct val="50000"/>
              </a:spcBef>
              <a:defRPr/>
            </a:pPr>
            <a:r>
              <a:rPr lang="en-US" sz="400" b="1" dirty="0">
                <a:solidFill>
                  <a:schemeClr val="bg1">
                    <a:lumMod val="75000"/>
                  </a:schemeClr>
                </a:solidFill>
                <a:latin typeface="Arial" charset="0"/>
              </a:rPr>
              <a:t>RESEARCH POSTER PRESENTATION TEMPLATE © 2019</a:t>
            </a:r>
          </a:p>
          <a:p>
            <a:pPr eaLnBrk="0" hangingPunct="0">
              <a:lnSpc>
                <a:spcPct val="65000"/>
              </a:lnSpc>
              <a:spcBef>
                <a:spcPct val="50000"/>
              </a:spcBef>
              <a:defRPr/>
            </a:pPr>
            <a:r>
              <a:rPr lang="en-US" sz="800" b="1" dirty="0">
                <a:solidFill>
                  <a:schemeClr val="bg1">
                    <a:lumMod val="75000"/>
                  </a:schemeClr>
                </a:solidFill>
                <a:latin typeface="Arial" charset="0"/>
              </a:rPr>
              <a:t>www.PosterPresentations.com</a:t>
            </a:r>
          </a:p>
        </p:txBody>
      </p:sp>
      <p:sp>
        <p:nvSpPr>
          <p:cNvPr id="13" name="Rounded Rectangle 12">
            <a:extLst>
              <a:ext uri="{FF2B5EF4-FFF2-40B4-BE49-F238E27FC236}">
                <a16:creationId xmlns:a16="http://schemas.microsoft.com/office/drawing/2014/main" id="{D485C5EC-23A0-7D40-81CB-4F3ADD296005}"/>
              </a:ext>
            </a:extLst>
          </p:cNvPr>
          <p:cNvSpPr/>
          <p:nvPr userDrawn="1"/>
        </p:nvSpPr>
        <p:spPr>
          <a:xfrm>
            <a:off x="30480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29" name="Rounded Rectangle 28">
            <a:extLst>
              <a:ext uri="{FF2B5EF4-FFF2-40B4-BE49-F238E27FC236}">
                <a16:creationId xmlns:a16="http://schemas.microsoft.com/office/drawing/2014/main" id="{FB7E1ED3-C5C4-3442-BA2D-502AE27F2860}"/>
              </a:ext>
            </a:extLst>
          </p:cNvPr>
          <p:cNvSpPr/>
          <p:nvPr userDrawn="1"/>
        </p:nvSpPr>
        <p:spPr>
          <a:xfrm>
            <a:off x="1770888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a:effectLst>
            <a:outerShdw blurRad="50800" dist="50800" dir="5400000" sx="1000" sy="1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0" name="Rounded Rectangle 29">
            <a:extLst>
              <a:ext uri="{FF2B5EF4-FFF2-40B4-BE49-F238E27FC236}">
                <a16:creationId xmlns:a16="http://schemas.microsoft.com/office/drawing/2014/main" id="{3245A3C7-C474-8D47-9441-9BCC37531821}"/>
              </a:ext>
            </a:extLst>
          </p:cNvPr>
          <p:cNvSpPr/>
          <p:nvPr userDrawn="1"/>
        </p:nvSpPr>
        <p:spPr>
          <a:xfrm>
            <a:off x="2641092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1" name="Rounded Rectangle 30">
            <a:extLst>
              <a:ext uri="{FF2B5EF4-FFF2-40B4-BE49-F238E27FC236}">
                <a16:creationId xmlns:a16="http://schemas.microsoft.com/office/drawing/2014/main" id="{26B3EB23-1B8E-D644-9397-F0D3C1F712F9}"/>
              </a:ext>
            </a:extLst>
          </p:cNvPr>
          <p:cNvSpPr/>
          <p:nvPr userDrawn="1"/>
        </p:nvSpPr>
        <p:spPr>
          <a:xfrm>
            <a:off x="3511296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2" name="Rounded Rectangle 31">
            <a:extLst>
              <a:ext uri="{FF2B5EF4-FFF2-40B4-BE49-F238E27FC236}">
                <a16:creationId xmlns:a16="http://schemas.microsoft.com/office/drawing/2014/main" id="{F61B3511-74B8-C246-AF48-05E5D5A1652E}"/>
              </a:ext>
            </a:extLst>
          </p:cNvPr>
          <p:cNvSpPr/>
          <p:nvPr userDrawn="1"/>
        </p:nvSpPr>
        <p:spPr>
          <a:xfrm>
            <a:off x="900684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cxnSp>
        <p:nvCxnSpPr>
          <p:cNvPr id="34" name="Straight Connector 33">
            <a:extLst>
              <a:ext uri="{FF2B5EF4-FFF2-40B4-BE49-F238E27FC236}">
                <a16:creationId xmlns:a16="http://schemas.microsoft.com/office/drawing/2014/main" id="{457BE808-A53B-994E-80E2-9E761219D543}"/>
              </a:ext>
            </a:extLst>
          </p:cNvPr>
          <p:cNvCxnSpPr>
            <a:cxnSpLocks/>
          </p:cNvCxnSpPr>
          <p:nvPr userDrawn="1"/>
        </p:nvCxnSpPr>
        <p:spPr>
          <a:xfrm>
            <a:off x="0" y="3209799"/>
            <a:ext cx="43891200"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2925860" rtl="0" eaLnBrk="1" latinLnBrk="0" hangingPunct="1">
        <a:spcBef>
          <a:spcPct val="0"/>
        </a:spcBef>
        <a:buNone/>
        <a:defRPr sz="5867" kern="1200">
          <a:solidFill>
            <a:schemeClr val="bg1"/>
          </a:solidFill>
          <a:latin typeface="Trebuchet MS" pitchFamily="34" charset="0"/>
          <a:ea typeface="+mj-ea"/>
          <a:cs typeface="+mj-cs"/>
        </a:defRPr>
      </a:lvl1pPr>
    </p:titleStyle>
    <p:bodyStyle>
      <a:lvl1pPr marL="507987" indent="-507987" algn="l" defTabSz="2925860" rtl="0" eaLnBrk="1" latinLnBrk="0" hangingPunct="1">
        <a:spcBef>
          <a:spcPct val="20000"/>
        </a:spcBef>
        <a:buFont typeface="Arial" pitchFamily="34" charset="0"/>
        <a:buChar char="•"/>
        <a:tabLst/>
        <a:defRPr sz="3200" kern="1200">
          <a:solidFill>
            <a:schemeClr val="tx1"/>
          </a:solidFill>
          <a:latin typeface="+mn-lt"/>
          <a:ea typeface="+mn-ea"/>
          <a:cs typeface="+mn-cs"/>
        </a:defRPr>
      </a:lvl1pPr>
      <a:lvl2pPr marL="507987" indent="-507987" algn="l" defTabSz="2925860" rtl="0" eaLnBrk="1" latinLnBrk="0" hangingPunct="1">
        <a:spcBef>
          <a:spcPct val="20000"/>
        </a:spcBef>
        <a:buFont typeface="Arial" pitchFamily="34" charset="0"/>
        <a:buChar char="–"/>
        <a:tabLst/>
        <a:defRPr sz="2667" kern="1200">
          <a:solidFill>
            <a:schemeClr val="tx1"/>
          </a:solidFill>
          <a:latin typeface="+mn-lt"/>
          <a:ea typeface="+mn-ea"/>
          <a:cs typeface="+mn-cs"/>
        </a:defRPr>
      </a:lvl2pPr>
      <a:lvl3pPr marL="507987" indent="-507987" algn="l" defTabSz="2925860" rtl="0" eaLnBrk="1" latinLnBrk="0" hangingPunct="1">
        <a:spcBef>
          <a:spcPct val="20000"/>
        </a:spcBef>
        <a:buFont typeface="Arial" pitchFamily="34" charset="0"/>
        <a:buChar char="•"/>
        <a:tabLst/>
        <a:defRPr sz="2133" kern="1200">
          <a:solidFill>
            <a:schemeClr val="tx1"/>
          </a:solidFill>
          <a:latin typeface="+mn-lt"/>
          <a:ea typeface="+mn-ea"/>
          <a:cs typeface="+mn-cs"/>
        </a:defRPr>
      </a:lvl3pPr>
      <a:lvl4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4pPr>
      <a:lvl5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5pPr>
      <a:lvl6pPr marL="804611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046"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197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490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9pPr>
    </p:bodyStyle>
    <p:otherStyle>
      <a:defPPr>
        <a:defRPr lang="en-US"/>
      </a:defPPr>
      <a:lvl1pPr marL="0" algn="l" defTabSz="2925860" rtl="0" eaLnBrk="1" latinLnBrk="0" hangingPunct="1">
        <a:defRPr sz="5733" kern="1200">
          <a:solidFill>
            <a:schemeClr val="tx1"/>
          </a:solidFill>
          <a:latin typeface="+mn-lt"/>
          <a:ea typeface="+mn-ea"/>
          <a:cs typeface="+mn-cs"/>
        </a:defRPr>
      </a:lvl1pPr>
      <a:lvl2pPr marL="1462931" algn="l" defTabSz="2925860" rtl="0" eaLnBrk="1" latinLnBrk="0" hangingPunct="1">
        <a:defRPr sz="5733" kern="1200">
          <a:solidFill>
            <a:schemeClr val="tx1"/>
          </a:solidFill>
          <a:latin typeface="+mn-lt"/>
          <a:ea typeface="+mn-ea"/>
          <a:cs typeface="+mn-cs"/>
        </a:defRPr>
      </a:lvl2pPr>
      <a:lvl3pPr marL="2925860" algn="l" defTabSz="2925860" rtl="0" eaLnBrk="1" latinLnBrk="0" hangingPunct="1">
        <a:defRPr sz="5733" kern="1200">
          <a:solidFill>
            <a:schemeClr val="tx1"/>
          </a:solidFill>
          <a:latin typeface="+mn-lt"/>
          <a:ea typeface="+mn-ea"/>
          <a:cs typeface="+mn-cs"/>
        </a:defRPr>
      </a:lvl3pPr>
      <a:lvl4pPr marL="4388792" algn="l" defTabSz="2925860" rtl="0" eaLnBrk="1" latinLnBrk="0" hangingPunct="1">
        <a:defRPr sz="5733" kern="1200">
          <a:solidFill>
            <a:schemeClr val="tx1"/>
          </a:solidFill>
          <a:latin typeface="+mn-lt"/>
          <a:ea typeface="+mn-ea"/>
          <a:cs typeface="+mn-cs"/>
        </a:defRPr>
      </a:lvl4pPr>
      <a:lvl5pPr marL="5851722" algn="l" defTabSz="2925860" rtl="0" eaLnBrk="1" latinLnBrk="0" hangingPunct="1">
        <a:defRPr sz="5733" kern="1200">
          <a:solidFill>
            <a:schemeClr val="tx1"/>
          </a:solidFill>
          <a:latin typeface="+mn-lt"/>
          <a:ea typeface="+mn-ea"/>
          <a:cs typeface="+mn-cs"/>
        </a:defRPr>
      </a:lvl5pPr>
      <a:lvl6pPr marL="7314652" algn="l" defTabSz="2925860" rtl="0" eaLnBrk="1" latinLnBrk="0" hangingPunct="1">
        <a:defRPr sz="5733" kern="1200">
          <a:solidFill>
            <a:schemeClr val="tx1"/>
          </a:solidFill>
          <a:latin typeface="+mn-lt"/>
          <a:ea typeface="+mn-ea"/>
          <a:cs typeface="+mn-cs"/>
        </a:defRPr>
      </a:lvl6pPr>
      <a:lvl7pPr marL="8777583" algn="l" defTabSz="2925860" rtl="0" eaLnBrk="1" latinLnBrk="0" hangingPunct="1">
        <a:defRPr sz="5733" kern="1200">
          <a:solidFill>
            <a:schemeClr val="tx1"/>
          </a:solidFill>
          <a:latin typeface="+mn-lt"/>
          <a:ea typeface="+mn-ea"/>
          <a:cs typeface="+mn-cs"/>
        </a:defRPr>
      </a:lvl7pPr>
      <a:lvl8pPr marL="10240512" algn="l" defTabSz="2925860" rtl="0" eaLnBrk="1" latinLnBrk="0" hangingPunct="1">
        <a:defRPr sz="5733" kern="1200">
          <a:solidFill>
            <a:schemeClr val="tx1"/>
          </a:solidFill>
          <a:latin typeface="+mn-lt"/>
          <a:ea typeface="+mn-ea"/>
          <a:cs typeface="+mn-cs"/>
        </a:defRPr>
      </a:lvl8pPr>
      <a:lvl9pPr marL="11703443" algn="l" defTabSz="2925860" rtl="0" eaLnBrk="1" latinLnBrk="0" hangingPunct="1">
        <a:defRPr sz="5733"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0" name="Rectangle 36">
            <a:extLst>
              <a:ext uri="{FF2B5EF4-FFF2-40B4-BE49-F238E27FC236}">
                <a16:creationId xmlns:a16="http://schemas.microsoft.com/office/drawing/2014/main" id="{B82F2237-BAB6-704C-82F3-FA64CC22DF29}"/>
              </a:ext>
            </a:extLst>
          </p:cNvPr>
          <p:cNvSpPr>
            <a:spLocks noChangeArrowheads="1"/>
          </p:cNvSpPr>
          <p:nvPr userDrawn="1"/>
        </p:nvSpPr>
        <p:spPr bwMode="auto">
          <a:xfrm>
            <a:off x="0" y="0"/>
            <a:ext cx="43891200" cy="3200400"/>
          </a:xfrm>
          <a:prstGeom prst="rect">
            <a:avLst/>
          </a:prstGeom>
          <a:solidFill>
            <a:schemeClr val="accent1"/>
          </a:solidFill>
          <a:ln w="9525">
            <a:noFill/>
            <a:miter lim="800000"/>
            <a:headEnd/>
            <a:tailEnd/>
          </a:ln>
          <a:effectLst/>
        </p:spPr>
        <p:txBody>
          <a:bodyPr wrap="none" lIns="60957" tIns="30479" rIns="60957" bIns="30479" anchor="ctr"/>
          <a:lstStyle/>
          <a:p>
            <a:pPr>
              <a:defRPr/>
            </a:pPr>
            <a:endParaRPr lang="en-US" sz="3276" dirty="0"/>
          </a:p>
        </p:txBody>
      </p:sp>
      <p:sp>
        <p:nvSpPr>
          <p:cNvPr id="12" name="Text Box 14">
            <a:extLst>
              <a:ext uri="{FF2B5EF4-FFF2-40B4-BE49-F238E27FC236}">
                <a16:creationId xmlns:a16="http://schemas.microsoft.com/office/drawing/2014/main" id="{4FAAEDB7-9BBE-8D43-950B-E1D906765494}"/>
              </a:ext>
            </a:extLst>
          </p:cNvPr>
          <p:cNvSpPr txBox="1">
            <a:spLocks noChangeArrowheads="1"/>
          </p:cNvSpPr>
          <p:nvPr userDrawn="1"/>
        </p:nvSpPr>
        <p:spPr bwMode="auto">
          <a:xfrm>
            <a:off x="594464" y="21509388"/>
            <a:ext cx="2095500" cy="246348"/>
          </a:xfrm>
          <a:prstGeom prst="rect">
            <a:avLst/>
          </a:prstGeom>
          <a:noFill/>
          <a:ln w="9525">
            <a:noFill/>
            <a:miter lim="800000"/>
            <a:headEnd/>
            <a:tailEnd/>
          </a:ln>
          <a:effectLst/>
        </p:spPr>
        <p:txBody>
          <a:bodyPr wrap="square" lIns="60843" tIns="30416" rIns="60843" bIns="30416">
            <a:spAutoFit/>
          </a:bodyPr>
          <a:lstStyle/>
          <a:p>
            <a:pPr eaLnBrk="0" hangingPunct="0">
              <a:lnSpc>
                <a:spcPct val="65000"/>
              </a:lnSpc>
              <a:spcBef>
                <a:spcPct val="50000"/>
              </a:spcBef>
              <a:defRPr/>
            </a:pPr>
            <a:r>
              <a:rPr lang="en-US" sz="400" b="1" dirty="0">
                <a:solidFill>
                  <a:schemeClr val="bg1">
                    <a:lumMod val="75000"/>
                  </a:schemeClr>
                </a:solidFill>
                <a:latin typeface="Arial" charset="0"/>
              </a:rPr>
              <a:t>RESEARCH POSTER PRESENTATION TEMPLATE © 2019</a:t>
            </a:r>
          </a:p>
          <a:p>
            <a:pPr eaLnBrk="0" hangingPunct="0">
              <a:lnSpc>
                <a:spcPct val="65000"/>
              </a:lnSpc>
              <a:spcBef>
                <a:spcPct val="50000"/>
              </a:spcBef>
              <a:defRPr/>
            </a:pPr>
            <a:r>
              <a:rPr lang="en-US" sz="800" b="1" dirty="0">
                <a:solidFill>
                  <a:schemeClr val="bg1">
                    <a:lumMod val="75000"/>
                  </a:schemeClr>
                </a:solidFill>
                <a:latin typeface="Arial" charset="0"/>
              </a:rPr>
              <a:t>www.PosterPresentations.com</a:t>
            </a:r>
          </a:p>
        </p:txBody>
      </p:sp>
      <p:sp>
        <p:nvSpPr>
          <p:cNvPr id="13" name="Rounded Rectangle 12">
            <a:extLst>
              <a:ext uri="{FF2B5EF4-FFF2-40B4-BE49-F238E27FC236}">
                <a16:creationId xmlns:a16="http://schemas.microsoft.com/office/drawing/2014/main" id="{D485C5EC-23A0-7D40-81CB-4F3ADD296005}"/>
              </a:ext>
            </a:extLst>
          </p:cNvPr>
          <p:cNvSpPr/>
          <p:nvPr userDrawn="1"/>
        </p:nvSpPr>
        <p:spPr>
          <a:xfrm>
            <a:off x="30480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29" name="Rounded Rectangle 28">
            <a:extLst>
              <a:ext uri="{FF2B5EF4-FFF2-40B4-BE49-F238E27FC236}">
                <a16:creationId xmlns:a16="http://schemas.microsoft.com/office/drawing/2014/main" id="{FB7E1ED3-C5C4-3442-BA2D-502AE27F2860}"/>
              </a:ext>
            </a:extLst>
          </p:cNvPr>
          <p:cNvSpPr/>
          <p:nvPr userDrawn="1"/>
        </p:nvSpPr>
        <p:spPr>
          <a:xfrm>
            <a:off x="1770888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a:effectLst>
            <a:outerShdw blurRad="50800" dist="50800" dir="5400000" sx="1000" sy="1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0" name="Rounded Rectangle 29">
            <a:extLst>
              <a:ext uri="{FF2B5EF4-FFF2-40B4-BE49-F238E27FC236}">
                <a16:creationId xmlns:a16="http://schemas.microsoft.com/office/drawing/2014/main" id="{3245A3C7-C474-8D47-9441-9BCC37531821}"/>
              </a:ext>
            </a:extLst>
          </p:cNvPr>
          <p:cNvSpPr/>
          <p:nvPr userDrawn="1"/>
        </p:nvSpPr>
        <p:spPr>
          <a:xfrm>
            <a:off x="2641092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1" name="Rounded Rectangle 30">
            <a:extLst>
              <a:ext uri="{FF2B5EF4-FFF2-40B4-BE49-F238E27FC236}">
                <a16:creationId xmlns:a16="http://schemas.microsoft.com/office/drawing/2014/main" id="{26B3EB23-1B8E-D644-9397-F0D3C1F712F9}"/>
              </a:ext>
            </a:extLst>
          </p:cNvPr>
          <p:cNvSpPr/>
          <p:nvPr userDrawn="1"/>
        </p:nvSpPr>
        <p:spPr>
          <a:xfrm>
            <a:off x="3511296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2" name="Rounded Rectangle 31">
            <a:extLst>
              <a:ext uri="{FF2B5EF4-FFF2-40B4-BE49-F238E27FC236}">
                <a16:creationId xmlns:a16="http://schemas.microsoft.com/office/drawing/2014/main" id="{F61B3511-74B8-C246-AF48-05E5D5A1652E}"/>
              </a:ext>
            </a:extLst>
          </p:cNvPr>
          <p:cNvSpPr/>
          <p:nvPr userDrawn="1"/>
        </p:nvSpPr>
        <p:spPr>
          <a:xfrm>
            <a:off x="900684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cxnSp>
        <p:nvCxnSpPr>
          <p:cNvPr id="34" name="Straight Connector 33">
            <a:extLst>
              <a:ext uri="{FF2B5EF4-FFF2-40B4-BE49-F238E27FC236}">
                <a16:creationId xmlns:a16="http://schemas.microsoft.com/office/drawing/2014/main" id="{457BE808-A53B-994E-80E2-9E761219D543}"/>
              </a:ext>
            </a:extLst>
          </p:cNvPr>
          <p:cNvCxnSpPr>
            <a:cxnSpLocks/>
          </p:cNvCxnSpPr>
          <p:nvPr userDrawn="1"/>
        </p:nvCxnSpPr>
        <p:spPr>
          <a:xfrm>
            <a:off x="0" y="3209799"/>
            <a:ext cx="43891200"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2359196"/>
      </p:ext>
    </p:extLst>
  </p:cSld>
  <p:clrMap bg1="lt1" tx1="dk1" bg2="lt2" tx2="dk2" accent1="accent1" accent2="accent2" accent3="accent3" accent4="accent4" accent5="accent5" accent6="accent6" hlink="hlink" folHlink="folHlink"/>
  <p:sldLayoutIdLst>
    <p:sldLayoutId id="2147483654" r:id="rId1"/>
  </p:sldLayoutIdLst>
  <p:txStyles>
    <p:titleStyle>
      <a:lvl1pPr algn="ctr" defTabSz="2925860" rtl="0" eaLnBrk="1" latinLnBrk="0" hangingPunct="1">
        <a:spcBef>
          <a:spcPct val="0"/>
        </a:spcBef>
        <a:buNone/>
        <a:defRPr sz="5867" kern="1200">
          <a:solidFill>
            <a:schemeClr val="bg1"/>
          </a:solidFill>
          <a:latin typeface="Trebuchet MS" pitchFamily="34" charset="0"/>
          <a:ea typeface="+mj-ea"/>
          <a:cs typeface="+mj-cs"/>
        </a:defRPr>
      </a:lvl1pPr>
    </p:titleStyle>
    <p:bodyStyle>
      <a:lvl1pPr marL="507987" indent="-507987" algn="l" defTabSz="2925860" rtl="0" eaLnBrk="1" latinLnBrk="0" hangingPunct="1">
        <a:spcBef>
          <a:spcPct val="20000"/>
        </a:spcBef>
        <a:buFont typeface="Arial" pitchFamily="34" charset="0"/>
        <a:buChar char="•"/>
        <a:tabLst/>
        <a:defRPr sz="3200" kern="1200">
          <a:solidFill>
            <a:schemeClr val="tx1"/>
          </a:solidFill>
          <a:latin typeface="+mn-lt"/>
          <a:ea typeface="+mn-ea"/>
          <a:cs typeface="+mn-cs"/>
        </a:defRPr>
      </a:lvl1pPr>
      <a:lvl2pPr marL="507987" indent="-507987" algn="l" defTabSz="2925860" rtl="0" eaLnBrk="1" latinLnBrk="0" hangingPunct="1">
        <a:spcBef>
          <a:spcPct val="20000"/>
        </a:spcBef>
        <a:buFont typeface="Arial" pitchFamily="34" charset="0"/>
        <a:buChar char="–"/>
        <a:tabLst/>
        <a:defRPr sz="2667" kern="1200">
          <a:solidFill>
            <a:schemeClr val="tx1"/>
          </a:solidFill>
          <a:latin typeface="+mn-lt"/>
          <a:ea typeface="+mn-ea"/>
          <a:cs typeface="+mn-cs"/>
        </a:defRPr>
      </a:lvl2pPr>
      <a:lvl3pPr marL="507987" indent="-507987" algn="l" defTabSz="2925860" rtl="0" eaLnBrk="1" latinLnBrk="0" hangingPunct="1">
        <a:spcBef>
          <a:spcPct val="20000"/>
        </a:spcBef>
        <a:buFont typeface="Arial" pitchFamily="34" charset="0"/>
        <a:buChar char="•"/>
        <a:tabLst/>
        <a:defRPr sz="2133" kern="1200">
          <a:solidFill>
            <a:schemeClr val="tx1"/>
          </a:solidFill>
          <a:latin typeface="+mn-lt"/>
          <a:ea typeface="+mn-ea"/>
          <a:cs typeface="+mn-cs"/>
        </a:defRPr>
      </a:lvl3pPr>
      <a:lvl4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4pPr>
      <a:lvl5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5pPr>
      <a:lvl6pPr marL="804611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046"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197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490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9pPr>
    </p:bodyStyle>
    <p:otherStyle>
      <a:defPPr>
        <a:defRPr lang="en-US"/>
      </a:defPPr>
      <a:lvl1pPr marL="0" algn="l" defTabSz="2925860" rtl="0" eaLnBrk="1" latinLnBrk="0" hangingPunct="1">
        <a:defRPr sz="5733" kern="1200">
          <a:solidFill>
            <a:schemeClr val="tx1"/>
          </a:solidFill>
          <a:latin typeface="+mn-lt"/>
          <a:ea typeface="+mn-ea"/>
          <a:cs typeface="+mn-cs"/>
        </a:defRPr>
      </a:lvl1pPr>
      <a:lvl2pPr marL="1462931" algn="l" defTabSz="2925860" rtl="0" eaLnBrk="1" latinLnBrk="0" hangingPunct="1">
        <a:defRPr sz="5733" kern="1200">
          <a:solidFill>
            <a:schemeClr val="tx1"/>
          </a:solidFill>
          <a:latin typeface="+mn-lt"/>
          <a:ea typeface="+mn-ea"/>
          <a:cs typeface="+mn-cs"/>
        </a:defRPr>
      </a:lvl2pPr>
      <a:lvl3pPr marL="2925860" algn="l" defTabSz="2925860" rtl="0" eaLnBrk="1" latinLnBrk="0" hangingPunct="1">
        <a:defRPr sz="5733" kern="1200">
          <a:solidFill>
            <a:schemeClr val="tx1"/>
          </a:solidFill>
          <a:latin typeface="+mn-lt"/>
          <a:ea typeface="+mn-ea"/>
          <a:cs typeface="+mn-cs"/>
        </a:defRPr>
      </a:lvl3pPr>
      <a:lvl4pPr marL="4388792" algn="l" defTabSz="2925860" rtl="0" eaLnBrk="1" latinLnBrk="0" hangingPunct="1">
        <a:defRPr sz="5733" kern="1200">
          <a:solidFill>
            <a:schemeClr val="tx1"/>
          </a:solidFill>
          <a:latin typeface="+mn-lt"/>
          <a:ea typeface="+mn-ea"/>
          <a:cs typeface="+mn-cs"/>
        </a:defRPr>
      </a:lvl4pPr>
      <a:lvl5pPr marL="5851722" algn="l" defTabSz="2925860" rtl="0" eaLnBrk="1" latinLnBrk="0" hangingPunct="1">
        <a:defRPr sz="5733" kern="1200">
          <a:solidFill>
            <a:schemeClr val="tx1"/>
          </a:solidFill>
          <a:latin typeface="+mn-lt"/>
          <a:ea typeface="+mn-ea"/>
          <a:cs typeface="+mn-cs"/>
        </a:defRPr>
      </a:lvl5pPr>
      <a:lvl6pPr marL="7314652" algn="l" defTabSz="2925860" rtl="0" eaLnBrk="1" latinLnBrk="0" hangingPunct="1">
        <a:defRPr sz="5733" kern="1200">
          <a:solidFill>
            <a:schemeClr val="tx1"/>
          </a:solidFill>
          <a:latin typeface="+mn-lt"/>
          <a:ea typeface="+mn-ea"/>
          <a:cs typeface="+mn-cs"/>
        </a:defRPr>
      </a:lvl6pPr>
      <a:lvl7pPr marL="8777583" algn="l" defTabSz="2925860" rtl="0" eaLnBrk="1" latinLnBrk="0" hangingPunct="1">
        <a:defRPr sz="5733" kern="1200">
          <a:solidFill>
            <a:schemeClr val="tx1"/>
          </a:solidFill>
          <a:latin typeface="+mn-lt"/>
          <a:ea typeface="+mn-ea"/>
          <a:cs typeface="+mn-cs"/>
        </a:defRPr>
      </a:lvl7pPr>
      <a:lvl8pPr marL="10240512" algn="l" defTabSz="2925860" rtl="0" eaLnBrk="1" latinLnBrk="0" hangingPunct="1">
        <a:defRPr sz="5733" kern="1200">
          <a:solidFill>
            <a:schemeClr val="tx1"/>
          </a:solidFill>
          <a:latin typeface="+mn-lt"/>
          <a:ea typeface="+mn-ea"/>
          <a:cs typeface="+mn-cs"/>
        </a:defRPr>
      </a:lvl8pPr>
      <a:lvl9pPr marL="11703443" algn="l" defTabSz="2925860" rtl="0" eaLnBrk="1" latinLnBrk="0" hangingPunct="1">
        <a:defRPr sz="573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bookertalk.com/10-welsh-authors/" TargetMode="External"/><Relationship Id="rId7" Type="http://schemas.openxmlformats.org/officeDocument/2006/relationships/image" Target="../media/image4.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image" Target="../media/image2.gif"/><Relationship Id="rId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DE4979E-0EBF-4D4B-B06C-38B9AD574026}"/>
              </a:ext>
            </a:extLst>
          </p:cNvPr>
          <p:cNvSpPr>
            <a:spLocks noGrp="1"/>
          </p:cNvSpPr>
          <p:nvPr>
            <p:ph type="body" sz="quarter" idx="12"/>
          </p:nvPr>
        </p:nvSpPr>
        <p:spPr/>
        <p:txBody>
          <a:bodyPr/>
          <a:lstStyle/>
          <a:p>
            <a:r>
              <a:rPr lang="en-US" dirty="0"/>
              <a:t>Module content :BMNS4016   </a:t>
            </a:r>
          </a:p>
        </p:txBody>
      </p:sp>
      <p:sp>
        <p:nvSpPr>
          <p:cNvPr id="3" name="Text Placeholder 2">
            <a:extLst>
              <a:ext uri="{FF2B5EF4-FFF2-40B4-BE49-F238E27FC236}">
                <a16:creationId xmlns:a16="http://schemas.microsoft.com/office/drawing/2014/main" id="{CFA4B87D-AC17-8E47-859E-3B0453589325}"/>
              </a:ext>
            </a:extLst>
          </p:cNvPr>
          <p:cNvSpPr>
            <a:spLocks noGrp="1"/>
          </p:cNvSpPr>
          <p:nvPr>
            <p:ph type="body" sz="quarter" idx="11"/>
          </p:nvPr>
        </p:nvSpPr>
        <p:spPr/>
        <p:txBody>
          <a:bodyPr/>
          <a:lstStyle/>
          <a:p>
            <a:r>
              <a:rPr lang="en-US" dirty="0"/>
              <a:t>WELSH CULTURE ,LANGUAGE AND IDENTITY IN HEALTH AND SOCIAL CARE IN CONTEMPORARY WALES </a:t>
            </a:r>
          </a:p>
        </p:txBody>
      </p:sp>
      <p:sp>
        <p:nvSpPr>
          <p:cNvPr id="4" name="Text Placeholder 3">
            <a:extLst>
              <a:ext uri="{FF2B5EF4-FFF2-40B4-BE49-F238E27FC236}">
                <a16:creationId xmlns:a16="http://schemas.microsoft.com/office/drawing/2014/main" id="{B5C2DBC3-DD8C-D34E-A2FB-0EF5828D329D}"/>
              </a:ext>
            </a:extLst>
          </p:cNvPr>
          <p:cNvSpPr>
            <a:spLocks noGrp="1"/>
          </p:cNvSpPr>
          <p:nvPr>
            <p:ph type="body" sz="quarter" idx="10"/>
          </p:nvPr>
        </p:nvSpPr>
        <p:spPr/>
        <p:txBody>
          <a:bodyPr/>
          <a:lstStyle/>
          <a:p>
            <a:r>
              <a:rPr lang="en-US" dirty="0"/>
              <a:t>Module Title :</a:t>
            </a:r>
            <a:r>
              <a:rPr lang="en-US" dirty="0" err="1"/>
              <a:t>Practising</a:t>
            </a:r>
            <a:r>
              <a:rPr lang="en-US" dirty="0"/>
              <a:t> </a:t>
            </a:r>
            <a:r>
              <a:rPr lang="en-US" dirty="0" err="1"/>
              <a:t>Healtcare</a:t>
            </a:r>
            <a:r>
              <a:rPr lang="en-US" dirty="0"/>
              <a:t> in Wales : Language and Culture </a:t>
            </a:r>
          </a:p>
        </p:txBody>
      </p:sp>
      <p:sp>
        <p:nvSpPr>
          <p:cNvPr id="5" name="Text Placeholder 4">
            <a:extLst>
              <a:ext uri="{FF2B5EF4-FFF2-40B4-BE49-F238E27FC236}">
                <a16:creationId xmlns:a16="http://schemas.microsoft.com/office/drawing/2014/main" id="{D0B0EBD1-AC97-DD45-91D9-EA47B4787B48}"/>
              </a:ext>
            </a:extLst>
          </p:cNvPr>
          <p:cNvSpPr>
            <a:spLocks noGrp="1"/>
          </p:cNvSpPr>
          <p:nvPr>
            <p:ph type="body" sz="quarter" idx="15"/>
          </p:nvPr>
        </p:nvSpPr>
        <p:spPr/>
        <p:txBody>
          <a:bodyPr/>
          <a:lstStyle/>
          <a:p>
            <a:r>
              <a:rPr lang="en-US" dirty="0"/>
              <a:t>Introduction</a:t>
            </a:r>
          </a:p>
        </p:txBody>
      </p:sp>
      <p:sp>
        <p:nvSpPr>
          <p:cNvPr id="8" name="Text Placeholder 7">
            <a:extLst>
              <a:ext uri="{FF2B5EF4-FFF2-40B4-BE49-F238E27FC236}">
                <a16:creationId xmlns:a16="http://schemas.microsoft.com/office/drawing/2014/main" id="{3E61ED84-2EDF-2C46-8245-AC58E5C4D32F}"/>
              </a:ext>
            </a:extLst>
          </p:cNvPr>
          <p:cNvSpPr>
            <a:spLocks noGrp="1"/>
          </p:cNvSpPr>
          <p:nvPr>
            <p:ph type="body" sz="quarter" idx="19"/>
          </p:nvPr>
        </p:nvSpPr>
        <p:spPr/>
        <p:txBody>
          <a:bodyPr/>
          <a:lstStyle/>
          <a:p>
            <a:r>
              <a:rPr lang="en-US" dirty="0"/>
              <a:t>Student Name :Andrei Marius Tutuianu </a:t>
            </a:r>
          </a:p>
        </p:txBody>
      </p:sp>
      <p:sp>
        <p:nvSpPr>
          <p:cNvPr id="9" name="Text Placeholder 8">
            <a:extLst>
              <a:ext uri="{FF2B5EF4-FFF2-40B4-BE49-F238E27FC236}">
                <a16:creationId xmlns:a16="http://schemas.microsoft.com/office/drawing/2014/main" id="{7E3F9925-C984-1A4D-9DFC-F9769BBFE888}"/>
              </a:ext>
            </a:extLst>
          </p:cNvPr>
          <p:cNvSpPr>
            <a:spLocks noGrp="1"/>
          </p:cNvSpPr>
          <p:nvPr>
            <p:ph type="body" sz="quarter" idx="20"/>
          </p:nvPr>
        </p:nvSpPr>
        <p:spPr/>
        <p:txBody>
          <a:bodyPr/>
          <a:lstStyle/>
          <a:p>
            <a:r>
              <a:rPr lang="en-US" dirty="0"/>
              <a:t>Internal Verifier Felicity Peacock</a:t>
            </a:r>
          </a:p>
        </p:txBody>
      </p:sp>
      <p:sp>
        <p:nvSpPr>
          <p:cNvPr id="10" name="Text Placeholder 9">
            <a:extLst>
              <a:ext uri="{FF2B5EF4-FFF2-40B4-BE49-F238E27FC236}">
                <a16:creationId xmlns:a16="http://schemas.microsoft.com/office/drawing/2014/main" id="{B5FABD60-850C-774E-9FCF-E2A3E80D3778}"/>
              </a:ext>
            </a:extLst>
          </p:cNvPr>
          <p:cNvSpPr>
            <a:spLocks noGrp="1"/>
          </p:cNvSpPr>
          <p:nvPr>
            <p:ph type="body" sz="quarter" idx="21"/>
          </p:nvPr>
        </p:nvSpPr>
        <p:spPr/>
        <p:txBody>
          <a:bodyPr/>
          <a:lstStyle/>
          <a:p>
            <a:r>
              <a:rPr lang="en-US" dirty="0"/>
              <a:t>Student id 2216856</a:t>
            </a:r>
          </a:p>
        </p:txBody>
      </p:sp>
      <p:sp>
        <p:nvSpPr>
          <p:cNvPr id="11" name="Text Placeholder 10">
            <a:extLst>
              <a:ext uri="{FF2B5EF4-FFF2-40B4-BE49-F238E27FC236}">
                <a16:creationId xmlns:a16="http://schemas.microsoft.com/office/drawing/2014/main" id="{B36E3CB4-F69C-0D44-ADC4-60CFC0668768}"/>
              </a:ext>
            </a:extLst>
          </p:cNvPr>
          <p:cNvSpPr>
            <a:spLocks noGrp="1"/>
          </p:cNvSpPr>
          <p:nvPr>
            <p:ph type="body" sz="quarter" idx="22"/>
          </p:nvPr>
        </p:nvSpPr>
        <p:spPr>
          <a:xfrm flipV="1">
            <a:off x="34254830" y="21241156"/>
            <a:ext cx="531937" cy="282411"/>
          </a:xfrm>
        </p:spPr>
        <p:txBody>
          <a:bodyPr/>
          <a:lstStyle/>
          <a:p>
            <a:endParaRPr lang="en-US" dirty="0"/>
          </a:p>
        </p:txBody>
      </p:sp>
      <p:sp>
        <p:nvSpPr>
          <p:cNvPr id="12" name="Text Placeholder 11">
            <a:extLst>
              <a:ext uri="{FF2B5EF4-FFF2-40B4-BE49-F238E27FC236}">
                <a16:creationId xmlns:a16="http://schemas.microsoft.com/office/drawing/2014/main" id="{8552E3C8-4807-4249-9C92-8B0C37F85299}"/>
              </a:ext>
            </a:extLst>
          </p:cNvPr>
          <p:cNvSpPr>
            <a:spLocks noGrp="1"/>
          </p:cNvSpPr>
          <p:nvPr>
            <p:ph type="body" sz="quarter" idx="23"/>
          </p:nvPr>
        </p:nvSpPr>
        <p:spPr>
          <a:xfrm flipH="1" flipV="1">
            <a:off x="43619735" y="18896195"/>
            <a:ext cx="376245" cy="2627373"/>
          </a:xfrm>
        </p:spPr>
        <p:txBody>
          <a:bodyPr/>
          <a:lstStyle/>
          <a:p>
            <a:endParaRPr lang="en-US" dirty="0"/>
          </a:p>
        </p:txBody>
      </p:sp>
      <p:sp>
        <p:nvSpPr>
          <p:cNvPr id="13" name="Text Placeholder 12">
            <a:extLst>
              <a:ext uri="{FF2B5EF4-FFF2-40B4-BE49-F238E27FC236}">
                <a16:creationId xmlns:a16="http://schemas.microsoft.com/office/drawing/2014/main" id="{0BAAD497-C459-A845-864D-5301363BE5F4}"/>
              </a:ext>
            </a:extLst>
          </p:cNvPr>
          <p:cNvSpPr>
            <a:spLocks noGrp="1"/>
          </p:cNvSpPr>
          <p:nvPr>
            <p:ph type="body" sz="quarter" idx="34"/>
          </p:nvPr>
        </p:nvSpPr>
        <p:spPr>
          <a:xfrm>
            <a:off x="304803" y="4319902"/>
            <a:ext cx="8135812" cy="98611611"/>
          </a:xfrm>
        </p:spPr>
        <p:txBody>
          <a:bodyPr/>
          <a:lstStyle/>
          <a:p>
            <a:r>
              <a:rPr lang="en-GB" sz="4000" b="1" dirty="0"/>
              <a:t>Introduction</a:t>
            </a:r>
          </a:p>
          <a:p>
            <a:r>
              <a:rPr lang="en-GB" sz="4000" dirty="0"/>
              <a:t>Health and social care policy in Wales is strongly influenced by its unique cultural, linguistic, and social identity. According to the Welsh Government (2023), culture and language play a significant role in how people communicate, build trust, and engage with health and social care services. In Wales, health and social care services are delivered through NHS Wales and local authorities under devolved government responsibilities.</a:t>
            </a:r>
          </a:p>
          <a:p>
            <a:r>
              <a:rPr lang="en-GB" sz="4000" dirty="0"/>
              <a:t>However, the system faces several challenges. These include rural–urban inequalities, workforce pressures, and increasing demand for services due to an ageing population. These issues are particularly evident in Welsh-speaking heartland communities (Older People’s Commissioner for Wales, 2023). The Welsh language is closely connected to dignity, identity, and equality in the delivery of care (Prys et al., 2021).</a:t>
            </a:r>
          </a:p>
          <a:p>
            <a:r>
              <a:rPr lang="en-GB" sz="4000" dirty="0"/>
              <a:t>Overall, Wales has a distinct approach to health and social care compared with the wider UK. While many laws are similar, the Welsh system places greater emphasis on culture, language, and community wellbeing. This poster explores Welsh culture, language, and identity, highlighting their importance in modern health and social care practice and linking them to current Welsh policies and legislation.</a:t>
            </a:r>
          </a:p>
          <a:p>
            <a:br>
              <a:rPr lang="en-GB" sz="4000" dirty="0"/>
            </a:br>
            <a:endParaRPr lang="en-GB" sz="4000" dirty="0"/>
          </a:p>
          <a:p>
            <a:r>
              <a:rPr lang="en-GB" sz="4000" b="1" dirty="0"/>
              <a:t>Dimensions of Health and Wellbeing</a:t>
            </a:r>
          </a:p>
          <a:p>
            <a:r>
              <a:rPr lang="en-GB" sz="4000" dirty="0"/>
              <a:t>Health and wellbeing are influenced by multiple interconnected factors. A widely used framework identifies </a:t>
            </a:r>
            <a:r>
              <a:rPr lang="en-GB" sz="4000" b="1" dirty="0"/>
              <a:t>nine dimensions of wellness</a:t>
            </a:r>
            <a:r>
              <a:rPr lang="en-GB" sz="4000" dirty="0"/>
              <a:t>, which together shape an individual’s overall wellbeing:</a:t>
            </a:r>
          </a:p>
          <a:p>
            <a:r>
              <a:rPr lang="en-GB" sz="4000" dirty="0"/>
              <a:t>Emotional</a:t>
            </a:r>
          </a:p>
          <a:p>
            <a:r>
              <a:rPr lang="en-GB" sz="4000" dirty="0"/>
              <a:t>Spiritual</a:t>
            </a:r>
          </a:p>
          <a:p>
            <a:r>
              <a:rPr lang="en-GB" sz="4000" dirty="0"/>
              <a:t>Financial</a:t>
            </a:r>
          </a:p>
          <a:p>
            <a:r>
              <a:rPr lang="en-GB" sz="4000" dirty="0"/>
              <a:t>Cultural</a:t>
            </a:r>
          </a:p>
          <a:p>
            <a:r>
              <a:rPr lang="en-GB" sz="4000" dirty="0"/>
              <a:t>Intellectual</a:t>
            </a:r>
          </a:p>
          <a:p>
            <a:r>
              <a:rPr lang="en-GB" sz="4000" dirty="0"/>
              <a:t>Environmental</a:t>
            </a:r>
          </a:p>
          <a:p>
            <a:r>
              <a:rPr lang="en-GB" sz="4000" dirty="0"/>
              <a:t>Occupational</a:t>
            </a:r>
          </a:p>
          <a:p>
            <a:r>
              <a:rPr lang="en-GB" sz="4000" dirty="0"/>
              <a:t>Physical</a:t>
            </a:r>
          </a:p>
          <a:p>
            <a:r>
              <a:rPr lang="en-GB" sz="4000" dirty="0"/>
              <a:t>Social</a:t>
            </a:r>
          </a:p>
          <a:p>
            <a:r>
              <a:rPr lang="en-GB" sz="4000" dirty="0"/>
              <a:t>These dimensions demonstrate that health is not only about physical conditions but also about social, cultural, and environmental influences that affect people’s quality of life.</a:t>
            </a:r>
          </a:p>
          <a:p>
            <a:br>
              <a:rPr lang="en-GB" sz="4000" dirty="0"/>
            </a:br>
            <a:endParaRPr lang="en-GB" sz="4000" dirty="0"/>
          </a:p>
          <a:p>
            <a:r>
              <a:rPr lang="en-GB" sz="4000" b="1" dirty="0"/>
              <a:t>Models for Understanding Health and Illness</a:t>
            </a:r>
          </a:p>
          <a:p>
            <a:r>
              <a:rPr lang="en-GB" sz="4000" dirty="0"/>
              <a:t>Different models help explain how health and illness are understood and managed within healthcare systems.</a:t>
            </a:r>
          </a:p>
          <a:p>
            <a:r>
              <a:rPr lang="en-GB" sz="4000" b="1" dirty="0"/>
              <a:t>The Medical Model</a:t>
            </a:r>
          </a:p>
          <a:p>
            <a:r>
              <a:rPr lang="en-GB" sz="4000" dirty="0"/>
              <a:t>The </a:t>
            </a:r>
            <a:r>
              <a:rPr lang="en-GB" sz="4000" b="1" dirty="0"/>
              <a:t>medical model</a:t>
            </a:r>
            <a:r>
              <a:rPr lang="en-GB" sz="4000" dirty="0"/>
              <a:t> defines health primarily as the </a:t>
            </a:r>
            <a:r>
              <a:rPr lang="en-GB" sz="4000" b="1" dirty="0"/>
              <a:t>absence of disease</a:t>
            </a:r>
            <a:r>
              <a:rPr lang="en-GB" sz="4000" dirty="0"/>
              <a:t>. Within this approach, the body is often viewed as a machine that can be repaired through medical or surgical treatment.</a:t>
            </a:r>
          </a:p>
          <a:p>
            <a:r>
              <a:rPr lang="en-GB" sz="4000" b="1" dirty="0"/>
              <a:t>Approach:</a:t>
            </a:r>
            <a:endParaRPr lang="en-GB" sz="4000" dirty="0"/>
          </a:p>
          <a:p>
            <a:r>
              <a:rPr lang="en-GB" sz="4000" dirty="0"/>
              <a:t>Focuses on diagnosing and treating illness.</a:t>
            </a:r>
          </a:p>
          <a:p>
            <a:r>
              <a:rPr lang="en-GB" sz="4000" dirty="0"/>
              <a:t>Uses medical interventions to restore normal physical functioning.</a:t>
            </a:r>
          </a:p>
          <a:p>
            <a:r>
              <a:rPr lang="en-GB" sz="4000" b="1" dirty="0"/>
              <a:t>Limitations:</a:t>
            </a:r>
            <a:endParaRPr lang="en-GB" sz="4000" dirty="0"/>
          </a:p>
          <a:p>
            <a:r>
              <a:rPr lang="en-GB" sz="4000" dirty="0"/>
              <a:t>Often overlooks social, environmental, and psychological factors that contribute to ill health.</a:t>
            </a:r>
          </a:p>
          <a:p>
            <a:r>
              <a:rPr lang="en-GB" sz="4000" dirty="0"/>
              <a:t>May not fully address the broader determinants of wellbeing.</a:t>
            </a:r>
          </a:p>
          <a:p>
            <a:br>
              <a:rPr lang="en-GB" sz="4000" dirty="0"/>
            </a:br>
            <a:endParaRPr lang="en-GB" sz="4000" dirty="0"/>
          </a:p>
          <a:p>
            <a:r>
              <a:rPr lang="en-GB" sz="4000" b="1" dirty="0"/>
              <a:t>The Social Model of Health</a:t>
            </a:r>
          </a:p>
          <a:p>
            <a:r>
              <a:rPr lang="en-GB" sz="4000" dirty="0"/>
              <a:t>The </a:t>
            </a:r>
            <a:r>
              <a:rPr lang="en-GB" sz="4000" b="1" dirty="0"/>
              <a:t>social model of health</a:t>
            </a:r>
            <a:r>
              <a:rPr lang="en-GB" sz="4000" dirty="0"/>
              <a:t> focuses on the wider conditions that influence health outcomes.</a:t>
            </a:r>
          </a:p>
          <a:p>
            <a:r>
              <a:rPr lang="en-GB" sz="4000" b="1" dirty="0"/>
              <a:t>Focus:</a:t>
            </a:r>
            <a:endParaRPr lang="en-GB" sz="4000" dirty="0"/>
          </a:p>
          <a:p>
            <a:r>
              <a:rPr lang="en-GB" sz="4000" dirty="0"/>
              <a:t>Health inequalities and the effects of social, economic, and environmental factors.</a:t>
            </a:r>
          </a:p>
          <a:p>
            <a:r>
              <a:rPr lang="en-GB" sz="4000" b="1" dirty="0"/>
              <a:t>Approach:</a:t>
            </a:r>
            <a:endParaRPr lang="en-GB" sz="4000" dirty="0"/>
          </a:p>
          <a:p>
            <a:r>
              <a:rPr lang="en-GB" sz="4000" dirty="0"/>
              <a:t>Encourages prevention and early intervention.</a:t>
            </a:r>
          </a:p>
          <a:p>
            <a:r>
              <a:rPr lang="en-GB" sz="4000" dirty="0"/>
              <a:t>Promotes community involvement and empowerment.</a:t>
            </a:r>
          </a:p>
          <a:p>
            <a:r>
              <a:rPr lang="en-GB" sz="4000" dirty="0"/>
              <a:t>Addresses the social determinants of health.</a:t>
            </a:r>
          </a:p>
          <a:p>
            <a:r>
              <a:rPr lang="en-GB" sz="4000" b="1" dirty="0"/>
              <a:t>Principles:</a:t>
            </a:r>
            <a:endParaRPr lang="en-GB" sz="4000" dirty="0"/>
          </a:p>
          <a:p>
            <a:r>
              <a:rPr lang="en-GB" sz="4000" dirty="0"/>
              <a:t>Working collaboratively with communities.</a:t>
            </a:r>
          </a:p>
          <a:p>
            <a:r>
              <a:rPr lang="en-GB" sz="4000" dirty="0"/>
              <a:t>Integrating health services with social and environmental initiatives to improve overall wellbeing.</a:t>
            </a:r>
          </a:p>
          <a:p>
            <a:br>
              <a:rPr lang="en-GB" sz="4000" dirty="0"/>
            </a:br>
            <a:endParaRPr lang="en-GB" sz="4000" dirty="0"/>
          </a:p>
          <a:p>
            <a:r>
              <a:rPr lang="en-GB" sz="4000" b="1" dirty="0"/>
              <a:t>The Biopsychosocial Model</a:t>
            </a:r>
          </a:p>
          <a:p>
            <a:r>
              <a:rPr lang="en-GB" sz="4000" dirty="0"/>
              <a:t>The </a:t>
            </a:r>
            <a:r>
              <a:rPr lang="en-GB" sz="4000" b="1" dirty="0"/>
              <a:t>biopsychosocial model</a:t>
            </a:r>
            <a:r>
              <a:rPr lang="en-GB" sz="4000" dirty="0"/>
              <a:t> provides a more comprehensive understanding of health by considering multiple interacting factors.</a:t>
            </a:r>
          </a:p>
          <a:p>
            <a:r>
              <a:rPr lang="en-GB" sz="4000" b="1" dirty="0"/>
              <a:t>Focus:</a:t>
            </a:r>
            <a:endParaRPr lang="en-GB" sz="4000" dirty="0"/>
          </a:p>
          <a:p>
            <a:r>
              <a:rPr lang="en-GB" sz="4000" dirty="0"/>
              <a:t>Biological, psychological, and social influences on health and illness.</a:t>
            </a:r>
          </a:p>
          <a:p>
            <a:r>
              <a:rPr lang="en-GB" sz="4000" b="1" dirty="0"/>
              <a:t>Approach:</a:t>
            </a:r>
            <a:endParaRPr lang="en-GB" sz="4000" dirty="0"/>
          </a:p>
          <a:p>
            <a:r>
              <a:rPr lang="en-GB" sz="4000" dirty="0"/>
              <a:t>Recognizes that health outcomes result from the interaction of these different dimensions.</a:t>
            </a:r>
          </a:p>
          <a:p>
            <a:r>
              <a:rPr lang="en-GB" sz="4000" b="1" dirty="0"/>
              <a:t>Example:</a:t>
            </a:r>
            <a:br>
              <a:rPr lang="en-GB" sz="4000" dirty="0"/>
            </a:br>
            <a:r>
              <a:rPr lang="en-GB" sz="4000" dirty="0"/>
              <a:t>Stress (psychological factors) and access to healthcare (social factors) can interact with genetic predispositions (biological factors) to influence an individual’s health.</a:t>
            </a:r>
          </a:p>
          <a:p>
            <a:endParaRPr lang="en-US" dirty="0"/>
          </a:p>
        </p:txBody>
      </p:sp>
      <p:sp>
        <p:nvSpPr>
          <p:cNvPr id="14" name="Text Placeholder 13">
            <a:extLst>
              <a:ext uri="{FF2B5EF4-FFF2-40B4-BE49-F238E27FC236}">
                <a16:creationId xmlns:a16="http://schemas.microsoft.com/office/drawing/2014/main" id="{74E6D7D5-B25B-1140-BA40-5EBAC6FEDA41}"/>
              </a:ext>
            </a:extLst>
          </p:cNvPr>
          <p:cNvSpPr>
            <a:spLocks noGrp="1"/>
          </p:cNvSpPr>
          <p:nvPr>
            <p:ph type="body" sz="quarter" idx="33"/>
          </p:nvPr>
        </p:nvSpPr>
        <p:spPr>
          <a:xfrm>
            <a:off x="9020178" y="19436862"/>
            <a:ext cx="8448671" cy="22221468"/>
          </a:xfrm>
        </p:spPr>
        <p:txBody>
          <a:bodyPr/>
          <a:lstStyle/>
          <a:p>
            <a:r>
              <a:rPr lang="en-GB" sz="2800" b="1" dirty="0"/>
              <a:t>Challenges and Future Directions</a:t>
            </a:r>
          </a:p>
          <a:p>
            <a:r>
              <a:rPr lang="en-GB" sz="2800" dirty="0"/>
              <a:t>Despite strong policy frameworks supporting language and culture in health and social care, several challenges remain in Wales. One of the main issues is the difficulty in recruiting and retaining Welsh-speaking professionals across health and social care services. This challenge can affect the consistency of service delivery across different regions (Welsh Government, 2023b).</a:t>
            </a:r>
          </a:p>
          <a:p>
            <a:r>
              <a:rPr lang="en-GB" sz="2800" dirty="0"/>
              <a:t>Workforce pressures, including an ageing population and increasing demand for services, further strain the system. In some areas, particularly rural communities, limited staffing and unequal access to services make it harder to maintain consistent Welsh-language provision. In addition, language skills and organisational commitment can vary between institutions, which may disrupt the consistent implementation of the </a:t>
            </a:r>
            <a:r>
              <a:rPr lang="en-GB" sz="2800" b="1" dirty="0"/>
              <a:t>Active Offer</a:t>
            </a:r>
            <a:r>
              <a:rPr lang="en-GB" sz="2800" dirty="0"/>
              <a:t>.</a:t>
            </a:r>
          </a:p>
          <a:p>
            <a:r>
              <a:rPr lang="en-GB" sz="2800" dirty="0"/>
              <a:t>Another challenge is the need for improved training and awareness among healthcare professionals. Some staff may lack confidence in using Welsh or may not fully understand the importance of language and cultural identity in care delivery. Without adequate training and support, linguistic needs may be overlooked, which can negatively affect communication, trust, and patient engagement.</a:t>
            </a:r>
          </a:p>
          <a:p>
            <a:r>
              <a:rPr lang="en-GB" sz="2800" dirty="0"/>
              <a:t>Looking forward, several priorities have been identified to strengthen Welsh-language services. These include expanding Welsh-language training and education for healthcare professionals, improving monitoring and compliance systems, and strengthening cultural competence within organisations (</a:t>
            </a:r>
            <a:r>
              <a:rPr lang="en-GB" sz="2800" dirty="0" err="1"/>
              <a:t>Pennazio</a:t>
            </a:r>
            <a:r>
              <a:rPr lang="en-GB" sz="2800" dirty="0"/>
              <a:t> et al., 2022). Developing a stronger bilingual workforce and encouraging basic Welsh communication skills among frontline staff can also help improve everyday interactions with service users.</a:t>
            </a:r>
          </a:p>
          <a:p>
            <a:r>
              <a:rPr lang="en-GB" sz="2800" dirty="0"/>
              <a:t>Addressing these challenges is essential to ensure sustainability and equity in health and social care. By strengthening workforce capacity, improving training, and maintaining strong policy implementation, Welsh-language and culturally appropriate care can become consistently available to all service users throughout Wales</a:t>
            </a:r>
            <a:r>
              <a:rPr lang="en-GB" dirty="0"/>
              <a:t>.</a:t>
            </a:r>
          </a:p>
          <a:p>
            <a:endParaRPr lang="en-US" dirty="0"/>
          </a:p>
        </p:txBody>
      </p:sp>
      <p:sp>
        <p:nvSpPr>
          <p:cNvPr id="15" name="Text Placeholder 14">
            <a:extLst>
              <a:ext uri="{FF2B5EF4-FFF2-40B4-BE49-F238E27FC236}">
                <a16:creationId xmlns:a16="http://schemas.microsoft.com/office/drawing/2014/main" id="{644E0382-B6F5-9B4D-8D2B-1D592647D3B8}"/>
              </a:ext>
            </a:extLst>
          </p:cNvPr>
          <p:cNvSpPr>
            <a:spLocks noGrp="1"/>
          </p:cNvSpPr>
          <p:nvPr>
            <p:ph type="body" sz="quarter" idx="35"/>
          </p:nvPr>
        </p:nvSpPr>
        <p:spPr>
          <a:xfrm>
            <a:off x="9178078" y="4554363"/>
            <a:ext cx="8290771" cy="14330077"/>
          </a:xfrm>
        </p:spPr>
        <p:txBody>
          <a:bodyPr/>
          <a:lstStyle/>
          <a:p>
            <a:r>
              <a:rPr lang="en-GB" sz="2400" b="1" dirty="0"/>
              <a:t>Welsh Culture and National Identity</a:t>
            </a:r>
          </a:p>
          <a:p>
            <a:r>
              <a:rPr lang="en-GB" sz="2400" dirty="0"/>
              <a:t>The culture and national identity of Wales are shaped by a strong sense of collectivism, community interdependence, shared history, and a deep connection to place (Davies, 2025). These cultural characteristics influence many aspects of everyday life, including how people interact with health and social care services. For example, family involvement in care, trust in professionals, and preferred communication styles are often influenced by cultural values within Welsh communities.</a:t>
            </a:r>
          </a:p>
          <a:p>
            <a:r>
              <a:rPr lang="en-GB" sz="2400" dirty="0"/>
              <a:t>Rural settings in Wales can present additional challenges, including limited access to services and higher levels of socioeconomic deprivation in some areas. At the same time, Wales is experiencing a growing ageing population, particularly in Welsh-speaking communities. This demographic change increases the demand for culturally appropriate long-term health and social care services (Older People’s Commissioner for Wales, 2023).</a:t>
            </a:r>
          </a:p>
          <a:p>
            <a:r>
              <a:rPr lang="en-GB" sz="2400" dirty="0"/>
              <a:t>For this reason, cultural competence is essential in healthcare practice. Professionals must be able to deliver services that respect patients’ language, values, traditions, and lived experiences. Understanding cultural identity helps improve communication, strengthen trust, and support more effective and person-centred care.</a:t>
            </a:r>
          </a:p>
          <a:p>
            <a:r>
              <a:rPr lang="en-GB" sz="2400" dirty="0"/>
              <a:t>However, when cultural and linguistic needs are not recognised, there is a risk of communication barriers, reduced trust in healthcare professionals, and poorer health outcomes. Research also shows that cultural identity is closely linked to wellbeing and mental health (Saba Ward and Csaba Szabo, 2023). Therefore, recognising and respecting Welsh identity is crucial for delivering equitable, culturally sensitive health and social care in Wales</a:t>
            </a:r>
            <a:r>
              <a:rPr lang="en-GB" dirty="0"/>
              <a:t>.</a:t>
            </a:r>
          </a:p>
          <a:p>
            <a:endParaRPr lang="en-US" dirty="0"/>
          </a:p>
        </p:txBody>
      </p:sp>
      <p:sp>
        <p:nvSpPr>
          <p:cNvPr id="16" name="Text Placeholder 15">
            <a:extLst>
              <a:ext uri="{FF2B5EF4-FFF2-40B4-BE49-F238E27FC236}">
                <a16:creationId xmlns:a16="http://schemas.microsoft.com/office/drawing/2014/main" id="{82AA0FCF-63ED-6042-B2E6-0A40375769AC}"/>
              </a:ext>
            </a:extLst>
          </p:cNvPr>
          <p:cNvSpPr>
            <a:spLocks noGrp="1"/>
          </p:cNvSpPr>
          <p:nvPr>
            <p:ph type="body" sz="quarter" idx="36"/>
          </p:nvPr>
        </p:nvSpPr>
        <p:spPr>
          <a:xfrm>
            <a:off x="17735553" y="4319902"/>
            <a:ext cx="8467722" cy="45427821"/>
          </a:xfrm>
        </p:spPr>
        <p:txBody>
          <a:bodyPr/>
          <a:lstStyle/>
          <a:p>
            <a:r>
              <a:rPr lang="en-GB" sz="4000" b="1" dirty="0"/>
              <a:t>Policy and Legislative Framework in Wales</a:t>
            </a:r>
          </a:p>
          <a:p>
            <a:r>
              <a:rPr lang="en-GB" sz="4000" dirty="0"/>
              <a:t>Health and social care in Wales are guided by a distinct policy and legislative framework developed by the Welsh Government. Although Wales shares some legislation with the wider United Kingdom, it has its own approach that emphasises language, culture, wellbeing, and community-centred care.</a:t>
            </a:r>
          </a:p>
          <a:p>
            <a:r>
              <a:rPr lang="en-GB" sz="4000" dirty="0"/>
              <a:t>One of the key pieces of legislation is the Welsh Language (Wales) Measure 2011, which made Welsh an official language in Wales and established a legal basis for its use in public services, including health and social care. This legislation ensures that Welsh speakers can access services in their preferred language. Supporting this, the </a:t>
            </a:r>
            <a:r>
              <a:rPr lang="en-GB" sz="4000" b="1" dirty="0"/>
              <a:t>“More Than Just Words” Strategic Framework</a:t>
            </a:r>
            <a:r>
              <a:rPr lang="en-GB" sz="4000" dirty="0"/>
              <a:t> sets expectations for providing Welsh-language services in health and social care settings and promotes the </a:t>
            </a:r>
            <a:r>
              <a:rPr lang="en-GB" sz="4000" b="1" dirty="0"/>
              <a:t>“Active Offer,”</a:t>
            </a:r>
            <a:r>
              <a:rPr lang="en-GB" sz="4000" dirty="0"/>
              <a:t> meaning services should proactively offer care in Welsh rather than waiting for individuals to request it (Welsh Government, 2022b).</a:t>
            </a:r>
          </a:p>
          <a:p>
            <a:r>
              <a:rPr lang="en-GB" sz="4000" dirty="0"/>
              <a:t>Another important law is the Social Services and Well-being (Wales) Act 2014, which promotes a person-centred approach to care and encourages collaboration between services, communities, and families. The Act focuses on improving wellbeing, prevention, and giving individuals greater control over the care and support they receive.</a:t>
            </a:r>
          </a:p>
          <a:p>
            <a:r>
              <a:rPr lang="en-GB" sz="4000" dirty="0"/>
              <a:t>In addition, the Well-being of Future Generations (Wales) Act 2015 aims to improve the social, economic, environmental, and cultural wellbeing of Wales. This legislation requires public organisations to consider the long-term impact of their decisions and to support sustainable public services while protecting Welsh culture and language (UK Government, 2026).</a:t>
            </a:r>
          </a:p>
          <a:p>
            <a:r>
              <a:rPr lang="en-GB" sz="4000" dirty="0"/>
              <a:t>Together, these legislative frameworks directly influence professional responsibilities in health and social care. Practitioners are required to assess individuals’ language preferences, document linguistic needs, and maintain the </a:t>
            </a:r>
            <a:r>
              <a:rPr lang="en-GB" sz="4000" b="1" dirty="0"/>
              <a:t>Active Offer</a:t>
            </a:r>
            <a:r>
              <a:rPr lang="en-GB" sz="4000" dirty="0"/>
              <a:t> as a standard practice when delivering care (Welsh Government, 2023a). This ensures that services are culturally sensitive, inclusive, and respectful of Welsh identity.</a:t>
            </a:r>
          </a:p>
          <a:p>
            <a:endParaRPr lang="en-US" dirty="0"/>
          </a:p>
        </p:txBody>
      </p:sp>
      <p:sp>
        <p:nvSpPr>
          <p:cNvPr id="17" name="Text Placeholder 16">
            <a:extLst>
              <a:ext uri="{FF2B5EF4-FFF2-40B4-BE49-F238E27FC236}">
                <a16:creationId xmlns:a16="http://schemas.microsoft.com/office/drawing/2014/main" id="{13FD735A-68EB-6542-9A47-4489BD5504C5}"/>
              </a:ext>
            </a:extLst>
          </p:cNvPr>
          <p:cNvSpPr>
            <a:spLocks noGrp="1"/>
          </p:cNvSpPr>
          <p:nvPr>
            <p:ph type="body" sz="quarter" idx="37"/>
          </p:nvPr>
        </p:nvSpPr>
        <p:spPr>
          <a:xfrm>
            <a:off x="26763787" y="3821193"/>
            <a:ext cx="7702059" cy="23661862"/>
          </a:xfrm>
        </p:spPr>
        <p:txBody>
          <a:bodyPr/>
          <a:lstStyle/>
          <a:p>
            <a:r>
              <a:rPr lang="en-GB" sz="2800" b="1" dirty="0"/>
              <a:t>The Role of the Welsh Language in Care Delivery</a:t>
            </a:r>
          </a:p>
          <a:p>
            <a:r>
              <a:rPr lang="en-GB" sz="2800" dirty="0"/>
              <a:t>The Welsh language plays an essential role in the delivery of health and social care in Wales. For many people, Welsh is their first language and an important part of their identity and emotional expression, particularly during vulnerable periods of life such as illness, older age, or times of stress (Welsh Government, 2023b). Communicating in a person’s preferred language can improve comfort, understanding, and trust when receiving care.</a:t>
            </a:r>
          </a:p>
          <a:p>
            <a:r>
              <a:rPr lang="en-GB" sz="2800" dirty="0"/>
              <a:t>Language-congruent care has been linked to better patient outcomes, increased trust, and stronger perceptions of safety. This is particularly important for older adults, people living with dementia, and individuals receiving mental health care (Daggett et al., 2023). In stressful or vulnerable situations, individuals may revert to their first language, which makes the availability of Welsh-speaking services especially important for effective communication and emotional support.</a:t>
            </a:r>
          </a:p>
          <a:p>
            <a:r>
              <a:rPr lang="en-GB" sz="2800" dirty="0"/>
              <a:t>However, linguistic and cultural identity can sometimes be overlooked in care environments. When language needs are not recognised, service users may feel marginalised or less willing to engage with services. This can negatively affect help-seeking behaviour, treatment adherence, and overall health outcomes (</a:t>
            </a:r>
            <a:r>
              <a:rPr lang="en-GB" sz="2800" dirty="0" err="1"/>
              <a:t>Pennazio</a:t>
            </a:r>
            <a:r>
              <a:rPr lang="en-GB" sz="2800" dirty="0"/>
              <a:t> et al., 2022).</a:t>
            </a:r>
          </a:p>
          <a:p>
            <a:r>
              <a:rPr lang="en-GB" sz="2800" dirty="0"/>
              <a:t>To address this, Welsh policy promotes the principle of the </a:t>
            </a:r>
            <a:r>
              <a:rPr lang="en-GB" sz="2800" b="1" dirty="0"/>
              <a:t>“Active Offer,”</a:t>
            </a:r>
            <a:r>
              <a:rPr lang="en-GB" sz="2800" dirty="0"/>
              <a:t> which ensures that individuals can receive health and social care services in Welsh without having to request them (Welsh Government, 2022b). This approach supports equality, dignity, and culturally sensitive care.</a:t>
            </a:r>
          </a:p>
          <a:p>
            <a:r>
              <a:rPr lang="en-GB" sz="2800" dirty="0"/>
              <a:t>Therefore, the Welsh language plays a crucial role in obtaining informed consent, ensuring effective safeguarding, and delivering genuinely person-centred care. Language is not only a communication tool but also a key determinant of clinical safety, ethical practice, and relational trust between professionals and service users.</a:t>
            </a:r>
          </a:p>
          <a:p>
            <a:endParaRPr lang="en-US" sz="2800" dirty="0"/>
          </a:p>
        </p:txBody>
      </p:sp>
      <p:sp>
        <p:nvSpPr>
          <p:cNvPr id="18" name="Text Placeholder 17">
            <a:extLst>
              <a:ext uri="{FF2B5EF4-FFF2-40B4-BE49-F238E27FC236}">
                <a16:creationId xmlns:a16="http://schemas.microsoft.com/office/drawing/2014/main" id="{EBC235D8-181A-0C45-9855-40D5B056782F}"/>
              </a:ext>
            </a:extLst>
          </p:cNvPr>
          <p:cNvSpPr>
            <a:spLocks noGrp="1"/>
          </p:cNvSpPr>
          <p:nvPr>
            <p:ph type="body" sz="quarter" idx="38"/>
          </p:nvPr>
        </p:nvSpPr>
        <p:spPr>
          <a:xfrm>
            <a:off x="35318705" y="3938358"/>
            <a:ext cx="8467722" cy="56015334"/>
          </a:xfrm>
        </p:spPr>
        <p:txBody>
          <a:bodyPr/>
          <a:lstStyle/>
          <a:p>
            <a:r>
              <a:rPr lang="en-GB" sz="4000" b="1" dirty="0"/>
              <a:t>Application to Health and Social Care Practice</a:t>
            </a:r>
          </a:p>
          <a:p>
            <a:r>
              <a:rPr lang="en-GB" sz="4000" dirty="0"/>
              <a:t>In Wales, health and social care professionals are expected to integrate cultural awareness and language sensitivity into everyday practice. Understanding Welsh culture, identity, and language enables practitioners to deliver person-centred care that respects individuals’ values, beliefs, and communication preferences.</a:t>
            </a:r>
          </a:p>
          <a:p>
            <a:r>
              <a:rPr lang="en-GB" sz="4000" dirty="0"/>
              <a:t>A key aspect of professional practice is recognising and assessing a service user’s </a:t>
            </a:r>
            <a:r>
              <a:rPr lang="en-GB" sz="4000" b="1" dirty="0"/>
              <a:t>language preference</a:t>
            </a:r>
            <a:r>
              <a:rPr lang="en-GB" sz="4000" dirty="0"/>
              <a:t>. Healthcare professionals should document linguistic needs and ensure that Welsh-speaking individuals are offered services in Welsh whenever possible. Following the </a:t>
            </a:r>
            <a:r>
              <a:rPr lang="en-GB" sz="4000" b="1" dirty="0"/>
              <a:t>Active Offer</a:t>
            </a:r>
            <a:r>
              <a:rPr lang="en-GB" sz="4000" dirty="0"/>
              <a:t> principle promoted by the Welsh Government means that services should proactively provide care in Welsh rather than waiting for individuals to request it.</a:t>
            </a:r>
          </a:p>
          <a:p>
            <a:r>
              <a:rPr lang="en-GB" sz="4000" dirty="0"/>
              <a:t>The inclusion of Welsh language and culture is particularly important in areas such as </a:t>
            </a:r>
            <a:r>
              <a:rPr lang="en-GB" sz="4000" b="1" dirty="0"/>
              <a:t>dementia care, mental health care, and end-of-life care</a:t>
            </a:r>
            <a:r>
              <a:rPr lang="en-GB" sz="4000" dirty="0"/>
              <a:t>. People living with dementia may revert to their first language as their condition progresses, which makes Welsh-language provision essential for effective communication and emotional comfort (Welsh Government, 2025). Similarly, culturally and linguistically appropriate care in mental health services can improve service user satisfaction and strengthen therapeutic relationships (Sadusky et al., 2024). In end-of-life care, communication in Welsh can promote dignity, respect, and ethical decision-making for individuals and their families.</a:t>
            </a:r>
          </a:p>
          <a:p>
            <a:r>
              <a:rPr lang="en-GB" sz="4000" dirty="0"/>
              <a:t>Culturally competent practice also involves recognising the importance of family involvement, community connections, and local cultural values in care decisions. In many Welsh communities, particularly rural or Welsh-speaking areas, families often play a central role in supporting individuals receiving care. Professionals should therefore work collaboratively with families and communities to ensure care plans reflect the individual’s social and cultural context.</a:t>
            </a:r>
          </a:p>
          <a:p>
            <a:r>
              <a:rPr lang="en-GB" sz="4000" dirty="0"/>
              <a:t>However, some challenges remain. Limitations in staffing and gaps in Welsh-language training can hinder consistent provision of Welsh-language services. Developing basic conversational Welsh skills among frontline staff can help build trust, provide reassurance, and improve clarity in everyday care interactions.</a:t>
            </a:r>
          </a:p>
          <a:p>
            <a:r>
              <a:rPr lang="en-GB" sz="4000" dirty="0"/>
              <a:t>There are also opportunities for improvement through the development of a </a:t>
            </a:r>
            <a:r>
              <a:rPr lang="en-GB" sz="4000" b="1" dirty="0"/>
              <a:t>bilingual workforce</a:t>
            </a:r>
            <a:r>
              <a:rPr lang="en-GB" sz="4000" dirty="0"/>
              <a:t>, better training opportunities, and the use of digital and community-based resources to increase access to Welsh-language services. These initiatives can support more equitable, culturally sensitive, and person-centred health and social care across Wales (Welsh Government, 2022b).</a:t>
            </a:r>
          </a:p>
          <a:p>
            <a:endParaRPr lang="en-US" dirty="0"/>
          </a:p>
        </p:txBody>
      </p:sp>
      <p:sp>
        <p:nvSpPr>
          <p:cNvPr id="19" name="Text Placeholder 18">
            <a:extLst>
              <a:ext uri="{FF2B5EF4-FFF2-40B4-BE49-F238E27FC236}">
                <a16:creationId xmlns:a16="http://schemas.microsoft.com/office/drawing/2014/main" id="{18B4EF66-1377-2D40-AEFE-E5CD871963F5}"/>
              </a:ext>
            </a:extLst>
          </p:cNvPr>
          <p:cNvSpPr>
            <a:spLocks noGrp="1"/>
          </p:cNvSpPr>
          <p:nvPr>
            <p:ph type="body" sz="quarter" idx="39"/>
          </p:nvPr>
        </p:nvSpPr>
        <p:spPr>
          <a:xfrm flipV="1">
            <a:off x="29237354" y="22305685"/>
            <a:ext cx="3399692" cy="45719"/>
          </a:xfrm>
        </p:spPr>
        <p:txBody>
          <a:bodyPr/>
          <a:lstStyle/>
          <a:p>
            <a:endParaRPr lang="en-US" dirty="0"/>
          </a:p>
        </p:txBody>
      </p:sp>
      <p:pic>
        <p:nvPicPr>
          <p:cNvPr id="22" name="Picture 21" descr="The image depicts a red dragon with outstretched wings and a sword, against a white background.">
            <a:extLst>
              <a:ext uri="{FF2B5EF4-FFF2-40B4-BE49-F238E27FC236}">
                <a16:creationId xmlns:a16="http://schemas.microsoft.com/office/drawing/2014/main" id="{CFF2DA4D-885C-3E0E-622C-100D43AD6A5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5927" y="-811634"/>
            <a:ext cx="6050350" cy="3948224"/>
          </a:xfrm>
          <a:prstGeom prst="rect">
            <a:avLst/>
          </a:prstGeom>
        </p:spPr>
      </p:pic>
      <p:sp>
        <p:nvSpPr>
          <p:cNvPr id="23" name="TextBox 22">
            <a:extLst>
              <a:ext uri="{FF2B5EF4-FFF2-40B4-BE49-F238E27FC236}">
                <a16:creationId xmlns:a16="http://schemas.microsoft.com/office/drawing/2014/main" id="{80E6A925-A651-06D1-B81D-F5352765511B}"/>
              </a:ext>
            </a:extLst>
          </p:cNvPr>
          <p:cNvSpPr txBox="1"/>
          <p:nvPr/>
        </p:nvSpPr>
        <p:spPr>
          <a:xfrm>
            <a:off x="8737530" y="11070622"/>
            <a:ext cx="1218657" cy="646331"/>
          </a:xfrm>
          <a:prstGeom prst="rect">
            <a:avLst/>
          </a:prstGeom>
          <a:noFill/>
        </p:spPr>
        <p:txBody>
          <a:bodyPr wrap="square" rtlCol="0">
            <a:spAutoFit/>
          </a:bodyPr>
          <a:lstStyle/>
          <a:p>
            <a:r>
              <a:rPr lang="en-GB" sz="900">
                <a:hlinkClick r:id="rId3" tooltip="https://bookertalk.com/10-welsh-authors/"/>
              </a:rPr>
              <a:t>This Photo</a:t>
            </a:r>
            <a:r>
              <a:rPr lang="en-GB" sz="900"/>
              <a:t> by Unknown Author is licensed under </a:t>
            </a:r>
            <a:r>
              <a:rPr lang="en-GB" sz="900">
                <a:hlinkClick r:id="rId4" tooltip="https://creativecommons.org/licenses/by-nc-sa/3.0/"/>
              </a:rPr>
              <a:t>CC BY-SA-NC</a:t>
            </a:r>
            <a:endParaRPr lang="en-GB" sz="900"/>
          </a:p>
        </p:txBody>
      </p:sp>
      <p:sp>
        <p:nvSpPr>
          <p:cNvPr id="25" name="Text Placeholder 24">
            <a:extLst>
              <a:ext uri="{FF2B5EF4-FFF2-40B4-BE49-F238E27FC236}">
                <a16:creationId xmlns:a16="http://schemas.microsoft.com/office/drawing/2014/main" id="{E9869A52-4751-741B-E051-DEECF4BA5057}"/>
              </a:ext>
            </a:extLst>
          </p:cNvPr>
          <p:cNvSpPr>
            <a:spLocks noGrp="1"/>
          </p:cNvSpPr>
          <p:nvPr>
            <p:ph type="body" sz="quarter" idx="18"/>
          </p:nvPr>
        </p:nvSpPr>
        <p:spPr/>
        <p:txBody>
          <a:bodyPr/>
          <a:lstStyle/>
          <a:p>
            <a:r>
              <a:rPr lang="en-GB" dirty="0"/>
              <a:t>Lecture :Stephnie John (Swansea) Heather Davies (Carmarthen)</a:t>
            </a:r>
          </a:p>
        </p:txBody>
      </p:sp>
      <p:sp>
        <p:nvSpPr>
          <p:cNvPr id="26" name="Rectangle 1">
            <a:extLst>
              <a:ext uri="{FF2B5EF4-FFF2-40B4-BE49-F238E27FC236}">
                <a16:creationId xmlns:a16="http://schemas.microsoft.com/office/drawing/2014/main" id="{6D0AD6AC-19C0-5034-C83D-FC6D4E4172C2}"/>
              </a:ext>
            </a:extLst>
          </p:cNvPr>
          <p:cNvSpPr>
            <a:spLocks noGrp="1" noChangeArrowheads="1"/>
          </p:cNvSpPr>
          <p:nvPr>
            <p:ph type="body" sz="quarter" idx="17"/>
          </p:nvPr>
        </p:nvSpPr>
        <p:spPr bwMode="auto">
          <a:xfrm>
            <a:off x="26584281" y="20309665"/>
            <a:ext cx="767055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
        <p:nvSpPr>
          <p:cNvPr id="29" name="Rectangle 3">
            <a:extLst>
              <a:ext uri="{FF2B5EF4-FFF2-40B4-BE49-F238E27FC236}">
                <a16:creationId xmlns:a16="http://schemas.microsoft.com/office/drawing/2014/main" id="{B2C80083-3188-72B9-C157-FFF541C8B613}"/>
              </a:ext>
            </a:extLst>
          </p:cNvPr>
          <p:cNvSpPr>
            <a:spLocks noGrp="1" noChangeArrowheads="1"/>
          </p:cNvSpPr>
          <p:nvPr>
            <p:ph type="body" sz="quarter" idx="40"/>
          </p:nvPr>
        </p:nvSpPr>
        <p:spPr bwMode="auto">
          <a:xfrm>
            <a:off x="26735212" y="28960224"/>
            <a:ext cx="8373939" cy="190821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chemeClr val="tx1"/>
                </a:solidFill>
                <a:effectLst/>
                <a:latin typeface="Arial" panose="020B0604020202020204" pitchFamily="34" charset="0"/>
              </a:rPr>
              <a:t>Conclusion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chemeClr val="tx1"/>
                </a:solidFill>
                <a:effectLst/>
                <a:latin typeface="Arial" panose="020B0604020202020204" pitchFamily="34" charset="0"/>
              </a:rPr>
              <a:t>In conclusion, culture, language, and national identity play a significant role in shaping health and social care in Wales. The Welsh language is closely connected to personal identity, dignity, and wellbeing, particularly for individuals who use Welsh as their first language. It should therefore be understood as a </a:t>
            </a:r>
            <a:r>
              <a:rPr kumimoji="0" lang="en-US" altLang="en-US" sz="3200" b="1" i="0" u="none" strike="noStrike" cap="none" normalizeH="0" baseline="0" dirty="0">
                <a:ln>
                  <a:noFill/>
                </a:ln>
                <a:solidFill>
                  <a:schemeClr val="tx1"/>
                </a:solidFill>
                <a:effectLst/>
                <a:latin typeface="Arial" panose="020B0604020202020204" pitchFamily="34" charset="0"/>
              </a:rPr>
              <a:t>right rather than merely a preference</a:t>
            </a:r>
            <a:r>
              <a:rPr kumimoji="0" lang="en-US" altLang="en-US" sz="3200" b="0" i="0" u="none" strike="noStrike" cap="none" normalizeH="0" baseline="0" dirty="0">
                <a:ln>
                  <a:noFill/>
                </a:ln>
                <a:solidFill>
                  <a:schemeClr val="tx1"/>
                </a:solidFill>
                <a:effectLst/>
                <a:latin typeface="Arial" panose="020B0604020202020204" pitchFamily="34" charset="0"/>
              </a:rPr>
              <a:t>, as it represents an essential aspect of identity and respectful care.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chemeClr val="tx1"/>
                </a:solidFill>
                <a:effectLst/>
                <a:latin typeface="Arial" panose="020B0604020202020204" pitchFamily="34" charset="0"/>
              </a:rPr>
              <a:t>Policies developed by the Welsh Government, including legislation such as the Welsh Language (Wales) Measure 2011 and the Social Services and Well-being (Wales) Act 2014, demonstrate strong leadership in </a:t>
            </a:r>
            <a:r>
              <a:rPr kumimoji="0" lang="en-US" altLang="en-US" sz="3200" b="0" i="0" u="none" strike="noStrike" cap="none" normalizeH="0" baseline="0" dirty="0" err="1">
                <a:ln>
                  <a:noFill/>
                </a:ln>
                <a:solidFill>
                  <a:schemeClr val="tx1"/>
                </a:solidFill>
                <a:effectLst/>
                <a:latin typeface="Arial" panose="020B0604020202020204" pitchFamily="34" charset="0"/>
              </a:rPr>
              <a:t>recognising</a:t>
            </a:r>
            <a:r>
              <a:rPr kumimoji="0" lang="en-US" altLang="en-US" sz="3200" b="0" i="0" u="none" strike="noStrike" cap="none" normalizeH="0" baseline="0" dirty="0">
                <a:ln>
                  <a:noFill/>
                </a:ln>
                <a:solidFill>
                  <a:schemeClr val="tx1"/>
                </a:solidFill>
                <a:effectLst/>
                <a:latin typeface="Arial" panose="020B0604020202020204" pitchFamily="34" charset="0"/>
              </a:rPr>
              <a:t> the importance of culturally and linguistically appropriate care. These frameworks encourage professionals to consider linguistic needs, cultural values, and community contexts when delivering services.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chemeClr val="tx1"/>
                </a:solidFill>
                <a:effectLst/>
                <a:latin typeface="Arial" panose="020B0604020202020204" pitchFamily="34" charset="0"/>
              </a:rPr>
              <a:t>Understanding Welsh culture, language, and identity is therefore essential for improving the overall health and social care experience in Wales. Even basic conversational Welsh skills among healthcare professionals can meaningfully enhance everyday interactions, strengthen communication, and reinforce trust between service users and practitioners.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chemeClr val="tx1"/>
                </a:solidFill>
                <a:effectLst/>
                <a:latin typeface="Arial" panose="020B0604020202020204" pitchFamily="34" charset="0"/>
              </a:rPr>
              <a:t>Overall, promoting Welsh language and cultural awareness within health and social care supports dignity, equality, and person-</a:t>
            </a:r>
            <a:r>
              <a:rPr kumimoji="0" lang="en-US" altLang="en-US" sz="3200" b="0" i="0" u="none" strike="noStrike" cap="none" normalizeH="0" baseline="0" dirty="0" err="1">
                <a:ln>
                  <a:noFill/>
                </a:ln>
                <a:solidFill>
                  <a:schemeClr val="tx1"/>
                </a:solidFill>
                <a:effectLst/>
                <a:latin typeface="Arial" panose="020B0604020202020204" pitchFamily="34" charset="0"/>
              </a:rPr>
              <a:t>centred</a:t>
            </a:r>
            <a:r>
              <a:rPr kumimoji="0" lang="en-US" altLang="en-US" sz="3200" b="0" i="0" u="none" strike="noStrike" cap="none" normalizeH="0" baseline="0" dirty="0">
                <a:ln>
                  <a:noFill/>
                </a:ln>
                <a:solidFill>
                  <a:schemeClr val="tx1"/>
                </a:solidFill>
                <a:effectLst/>
                <a:latin typeface="Arial" panose="020B0604020202020204" pitchFamily="34" charset="0"/>
              </a:rPr>
              <a:t> care, ultimately contributing to better experiences and outcomes for individuals receiving services across Wales.</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3200" b="0" i="0" u="none" strike="noStrike" cap="none" normalizeH="0" baseline="0" dirty="0">
                <a:ln>
                  <a:noFill/>
                </a:ln>
                <a:solidFill>
                  <a:schemeClr val="tx1"/>
                </a:solidFill>
                <a:effectLst/>
                <a:latin typeface="Arial" panose="020B0604020202020204" pitchFamily="34" charset="0"/>
              </a:rPr>
            </a:br>
            <a:endParaRPr kumimoji="0" lang="en-US" altLang="en-US" sz="3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Picture 6" descr="The image depicts the 5 Year Strategic Plan for Vision Research, Australia (2022-2027), outlining key objectives such as improving governance, funding, and sustainability, enhancing communication and engagement, building research capacity, and developing a robust fundraising strategy.&#10;&#10;AI-generated content may be incorrect.">
            <a:extLst>
              <a:ext uri="{FF2B5EF4-FFF2-40B4-BE49-F238E27FC236}">
                <a16:creationId xmlns:a16="http://schemas.microsoft.com/office/drawing/2014/main" id="{8975B463-186B-E649-4B3B-4ECA1ABD54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46858" y="51834163"/>
            <a:ext cx="11430000" cy="15240000"/>
          </a:xfrm>
          <a:prstGeom prst="rect">
            <a:avLst/>
          </a:prstGeom>
        </p:spPr>
      </p:pic>
      <p:pic>
        <p:nvPicPr>
          <p:cNvPr id="21" name="Picture 20">
            <a:extLst>
              <a:ext uri="{FF2B5EF4-FFF2-40B4-BE49-F238E27FC236}">
                <a16:creationId xmlns:a16="http://schemas.microsoft.com/office/drawing/2014/main" id="{8E48291F-E502-0042-4BF7-47567EA49F5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859656" y="51546806"/>
            <a:ext cx="11684686" cy="8274665"/>
          </a:xfrm>
          <a:prstGeom prst="rect">
            <a:avLst/>
          </a:prstGeom>
        </p:spPr>
      </p:pic>
      <p:pic>
        <p:nvPicPr>
          <p:cNvPr id="27" name="Picture 26" descr="2011 (UK)&#10;&#10;AI-generated content may be incorrect.">
            <a:extLst>
              <a:ext uri="{FF2B5EF4-FFF2-40B4-BE49-F238E27FC236}">
                <a16:creationId xmlns:a16="http://schemas.microsoft.com/office/drawing/2014/main" id="{7821194D-503B-26C0-A489-3ECD6E73964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052654" y="60502864"/>
            <a:ext cx="11684686" cy="16692409"/>
          </a:xfrm>
          <a:prstGeom prst="rect">
            <a:avLst/>
          </a:prstGeom>
        </p:spPr>
      </p:pic>
    </p:spTree>
    <p:extLst>
      <p:ext uri="{BB962C8B-B14F-4D97-AF65-F5344CB8AC3E}">
        <p14:creationId xmlns:p14="http://schemas.microsoft.com/office/powerpoint/2010/main" val="3458814878"/>
      </p:ext>
    </p:extLst>
  </p:cSld>
  <p:clrMapOvr>
    <a:masterClrMapping/>
  </p:clrMapOvr>
</p:sld>
</file>

<file path=ppt/theme/theme1.xml><?xml version="1.0" encoding="utf-8"?>
<a:theme xmlns:a="http://schemas.openxmlformats.org/drawingml/2006/main" name="With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sterPresentations.com-48x96-Template-Kensington" id="{AC3726B7-60A4-41AB-B75E-23672F3984DE}" vid="{6A03945B-31FB-402D-AEA6-3593ABB6F640}"/>
    </a:ext>
  </a:ext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sterPresentations.com-48x96-Template-Kensington" id="{AC3726B7-60A4-41AB-B75E-23672F3984DE}" vid="{E554D6A9-7B1F-4F2B-A8CD-35B53E82523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 Presentation template (2)</Template>
  <TotalTime>1282</TotalTime>
  <Words>2481</Words>
  <Application>Microsoft Office PowerPoint</Application>
  <PresentationFormat>Custom</PresentationFormat>
  <Paragraphs>94</Paragraphs>
  <Slides>1</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vt:i4>
      </vt:variant>
    </vt:vector>
  </HeadingPairs>
  <TitlesOfParts>
    <vt:vector size="7" baseType="lpstr">
      <vt:lpstr>Arial</vt:lpstr>
      <vt:lpstr>Arial Narrow</vt:lpstr>
      <vt:lpstr>Calibri</vt:lpstr>
      <vt:lpstr>Trebuchet MS</vt:lpstr>
      <vt:lpstr>With Guides</vt:lpstr>
      <vt:lpstr>Without Guides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Andrei Tutuianu</dc:creator>
  <dc:description>This template is the property of PosterPresentations.com. Call us if you need help with this poster template._x000d_
1-866-649-3004           _x000d_
 (c)PosterPresentations.com</dc:description>
  <cp:lastModifiedBy>Andrei Tutuianu</cp:lastModifiedBy>
  <cp:revision>8</cp:revision>
  <dcterms:created xsi:type="dcterms:W3CDTF">2026-03-07T12:03:24Z</dcterms:created>
  <dcterms:modified xsi:type="dcterms:W3CDTF">2026-03-08T15:23:32Z</dcterms:modified>
</cp:coreProperties>
</file>