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9" r:id="rId6"/>
    <p:sldId id="269"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75" r:id="rId26"/>
  </p:sldIdLst>
  <p:sldSz cx="18288000" cy="10287000"/>
  <p:notesSz cx="6858000" cy="9144000"/>
  <p:embeddedFontLst>
    <p:embeddedFont>
      <p:font typeface="Bitter Black"/>
      <p:bold r:id="rId30"/>
      <p:boldItalic r:id="rId31"/>
    </p:embeddedFont>
    <p:embeddedFont>
      <p:font typeface="DM Sans"/>
      <p:regular r:id="rId32"/>
    </p:embeddedFont>
    <p:embeddedFont>
      <p:font typeface="Bitter"/>
      <p:bold r:id="rId33"/>
      <p:boldItalic r:id="rId34"/>
    </p:embeddedFont>
    <p:embeddedFont>
      <p:font typeface="Calibri" panose="020F0502020204030204" pitchFamily="3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60"/>
  </p:normalViewPr>
  <p:slideViewPr>
    <p:cSldViewPr snapToGrid="0" showGuides="1">
      <p:cViewPr varScale="1">
        <p:scale>
          <a:sx n="77" d="100"/>
          <a:sy n="77" d="100"/>
        </p:scale>
        <p:origin x="464"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8" Type="http://schemas.openxmlformats.org/officeDocument/2006/relationships/font" Target="fonts/font9.fntdata"/><Relationship Id="rId37" Type="http://schemas.openxmlformats.org/officeDocument/2006/relationships/font" Target="fonts/font8.fntdata"/><Relationship Id="rId36" Type="http://schemas.openxmlformats.org/officeDocument/2006/relationships/font" Target="fonts/font7.fntdata"/><Relationship Id="rId35" Type="http://schemas.openxmlformats.org/officeDocument/2006/relationships/font" Target="fonts/font6.fntdata"/><Relationship Id="rId34" Type="http://schemas.openxmlformats.org/officeDocument/2006/relationships/font" Target="fonts/font5.fntdata"/><Relationship Id="rId33" Type="http://schemas.openxmlformats.org/officeDocument/2006/relationships/font" Target="fonts/font4.fntdata"/><Relationship Id="rId32" Type="http://schemas.openxmlformats.org/officeDocument/2006/relationships/font" Target="fonts/font3.fntdata"/><Relationship Id="rId31" Type="http://schemas.openxmlformats.org/officeDocument/2006/relationships/font" Target="fonts/font2.fntdata"/><Relationship Id="rId30" Type="http://schemas.openxmlformats.org/officeDocument/2006/relationships/font" Target="fonts/font1.fntdata"/><Relationship Id="rId3" Type="http://schemas.openxmlformats.org/officeDocument/2006/relationships/slide" Target="slides/slide1.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
        <p:cNvGrpSpPr/>
        <p:nvPr/>
      </p:nvGrpSpPr>
      <p:grpSpPr>
        <a:xfrm>
          <a:off x="0" y="0"/>
          <a:ext cx="0" cy="0"/>
          <a:chOff x="0" y="0"/>
          <a:chExt cx="0" cy="0"/>
        </a:xfrm>
      </p:grpSpPr>
      <p:sp>
        <p:nvSpPr>
          <p:cNvPr id="30" name="Google Shape;30;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1" name="Google Shape;3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29"/>
        <p:cNvGrpSpPr/>
        <p:nvPr/>
      </p:nvGrpSpPr>
      <p:grpSpPr>
        <a:xfrm>
          <a:off x="0" y="0"/>
          <a:ext cx="0" cy="0"/>
          <a:chOff x="0" y="0"/>
          <a:chExt cx="0" cy="0"/>
        </a:xfrm>
      </p:grpSpPr>
      <p:sp>
        <p:nvSpPr>
          <p:cNvPr id="430" name="Google Shape;430;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31" name="Google Shape;431;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9"/>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10"/>
        <p:cNvGrpSpPr/>
        <p:nvPr/>
      </p:nvGrpSpPr>
      <p:grpSpPr>
        <a:xfrm>
          <a:off x="0" y="0"/>
          <a:ext cx="0" cy="0"/>
          <a:chOff x="0" y="0"/>
          <a:chExt cx="0" cy="0"/>
        </a:xfrm>
      </p:grpSpPr>
      <p:sp>
        <p:nvSpPr>
          <p:cNvPr id="11" name="Google Shape;11;p3"/>
          <p:cNvSpPr txBox="1">
            <a:spLocks noGrp="1"/>
          </p:cNvSpPr>
          <p:nvPr>
            <p:ph type="subTitle" idx="1"/>
          </p:nvPr>
        </p:nvSpPr>
        <p:spPr>
          <a:xfrm>
            <a:off x="5943600" y="244865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SzPts val="3200"/>
              <a:buNone/>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2" name="Google Shape;12;p3"/>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1" name="Shape 13"/>
        <p:cNvGrpSpPr/>
        <p:nvPr/>
      </p:nvGrpSpPr>
      <p:grpSpPr>
        <a:xfrm>
          <a:off x="0" y="0"/>
          <a:ext cx="0" cy="0"/>
          <a:chOff x="0" y="0"/>
          <a:chExt cx="0" cy="0"/>
        </a:xfrm>
      </p:grpSpPr>
      <p:sp>
        <p:nvSpPr>
          <p:cNvPr id="14" name="Google Shape;14;p4"/>
          <p:cNvSpPr txBox="1">
            <a:spLocks noGrp="1"/>
          </p:cNvSpPr>
          <p:nvPr>
            <p:ph type="body" idx="1"/>
          </p:nvPr>
        </p:nvSpPr>
        <p:spPr>
          <a:xfrm>
            <a:off x="1572525" y="2637813"/>
            <a:ext cx="8229600" cy="4526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15" name="Google Shape;15;p4"/>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6"/>
        <p:cNvGrpSpPr/>
        <p:nvPr/>
      </p:nvGrpSpPr>
      <p:grpSpPr>
        <a:xfrm>
          <a:off x="0" y="0"/>
          <a:ext cx="0" cy="0"/>
          <a:chOff x="0" y="0"/>
          <a:chExt cx="0" cy="0"/>
        </a:xfrm>
      </p:grpSpPr>
      <p:sp>
        <p:nvSpPr>
          <p:cNvPr id="17" name="Google Shape;17;p5"/>
          <p:cNvSpPr txBox="1">
            <a:spLocks noGrp="1"/>
          </p:cNvSpPr>
          <p:nvPr>
            <p:ph type="body" idx="1"/>
          </p:nvPr>
        </p:nvSpPr>
        <p:spPr>
          <a:xfrm>
            <a:off x="1477157" y="5491700"/>
            <a:ext cx="122343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800"/>
              <a:buNone/>
              <a:defRPr sz="2800" u="sng"/>
            </a:lvl1pPr>
            <a:lvl2pPr marL="914400" lvl="1" indent="-228600" algn="l">
              <a:spcBef>
                <a:spcPts val="360"/>
              </a:spcBef>
              <a:spcAft>
                <a:spcPts val="0"/>
              </a:spcAft>
              <a:buSzPts val="2800"/>
              <a:buNone/>
              <a:defRPr u="sng"/>
            </a:lvl2pPr>
            <a:lvl3pPr marL="1371600" lvl="2" indent="-228600" algn="l">
              <a:spcBef>
                <a:spcPts val="320"/>
              </a:spcBef>
              <a:spcAft>
                <a:spcPts val="0"/>
              </a:spcAft>
              <a:buSzPts val="2800"/>
              <a:buNone/>
              <a:defRPr sz="2800" u="sng"/>
            </a:lvl3pPr>
            <a:lvl4pPr marL="1828800" lvl="3" indent="-228600" algn="l">
              <a:spcBef>
                <a:spcPts val="280"/>
              </a:spcBef>
              <a:spcAft>
                <a:spcPts val="0"/>
              </a:spcAft>
              <a:buSzPts val="2800"/>
              <a:buNone/>
              <a:defRPr sz="2800" u="sng"/>
            </a:lvl4pPr>
            <a:lvl5pPr marL="2286000" lvl="4" indent="-228600" algn="l">
              <a:spcBef>
                <a:spcPts val="280"/>
              </a:spcBef>
              <a:spcAft>
                <a:spcPts val="0"/>
              </a:spcAft>
              <a:buSzPts val="2800"/>
              <a:buNone/>
              <a:defRPr sz="2800" u="sng"/>
            </a:lvl5pPr>
            <a:lvl6pPr marL="2743200" lvl="5" indent="-228600" algn="l">
              <a:spcBef>
                <a:spcPts val="280"/>
              </a:spcBef>
              <a:spcAft>
                <a:spcPts val="0"/>
              </a:spcAft>
              <a:buSzPts val="2800"/>
              <a:buNone/>
              <a:defRPr sz="2800" u="sng"/>
            </a:lvl6pPr>
            <a:lvl7pPr marL="3200400" lvl="6" indent="-228600" algn="l">
              <a:spcBef>
                <a:spcPts val="280"/>
              </a:spcBef>
              <a:spcAft>
                <a:spcPts val="0"/>
              </a:spcAft>
              <a:buSzPts val="2800"/>
              <a:buNone/>
              <a:defRPr sz="2800" u="sng"/>
            </a:lvl7pPr>
            <a:lvl8pPr marL="3657600" lvl="7" indent="-228600" algn="l">
              <a:spcBef>
                <a:spcPts val="280"/>
              </a:spcBef>
              <a:spcAft>
                <a:spcPts val="0"/>
              </a:spcAft>
              <a:buSzPts val="2800"/>
              <a:buNone/>
              <a:defRPr sz="2800" u="sng"/>
            </a:lvl8pPr>
            <a:lvl9pPr marL="4114800" lvl="8" indent="-228600" algn="l">
              <a:spcBef>
                <a:spcPts val="280"/>
              </a:spcBef>
              <a:spcAft>
                <a:spcPts val="0"/>
              </a:spcAft>
              <a:buSzPts val="2800"/>
              <a:buNone/>
              <a:defRPr sz="2800" u="sng"/>
            </a:lvl9pPr>
          </a:lstStyle>
          <a:p/>
        </p:txBody>
      </p:sp>
      <p:sp>
        <p:nvSpPr>
          <p:cNvPr id="18" name="Google Shape;18;p5"/>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1" name="Shape 19"/>
        <p:cNvGrpSpPr/>
        <p:nvPr/>
      </p:nvGrpSpPr>
      <p:grpSpPr>
        <a:xfrm>
          <a:off x="0" y="0"/>
          <a:ext cx="0" cy="0"/>
          <a:chOff x="0" y="0"/>
          <a:chExt cx="0" cy="0"/>
        </a:xfrm>
      </p:grpSpPr>
      <p:sp>
        <p:nvSpPr>
          <p:cNvPr id="20" name="Google Shape;20;p6"/>
          <p:cNvSpPr txBox="1">
            <a:spLocks noGrp="1"/>
          </p:cNvSpPr>
          <p:nvPr>
            <p:ph type="body" idx="1"/>
          </p:nvPr>
        </p:nvSpPr>
        <p:spPr>
          <a:xfrm>
            <a:off x="2680900" y="2880525"/>
            <a:ext cx="5662500" cy="452610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406400" algn="l">
              <a:spcBef>
                <a:spcPts val="480"/>
              </a:spcBef>
              <a:spcAft>
                <a:spcPts val="0"/>
              </a:spcAft>
              <a:buClr>
                <a:schemeClr val="dk1"/>
              </a:buClr>
              <a:buSzPts val="2800"/>
              <a:buChar char="–"/>
              <a:defRPr/>
            </a:lvl2pPr>
            <a:lvl3pPr marL="1371600" lvl="2" indent="-406400" algn="l">
              <a:spcBef>
                <a:spcPts val="400"/>
              </a:spcBef>
              <a:spcAft>
                <a:spcPts val="0"/>
              </a:spcAft>
              <a:buClr>
                <a:schemeClr val="dk1"/>
              </a:buClr>
              <a:buSzPts val="2800"/>
              <a:buChar char="•"/>
              <a:defRPr sz="2800"/>
            </a:lvl3pPr>
            <a:lvl4pPr marL="1828800" lvl="3" indent="-406400" algn="l">
              <a:spcBef>
                <a:spcPts val="360"/>
              </a:spcBef>
              <a:spcAft>
                <a:spcPts val="0"/>
              </a:spcAft>
              <a:buClr>
                <a:schemeClr val="dk1"/>
              </a:buClr>
              <a:buSzPts val="2800"/>
              <a:buChar char="–"/>
              <a:defRPr sz="2800"/>
            </a:lvl4pPr>
            <a:lvl5pPr marL="2286000" lvl="4" indent="-406400" algn="l">
              <a:spcBef>
                <a:spcPts val="360"/>
              </a:spcBef>
              <a:spcAft>
                <a:spcPts val="0"/>
              </a:spcAft>
              <a:buClr>
                <a:schemeClr val="dk1"/>
              </a:buClr>
              <a:buSzPts val="2800"/>
              <a:buChar char="»"/>
              <a:defRPr sz="2800"/>
            </a:lvl5pPr>
            <a:lvl6pPr marL="2743200" lvl="5" indent="-406400" algn="l">
              <a:spcBef>
                <a:spcPts val="360"/>
              </a:spcBef>
              <a:spcAft>
                <a:spcPts val="0"/>
              </a:spcAft>
              <a:buClr>
                <a:schemeClr val="dk1"/>
              </a:buClr>
              <a:buSzPts val="2800"/>
              <a:buChar char="•"/>
              <a:defRPr sz="2800"/>
            </a:lvl6pPr>
            <a:lvl7pPr marL="3200400" lvl="6" indent="-406400" algn="l">
              <a:spcBef>
                <a:spcPts val="360"/>
              </a:spcBef>
              <a:spcAft>
                <a:spcPts val="0"/>
              </a:spcAft>
              <a:buClr>
                <a:schemeClr val="dk1"/>
              </a:buClr>
              <a:buSzPts val="2800"/>
              <a:buChar char="•"/>
              <a:defRPr sz="2800"/>
            </a:lvl7pPr>
            <a:lvl8pPr marL="3657600" lvl="7" indent="-406400" algn="l">
              <a:spcBef>
                <a:spcPts val="360"/>
              </a:spcBef>
              <a:spcAft>
                <a:spcPts val="0"/>
              </a:spcAft>
              <a:buClr>
                <a:schemeClr val="dk1"/>
              </a:buClr>
              <a:buSzPts val="2800"/>
              <a:buChar char="•"/>
              <a:defRPr sz="2800"/>
            </a:lvl8pPr>
            <a:lvl9pPr marL="4114800" lvl="8" indent="-406400" algn="l">
              <a:spcBef>
                <a:spcPts val="360"/>
              </a:spcBef>
              <a:spcAft>
                <a:spcPts val="0"/>
              </a:spcAft>
              <a:buClr>
                <a:schemeClr val="dk1"/>
              </a:buClr>
              <a:buSzPts val="2800"/>
              <a:buChar char="•"/>
              <a:defRPr sz="2800"/>
            </a:lvl9pPr>
          </a:lstStyle>
          <a:p/>
        </p:txBody>
      </p:sp>
      <p:sp>
        <p:nvSpPr>
          <p:cNvPr id="21" name="Google Shape;21;p6"/>
          <p:cNvSpPr txBox="1">
            <a:spLocks noGrp="1"/>
          </p:cNvSpPr>
          <p:nvPr>
            <p:ph type="body" idx="2"/>
          </p:nvPr>
        </p:nvSpPr>
        <p:spPr>
          <a:xfrm>
            <a:off x="8695425" y="3032925"/>
            <a:ext cx="5662500" cy="4526100"/>
          </a:xfrm>
          <a:prstGeom prst="rect">
            <a:avLst/>
          </a:prstGeom>
          <a:noFill/>
          <a:ln>
            <a:noFill/>
          </a:ln>
        </p:spPr>
        <p:txBody>
          <a:bodyPr spcFirstLastPara="1" wrap="square" lIns="91425" tIns="45700" rIns="91425" bIns="45700" anchor="t" anchorCtr="0">
            <a:normAutofit/>
          </a:bodyPr>
          <a:lstStyle>
            <a:lvl1pPr marL="457200" lvl="0" indent="-406400" algn="l" rtl="0">
              <a:spcBef>
                <a:spcPts val="560"/>
              </a:spcBef>
              <a:spcAft>
                <a:spcPts val="0"/>
              </a:spcAft>
              <a:buClr>
                <a:schemeClr val="dk1"/>
              </a:buClr>
              <a:buSzPts val="2800"/>
              <a:buChar char="•"/>
              <a:defRPr sz="2800"/>
            </a:lvl1pPr>
            <a:lvl2pPr marL="914400" lvl="1" indent="-406400" algn="l" rtl="0">
              <a:spcBef>
                <a:spcPts val="480"/>
              </a:spcBef>
              <a:spcAft>
                <a:spcPts val="0"/>
              </a:spcAft>
              <a:buClr>
                <a:schemeClr val="dk1"/>
              </a:buClr>
              <a:buSzPts val="2800"/>
              <a:buChar char="–"/>
              <a:defRPr/>
            </a:lvl2pPr>
            <a:lvl3pPr marL="1371600" lvl="2" indent="-406400" algn="l" rtl="0">
              <a:spcBef>
                <a:spcPts val="400"/>
              </a:spcBef>
              <a:spcAft>
                <a:spcPts val="0"/>
              </a:spcAft>
              <a:buClr>
                <a:schemeClr val="dk1"/>
              </a:buClr>
              <a:buSzPts val="2800"/>
              <a:buChar char="•"/>
              <a:defRPr sz="2800"/>
            </a:lvl3pPr>
            <a:lvl4pPr marL="1828800" lvl="3" indent="-406400" algn="l" rtl="0">
              <a:spcBef>
                <a:spcPts val="360"/>
              </a:spcBef>
              <a:spcAft>
                <a:spcPts val="0"/>
              </a:spcAft>
              <a:buClr>
                <a:schemeClr val="dk1"/>
              </a:buClr>
              <a:buSzPts val="2800"/>
              <a:buChar char="–"/>
              <a:defRPr sz="2800"/>
            </a:lvl4pPr>
            <a:lvl5pPr marL="2286000" lvl="4" indent="-406400" algn="l" rtl="0">
              <a:spcBef>
                <a:spcPts val="360"/>
              </a:spcBef>
              <a:spcAft>
                <a:spcPts val="0"/>
              </a:spcAft>
              <a:buClr>
                <a:schemeClr val="dk1"/>
              </a:buClr>
              <a:buSzPts val="2800"/>
              <a:buChar char="»"/>
              <a:defRPr sz="2800"/>
            </a:lvl5pPr>
            <a:lvl6pPr marL="2743200" lvl="5" indent="-406400" algn="l" rtl="0">
              <a:spcBef>
                <a:spcPts val="360"/>
              </a:spcBef>
              <a:spcAft>
                <a:spcPts val="0"/>
              </a:spcAft>
              <a:buClr>
                <a:schemeClr val="dk1"/>
              </a:buClr>
              <a:buSzPts val="2800"/>
              <a:buChar char="•"/>
              <a:defRPr sz="2800"/>
            </a:lvl6pPr>
            <a:lvl7pPr marL="3200400" lvl="6" indent="-406400" algn="l" rtl="0">
              <a:spcBef>
                <a:spcPts val="360"/>
              </a:spcBef>
              <a:spcAft>
                <a:spcPts val="0"/>
              </a:spcAft>
              <a:buClr>
                <a:schemeClr val="dk1"/>
              </a:buClr>
              <a:buSzPts val="2800"/>
              <a:buChar char="•"/>
              <a:defRPr sz="2800"/>
            </a:lvl7pPr>
            <a:lvl8pPr marL="3657600" lvl="7" indent="-406400" algn="l" rtl="0">
              <a:spcBef>
                <a:spcPts val="360"/>
              </a:spcBef>
              <a:spcAft>
                <a:spcPts val="0"/>
              </a:spcAft>
              <a:buClr>
                <a:schemeClr val="dk1"/>
              </a:buClr>
              <a:buSzPts val="2800"/>
              <a:buChar char="•"/>
              <a:defRPr sz="2800"/>
            </a:lvl8pPr>
            <a:lvl9pPr marL="4114800" lvl="8" indent="-406400" algn="l" rtl="0">
              <a:spcBef>
                <a:spcPts val="360"/>
              </a:spcBef>
              <a:spcAft>
                <a:spcPts val="0"/>
              </a:spcAft>
              <a:buClr>
                <a:schemeClr val="dk1"/>
              </a:buClr>
              <a:buSzPts val="2800"/>
              <a:buChar char="•"/>
              <a:defRPr sz="2800"/>
            </a:lvl9pPr>
          </a:lstStyle>
          <a:p/>
        </p:txBody>
      </p:sp>
      <p:sp>
        <p:nvSpPr>
          <p:cNvPr id="22" name="Google Shape;22;p6"/>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23"/>
        <p:cNvGrpSpPr/>
        <p:nvPr/>
      </p:nvGrpSpPr>
      <p:grpSpPr>
        <a:xfrm>
          <a:off x="0" y="0"/>
          <a:ext cx="0" cy="0"/>
          <a:chOff x="0" y="0"/>
          <a:chExt cx="0" cy="0"/>
        </a:xfrm>
      </p:grpSpPr>
      <p:sp>
        <p:nvSpPr>
          <p:cNvPr id="24" name="Google Shape;24;p7"/>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1" name="Shape 25"/>
        <p:cNvGrpSpPr/>
        <p:nvPr/>
      </p:nvGrpSpPr>
      <p:grpSpPr>
        <a:xfrm>
          <a:off x="0" y="0"/>
          <a:ext cx="0" cy="0"/>
          <a:chOff x="0" y="0"/>
          <a:chExt cx="0" cy="0"/>
        </a:xfrm>
      </p:grpSpPr>
      <p:sp>
        <p:nvSpPr>
          <p:cNvPr id="26" name="Google Shape;26;p8"/>
          <p:cNvSpPr>
            <a:spLocks noGrp="1"/>
          </p:cNvSpPr>
          <p:nvPr>
            <p:ph type="pic" idx="2"/>
          </p:nvPr>
        </p:nvSpPr>
        <p:spPr>
          <a:xfrm>
            <a:off x="9220906" y="2791900"/>
            <a:ext cx="8077800" cy="6058500"/>
          </a:xfrm>
          <a:prstGeom prst="rect">
            <a:avLst/>
          </a:prstGeom>
          <a:noFill/>
          <a:ln>
            <a:noFill/>
          </a:ln>
        </p:spPr>
      </p:sp>
      <p:sp>
        <p:nvSpPr>
          <p:cNvPr id="27" name="Google Shape;27;p8"/>
          <p:cNvSpPr txBox="1">
            <a:spLocks noGrp="1"/>
          </p:cNvSpPr>
          <p:nvPr>
            <p:ph type="body" idx="1"/>
          </p:nvPr>
        </p:nvSpPr>
        <p:spPr>
          <a:xfrm>
            <a:off x="1517263" y="3126613"/>
            <a:ext cx="5486400" cy="804900"/>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2800"/>
              <a:buNone/>
              <a:defRPr sz="2800"/>
            </a:lvl1pPr>
            <a:lvl2pPr marL="914400" lvl="1" indent="-228600" algn="l">
              <a:spcBef>
                <a:spcPts val="240"/>
              </a:spcBef>
              <a:spcAft>
                <a:spcPts val="0"/>
              </a:spcAft>
              <a:buClr>
                <a:schemeClr val="dk1"/>
              </a:buClr>
              <a:buSzPts val="2800"/>
              <a:buNone/>
              <a:defRPr/>
            </a:lvl2pPr>
            <a:lvl3pPr marL="1371600" lvl="2" indent="-228600" algn="l">
              <a:spcBef>
                <a:spcPts val="200"/>
              </a:spcBef>
              <a:spcAft>
                <a:spcPts val="0"/>
              </a:spcAft>
              <a:buClr>
                <a:schemeClr val="dk1"/>
              </a:buClr>
              <a:buSzPts val="2800"/>
              <a:buNone/>
              <a:defRPr sz="2800"/>
            </a:lvl3pPr>
            <a:lvl4pPr marL="1828800" lvl="3" indent="-228600" algn="l">
              <a:spcBef>
                <a:spcPts val="180"/>
              </a:spcBef>
              <a:spcAft>
                <a:spcPts val="0"/>
              </a:spcAft>
              <a:buClr>
                <a:schemeClr val="dk1"/>
              </a:buClr>
              <a:buSzPts val="2800"/>
              <a:buNone/>
              <a:defRPr sz="2800"/>
            </a:lvl4pPr>
            <a:lvl5pPr marL="2286000" lvl="4" indent="-228600" algn="l">
              <a:spcBef>
                <a:spcPts val="180"/>
              </a:spcBef>
              <a:spcAft>
                <a:spcPts val="0"/>
              </a:spcAft>
              <a:buClr>
                <a:schemeClr val="dk1"/>
              </a:buClr>
              <a:buSzPts val="2800"/>
              <a:buNone/>
              <a:defRPr sz="2800"/>
            </a:lvl5pPr>
            <a:lvl6pPr marL="2743200" lvl="5" indent="-228600" algn="l">
              <a:spcBef>
                <a:spcPts val="180"/>
              </a:spcBef>
              <a:spcAft>
                <a:spcPts val="0"/>
              </a:spcAft>
              <a:buClr>
                <a:schemeClr val="dk1"/>
              </a:buClr>
              <a:buSzPts val="2800"/>
              <a:buNone/>
              <a:defRPr sz="2800"/>
            </a:lvl6pPr>
            <a:lvl7pPr marL="3200400" lvl="6" indent="-228600" algn="l">
              <a:spcBef>
                <a:spcPts val="180"/>
              </a:spcBef>
              <a:spcAft>
                <a:spcPts val="0"/>
              </a:spcAft>
              <a:buClr>
                <a:schemeClr val="dk1"/>
              </a:buClr>
              <a:buSzPts val="2800"/>
              <a:buNone/>
              <a:defRPr sz="2800"/>
            </a:lvl7pPr>
            <a:lvl8pPr marL="3657600" lvl="7" indent="-228600" algn="l">
              <a:spcBef>
                <a:spcPts val="180"/>
              </a:spcBef>
              <a:spcAft>
                <a:spcPts val="0"/>
              </a:spcAft>
              <a:buClr>
                <a:schemeClr val="dk1"/>
              </a:buClr>
              <a:buSzPts val="2800"/>
              <a:buNone/>
              <a:defRPr sz="2800"/>
            </a:lvl8pPr>
            <a:lvl9pPr marL="4114800" lvl="8" indent="-228600" algn="l">
              <a:spcBef>
                <a:spcPts val="180"/>
              </a:spcBef>
              <a:spcAft>
                <a:spcPts val="0"/>
              </a:spcAft>
              <a:buClr>
                <a:schemeClr val="dk1"/>
              </a:buClr>
              <a:buSzPts val="2800"/>
              <a:buNone/>
              <a:defRPr sz="2800"/>
            </a:lvl9pPr>
          </a:lstStyle>
          <a:p/>
        </p:txBody>
      </p:sp>
      <p:sp>
        <p:nvSpPr>
          <p:cNvPr id="28" name="Google Shape;28;p8"/>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theme" Target="../theme/theme1.xml"/><Relationship Id="rId8" Type="http://schemas.openxmlformats.org/officeDocument/2006/relationships/image" Target="../media/image1.jpeg"/><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p:nvPr/>
        </p:nvSpPr>
        <p:spPr>
          <a:xfrm>
            <a:off x="0" y="-52207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8">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 name="Google Shape;7;p1"/>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1"/>
          <p:cNvSpPr txBox="1">
            <a:spLocks noGrp="1"/>
          </p:cNvSpPr>
          <p:nvPr>
            <p:ph type="body" idx="1"/>
          </p:nvPr>
        </p:nvSpPr>
        <p:spPr>
          <a:xfrm>
            <a:off x="1815225" y="2880513"/>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SzPts val="3200"/>
              <a:buFont typeface="DM Sans"/>
              <a:buChar char="•"/>
              <a:defRPr sz="3200" i="0" u="none" strike="noStrike" cap="none">
                <a:latin typeface="DM Sans"/>
                <a:ea typeface="DM Sans"/>
                <a:cs typeface="DM Sans"/>
                <a:sym typeface="DM Sans"/>
              </a:defRPr>
            </a:lvl1pPr>
            <a:lvl2pPr marL="914400" marR="0" lvl="1" indent="-406400" algn="l" rtl="0">
              <a:spcBef>
                <a:spcPts val="560"/>
              </a:spcBef>
              <a:spcAft>
                <a:spcPts val="0"/>
              </a:spcAft>
              <a:buSzPts val="2800"/>
              <a:buFont typeface="DM Sans"/>
              <a:buChar char="–"/>
              <a:defRPr sz="2800" i="0" u="none" strike="noStrike" cap="none">
                <a:latin typeface="DM Sans"/>
                <a:ea typeface="DM Sans"/>
                <a:cs typeface="DM Sans"/>
                <a:sym typeface="DM Sans"/>
              </a:defRPr>
            </a:lvl2pPr>
            <a:lvl3pPr marL="1371600" marR="0" lvl="2" indent="-381000" algn="l" rtl="0">
              <a:spcBef>
                <a:spcPts val="480"/>
              </a:spcBef>
              <a:spcAft>
                <a:spcPts val="0"/>
              </a:spcAft>
              <a:buSzPts val="2400"/>
              <a:buFont typeface="DM Sans"/>
              <a:buChar char="•"/>
              <a:defRPr sz="2400" i="0" u="none" strike="noStrike" cap="none">
                <a:latin typeface="DM Sans"/>
                <a:ea typeface="DM Sans"/>
                <a:cs typeface="DM Sans"/>
                <a:sym typeface="DM Sans"/>
              </a:defRPr>
            </a:lvl3pPr>
            <a:lvl4pPr marL="1828800" marR="0" lvl="3"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4pPr>
            <a:lvl5pPr marL="2286000" marR="0" lvl="4"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5pPr>
            <a:lvl6pPr marL="2743200" marR="0" lvl="5"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6pPr>
            <a:lvl7pPr marL="3200400" marR="0" lvl="6"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7pPr>
            <a:lvl8pPr marL="3657600" marR="0" lvl="7"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8pPr>
            <a:lvl9pPr marL="4114800" marR="0" lvl="8"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1" Type="http://schemas.openxmlformats.org/officeDocument/2006/relationships/notesSlide" Target="../notesSlides/notesSlide1.xml"/><Relationship Id="rId10"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image" Target="../media/image17.png"/><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2" Type="http://schemas.openxmlformats.org/officeDocument/2006/relationships/notesSlide" Target="../notesSlides/notesSlide2.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7" Type="http://schemas.openxmlformats.org/officeDocument/2006/relationships/notesSlide" Target="../notesSlides/notesSlide3.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4.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5.xml"/><Relationship Id="rId11" Type="http://schemas.openxmlformats.org/officeDocument/2006/relationships/slideLayout" Target="../slideLayouts/slideLayout1.xml"/><Relationship Id="rId10" Type="http://schemas.openxmlformats.org/officeDocument/2006/relationships/image" Target="../media/image28.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7.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8.xml"/><Relationship Id="rId11" Type="http://schemas.openxmlformats.org/officeDocument/2006/relationships/slideLayout" Target="../slideLayouts/slideLayout1.xml"/><Relationship Id="rId10" Type="http://schemas.openxmlformats.org/officeDocument/2006/relationships/image" Target="../media/image29.png"/><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0.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1.xml"/><Relationship Id="rId11" Type="http://schemas.openxmlformats.org/officeDocument/2006/relationships/slideLayout" Target="../slideLayouts/slideLayout1.xml"/><Relationship Id="rId10" Type="http://schemas.openxmlformats.org/officeDocument/2006/relationships/image" Target="../media/image10.png"/><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3.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3.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4.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4.xml"/><Relationship Id="rId11" Type="http://schemas.openxmlformats.org/officeDocument/2006/relationships/slideLayout" Target="../slideLayouts/slideLayout1.xml"/><Relationship Id="rId10" Type="http://schemas.openxmlformats.org/officeDocument/2006/relationships/image" Target="../media/image28.png"/><Relationship Id="rId1" Type="http://schemas.openxmlformats.org/officeDocument/2006/relationships/image" Target="../media/image1.jpeg"/></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6.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6.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7.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7.xml"/><Relationship Id="rId11" Type="http://schemas.openxmlformats.org/officeDocument/2006/relationships/slideLayout" Target="../slideLayouts/slideLayout1.xml"/><Relationship Id="rId10" Type="http://schemas.openxmlformats.org/officeDocument/2006/relationships/image" Target="../media/image29.png"/><Relationship Id="rId1" Type="http://schemas.openxmlformats.org/officeDocument/2006/relationships/image" Target="../media/image1.jpeg"/></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9.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9.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20.xml"/><Relationship Id="rId7"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7.png"/><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
        <p:cNvGrpSpPr/>
        <p:nvPr/>
      </p:nvGrpSpPr>
      <p:grpSpPr>
        <a:xfrm>
          <a:off x="0" y="0"/>
          <a:ext cx="0" cy="0"/>
          <a:chOff x="0" y="0"/>
          <a:chExt cx="0" cy="0"/>
        </a:xfrm>
      </p:grpSpPr>
      <p:sp>
        <p:nvSpPr>
          <p:cNvPr id="33" name="Google Shape;33;p9"/>
          <p:cNvSpPr/>
          <p:nvPr/>
        </p:nvSpPr>
        <p:spPr>
          <a:xfrm>
            <a:off x="0" y="110490"/>
            <a:ext cx="18288000" cy="12402185"/>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 name="Google Shape;34;p9"/>
          <p:cNvSpPr/>
          <p:nvPr/>
        </p:nvSpPr>
        <p:spPr>
          <a:xfrm>
            <a:off x="691908" y="4165903"/>
            <a:ext cx="8739391" cy="10098036"/>
          </a:xfrm>
          <a:custGeom>
            <a:avLst/>
            <a:gdLst/>
            <a:ahLst/>
            <a:cxnLst/>
            <a:rect l="l" t="t" r="r" b="b"/>
            <a:pathLst>
              <a:path w="8739391" h="10098036" extrusionOk="0">
                <a:moveTo>
                  <a:pt x="0" y="0"/>
                </a:moveTo>
                <a:lnTo>
                  <a:pt x="8739391" y="0"/>
                </a:lnTo>
                <a:lnTo>
                  <a:pt x="8739391" y="10098035"/>
                </a:lnTo>
                <a:lnTo>
                  <a:pt x="0" y="10098035"/>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 name="Google Shape;35;p9"/>
          <p:cNvSpPr/>
          <p:nvPr/>
        </p:nvSpPr>
        <p:spPr>
          <a:xfrm>
            <a:off x="-1245984" y="-804491"/>
            <a:ext cx="6797129" cy="7853826"/>
          </a:xfrm>
          <a:custGeom>
            <a:avLst/>
            <a:gdLst/>
            <a:ahLst/>
            <a:cxnLst/>
            <a:rect l="l" t="t" r="r" b="b"/>
            <a:pathLst>
              <a:path w="6797129" h="7853826" extrusionOk="0">
                <a:moveTo>
                  <a:pt x="0" y="0"/>
                </a:moveTo>
                <a:lnTo>
                  <a:pt x="6797129" y="0"/>
                </a:lnTo>
                <a:lnTo>
                  <a:pt x="6797129" y="7853826"/>
                </a:lnTo>
                <a:lnTo>
                  <a:pt x="0" y="7853826"/>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 name="Google Shape;36;p9"/>
          <p:cNvSpPr/>
          <p:nvPr/>
        </p:nvSpPr>
        <p:spPr>
          <a:xfrm>
            <a:off x="92075" y="2207895"/>
            <a:ext cx="7451725" cy="8341995"/>
          </a:xfrm>
          <a:custGeom>
            <a:avLst/>
            <a:gdLst/>
            <a:ahLst/>
            <a:cxnLst/>
            <a:rect l="l" t="t" r="r" b="b"/>
            <a:pathLst>
              <a:path w="8039708" h="9289579" extrusionOk="0">
                <a:moveTo>
                  <a:pt x="0" y="0"/>
                </a:moveTo>
                <a:lnTo>
                  <a:pt x="8039708" y="0"/>
                </a:lnTo>
                <a:lnTo>
                  <a:pt x="8039708" y="9289579"/>
                </a:lnTo>
                <a:lnTo>
                  <a:pt x="0" y="9289579"/>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 name="Google Shape;38;p9"/>
          <p:cNvSpPr/>
          <p:nvPr/>
        </p:nvSpPr>
        <p:spPr>
          <a:xfrm>
            <a:off x="16011950" y="8472553"/>
            <a:ext cx="1514909" cy="1484736"/>
          </a:xfrm>
          <a:custGeom>
            <a:avLst/>
            <a:gdLst/>
            <a:ahLst/>
            <a:cxnLst/>
            <a:rect l="l" t="t" r="r" b="b"/>
            <a:pathLst>
              <a:path w="1514909" h="1484736" extrusionOk="0">
                <a:moveTo>
                  <a:pt x="0" y="0"/>
                </a:moveTo>
                <a:lnTo>
                  <a:pt x="1514909" y="0"/>
                </a:lnTo>
                <a:lnTo>
                  <a:pt x="1514909" y="1484735"/>
                </a:lnTo>
                <a:lnTo>
                  <a:pt x="0" y="1484735"/>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 name="Google Shape;39;p9"/>
          <p:cNvSpPr/>
          <p:nvPr/>
        </p:nvSpPr>
        <p:spPr>
          <a:xfrm>
            <a:off x="15850397" y="482693"/>
            <a:ext cx="1643038" cy="1725093"/>
          </a:xfrm>
          <a:custGeom>
            <a:avLst/>
            <a:gdLst/>
            <a:ahLst/>
            <a:cxnLst/>
            <a:rect l="l" t="t" r="r" b="b"/>
            <a:pathLst>
              <a:path w="1643038" h="1725093" extrusionOk="0">
                <a:moveTo>
                  <a:pt x="0" y="0"/>
                </a:moveTo>
                <a:lnTo>
                  <a:pt x="1643038" y="0"/>
                </a:lnTo>
                <a:lnTo>
                  <a:pt x="1643038" y="1725093"/>
                </a:lnTo>
                <a:lnTo>
                  <a:pt x="0" y="1725093"/>
                </a:lnTo>
                <a:lnTo>
                  <a:pt x="0" y="0"/>
                </a:lnTo>
                <a:close/>
              </a:path>
            </a:pathLst>
          </a:custGeom>
          <a:blipFill rotWithShape="1">
            <a:blip r:embed="rId6"/>
            <a:stretch>
              <a:fillRect b="-28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 name="Google Shape;40;p9"/>
          <p:cNvSpPr txBox="1"/>
          <p:nvPr/>
        </p:nvSpPr>
        <p:spPr>
          <a:xfrm>
            <a:off x="8974828" y="6142966"/>
            <a:ext cx="8569500" cy="203136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IN" altLang="en-US" sz="4400" b="1" u="sng" dirty="0">
                <a:solidFill>
                  <a:schemeClr val="accent6">
                    <a:lumMod val="10000"/>
                  </a:schemeClr>
                </a:solidFill>
                <a:latin typeface="Bitter"/>
                <a:ea typeface="Bitter"/>
                <a:cs typeface="Bitter"/>
                <a:sym typeface="Bitter"/>
              </a:rPr>
              <a:t>Topic:</a:t>
            </a:r>
            <a:endParaRPr lang="en-US" sz="4400" b="1" dirty="0">
              <a:solidFill>
                <a:schemeClr val="accent6">
                  <a:lumMod val="10000"/>
                </a:schemeClr>
              </a:solidFill>
              <a:latin typeface="Bitter"/>
              <a:ea typeface="Bitter"/>
              <a:cs typeface="Bitter"/>
              <a:sym typeface="Bitter"/>
            </a:endParaRPr>
          </a:p>
          <a:p>
            <a:pPr marL="0" marR="0" lvl="0" indent="0" algn="ctr" rtl="0">
              <a:lnSpc>
                <a:spcPct val="100000"/>
              </a:lnSpc>
              <a:spcBef>
                <a:spcPts val="0"/>
              </a:spcBef>
              <a:spcAft>
                <a:spcPts val="0"/>
              </a:spcAft>
              <a:buNone/>
            </a:pPr>
            <a:r>
              <a:rPr lang="en-US" sz="4400" b="1" dirty="0">
                <a:solidFill>
                  <a:schemeClr val="accent6">
                    <a:lumMod val="10000"/>
                  </a:schemeClr>
                </a:solidFill>
                <a:latin typeface="Bitter"/>
                <a:ea typeface="Bitter"/>
                <a:cs typeface="Bitter"/>
                <a:sym typeface="Bitter"/>
              </a:rPr>
              <a:t>Chatbot-Based Mental Health Support for University Students</a:t>
            </a:r>
            <a:endParaRPr lang="en-US" sz="4400" b="1" dirty="0">
              <a:solidFill>
                <a:schemeClr val="accent6">
                  <a:lumMod val="10000"/>
                </a:schemeClr>
              </a:solidFill>
              <a:latin typeface="Bitter"/>
              <a:ea typeface="Bitter"/>
              <a:cs typeface="Bitter"/>
              <a:sym typeface="Bitter"/>
            </a:endParaRPr>
          </a:p>
        </p:txBody>
      </p:sp>
      <p:sp>
        <p:nvSpPr>
          <p:cNvPr id="41" name="Google Shape;41;p9"/>
          <p:cNvSpPr/>
          <p:nvPr/>
        </p:nvSpPr>
        <p:spPr>
          <a:xfrm>
            <a:off x="8600334" y="1028700"/>
            <a:ext cx="415317" cy="412297"/>
          </a:xfrm>
          <a:custGeom>
            <a:avLst/>
            <a:gdLst/>
            <a:ahLst/>
            <a:cxnLst/>
            <a:rect l="l" t="t" r="r" b="b"/>
            <a:pathLst>
              <a:path w="415317" h="412297" extrusionOk="0">
                <a:moveTo>
                  <a:pt x="0" y="0"/>
                </a:moveTo>
                <a:lnTo>
                  <a:pt x="415317" y="0"/>
                </a:lnTo>
                <a:lnTo>
                  <a:pt x="415317" y="412297"/>
                </a:lnTo>
                <a:lnTo>
                  <a:pt x="0" y="412297"/>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 name="Google Shape;42;p9"/>
          <p:cNvSpPr/>
          <p:nvPr/>
        </p:nvSpPr>
        <p:spPr>
          <a:xfrm>
            <a:off x="15850397" y="8949826"/>
            <a:ext cx="704109" cy="698988"/>
          </a:xfrm>
          <a:custGeom>
            <a:avLst/>
            <a:gdLst/>
            <a:ahLst/>
            <a:cxnLst/>
            <a:rect l="l" t="t" r="r" b="b"/>
            <a:pathLst>
              <a:path w="704109" h="698988" extrusionOk="0">
                <a:moveTo>
                  <a:pt x="0" y="0"/>
                </a:moveTo>
                <a:lnTo>
                  <a:pt x="704109" y="0"/>
                </a:lnTo>
                <a:lnTo>
                  <a:pt x="704109" y="698988"/>
                </a:lnTo>
                <a:lnTo>
                  <a:pt x="0" y="698988"/>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 name="Google Shape;43;p9"/>
          <p:cNvSpPr/>
          <p:nvPr/>
        </p:nvSpPr>
        <p:spPr>
          <a:xfrm>
            <a:off x="16847052" y="652699"/>
            <a:ext cx="697615" cy="692541"/>
          </a:xfrm>
          <a:custGeom>
            <a:avLst/>
            <a:gdLst/>
            <a:ahLst/>
            <a:cxnLst/>
            <a:rect l="l" t="t" r="r" b="b"/>
            <a:pathLst>
              <a:path w="697615" h="692541" extrusionOk="0">
                <a:moveTo>
                  <a:pt x="0" y="0"/>
                </a:moveTo>
                <a:lnTo>
                  <a:pt x="697614" y="0"/>
                </a:lnTo>
                <a:lnTo>
                  <a:pt x="697614" y="692541"/>
                </a:lnTo>
                <a:lnTo>
                  <a:pt x="0" y="692541"/>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 name="Google Shape;44;p9"/>
          <p:cNvSpPr/>
          <p:nvPr/>
        </p:nvSpPr>
        <p:spPr>
          <a:xfrm>
            <a:off x="3814473" y="666905"/>
            <a:ext cx="480770" cy="477273"/>
          </a:xfrm>
          <a:custGeom>
            <a:avLst/>
            <a:gdLst/>
            <a:ahLst/>
            <a:cxnLst/>
            <a:rect l="l" t="t" r="r" b="b"/>
            <a:pathLst>
              <a:path w="480770" h="477273" extrusionOk="0">
                <a:moveTo>
                  <a:pt x="0" y="0"/>
                </a:moveTo>
                <a:lnTo>
                  <a:pt x="480769" y="0"/>
                </a:lnTo>
                <a:lnTo>
                  <a:pt x="480769" y="477273"/>
                </a:lnTo>
                <a:lnTo>
                  <a:pt x="0" y="47727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 name="Google Shape;45;p9"/>
          <p:cNvSpPr/>
          <p:nvPr/>
        </p:nvSpPr>
        <p:spPr>
          <a:xfrm>
            <a:off x="211138" y="8472553"/>
            <a:ext cx="480770" cy="477273"/>
          </a:xfrm>
          <a:custGeom>
            <a:avLst/>
            <a:gdLst/>
            <a:ahLst/>
            <a:cxnLst/>
            <a:rect l="l" t="t" r="r" b="b"/>
            <a:pathLst>
              <a:path w="480770" h="477273" extrusionOk="0">
                <a:moveTo>
                  <a:pt x="0" y="0"/>
                </a:moveTo>
                <a:lnTo>
                  <a:pt x="480770" y="0"/>
                </a:lnTo>
                <a:lnTo>
                  <a:pt x="480770" y="477273"/>
                </a:lnTo>
                <a:lnTo>
                  <a:pt x="0" y="47727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 name="Google Shape;46;p9"/>
          <p:cNvSpPr/>
          <p:nvPr/>
        </p:nvSpPr>
        <p:spPr>
          <a:xfrm rot="3162392">
            <a:off x="-1136766" y="834772"/>
            <a:ext cx="3176578" cy="2739798"/>
          </a:xfrm>
          <a:custGeom>
            <a:avLst/>
            <a:gdLst/>
            <a:ahLst/>
            <a:cxnLst/>
            <a:rect l="l" t="t" r="r" b="b"/>
            <a:pathLst>
              <a:path w="3176578" h="2739798" extrusionOk="0">
                <a:moveTo>
                  <a:pt x="0" y="0"/>
                </a:moveTo>
                <a:lnTo>
                  <a:pt x="3176578" y="0"/>
                </a:lnTo>
                <a:lnTo>
                  <a:pt x="3176578" y="2739799"/>
                </a:lnTo>
                <a:lnTo>
                  <a:pt x="0" y="2739799"/>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 name="Google Shape;47;p9"/>
          <p:cNvSpPr/>
          <p:nvPr/>
        </p:nvSpPr>
        <p:spPr>
          <a:xfrm rot="-1634809">
            <a:off x="10525123" y="8252717"/>
            <a:ext cx="3642908" cy="3142008"/>
          </a:xfrm>
          <a:custGeom>
            <a:avLst/>
            <a:gdLst/>
            <a:ahLst/>
            <a:cxnLst/>
            <a:rect l="l" t="t" r="r" b="b"/>
            <a:pathLst>
              <a:path w="3642908" h="3142008" extrusionOk="0">
                <a:moveTo>
                  <a:pt x="0" y="0"/>
                </a:moveTo>
                <a:lnTo>
                  <a:pt x="3642909" y="0"/>
                </a:lnTo>
                <a:lnTo>
                  <a:pt x="3642909" y="3142008"/>
                </a:lnTo>
                <a:lnTo>
                  <a:pt x="0" y="3142008"/>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8" name="Google Shape;48;p9"/>
          <p:cNvSpPr txBox="1"/>
          <p:nvPr/>
        </p:nvSpPr>
        <p:spPr>
          <a:xfrm>
            <a:off x="5690347" y="1440830"/>
            <a:ext cx="7984363" cy="12922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500" b="1" u="sng" dirty="0">
                <a:solidFill>
                  <a:srgbClr val="ED7843"/>
                </a:solidFill>
                <a:latin typeface="Arial" panose="020B0604020202020204"/>
                <a:ea typeface="Arial" panose="020B0604020202020204"/>
                <a:cs typeface="Arial" panose="020B0604020202020204"/>
                <a:sym typeface="Arial" panose="020B0604020202020204"/>
              </a:rPr>
              <a:t>Component 2</a:t>
            </a:r>
            <a:endParaRPr lang="en-US" sz="3500" b="1" u="sng" dirty="0">
              <a:solidFill>
                <a:srgbClr val="ED7843"/>
              </a:solidFill>
              <a:latin typeface="Arial" panose="020B0604020202020204"/>
              <a:ea typeface="Arial" panose="020B0604020202020204"/>
              <a:cs typeface="Arial" panose="020B0604020202020204"/>
              <a:sym typeface="Arial" panose="020B0604020202020204"/>
            </a:endParaRPr>
          </a:p>
          <a:p>
            <a:pPr marL="0" marR="0" lvl="0" indent="0" algn="ctr" rtl="0">
              <a:lnSpc>
                <a:spcPct val="120000"/>
              </a:lnSpc>
              <a:spcBef>
                <a:spcPts val="0"/>
              </a:spcBef>
              <a:spcAft>
                <a:spcPts val="0"/>
              </a:spcAft>
              <a:buNone/>
            </a:pPr>
            <a:r>
              <a:rPr lang="en-US" sz="3500" b="1" dirty="0">
                <a:solidFill>
                  <a:srgbClr val="ED7843"/>
                </a:solidFill>
                <a:latin typeface="Arial" panose="020B0604020202020204"/>
                <a:ea typeface="Arial" panose="020B0604020202020204"/>
                <a:cs typeface="Arial" panose="020B0604020202020204"/>
                <a:sym typeface="Arial" panose="020B0604020202020204"/>
              </a:rPr>
              <a:t>Group Project Presentation</a:t>
            </a:r>
            <a:endParaRPr sz="3500" b="1" dirty="0"/>
          </a:p>
        </p:txBody>
      </p:sp>
      <p:sp>
        <p:nvSpPr>
          <p:cNvPr id="19" name="Google Shape;48;p9"/>
          <p:cNvSpPr txBox="1"/>
          <p:nvPr/>
        </p:nvSpPr>
        <p:spPr>
          <a:xfrm>
            <a:off x="92075" y="3397885"/>
            <a:ext cx="10697210" cy="7013575"/>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None/>
            </a:pPr>
            <a:endParaRPr lang="en-US" sz="3000" dirty="0">
              <a:solidFill>
                <a:srgbClr val="ED7843"/>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Programme: MSc Public Health and Social Care in Practice</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Module: Population Health and Digital Health Promotion</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Module code: LCHS7007</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Lecturer</a:t>
            </a:r>
            <a:r>
              <a:rPr lang="en-IN" altLang="en-US" sz="3000" b="1" dirty="0">
                <a:solidFill>
                  <a:srgbClr val="0070C0"/>
                </a:solidFill>
                <a:latin typeface="Arial" panose="020B0604020202020204"/>
                <a:ea typeface="Arial" panose="020B0604020202020204"/>
                <a:cs typeface="Arial" panose="020B0604020202020204"/>
                <a:sym typeface="Arial" panose="020B0604020202020204"/>
              </a:rPr>
              <a:t>’s Name</a:t>
            </a: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 Dr Ping Wu</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sz="3000" b="1" dirty="0">
                <a:solidFill>
                  <a:srgbClr val="0070C0"/>
                </a:solidFill>
                <a:sym typeface="Arial" panose="020B0604020202020204"/>
              </a:rPr>
              <a:t>Group Members:</a:t>
            </a:r>
            <a:r>
              <a:rPr lang="en-IN" altLang="en-US" sz="3000" b="1" dirty="0">
                <a:solidFill>
                  <a:srgbClr val="0070C0"/>
                </a:solidFill>
                <a:sym typeface="Arial" panose="020B0604020202020204"/>
              </a:rPr>
              <a:t>  khushi patel: 2406318</a:t>
            </a:r>
            <a:endParaRPr lang="en-IN"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devang vaddoriya: 2411567</a:t>
            </a:r>
            <a:endParaRPr lang="en-IN" altLang="en-US" sz="3000" b="1" dirty="0">
              <a:solidFill>
                <a:srgbClr val="0070C0"/>
              </a:solidFill>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Shyam bhalodiya: 2410700</a:t>
            </a:r>
            <a:endParaRPr lang="en-IN"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Jenish kava: 2406508</a:t>
            </a:r>
            <a:endParaRPr lang="en-US" sz="3000" b="1" dirty="0">
              <a:solidFill>
                <a:srgbClr val="0070C0"/>
              </a:solidFill>
              <a:latin typeface="Arial" panose="020B0604020202020204"/>
              <a:ea typeface="Arial" panose="020B0604020202020204"/>
              <a:cs typeface="Arial" panose="020B0604020202020204"/>
              <a:sym typeface="Arial" panose="020B0604020202020204"/>
            </a:endParaRPr>
          </a:p>
          <a:p>
            <a:pPr marL="228600" marR="0" lvl="0" indent="-228600" rtl="0">
              <a:lnSpc>
                <a:spcPct val="120000"/>
              </a:lnSpc>
              <a:spcBef>
                <a:spcPts val="0"/>
              </a:spcBef>
              <a:spcAft>
                <a:spcPts val="0"/>
              </a:spcAft>
              <a:buFont typeface="+mj-lt"/>
              <a:buAutoNum type="arabicPeriod"/>
            </a:pPr>
            <a:endParaRPr lang="en-US" sz="3000" b="1" dirty="0">
              <a:solidFill>
                <a:srgbClr val="0070C0"/>
              </a:solidFill>
            </a:endParaRPr>
          </a:p>
          <a:p>
            <a:pPr marR="0" lvl="0" rtl="0">
              <a:lnSpc>
                <a:spcPct val="120000"/>
              </a:lnSpc>
              <a:spcBef>
                <a:spcPts val="0"/>
              </a:spcBef>
              <a:spcAft>
                <a:spcPts val="0"/>
              </a:spcAft>
            </a:pPr>
            <a:endParaRPr lang="en-US" sz="3000" b="1" dirty="0">
              <a:solidFill>
                <a:srgbClr val="0070C0"/>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 name="Google Shape;106;p12"/>
          <p:cNvSpPr/>
          <p:nvPr/>
        </p:nvSpPr>
        <p:spPr>
          <a:xfrm>
            <a:off x="12411517" y="2256225"/>
            <a:ext cx="5295653" cy="7688789"/>
          </a:xfrm>
          <a:custGeom>
            <a:avLst/>
            <a:gdLst/>
            <a:ahLst/>
            <a:cxnLst/>
            <a:rect l="l" t="t" r="r" b="b"/>
            <a:pathLst>
              <a:path w="5295653" h="7688789" extrusionOk="0">
                <a:moveTo>
                  <a:pt x="0" y="0"/>
                </a:moveTo>
                <a:lnTo>
                  <a:pt x="5295653" y="0"/>
                </a:lnTo>
                <a:lnTo>
                  <a:pt x="5295653" y="7688789"/>
                </a:lnTo>
                <a:lnTo>
                  <a:pt x="0" y="7688789"/>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4">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dirty="0">
                <a:solidFill>
                  <a:srgbClr val="ED7843"/>
                </a:solidFill>
                <a:latin typeface="Bitter"/>
                <a:ea typeface="Bitter"/>
                <a:cs typeface="Bitter"/>
                <a:sym typeface="Bitter"/>
              </a:rPr>
              <a:t>Identifying the Target Group &amp; Public Health Problem</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4">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4">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971048" y="2960017"/>
            <a:ext cx="10803230" cy="5896422"/>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Target Group</a:t>
            </a:r>
            <a:r>
              <a:rPr lang="en-GB" sz="2400" dirty="0">
                <a:effectLst/>
                <a:latin typeface="Calibri" panose="020F0502020204030204" pitchFamily="34" charset="0"/>
                <a:ea typeface="Calibri" panose="020F0502020204030204" pitchFamily="34" charset="0"/>
                <a:cs typeface="Times New Roman" panose="02020603050405020304" pitchFamily="18" charset="0"/>
              </a:rPr>
              <a:t>: Undergraduate and postgraduate students at a university who experience stress, anxiety, or mild depression.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Public Health Problem</a:t>
            </a:r>
            <a:r>
              <a:rPr lang="en-GB" sz="2400" dirty="0">
                <a:effectLst/>
                <a:latin typeface="Calibri" panose="020F0502020204030204" pitchFamily="34" charset="0"/>
                <a:ea typeface="Calibri" panose="020F0502020204030204" pitchFamily="34" charset="0"/>
                <a:cs typeface="Times New Roman" panose="02020603050405020304" pitchFamily="18" charset="0"/>
              </a:rPr>
              <a:t>: Rising mental health issues among students, fuelled by academic pressures, social isolation, and financial constraints (McCloud and Bann, 2019;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Context</a:t>
            </a:r>
            <a:r>
              <a:rPr lang="en-GB" sz="2400" dirty="0">
                <a:effectLst/>
                <a:latin typeface="Calibri" panose="020F0502020204030204" pitchFamily="34" charset="0"/>
                <a:ea typeface="Calibri" panose="020F0502020204030204" pitchFamily="34" charset="0"/>
                <a:cs typeface="Times New Roman" panose="02020603050405020304" pitchFamily="18" charset="0"/>
              </a:rPr>
              <a:t>: Long wait times or limited availability for in-person counselling may prevent timely intervention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 Thomas, Schroder and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Rickwood</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Magnitude</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Studies indicate a growing percentage of university students reporting anxiety, depression, and burnout, with many not receiving professional support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Medisauskaite</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Silkens</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Rich, 2023;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Akram</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2023).</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 chatbot-based service can expand mental health support by offering round-the-clock access, bridging gaps in traditional counselling services and alleviating campus health centre overload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Oghenekaro</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Okoro, 2024;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Klos</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453390" marR="0" lvl="1" indent="-226695" algn="l" rtl="0">
              <a:lnSpc>
                <a:spcPct val="100000"/>
              </a:lnSpc>
              <a:spcBef>
                <a:spcPts val="0"/>
              </a:spcBef>
              <a:spcAft>
                <a:spcPts val="0"/>
              </a:spcAft>
              <a:buClr>
                <a:srgbClr val="000000"/>
              </a:buClr>
              <a:buSzPts val="2100"/>
              <a:buFont typeface="Arial" panose="020B0604020202020204"/>
              <a:buChar char="•"/>
            </a:pPr>
            <a:endParaRPr lang="en-US" sz="1800" dirty="0"/>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6" y="-83361"/>
            <a:ext cx="1201936" cy="143700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a:solidFill>
                  <a:srgbClr val="FFFFFF"/>
                </a:solidFill>
                <a:latin typeface="Bitter"/>
                <a:ea typeface="Bitter"/>
                <a:cs typeface="Bitter"/>
                <a:sym typeface="Bitter"/>
              </a:rPr>
              <a:t>01</a:t>
            </a:r>
            <a:endParaRPr lang="en-US" sz="8000" b="1">
              <a:solidFill>
                <a:srgbClr val="FFFFFF"/>
              </a:solidFill>
              <a:latin typeface="Bitter"/>
              <a:ea typeface="Bitter"/>
              <a:cs typeface="Bitter"/>
              <a:sym typeface="Bitte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1954066" y="5599249"/>
            <a:ext cx="7378075" cy="886397"/>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4800" b="1" dirty="0">
                <a:solidFill>
                  <a:srgbClr val="4E869D"/>
                </a:solidFill>
                <a:latin typeface="Bitter"/>
                <a:ea typeface="Bitter"/>
                <a:cs typeface="Bitter"/>
                <a:sym typeface="Bitter"/>
              </a:rPr>
              <a:t>Activity Aim &amp; Content</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02</a:t>
            </a:r>
            <a:endParaRPr dirty="0"/>
          </a:p>
        </p:txBody>
      </p:sp>
      <p:sp>
        <p:nvSpPr>
          <p:cNvPr id="17" name="Google Shape;63;p10"/>
          <p:cNvSpPr txBox="1"/>
          <p:nvPr/>
        </p:nvSpPr>
        <p:spPr>
          <a:xfrm>
            <a:off x="9390281" y="383951"/>
            <a:ext cx="7601209" cy="7963719"/>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Aim</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goal of our health promotion program is to deploy a conversational AI chatbot delivering accessible, student-focused mental health guidance and triage to professional support when necessary.</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Core Content</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Digital intake for students to describe mood or concerns (Boucher, 2021).</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Evidence-based self-help modules such as, cognitive-behavioural tips, stress management techniques (Pavlopoulos, Rachiotis and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Maglogiannis</a:t>
            </a:r>
            <a:r>
              <a:rPr lang="en-GB" sz="2200" dirty="0">
                <a:effectLst/>
                <a:latin typeface="Calibri" panose="020F0502020204030204" pitchFamily="34" charset="0"/>
                <a:ea typeface="Calibri" panose="020F0502020204030204" pitchFamily="34" charset="0"/>
                <a:cs typeface="Times New Roman" panose="02020603050405020304" pitchFamily="18" charset="0"/>
              </a:rPr>
              <a:t>, 2024;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Rathnayaka</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200" dirty="0">
                <a:effectLst/>
                <a:latin typeface="Calibri" panose="020F0502020204030204" pitchFamily="34" charset="0"/>
                <a:ea typeface="Calibri" panose="020F0502020204030204" pitchFamily="34" charset="0"/>
                <a:cs typeface="Times New Roman" panose="02020603050405020304" pitchFamily="18" charset="0"/>
              </a:rPr>
              <a:t> 2022).</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Crisis alerts for students in severe distress, prompting immediate escalation to human counsellors.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By automating immediate responses and providing actionable coping strategies, the chatbot fills service gaps especially during nights or weekends.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This approach is especially relevant for after-hours support or for students hesitant to attend in-person sessions due to the fear of being judged for seeking help as still there is social stigma around mental health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9301311" y="237249"/>
            <a:ext cx="6202863"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Chosen Digital Health Technology</a:t>
            </a:r>
            <a:endParaRPr sz="4400" dirty="0"/>
          </a:p>
        </p:txBody>
      </p:sp>
      <p:sp>
        <p:nvSpPr>
          <p:cNvPr id="310" name="Google Shape;310;p22"/>
          <p:cNvSpPr txBox="1"/>
          <p:nvPr/>
        </p:nvSpPr>
        <p:spPr>
          <a:xfrm>
            <a:off x="8568565" y="1984022"/>
            <a:ext cx="7414158" cy="8125301"/>
          </a:xfrm>
          <a:prstGeom prst="rect">
            <a:avLst/>
          </a:prstGeom>
          <a:noFill/>
          <a:ln>
            <a:noFill/>
          </a:ln>
        </p:spPr>
        <p:txBody>
          <a:bodyPr spcFirstLastPara="1" wrap="square" lIns="0" tIns="0" rIns="0" bIns="0" anchor="t" anchorCtr="0">
            <a:spAutoFit/>
          </a:bodyPr>
          <a:lstStyle/>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Chatbot Platform: </a:t>
            </a:r>
            <a:r>
              <a:rPr lang="en-US" sz="2400" dirty="0">
                <a:solidFill>
                  <a:srgbClr val="000000"/>
                </a:solidFill>
                <a:latin typeface="DM Sans"/>
                <a:ea typeface="DM Sans"/>
                <a:cs typeface="DM Sans"/>
                <a:sym typeface="DM Sans"/>
              </a:rPr>
              <a:t>An AI-driven text-based interface accessible via a mobile app or university website.</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Key Features:</a:t>
            </a:r>
            <a:endParaRPr lang="en-US" sz="2400" b="1"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1. </a:t>
            </a:r>
            <a:r>
              <a:rPr lang="en-US" sz="2400" dirty="0" err="1">
                <a:solidFill>
                  <a:srgbClr val="000000"/>
                </a:solidFill>
                <a:latin typeface="DM Sans"/>
                <a:ea typeface="DM Sans"/>
                <a:cs typeface="DM Sans"/>
                <a:sym typeface="DM Sans"/>
              </a:rPr>
              <a:t>Personalised</a:t>
            </a:r>
            <a:r>
              <a:rPr lang="en-US" sz="2400" dirty="0">
                <a:solidFill>
                  <a:srgbClr val="000000"/>
                </a:solidFill>
                <a:latin typeface="DM Sans"/>
                <a:ea typeface="DM Sans"/>
                <a:cs typeface="DM Sans"/>
                <a:sym typeface="DM Sans"/>
              </a:rPr>
              <a:t> conversation flow using natural language processing (NLP) (</a:t>
            </a:r>
            <a:r>
              <a:rPr lang="en-US" sz="2400" dirty="0" err="1">
                <a:solidFill>
                  <a:srgbClr val="000000"/>
                </a:solidFill>
                <a:latin typeface="DM Sans"/>
                <a:ea typeface="DM Sans"/>
                <a:cs typeface="DM Sans"/>
                <a:sym typeface="DM Sans"/>
              </a:rPr>
              <a:t>Rathnayaka</a:t>
            </a:r>
            <a:r>
              <a:rPr lang="en-US" sz="2400" dirty="0">
                <a:solidFill>
                  <a:srgbClr val="000000"/>
                </a:solidFill>
                <a:latin typeface="DM Sans"/>
                <a:ea typeface="DM Sans"/>
                <a:cs typeface="DM Sans"/>
                <a:sym typeface="DM Sans"/>
              </a:rPr>
              <a:t> et al. 2022).</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2. Pre-programmed mental health exercises, interactive mood trackers, and real-time feedback.</a:t>
            </a:r>
            <a:endParaRPr lang="en-US" sz="2400" dirty="0">
              <a:solidFill>
                <a:srgbClr val="000000"/>
              </a:solidFill>
              <a:latin typeface="DM Sans"/>
              <a:ea typeface="DM Sans"/>
              <a:cs typeface="DM Sans"/>
              <a:sym typeface="DM Sans"/>
            </a:endParaRPr>
          </a:p>
          <a:p>
            <a:pPr marR="0" lvl="0" rtl="0">
              <a:lnSpc>
                <a:spcPct val="100000"/>
              </a:lnSpc>
              <a:spcBef>
                <a:spcPts val="0"/>
              </a:spcBef>
              <a:spcAft>
                <a:spcPts val="0"/>
              </a:spcAft>
            </a:pPr>
            <a:r>
              <a:rPr lang="en-US" sz="2400" dirty="0">
                <a:solidFill>
                  <a:srgbClr val="000000"/>
                </a:solidFill>
                <a:latin typeface="DM Sans"/>
                <a:ea typeface="DM Sans"/>
                <a:cs typeface="DM Sans"/>
                <a:sym typeface="DM Sans"/>
              </a:rPr>
              <a:t>3. Integration with telehealth or on-campus counsellors for complex cases.</a:t>
            </a:r>
            <a:endParaRPr lang="en-US" sz="2400" dirty="0">
              <a:solidFill>
                <a:srgbClr val="000000"/>
              </a:solidFill>
              <a:latin typeface="DM Sans"/>
              <a:ea typeface="DM Sans"/>
              <a:cs typeface="DM Sans"/>
              <a:sym typeface="DM Sans"/>
            </a:endParaRPr>
          </a:p>
          <a:p>
            <a:pPr marR="0" lvl="0" rtl="0">
              <a:lnSpc>
                <a:spcPct val="100000"/>
              </a:lnSpc>
              <a:spcBef>
                <a:spcPts val="0"/>
              </a:spcBef>
              <a:spcAft>
                <a:spcPts val="0"/>
              </a:spcAft>
            </a:pP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Why This Tech?</a:t>
            </a:r>
            <a:endParaRPr lang="en-US" sz="2400" b="1"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1. Students are digitally savvy, often preferring fast, flexible communication over phone calls or waiting in queues. This technology is ideal for students who are already comfortable with digital tools and expect quick, convenient communication.</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2. The chatbot can handle multiple user interactions simultaneously, making mental health support more scalable and cost-effective solution for growing mental health demands on campus.</a:t>
            </a:r>
            <a:endParaRPr lang="en-US" sz="2400" dirty="0">
              <a:solidFill>
                <a:srgbClr val="000000"/>
              </a:solidFill>
              <a:latin typeface="DM Sans"/>
              <a:ea typeface="DM Sans"/>
              <a:cs typeface="DM Sans"/>
              <a:sym typeface="DM Sans"/>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03</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Justification</a:t>
            </a:r>
            <a:r>
              <a:rPr lang="en-US" sz="4800" b="1" dirty="0">
                <a:solidFill>
                  <a:srgbClr val="ED7843"/>
                </a:solidFill>
                <a:latin typeface="Bitter"/>
                <a:ea typeface="Bitter"/>
                <a:cs typeface="Bitter"/>
                <a:sym typeface="Bitter"/>
              </a:rPr>
              <a:t> - National Guidelines &amp; Statistics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971048" y="2960017"/>
            <a:ext cx="10803230" cy="664573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Guidelines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WHO and various mental health organisations encourage digital interventions to supplement traditional care (WHO, 2019).</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Many universities adopt online platforms for mental health, but few integrate sophisticated chatbots for 24/7 coverage (Brereton,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Statistics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National student surveys often show rising anxiety and depression levels among young adult, as poor mental health conditions among students are 7 times higher at around 6% in 2021/22 compared to around 1% in 2010s (Lewis and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Stiebahl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Between 30–40% of students might struggle with stress or anxiety-related issues, and many hesitate to seek in-person therapy (Statista,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Aligning with official mental health recommendations, a chatbot can serve as a timely, low-threshold access point, encouraging earlier intervention and emotional support and more frequently, promoting proactive emotional wellbeing.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04</a:t>
            </a:r>
            <a:endParaRPr dirty="0"/>
          </a:p>
        </p:txBody>
      </p:sp>
      <p:sp>
        <p:nvSpPr>
          <p:cNvPr id="17" name="Google Shape;171;p16"/>
          <p:cNvSpPr/>
          <p:nvPr/>
        </p:nvSpPr>
        <p:spPr>
          <a:xfrm flipH="1">
            <a:off x="12280020" y="1015688"/>
            <a:ext cx="6021616" cy="8633142"/>
          </a:xfrm>
          <a:custGeom>
            <a:avLst/>
            <a:gdLst/>
            <a:ahLst/>
            <a:cxnLst/>
            <a:rect l="l" t="t" r="r" b="b"/>
            <a:pathLst>
              <a:path w="6021616" h="8633142" extrusionOk="0">
                <a:moveTo>
                  <a:pt x="6021616" y="0"/>
                </a:moveTo>
                <a:lnTo>
                  <a:pt x="0" y="0"/>
                </a:lnTo>
                <a:lnTo>
                  <a:pt x="0" y="8633142"/>
                </a:lnTo>
                <a:lnTo>
                  <a:pt x="6021616" y="8633142"/>
                </a:lnTo>
                <a:lnTo>
                  <a:pt x="6021616"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Justification</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Why Choose University Students?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05</a:t>
            </a:r>
            <a:endParaRPr dirty="0"/>
          </a:p>
        </p:txBody>
      </p:sp>
      <p:sp>
        <p:nvSpPr>
          <p:cNvPr id="17" name="Google Shape;63;p10"/>
          <p:cNvSpPr txBox="1"/>
          <p:nvPr/>
        </p:nvSpPr>
        <p:spPr>
          <a:xfrm>
            <a:off x="9390281" y="383951"/>
            <a:ext cx="7601209" cy="6835717"/>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Critical Life Stage</a:t>
            </a:r>
            <a:r>
              <a:rPr lang="en-GB" sz="2400" dirty="0">
                <a:effectLst/>
                <a:latin typeface="Calibri" panose="020F0502020204030204" pitchFamily="34" charset="0"/>
                <a:ea typeface="Calibri" panose="020F0502020204030204" pitchFamily="34" charset="0"/>
                <a:cs typeface="Times New Roman" panose="02020603050405020304" pitchFamily="18" charset="0"/>
              </a:rPr>
              <a:t>: Young adults face academic deadlines, social transitions, and sometimes living away from home for the first time.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High Stressors</a:t>
            </a:r>
            <a:r>
              <a:rPr lang="en-GB" sz="2400" dirty="0">
                <a:effectLst/>
                <a:latin typeface="Calibri" panose="020F0502020204030204" pitchFamily="34" charset="0"/>
                <a:ea typeface="Calibri" panose="020F0502020204030204" pitchFamily="34" charset="0"/>
                <a:cs typeface="Times New Roman" panose="02020603050405020304" pitchFamily="18" charset="0"/>
              </a:rPr>
              <a:t>: Intensive study loads, part-time jobs, and financial pressures can lead to burnout or anxiety disorders (</a:t>
            </a:r>
            <a:r>
              <a:rPr lang="en-US" sz="2400" dirty="0">
                <a:effectLst/>
                <a:latin typeface="Calibri" panose="020F0502020204030204" pitchFamily="34" charset="0"/>
                <a:ea typeface="Calibri" panose="020F0502020204030204" pitchFamily="34" charset="0"/>
                <a:cs typeface="Times New Roman" panose="02020603050405020304" pitchFamily="18" charset="0"/>
              </a:rPr>
              <a:t>Creed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2022</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Under-Utilisation of Resources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Many students do not seek traditional counselling due to stigma, scheduling issues, or fear of judgment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Digital Familiarity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University-age populations generally embrace technology, making them more open to chatbot interactions. Hence, as digital natives, they’re more likely to engage with tech-based interventions like chatbots.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By focusing on students, we aim to reduce dropout rates, boost academic performance, and foster a healthier campus culture through accessible mental health support.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24375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Justification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Consequences of Not Addressing the Issue -</a:t>
            </a:r>
            <a:endParaRPr sz="4400" dirty="0"/>
          </a:p>
        </p:txBody>
      </p:sp>
      <p:sp>
        <p:nvSpPr>
          <p:cNvPr id="310" name="Google Shape;310;p22"/>
          <p:cNvSpPr txBox="1"/>
          <p:nvPr/>
        </p:nvSpPr>
        <p:spPr>
          <a:xfrm>
            <a:off x="8383640" y="2619925"/>
            <a:ext cx="9158581" cy="7728654"/>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Heightened Distress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Unmanaged anxiety or depression can escalate to self-harm, substance misuse, or even suicidal ideation (</a:t>
            </a:r>
            <a:r>
              <a:rPr lang="en-US" sz="2400" dirty="0">
                <a:effectLst/>
                <a:latin typeface="Calibri" panose="020F0502020204030204" pitchFamily="34" charset="0"/>
                <a:ea typeface="Calibri" panose="020F0502020204030204" pitchFamily="34" charset="0"/>
                <a:cs typeface="Times New Roman" panose="02020603050405020304" pitchFamily="18" charset="0"/>
              </a:rPr>
              <a:t>Raza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Self-Harm:</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According to a study by CDC (2024), </a:t>
            </a:r>
            <a:r>
              <a:rPr lang="en-US" sz="2400" dirty="0">
                <a:effectLst/>
                <a:latin typeface="Calibri" panose="020F0502020204030204" pitchFamily="34" charset="0"/>
                <a:ea typeface="Calibri" panose="020F0502020204030204" pitchFamily="34" charset="0"/>
                <a:cs typeface="Times New Roman" panose="02020603050405020304" pitchFamily="18" charset="0"/>
              </a:rPr>
              <a:t>20.4% seriously considered attempting suicide, and 9.5% had attempted suicide.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Academic Struggles</a:t>
            </a:r>
            <a:r>
              <a:rPr lang="en-GB" sz="2400" dirty="0">
                <a:effectLst/>
                <a:latin typeface="Calibri" panose="020F0502020204030204" pitchFamily="34" charset="0"/>
                <a:ea typeface="Calibri" panose="020F0502020204030204" pitchFamily="34" charset="0"/>
                <a:cs typeface="Times New Roman" panose="02020603050405020304" pitchFamily="18" charset="0"/>
              </a:rPr>
              <a:t>: Academically, students may experience poor concentration, declining grades, or frequent absences, affecting their performance and progression. Overwhelmed counselling services may not be able to support all students in need, resulting in long delays for help (</a:t>
            </a:r>
            <a:r>
              <a:rPr lang="en-US" sz="2400" dirty="0">
                <a:effectLst/>
                <a:latin typeface="Calibri" panose="020F0502020204030204" pitchFamily="34" charset="0"/>
                <a:ea typeface="Calibri" panose="020F0502020204030204" pitchFamily="34" charset="0"/>
                <a:cs typeface="Times New Roman" panose="02020603050405020304" pitchFamily="18" charset="0"/>
              </a:rPr>
              <a:t>Raza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Strain on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Existing campus counselling services may see overwhelming demand, leading to lengthy wait times or limited session availability.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Long-Term Social Costs</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dropping out or graduating with chronic mental health conditions might struggle to integrate into the workforce.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Timely, AI-enabled mental health support can mitigate these risks, saving personal suffering and societal costs.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06</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1772793"/>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Justification</a:t>
            </a:r>
            <a:r>
              <a:rPr lang="en-US" sz="4800" b="1" dirty="0">
                <a:solidFill>
                  <a:srgbClr val="ED7843"/>
                </a:solidFill>
                <a:latin typeface="Bitter"/>
                <a:ea typeface="Bitter"/>
                <a:cs typeface="Bitter"/>
                <a:sym typeface="Bitter"/>
              </a:rPr>
              <a:t> - Brief Description of the Health Promotion Intervention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693831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Core Strategy</a:t>
            </a:r>
            <a:r>
              <a:rPr lang="en-GB" sz="2400" dirty="0">
                <a:effectLst/>
                <a:latin typeface="Calibri" panose="020F0502020204030204" pitchFamily="34" charset="0"/>
                <a:ea typeface="Calibri" panose="020F0502020204030204" pitchFamily="34" charset="0"/>
                <a:cs typeface="Times New Roman" panose="02020603050405020304" pitchFamily="18" charset="0"/>
              </a:rPr>
              <a:t>: Our plan is to deploy an AI chatbot designed with psychological frameworks (such as, CBT principles) to provide real-time coping strategies and emotional check-ins.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Intervention Components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Our online platform will ensure real-time, personalised emotional check-ins and coping strategies to the students by offering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Symptom Screening</a:t>
            </a:r>
            <a:r>
              <a:rPr lang="en-GB" sz="2400" dirty="0">
                <a:effectLst/>
                <a:latin typeface="Calibri" panose="020F0502020204030204" pitchFamily="34" charset="0"/>
                <a:ea typeface="Calibri" panose="020F0502020204030204" pitchFamily="34" charset="0"/>
                <a:cs typeface="Times New Roman" panose="02020603050405020304" pitchFamily="18" charset="0"/>
              </a:rPr>
              <a:t>: Quick self-assessment quizzes for anxiety, depression, or stress levels.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Interactive Modules</a:t>
            </a:r>
            <a:r>
              <a:rPr lang="en-GB" sz="2400" dirty="0">
                <a:effectLst/>
                <a:latin typeface="Calibri" panose="020F0502020204030204" pitchFamily="34" charset="0"/>
                <a:ea typeface="Calibri" panose="020F0502020204030204" pitchFamily="34" charset="0"/>
                <a:cs typeface="Times New Roman" panose="02020603050405020304" pitchFamily="18" charset="0"/>
              </a:rPr>
              <a:t>: Relaxation exercises, mindfulness tasks, journaling prompts.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Referral Pathways</a:t>
            </a:r>
            <a:r>
              <a:rPr lang="en-GB" sz="2400" dirty="0">
                <a:effectLst/>
                <a:latin typeface="Calibri" panose="020F0502020204030204" pitchFamily="34" charset="0"/>
                <a:ea typeface="Calibri" panose="020F0502020204030204" pitchFamily="34" charset="0"/>
                <a:cs typeface="Times New Roman" panose="02020603050405020304" pitchFamily="18" charset="0"/>
              </a:rPr>
              <a:t>: For persistent or severe issues, the chatbot directs users to a campus counsellor, crisis hotline, or telehealth professional.</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Students receive immediate, non-judgmental guidance regardless of the time, building a consistent support framework parallel to existing mental health services. The chatbot operates 24/7, delivering consistent, judgment-free support and complementing existing mental health services on campus with accessible, tech-driven care.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07</a:t>
            </a:r>
            <a:endParaRPr dirty="0"/>
          </a:p>
        </p:txBody>
      </p:sp>
      <p:sp>
        <p:nvSpPr>
          <p:cNvPr id="18" name="Google Shape;297;p21"/>
          <p:cNvSpPr/>
          <p:nvPr/>
        </p:nvSpPr>
        <p:spPr>
          <a:xfrm>
            <a:off x="11300984" y="2960017"/>
            <a:ext cx="6986576" cy="6937049"/>
          </a:xfrm>
          <a:custGeom>
            <a:avLst/>
            <a:gdLst/>
            <a:ahLst/>
            <a:cxnLst/>
            <a:rect l="l" t="t" r="r" b="b"/>
            <a:pathLst>
              <a:path w="7797590" h="7592903" extrusionOk="0">
                <a:moveTo>
                  <a:pt x="0" y="0"/>
                </a:moveTo>
                <a:lnTo>
                  <a:pt x="7797590" y="0"/>
                </a:lnTo>
                <a:lnTo>
                  <a:pt x="7797590" y="7592903"/>
                </a:lnTo>
                <a:lnTo>
                  <a:pt x="0" y="7592903"/>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Application</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Introducing the PRECEDE-PROCEED Model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08</a:t>
            </a:r>
            <a:endParaRPr dirty="0"/>
          </a:p>
        </p:txBody>
      </p:sp>
      <p:sp>
        <p:nvSpPr>
          <p:cNvPr id="17" name="Google Shape;63;p10"/>
          <p:cNvSpPr txBox="1"/>
          <p:nvPr/>
        </p:nvSpPr>
        <p:spPr>
          <a:xfrm>
            <a:off x="9390281" y="383951"/>
            <a:ext cx="7601209" cy="7239161"/>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Why This Framework?</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Provides a structured way to analyse diverse factors influencing student mental health (environmental, behavioural, administrative)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2021</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Supports iterative evaluation, aligning well with digital interventions that can be refined based on real-time data and feedback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2021</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Model Summary</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PRECEDE</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PRECEDE phase examines underlying causes—academic pressure, personal stressors, or limited mental health literacy—before implementing solutions.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PROCEED</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PROCEED phase focuses on guiding actual deployment, policy alignment, and continuous improvement cycles, ensuring the chatbot remains relevant and effective.</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Since digital tools like chatbots can be continuously updated, this model allows for real-time feedback integration, ensuring the intervention evolves to meet student needs effectively.</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Application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Applying Each Phase -</a:t>
            </a:r>
            <a:endParaRPr sz="4400" dirty="0"/>
          </a:p>
        </p:txBody>
      </p:sp>
      <p:sp>
        <p:nvSpPr>
          <p:cNvPr id="310" name="Google Shape;310;p22"/>
          <p:cNvSpPr txBox="1"/>
          <p:nvPr/>
        </p:nvSpPr>
        <p:spPr>
          <a:xfrm>
            <a:off x="8383640" y="2619925"/>
            <a:ext cx="9158581" cy="664573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1 &amp; 2 (Social &amp; Epidemiological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In Phases 1 and 2, our expert employed at our platform will conduct social and epidemiological assessments—collecting student feedback on key stressors such as financial pressure, academic workload, and social isolation, while measuring the prevalence of anxiety and depression.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3 (Educational/Ecological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This phase identifies knowledge gaps, stigmas around mental health, campus-level resources, and IT infrastructure.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4 (Administrative &amp; Policy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In this phase we coordinate with university leadership, campus health centres, and legal counsel to comply with data privacy.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Phases 5–8</a:t>
            </a:r>
            <a:r>
              <a:rPr lang="en-GB" sz="2400" dirty="0">
                <a:effectLst/>
                <a:latin typeface="Calibri" panose="020F0502020204030204" pitchFamily="34" charset="0"/>
                <a:ea typeface="Calibri" panose="020F0502020204030204" pitchFamily="34" charset="0"/>
                <a:cs typeface="Times New Roman" panose="02020603050405020304" pitchFamily="18" charset="0"/>
              </a:rPr>
              <a:t>: Launch the chatbot pilot, track usage patterns, measure mental health outcomes, then refine content and integration with counselling departments.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09</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1772793"/>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Application</a:t>
            </a:r>
            <a:r>
              <a:rPr lang="en-US" sz="4800" b="1" dirty="0">
                <a:solidFill>
                  <a:srgbClr val="ED7843"/>
                </a:solidFill>
                <a:latin typeface="Bitter"/>
                <a:ea typeface="Bitter"/>
                <a:cs typeface="Bitter"/>
                <a:sym typeface="Bitter"/>
              </a:rPr>
              <a:t> - Delivering the Intervention Through the Model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5855385"/>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Implementation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Small pilot test within select dorms or student organisations, assessing chatbot reliability, user satisfaction, and crisis escalation procedures.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Once initial feedback and usage data confirm effectiveness, we’ll gradually scale up across the university. Evaluation will occur on three levels.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Evaluation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Process</a:t>
            </a:r>
            <a:r>
              <a:rPr lang="en-GB" sz="2400" dirty="0">
                <a:effectLst/>
                <a:latin typeface="Calibri" panose="020F0502020204030204" pitchFamily="34" charset="0"/>
                <a:ea typeface="Calibri" panose="020F0502020204030204" pitchFamily="34" charset="0"/>
                <a:cs typeface="Times New Roman" panose="02020603050405020304" pitchFamily="18" charset="0"/>
              </a:rPr>
              <a:t>: Monitor daily active users, conversation length, user satisfaction surveys, and dropout rates.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Impact</a:t>
            </a:r>
            <a:r>
              <a:rPr lang="en-GB" sz="2400" dirty="0">
                <a:effectLst/>
                <a:latin typeface="Calibri" panose="020F0502020204030204" pitchFamily="34" charset="0"/>
                <a:ea typeface="Calibri" panose="020F0502020204030204" pitchFamily="34" charset="0"/>
                <a:cs typeface="Times New Roman" panose="02020603050405020304" pitchFamily="18" charset="0"/>
              </a:rPr>
              <a:t>: Track self-reported reductions in stress or anxiety, improved coping strategies, or fewer crises.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Outcome</a:t>
            </a:r>
            <a:r>
              <a:rPr lang="en-GB" sz="2400" dirty="0">
                <a:effectLst/>
                <a:latin typeface="Calibri" panose="020F0502020204030204" pitchFamily="34" charset="0"/>
                <a:ea typeface="Calibri" panose="020F0502020204030204" pitchFamily="34" charset="0"/>
                <a:cs typeface="Times New Roman" panose="02020603050405020304" pitchFamily="18" charset="0"/>
              </a:rPr>
              <a:t>: Assess broader shifts in campus culture, potentially reflected in fewer missed classes, improved academic performance, or reduced reliance on emergency mental health resources.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10</a:t>
            </a:r>
            <a:endParaRPr dirty="0"/>
          </a:p>
        </p:txBody>
      </p:sp>
      <p:sp>
        <p:nvSpPr>
          <p:cNvPr id="17" name="Google Shape;106;p12"/>
          <p:cNvSpPr/>
          <p:nvPr/>
        </p:nvSpPr>
        <p:spPr>
          <a:xfrm>
            <a:off x="12411517" y="2256225"/>
            <a:ext cx="5295653" cy="7688789"/>
          </a:xfrm>
          <a:custGeom>
            <a:avLst/>
            <a:gdLst/>
            <a:ahLst/>
            <a:cxnLst/>
            <a:rect l="l" t="t" r="r" b="b"/>
            <a:pathLst>
              <a:path w="5295653" h="7688789" extrusionOk="0">
                <a:moveTo>
                  <a:pt x="0" y="0"/>
                </a:moveTo>
                <a:lnTo>
                  <a:pt x="5295653" y="0"/>
                </a:lnTo>
                <a:lnTo>
                  <a:pt x="5295653" y="7688789"/>
                </a:lnTo>
                <a:lnTo>
                  <a:pt x="0" y="7688789"/>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Barriers</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Potential Stakeholders &amp; Their Roles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11</a:t>
            </a:r>
            <a:endParaRPr dirty="0"/>
          </a:p>
        </p:txBody>
      </p:sp>
      <p:sp>
        <p:nvSpPr>
          <p:cNvPr id="17" name="Google Shape;63;p10"/>
          <p:cNvSpPr txBox="1"/>
          <p:nvPr/>
        </p:nvSpPr>
        <p:spPr>
          <a:xfrm>
            <a:off x="9390281" y="383951"/>
            <a:ext cx="7601209" cy="7333482"/>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University Counselling Centre</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counselling centre plays a critical role, as it oversees mental health policies, ensures chatbot advice aligns with current best practices.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IT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Maintains the technical infrastructure, resolves bugs, and manages chatbot data security.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Faculty &amp; Academic Departments</a:t>
            </a:r>
            <a:r>
              <a:rPr lang="en-GB" sz="2400" dirty="0">
                <a:effectLst/>
                <a:latin typeface="Calibri" panose="020F0502020204030204" pitchFamily="34" charset="0"/>
                <a:ea typeface="Calibri" panose="020F0502020204030204" pitchFamily="34" charset="0"/>
                <a:cs typeface="Times New Roman" panose="02020603050405020304" pitchFamily="18" charset="0"/>
              </a:rPr>
              <a:t>: Help promote the chatbot, possibly offering extra credit or integrating it into orientation programs.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Student Affairs &amp; Peer Mentors</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 Affairs and peer mentors can offer valuable user feedback and help build trust among hesitant users or students.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Funding Bodies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 budget committees or external grants sponsor platform development, marketing, and staff training.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Collaboration across these stakeholders fosters trust, ensuring that the digital tool integrates seamlessly into campus life.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24375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Barriers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Potential Barriers to Implementation &amp; Delivery -</a:t>
            </a:r>
            <a:endParaRPr sz="4400" dirty="0"/>
          </a:p>
        </p:txBody>
      </p:sp>
      <p:sp>
        <p:nvSpPr>
          <p:cNvPr id="310" name="Google Shape;310;p22"/>
          <p:cNvSpPr txBox="1"/>
          <p:nvPr/>
        </p:nvSpPr>
        <p:spPr>
          <a:xfrm>
            <a:off x="8383640" y="2709034"/>
            <a:ext cx="9158581" cy="6543138"/>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Privacy &amp; Trust</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may worry about data confidentiality or fear academic repercussions if their mental health records become known (</a:t>
            </a:r>
            <a:r>
              <a:rPr lang="en-US" sz="2400" dirty="0">
                <a:effectLst/>
                <a:latin typeface="Calibri" panose="020F0502020204030204" pitchFamily="34" charset="0"/>
                <a:ea typeface="Calibri" panose="020F0502020204030204" pitchFamily="34" charset="0"/>
                <a:cs typeface="Times New Roman" panose="02020603050405020304" pitchFamily="18" charset="0"/>
              </a:rPr>
              <a:t>Basharat and Shahid,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Technological Barriers</a:t>
            </a:r>
            <a:r>
              <a:rPr lang="en-GB" sz="2400" dirty="0">
                <a:effectLst/>
                <a:latin typeface="Calibri" panose="020F0502020204030204" pitchFamily="34" charset="0"/>
                <a:ea typeface="Calibri" panose="020F0502020204030204" pitchFamily="34" charset="0"/>
                <a:cs typeface="Times New Roman" panose="02020603050405020304" pitchFamily="18" charset="0"/>
              </a:rPr>
              <a:t>: Limited Wi-Fi in certain campus areas, older smartphones, or students unfamiliar with AI chat interfaces.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Misconceptions</a:t>
            </a:r>
            <a:r>
              <a:rPr lang="en-GB" sz="2400" dirty="0">
                <a:effectLst/>
                <a:latin typeface="Calibri" panose="020F0502020204030204" pitchFamily="34" charset="0"/>
                <a:ea typeface="Calibri" panose="020F0502020204030204" pitchFamily="34" charset="0"/>
                <a:cs typeface="Times New Roman" panose="02020603050405020304" pitchFamily="18" charset="0"/>
              </a:rPr>
              <a:t>: Some believe AI chatbots cannot match human empathy or may give inaccurate advice for serious psychological conditions (</a:t>
            </a:r>
            <a:r>
              <a:rPr lang="en-US" sz="2400" dirty="0">
                <a:effectLst/>
                <a:latin typeface="Calibri" panose="020F0502020204030204" pitchFamily="34" charset="0"/>
                <a:ea typeface="Calibri" panose="020F0502020204030204" pitchFamily="34" charset="0"/>
                <a:cs typeface="Times New Roman" panose="02020603050405020304" pitchFamily="18" charset="0"/>
              </a:rPr>
              <a:t>Seitz,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Counsellor Resistance</a:t>
            </a:r>
            <a:r>
              <a:rPr lang="en-GB" sz="2400" dirty="0">
                <a:effectLst/>
                <a:latin typeface="Calibri" panose="020F0502020204030204" pitchFamily="34" charset="0"/>
                <a:ea typeface="Calibri" panose="020F0502020204030204" pitchFamily="34" charset="0"/>
                <a:cs typeface="Times New Roman" panose="02020603050405020304" pitchFamily="18" charset="0"/>
              </a:rPr>
              <a:t>: Mental health professionals might question chatbot efficacy, fearing it could replace human therapy.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Stigma</a:t>
            </a:r>
            <a:r>
              <a:rPr lang="en-GB" sz="2400" dirty="0">
                <a:effectLst/>
                <a:latin typeface="Calibri" panose="020F0502020204030204" pitchFamily="34" charset="0"/>
                <a:ea typeface="Calibri" panose="020F0502020204030204" pitchFamily="34" charset="0"/>
                <a:cs typeface="Times New Roman" panose="02020603050405020304" pitchFamily="18" charset="0"/>
              </a:rPr>
              <a:t>: Despite anonymity, some individuals may still feel uneasy using digital mental health tools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Addressing these barriers requires proactive communication, thorough data safeguards, and clear disclaimers about the chatbot’s scope and limitations.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12</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Barriers</a:t>
            </a:r>
            <a:r>
              <a:rPr lang="en-US" sz="4800" b="1" dirty="0">
                <a:solidFill>
                  <a:srgbClr val="ED7843"/>
                </a:solidFill>
                <a:latin typeface="Bitter"/>
                <a:ea typeface="Bitter"/>
                <a:cs typeface="Bitter"/>
                <a:sym typeface="Bitter"/>
              </a:rPr>
              <a:t> - Legal &amp; Ethical Issues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Data Protection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Compliance with FERPA (Family Educational Rights and Privacy Act) in the US or other relevant student privacy regulations, plus any HIPAA-like (</a:t>
            </a:r>
            <a:r>
              <a:rPr lang="en-US" sz="2400" dirty="0">
                <a:effectLst/>
                <a:latin typeface="Calibri" panose="020F0502020204030204" pitchFamily="34" charset="0"/>
                <a:ea typeface="Calibri" panose="020F0502020204030204" pitchFamily="34" charset="0"/>
                <a:cs typeface="Times New Roman" panose="02020603050405020304" pitchFamily="18" charset="0"/>
              </a:rPr>
              <a:t>Health Insurance Portability and Accountability Act</a:t>
            </a:r>
            <a:r>
              <a:rPr lang="en-GB" sz="2400" dirty="0">
                <a:effectLst/>
                <a:latin typeface="Calibri" panose="020F0502020204030204" pitchFamily="34" charset="0"/>
                <a:ea typeface="Calibri" panose="020F0502020204030204" pitchFamily="34" charset="0"/>
                <a:cs typeface="Times New Roman" panose="02020603050405020304" pitchFamily="18" charset="0"/>
              </a:rPr>
              <a:t>) standards if the chatbot collects health details (</a:t>
            </a:r>
            <a:r>
              <a:rPr lang="en-US" sz="2400" dirty="0">
                <a:effectLst/>
                <a:latin typeface="Calibri" panose="020F0502020204030204" pitchFamily="34" charset="0"/>
                <a:ea typeface="Calibri" panose="020F0502020204030204" pitchFamily="34" charset="0"/>
                <a:cs typeface="Times New Roman" panose="02020603050405020304" pitchFamily="18" charset="0"/>
              </a:rPr>
              <a:t>Marks and Haupt, 2023; Farmer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Informed Consent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Users must understand how the chatbot stores conversation logs, how crisis escalations happen, and who has access to anonymised data.</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Scope of Practice</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chatbot should not claim to diagnose conditions or replace professional therapy. It merely offers educational advice and referral suggestions.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Harms &amp; Liability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Potential risk if the chatbot misses severe warning signs. Include disclaimers and configure urgent escalation to real counsellors or crisis lines.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Ensuring robust ethical safeguards is essential for preserving trust and protecting vulnerable students. To prevent harm, disclaimers and automatic referrals for high-risk cases should be built in. These safeguards are vital to building and maintaining student trust.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13</a:t>
            </a:r>
            <a:endParaRPr dirty="0"/>
          </a:p>
        </p:txBody>
      </p:sp>
      <p:sp>
        <p:nvSpPr>
          <p:cNvPr id="18" name="Google Shape;171;p16"/>
          <p:cNvSpPr/>
          <p:nvPr/>
        </p:nvSpPr>
        <p:spPr>
          <a:xfrm flipH="1">
            <a:off x="12280020" y="1015688"/>
            <a:ext cx="6021616" cy="8633142"/>
          </a:xfrm>
          <a:custGeom>
            <a:avLst/>
            <a:gdLst/>
            <a:ahLst/>
            <a:cxnLst/>
            <a:rect l="l" t="t" r="r" b="b"/>
            <a:pathLst>
              <a:path w="6021616" h="8633142" extrusionOk="0">
                <a:moveTo>
                  <a:pt x="6021616" y="0"/>
                </a:moveTo>
                <a:lnTo>
                  <a:pt x="0" y="0"/>
                </a:lnTo>
                <a:lnTo>
                  <a:pt x="0" y="8633142"/>
                </a:lnTo>
                <a:lnTo>
                  <a:pt x="6021616" y="8633142"/>
                </a:lnTo>
                <a:lnTo>
                  <a:pt x="6021616"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Benefits</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Potential Benefits to the Target Setting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14</a:t>
            </a:r>
            <a:endParaRPr dirty="0"/>
          </a:p>
        </p:txBody>
      </p:sp>
      <p:sp>
        <p:nvSpPr>
          <p:cNvPr id="17" name="Google Shape;63;p10"/>
          <p:cNvSpPr txBox="1"/>
          <p:nvPr/>
        </p:nvSpPr>
        <p:spPr>
          <a:xfrm>
            <a:off x="9390280" y="1338244"/>
            <a:ext cx="7601209" cy="6440546"/>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Immediate Accessibility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chatbot is available 24/7, providing students relief outside normal counselling hours.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Early Intervention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By offering immediate coping skills and screening, the tool can reduce severity before issues escalate.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Reduced Strain on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Counsellors can focus on higher-risk cases, as the chatbot handles basic reassurance and self-help tips.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Increased Self-Efficacy</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gain confidence managing stress with personalised coping strategies, building resilience.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Shift in Campus Culture</a:t>
            </a:r>
            <a:r>
              <a:rPr lang="en-GB" sz="2400" dirty="0">
                <a:effectLst/>
                <a:latin typeface="Calibri" panose="020F0502020204030204" pitchFamily="34" charset="0"/>
                <a:ea typeface="Calibri" panose="020F0502020204030204" pitchFamily="34" charset="0"/>
                <a:cs typeface="Times New Roman" panose="02020603050405020304" pitchFamily="18" charset="0"/>
              </a:rPr>
              <a:t>: Normalising help-seeking through a friendly digital medium can foster more open discussions about mental health among peers.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Benefits</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Policy Implications -</a:t>
            </a:r>
            <a:endParaRPr sz="4400" dirty="0"/>
          </a:p>
        </p:txBody>
      </p:sp>
      <p:sp>
        <p:nvSpPr>
          <p:cNvPr id="310" name="Google Shape;310;p22"/>
          <p:cNvSpPr txBox="1"/>
          <p:nvPr/>
        </p:nvSpPr>
        <p:spPr>
          <a:xfrm>
            <a:off x="8383640" y="2709034"/>
            <a:ext cx="9158581"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University Policy</a:t>
            </a:r>
            <a:r>
              <a:rPr lang="en-GB" sz="2400" dirty="0">
                <a:effectLst/>
                <a:latin typeface="Calibri" panose="020F0502020204030204" pitchFamily="34" charset="0"/>
                <a:ea typeface="Calibri" panose="020F0502020204030204" pitchFamily="34" charset="0"/>
                <a:cs typeface="Times New Roman" panose="02020603050405020304" pitchFamily="18" charset="0"/>
              </a:rPr>
              <a:t>: Success with the chatbot may lead to expanded mental health budgets, policy changes to integrate digital solutions into standard care protocols.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State / National Influence</a:t>
            </a:r>
            <a:r>
              <a:rPr lang="en-GB" sz="2400" dirty="0">
                <a:effectLst/>
                <a:latin typeface="Calibri" panose="020F0502020204030204" pitchFamily="34" charset="0"/>
                <a:ea typeface="Calibri" panose="020F0502020204030204" pitchFamily="34" charset="0"/>
                <a:cs typeface="Times New Roman" panose="02020603050405020304" pitchFamily="18" charset="0"/>
              </a:rPr>
              <a:t>: Positive outcomes can encourage government or higher education boards to endorse tech-based mental health interventions broadly.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Academic Accommodations</a:t>
            </a:r>
            <a:r>
              <a:rPr lang="en-GB" sz="2400" dirty="0">
                <a:effectLst/>
                <a:latin typeface="Calibri" panose="020F0502020204030204" pitchFamily="34" charset="0"/>
                <a:ea typeface="Calibri" panose="020F0502020204030204" pitchFamily="34" charset="0"/>
                <a:cs typeface="Times New Roman" panose="02020603050405020304" pitchFamily="18" charset="0"/>
              </a:rPr>
              <a:t>: Improved access might reduce the number of academic withdrawals due to mental health, highlighting the value of supportive policy frameworks.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Collaboration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Partnerships could emerge between institutions, technology providers, and researchers to refine AI-based mental health tools.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Clear and consistent policy support ensures the intervention’s long-term viability and replicability across different academic settings.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15</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Benefits</a:t>
            </a:r>
            <a:r>
              <a:rPr lang="en-US" sz="4800" b="1" dirty="0">
                <a:solidFill>
                  <a:srgbClr val="ED7843"/>
                </a:solidFill>
                <a:latin typeface="Bitter"/>
                <a:ea typeface="Bitter"/>
                <a:cs typeface="Bitter"/>
                <a:sym typeface="Bitter"/>
              </a:rPr>
              <a:t> - Research &amp; Educational Implications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4464684"/>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Data-Driven Insights</a:t>
            </a:r>
            <a:r>
              <a:rPr lang="en-GB" sz="2400" dirty="0">
                <a:effectLst/>
                <a:latin typeface="Calibri" panose="020F0502020204030204" pitchFamily="34" charset="0"/>
                <a:ea typeface="Calibri" panose="020F0502020204030204" pitchFamily="34" charset="0"/>
                <a:cs typeface="Times New Roman" panose="02020603050405020304" pitchFamily="18" charset="0"/>
              </a:rPr>
              <a:t>: Aggregated, anonymised usage patterns can reveal peak stress times (midterms, finals) and guide resource planning.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Innovation in Curriculum</a:t>
            </a:r>
            <a:r>
              <a:rPr lang="en-GB" sz="2400" dirty="0">
                <a:effectLst/>
                <a:latin typeface="Calibri" panose="020F0502020204030204" pitchFamily="34" charset="0"/>
                <a:ea typeface="Calibri" panose="020F0502020204030204" pitchFamily="34" charset="0"/>
                <a:cs typeface="Times New Roman" panose="02020603050405020304" pitchFamily="18" charset="0"/>
              </a:rPr>
              <a:t>: Psychology or counselling courses may integrate real-time chatbot analytics into lessons on digital therapy and mental health informatics.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Evidence Base</a:t>
            </a:r>
            <a:r>
              <a:rPr lang="en-GB" sz="2400" dirty="0">
                <a:effectLst/>
                <a:latin typeface="Calibri" panose="020F0502020204030204" pitchFamily="34" charset="0"/>
                <a:ea typeface="Calibri" panose="020F0502020204030204" pitchFamily="34" charset="0"/>
                <a:cs typeface="Times New Roman" panose="02020603050405020304" pitchFamily="18" charset="0"/>
              </a:rPr>
              <a:t>: Pilot results could generate publishable research, adding to the growing literature on AI-based mental health interventions.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Peer Education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Trained student ambassadors might gain real-world experience in mental health tech, forging career pathways in digital counselling solutions.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Further Refinement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Insights from user feedback push ongoing chatbot improvements, ensuring it meets evolving student needs.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16</a:t>
            </a:r>
            <a:endParaRPr dirty="0"/>
          </a:p>
        </p:txBody>
      </p:sp>
      <p:sp>
        <p:nvSpPr>
          <p:cNvPr id="18" name="Google Shape;297;p21"/>
          <p:cNvSpPr/>
          <p:nvPr/>
        </p:nvSpPr>
        <p:spPr>
          <a:xfrm>
            <a:off x="11300984" y="2960017"/>
            <a:ext cx="6986576" cy="6937049"/>
          </a:xfrm>
          <a:custGeom>
            <a:avLst/>
            <a:gdLst/>
            <a:ahLst/>
            <a:cxnLst/>
            <a:rect l="l" t="t" r="r" b="b"/>
            <a:pathLst>
              <a:path w="7797590" h="7592903" extrusionOk="0">
                <a:moveTo>
                  <a:pt x="0" y="0"/>
                </a:moveTo>
                <a:lnTo>
                  <a:pt x="7797590" y="0"/>
                </a:lnTo>
                <a:lnTo>
                  <a:pt x="7797590" y="7592903"/>
                </a:lnTo>
                <a:lnTo>
                  <a:pt x="0" y="7592903"/>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17727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Looking Ahead – Sustainability &amp; Scalability</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17</a:t>
            </a:r>
            <a:endParaRPr dirty="0"/>
          </a:p>
        </p:txBody>
      </p:sp>
      <p:sp>
        <p:nvSpPr>
          <p:cNvPr id="17" name="Google Shape;63;p10"/>
          <p:cNvSpPr txBox="1"/>
          <p:nvPr/>
        </p:nvSpPr>
        <p:spPr>
          <a:xfrm>
            <a:off x="9407527" y="834642"/>
            <a:ext cx="7601209" cy="723089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Funding Mechanisms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 mental health grants, philanthropic donations, or tech start-up partnerships can sustain the chatbot’s infrastructure.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Cross-Campus Integration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Incorporate the chatbot link into learning management systems, orientation materials, or campus email signatures to raise visibility.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Mobile &amp; Web Upgrades</a:t>
            </a:r>
            <a:r>
              <a:rPr lang="en-GB" sz="2400" dirty="0">
                <a:effectLst/>
                <a:latin typeface="Calibri" panose="020F0502020204030204" pitchFamily="34" charset="0"/>
                <a:ea typeface="Calibri" panose="020F0502020204030204" pitchFamily="34" charset="0"/>
                <a:cs typeface="Times New Roman" panose="02020603050405020304" pitchFamily="18" charset="0"/>
              </a:rPr>
              <a:t>: Expand to voice-based interactions (smart speakers), add new languages or cultural adaptations for diverse student populations.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Collaborative Initiatives</a:t>
            </a:r>
            <a:r>
              <a:rPr lang="en-GB" sz="2400" dirty="0">
                <a:effectLst/>
                <a:latin typeface="Calibri" panose="020F0502020204030204" pitchFamily="34" charset="0"/>
                <a:ea typeface="Calibri" panose="020F0502020204030204" pitchFamily="34" charset="0"/>
                <a:cs typeface="Times New Roman" panose="02020603050405020304" pitchFamily="18" charset="0"/>
              </a:rPr>
              <a:t>: Share the platform model with other universities, enabling multi-institutional networks to refine best practices and collectively troubleshoot.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Over time, sharing the model with other institutions could create a collaborative network, improving efficiency and best practices. Ultimately, this chatbot has the potential to become a permanent, scalable solution in student mental health support systems.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8125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Concluding Remarks</a:t>
            </a:r>
            <a:endParaRPr sz="4400" dirty="0"/>
          </a:p>
        </p:txBody>
      </p:sp>
      <p:sp>
        <p:nvSpPr>
          <p:cNvPr id="310" name="Google Shape;310;p22"/>
          <p:cNvSpPr txBox="1"/>
          <p:nvPr/>
        </p:nvSpPr>
        <p:spPr>
          <a:xfrm>
            <a:off x="8256427" y="1957063"/>
            <a:ext cx="9158581"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Core Message</a:t>
            </a:r>
            <a:r>
              <a:rPr lang="en-GB" sz="2400" dirty="0">
                <a:effectLst/>
                <a:latin typeface="Calibri" panose="020F0502020204030204" pitchFamily="34" charset="0"/>
                <a:ea typeface="Calibri" panose="020F0502020204030204" pitchFamily="34" charset="0"/>
                <a:cs typeface="Times New Roman" panose="02020603050405020304" pitchFamily="18" charset="0"/>
              </a:rPr>
              <a:t>: A chatbot-based mental health solution stands as a transformative approach for supporting university students in times of stress.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Opportunity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By leveraging AI, we reach more students, reduce stigma, and offer faster, consistent help—any time of day.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Next Steps</a:t>
            </a:r>
            <a:r>
              <a:rPr lang="en-GB" sz="2400" dirty="0">
                <a:effectLst/>
                <a:latin typeface="Calibri" panose="020F0502020204030204" pitchFamily="34" charset="0"/>
                <a:ea typeface="Calibri" panose="020F0502020204030204" pitchFamily="34" charset="0"/>
                <a:cs typeface="Times New Roman" panose="02020603050405020304" pitchFamily="18" charset="0"/>
              </a:rPr>
              <a:t>: Garner leadership buy-in, finalise ethical guidelines, conduct a pilot, and analyse user data for iterative improvements.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Long-Term Vision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When integrated with broader campus wellbeing initiatives, the chatbot becomes a stepping stone for building a resilient, mental-health-aware academic community.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Over time, this chatbot can become a core element of campus wellbeing strategies. By investing in digital support now, we’re not only enhancing student outcomes—we are helping to build a more resilient and mentally healthy academic environment for the future.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18</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3"/>
            <a:ext cx="16490250" cy="8771189"/>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Akram</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U., Irvine, K.,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Gardani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Allen, S.,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Akram</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and Stevenson, J.C., 2023. Prevalence of anxiety, depression, mania, insomnia, stress, suicidal ideation, psychotic experiences, &amp; loneliness in UK university students.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Scientific Data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10</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p.621.</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Basharat, I. and Shahid, S., 2024. AI-enabled chatbots healthcare systems: an ethical perspective on trust and reliability.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Journal of Health Organization and Management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T.B.,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Dehnoalian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Moshki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Akbary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2021. Effect of educational‐counseling program based on precede‐proceed model during Pregnancy on postpartum depression.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Nursing Open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8</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(4), pp.1578-1586.</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Boucher, E.M.,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Harake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N.R., Ward, H.E.,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Stoeckl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S.E., Vargas, J.,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Minkel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Parks, A.C.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Zilca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R., 2021. Artificially intelligent chatbots in digital mental health interventions: a review.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Expert Review of Medical Devices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18</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(sup1), pp.37-49.</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Brereton, E. (2025).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Technology Initiatives Support Student Mental Health in a Modern Higher Ed Environment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Technology Solutions That Drive Education. Available at: https://edtechmagazine.com/higher/article/2025/02/technology-initiatives-support-student-mental-health-modern-higher-ed-environment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CDC (2024).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Mental Health and Suicide Risk Among High School Students and Protective Factors — Youth Risk Behavior Survey, United States, 2023 </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Centers for Disease Control and Prevention. Available at: https://www.cdc.gov/mmwr/volumes/73/su/su7304a9.htm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Creed, P.A., Hood, 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Selenko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E., Hu, S. and Bagley, L., 2022. The relationship between job precariousness and student burnout: a serial indirect effects model.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Journal of Education and Work</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35</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(8), pp.843-857.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Farmer, R.L., Lockwood, A.B., Goforth, A. and Thomas, C., 2024. Artificial intelligence in practice: Opportunities, challenges, and ethical considerations.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Professional Psychology: Research and Practice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Hayre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2025.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The Lost Generation of COVID-19: A Critical Analysis of Health and Social Inequality in Post-Pandemic Britain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Taylor &amp; Francis.</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4"/>
            <a:ext cx="16490250" cy="8252274"/>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Klos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M.C.,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Escoredo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Joerin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Lemos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V.N.,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Rauws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and Bunge, E.L., 2021. Artificial intelligence–based chatbot for anxiety and depression in university students: pilot randomized controlled trial.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JMIR formative research</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5</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(8), p.e20678.</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ó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Conghaile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Quigley, S., Bainbridge, E. and McDonald, C. (2013). Stigma of Mental Illness and help-seeking Intention in University Students.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The Psychiatrist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37(8), pp.253–260.</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Lewis, J.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Stiebahl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S. (2024). Student Mental Health in England: Statistics, policy, and Guidance.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commonslibrary.parliament.uk</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8593(1). Available at: https://commonslibrary.parliament.uk/research-briefings/cbp-8593/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Marks, M. and Haupt, C.E., 2023. AI chatbots, health privacy, and challenges to HIPAA compliance.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Jama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330</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(4), pp.309-310.</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McCloud, T. and Bann, D., 2019. Financial stress and mental health among higher education students in the UK up to 2018: rapid review of evidence.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 Epidemiol Community Health</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73</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(10), pp.977-984.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Medisauskaite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Silkens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M.E. and Rich, A., 2023. A national longitudinal cohort study of factors contributing to UK medical students’ mental ill-health symptoms.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General Psychiatry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36</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(2), p.e101004.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Oghenekaro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L.U. and Okoro, C.O., 2024. Artificial intelligence-based chatbot for student mental health support.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Open Access Library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11</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(5), pp.1-14.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Pavlopoulos, A., Rachiotis, T.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Maglogiannis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I., 2024. An overview of tools and technologies for anxiety and depression management using AI.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Applied Sciences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14</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(19), p.9068.</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Rathnayaka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P., Mills, N., Burnett, D., De Silva, 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Alahakoon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D. and Gray, R., 2022. A mental health chatbot with cognitive skills for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personalised</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activation and remote health monitoring.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Sensors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22</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(10), p.3653.</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4"/>
            <a:ext cx="16490250" cy="5077999"/>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Raza, A., Abbasi, N.U.H., Khurshid, M. and Ansari, M.I., 2018. The relationship between depression, anxiety, stress and self harm among college students: A cross-sectional survey.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Pakistan Armed Forces Medical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(1), pp.137-142.</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Seitz, L., 2024. Artificial empathy in healthcare chatbots: Does it feel authentic?.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Computers in Human Behavior: Artificial Humans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p.100067.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Statista (2024).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Primary mental health concerns for college students U.S. 2018-2019</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Statista. Available at: https://www.statista.com/statistics/827374/clinician-chosen-top-mental-health-concerns-for-college-students/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Thomas, K.A., Schroder, A.M.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Rickwood</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D.J., 2021. A systematic review of current approaches to managing demand and waitlists for mental health services.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Mental Health Review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26</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pp.1-17.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WHO (2019).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WHO guideline recommendations on digital interventions for health system strengthening</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Available at: https://iris.who.int/bitstream/handle/10665/311941/9789241550505-eng.pdf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28"/>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4" name="Google Shape;434;p28"/>
          <p:cNvSpPr txBox="1"/>
          <p:nvPr/>
        </p:nvSpPr>
        <p:spPr>
          <a:xfrm>
            <a:off x="5280936" y="4024634"/>
            <a:ext cx="7726128" cy="16619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1" dirty="0">
                <a:solidFill>
                  <a:srgbClr val="ED7843"/>
                </a:solidFill>
                <a:latin typeface="Bitter"/>
                <a:ea typeface="Bitter"/>
                <a:cs typeface="Bitter"/>
                <a:sym typeface="Bitter"/>
              </a:rPr>
              <a:t>THANK YOU</a:t>
            </a:r>
            <a:endParaRPr dirty="0"/>
          </a:p>
        </p:txBody>
      </p:sp>
      <p:sp>
        <p:nvSpPr>
          <p:cNvPr id="438" name="Google Shape;438;p28"/>
          <p:cNvSpPr/>
          <p:nvPr/>
        </p:nvSpPr>
        <p:spPr>
          <a:xfrm>
            <a:off x="137255" y="9746442"/>
            <a:ext cx="1573230" cy="454574"/>
          </a:xfrm>
          <a:custGeom>
            <a:avLst/>
            <a:gdLst/>
            <a:ahLst/>
            <a:cxnLst/>
            <a:rect l="l" t="t" r="r" b="b"/>
            <a:pathLst>
              <a:path w="6025487" h="1506372" extrusionOk="0">
                <a:moveTo>
                  <a:pt x="0" y="0"/>
                </a:moveTo>
                <a:lnTo>
                  <a:pt x="6025488" y="0"/>
                </a:lnTo>
                <a:lnTo>
                  <a:pt x="6025488" y="1506372"/>
                </a:lnTo>
                <a:lnTo>
                  <a:pt x="0" y="150637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9" name="Google Shape;439;p28"/>
          <p:cNvSpPr/>
          <p:nvPr/>
        </p:nvSpPr>
        <p:spPr>
          <a:xfrm rot="-1591870">
            <a:off x="15813480" y="8343746"/>
            <a:ext cx="3674143" cy="3259966"/>
          </a:xfrm>
          <a:custGeom>
            <a:avLst/>
            <a:gdLst/>
            <a:ahLst/>
            <a:cxnLst/>
            <a:rect l="l" t="t" r="r" b="b"/>
            <a:pathLst>
              <a:path w="3674143" h="3259966" extrusionOk="0">
                <a:moveTo>
                  <a:pt x="0" y="0"/>
                </a:moveTo>
                <a:lnTo>
                  <a:pt x="3674143" y="0"/>
                </a:lnTo>
                <a:lnTo>
                  <a:pt x="3674143" y="3259966"/>
                </a:lnTo>
                <a:lnTo>
                  <a:pt x="0" y="3259966"/>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0" name="Google Shape;440;p28"/>
          <p:cNvSpPr/>
          <p:nvPr/>
        </p:nvSpPr>
        <p:spPr>
          <a:xfrm>
            <a:off x="3006757" y="6879409"/>
            <a:ext cx="843614" cy="825208"/>
          </a:xfrm>
          <a:custGeom>
            <a:avLst/>
            <a:gdLst/>
            <a:ahLst/>
            <a:cxnLst/>
            <a:rect l="l" t="t" r="r" b="b"/>
            <a:pathLst>
              <a:path w="843614" h="825208" extrusionOk="0">
                <a:moveTo>
                  <a:pt x="0" y="0"/>
                </a:moveTo>
                <a:lnTo>
                  <a:pt x="843614" y="0"/>
                </a:lnTo>
                <a:lnTo>
                  <a:pt x="843614" y="825208"/>
                </a:lnTo>
                <a:lnTo>
                  <a:pt x="0" y="82520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1" name="Google Shape;441;p28"/>
          <p:cNvSpPr/>
          <p:nvPr/>
        </p:nvSpPr>
        <p:spPr>
          <a:xfrm>
            <a:off x="13355122" y="1234778"/>
            <a:ext cx="1428746" cy="1397573"/>
          </a:xfrm>
          <a:custGeom>
            <a:avLst/>
            <a:gdLst/>
            <a:ahLst/>
            <a:cxnLst/>
            <a:rect l="l" t="t" r="r" b="b"/>
            <a:pathLst>
              <a:path w="1428746" h="1397573" extrusionOk="0">
                <a:moveTo>
                  <a:pt x="0" y="0"/>
                </a:moveTo>
                <a:lnTo>
                  <a:pt x="1428746" y="0"/>
                </a:lnTo>
                <a:lnTo>
                  <a:pt x="1428746" y="1397573"/>
                </a:lnTo>
                <a:lnTo>
                  <a:pt x="0" y="1397573"/>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nvGrpSpPr>
          <p:cNvPr id="442" name="Google Shape;442;p28"/>
          <p:cNvGrpSpPr/>
          <p:nvPr/>
        </p:nvGrpSpPr>
        <p:grpSpPr>
          <a:xfrm rot="-6609054">
            <a:off x="1848689" y="1234772"/>
            <a:ext cx="1394580" cy="1368516"/>
            <a:chOff x="0" y="0"/>
            <a:chExt cx="1859440" cy="1824689"/>
          </a:xfrm>
        </p:grpSpPr>
        <p:sp>
          <p:nvSpPr>
            <p:cNvPr id="443" name="Google Shape;443;p28"/>
            <p:cNvSpPr/>
            <p:nvPr/>
          </p:nvSpPr>
          <p:spPr>
            <a:xfrm rot="10423113">
              <a:off x="229855" y="79416"/>
              <a:ext cx="1543084" cy="1665857"/>
            </a:xfrm>
            <a:custGeom>
              <a:avLst/>
              <a:gdLst/>
              <a:ahLst/>
              <a:cxnLst/>
              <a:rect l="l" t="t" r="r" b="b"/>
              <a:pathLst>
                <a:path w="1543084" h="1665857" extrusionOk="0">
                  <a:moveTo>
                    <a:pt x="0" y="0"/>
                  </a:moveTo>
                  <a:lnTo>
                    <a:pt x="1543084" y="0"/>
                  </a:lnTo>
                  <a:lnTo>
                    <a:pt x="1543084" y="1665856"/>
                  </a:lnTo>
                  <a:lnTo>
                    <a:pt x="0" y="1665856"/>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4" name="Google Shape;444;p28"/>
            <p:cNvSpPr/>
            <p:nvPr/>
          </p:nvSpPr>
          <p:spPr>
            <a:xfrm rot="10423113">
              <a:off x="50322" y="722557"/>
              <a:ext cx="980810" cy="973677"/>
            </a:xfrm>
            <a:custGeom>
              <a:avLst/>
              <a:gdLst/>
              <a:ahLst/>
              <a:cxnLst/>
              <a:rect l="l" t="t" r="r" b="b"/>
              <a:pathLst>
                <a:path w="980810" h="973677" extrusionOk="0">
                  <a:moveTo>
                    <a:pt x="0" y="0"/>
                  </a:moveTo>
                  <a:lnTo>
                    <a:pt x="980810" y="0"/>
                  </a:lnTo>
                  <a:lnTo>
                    <a:pt x="980810" y="973677"/>
                  </a:lnTo>
                  <a:lnTo>
                    <a:pt x="0" y="97367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445" name="Google Shape;445;p28"/>
          <p:cNvGrpSpPr/>
          <p:nvPr/>
        </p:nvGrpSpPr>
        <p:grpSpPr>
          <a:xfrm rot="4732198">
            <a:off x="14850623" y="6783102"/>
            <a:ext cx="856455" cy="840447"/>
            <a:chOff x="0" y="0"/>
            <a:chExt cx="1141939" cy="1120596"/>
          </a:xfrm>
        </p:grpSpPr>
        <p:sp>
          <p:nvSpPr>
            <p:cNvPr id="446" name="Google Shape;446;p28"/>
            <p:cNvSpPr/>
            <p:nvPr/>
          </p:nvSpPr>
          <p:spPr>
            <a:xfrm rot="10423113">
              <a:off x="141161" y="48772"/>
              <a:ext cx="947655" cy="1023053"/>
            </a:xfrm>
            <a:custGeom>
              <a:avLst/>
              <a:gdLst/>
              <a:ahLst/>
              <a:cxnLst/>
              <a:rect l="l" t="t" r="r" b="b"/>
              <a:pathLst>
                <a:path w="947655" h="1023053" extrusionOk="0">
                  <a:moveTo>
                    <a:pt x="0" y="0"/>
                  </a:moveTo>
                  <a:lnTo>
                    <a:pt x="947654" y="0"/>
                  </a:lnTo>
                  <a:lnTo>
                    <a:pt x="947654" y="1023053"/>
                  </a:lnTo>
                  <a:lnTo>
                    <a:pt x="0" y="1023053"/>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7" name="Google Shape;447;p28"/>
            <p:cNvSpPr/>
            <p:nvPr/>
          </p:nvSpPr>
          <p:spPr>
            <a:xfrm rot="10423113">
              <a:off x="30904" y="443744"/>
              <a:ext cx="602345" cy="597965"/>
            </a:xfrm>
            <a:custGeom>
              <a:avLst/>
              <a:gdLst/>
              <a:ahLst/>
              <a:cxnLst/>
              <a:rect l="l" t="t" r="r" b="b"/>
              <a:pathLst>
                <a:path w="602345" h="597965" extrusionOk="0">
                  <a:moveTo>
                    <a:pt x="0" y="0"/>
                  </a:moveTo>
                  <a:lnTo>
                    <a:pt x="602346" y="0"/>
                  </a:lnTo>
                  <a:lnTo>
                    <a:pt x="602346" y="597965"/>
                  </a:lnTo>
                  <a:lnTo>
                    <a:pt x="0" y="597965"/>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Pastel Watercolor Mental Health Clinic Presentation">
  <a:themeElements>
    <a:clrScheme name="Office">
      <a:dk1>
        <a:srgbClr val="ED7843"/>
      </a:dk1>
      <a:lt1>
        <a:srgbClr val="FFFFFF"/>
      </a:lt1>
      <a:dk2>
        <a:srgbClr val="4E869D"/>
      </a:dk2>
      <a:lt2>
        <a:srgbClr val="8AA2D4"/>
      </a:lt2>
      <a:accent1>
        <a:srgbClr val="4E869D"/>
      </a:accent1>
      <a:accent2>
        <a:srgbClr val="888888"/>
      </a:accent2>
      <a:accent3>
        <a:srgbClr val="ED7843"/>
      </a:accent3>
      <a:accent4>
        <a:srgbClr val="4E869D"/>
      </a:accent4>
      <a:accent5>
        <a:srgbClr val="8AA2D4"/>
      </a:accent5>
      <a:accent6>
        <a:srgbClr val="B2CBF9"/>
      </a:accent6>
      <a:hlink>
        <a:srgbClr val="ED7843"/>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21545</Words>
  <Application>WPS Slides</Application>
  <PresentationFormat>Custom</PresentationFormat>
  <Paragraphs>259</Paragraphs>
  <Slides>23</Slides>
  <Notes>20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23</vt:i4>
      </vt:variant>
    </vt:vector>
  </HeadingPairs>
  <TitlesOfParts>
    <vt:vector size="37" baseType="lpstr">
      <vt:lpstr>Arial</vt:lpstr>
      <vt:lpstr>SimSun</vt:lpstr>
      <vt:lpstr>Wingdings</vt:lpstr>
      <vt:lpstr>Arial</vt:lpstr>
      <vt:lpstr>Calibri</vt:lpstr>
      <vt:lpstr>Bitter Black</vt:lpstr>
      <vt:lpstr>DM Sans</vt:lpstr>
      <vt:lpstr>Bitter</vt:lpstr>
      <vt:lpstr>Symbol</vt:lpstr>
      <vt:lpstr>Calibri</vt:lpstr>
      <vt:lpstr>Times New Roman</vt:lpstr>
      <vt:lpstr>Microsoft YaHei</vt:lpstr>
      <vt:lpstr>Arial Unicode MS</vt:lpstr>
      <vt:lpstr>Pastel Watercolor Mental Health Clinic Presentation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References</vt:lpstr>
      <vt:lpstr>References</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khushi patel</cp:lastModifiedBy>
  <cp:revision>6</cp:revision>
  <dcterms:created xsi:type="dcterms:W3CDTF">2025-04-18T12:22:00Z</dcterms:created>
  <dcterms:modified xsi:type="dcterms:W3CDTF">2025-04-23T09:32:07Z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417687CF9CBE433AAA3F031F6FE20250_12</vt:lpwstr>
  </property>
  <property fmtid="{D5CDD505-2E9C-101B-9397-08002B2CF9AE}" pid="3" name="KSOProductBuildVer">
    <vt:lpwstr>1033-12.2.0.20795</vt:lpwstr>
  </property>
</Properties>
</file>