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31"/>
  </p:notesMasterIdLst>
  <p:handoutMasterIdLst>
    <p:handoutMasterId r:id="rId32"/>
  </p:handoutMasterIdLst>
  <p:sldIdLst>
    <p:sldId id="259" r:id="rId2"/>
    <p:sldId id="265" r:id="rId3"/>
    <p:sldId id="266" r:id="rId4"/>
    <p:sldId id="267" r:id="rId5"/>
    <p:sldId id="294" r:id="rId6"/>
    <p:sldId id="269" r:id="rId7"/>
    <p:sldId id="270" r:id="rId8"/>
    <p:sldId id="271" r:id="rId9"/>
    <p:sldId id="272" r:id="rId10"/>
    <p:sldId id="273" r:id="rId11"/>
    <p:sldId id="274" r:id="rId12"/>
    <p:sldId id="275" r:id="rId13"/>
    <p:sldId id="276" r:id="rId14"/>
    <p:sldId id="277" r:id="rId15"/>
    <p:sldId id="278" r:id="rId16"/>
    <p:sldId id="279" r:id="rId17"/>
    <p:sldId id="280" r:id="rId18"/>
    <p:sldId id="281" r:id="rId19"/>
    <p:sldId id="282" r:id="rId20"/>
    <p:sldId id="283" r:id="rId21"/>
    <p:sldId id="284" r:id="rId22"/>
    <p:sldId id="285" r:id="rId23"/>
    <p:sldId id="286" r:id="rId24"/>
    <p:sldId id="287" r:id="rId25"/>
    <p:sldId id="288" r:id="rId26"/>
    <p:sldId id="289" r:id="rId27"/>
    <p:sldId id="290" r:id="rId28"/>
    <p:sldId id="291" r:id="rId29"/>
    <p:sldId id="292" r:id="rId30"/>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304" userDrawn="1">
          <p15:clr>
            <a:srgbClr val="A4A3A4"/>
          </p15:clr>
        </p15:guide>
        <p15:guide id="3" orient="horz" pos="4144" userDrawn="1">
          <p15:clr>
            <a:srgbClr val="A4A3A4"/>
          </p15:clr>
        </p15:guide>
        <p15:guide id="4" orient="horz" pos="3952" userDrawn="1">
          <p15:clr>
            <a:srgbClr val="A4A3A4"/>
          </p15:clr>
        </p15:guide>
        <p15:guide id="5" orient="horz" pos="1136" userDrawn="1">
          <p15:clr>
            <a:srgbClr val="A4A3A4"/>
          </p15:clr>
        </p15:guide>
        <p15:guide id="6" pos="3839" userDrawn="1">
          <p15:clr>
            <a:srgbClr val="A4A3A4"/>
          </p15:clr>
        </p15:guide>
        <p15:guide id="7" pos="191" userDrawn="1">
          <p15:clr>
            <a:srgbClr val="A4A3A4"/>
          </p15:clr>
        </p15:guide>
        <p15:guide id="8" pos="7486" userDrawn="1">
          <p15:clr>
            <a:srgbClr val="A4A3A4"/>
          </p15:clr>
        </p15:guide>
        <p15:guide id="9" pos="576" userDrawn="1">
          <p15:clr>
            <a:srgbClr val="A4A3A4"/>
          </p15:clr>
        </p15:guide>
        <p15:guide id="10" pos="710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480" y="63"/>
      </p:cViewPr>
      <p:guideLst>
        <p:guide orient="horz" pos="2160"/>
        <p:guide orient="horz" pos="304"/>
        <p:guide orient="horz" pos="4144"/>
        <p:guide orient="horz" pos="3952"/>
        <p:guide orient="horz" pos="1136"/>
        <p:guide pos="3839"/>
        <p:guide pos="191"/>
        <p:guide pos="7486"/>
        <p:guide pos="576"/>
        <p:guide pos="7102"/>
      </p:guideLst>
    </p:cSldViewPr>
  </p:slideViewPr>
  <p:notesTextViewPr>
    <p:cViewPr>
      <p:scale>
        <a:sx n="1" d="1"/>
        <a:sy n="1" d="1"/>
      </p:scale>
      <p:origin x="0" y="0"/>
    </p:cViewPr>
  </p:notesTextViewPr>
  <p:notesViewPr>
    <p:cSldViewPr showGuides="1">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54C6E1-AF92-4FB7-A013-0B520EBC30AE}" type="datetimeFigureOut">
              <a:rPr lang="en-US"/>
              <a:t>1/31/2020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A52D9BF-D574-4807-B36C-9E2A025BE826}" type="slidenum">
              <a:rPr/>
              <a:t>‹#›</a:t>
            </a:fld>
            <a:endParaRPr/>
          </a:p>
        </p:txBody>
      </p:sp>
    </p:spTree>
    <p:extLst>
      <p:ext uri="{BB962C8B-B14F-4D97-AF65-F5344CB8AC3E}">
        <p14:creationId xmlns:p14="http://schemas.microsoft.com/office/powerpoint/2010/main" val="23067921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C10850-0874-4A61-99B4-D613C5E8D9EA}" type="datetimeFigureOut">
              <a:rPr lang="en-US"/>
              <a:t>1/31/2020</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11EC53-F507-411E-9ADC-FBCFECE09D3D}" type="slidenum">
              <a:rPr/>
              <a:t>‹#›</a:t>
            </a:fld>
            <a:endParaRPr/>
          </a:p>
        </p:txBody>
      </p:sp>
    </p:spTree>
    <p:extLst>
      <p:ext uri="{BB962C8B-B14F-4D97-AF65-F5344CB8AC3E}">
        <p14:creationId xmlns:p14="http://schemas.microsoft.com/office/powerpoint/2010/main" val="758182631"/>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E11EC53-F507-411E-9ADC-FBCFECE09D3D}" type="slidenum">
              <a:rPr lang="en-US" smtClean="0"/>
              <a:t>1</a:t>
            </a:fld>
            <a:endParaRPr lang="en-US"/>
          </a:p>
        </p:txBody>
      </p:sp>
    </p:spTree>
    <p:extLst>
      <p:ext uri="{BB962C8B-B14F-4D97-AF65-F5344CB8AC3E}">
        <p14:creationId xmlns:p14="http://schemas.microsoft.com/office/powerpoint/2010/main" val="2908644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1828800"/>
            <a:ext cx="9220200" cy="2147926"/>
          </a:xfrm>
        </p:spPr>
        <p:txBody>
          <a:bodyPr anchor="ctr">
            <a:normAutofit/>
          </a:bodyPr>
          <a:lstStyle>
            <a:lvl1pPr algn="ctr">
              <a:defRPr sz="4400" cap="all" normalizeH="0" baseline="0"/>
            </a:lvl1pPr>
          </a:lstStyle>
          <a:p>
            <a:r>
              <a:rPr lang="en-US" smtClean="0"/>
              <a:t>Click to edit Master title style</a:t>
            </a:r>
            <a:endParaRPr dirty="0"/>
          </a:p>
        </p:txBody>
      </p:sp>
      <p:sp>
        <p:nvSpPr>
          <p:cNvPr id="3" name="Subtitle 2"/>
          <p:cNvSpPr>
            <a:spLocks noGrp="1"/>
          </p:cNvSpPr>
          <p:nvPr>
            <p:ph type="subTitle" idx="1"/>
          </p:nvPr>
        </p:nvSpPr>
        <p:spPr>
          <a:xfrm>
            <a:off x="1468246" y="4063998"/>
            <a:ext cx="9220200" cy="1016000"/>
          </a:xfrm>
        </p:spPr>
        <p:txBody>
          <a:bodyPr>
            <a:normAutofit/>
          </a:bodyPr>
          <a:lstStyle>
            <a:lvl1pPr marL="0" indent="0" algn="ctr">
              <a:spcBef>
                <a:spcPts val="0"/>
              </a:spcBef>
              <a:buNone/>
              <a:defRPr sz="280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2" indent="0" algn="ctr">
              <a:buNone/>
              <a:defRPr>
                <a:solidFill>
                  <a:schemeClr val="tx1">
                    <a:tint val="75000"/>
                  </a:schemeClr>
                </a:solidFill>
              </a:defRPr>
            </a:lvl5pPr>
            <a:lvl6pPr marL="3047466"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1/31/2020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1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smtClean="0"/>
              <a:t>Click to edit Master title style</a:t>
            </a:r>
            <a:endParaRPr/>
          </a:p>
        </p:txBody>
      </p:sp>
      <p:sp>
        <p:nvSpPr>
          <p:cNvPr id="3" name="Content Placeholder 2"/>
          <p:cNvSpPr>
            <a:spLocks noGrp="1"/>
          </p:cNvSpPr>
          <p:nvPr>
            <p:ph idx="1"/>
          </p:nvPr>
        </p:nvSpPr>
        <p:spPr>
          <a:xfrm>
            <a:off x="914163" y="1803401"/>
            <a:ext cx="10360501" cy="4470400"/>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1/31/2020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26430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8883" y="1524002"/>
            <a:ext cx="9751060" cy="1992597"/>
          </a:xfrm>
        </p:spPr>
        <p:txBody>
          <a:bodyPr anchor="b" anchorCtr="0">
            <a:noAutofit/>
          </a:bodyPr>
          <a:lstStyle>
            <a:lvl1pPr algn="ctr">
              <a:defRPr sz="4400" b="0" cap="all" baseline="0"/>
            </a:lvl1pPr>
          </a:lstStyle>
          <a:p>
            <a:r>
              <a:rPr lang="en-US" smtClean="0"/>
              <a:t>Click to edit Master title style</a:t>
            </a:r>
            <a:endParaRPr/>
          </a:p>
        </p:txBody>
      </p:sp>
      <p:sp>
        <p:nvSpPr>
          <p:cNvPr id="3" name="Text Placeholder 2"/>
          <p:cNvSpPr>
            <a:spLocks noGrp="1"/>
          </p:cNvSpPr>
          <p:nvPr>
            <p:ph type="body" idx="1"/>
          </p:nvPr>
        </p:nvSpPr>
        <p:spPr>
          <a:xfrm>
            <a:off x="1218883" y="3632200"/>
            <a:ext cx="9751060" cy="1016000"/>
          </a:xfrm>
        </p:spPr>
        <p:txBody>
          <a:bodyPr anchor="t" anchorCtr="0">
            <a:noAutofit/>
          </a:bodyPr>
          <a:lstStyle>
            <a:lvl1pPr marL="0" indent="0" algn="ctr">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2" indent="0">
              <a:buNone/>
              <a:defRPr sz="1900">
                <a:solidFill>
                  <a:schemeClr val="tx1">
                    <a:tint val="75000"/>
                  </a:schemeClr>
                </a:solidFill>
              </a:defRPr>
            </a:lvl5pPr>
            <a:lvl6pPr marL="3047466"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Edit Master text styles</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1/31/2020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638904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smtClean="0"/>
              <a:t>Click to edit Master title style</a:t>
            </a:r>
            <a:endParaRPr/>
          </a:p>
        </p:txBody>
      </p:sp>
      <p:sp>
        <p:nvSpPr>
          <p:cNvPr id="3" name="Content Placeholder 2"/>
          <p:cNvSpPr>
            <a:spLocks noGrp="1"/>
          </p:cNvSpPr>
          <p:nvPr>
            <p:ph sz="half" idx="1"/>
          </p:nvPr>
        </p:nvSpPr>
        <p:spPr>
          <a:xfrm>
            <a:off x="914162" y="1803401"/>
            <a:ext cx="4977104" cy="4470400"/>
          </a:xfrm>
        </p:spPr>
        <p:txBody>
          <a:bodyPr>
            <a:normAutofit/>
          </a:bodyPr>
          <a:lstStyle>
            <a:lvl1pPr>
              <a:defRPr sz="2400"/>
            </a:lvl1pPr>
            <a:lvl2pPr>
              <a:defRPr sz="2000"/>
            </a:lvl2pPr>
            <a:lvl3pPr>
              <a:defRPr sz="1800"/>
            </a:lvl3pPr>
            <a:lvl4pPr>
              <a:defRPr sz="1600"/>
            </a:lvl4pPr>
            <a:lvl5pPr>
              <a:defRPr sz="1400"/>
            </a:lvl5pPr>
            <a:lvl6pPr>
              <a:defRPr sz="1400"/>
            </a:lvl6pPr>
            <a:lvl7pPr marL="2669581">
              <a:defRPr sz="1400"/>
            </a:lvl7pPr>
            <a:lvl8pPr marL="2669581">
              <a:defRPr sz="1400"/>
            </a:lvl8pPr>
            <a:lvl9pPr marL="2669581">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97559" y="1803401"/>
            <a:ext cx="4977104" cy="4470400"/>
          </a:xfrm>
        </p:spPr>
        <p:txBody>
          <a:bodyPr>
            <a:normAutofit/>
          </a:bodyPr>
          <a:lstStyle>
            <a:lvl1pPr>
              <a:defRPr sz="2400"/>
            </a:lvl1pPr>
            <a:lvl2pPr>
              <a:defRPr sz="2000"/>
            </a:lvl2pPr>
            <a:lvl3pPr>
              <a:defRPr sz="1800"/>
            </a:lvl3pPr>
            <a:lvl4pPr>
              <a:defRPr sz="1600"/>
            </a:lvl4pPr>
            <a:lvl5pPr>
              <a:defRPr sz="1400"/>
            </a:lvl5pPr>
            <a:lvl6pPr marL="2669581">
              <a:defRPr sz="1400" baseline="0"/>
            </a:lvl6pPr>
            <a:lvl7pPr marL="2669581">
              <a:defRPr sz="1400" baseline="0"/>
            </a:lvl7pPr>
            <a:lvl8pPr marL="2669581">
              <a:defRPr sz="1400" baseline="0"/>
            </a:lvl8pPr>
            <a:lvl9pPr marL="2669581">
              <a:defRPr sz="14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t>1/31/2020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40658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914162"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Edit Master text styles</a:t>
            </a:r>
          </a:p>
        </p:txBody>
      </p:sp>
      <p:sp>
        <p:nvSpPr>
          <p:cNvPr id="4" name="Content Placeholder 3"/>
          <p:cNvSpPr>
            <a:spLocks noGrp="1"/>
          </p:cNvSpPr>
          <p:nvPr>
            <p:ph sz="half" idx="2"/>
          </p:nvPr>
        </p:nvSpPr>
        <p:spPr>
          <a:xfrm>
            <a:off x="914162"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a:lvl8pPr>
            <a:lvl9pPr marL="2669581">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97559"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Edit Master text styles</a:t>
            </a:r>
          </a:p>
        </p:txBody>
      </p:sp>
      <p:sp>
        <p:nvSpPr>
          <p:cNvPr id="6" name="Content Placeholder 5"/>
          <p:cNvSpPr>
            <a:spLocks noGrp="1"/>
          </p:cNvSpPr>
          <p:nvPr>
            <p:ph sz="quarter" idx="4"/>
          </p:nvPr>
        </p:nvSpPr>
        <p:spPr>
          <a:xfrm>
            <a:off x="6297559"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baseline="0"/>
            </a:lvl8pPr>
            <a:lvl9pPr marL="2669581">
              <a:defRPr sz="1400"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B9B9059-F1D6-41D0-95CF-D21CAA096B3A}" type="datetimeFigureOut">
              <a:rPr lang="en-US" smtClean="0"/>
              <a:t>1/31/2020</a:t>
            </a:fld>
            <a:endParaRPr lang="en-US"/>
          </a:p>
        </p:txBody>
      </p:sp>
      <p:sp>
        <p:nvSpPr>
          <p:cNvPr id="9" name="Slide Number Placeholder 8"/>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561680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3B9B9059-F1D6-41D0-95CF-D21CAA096B3A}" type="datetimeFigureOut">
              <a:rPr lang="en-US" smtClean="0"/>
              <a:t>1/31/2020</a:t>
            </a:fld>
            <a:endParaRPr lang="en-US"/>
          </a:p>
        </p:txBody>
      </p:sp>
      <p:sp>
        <p:nvSpPr>
          <p:cNvPr id="5" name="Slide Number Placeholder 4"/>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46968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B9B9059-F1D6-41D0-95CF-D21CAA096B3A}" type="datetimeFigureOut">
              <a:rPr lang="en-US" smtClean="0"/>
              <a:pPr/>
              <a:t>1/31/2020</a:t>
            </a:fld>
            <a:endParaRPr lang="en-US"/>
          </a:p>
        </p:txBody>
      </p:sp>
      <p:sp>
        <p:nvSpPr>
          <p:cNvPr id="4" name="Slide Number Placeholder 3"/>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188034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oAutofit/>
          </a:bodyPr>
          <a:lstStyle>
            <a:lvl1pPr algn="l">
              <a:defRPr sz="3200" b="0"/>
            </a:lvl1pPr>
          </a:lstStyle>
          <a:p>
            <a:r>
              <a:rPr lang="en-US" smtClean="0"/>
              <a:t>Click to edit Master title style</a:t>
            </a:r>
            <a:endParaRPr/>
          </a:p>
        </p:txBody>
      </p:sp>
      <p:sp>
        <p:nvSpPr>
          <p:cNvPr id="20" name="Rectangle 19"/>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Content Placeholder 2"/>
          <p:cNvSpPr>
            <a:spLocks noGrp="1"/>
          </p:cNvSpPr>
          <p:nvPr>
            <p:ph idx="1"/>
          </p:nvPr>
        </p:nvSpPr>
        <p:spPr bwMode="white">
          <a:xfrm>
            <a:off x="507868" y="482602"/>
            <a:ext cx="6602280" cy="5842001"/>
          </a:xfrm>
        </p:spPr>
        <p:txBody>
          <a:bodyPr>
            <a:normAutofit/>
          </a:bodyPr>
          <a:lstStyle>
            <a:lvl1pPr>
              <a:defRPr sz="2800"/>
            </a:lvl1pPr>
            <a:lvl2pPr>
              <a:defRPr sz="2400"/>
            </a:lvl2pPr>
            <a:lvl3pPr>
              <a:defRPr sz="20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7821163" y="2108200"/>
            <a:ext cx="3961368" cy="4267200"/>
          </a:xfrm>
        </p:spPr>
        <p:txBody>
          <a:bodyPr anchor="t" anchorCtr="0">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1/31/2020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76831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99134" y="1905000"/>
            <a:ext cx="5180251" cy="1727200"/>
          </a:xfrm>
        </p:spPr>
        <p:txBody>
          <a:bodyPr anchor="b" anchorCtr="0">
            <a:normAutofit/>
          </a:bodyPr>
          <a:lstStyle>
            <a:lvl1pPr algn="l">
              <a:defRPr sz="3200" b="0"/>
            </a:lvl1pPr>
          </a:lstStyle>
          <a:p>
            <a:r>
              <a:rPr lang="en-US" smtClean="0"/>
              <a:t>Click to edit Master title style</a:t>
            </a:r>
            <a:endParaRPr/>
          </a:p>
        </p:txBody>
      </p:sp>
      <p:sp>
        <p:nvSpPr>
          <p:cNvPr id="9" name="Rectangle 8"/>
          <p:cNvSpPr/>
          <p:nvPr/>
        </p:nvSpPr>
        <p:spPr>
          <a:xfrm>
            <a:off x="0" y="-1115"/>
            <a:ext cx="6093594"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70" y="482601"/>
            <a:ext cx="5077859" cy="5862706"/>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6399134" y="3733800"/>
            <a:ext cx="5180251" cy="172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1/31/2020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44899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Alternate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chorCtr="0">
            <a:normAutofit/>
          </a:bodyPr>
          <a:lstStyle>
            <a:lvl1pPr algn="l">
              <a:defRPr sz="3200" b="0"/>
            </a:lvl1pPr>
          </a:lstStyle>
          <a:p>
            <a:r>
              <a:rPr lang="en-US" smtClean="0"/>
              <a:t>Click to edit Master title style</a:t>
            </a:r>
            <a:endParaRPr/>
          </a:p>
        </p:txBody>
      </p:sp>
      <p:sp>
        <p:nvSpPr>
          <p:cNvPr id="9" name="Rectangle 8"/>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69" y="482602"/>
            <a:ext cx="6602281" cy="5842001"/>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7821163" y="2108200"/>
            <a:ext cx="3961368" cy="426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1/31/2020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3150744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2669581">
              <a:defRPr baseline="0"/>
            </a:lvl6pPr>
            <a:lvl7pPr marL="2669581">
              <a:defRPr baseline="0"/>
            </a:lvl7pPr>
            <a:lvl8pPr marL="2669581">
              <a:defRPr baseline="0"/>
            </a:lvl8pPr>
            <a:lvl9pPr marL="2669581">
              <a:defRPr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1/31/2020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15347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40043" y="685800"/>
            <a:ext cx="1843982" cy="5588002"/>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914163" y="685800"/>
            <a:ext cx="9040045" cy="5588002"/>
          </a:xfrm>
        </p:spPr>
        <p:txBody>
          <a:bodyPr vert="eaVert"/>
          <a:lstStyle>
            <a:lvl5pPr>
              <a:defRPr/>
            </a:lvl5pPr>
            <a:lvl6pPr>
              <a:defRPr/>
            </a:lvl6pPr>
            <a:lvl7pPr>
              <a:defRPr/>
            </a:lvl7pPr>
            <a:lvl8pPr>
              <a:defRPr baseline="0"/>
            </a:lvl8pPr>
            <a:lvl9pPr>
              <a:defRPr baseline="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1/31/2020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991763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163" y="482600"/>
            <a:ext cx="10360501" cy="1219200"/>
          </a:xfrm>
          <a:prstGeom prst="rect">
            <a:avLst/>
          </a:prstGeom>
          <a:effectLst/>
        </p:spPr>
        <p:txBody>
          <a:bodyPr vert="horz" lIns="121899" tIns="60949" rIns="121899" bIns="60949" rtlCol="0" anchor="b" anchorCtr="0">
            <a:normAutofit/>
          </a:bodyPr>
          <a:lstStyle/>
          <a:p>
            <a:r>
              <a:rPr lang="en-US" smtClean="0"/>
              <a:t>Click to edit Master title style</a:t>
            </a:r>
            <a:endParaRPr/>
          </a:p>
        </p:txBody>
      </p:sp>
      <p:sp>
        <p:nvSpPr>
          <p:cNvPr id="3" name="Text Placeholder 2"/>
          <p:cNvSpPr>
            <a:spLocks noGrp="1"/>
          </p:cNvSpPr>
          <p:nvPr>
            <p:ph type="body" idx="1"/>
          </p:nvPr>
        </p:nvSpPr>
        <p:spPr>
          <a:xfrm>
            <a:off x="914163" y="1803401"/>
            <a:ext cx="10360501" cy="4470400"/>
          </a:xfrm>
          <a:prstGeom prst="rect">
            <a:avLst/>
          </a:prstGeom>
        </p:spPr>
        <p:txBody>
          <a:bodyPr vert="horz" lIns="121899" tIns="60949" rIns="121899" bIns="60949"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914163" y="6375400"/>
            <a:ext cx="7414869" cy="195072"/>
          </a:xfrm>
          <a:prstGeom prst="rect">
            <a:avLst/>
          </a:prstGeom>
        </p:spPr>
        <p:txBody>
          <a:bodyPr vert="horz" lIns="121899" tIns="60949" rIns="121899" bIns="60949"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735324" y="6375400"/>
            <a:ext cx="1422030" cy="195072"/>
          </a:xfrm>
          <a:prstGeom prst="rect">
            <a:avLst/>
          </a:prstGeom>
        </p:spPr>
        <p:txBody>
          <a:bodyPr vert="horz" lIns="121899" tIns="60949" rIns="121899" bIns="60949" rtlCol="0" anchor="ctr"/>
          <a:lstStyle>
            <a:lvl1pPr algn="r">
              <a:defRPr sz="1100">
                <a:solidFill>
                  <a:schemeClr val="tx1"/>
                </a:solidFill>
              </a:defRPr>
            </a:lvl1pPr>
          </a:lstStyle>
          <a:p>
            <a:fld id="{3B9B9059-F1D6-41D0-95CF-D21CAA096B3A}" type="datetimeFigureOut">
              <a:rPr lang="en-US" smtClean="0"/>
              <a:pPr/>
              <a:t>1/31/2020</a:t>
            </a:fld>
            <a:endParaRPr lang="en-US"/>
          </a:p>
        </p:txBody>
      </p:sp>
      <p:sp>
        <p:nvSpPr>
          <p:cNvPr id="6" name="Slide Number Placeholder 5"/>
          <p:cNvSpPr>
            <a:spLocks noGrp="1"/>
          </p:cNvSpPr>
          <p:nvPr>
            <p:ph type="sldNum" sz="quarter" idx="4"/>
          </p:nvPr>
        </p:nvSpPr>
        <p:spPr>
          <a:xfrm>
            <a:off x="10441760" y="6375400"/>
            <a:ext cx="832903" cy="195072"/>
          </a:xfrm>
          <a:prstGeom prst="rect">
            <a:avLst/>
          </a:prstGeom>
        </p:spPr>
        <p:txBody>
          <a:bodyPr vert="horz" lIns="121899" tIns="60949" rIns="121899" bIns="60949" rtlCol="0" anchor="ctr"/>
          <a:lstStyle>
            <a:lvl1pPr algn="r">
              <a:defRPr sz="1100">
                <a:solidFill>
                  <a:schemeClr val="tx1"/>
                </a:solidFill>
              </a:defRPr>
            </a:lvl1pPr>
          </a:lstStyle>
          <a:p>
            <a:fld id="{E5FD5434-F838-4DD4-A17B-1CB1A1850DF4}" type="slidenum">
              <a:rPr lang="en-US" smtClean="0"/>
              <a:pPr/>
              <a:t>‹#›</a:t>
            </a:fld>
            <a:endParaRPr lang="en-US"/>
          </a:p>
        </p:txBody>
      </p:sp>
    </p:spTree>
    <p:extLst>
      <p:ext uri="{BB962C8B-B14F-4D97-AF65-F5344CB8AC3E}">
        <p14:creationId xmlns:p14="http://schemas.microsoft.com/office/powerpoint/2010/main" val="429948849"/>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p:titleStyle>
    <p:bodyStyle>
      <a:lvl1pPr marL="274320" indent="-274320" algn="l" defTabSz="1218987" rtl="0" eaLnBrk="1" latinLnBrk="0" hangingPunct="1">
        <a:lnSpc>
          <a:spcPct val="90000"/>
        </a:lnSpc>
        <a:spcBef>
          <a:spcPts val="1600"/>
        </a:spcBef>
        <a:buClr>
          <a:schemeClr val="accent1"/>
        </a:buClr>
        <a:buSzPct val="90000"/>
        <a:buFont typeface="Arial" pitchFamily="34" charset="0"/>
        <a:buChar char="•"/>
        <a:defRPr sz="2800" kern="1200">
          <a:solidFill>
            <a:schemeClr val="tx1"/>
          </a:solidFill>
          <a:latin typeface="+mn-lt"/>
          <a:ea typeface="+mn-ea"/>
          <a:cs typeface="+mn-cs"/>
        </a:defRPr>
      </a:lvl1pPr>
      <a:lvl2pPr marL="548640" indent="-274320" algn="l" defTabSz="1218987" rtl="0" eaLnBrk="1" latinLnBrk="0" hangingPunct="1">
        <a:lnSpc>
          <a:spcPct val="90000"/>
        </a:lnSpc>
        <a:spcBef>
          <a:spcPts val="800"/>
        </a:spcBef>
        <a:buClr>
          <a:schemeClr val="accent1"/>
        </a:buClr>
        <a:buSzPct val="90000"/>
        <a:buFont typeface="Cambria" pitchFamily="18" charset="0"/>
        <a:buChar char="–"/>
        <a:defRPr sz="2400" kern="1200">
          <a:solidFill>
            <a:schemeClr val="tx1"/>
          </a:solidFill>
          <a:latin typeface="+mn-lt"/>
          <a:ea typeface="+mn-ea"/>
          <a:cs typeface="+mn-cs"/>
        </a:defRPr>
      </a:lvl2pPr>
      <a:lvl3pPr marL="822960" indent="-274320" algn="l" defTabSz="1218987" rtl="0" eaLnBrk="1" latinLnBrk="0" hangingPunct="1">
        <a:lnSpc>
          <a:spcPct val="90000"/>
        </a:lnSpc>
        <a:spcBef>
          <a:spcPts val="800"/>
        </a:spcBef>
        <a:buClr>
          <a:schemeClr val="accent1"/>
        </a:buClr>
        <a:buFont typeface="Arial" pitchFamily="34" charset="0"/>
        <a:buChar char="•"/>
        <a:defRPr sz="2000" kern="1200">
          <a:solidFill>
            <a:schemeClr val="tx1"/>
          </a:solidFill>
          <a:latin typeface="+mn-lt"/>
          <a:ea typeface="+mn-ea"/>
          <a:cs typeface="+mn-cs"/>
        </a:defRPr>
      </a:lvl3pPr>
      <a:lvl4pPr marL="1097280" indent="-274320" algn="l" defTabSz="1218987" rtl="0" eaLnBrk="1" latinLnBrk="0" hangingPunct="1">
        <a:lnSpc>
          <a:spcPct val="90000"/>
        </a:lnSpc>
        <a:spcBef>
          <a:spcPts val="800"/>
        </a:spcBef>
        <a:buClr>
          <a:schemeClr val="accent1"/>
        </a:buClr>
        <a:buSzPct val="100000"/>
        <a:buFont typeface="Cambria" pitchFamily="18" charset="0"/>
        <a:buChar char="–"/>
        <a:defRPr sz="1800" kern="1200">
          <a:solidFill>
            <a:schemeClr val="tx1"/>
          </a:solidFill>
          <a:latin typeface="+mn-lt"/>
          <a:ea typeface="+mn-ea"/>
          <a:cs typeface="+mn-cs"/>
        </a:defRPr>
      </a:lvl4pPr>
      <a:lvl5pPr marL="1371599"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5pPr>
      <a:lvl6pPr marL="1645920"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6pPr>
      <a:lvl7pPr marL="192024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7pPr>
      <a:lvl8pPr marL="2194559"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8pPr>
      <a:lvl9pPr marL="246888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2" algn="l" defTabSz="1218987" rtl="0" eaLnBrk="1" latinLnBrk="0" hangingPunct="1">
        <a:defRPr sz="2400" kern="1200">
          <a:solidFill>
            <a:schemeClr val="tx1"/>
          </a:solidFill>
          <a:latin typeface="+mn-lt"/>
          <a:ea typeface="+mn-ea"/>
          <a:cs typeface="+mn-cs"/>
        </a:defRPr>
      </a:lvl5pPr>
      <a:lvl6pPr marL="3047466"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399" dirty="0">
                <a:latin typeface="Franklin Gothic Book" panose="020B0503020102020204" pitchFamily="34" charset="0"/>
              </a:rPr>
              <a:t>Module 4: Research and Practice (Clinical </a:t>
            </a:r>
            <a:r>
              <a:rPr lang="en-US" sz="4399" dirty="0" smtClean="0">
                <a:latin typeface="Franklin Gothic Book" panose="020B0503020102020204" pitchFamily="34" charset="0"/>
              </a:rPr>
              <a:t>Practice </a:t>
            </a:r>
            <a:r>
              <a:rPr lang="en-US" sz="4399" dirty="0">
                <a:latin typeface="Franklin Gothic Book" panose="020B0503020102020204" pitchFamily="34" charset="0"/>
              </a:rPr>
              <a:t>I &amp; II)</a:t>
            </a:r>
            <a:br>
              <a:rPr lang="en-US" sz="4399" dirty="0">
                <a:latin typeface="Franklin Gothic Book" panose="020B0503020102020204" pitchFamily="34" charset="0"/>
              </a:rPr>
            </a:br>
            <a:endParaRPr lang="en-US" dirty="0"/>
          </a:p>
        </p:txBody>
      </p:sp>
      <p:sp>
        <p:nvSpPr>
          <p:cNvPr id="3" name="Subtitle 2"/>
          <p:cNvSpPr>
            <a:spLocks noGrp="1"/>
          </p:cNvSpPr>
          <p:nvPr>
            <p:ph type="subTitle" idx="1"/>
          </p:nvPr>
        </p:nvSpPr>
        <p:spPr/>
        <p:txBody>
          <a:bodyPr/>
          <a:lstStyle/>
          <a:p>
            <a:r>
              <a:rPr lang="en-US"/>
              <a:t>Subtitle</a:t>
            </a:r>
            <a:endParaRPr lang="en-US" dirty="0"/>
          </a:p>
        </p:txBody>
      </p:sp>
    </p:spTree>
    <p:extLst>
      <p:ext uri="{BB962C8B-B14F-4D97-AF65-F5344CB8AC3E}">
        <p14:creationId xmlns:p14="http://schemas.microsoft.com/office/powerpoint/2010/main" val="10170295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idx="1"/>
          </p:nvPr>
        </p:nvSpPr>
        <p:spPr/>
        <p:txBody>
          <a:bodyPr/>
          <a:lstStyle/>
          <a:p>
            <a:r>
              <a:rPr lang="en-GB" dirty="0"/>
              <a:t>To apply practice to research.</a:t>
            </a:r>
          </a:p>
          <a:p>
            <a:r>
              <a:rPr lang="en-GB" dirty="0"/>
              <a:t>To consolidate areas of specialist knowledge.</a:t>
            </a:r>
          </a:p>
          <a:p>
            <a:r>
              <a:rPr lang="en-GB" dirty="0"/>
              <a:t>Engage in research practices.</a:t>
            </a:r>
          </a:p>
          <a:p>
            <a:r>
              <a:rPr lang="en-GB" dirty="0"/>
              <a:t>Consolidate professional practice.</a:t>
            </a:r>
          </a:p>
          <a:p>
            <a:r>
              <a:rPr lang="en-GB" dirty="0"/>
              <a:t>Develop specialism in practice.</a:t>
            </a:r>
          </a:p>
          <a:p>
            <a:r>
              <a:rPr lang="en-GB" dirty="0"/>
              <a:t>To develop a practical understanding of empirical research skills.</a:t>
            </a:r>
          </a:p>
          <a:p>
            <a:r>
              <a:rPr lang="en-GB" dirty="0"/>
              <a:t>To communicate research.</a:t>
            </a:r>
          </a:p>
          <a:p>
            <a:endParaRPr lang="en-GB" dirty="0"/>
          </a:p>
        </p:txBody>
      </p:sp>
    </p:spTree>
    <p:extLst>
      <p:ext uri="{BB962C8B-B14F-4D97-AF65-F5344CB8AC3E}">
        <p14:creationId xmlns:p14="http://schemas.microsoft.com/office/powerpoint/2010/main" val="371087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 </a:t>
            </a:r>
            <a:endParaRPr lang="en-GB" dirty="0"/>
          </a:p>
        </p:txBody>
      </p:sp>
      <p:sp>
        <p:nvSpPr>
          <p:cNvPr id="3" name="Content Placeholder 2"/>
          <p:cNvSpPr>
            <a:spLocks noGrp="1"/>
          </p:cNvSpPr>
          <p:nvPr>
            <p:ph idx="1"/>
          </p:nvPr>
        </p:nvSpPr>
        <p:spPr/>
        <p:txBody>
          <a:bodyPr>
            <a:normAutofit fontScale="92500" lnSpcReduction="20000"/>
          </a:bodyPr>
          <a:lstStyle/>
          <a:p>
            <a:r>
              <a:rPr lang="en-GB" dirty="0"/>
              <a:t>Utilise research evidence or organisational guidance to ensure an appropriate therapeutic response for specific clients.</a:t>
            </a:r>
          </a:p>
          <a:p>
            <a:r>
              <a:rPr lang="en-GB" dirty="0"/>
              <a:t>Implement methodologies to audit and evaluate the process and outcome of therapy.</a:t>
            </a:r>
          </a:p>
          <a:p>
            <a:r>
              <a:rPr lang="en-GB" dirty="0"/>
              <a:t>Critically appraise published research on counselling and psychotherapy and integrate relevant research findings into practice.</a:t>
            </a:r>
          </a:p>
          <a:p>
            <a:r>
              <a:rPr lang="en-GB" dirty="0"/>
              <a:t>Reflect on the role and function of counselling and psychotherapy in society.</a:t>
            </a:r>
          </a:p>
          <a:p>
            <a:r>
              <a:rPr lang="en-GB" dirty="0"/>
              <a:t>Appraise the interrelatedness of truth claims, belief and ideology, and their influence on professional practice.</a:t>
            </a:r>
          </a:p>
          <a:p>
            <a:endParaRPr lang="en-GB" dirty="0"/>
          </a:p>
        </p:txBody>
      </p:sp>
    </p:spTree>
    <p:extLst>
      <p:ext uri="{BB962C8B-B14F-4D97-AF65-F5344CB8AC3E}">
        <p14:creationId xmlns:p14="http://schemas.microsoft.com/office/powerpoint/2010/main" val="233432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Timetable of the Module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37334683"/>
              </p:ext>
            </p:extLst>
          </p:nvPr>
        </p:nvGraphicFramePr>
        <p:xfrm>
          <a:off x="2269163" y="2060850"/>
          <a:ext cx="7785690" cy="4246369"/>
        </p:xfrm>
        <a:graphic>
          <a:graphicData uri="http://schemas.openxmlformats.org/drawingml/2006/table">
            <a:tbl>
              <a:tblPr firstRow="1" firstCol="1" bandRow="1">
                <a:tableStyleId>{BC89EF96-8CEA-46FF-86C4-4CE0E7609802}</a:tableStyleId>
              </a:tblPr>
              <a:tblGrid>
                <a:gridCol w="3892845">
                  <a:extLst>
                    <a:ext uri="{9D8B030D-6E8A-4147-A177-3AD203B41FA5}">
                      <a16:colId xmlns:a16="http://schemas.microsoft.com/office/drawing/2014/main" val="354270807"/>
                    </a:ext>
                  </a:extLst>
                </a:gridCol>
                <a:gridCol w="3892845">
                  <a:extLst>
                    <a:ext uri="{9D8B030D-6E8A-4147-A177-3AD203B41FA5}">
                      <a16:colId xmlns:a16="http://schemas.microsoft.com/office/drawing/2014/main" val="2086429735"/>
                    </a:ext>
                  </a:extLst>
                </a:gridCol>
              </a:tblGrid>
              <a:tr h="322045">
                <a:tc>
                  <a:txBody>
                    <a:bodyPr/>
                    <a:lstStyle/>
                    <a:p>
                      <a:pPr>
                        <a:lnSpc>
                          <a:spcPct val="107000"/>
                        </a:lnSpc>
                        <a:spcAft>
                          <a:spcPts val="0"/>
                        </a:spcAft>
                      </a:pPr>
                      <a:r>
                        <a:rPr lang="en-GB" sz="1800">
                          <a:effectLst/>
                        </a:rPr>
                        <a:t>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a:effectLst/>
                        </a:rPr>
                        <a:t>Comment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2798234460"/>
                  </a:ext>
                </a:extLst>
              </a:tr>
              <a:tr h="322045">
                <a:tc>
                  <a:txBody>
                    <a:bodyPr/>
                    <a:lstStyle/>
                    <a:p>
                      <a:pPr>
                        <a:lnSpc>
                          <a:spcPct val="107000"/>
                        </a:lnSpc>
                        <a:spcAft>
                          <a:spcPts val="0"/>
                        </a:spcAft>
                      </a:pPr>
                      <a:r>
                        <a:rPr lang="en-GB" sz="1800">
                          <a:effectLst/>
                        </a:rPr>
                        <a:t>31st January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a:effectLst/>
                        </a:rPr>
                        <a:t>Start of Semester Two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3194145437"/>
                  </a:ext>
                </a:extLst>
              </a:tr>
              <a:tr h="322045">
                <a:tc>
                  <a:txBody>
                    <a:bodyPr/>
                    <a:lstStyle/>
                    <a:p>
                      <a:pPr>
                        <a:lnSpc>
                          <a:spcPct val="107000"/>
                        </a:lnSpc>
                        <a:spcAft>
                          <a:spcPts val="0"/>
                        </a:spcAft>
                      </a:pPr>
                      <a:r>
                        <a:rPr lang="en-GB" sz="1800">
                          <a:effectLst/>
                        </a:rPr>
                        <a:t>W/C February 17</a:t>
                      </a:r>
                      <a:r>
                        <a:rPr lang="en-GB" sz="1800" baseline="30000">
                          <a:effectLst/>
                        </a:rPr>
                        <a:t>th</a:t>
                      </a:r>
                      <a:r>
                        <a:rPr lang="en-GB" sz="1800">
                          <a:effectLst/>
                        </a:rPr>
                        <a:t>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a:effectLst/>
                        </a:rPr>
                        <a:t>Reading Week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1911222792"/>
                  </a:ext>
                </a:extLst>
              </a:tr>
              <a:tr h="659036">
                <a:tc>
                  <a:txBody>
                    <a:bodyPr/>
                    <a:lstStyle/>
                    <a:p>
                      <a:pPr>
                        <a:lnSpc>
                          <a:spcPct val="107000"/>
                        </a:lnSpc>
                        <a:spcAft>
                          <a:spcPts val="0"/>
                        </a:spcAft>
                      </a:pPr>
                      <a:r>
                        <a:rPr lang="en-GB" sz="1800">
                          <a:effectLst/>
                        </a:rPr>
                        <a:t>5</a:t>
                      </a:r>
                      <a:r>
                        <a:rPr lang="en-GB" sz="1800" baseline="30000">
                          <a:effectLst/>
                        </a:rPr>
                        <a:t>th</a:t>
                      </a:r>
                      <a:r>
                        <a:rPr lang="en-GB" sz="1800">
                          <a:effectLst/>
                        </a:rPr>
                        <a:t> March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a:effectLst/>
                        </a:rPr>
                        <a:t>Assessment 1. Project Proposal and Ethics Form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2547300466"/>
                  </a:ext>
                </a:extLst>
              </a:tr>
              <a:tr h="659036">
                <a:tc>
                  <a:txBody>
                    <a:bodyPr/>
                    <a:lstStyle/>
                    <a:p>
                      <a:pPr>
                        <a:lnSpc>
                          <a:spcPct val="107000"/>
                        </a:lnSpc>
                        <a:spcAft>
                          <a:spcPts val="0"/>
                        </a:spcAft>
                      </a:pPr>
                      <a:r>
                        <a:rPr lang="en-GB" sz="1800">
                          <a:effectLst/>
                        </a:rPr>
                        <a:t>26</a:t>
                      </a:r>
                      <a:r>
                        <a:rPr lang="en-GB" sz="1800" baseline="30000">
                          <a:effectLst/>
                        </a:rPr>
                        <a:t>th</a:t>
                      </a:r>
                      <a:r>
                        <a:rPr lang="en-GB" sz="1800">
                          <a:effectLst/>
                        </a:rPr>
                        <a:t> March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a:effectLst/>
                        </a:rPr>
                        <a:t>Assessment 2. Proposal Presentation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3935339677"/>
                  </a:ext>
                </a:extLst>
              </a:tr>
              <a:tr h="659036">
                <a:tc>
                  <a:txBody>
                    <a:bodyPr/>
                    <a:lstStyle/>
                    <a:p>
                      <a:pPr>
                        <a:lnSpc>
                          <a:spcPct val="107000"/>
                        </a:lnSpc>
                        <a:spcAft>
                          <a:spcPts val="0"/>
                        </a:spcAft>
                      </a:pPr>
                      <a:r>
                        <a:rPr lang="en-GB" sz="1800">
                          <a:effectLst/>
                        </a:rPr>
                        <a:t>27</a:t>
                      </a:r>
                      <a:r>
                        <a:rPr lang="en-GB" sz="1800" baseline="30000">
                          <a:effectLst/>
                        </a:rPr>
                        <a:t>th</a:t>
                      </a:r>
                      <a:r>
                        <a:rPr lang="en-GB" sz="1800">
                          <a:effectLst/>
                        </a:rPr>
                        <a:t> March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a:effectLst/>
                        </a:rPr>
                        <a:t>Final class before Easter Break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1989526077"/>
                  </a:ext>
                </a:extLst>
              </a:tr>
              <a:tr h="322045">
                <a:tc>
                  <a:txBody>
                    <a:bodyPr/>
                    <a:lstStyle/>
                    <a:p>
                      <a:pPr>
                        <a:lnSpc>
                          <a:spcPct val="107000"/>
                        </a:lnSpc>
                        <a:spcAft>
                          <a:spcPts val="0"/>
                        </a:spcAft>
                      </a:pPr>
                      <a:r>
                        <a:rPr lang="en-GB" sz="1800">
                          <a:effectLst/>
                        </a:rPr>
                        <a:t>24th April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a:effectLst/>
                        </a:rPr>
                        <a:t>Return to Class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2085043461"/>
                  </a:ext>
                </a:extLst>
              </a:tr>
              <a:tr h="659036">
                <a:tc>
                  <a:txBody>
                    <a:bodyPr/>
                    <a:lstStyle/>
                    <a:p>
                      <a:pPr>
                        <a:lnSpc>
                          <a:spcPct val="107000"/>
                        </a:lnSpc>
                        <a:spcAft>
                          <a:spcPts val="0"/>
                        </a:spcAft>
                      </a:pPr>
                      <a:r>
                        <a:rPr lang="en-GB" sz="1800">
                          <a:effectLst/>
                        </a:rPr>
                        <a:t>23rd April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a:effectLst/>
                        </a:rPr>
                        <a:t>Assessment 3. Heuristic Inquiry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1425571068"/>
                  </a:ext>
                </a:extLst>
              </a:tr>
              <a:tr h="322045">
                <a:tc>
                  <a:txBody>
                    <a:bodyPr/>
                    <a:lstStyle/>
                    <a:p>
                      <a:pPr>
                        <a:lnSpc>
                          <a:spcPct val="107000"/>
                        </a:lnSpc>
                        <a:spcAft>
                          <a:spcPts val="0"/>
                        </a:spcAft>
                      </a:pPr>
                      <a:r>
                        <a:rPr lang="en-GB" sz="1800">
                          <a:effectLst/>
                        </a:rPr>
                        <a:t>1</a:t>
                      </a:r>
                      <a:r>
                        <a:rPr lang="en-GB" sz="1800" baseline="30000">
                          <a:effectLst/>
                        </a:rPr>
                        <a:t>st</a:t>
                      </a:r>
                      <a:r>
                        <a:rPr lang="en-GB" sz="1800">
                          <a:effectLst/>
                        </a:rPr>
                        <a:t> May 2020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tc>
                  <a:txBody>
                    <a:bodyPr/>
                    <a:lstStyle/>
                    <a:p>
                      <a:pPr>
                        <a:lnSpc>
                          <a:spcPct val="107000"/>
                        </a:lnSpc>
                        <a:spcAft>
                          <a:spcPts val="0"/>
                        </a:spcAft>
                      </a:pPr>
                      <a:r>
                        <a:rPr lang="en-GB" sz="1800" dirty="0">
                          <a:effectLst/>
                        </a:rPr>
                        <a:t>Last class of Semester 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62" marR="68562" marT="0" marB="0"/>
                </a:tc>
                <a:extLst>
                  <a:ext uri="{0D108BD9-81ED-4DB2-BD59-A6C34878D82A}">
                    <a16:rowId xmlns:a16="http://schemas.microsoft.com/office/drawing/2014/main" val="2848767665"/>
                  </a:ext>
                </a:extLst>
              </a:tr>
            </a:tbl>
          </a:graphicData>
        </a:graphic>
      </p:graphicFrame>
    </p:spTree>
    <p:extLst>
      <p:ext uri="{BB962C8B-B14F-4D97-AF65-F5344CB8AC3E}">
        <p14:creationId xmlns:p14="http://schemas.microsoft.com/office/powerpoint/2010/main" val="1863975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Proposed Timetable for theory </a:t>
            </a:r>
            <a:r>
              <a:rPr lang="en-GB" dirty="0" err="1" smtClean="0"/>
              <a:t>sesssions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0957412"/>
              </p:ext>
            </p:extLst>
          </p:nvPr>
        </p:nvGraphicFramePr>
        <p:xfrm>
          <a:off x="914400" y="1803400"/>
          <a:ext cx="10360026" cy="4211320"/>
        </p:xfrm>
        <a:graphic>
          <a:graphicData uri="http://schemas.openxmlformats.org/drawingml/2006/table">
            <a:tbl>
              <a:tblPr firstRow="1" bandRow="1">
                <a:tableStyleId>{D03447BB-5D67-496B-8E87-E561075AD55C}</a:tableStyleId>
              </a:tblPr>
              <a:tblGrid>
                <a:gridCol w="5180013">
                  <a:extLst>
                    <a:ext uri="{9D8B030D-6E8A-4147-A177-3AD203B41FA5}">
                      <a16:colId xmlns:a16="http://schemas.microsoft.com/office/drawing/2014/main" val="1452469677"/>
                    </a:ext>
                  </a:extLst>
                </a:gridCol>
                <a:gridCol w="5180013">
                  <a:extLst>
                    <a:ext uri="{9D8B030D-6E8A-4147-A177-3AD203B41FA5}">
                      <a16:colId xmlns:a16="http://schemas.microsoft.com/office/drawing/2014/main" val="1414596564"/>
                    </a:ext>
                  </a:extLst>
                </a:gridCol>
              </a:tblGrid>
              <a:tr h="370840">
                <a:tc>
                  <a:txBody>
                    <a:bodyPr/>
                    <a:lstStyle/>
                    <a:p>
                      <a:r>
                        <a:rPr lang="en-GB" dirty="0" smtClean="0"/>
                        <a:t>Dates</a:t>
                      </a:r>
                      <a:endParaRPr lang="en-GB" dirty="0"/>
                    </a:p>
                  </a:txBody>
                  <a:tcPr/>
                </a:tc>
                <a:tc>
                  <a:txBody>
                    <a:bodyPr/>
                    <a:lstStyle/>
                    <a:p>
                      <a:r>
                        <a:rPr lang="en-GB" dirty="0" smtClean="0"/>
                        <a:t>Content</a:t>
                      </a:r>
                      <a:endParaRPr lang="en-GB" dirty="0"/>
                    </a:p>
                  </a:txBody>
                  <a:tcPr/>
                </a:tc>
                <a:extLst>
                  <a:ext uri="{0D108BD9-81ED-4DB2-BD59-A6C34878D82A}">
                    <a16:rowId xmlns:a16="http://schemas.microsoft.com/office/drawing/2014/main" val="1011408793"/>
                  </a:ext>
                </a:extLst>
              </a:tr>
              <a:tr h="370840">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31</a:t>
                      </a:r>
                      <a:r>
                        <a:rPr lang="en-GB" sz="1200" baseline="30000" dirty="0" smtClean="0"/>
                        <a:t>st</a:t>
                      </a:r>
                      <a:r>
                        <a:rPr lang="en-GB" sz="1200" dirty="0" smtClean="0"/>
                        <a:t> January</a:t>
                      </a:r>
                    </a:p>
                    <a:p>
                      <a:endParaRPr lang="en-GB" sz="1200" dirty="0"/>
                    </a:p>
                  </a:txBody>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Overview of Module, introduction to research</a:t>
                      </a:r>
                    </a:p>
                    <a:p>
                      <a:endParaRPr lang="en-GB" sz="1200" dirty="0"/>
                    </a:p>
                  </a:txBody>
                  <a:tcPr/>
                </a:tc>
                <a:extLst>
                  <a:ext uri="{0D108BD9-81ED-4DB2-BD59-A6C34878D82A}">
                    <a16:rowId xmlns:a16="http://schemas.microsoft.com/office/drawing/2014/main" val="2306133701"/>
                  </a:ext>
                </a:extLst>
              </a:tr>
              <a:tr h="370840">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7</a:t>
                      </a:r>
                      <a:r>
                        <a:rPr lang="en-GB" sz="1200" baseline="30000" dirty="0" smtClean="0"/>
                        <a:t>th</a:t>
                      </a:r>
                      <a:r>
                        <a:rPr lang="en-GB" sz="1200" dirty="0" smtClean="0"/>
                        <a:t> February</a:t>
                      </a:r>
                    </a:p>
                    <a:p>
                      <a:endParaRPr lang="en-GB" sz="1200" dirty="0"/>
                    </a:p>
                  </a:txBody>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Research Ethics</a:t>
                      </a:r>
                    </a:p>
                    <a:p>
                      <a:endParaRPr lang="en-GB" sz="1200" dirty="0"/>
                    </a:p>
                  </a:txBody>
                  <a:tcPr/>
                </a:tc>
                <a:extLst>
                  <a:ext uri="{0D108BD9-81ED-4DB2-BD59-A6C34878D82A}">
                    <a16:rowId xmlns:a16="http://schemas.microsoft.com/office/drawing/2014/main" val="4178094071"/>
                  </a:ext>
                </a:extLst>
              </a:tr>
              <a:tr h="370840">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14</a:t>
                      </a:r>
                      <a:r>
                        <a:rPr lang="en-GB" sz="1200" baseline="30000" dirty="0" smtClean="0"/>
                        <a:t>th</a:t>
                      </a:r>
                      <a:r>
                        <a:rPr lang="en-GB" sz="1200" dirty="0" smtClean="0"/>
                        <a:t> February</a:t>
                      </a:r>
                    </a:p>
                    <a:p>
                      <a:endParaRPr lang="en-GB" sz="1200" dirty="0"/>
                    </a:p>
                  </a:txBody>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Qualitative Research (Lymarie)</a:t>
                      </a:r>
                    </a:p>
                    <a:p>
                      <a:endParaRPr lang="en-GB" sz="1200" dirty="0"/>
                    </a:p>
                  </a:txBody>
                  <a:tcPr/>
                </a:tc>
                <a:extLst>
                  <a:ext uri="{0D108BD9-81ED-4DB2-BD59-A6C34878D82A}">
                    <a16:rowId xmlns:a16="http://schemas.microsoft.com/office/drawing/2014/main" val="1194865199"/>
                  </a:ext>
                </a:extLst>
              </a:tr>
              <a:tr h="370840">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28</a:t>
                      </a:r>
                      <a:r>
                        <a:rPr lang="en-GB" sz="1200" baseline="30000" dirty="0" smtClean="0"/>
                        <a:t>th</a:t>
                      </a:r>
                      <a:r>
                        <a:rPr lang="en-GB" sz="1200" dirty="0" smtClean="0"/>
                        <a:t> February</a:t>
                      </a:r>
                    </a:p>
                    <a:p>
                      <a:endParaRPr lang="en-GB" sz="1200" dirty="0"/>
                    </a:p>
                  </a:txBody>
                  <a:tcPr/>
                </a:tc>
                <a:tc>
                  <a:txBody>
                    <a:bodyPr/>
                    <a:lstStyle/>
                    <a:p>
                      <a:pPr fontAlgn="t"/>
                      <a:r>
                        <a:rPr lang="en-GB" sz="1200" dirty="0" smtClean="0"/>
                        <a:t>Library Skills – Dissertation Support</a:t>
                      </a:r>
                    </a:p>
                    <a:p>
                      <a:pPr fontAlgn="t"/>
                      <a:r>
                        <a:rPr lang="en-GB" sz="1200" dirty="0" smtClean="0"/>
                        <a:t>Heuristic Research</a:t>
                      </a:r>
                    </a:p>
                    <a:p>
                      <a:endParaRPr lang="en-GB" sz="1200" dirty="0"/>
                    </a:p>
                  </a:txBody>
                  <a:tcPr/>
                </a:tc>
                <a:extLst>
                  <a:ext uri="{0D108BD9-81ED-4DB2-BD59-A6C34878D82A}">
                    <a16:rowId xmlns:a16="http://schemas.microsoft.com/office/drawing/2014/main" val="1127202324"/>
                  </a:ext>
                </a:extLst>
              </a:tr>
              <a:tr h="370840">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6</a:t>
                      </a:r>
                      <a:r>
                        <a:rPr lang="en-GB" sz="1200" baseline="30000" dirty="0" smtClean="0"/>
                        <a:t>th</a:t>
                      </a:r>
                      <a:r>
                        <a:rPr lang="en-GB" sz="1200" dirty="0" smtClean="0"/>
                        <a:t> March</a:t>
                      </a:r>
                    </a:p>
                    <a:p>
                      <a:endParaRPr lang="en-GB" sz="1200" dirty="0"/>
                    </a:p>
                  </a:txBody>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What is data? Gathering data (Bev)</a:t>
                      </a:r>
                    </a:p>
                    <a:p>
                      <a:endParaRPr lang="en-GB" sz="1200" dirty="0"/>
                    </a:p>
                  </a:txBody>
                  <a:tcPr/>
                </a:tc>
                <a:extLst>
                  <a:ext uri="{0D108BD9-81ED-4DB2-BD59-A6C34878D82A}">
                    <a16:rowId xmlns:a16="http://schemas.microsoft.com/office/drawing/2014/main" val="790994293"/>
                  </a:ext>
                </a:extLst>
              </a:tr>
              <a:tr h="370840">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13</a:t>
                      </a:r>
                      <a:r>
                        <a:rPr lang="en-GB" sz="1200" baseline="30000" dirty="0" smtClean="0"/>
                        <a:t>th</a:t>
                      </a:r>
                      <a:r>
                        <a:rPr lang="en-GB" sz="1200" dirty="0" smtClean="0"/>
                        <a:t> March</a:t>
                      </a:r>
                    </a:p>
                    <a:p>
                      <a:endParaRPr lang="en-GB" sz="1200" dirty="0"/>
                    </a:p>
                  </a:txBody>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Research in Practice (Ceri)</a:t>
                      </a:r>
                    </a:p>
                    <a:p>
                      <a:endParaRPr lang="en-GB" sz="1200" dirty="0"/>
                    </a:p>
                  </a:txBody>
                  <a:tcPr/>
                </a:tc>
                <a:extLst>
                  <a:ext uri="{0D108BD9-81ED-4DB2-BD59-A6C34878D82A}">
                    <a16:rowId xmlns:a16="http://schemas.microsoft.com/office/drawing/2014/main" val="224544692"/>
                  </a:ext>
                </a:extLst>
              </a:tr>
              <a:tr h="370840">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20</a:t>
                      </a:r>
                      <a:r>
                        <a:rPr lang="en-GB" sz="1200" baseline="30000" dirty="0" smtClean="0"/>
                        <a:t>th</a:t>
                      </a:r>
                      <a:r>
                        <a:rPr lang="en-GB" sz="1200" dirty="0" smtClean="0"/>
                        <a:t> March</a:t>
                      </a:r>
                    </a:p>
                    <a:p>
                      <a:endParaRPr lang="en-GB" sz="1200" dirty="0"/>
                    </a:p>
                  </a:txBody>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sz="1200" dirty="0" smtClean="0"/>
                        <a:t>Phenomenological Methodology</a:t>
                      </a:r>
                    </a:p>
                    <a:p>
                      <a:endParaRPr lang="en-GB" sz="1200" dirty="0"/>
                    </a:p>
                  </a:txBody>
                  <a:tcPr/>
                </a:tc>
                <a:extLst>
                  <a:ext uri="{0D108BD9-81ED-4DB2-BD59-A6C34878D82A}">
                    <a16:rowId xmlns:a16="http://schemas.microsoft.com/office/drawing/2014/main" val="2664012629"/>
                  </a:ext>
                </a:extLst>
              </a:tr>
              <a:tr h="370840">
                <a:tc>
                  <a:txBody>
                    <a:bodyPr/>
                    <a:lstStyle/>
                    <a:p>
                      <a:r>
                        <a:rPr lang="en-GB" sz="1200" dirty="0" smtClean="0"/>
                        <a:t>27</a:t>
                      </a:r>
                      <a:r>
                        <a:rPr lang="en-GB" sz="1200" baseline="30000" dirty="0" smtClean="0"/>
                        <a:t>th</a:t>
                      </a:r>
                      <a:r>
                        <a:rPr lang="en-GB" sz="1200" dirty="0" smtClean="0"/>
                        <a:t> March</a:t>
                      </a:r>
                      <a:endParaRPr lang="en-GB" sz="1200" dirty="0"/>
                    </a:p>
                  </a:txBody>
                  <a:tcPr/>
                </a:tc>
                <a:tc>
                  <a:txBody>
                    <a:bodyPr/>
                    <a:lstStyle/>
                    <a:p>
                      <a:r>
                        <a:rPr lang="en-GB" sz="1200" dirty="0" smtClean="0"/>
                        <a:t>Presentations</a:t>
                      </a:r>
                      <a:endParaRPr lang="en-GB" sz="1200" dirty="0"/>
                    </a:p>
                  </a:txBody>
                  <a:tcPr/>
                </a:tc>
                <a:extLst>
                  <a:ext uri="{0D108BD9-81ED-4DB2-BD59-A6C34878D82A}">
                    <a16:rowId xmlns:a16="http://schemas.microsoft.com/office/drawing/2014/main" val="975501529"/>
                  </a:ext>
                </a:extLst>
              </a:tr>
            </a:tbl>
          </a:graphicData>
        </a:graphic>
      </p:graphicFrame>
    </p:spTree>
    <p:extLst>
      <p:ext uri="{BB962C8B-B14F-4D97-AF65-F5344CB8AC3E}">
        <p14:creationId xmlns:p14="http://schemas.microsoft.com/office/powerpoint/2010/main" val="757403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a:t>
            </a:r>
            <a:endParaRPr lang="en-GB" dirty="0"/>
          </a:p>
        </p:txBody>
      </p:sp>
      <p:sp>
        <p:nvSpPr>
          <p:cNvPr id="3" name="Content Placeholder 2"/>
          <p:cNvSpPr>
            <a:spLocks noGrp="1"/>
          </p:cNvSpPr>
          <p:nvPr>
            <p:ph idx="1"/>
          </p:nvPr>
        </p:nvSpPr>
        <p:spPr/>
        <p:txBody>
          <a:bodyPr/>
          <a:lstStyle/>
          <a:p>
            <a:r>
              <a:rPr lang="en-GB" dirty="0" smtClean="0"/>
              <a:t>3 assessments for this module:</a:t>
            </a:r>
          </a:p>
          <a:p>
            <a:endParaRPr lang="en-GB" dirty="0" smtClean="0"/>
          </a:p>
          <a:p>
            <a:r>
              <a:rPr lang="en-GB" dirty="0" smtClean="0"/>
              <a:t>1 x ethics form and project proposal  - Thursday 5</a:t>
            </a:r>
            <a:r>
              <a:rPr lang="en-GB" baseline="30000" dirty="0" smtClean="0"/>
              <a:t>th</a:t>
            </a:r>
            <a:r>
              <a:rPr lang="en-GB" dirty="0" smtClean="0"/>
              <a:t> March</a:t>
            </a:r>
          </a:p>
          <a:p>
            <a:r>
              <a:rPr lang="en-GB" dirty="0" smtClean="0"/>
              <a:t>1 x Presentation – Thursday 26</a:t>
            </a:r>
            <a:r>
              <a:rPr lang="en-GB" baseline="30000" dirty="0" smtClean="0"/>
              <a:t>th</a:t>
            </a:r>
            <a:r>
              <a:rPr lang="en-GB" dirty="0" smtClean="0"/>
              <a:t> March</a:t>
            </a:r>
          </a:p>
          <a:p>
            <a:r>
              <a:rPr lang="en-GB" dirty="0" smtClean="0"/>
              <a:t>1 x Essay – Heuristic Research – 23</a:t>
            </a:r>
            <a:r>
              <a:rPr lang="en-GB" baseline="30000" dirty="0" smtClean="0"/>
              <a:t>rd</a:t>
            </a:r>
            <a:r>
              <a:rPr lang="en-GB" dirty="0" smtClean="0"/>
              <a:t> April</a:t>
            </a:r>
          </a:p>
          <a:p>
            <a:endParaRPr lang="en-GB" dirty="0"/>
          </a:p>
          <a:p>
            <a:r>
              <a:rPr lang="en-GB" dirty="0" smtClean="0"/>
              <a:t>All assignments should be handed in no later than 5pm.</a:t>
            </a:r>
            <a:endParaRPr lang="en-GB" dirty="0"/>
          </a:p>
        </p:txBody>
      </p:sp>
    </p:spTree>
    <p:extLst>
      <p:ext uri="{BB962C8B-B14F-4D97-AF65-F5344CB8AC3E}">
        <p14:creationId xmlns:p14="http://schemas.microsoft.com/office/powerpoint/2010/main" val="1901984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a:t>
            </a:r>
            <a:endParaRPr lang="en-GB" dirty="0"/>
          </a:p>
        </p:txBody>
      </p:sp>
      <p:sp>
        <p:nvSpPr>
          <p:cNvPr id="3" name="Content Placeholder 2"/>
          <p:cNvSpPr>
            <a:spLocks noGrp="1"/>
          </p:cNvSpPr>
          <p:nvPr>
            <p:ph idx="1"/>
          </p:nvPr>
        </p:nvSpPr>
        <p:spPr/>
        <p:txBody>
          <a:bodyPr/>
          <a:lstStyle/>
          <a:p>
            <a:r>
              <a:rPr lang="en-GB" dirty="0"/>
              <a:t>Your submission will be in two parts; both pieces will need to go through </a:t>
            </a:r>
            <a:r>
              <a:rPr lang="en-GB" dirty="0" err="1"/>
              <a:t>Turnitin</a:t>
            </a:r>
            <a:r>
              <a:rPr lang="en-GB" dirty="0" smtClean="0"/>
              <a:t>.</a:t>
            </a:r>
          </a:p>
          <a:p>
            <a:endParaRPr lang="en-GB" dirty="0"/>
          </a:p>
          <a:p>
            <a:r>
              <a:rPr lang="en-GB" dirty="0"/>
              <a:t>Ethics Proposal (for your Heuristic Piece, assignment 3)</a:t>
            </a:r>
          </a:p>
          <a:p>
            <a:r>
              <a:rPr lang="en-GB" dirty="0"/>
              <a:t>A project proposal for your Masters Dissertation</a:t>
            </a:r>
            <a:r>
              <a:rPr lang="en-GB" dirty="0" smtClean="0"/>
              <a:t>.</a:t>
            </a:r>
          </a:p>
          <a:p>
            <a:endParaRPr lang="en-GB" dirty="0"/>
          </a:p>
          <a:p>
            <a:r>
              <a:rPr lang="en-GB" dirty="0" smtClean="0"/>
              <a:t>2,500 words.</a:t>
            </a:r>
            <a:endParaRPr lang="en-GB" dirty="0"/>
          </a:p>
        </p:txBody>
      </p:sp>
    </p:spTree>
    <p:extLst>
      <p:ext uri="{BB962C8B-B14F-4D97-AF65-F5344CB8AC3E}">
        <p14:creationId xmlns:p14="http://schemas.microsoft.com/office/powerpoint/2010/main" val="3580383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a:t>
            </a:r>
            <a:endParaRPr lang="en-GB" dirty="0"/>
          </a:p>
        </p:txBody>
      </p:sp>
      <p:sp>
        <p:nvSpPr>
          <p:cNvPr id="3" name="Content Placeholder 2"/>
          <p:cNvSpPr>
            <a:spLocks noGrp="1"/>
          </p:cNvSpPr>
          <p:nvPr>
            <p:ph idx="1"/>
          </p:nvPr>
        </p:nvSpPr>
        <p:spPr/>
        <p:txBody>
          <a:bodyPr>
            <a:normAutofit fontScale="62500" lnSpcReduction="20000"/>
          </a:bodyPr>
          <a:lstStyle/>
          <a:p>
            <a:r>
              <a:rPr lang="en-GB" dirty="0"/>
              <a:t>Present your project proposal to your peers, your presentation should include the following elements:</a:t>
            </a:r>
          </a:p>
          <a:p>
            <a:pPr lvl="0"/>
            <a:r>
              <a:rPr lang="en-GB" dirty="0"/>
              <a:t>Proposed title</a:t>
            </a:r>
          </a:p>
          <a:p>
            <a:pPr lvl="0"/>
            <a:r>
              <a:rPr lang="en-GB" dirty="0"/>
              <a:t>Description of the problem or issue to be addressed</a:t>
            </a:r>
          </a:p>
          <a:p>
            <a:pPr lvl="0"/>
            <a:r>
              <a:rPr lang="en-GB" dirty="0"/>
              <a:t>Aim of research</a:t>
            </a:r>
          </a:p>
          <a:p>
            <a:pPr lvl="0"/>
            <a:r>
              <a:rPr lang="en-GB" dirty="0"/>
              <a:t>Objectives</a:t>
            </a:r>
          </a:p>
          <a:p>
            <a:pPr lvl="0"/>
            <a:r>
              <a:rPr lang="en-GB" dirty="0"/>
              <a:t>Literature to be examined</a:t>
            </a:r>
          </a:p>
          <a:p>
            <a:pPr lvl="0"/>
            <a:r>
              <a:rPr lang="en-GB" dirty="0"/>
              <a:t>Research methods</a:t>
            </a:r>
          </a:p>
          <a:p>
            <a:pPr lvl="0"/>
            <a:r>
              <a:rPr lang="en-GB" dirty="0"/>
              <a:t>Ethical issues</a:t>
            </a:r>
          </a:p>
          <a:p>
            <a:pPr lvl="0"/>
            <a:r>
              <a:rPr lang="en-GB" dirty="0" smtClean="0"/>
              <a:t>Timetable</a:t>
            </a:r>
          </a:p>
          <a:p>
            <a:pPr lvl="0"/>
            <a:endParaRPr lang="en-GB" dirty="0" smtClean="0"/>
          </a:p>
          <a:p>
            <a:pPr lvl="0"/>
            <a:r>
              <a:rPr lang="en-GB" dirty="0" smtClean="0"/>
              <a:t>20 minutes only!</a:t>
            </a:r>
            <a:endParaRPr lang="en-GB" dirty="0"/>
          </a:p>
          <a:p>
            <a:endParaRPr lang="en-GB" dirty="0"/>
          </a:p>
        </p:txBody>
      </p:sp>
    </p:spTree>
    <p:extLst>
      <p:ext uri="{BB962C8B-B14F-4D97-AF65-F5344CB8AC3E}">
        <p14:creationId xmlns:p14="http://schemas.microsoft.com/office/powerpoint/2010/main" val="13498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3</a:t>
            </a:r>
            <a:endParaRPr lang="en-GB" dirty="0"/>
          </a:p>
        </p:txBody>
      </p:sp>
      <p:sp>
        <p:nvSpPr>
          <p:cNvPr id="3" name="Content Placeholder 2"/>
          <p:cNvSpPr>
            <a:spLocks noGrp="1"/>
          </p:cNvSpPr>
          <p:nvPr>
            <p:ph idx="1"/>
          </p:nvPr>
        </p:nvSpPr>
        <p:spPr/>
        <p:txBody>
          <a:bodyPr>
            <a:normAutofit fontScale="92500"/>
          </a:bodyPr>
          <a:lstStyle/>
          <a:p>
            <a:r>
              <a:rPr lang="en-GB" dirty="0"/>
              <a:t>Heuristic Research</a:t>
            </a:r>
          </a:p>
          <a:p>
            <a:r>
              <a:rPr lang="en-GB" dirty="0"/>
              <a:t>Undertake a piece of research on yourself, using the phenomenological method of heuristic enquiry. This should focus on a phenomenon identified through your practice, personal therapy and/or personal development that will deepen your knowledge of yourself as therapist</a:t>
            </a:r>
            <a:r>
              <a:rPr lang="en-GB" dirty="0" smtClean="0"/>
              <a:t>.</a:t>
            </a:r>
          </a:p>
          <a:p>
            <a:r>
              <a:rPr lang="en-GB" dirty="0" smtClean="0"/>
              <a:t>4,000 words</a:t>
            </a:r>
          </a:p>
          <a:p>
            <a:endParaRPr lang="en-GB" dirty="0"/>
          </a:p>
          <a:p>
            <a:r>
              <a:rPr lang="en-GB" dirty="0" smtClean="0"/>
              <a:t>Do not leave this until the last minute – it needs to start soon!</a:t>
            </a:r>
            <a:endParaRPr lang="en-GB" dirty="0"/>
          </a:p>
          <a:p>
            <a:endParaRPr lang="en-GB" dirty="0"/>
          </a:p>
        </p:txBody>
      </p:sp>
    </p:spTree>
    <p:extLst>
      <p:ext uri="{BB962C8B-B14F-4D97-AF65-F5344CB8AC3E}">
        <p14:creationId xmlns:p14="http://schemas.microsoft.com/office/powerpoint/2010/main" val="2113747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introduction to Heuristic research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Phases of heuristic research </a:t>
            </a:r>
          </a:p>
          <a:p>
            <a:r>
              <a:rPr lang="en-GB" dirty="0"/>
              <a:t>Initial Engagement</a:t>
            </a:r>
          </a:p>
          <a:p>
            <a:r>
              <a:rPr lang="en-GB" dirty="0"/>
              <a:t>Immersion</a:t>
            </a:r>
          </a:p>
          <a:p>
            <a:r>
              <a:rPr lang="en-GB" dirty="0"/>
              <a:t>Incubation</a:t>
            </a:r>
          </a:p>
          <a:p>
            <a:r>
              <a:rPr lang="en-GB" dirty="0"/>
              <a:t>Illumination</a:t>
            </a:r>
          </a:p>
          <a:p>
            <a:endParaRPr lang="en-GB" dirty="0"/>
          </a:p>
          <a:p>
            <a:r>
              <a:rPr lang="en-GB" dirty="0"/>
              <a:t>Examples of Heuristic research can be found in the chapter of that name in </a:t>
            </a:r>
            <a:r>
              <a:rPr lang="en-GB" dirty="0" err="1" smtClean="0"/>
              <a:t>Moustakas</a:t>
            </a:r>
            <a:r>
              <a:rPr lang="en-GB" dirty="0"/>
              <a:t>’ </a:t>
            </a:r>
            <a:r>
              <a:rPr lang="en-GB" dirty="0" smtClean="0"/>
              <a:t>book:</a:t>
            </a:r>
          </a:p>
          <a:p>
            <a:r>
              <a:rPr lang="en-GB" dirty="0" err="1"/>
              <a:t>Moustakas</a:t>
            </a:r>
            <a:r>
              <a:rPr lang="en-GB" dirty="0"/>
              <a:t> CE (1990) Heuristic Research: Design, Methodology, and Applications. sage Publications, </a:t>
            </a:r>
            <a:r>
              <a:rPr lang="en-GB" dirty="0" err="1"/>
              <a:t>newbury</a:t>
            </a:r>
            <a:r>
              <a:rPr lang="en-GB" dirty="0"/>
              <a:t> Park </a:t>
            </a:r>
            <a:r>
              <a:rPr lang="en-GB" dirty="0" err="1"/>
              <a:t>cA.</a:t>
            </a:r>
            <a:endParaRPr lang="en-GB" dirty="0"/>
          </a:p>
          <a:p>
            <a:endParaRPr lang="en-GB" dirty="0"/>
          </a:p>
        </p:txBody>
      </p:sp>
    </p:spTree>
    <p:extLst>
      <p:ext uri="{BB962C8B-B14F-4D97-AF65-F5344CB8AC3E}">
        <p14:creationId xmlns:p14="http://schemas.microsoft.com/office/powerpoint/2010/main" val="995344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Engagement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Self-dialogue</a:t>
            </a:r>
            <a:r>
              <a:rPr lang="en-GB" dirty="0"/>
              <a:t>, intense interest, passionate concern, important social and personal implications.</a:t>
            </a:r>
          </a:p>
          <a:p>
            <a:r>
              <a:rPr lang="en-GB" dirty="0"/>
              <a:t>From this a question is formed</a:t>
            </a:r>
          </a:p>
          <a:p>
            <a:r>
              <a:rPr lang="en-GB" dirty="0"/>
              <a:t>‘during this process one encounters the self, one’s autobiography, and significant relationships within a social context.’</a:t>
            </a:r>
          </a:p>
          <a:p>
            <a:r>
              <a:rPr lang="en-GB" dirty="0"/>
              <a:t>‘the question lingers within the researcher and awaits the disciplined commitment that will reveal its underlying meanings’</a:t>
            </a:r>
          </a:p>
          <a:p>
            <a:r>
              <a:rPr lang="en-GB" dirty="0"/>
              <a:t>Reaching inward for tacit awareness and knowledge, permits intuition.</a:t>
            </a:r>
          </a:p>
          <a:p>
            <a:endParaRPr lang="en-GB" dirty="0"/>
          </a:p>
        </p:txBody>
      </p:sp>
    </p:spTree>
    <p:extLst>
      <p:ext uri="{BB962C8B-B14F-4D97-AF65-F5344CB8AC3E}">
        <p14:creationId xmlns:p14="http://schemas.microsoft.com/office/powerpoint/2010/main" val="1637993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Immersion</a:t>
            </a:r>
            <a:br>
              <a:rPr lang="en-GB" dirty="0" smtClean="0"/>
            </a:br>
            <a:endParaRPr lang="en-GB" dirty="0"/>
          </a:p>
        </p:txBody>
      </p:sp>
      <p:sp>
        <p:nvSpPr>
          <p:cNvPr id="3" name="Content Placeholder 2"/>
          <p:cNvSpPr>
            <a:spLocks noGrp="1"/>
          </p:cNvSpPr>
          <p:nvPr>
            <p:ph idx="1"/>
          </p:nvPr>
        </p:nvSpPr>
        <p:spPr/>
        <p:txBody>
          <a:bodyPr/>
          <a:lstStyle/>
          <a:p>
            <a:r>
              <a:rPr lang="en-GB" dirty="0" smtClean="0"/>
              <a:t>One the question is discovered and its terms defined and clarified, the researcher lives the question in waking, sleeping, and even dream states. Everything in his or her life becomes crystalized around the question.</a:t>
            </a:r>
          </a:p>
          <a:p>
            <a:r>
              <a:rPr lang="en-GB" dirty="0" smtClean="0"/>
              <a:t>Intimate terms with the question – live it and grow in knowledge of it.</a:t>
            </a:r>
          </a:p>
          <a:p>
            <a:r>
              <a:rPr lang="en-GB" dirty="0" smtClean="0"/>
              <a:t>Alert to all possibilities for meaning</a:t>
            </a:r>
          </a:p>
          <a:p>
            <a:endParaRPr lang="en-GB" dirty="0" smtClean="0"/>
          </a:p>
        </p:txBody>
      </p:sp>
    </p:spTree>
    <p:extLst>
      <p:ext uri="{BB962C8B-B14F-4D97-AF65-F5344CB8AC3E}">
        <p14:creationId xmlns:p14="http://schemas.microsoft.com/office/powerpoint/2010/main" val="43224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‘’and enters fully into life with other wherever the theme is being expressed or talked about – public settings, in social contexts, or in professional meetings</a:t>
            </a:r>
            <a:r>
              <a:rPr lang="en-GB" dirty="0" smtClean="0"/>
              <a:t>.”</a:t>
            </a:r>
          </a:p>
          <a:p>
            <a:r>
              <a:rPr lang="en-GB" dirty="0" smtClean="0"/>
              <a:t>Virtually </a:t>
            </a:r>
            <a:r>
              <a:rPr lang="en-GB" dirty="0" smtClean="0"/>
              <a:t>anything connected with the question becomes raw material for immersion, for staying with, and for maintaining a sustained focus of concentration.</a:t>
            </a:r>
            <a:endParaRPr lang="en-GB" dirty="0"/>
          </a:p>
        </p:txBody>
      </p:sp>
    </p:spTree>
    <p:extLst>
      <p:ext uri="{BB962C8B-B14F-4D97-AF65-F5344CB8AC3E}">
        <p14:creationId xmlns:p14="http://schemas.microsoft.com/office/powerpoint/2010/main" val="637674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Incubation</a:t>
            </a:r>
            <a:br>
              <a:rPr lang="en-GB" dirty="0" smtClean="0"/>
            </a:br>
            <a:endParaRPr lang="en-GB" dirty="0"/>
          </a:p>
        </p:txBody>
      </p:sp>
      <p:sp>
        <p:nvSpPr>
          <p:cNvPr id="3" name="Content Placeholder 2"/>
          <p:cNvSpPr>
            <a:spLocks noGrp="1"/>
          </p:cNvSpPr>
          <p:nvPr>
            <p:ph idx="1"/>
          </p:nvPr>
        </p:nvSpPr>
        <p:spPr/>
        <p:txBody>
          <a:bodyPr/>
          <a:lstStyle/>
          <a:p>
            <a:r>
              <a:rPr lang="en-GB" dirty="0" smtClean="0"/>
              <a:t>Incubation is the process in which the researcher retreats from the intense, concentrated focus of the question.</a:t>
            </a:r>
          </a:p>
          <a:p>
            <a:r>
              <a:rPr lang="en-GB" dirty="0" smtClean="0"/>
              <a:t>Trusting that something is happening – </a:t>
            </a:r>
          </a:p>
          <a:p>
            <a:r>
              <a:rPr lang="en-GB" dirty="0"/>
              <a:t>G</a:t>
            </a:r>
            <a:r>
              <a:rPr lang="en-GB" dirty="0" smtClean="0"/>
              <a:t>rowth of tacit knowing, intuition, clarifying, extending knowledge</a:t>
            </a:r>
          </a:p>
          <a:p>
            <a:r>
              <a:rPr lang="en-GB" dirty="0" smtClean="0"/>
              <a:t>New understanding/knowledge of the phenomenon</a:t>
            </a:r>
          </a:p>
          <a:p>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3327102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Illumination</a:t>
            </a:r>
            <a:endParaRPr lang="en-GB" dirty="0"/>
          </a:p>
        </p:txBody>
      </p:sp>
      <p:sp>
        <p:nvSpPr>
          <p:cNvPr id="3" name="Content Placeholder 2"/>
          <p:cNvSpPr>
            <a:spLocks noGrp="1"/>
          </p:cNvSpPr>
          <p:nvPr>
            <p:ph idx="1"/>
          </p:nvPr>
        </p:nvSpPr>
        <p:spPr/>
        <p:txBody>
          <a:bodyPr/>
          <a:lstStyle/>
          <a:p>
            <a:r>
              <a:rPr lang="en-GB" dirty="0" smtClean="0"/>
              <a:t>Breakthrough into conscious awareness of qualities and a clustering of qualities into themes inherent in the question.</a:t>
            </a:r>
          </a:p>
          <a:p>
            <a:r>
              <a:rPr lang="en-GB" dirty="0" smtClean="0"/>
              <a:t>New knowledge</a:t>
            </a:r>
          </a:p>
          <a:p>
            <a:r>
              <a:rPr lang="en-GB" dirty="0" smtClean="0"/>
              <a:t>New meaning</a:t>
            </a:r>
          </a:p>
          <a:p>
            <a:r>
              <a:rPr lang="en-GB" dirty="0" smtClean="0"/>
              <a:t>Corrections of distorted understanding</a:t>
            </a:r>
          </a:p>
          <a:p>
            <a:r>
              <a:rPr lang="en-GB" dirty="0" smtClean="0"/>
              <a:t>Disclosure of hidden meanings</a:t>
            </a:r>
          </a:p>
          <a:p>
            <a:r>
              <a:rPr lang="en-GB" dirty="0" smtClean="0"/>
              <a:t>Synthesis of fragmented meaning</a:t>
            </a:r>
            <a:endParaRPr lang="en-GB" dirty="0"/>
          </a:p>
        </p:txBody>
      </p:sp>
    </p:spTree>
    <p:extLst>
      <p:ext uri="{BB962C8B-B14F-4D97-AF65-F5344CB8AC3E}">
        <p14:creationId xmlns:p14="http://schemas.microsoft.com/office/powerpoint/2010/main" val="1149039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Explication</a:t>
            </a:r>
            <a:endParaRPr lang="en-GB" dirty="0"/>
          </a:p>
        </p:txBody>
      </p:sp>
      <p:sp>
        <p:nvSpPr>
          <p:cNvPr id="3" name="Content Placeholder 2"/>
          <p:cNvSpPr>
            <a:spLocks noGrp="1"/>
          </p:cNvSpPr>
          <p:nvPr>
            <p:ph idx="1"/>
          </p:nvPr>
        </p:nvSpPr>
        <p:spPr/>
        <p:txBody>
          <a:bodyPr/>
          <a:lstStyle/>
          <a:p>
            <a:r>
              <a:rPr lang="en-GB" dirty="0" smtClean="0"/>
              <a:t>To examine what has awakened in consciousness, in order to understand its various layers of meaning.</a:t>
            </a:r>
          </a:p>
          <a:p>
            <a:r>
              <a:rPr lang="en-GB" dirty="0" smtClean="0"/>
              <a:t>focusing.,</a:t>
            </a:r>
          </a:p>
          <a:p>
            <a:r>
              <a:rPr lang="en-GB" dirty="0" smtClean="0"/>
              <a:t>Indwelling</a:t>
            </a:r>
          </a:p>
          <a:p>
            <a:r>
              <a:rPr lang="en-GB" dirty="0" smtClean="0"/>
              <a:t>Self-searching,</a:t>
            </a:r>
          </a:p>
          <a:p>
            <a:r>
              <a:rPr lang="en-GB" dirty="0" smtClean="0"/>
              <a:t>Self-disclosure</a:t>
            </a:r>
          </a:p>
          <a:p>
            <a:r>
              <a:rPr lang="en-GB" dirty="0"/>
              <a:t>M</a:t>
            </a:r>
            <a:r>
              <a:rPr lang="en-GB" dirty="0" smtClean="0"/>
              <a:t>eanings are unique and distinctive to an experience and depends on an internal frame of reference</a:t>
            </a:r>
            <a:endParaRPr lang="en-GB" dirty="0"/>
          </a:p>
        </p:txBody>
      </p:sp>
    </p:spTree>
    <p:extLst>
      <p:ext uri="{BB962C8B-B14F-4D97-AF65-F5344CB8AC3E}">
        <p14:creationId xmlns:p14="http://schemas.microsoft.com/office/powerpoint/2010/main" val="2979095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Research in Counselling and Psychotherapy:</a:t>
            </a:r>
            <a:br>
              <a:rPr lang="en-GB" dirty="0" smtClean="0"/>
            </a:br>
            <a:r>
              <a:rPr lang="en-GB" dirty="0" smtClean="0"/>
              <a:t>Historical Perspective and Current Agenda</a:t>
            </a:r>
            <a:endParaRPr lang="en-GB" dirty="0"/>
          </a:p>
        </p:txBody>
      </p:sp>
      <p:sp>
        <p:nvSpPr>
          <p:cNvPr id="3" name="Content Placeholder 2"/>
          <p:cNvSpPr>
            <a:spLocks noGrp="1"/>
          </p:cNvSpPr>
          <p:nvPr>
            <p:ph idx="1"/>
          </p:nvPr>
        </p:nvSpPr>
        <p:spPr/>
        <p:txBody>
          <a:bodyPr/>
          <a:lstStyle/>
          <a:p>
            <a:r>
              <a:rPr lang="en-GB" altLang="en-US" dirty="0"/>
              <a:t>Introduction</a:t>
            </a:r>
          </a:p>
          <a:p>
            <a:r>
              <a:rPr lang="en-GB" altLang="en-US" dirty="0"/>
              <a:t>Two main threads of research:</a:t>
            </a:r>
          </a:p>
          <a:p>
            <a:pPr lvl="1"/>
            <a:r>
              <a:rPr lang="en-GB" altLang="en-US" dirty="0"/>
              <a:t>outcome/effectiveness: does it work? </a:t>
            </a:r>
          </a:p>
          <a:p>
            <a:pPr lvl="1"/>
            <a:r>
              <a:rPr lang="en-GB" altLang="en-US" dirty="0"/>
              <a:t>understanding the therapeutic process: </a:t>
            </a:r>
            <a:r>
              <a:rPr lang="en-GB" altLang="en-US" i="1" dirty="0"/>
              <a:t>how</a:t>
            </a:r>
            <a:r>
              <a:rPr lang="en-GB" altLang="en-US" dirty="0"/>
              <a:t> does it work? </a:t>
            </a:r>
          </a:p>
          <a:p>
            <a:r>
              <a:rPr lang="en-GB" altLang="en-US" dirty="0"/>
              <a:t>The current research agenda</a:t>
            </a:r>
          </a:p>
          <a:p>
            <a:endParaRPr lang="en-GB" dirty="0"/>
          </a:p>
        </p:txBody>
      </p:sp>
    </p:spTree>
    <p:extLst>
      <p:ext uri="{BB962C8B-B14F-4D97-AF65-F5344CB8AC3E}">
        <p14:creationId xmlns:p14="http://schemas.microsoft.com/office/powerpoint/2010/main" val="829253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sz="3999" dirty="0"/>
              <a:t>Introduction to this section:</a:t>
            </a:r>
          </a:p>
        </p:txBody>
      </p:sp>
      <p:sp>
        <p:nvSpPr>
          <p:cNvPr id="5123" name="Rectangle 3"/>
          <p:cNvSpPr>
            <a:spLocks noGrp="1" noChangeArrowheads="1"/>
          </p:cNvSpPr>
          <p:nvPr>
            <p:ph idx="1"/>
          </p:nvPr>
        </p:nvSpPr>
        <p:spPr/>
        <p:txBody>
          <a:bodyPr/>
          <a:lstStyle/>
          <a:p>
            <a:pPr>
              <a:lnSpc>
                <a:spcPct val="90000"/>
              </a:lnSpc>
            </a:pPr>
            <a:r>
              <a:rPr lang="en-GB" altLang="en-US"/>
              <a:t>The aim of this lecture is to provide an overview of trends in research into counselling and psychotherapy</a:t>
            </a:r>
          </a:p>
          <a:p>
            <a:pPr>
              <a:lnSpc>
                <a:spcPct val="90000"/>
              </a:lnSpc>
            </a:pPr>
            <a:r>
              <a:rPr lang="en-GB" altLang="en-US"/>
              <a:t>To help those new to the field to appreciate why certain topics have been extensively investigated, while other topics have received little attention</a:t>
            </a:r>
          </a:p>
          <a:p>
            <a:pPr>
              <a:lnSpc>
                <a:spcPct val="90000"/>
              </a:lnSpc>
            </a:pPr>
            <a:r>
              <a:rPr lang="en-GB" altLang="en-US"/>
              <a:t>To explain why certain methodologies are favoured over others</a:t>
            </a:r>
          </a:p>
        </p:txBody>
      </p:sp>
    </p:spTree>
    <p:extLst>
      <p:ext uri="{BB962C8B-B14F-4D97-AF65-F5344CB8AC3E}">
        <p14:creationId xmlns:p14="http://schemas.microsoft.com/office/powerpoint/2010/main" val="4088665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Outcome research</a:t>
            </a:r>
          </a:p>
        </p:txBody>
      </p:sp>
      <p:sp>
        <p:nvSpPr>
          <p:cNvPr id="6147" name="Rectangle 3"/>
          <p:cNvSpPr>
            <a:spLocks noGrp="1" noChangeArrowheads="1"/>
          </p:cNvSpPr>
          <p:nvPr>
            <p:ph idx="1"/>
          </p:nvPr>
        </p:nvSpPr>
        <p:spPr/>
        <p:txBody>
          <a:bodyPr/>
          <a:lstStyle/>
          <a:p>
            <a:r>
              <a:rPr lang="en-GB" altLang="en-US"/>
              <a:t>The single most important area of counselling/psychotherapy research</a:t>
            </a:r>
          </a:p>
          <a:p>
            <a:r>
              <a:rPr lang="en-GB" altLang="en-US"/>
              <a:t>Hundreds of studies have been published, into the effectiveness of different approaches to therapy with different client populations</a:t>
            </a:r>
          </a:p>
          <a:p>
            <a:r>
              <a:rPr lang="en-GB" altLang="en-US"/>
              <a:t>This is </a:t>
            </a:r>
            <a:r>
              <a:rPr lang="en-GB" altLang="en-US" b="1"/>
              <a:t>the</a:t>
            </a:r>
            <a:r>
              <a:rPr lang="en-GB" altLang="en-US"/>
              <a:t> key issue for funders and policy-makers: does it work? </a:t>
            </a:r>
          </a:p>
          <a:p>
            <a:endParaRPr lang="en-GB" altLang="en-US"/>
          </a:p>
        </p:txBody>
      </p:sp>
    </p:spTree>
    <p:extLst>
      <p:ext uri="{BB962C8B-B14F-4D97-AF65-F5344CB8AC3E}">
        <p14:creationId xmlns:p14="http://schemas.microsoft.com/office/powerpoint/2010/main" val="4277717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Outcome research contd.</a:t>
            </a:r>
          </a:p>
        </p:txBody>
      </p:sp>
      <p:sp>
        <p:nvSpPr>
          <p:cNvPr id="7171" name="Rectangle 3"/>
          <p:cNvSpPr>
            <a:spLocks noGrp="1" noChangeArrowheads="1"/>
          </p:cNvSpPr>
          <p:nvPr>
            <p:ph idx="1"/>
          </p:nvPr>
        </p:nvSpPr>
        <p:spPr>
          <a:xfrm>
            <a:off x="1980684" y="1413400"/>
            <a:ext cx="8227457" cy="4712061"/>
          </a:xfrm>
        </p:spPr>
        <p:txBody>
          <a:bodyPr/>
          <a:lstStyle/>
          <a:p>
            <a:pPr>
              <a:lnSpc>
                <a:spcPct val="90000"/>
              </a:lnSpc>
            </a:pPr>
            <a:r>
              <a:rPr lang="en-GB" altLang="en-US"/>
              <a:t>The language of outcome research:</a:t>
            </a:r>
          </a:p>
          <a:p>
            <a:pPr lvl="1">
              <a:lnSpc>
                <a:spcPct val="90000"/>
              </a:lnSpc>
            </a:pPr>
            <a:r>
              <a:rPr lang="en-GB" altLang="en-US" i="1"/>
              <a:t>efficacy</a:t>
            </a:r>
            <a:r>
              <a:rPr lang="en-GB" altLang="en-US"/>
              <a:t> studies – investigates outcome under controlled conditions, such as a randomised clinical trial, with a control/comparison group</a:t>
            </a:r>
          </a:p>
          <a:p>
            <a:pPr lvl="1">
              <a:lnSpc>
                <a:spcPct val="90000"/>
              </a:lnSpc>
            </a:pPr>
            <a:r>
              <a:rPr lang="en-GB" altLang="en-US" i="1"/>
              <a:t>effectiveness</a:t>
            </a:r>
            <a:r>
              <a:rPr lang="en-GB" altLang="en-US"/>
              <a:t> studies – naturalistic outcome studies, reflecting everyday practice; no control groups</a:t>
            </a:r>
          </a:p>
          <a:p>
            <a:pPr lvl="1">
              <a:lnSpc>
                <a:spcPct val="90000"/>
              </a:lnSpc>
            </a:pPr>
            <a:r>
              <a:rPr lang="en-GB" altLang="en-US" i="1"/>
              <a:t>practice-based evidence</a:t>
            </a:r>
            <a:r>
              <a:rPr lang="en-GB" altLang="en-US"/>
              <a:t> – a variant of effectiveness research, where a measure (e.g., CORE) is routinely administered to all clients</a:t>
            </a:r>
          </a:p>
        </p:txBody>
      </p:sp>
    </p:spTree>
    <p:extLst>
      <p:ext uri="{BB962C8B-B14F-4D97-AF65-F5344CB8AC3E}">
        <p14:creationId xmlns:p14="http://schemas.microsoft.com/office/powerpoint/2010/main" val="459684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sz="3999"/>
              <a:t>Outcome research: historical perspective</a:t>
            </a:r>
          </a:p>
        </p:txBody>
      </p:sp>
      <p:sp>
        <p:nvSpPr>
          <p:cNvPr id="8195" name="Rectangle 3"/>
          <p:cNvSpPr>
            <a:spLocks noGrp="1" noChangeArrowheads="1"/>
          </p:cNvSpPr>
          <p:nvPr>
            <p:ph idx="1"/>
          </p:nvPr>
        </p:nvSpPr>
        <p:spPr>
          <a:xfrm>
            <a:off x="1980684" y="1629244"/>
            <a:ext cx="8227457" cy="4496217"/>
          </a:xfrm>
        </p:spPr>
        <p:txBody>
          <a:bodyPr/>
          <a:lstStyle/>
          <a:p>
            <a:r>
              <a:rPr lang="en-GB" altLang="en-US"/>
              <a:t>Early outcome studies (1940s) – follow-up questionnaires completed by psychoanalysis patients</a:t>
            </a:r>
          </a:p>
          <a:p>
            <a:r>
              <a:rPr lang="en-GB" altLang="en-US"/>
              <a:t>1960s – first randomised trials (RCTs), where clients randomly allocated to treatment condition and control (e.g., waiting list)</a:t>
            </a:r>
          </a:p>
          <a:p>
            <a:r>
              <a:rPr lang="en-GB" altLang="en-US"/>
              <a:t>1980s – increasing rigour applied to RCTs – e.g., use of treatment manuals to standardise the therapy that is delivered</a:t>
            </a:r>
          </a:p>
        </p:txBody>
      </p:sp>
    </p:spTree>
    <p:extLst>
      <p:ext uri="{BB962C8B-B14F-4D97-AF65-F5344CB8AC3E}">
        <p14:creationId xmlns:p14="http://schemas.microsoft.com/office/powerpoint/2010/main" val="768816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z="3999"/>
              <a:t>Outcome research: historical perspective contd.</a:t>
            </a:r>
          </a:p>
        </p:txBody>
      </p:sp>
      <p:sp>
        <p:nvSpPr>
          <p:cNvPr id="9219" name="Rectangle 3"/>
          <p:cNvSpPr>
            <a:spLocks noGrp="1" noChangeArrowheads="1"/>
          </p:cNvSpPr>
          <p:nvPr>
            <p:ph idx="1"/>
          </p:nvPr>
        </p:nvSpPr>
        <p:spPr>
          <a:xfrm>
            <a:off x="1980684" y="1629244"/>
            <a:ext cx="8227457" cy="4496217"/>
          </a:xfrm>
        </p:spPr>
        <p:txBody>
          <a:bodyPr>
            <a:normAutofit lnSpcReduction="10000"/>
          </a:bodyPr>
          <a:lstStyle/>
          <a:p>
            <a:pPr>
              <a:lnSpc>
                <a:spcPct val="80000"/>
              </a:lnSpc>
            </a:pPr>
            <a:r>
              <a:rPr lang="en-GB" altLang="en-US"/>
              <a:t>1980s – first meta-analyses and systematic reviews: effectiveness estimates based on accumulated evidence of all studies</a:t>
            </a:r>
          </a:p>
          <a:p>
            <a:pPr>
              <a:lnSpc>
                <a:spcPct val="80000"/>
              </a:lnSpc>
            </a:pPr>
            <a:r>
              <a:rPr lang="en-GB" altLang="en-US"/>
              <a:t>1990s – introduction of economic analysis (e.g., cost-benefit)</a:t>
            </a:r>
          </a:p>
          <a:p>
            <a:pPr>
              <a:lnSpc>
                <a:spcPct val="80000"/>
              </a:lnSpc>
            </a:pPr>
            <a:r>
              <a:rPr lang="en-GB" altLang="en-US"/>
              <a:t>2000s – growing awareness of the limitations of RCTs – calls for alternative outcome methodologies to be used, e.g., practice-based studies, case studies, qualitative outcome studies, user perspectives</a:t>
            </a:r>
          </a:p>
          <a:p>
            <a:pPr>
              <a:lnSpc>
                <a:spcPct val="80000"/>
              </a:lnSpc>
            </a:pPr>
            <a:r>
              <a:rPr lang="en-GB" altLang="en-US"/>
              <a:t>2000s – client tracking studies – using outcome data to inform practice</a:t>
            </a:r>
          </a:p>
        </p:txBody>
      </p:sp>
    </p:spTree>
    <p:extLst>
      <p:ext uri="{BB962C8B-B14F-4D97-AF65-F5344CB8AC3E}">
        <p14:creationId xmlns:p14="http://schemas.microsoft.com/office/powerpoint/2010/main" val="2836312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Process studies</a:t>
            </a:r>
          </a:p>
        </p:txBody>
      </p:sp>
      <p:sp>
        <p:nvSpPr>
          <p:cNvPr id="10243" name="Rectangle 3"/>
          <p:cNvSpPr>
            <a:spLocks noGrp="1" noChangeArrowheads="1"/>
          </p:cNvSpPr>
          <p:nvPr>
            <p:ph idx="1"/>
          </p:nvPr>
        </p:nvSpPr>
        <p:spPr/>
        <p:txBody>
          <a:bodyPr/>
          <a:lstStyle/>
          <a:p>
            <a:pPr>
              <a:lnSpc>
                <a:spcPct val="90000"/>
              </a:lnSpc>
            </a:pPr>
            <a:r>
              <a:rPr lang="en-GB" altLang="en-US"/>
              <a:t>Research into the factors that contribute to the effectiveness of therapy</a:t>
            </a:r>
          </a:p>
          <a:p>
            <a:pPr>
              <a:lnSpc>
                <a:spcPct val="90000"/>
              </a:lnSpc>
            </a:pPr>
            <a:r>
              <a:rPr lang="en-GB" altLang="en-US"/>
              <a:t>Looks at the constituent elements or ingredients of therapy</a:t>
            </a:r>
          </a:p>
          <a:p>
            <a:pPr>
              <a:lnSpc>
                <a:spcPct val="90000"/>
              </a:lnSpc>
            </a:pPr>
            <a:r>
              <a:rPr lang="en-GB" altLang="en-US"/>
              <a:t>Very wide range of process factors have been investigated: length of therapy, therapeutic alliance, empathy, self-disclosure, use of homework, emotional experiencing, contracting, etc, etc</a:t>
            </a:r>
          </a:p>
        </p:txBody>
      </p:sp>
    </p:spTree>
    <p:extLst>
      <p:ext uri="{BB962C8B-B14F-4D97-AF65-F5344CB8AC3E}">
        <p14:creationId xmlns:p14="http://schemas.microsoft.com/office/powerpoint/2010/main" val="1803887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sz="3999"/>
              <a:t>Process studies: historical perspective</a:t>
            </a:r>
          </a:p>
        </p:txBody>
      </p:sp>
      <p:sp>
        <p:nvSpPr>
          <p:cNvPr id="11267" name="Rectangle 3"/>
          <p:cNvSpPr>
            <a:spLocks noGrp="1" noChangeArrowheads="1"/>
          </p:cNvSpPr>
          <p:nvPr>
            <p:ph idx="1"/>
          </p:nvPr>
        </p:nvSpPr>
        <p:spPr>
          <a:xfrm>
            <a:off x="1980684" y="1600678"/>
            <a:ext cx="8227457" cy="4923143"/>
          </a:xfrm>
        </p:spPr>
        <p:txBody>
          <a:bodyPr/>
          <a:lstStyle/>
          <a:p>
            <a:pPr>
              <a:lnSpc>
                <a:spcPct val="90000"/>
              </a:lnSpc>
            </a:pPr>
            <a:r>
              <a:rPr lang="en-GB" altLang="en-US"/>
              <a:t>Up to 1940s, knowledge of process based on clinical case study evidence (e.g., Freud)</a:t>
            </a:r>
          </a:p>
          <a:p>
            <a:pPr>
              <a:lnSpc>
                <a:spcPct val="90000"/>
              </a:lnSpc>
            </a:pPr>
            <a:r>
              <a:rPr lang="en-GB" altLang="en-US"/>
              <a:t>1940s – first systematic studies of process by Carl Rogers and colleagues – using recordings of counselling sessions </a:t>
            </a:r>
          </a:p>
          <a:p>
            <a:pPr>
              <a:lnSpc>
                <a:spcPct val="90000"/>
              </a:lnSpc>
            </a:pPr>
            <a:r>
              <a:rPr lang="en-GB" altLang="en-US"/>
              <a:t>1950s – development of measures (questionnaires, rating scales) completed by client and/or counsellor at the end of sessions </a:t>
            </a:r>
          </a:p>
        </p:txBody>
      </p:sp>
    </p:spTree>
    <p:extLst>
      <p:ext uri="{BB962C8B-B14F-4D97-AF65-F5344CB8AC3E}">
        <p14:creationId xmlns:p14="http://schemas.microsoft.com/office/powerpoint/2010/main" val="1061633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sz="3999"/>
              <a:t>Process studies: historical perspective contd.</a:t>
            </a:r>
          </a:p>
        </p:txBody>
      </p:sp>
      <p:sp>
        <p:nvSpPr>
          <p:cNvPr id="12291" name="Rectangle 3"/>
          <p:cNvSpPr>
            <a:spLocks noGrp="1" noChangeArrowheads="1"/>
          </p:cNvSpPr>
          <p:nvPr>
            <p:ph idx="1"/>
          </p:nvPr>
        </p:nvSpPr>
        <p:spPr>
          <a:xfrm>
            <a:off x="1980684" y="1600678"/>
            <a:ext cx="8227457" cy="4923143"/>
          </a:xfrm>
        </p:spPr>
        <p:txBody>
          <a:bodyPr/>
          <a:lstStyle/>
          <a:p>
            <a:r>
              <a:rPr lang="en-GB" altLang="en-US"/>
              <a:t>1980s - qualitative methods applied to process research – e.g., interviews with clients</a:t>
            </a:r>
          </a:p>
          <a:p>
            <a:r>
              <a:rPr lang="en-GB" altLang="en-US"/>
              <a:t>1990s – computerised text analysis systems applied to analysis of therapy transcripts</a:t>
            </a:r>
          </a:p>
          <a:p>
            <a:r>
              <a:rPr lang="en-GB" altLang="en-US"/>
              <a:t>2000s – collaborative/dialogical approaches – client as co-analyst of process</a:t>
            </a:r>
          </a:p>
        </p:txBody>
      </p:sp>
    </p:spTree>
    <p:extLst>
      <p:ext uri="{BB962C8B-B14F-4D97-AF65-F5344CB8AC3E}">
        <p14:creationId xmlns:p14="http://schemas.microsoft.com/office/powerpoint/2010/main" val="2691120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a:t>The current research agenda</a:t>
            </a:r>
          </a:p>
        </p:txBody>
      </p:sp>
      <p:sp>
        <p:nvSpPr>
          <p:cNvPr id="13315" name="Rectangle 3"/>
          <p:cNvSpPr>
            <a:spLocks noGrp="1" noChangeArrowheads="1"/>
          </p:cNvSpPr>
          <p:nvPr>
            <p:ph idx="1"/>
          </p:nvPr>
        </p:nvSpPr>
        <p:spPr/>
        <p:txBody>
          <a:bodyPr/>
          <a:lstStyle/>
          <a:p>
            <a:pPr>
              <a:lnSpc>
                <a:spcPct val="90000"/>
              </a:lnSpc>
            </a:pPr>
            <a:r>
              <a:rPr lang="en-GB" altLang="en-US"/>
              <a:t>Outcome and process studies continue to dominate the literature</a:t>
            </a:r>
          </a:p>
          <a:p>
            <a:pPr>
              <a:lnSpc>
                <a:spcPct val="90000"/>
              </a:lnSpc>
            </a:pPr>
            <a:r>
              <a:rPr lang="en-GB" altLang="en-US"/>
              <a:t>Topics that are under-represented:</a:t>
            </a:r>
          </a:p>
          <a:p>
            <a:pPr lvl="1">
              <a:lnSpc>
                <a:spcPct val="90000"/>
              </a:lnSpc>
            </a:pPr>
            <a:r>
              <a:rPr lang="en-GB" altLang="en-US"/>
              <a:t>supervision</a:t>
            </a:r>
          </a:p>
          <a:p>
            <a:pPr lvl="1">
              <a:lnSpc>
                <a:spcPct val="90000"/>
              </a:lnSpc>
            </a:pPr>
            <a:r>
              <a:rPr lang="en-GB" altLang="en-US"/>
              <a:t>training</a:t>
            </a:r>
          </a:p>
          <a:p>
            <a:pPr lvl="1">
              <a:lnSpc>
                <a:spcPct val="90000"/>
              </a:lnSpc>
            </a:pPr>
            <a:r>
              <a:rPr lang="en-GB" altLang="en-US"/>
              <a:t>difference (culture, gender, disability, etc)</a:t>
            </a:r>
          </a:p>
          <a:p>
            <a:pPr lvl="1">
              <a:lnSpc>
                <a:spcPct val="90000"/>
              </a:lnSpc>
            </a:pPr>
            <a:r>
              <a:rPr lang="en-GB" altLang="en-US"/>
              <a:t>biological factors</a:t>
            </a:r>
          </a:p>
          <a:p>
            <a:pPr lvl="1">
              <a:lnSpc>
                <a:spcPct val="90000"/>
              </a:lnSpc>
            </a:pPr>
            <a:r>
              <a:rPr lang="en-GB" altLang="en-US"/>
              <a:t>social significance of therapy (e.g., social inclusion)</a:t>
            </a:r>
          </a:p>
          <a:p>
            <a:pPr lvl="1">
              <a:lnSpc>
                <a:spcPct val="90000"/>
              </a:lnSpc>
            </a:pPr>
            <a:endParaRPr lang="en-GB" altLang="en-US"/>
          </a:p>
          <a:p>
            <a:pPr>
              <a:lnSpc>
                <a:spcPct val="90000"/>
              </a:lnSpc>
            </a:pPr>
            <a:endParaRPr lang="en-GB" altLang="en-US"/>
          </a:p>
        </p:txBody>
      </p:sp>
    </p:spTree>
    <p:extLst>
      <p:ext uri="{BB962C8B-B14F-4D97-AF65-F5344CB8AC3E}">
        <p14:creationId xmlns:p14="http://schemas.microsoft.com/office/powerpoint/2010/main" val="42259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z="3999"/>
              <a:t>Factors influencing the current research agenda</a:t>
            </a:r>
          </a:p>
        </p:txBody>
      </p:sp>
      <p:sp>
        <p:nvSpPr>
          <p:cNvPr id="14339" name="Rectangle 3"/>
          <p:cNvSpPr>
            <a:spLocks noGrp="1" noChangeArrowheads="1"/>
          </p:cNvSpPr>
          <p:nvPr>
            <p:ph idx="1"/>
          </p:nvPr>
        </p:nvSpPr>
        <p:spPr>
          <a:xfrm>
            <a:off x="1980684" y="1484821"/>
            <a:ext cx="8227457" cy="5615112"/>
          </a:xfrm>
        </p:spPr>
        <p:txBody>
          <a:bodyPr/>
          <a:lstStyle/>
          <a:p>
            <a:pPr>
              <a:lnSpc>
                <a:spcPct val="80000"/>
              </a:lnSpc>
            </a:pPr>
            <a:r>
              <a:rPr lang="en-GB" altLang="en-US" dirty="0"/>
              <a:t>Single most important factor: evidence-based practice policies adopted by health care systems in the UK (NHS) and elsewhere – require all health interventions to be based on valid evidence – e.g., NICE guidelines </a:t>
            </a:r>
          </a:p>
          <a:p>
            <a:pPr>
              <a:lnSpc>
                <a:spcPct val="80000"/>
              </a:lnSpc>
            </a:pPr>
            <a:r>
              <a:rPr lang="en-GB" altLang="en-US" dirty="0"/>
              <a:t>Valid evidence is taken to mean primarily RCTs</a:t>
            </a:r>
          </a:p>
          <a:p>
            <a:pPr>
              <a:lnSpc>
                <a:spcPct val="80000"/>
              </a:lnSpc>
            </a:pPr>
            <a:r>
              <a:rPr lang="en-GB" altLang="en-US" dirty="0"/>
              <a:t>Drives the research field in the direction of RCTs and use of standardised measures of psychiatric categories (e.g., depression, anxiety</a:t>
            </a:r>
            <a:r>
              <a:rPr lang="en-GB" altLang="en-US" dirty="0" smtClean="0"/>
              <a:t>)</a:t>
            </a:r>
            <a:endParaRPr lang="en-GB" altLang="en-US" dirty="0"/>
          </a:p>
        </p:txBody>
      </p:sp>
    </p:spTree>
    <p:extLst>
      <p:ext uri="{BB962C8B-B14F-4D97-AF65-F5344CB8AC3E}">
        <p14:creationId xmlns:p14="http://schemas.microsoft.com/office/powerpoint/2010/main" val="335728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nSpc>
                <a:spcPct val="80000"/>
              </a:lnSpc>
            </a:pPr>
            <a:r>
              <a:rPr lang="en-GB" altLang="en-US" dirty="0"/>
              <a:t>Soaks up resources – RCTs are expensive</a:t>
            </a:r>
          </a:p>
          <a:p>
            <a:pPr>
              <a:lnSpc>
                <a:spcPct val="80000"/>
              </a:lnSpc>
            </a:pPr>
            <a:r>
              <a:rPr lang="en-GB" altLang="en-US" dirty="0"/>
              <a:t>Centralises research into centres of expertise capable of conducting rigorous RCTs</a:t>
            </a:r>
          </a:p>
          <a:p>
            <a:pPr>
              <a:lnSpc>
                <a:spcPct val="80000"/>
              </a:lnSpc>
            </a:pPr>
            <a:r>
              <a:rPr lang="en-GB" altLang="en-US" dirty="0"/>
              <a:t>Marginalises therapy approaches that are not represented within these centres of excellence</a:t>
            </a:r>
          </a:p>
          <a:p>
            <a:endParaRPr lang="en-GB" dirty="0"/>
          </a:p>
        </p:txBody>
      </p:sp>
    </p:spTree>
    <p:extLst>
      <p:ext uri="{BB962C8B-B14F-4D97-AF65-F5344CB8AC3E}">
        <p14:creationId xmlns:p14="http://schemas.microsoft.com/office/powerpoint/2010/main" val="3645798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Key points?</a:t>
            </a:r>
          </a:p>
          <a:p>
            <a:r>
              <a:rPr lang="en-GB" dirty="0" smtClean="0"/>
              <a:t>Questions</a:t>
            </a:r>
            <a:endParaRPr lang="en-GB" dirty="0"/>
          </a:p>
        </p:txBody>
      </p:sp>
    </p:spTree>
    <p:extLst>
      <p:ext uri="{BB962C8B-B14F-4D97-AF65-F5344CB8AC3E}">
        <p14:creationId xmlns:p14="http://schemas.microsoft.com/office/powerpoint/2010/main" val="479795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imson landscape design templat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ln w="1905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TF03460512.potx" id="{FAD57A1D-FD3F-410E-BC16-DC0572F34EA3}" vid="{8B1535A0-4296-40FA-BB7E-C6BB75A63359}"/>
    </a:ext>
  </a:extLst>
</a:theme>
</file>

<file path=ppt/theme/theme2.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Crimson landscape design slides</Template>
  <TotalTime>9</TotalTime>
  <Words>1474</Words>
  <Application>Microsoft Office PowerPoint</Application>
  <PresentationFormat>Custom</PresentationFormat>
  <Paragraphs>189</Paragraphs>
  <Slides>29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Cambria</vt:lpstr>
      <vt:lpstr>Century Gothic</vt:lpstr>
      <vt:lpstr>Franklin Gothic Book</vt:lpstr>
      <vt:lpstr>Times New Roman</vt:lpstr>
      <vt:lpstr>Crimson landscape design template</vt:lpstr>
      <vt:lpstr>Module 4: Research and Practice (Clinical Practice I &amp; II) </vt:lpstr>
      <vt:lpstr>Module Aims</vt:lpstr>
      <vt:lpstr>Learning Outcomes </vt:lpstr>
      <vt:lpstr>Timetable of the Module</vt:lpstr>
      <vt:lpstr>Proposed Timetable for theory sesssions</vt:lpstr>
      <vt:lpstr>Assessments</vt:lpstr>
      <vt:lpstr>Assessment 1</vt:lpstr>
      <vt:lpstr>Assessment 2</vt:lpstr>
      <vt:lpstr>Assessment 3</vt:lpstr>
      <vt:lpstr>Brief introduction to Heuristic research </vt:lpstr>
      <vt:lpstr>Initial Engagement</vt:lpstr>
      <vt:lpstr>Immersion </vt:lpstr>
      <vt:lpstr>PowerPoint Presentation</vt:lpstr>
      <vt:lpstr>Incubation </vt:lpstr>
      <vt:lpstr>Illumination</vt:lpstr>
      <vt:lpstr>Explication</vt:lpstr>
      <vt:lpstr>Research in Counselling and Psychotherapy: Historical Perspective and Current Agenda</vt:lpstr>
      <vt:lpstr>Introduction to this section:</vt:lpstr>
      <vt:lpstr>Outcome research</vt:lpstr>
      <vt:lpstr>Outcome research contd.</vt:lpstr>
      <vt:lpstr>Outcome research: historical perspective</vt:lpstr>
      <vt:lpstr>Outcome research: historical perspective contd.</vt:lpstr>
      <vt:lpstr>Process studies</vt:lpstr>
      <vt:lpstr>Process studies: historical perspective</vt:lpstr>
      <vt:lpstr>Process studies: historical perspective contd.</vt:lpstr>
      <vt:lpstr>The current research agenda</vt:lpstr>
      <vt:lpstr>Factors influencing the current research agenda</vt:lpstr>
      <vt:lpstr>PowerPoint Presentation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4: Research and Practice (Clinical Practice I &amp; II) </dc:title>
  <dc:creator>Catherine Slade</dc:creator>
  <cp:lastModifiedBy>Catherine Slade</cp:lastModifiedBy>
  <cp:revision>1</cp:revision>
  <dcterms:created xsi:type="dcterms:W3CDTF">2020-01-31T10:33:42Z</dcterms:created>
  <dcterms:modified xsi:type="dcterms:W3CDTF">2020-01-31T10:42:55Z</dcterms:modified>
</cp:coreProperties>
</file>