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  <p:sldId id="264" r:id="rId9"/>
    <p:sldId id="261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E5"/>
    <a:srgbClr val="0B148B"/>
    <a:srgbClr val="F7F6D9"/>
    <a:srgbClr val="F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8F8AE7D-FD28-4B20-A54D-E7967ECD48F5}" v="46" dt="2022-07-27T10:23:56.47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8" d="100"/>
          <a:sy n="88" d="100"/>
        </p:scale>
        <p:origin x="48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94838E-6E10-1719-EC05-EF30183F7E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0D2C32-8C89-575C-A536-E8F7C97D00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C094B-B791-269B-7C7E-98267CF1E7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28/10/2022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BE3457-6CF6-2E44-867B-776F37E6F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939E1A-FECC-0A59-4EF0-D76D0B7744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93434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BA526-4704-11FC-D243-53754FC73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ADC08A-95D5-1E62-B5B3-ECE6AE44EF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B4915D-7391-2A6E-B874-056826CEC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28/10/2022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AE5F9D-27BC-AF43-9829-4357E21629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6149F3-C8F5-5B40-4385-3B873ED6F4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26132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C2E8CB-BB3C-0555-62DA-392DA18E1B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581A0E-B524-3FB4-DFE0-101D3B555C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97F60C-4DF2-7892-801F-1EFA7D04C2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28/10/2022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DDDC0D-C069-D900-9C2A-E0432BEF5F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AC86BF-4EC2-8269-2C36-BE95A801E5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124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EE3192-90E1-27FC-C25C-C89A87F6B3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7E5DBF-A778-577B-1BD2-1AA3DBF0BAB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>
            <a:lvl4pPr>
              <a:defRPr>
                <a:solidFill>
                  <a:srgbClr val="0B148B"/>
                </a:solidFill>
              </a:defRPr>
            </a:lvl4pPr>
            <a:lvl5pPr>
              <a:defRPr>
                <a:solidFill>
                  <a:srgbClr val="0B148B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</a:t>
            </a:r>
            <a:r>
              <a:rPr lang="en-US" dirty="0" err="1"/>
              <a:t>levelflkfdl</a:t>
            </a:r>
            <a:r>
              <a:rPr lang="en-US" dirty="0"/>
              <a:t>;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5641AD-105D-9F34-37D8-9A10CDC21E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4E0AE3-F4E2-ED81-A463-E606F79BB4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28/10/2022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2B5224-9C61-911F-0A5E-3367004FB9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6B68F9-14C5-5057-0C53-8D2888D6C6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69034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7373C0-40CF-2FC9-94C3-7213AD87A7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62FEBA-4439-3719-5772-FBD1D3F414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968AFC-731D-1424-00C3-2B73CD34B5B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7DC241-E3F6-80DA-8CC3-C16B552030D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F43FBDA-C41A-F520-F63D-D095AED9FE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D75BDA3-F855-28ED-3643-0A9DEEC854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28/10/2022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3FB818B-D670-7C6C-3F24-777531E2BE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AE22EEB-E88B-F4E8-05C4-36167E8DF9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19377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5745EB-EFE0-30D7-0E67-6C76905F90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D2B245-0227-51D7-1EBB-846299BB0A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28/10/2022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83351B-CEA3-677C-4B19-EFDE61CE60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9C6770-6E5B-0453-9F84-3259461F9C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16559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0E3B291-0FEC-6E8F-2F15-8B00AAABB2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28/10/2022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2332CAF-12B5-9892-7095-451BFDD933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94893C-EE42-2B04-4621-A1308C6FAF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6438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105429-5ED5-C3BE-6F81-3CCFC4281A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E20B3F-69E4-2E87-3D2A-A211D96930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B0081D-D046-9AA5-B55C-F1476899EAD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DCC585-60AE-1B13-426D-5D63F16EE6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28/10/2022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CEED50-9BCF-5ACB-45AC-98A93736B7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5175145-BA89-CABD-010A-9A07B1CBCD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80154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D44A72-BFF5-07D3-EB95-6561DCD077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65523C4-94D3-8BD7-C57A-526984C6503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DD0C316-DADC-B88B-64F0-88B6029802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681A5E-2120-D45E-E2E9-E0D2C1FD69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28/10/2022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0C6E2B-B33C-DE23-7809-9F0E7BFDC4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1FE30C-6546-978E-A52B-0949E86B69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18092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08AA09-3787-C63D-5C8C-BD19BE1967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BCD17DA-301A-C4F5-B776-9A19953030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815888-0BCF-5E36-BEEB-D2F3D1843D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28/10/2022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16C6E8-9525-0C3D-5753-D62FE71653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7171B1-BE30-34EF-6BAC-F8D7EA5D8B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44505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1046126-E97E-74B3-429A-CEA866415A6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AEEE51-B56D-E925-A7AC-08B3FD7C0F1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5B83C2-6FA2-0625-E056-AE2C79D7D1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28/10/2022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754DC7-4280-32DE-7370-9970B414A3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C7442D-AAA0-4E99-15BE-8E332A1609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88199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E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055C6EF-49F6-8994-48F8-E659E2176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E9CE76-A229-9699-2046-9D6435E302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22E84F-5C00-20B4-F119-87DAFEA66D3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A19B51-0D45-457F-B13E-2F28EAE6A722}" type="datetimeFigureOut">
              <a:rPr lang="en-GB" smtClean="0"/>
              <a:t>28/10/2022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05191A-7B2A-9A47-A78C-5972B11EB1C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306A2D-CA63-EA9F-7978-5C88B809CF7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2D32F01-7B3F-85CC-91DC-1D400D7FF80D}"/>
              </a:ext>
            </a:extLst>
          </p:cNvPr>
          <p:cNvSpPr txBox="1"/>
          <p:nvPr userDrawn="1">
            <p:extLst>
              <p:ext uri="{1162E1C5-73C7-4A58-AE30-91384D911F3F}">
                <p184:classification xmlns:p184="http://schemas.microsoft.com/office/powerpoint/2018/4/main" val="hdr"/>
              </p:ext>
            </p:extLst>
          </p:nvPr>
        </p:nvSpPr>
        <p:spPr>
          <a:xfrm>
            <a:off x="11064875" y="0"/>
            <a:ext cx="1155700" cy="152400"/>
          </a:xfrm>
          <a:prstGeom prst="rect">
            <a:avLst/>
          </a:prstGeom>
        </p:spPr>
        <p:txBody>
          <a:bodyPr horzOverflow="overflow" lIns="0" tIns="0" rIns="0" bIns="0">
            <a:spAutoFit/>
          </a:bodyPr>
          <a:lstStyle/>
          <a:p>
            <a:pPr algn="r"/>
            <a:r>
              <a:rPr lang="en-GB" sz="100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PUBLIC / CYHOEDDUS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388DD9F-BFF4-F62B-40E5-57846D9DCAC5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28575" y="5713836"/>
            <a:ext cx="12192000" cy="1196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24382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hwb.gov.wales/api/storage/b1801d78-38c3-4320-9818-d9996c21aef8/220914-a-curriculum-for-funded-non-maintained-nursery-settings.pdf" TargetMode="External"/><Relationship Id="rId2" Type="http://schemas.openxmlformats.org/officeDocument/2006/relationships/hyperlink" Target="https://hwb.gov.wales/api/storage/d3bbf845-5df4-47bd-9ada-55cb56dc15e5/220914-cwricwlwm-ar-gyfer-lleoliadau-meithrin-a-ariennir-nas-cynhelir.pdf" TargetMode="Externa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9BD876-E0FA-7717-1F05-BAE41A7A239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solidFill>
                  <a:srgbClr val="0070C0"/>
                </a:solidFill>
              </a:rPr>
              <a:t>Y 1000 </a:t>
            </a:r>
            <a:r>
              <a:rPr lang="en-GB" dirty="0" err="1">
                <a:solidFill>
                  <a:srgbClr val="0070C0"/>
                </a:solidFill>
              </a:rPr>
              <a:t>diwrnod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cyntaf</a:t>
            </a:r>
            <a:r>
              <a:rPr lang="en-GB" dirty="0"/>
              <a:t>/The First 1000 Days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BC4DB15-F31E-CA9B-AE87-97BF54FB462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00092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67E254-67BD-A69B-F215-8604BFC890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0070C0"/>
                </a:solidFill>
              </a:rPr>
              <a:t>Beth </a:t>
            </a:r>
            <a:r>
              <a:rPr lang="en-GB" dirty="0" err="1">
                <a:solidFill>
                  <a:srgbClr val="0070C0"/>
                </a:solidFill>
              </a:rPr>
              <a:t>yw'r</a:t>
            </a:r>
            <a:r>
              <a:rPr lang="en-GB" dirty="0">
                <a:solidFill>
                  <a:srgbClr val="0070C0"/>
                </a:solidFill>
              </a:rPr>
              <a:t> 1000 </a:t>
            </a:r>
            <a:r>
              <a:rPr lang="en-GB" dirty="0" err="1">
                <a:solidFill>
                  <a:srgbClr val="0070C0"/>
                </a:solidFill>
              </a:rPr>
              <a:t>Diwrnod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cyntaf</a:t>
            </a:r>
            <a:r>
              <a:rPr lang="en-GB" dirty="0">
                <a:solidFill>
                  <a:srgbClr val="0070C0"/>
                </a:solidFill>
              </a:rPr>
              <a:t>?</a:t>
            </a:r>
            <a:r>
              <a:rPr lang="en-GB" dirty="0"/>
              <a:t>/What are the first 1000 Days?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EC1079-7C10-1178-234D-94E668CFD88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>
                <a:solidFill>
                  <a:srgbClr val="0070C0"/>
                </a:solidFill>
              </a:rPr>
              <a:t>Mewn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grwpiau</a:t>
            </a:r>
            <a:r>
              <a:rPr lang="en-GB" dirty="0">
                <a:solidFill>
                  <a:srgbClr val="0070C0"/>
                </a:solidFill>
              </a:rPr>
              <a:t>, </a:t>
            </a:r>
            <a:r>
              <a:rPr lang="en-GB" dirty="0" err="1">
                <a:solidFill>
                  <a:srgbClr val="0070C0"/>
                </a:solidFill>
              </a:rPr>
              <a:t>meddyliwch</a:t>
            </a:r>
            <a:r>
              <a:rPr lang="en-GB" dirty="0">
                <a:solidFill>
                  <a:srgbClr val="0070C0"/>
                </a:solidFill>
              </a:rPr>
              <a:t> am y </a:t>
            </a:r>
            <a:r>
              <a:rPr lang="en-GB" dirty="0" err="1">
                <a:solidFill>
                  <a:srgbClr val="0070C0"/>
                </a:solidFill>
              </a:rPr>
              <a:t>cwestiwn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hwn</a:t>
            </a:r>
            <a:r>
              <a:rPr lang="en-GB" dirty="0">
                <a:solidFill>
                  <a:srgbClr val="0070C0"/>
                </a:solidFill>
              </a:rPr>
              <a:t>.</a:t>
            </a:r>
          </a:p>
          <a:p>
            <a:r>
              <a:rPr lang="en-GB" dirty="0">
                <a:solidFill>
                  <a:srgbClr val="0070C0"/>
                </a:solidFill>
              </a:rPr>
              <a:t>Beth </a:t>
            </a:r>
            <a:r>
              <a:rPr lang="en-GB" dirty="0" err="1">
                <a:solidFill>
                  <a:srgbClr val="0070C0"/>
                </a:solidFill>
              </a:rPr>
              <a:t>mae</a:t>
            </a:r>
            <a:r>
              <a:rPr lang="en-GB" dirty="0">
                <a:solidFill>
                  <a:srgbClr val="0070C0"/>
                </a:solidFill>
              </a:rPr>
              <a:t> 1000 </a:t>
            </a:r>
            <a:r>
              <a:rPr lang="en-GB" dirty="0" err="1">
                <a:solidFill>
                  <a:srgbClr val="0070C0"/>
                </a:solidFill>
              </a:rPr>
              <a:t>diwrnod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cyntaf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bywyd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plentyn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yn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dod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i'r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meddwl</a:t>
            </a:r>
            <a:r>
              <a:rPr lang="en-GB" dirty="0">
                <a:solidFill>
                  <a:srgbClr val="0070C0"/>
                </a:solidFill>
              </a:rPr>
              <a:t>?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5F1A8B1-5FFE-F356-6105-BBCCC02F177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In groups, think about this question.</a:t>
            </a:r>
          </a:p>
          <a:p>
            <a:r>
              <a:rPr lang="en-GB" dirty="0"/>
              <a:t>What do the first 1000 days of a child's life bring to mind?</a:t>
            </a:r>
          </a:p>
        </p:txBody>
      </p:sp>
    </p:spTree>
    <p:extLst>
      <p:ext uri="{BB962C8B-B14F-4D97-AF65-F5344CB8AC3E}">
        <p14:creationId xmlns:p14="http://schemas.microsoft.com/office/powerpoint/2010/main" val="2092834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E881E0-F146-6F4C-4B32-3CD83A2F99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A92D78-FCBC-F06A-088A-0AF631EF98B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>
                <a:solidFill>
                  <a:srgbClr val="0070C0"/>
                </a:solidFill>
              </a:rPr>
              <a:t>Mae </a:t>
            </a:r>
            <a:r>
              <a:rPr lang="en-GB" dirty="0" err="1">
                <a:solidFill>
                  <a:srgbClr val="0070C0"/>
                </a:solidFill>
              </a:rPr>
              <a:t>dysgu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yn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digwydd</a:t>
            </a:r>
            <a:r>
              <a:rPr lang="en-GB" dirty="0">
                <a:solidFill>
                  <a:srgbClr val="0070C0"/>
                </a:solidFill>
              </a:rPr>
              <a:t> o </a:t>
            </a:r>
            <a:r>
              <a:rPr lang="en-GB" dirty="0" err="1">
                <a:solidFill>
                  <a:srgbClr val="0070C0"/>
                </a:solidFill>
              </a:rPr>
              <a:t>fewn</a:t>
            </a:r>
            <a:r>
              <a:rPr lang="en-GB" dirty="0">
                <a:solidFill>
                  <a:srgbClr val="0070C0"/>
                </a:solidFill>
              </a:rPr>
              <a:t> y </a:t>
            </a:r>
            <a:r>
              <a:rPr lang="en-GB" dirty="0" err="1">
                <a:solidFill>
                  <a:srgbClr val="0070C0"/>
                </a:solidFill>
              </a:rPr>
              <a:t>groth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cyn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i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fabi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gael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ei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eni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hyd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yn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oed</a:t>
            </a:r>
            <a:r>
              <a:rPr lang="en-GB" dirty="0">
                <a:solidFill>
                  <a:srgbClr val="0070C0"/>
                </a:solidFill>
              </a:rPr>
              <a:t>.</a:t>
            </a:r>
          </a:p>
          <a:p>
            <a:r>
              <a:rPr lang="en-GB" dirty="0">
                <a:solidFill>
                  <a:srgbClr val="0070C0"/>
                </a:solidFill>
              </a:rPr>
              <a:t>Mae </a:t>
            </a:r>
            <a:r>
              <a:rPr lang="en-GB" dirty="0" err="1">
                <a:solidFill>
                  <a:srgbClr val="0070C0"/>
                </a:solidFill>
              </a:rPr>
              <a:t>babanod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yn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cael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eu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geni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gyda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chymhelliant</a:t>
            </a:r>
            <a:r>
              <a:rPr lang="en-GB" dirty="0">
                <a:solidFill>
                  <a:srgbClr val="0070C0"/>
                </a:solidFill>
              </a:rPr>
              <a:t> a </a:t>
            </a:r>
            <a:r>
              <a:rPr lang="en-GB" dirty="0" err="1">
                <a:solidFill>
                  <a:srgbClr val="0070C0"/>
                </a:solidFill>
              </a:rPr>
              <a:t>gallu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pwerus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i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ddysgu</a:t>
            </a:r>
            <a:r>
              <a:rPr lang="en-GB" dirty="0">
                <a:solidFill>
                  <a:srgbClr val="0070C0"/>
                </a:solidFill>
              </a:rPr>
              <a:t>.</a:t>
            </a:r>
          </a:p>
          <a:p>
            <a:r>
              <a:rPr lang="en-GB" dirty="0">
                <a:solidFill>
                  <a:srgbClr val="0070C0"/>
                </a:solidFill>
              </a:rPr>
              <a:t>Mae </a:t>
            </a:r>
            <a:r>
              <a:rPr lang="en-GB" dirty="0" err="1">
                <a:solidFill>
                  <a:srgbClr val="0070C0"/>
                </a:solidFill>
              </a:rPr>
              <a:t>ymennydd</a:t>
            </a:r>
            <a:r>
              <a:rPr lang="en-GB" dirty="0">
                <a:solidFill>
                  <a:srgbClr val="0070C0"/>
                </a:solidFill>
              </a:rPr>
              <a:t> plant </a:t>
            </a:r>
            <a:r>
              <a:rPr lang="en-GB" dirty="0" err="1">
                <a:solidFill>
                  <a:srgbClr val="0070C0"/>
                </a:solidFill>
              </a:rPr>
              <a:t>ifanc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yn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datblygu'n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gyflym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iawn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a'r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ymatebion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mae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babanod</a:t>
            </a:r>
            <a:r>
              <a:rPr lang="en-GB" dirty="0">
                <a:solidFill>
                  <a:srgbClr val="0070C0"/>
                </a:solidFill>
              </a:rPr>
              <a:t> a </a:t>
            </a:r>
            <a:r>
              <a:rPr lang="en-GB" dirty="0" err="1">
                <a:solidFill>
                  <a:srgbClr val="0070C0"/>
                </a:solidFill>
              </a:rPr>
              <a:t>phlant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ifanc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yn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eu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cael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gan</a:t>
            </a:r>
            <a:r>
              <a:rPr lang="en-GB" dirty="0">
                <a:solidFill>
                  <a:srgbClr val="0070C0"/>
                </a:solidFill>
              </a:rPr>
              <a:t> y </a:t>
            </a:r>
            <a:r>
              <a:rPr lang="en-GB" dirty="0" err="1">
                <a:solidFill>
                  <a:srgbClr val="0070C0"/>
                </a:solidFill>
              </a:rPr>
              <a:t>lleill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o'u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cwmpas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yn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mynd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ati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i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hyrwyddo'r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datblygiad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cyflym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hwn</a:t>
            </a:r>
            <a:r>
              <a:rPr lang="en-GB" dirty="0">
                <a:solidFill>
                  <a:srgbClr val="0070C0"/>
                </a:solidFill>
              </a:rPr>
              <a:t>.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87B0917-5E13-1E42-9E37-8490550D1FD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sz="2600" dirty="0">
                <a:solidFill>
                  <a:srgbClr val="2E2E2E"/>
                </a:solidFill>
                <a:latin typeface="Open Sans" panose="020B0606030504020204" pitchFamily="34" charset="0"/>
              </a:rPr>
              <a:t>L</a:t>
            </a:r>
            <a:r>
              <a:rPr lang="en-GB" sz="2600" b="0" i="0" dirty="0">
                <a:solidFill>
                  <a:srgbClr val="2E2E2E"/>
                </a:solidFill>
                <a:effectLst/>
                <a:latin typeface="Open Sans" panose="020B0606030504020204" pitchFamily="34" charset="0"/>
              </a:rPr>
              <a:t>earning takes place within the womb before a baby is even born.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600" dirty="0">
                <a:solidFill>
                  <a:srgbClr val="2E2E2E"/>
                </a:solidFill>
                <a:latin typeface="Open Sans" panose="020B0606030504020204" pitchFamily="34" charset="0"/>
              </a:rPr>
              <a:t>B</a:t>
            </a:r>
            <a:r>
              <a:rPr lang="en-GB" sz="2600" b="0" i="0" dirty="0">
                <a:solidFill>
                  <a:srgbClr val="2E2E2E"/>
                </a:solidFill>
                <a:effectLst/>
                <a:latin typeface="Open Sans" panose="020B0606030504020204" pitchFamily="34" charset="0"/>
              </a:rPr>
              <a:t>abies are born with a powerful motivation and ability to learn.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600" dirty="0">
                <a:solidFill>
                  <a:srgbClr val="2E2E2E"/>
                </a:solidFill>
                <a:latin typeface="Open Sans" panose="020B0606030504020204" pitchFamily="34" charset="0"/>
              </a:rPr>
              <a:t>Y</a:t>
            </a:r>
            <a:r>
              <a:rPr lang="en-GB" sz="2600" b="0" i="0" dirty="0">
                <a:solidFill>
                  <a:srgbClr val="2E2E2E"/>
                </a:solidFill>
                <a:effectLst/>
                <a:latin typeface="Open Sans" panose="020B0606030504020204" pitchFamily="34" charset="0"/>
              </a:rPr>
              <a:t>oung children's brains develop very rapidly and the responses that babies and young children receive from the others around them actively promote this rapid development.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19974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E86788-FA00-C29C-6660-BD8A6024B0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AF3F59-E2B3-F885-EE31-C7F6E65A626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600" dirty="0" err="1">
                <a:solidFill>
                  <a:srgbClr val="0070C0"/>
                </a:solidFill>
              </a:rPr>
              <a:t>o'u</a:t>
            </a:r>
            <a:r>
              <a:rPr lang="en-GB" sz="2600" dirty="0">
                <a:solidFill>
                  <a:srgbClr val="0070C0"/>
                </a:solidFill>
              </a:rPr>
              <a:t> </a:t>
            </a:r>
            <a:r>
              <a:rPr lang="en-GB" sz="2600" dirty="0" err="1">
                <a:solidFill>
                  <a:srgbClr val="0070C0"/>
                </a:solidFill>
              </a:rPr>
              <a:t>genedigaeth</a:t>
            </a:r>
            <a:r>
              <a:rPr lang="en-GB" sz="2600" dirty="0">
                <a:solidFill>
                  <a:srgbClr val="0070C0"/>
                </a:solidFill>
              </a:rPr>
              <a:t>, </a:t>
            </a:r>
            <a:r>
              <a:rPr lang="en-GB" sz="2600" dirty="0" err="1">
                <a:solidFill>
                  <a:srgbClr val="0070C0"/>
                </a:solidFill>
              </a:rPr>
              <a:t>mae</a:t>
            </a:r>
            <a:r>
              <a:rPr lang="en-GB" sz="2600" dirty="0">
                <a:solidFill>
                  <a:srgbClr val="0070C0"/>
                </a:solidFill>
              </a:rPr>
              <a:t> </a:t>
            </a:r>
            <a:r>
              <a:rPr lang="en-GB" sz="2600" dirty="0" err="1">
                <a:solidFill>
                  <a:srgbClr val="0070C0"/>
                </a:solidFill>
              </a:rPr>
              <a:t>ymennydd</a:t>
            </a:r>
            <a:r>
              <a:rPr lang="en-GB" sz="2600" dirty="0">
                <a:solidFill>
                  <a:srgbClr val="0070C0"/>
                </a:solidFill>
              </a:rPr>
              <a:t> </a:t>
            </a:r>
            <a:r>
              <a:rPr lang="en-GB" sz="2600" dirty="0" err="1">
                <a:solidFill>
                  <a:srgbClr val="0070C0"/>
                </a:solidFill>
              </a:rPr>
              <a:t>babanod</a:t>
            </a:r>
            <a:r>
              <a:rPr lang="en-GB" sz="2600" dirty="0">
                <a:solidFill>
                  <a:srgbClr val="0070C0"/>
                </a:solidFill>
              </a:rPr>
              <a:t> </a:t>
            </a:r>
            <a:r>
              <a:rPr lang="en-GB" sz="2600" dirty="0" err="1">
                <a:solidFill>
                  <a:srgbClr val="0070C0"/>
                </a:solidFill>
              </a:rPr>
              <a:t>yn</a:t>
            </a:r>
            <a:r>
              <a:rPr lang="en-GB" sz="2600" dirty="0">
                <a:solidFill>
                  <a:srgbClr val="0070C0"/>
                </a:solidFill>
              </a:rPr>
              <a:t> </a:t>
            </a:r>
            <a:r>
              <a:rPr lang="en-GB" sz="2600" dirty="0" err="1">
                <a:solidFill>
                  <a:srgbClr val="0070C0"/>
                </a:solidFill>
              </a:rPr>
              <a:t>barod</a:t>
            </a:r>
            <a:r>
              <a:rPr lang="en-GB" sz="2600" dirty="0">
                <a:solidFill>
                  <a:srgbClr val="0070C0"/>
                </a:solidFill>
              </a:rPr>
              <a:t> </a:t>
            </a:r>
            <a:r>
              <a:rPr lang="en-GB" sz="2600" dirty="0" err="1">
                <a:solidFill>
                  <a:srgbClr val="0070C0"/>
                </a:solidFill>
              </a:rPr>
              <a:t>i</a:t>
            </a:r>
            <a:r>
              <a:rPr lang="en-GB" sz="2600" dirty="0">
                <a:solidFill>
                  <a:srgbClr val="0070C0"/>
                </a:solidFill>
              </a:rPr>
              <a:t> </a:t>
            </a:r>
            <a:r>
              <a:rPr lang="en-GB" sz="2600" dirty="0" err="1">
                <a:solidFill>
                  <a:srgbClr val="0070C0"/>
                </a:solidFill>
              </a:rPr>
              <a:t>ddechrau</a:t>
            </a:r>
            <a:r>
              <a:rPr lang="en-GB" sz="2600" dirty="0">
                <a:solidFill>
                  <a:srgbClr val="0070C0"/>
                </a:solidFill>
              </a:rPr>
              <a:t> </a:t>
            </a:r>
            <a:r>
              <a:rPr lang="en-GB" sz="2600" dirty="0" err="1">
                <a:solidFill>
                  <a:srgbClr val="0070C0"/>
                </a:solidFill>
              </a:rPr>
              <a:t>gwneud</a:t>
            </a:r>
            <a:r>
              <a:rPr lang="en-GB" sz="2600" dirty="0">
                <a:solidFill>
                  <a:srgbClr val="0070C0"/>
                </a:solidFill>
              </a:rPr>
              <a:t> </a:t>
            </a:r>
            <a:r>
              <a:rPr lang="en-GB" sz="2600" dirty="0" err="1">
                <a:solidFill>
                  <a:srgbClr val="0070C0"/>
                </a:solidFill>
              </a:rPr>
              <a:t>cysylltiadau</a:t>
            </a:r>
            <a:r>
              <a:rPr lang="en-GB" sz="2600" dirty="0">
                <a:solidFill>
                  <a:srgbClr val="0070C0"/>
                </a:solidFill>
              </a:rPr>
              <a:t> ac </a:t>
            </a:r>
            <a:r>
              <a:rPr lang="en-GB" sz="2600" dirty="0" err="1">
                <a:solidFill>
                  <a:srgbClr val="0070C0"/>
                </a:solidFill>
              </a:rPr>
              <a:t>mae</a:t>
            </a:r>
            <a:r>
              <a:rPr lang="en-GB" sz="2600" dirty="0">
                <a:solidFill>
                  <a:srgbClr val="0070C0"/>
                </a:solidFill>
              </a:rPr>
              <a:t> </a:t>
            </a:r>
            <a:r>
              <a:rPr lang="en-GB" sz="2600" dirty="0" err="1">
                <a:solidFill>
                  <a:srgbClr val="0070C0"/>
                </a:solidFill>
              </a:rPr>
              <a:t>llawer</a:t>
            </a:r>
            <a:r>
              <a:rPr lang="en-GB" sz="2600" dirty="0">
                <a:solidFill>
                  <a:srgbClr val="0070C0"/>
                </a:solidFill>
              </a:rPr>
              <a:t> o </a:t>
            </a:r>
            <a:r>
              <a:rPr lang="en-GB" sz="2600" dirty="0" err="1">
                <a:solidFill>
                  <a:srgbClr val="0070C0"/>
                </a:solidFill>
              </a:rPr>
              <a:t>gysylltiadau</a:t>
            </a:r>
            <a:r>
              <a:rPr lang="en-GB" sz="2600" dirty="0">
                <a:solidFill>
                  <a:srgbClr val="0070C0"/>
                </a:solidFill>
              </a:rPr>
              <a:t> </a:t>
            </a:r>
            <a:r>
              <a:rPr lang="en-GB" sz="2600" dirty="0" err="1">
                <a:solidFill>
                  <a:srgbClr val="0070C0"/>
                </a:solidFill>
              </a:rPr>
              <a:t>pwysig</a:t>
            </a:r>
            <a:r>
              <a:rPr lang="en-GB" sz="2600" dirty="0">
                <a:solidFill>
                  <a:srgbClr val="0070C0"/>
                </a:solidFill>
              </a:rPr>
              <a:t> </a:t>
            </a:r>
            <a:r>
              <a:rPr lang="en-GB" sz="2600" dirty="0" err="1">
                <a:solidFill>
                  <a:srgbClr val="0070C0"/>
                </a:solidFill>
              </a:rPr>
              <a:t>â'r</a:t>
            </a:r>
            <a:r>
              <a:rPr lang="en-GB" sz="2600" dirty="0">
                <a:solidFill>
                  <a:srgbClr val="0070C0"/>
                </a:solidFill>
              </a:rPr>
              <a:t> </a:t>
            </a:r>
            <a:r>
              <a:rPr lang="en-GB" sz="2600" dirty="0" err="1">
                <a:solidFill>
                  <a:srgbClr val="0070C0"/>
                </a:solidFill>
              </a:rPr>
              <a:t>ymennydd</a:t>
            </a:r>
            <a:r>
              <a:rPr lang="en-GB" sz="2600" dirty="0">
                <a:solidFill>
                  <a:srgbClr val="0070C0"/>
                </a:solidFill>
              </a:rPr>
              <a:t> </a:t>
            </a:r>
            <a:r>
              <a:rPr lang="en-GB" sz="2600" dirty="0" err="1">
                <a:solidFill>
                  <a:srgbClr val="0070C0"/>
                </a:solidFill>
              </a:rPr>
              <a:t>yn</a:t>
            </a:r>
            <a:r>
              <a:rPr lang="en-GB" sz="2600" dirty="0">
                <a:solidFill>
                  <a:srgbClr val="0070C0"/>
                </a:solidFill>
              </a:rPr>
              <a:t> </a:t>
            </a:r>
            <a:r>
              <a:rPr lang="en-GB" sz="2600" dirty="0" err="1">
                <a:solidFill>
                  <a:srgbClr val="0070C0"/>
                </a:solidFill>
              </a:rPr>
              <a:t>cael</a:t>
            </a:r>
            <a:r>
              <a:rPr lang="en-GB" sz="2600" dirty="0">
                <a:solidFill>
                  <a:srgbClr val="0070C0"/>
                </a:solidFill>
              </a:rPr>
              <a:t> </a:t>
            </a:r>
            <a:r>
              <a:rPr lang="en-GB" sz="2600" dirty="0" err="1">
                <a:solidFill>
                  <a:srgbClr val="0070C0"/>
                </a:solidFill>
              </a:rPr>
              <a:t>eu</a:t>
            </a:r>
            <a:r>
              <a:rPr lang="en-GB" sz="2600" dirty="0">
                <a:solidFill>
                  <a:srgbClr val="0070C0"/>
                </a:solidFill>
              </a:rPr>
              <a:t> </a:t>
            </a:r>
            <a:r>
              <a:rPr lang="en-GB" sz="2600" dirty="0" err="1">
                <a:solidFill>
                  <a:srgbClr val="0070C0"/>
                </a:solidFill>
              </a:rPr>
              <a:t>gwneud</a:t>
            </a:r>
            <a:r>
              <a:rPr lang="en-GB" sz="2600" dirty="0">
                <a:solidFill>
                  <a:srgbClr val="0070C0"/>
                </a:solidFill>
              </a:rPr>
              <a:t> </a:t>
            </a:r>
            <a:r>
              <a:rPr lang="en-GB" sz="2600" dirty="0" err="1">
                <a:solidFill>
                  <a:srgbClr val="0070C0"/>
                </a:solidFill>
              </a:rPr>
              <a:t>yn</a:t>
            </a:r>
            <a:r>
              <a:rPr lang="en-GB" sz="2600" dirty="0">
                <a:solidFill>
                  <a:srgbClr val="0070C0"/>
                </a:solidFill>
              </a:rPr>
              <a:t> </a:t>
            </a:r>
            <a:r>
              <a:rPr lang="en-GB" sz="2600" dirty="0" err="1">
                <a:solidFill>
                  <a:srgbClr val="0070C0"/>
                </a:solidFill>
              </a:rPr>
              <a:t>ystod</a:t>
            </a:r>
            <a:r>
              <a:rPr lang="en-GB" sz="2600" dirty="0">
                <a:solidFill>
                  <a:srgbClr val="0070C0"/>
                </a:solidFill>
              </a:rPr>
              <a:t> </a:t>
            </a:r>
            <a:r>
              <a:rPr lang="en-GB" sz="2600" dirty="0" err="1">
                <a:solidFill>
                  <a:srgbClr val="0070C0"/>
                </a:solidFill>
              </a:rPr>
              <a:t>tair</a:t>
            </a:r>
            <a:r>
              <a:rPr lang="en-GB" sz="2600" dirty="0">
                <a:solidFill>
                  <a:srgbClr val="0070C0"/>
                </a:solidFill>
              </a:rPr>
              <a:t> </a:t>
            </a:r>
            <a:r>
              <a:rPr lang="en-GB" sz="2600" dirty="0" err="1">
                <a:solidFill>
                  <a:srgbClr val="0070C0"/>
                </a:solidFill>
              </a:rPr>
              <a:t>blynedd</a:t>
            </a:r>
            <a:r>
              <a:rPr lang="en-GB" sz="2600" dirty="0">
                <a:solidFill>
                  <a:srgbClr val="0070C0"/>
                </a:solidFill>
              </a:rPr>
              <a:t> </a:t>
            </a:r>
            <a:r>
              <a:rPr lang="en-GB" sz="2600" dirty="0" err="1">
                <a:solidFill>
                  <a:srgbClr val="0070C0"/>
                </a:solidFill>
              </a:rPr>
              <a:t>gyntaf</a:t>
            </a:r>
            <a:r>
              <a:rPr lang="en-GB" sz="2600" dirty="0">
                <a:solidFill>
                  <a:srgbClr val="0070C0"/>
                </a:solidFill>
              </a:rPr>
              <a:t> </a:t>
            </a:r>
            <a:r>
              <a:rPr lang="en-GB" sz="2600" dirty="0" err="1">
                <a:solidFill>
                  <a:srgbClr val="0070C0"/>
                </a:solidFill>
              </a:rPr>
              <a:t>bywyd</a:t>
            </a:r>
            <a:r>
              <a:rPr lang="en-GB" sz="2600" dirty="0">
                <a:solidFill>
                  <a:srgbClr val="0070C0"/>
                </a:solidFill>
              </a:rPr>
              <a:t>. </a:t>
            </a:r>
          </a:p>
          <a:p>
            <a:r>
              <a:rPr lang="en-GB" sz="2600" dirty="0">
                <a:solidFill>
                  <a:srgbClr val="0070C0"/>
                </a:solidFill>
              </a:rPr>
              <a:t>O </a:t>
            </a:r>
            <a:r>
              <a:rPr lang="en-GB" sz="2600" dirty="0" err="1">
                <a:solidFill>
                  <a:srgbClr val="0070C0"/>
                </a:solidFill>
              </a:rPr>
              <a:t>ganlyniad</a:t>
            </a:r>
            <a:r>
              <a:rPr lang="en-GB" sz="2600" dirty="0">
                <a:solidFill>
                  <a:srgbClr val="0070C0"/>
                </a:solidFill>
              </a:rPr>
              <a:t> </a:t>
            </a:r>
            <a:r>
              <a:rPr lang="en-GB" sz="2600" dirty="0" err="1">
                <a:solidFill>
                  <a:srgbClr val="0070C0"/>
                </a:solidFill>
              </a:rPr>
              <a:t>i</a:t>
            </a:r>
            <a:r>
              <a:rPr lang="en-GB" sz="2600" dirty="0">
                <a:solidFill>
                  <a:srgbClr val="0070C0"/>
                </a:solidFill>
              </a:rPr>
              <a:t> </a:t>
            </a:r>
            <a:r>
              <a:rPr lang="en-GB" sz="2600" dirty="0" err="1">
                <a:solidFill>
                  <a:srgbClr val="0070C0"/>
                </a:solidFill>
              </a:rPr>
              <a:t>fod</a:t>
            </a:r>
            <a:r>
              <a:rPr lang="en-GB" sz="2600" dirty="0">
                <a:solidFill>
                  <a:srgbClr val="0070C0"/>
                </a:solidFill>
              </a:rPr>
              <a:t> </a:t>
            </a:r>
            <a:r>
              <a:rPr lang="en-GB" sz="2600" dirty="0" err="1">
                <a:solidFill>
                  <a:srgbClr val="0070C0"/>
                </a:solidFill>
              </a:rPr>
              <a:t>yn</a:t>
            </a:r>
            <a:r>
              <a:rPr lang="en-GB" sz="2600" dirty="0">
                <a:solidFill>
                  <a:srgbClr val="0070C0"/>
                </a:solidFill>
              </a:rPr>
              <a:t> </a:t>
            </a:r>
            <a:r>
              <a:rPr lang="en-GB" sz="2600" dirty="0" err="1">
                <a:solidFill>
                  <a:srgbClr val="0070C0"/>
                </a:solidFill>
              </a:rPr>
              <a:t>egnïol</a:t>
            </a:r>
            <a:r>
              <a:rPr lang="en-GB" sz="2600" dirty="0">
                <a:solidFill>
                  <a:srgbClr val="0070C0"/>
                </a:solidFill>
              </a:rPr>
              <a:t> ac </a:t>
            </a:r>
            <a:r>
              <a:rPr lang="en-GB" sz="2600" dirty="0" err="1">
                <a:solidFill>
                  <a:srgbClr val="0070C0"/>
                </a:solidFill>
              </a:rPr>
              <a:t>yn</a:t>
            </a:r>
            <a:r>
              <a:rPr lang="en-GB" sz="2600" dirty="0">
                <a:solidFill>
                  <a:srgbClr val="0070C0"/>
                </a:solidFill>
              </a:rPr>
              <a:t> </a:t>
            </a:r>
            <a:r>
              <a:rPr lang="en-GB" sz="2600" dirty="0" err="1">
                <a:solidFill>
                  <a:srgbClr val="0070C0"/>
                </a:solidFill>
              </a:rPr>
              <a:t>cymryd</a:t>
            </a:r>
            <a:r>
              <a:rPr lang="en-GB" sz="2600" dirty="0">
                <a:solidFill>
                  <a:srgbClr val="0070C0"/>
                </a:solidFill>
              </a:rPr>
              <a:t> </a:t>
            </a:r>
            <a:r>
              <a:rPr lang="en-GB" sz="2600" dirty="0" err="1">
                <a:solidFill>
                  <a:srgbClr val="0070C0"/>
                </a:solidFill>
              </a:rPr>
              <a:t>rhan</a:t>
            </a:r>
            <a:r>
              <a:rPr lang="en-GB" sz="2600" dirty="0">
                <a:solidFill>
                  <a:srgbClr val="0070C0"/>
                </a:solidFill>
              </a:rPr>
              <a:t> a </a:t>
            </a:r>
            <a:r>
              <a:rPr lang="en-GB" sz="2600" dirty="0" err="1">
                <a:solidFill>
                  <a:srgbClr val="0070C0"/>
                </a:solidFill>
              </a:rPr>
              <a:t>thrwy</a:t>
            </a:r>
            <a:r>
              <a:rPr lang="en-GB" sz="2600" dirty="0">
                <a:solidFill>
                  <a:srgbClr val="0070C0"/>
                </a:solidFill>
              </a:rPr>
              <a:t> </a:t>
            </a:r>
            <a:r>
              <a:rPr lang="en-GB" sz="2600" dirty="0" err="1">
                <a:solidFill>
                  <a:srgbClr val="0070C0"/>
                </a:solidFill>
              </a:rPr>
              <a:t>ddysgu</a:t>
            </a:r>
            <a:r>
              <a:rPr lang="en-GB" sz="2600" dirty="0">
                <a:solidFill>
                  <a:srgbClr val="0070C0"/>
                </a:solidFill>
              </a:rPr>
              <a:t> </a:t>
            </a:r>
            <a:r>
              <a:rPr lang="en-GB" sz="2600" dirty="0" err="1">
                <a:solidFill>
                  <a:srgbClr val="0070C0"/>
                </a:solidFill>
              </a:rPr>
              <a:t>drwy</a:t>
            </a:r>
            <a:r>
              <a:rPr lang="en-GB" sz="2600" dirty="0">
                <a:solidFill>
                  <a:srgbClr val="0070C0"/>
                </a:solidFill>
              </a:rPr>
              <a:t> </a:t>
            </a:r>
            <a:r>
              <a:rPr lang="en-GB" sz="2600" dirty="0" err="1">
                <a:solidFill>
                  <a:srgbClr val="0070C0"/>
                </a:solidFill>
              </a:rPr>
              <a:t>archwilio</a:t>
            </a:r>
            <a:r>
              <a:rPr lang="en-GB" sz="2600" dirty="0">
                <a:solidFill>
                  <a:srgbClr val="0070C0"/>
                </a:solidFill>
              </a:rPr>
              <a:t>, </a:t>
            </a:r>
            <a:r>
              <a:rPr lang="en-GB" sz="2600" dirty="0" err="1">
                <a:solidFill>
                  <a:srgbClr val="0070C0"/>
                </a:solidFill>
              </a:rPr>
              <a:t>darganfod</a:t>
            </a:r>
            <a:r>
              <a:rPr lang="en-GB" sz="2600" dirty="0">
                <a:solidFill>
                  <a:srgbClr val="0070C0"/>
                </a:solidFill>
              </a:rPr>
              <a:t> a </a:t>
            </a:r>
            <a:r>
              <a:rPr lang="en-GB" sz="2600" dirty="0" err="1">
                <a:solidFill>
                  <a:srgbClr val="0070C0"/>
                </a:solidFill>
              </a:rPr>
              <a:t>rhyngweithio</a:t>
            </a:r>
            <a:r>
              <a:rPr lang="en-GB" sz="2600" dirty="0">
                <a:solidFill>
                  <a:srgbClr val="0070C0"/>
                </a:solidFill>
              </a:rPr>
              <a:t> ag </a:t>
            </a:r>
            <a:r>
              <a:rPr lang="en-GB" sz="2600" dirty="0" err="1">
                <a:solidFill>
                  <a:srgbClr val="0070C0"/>
                </a:solidFill>
              </a:rPr>
              <a:t>eraill</a:t>
            </a:r>
            <a:r>
              <a:rPr lang="en-GB" sz="2600" dirty="0">
                <a:solidFill>
                  <a:srgbClr val="0070C0"/>
                </a:solidFill>
              </a:rPr>
              <a:t>, </a:t>
            </a:r>
            <a:r>
              <a:rPr lang="en-GB" sz="2600" dirty="0" err="1">
                <a:solidFill>
                  <a:srgbClr val="0070C0"/>
                </a:solidFill>
              </a:rPr>
              <a:t>mae</a:t>
            </a:r>
            <a:r>
              <a:rPr lang="en-GB" sz="2600" dirty="0">
                <a:solidFill>
                  <a:srgbClr val="0070C0"/>
                </a:solidFill>
              </a:rPr>
              <a:t> </a:t>
            </a:r>
            <a:r>
              <a:rPr lang="en-GB" sz="2600" dirty="0" err="1">
                <a:solidFill>
                  <a:srgbClr val="0070C0"/>
                </a:solidFill>
              </a:rPr>
              <a:t>datblygiad</a:t>
            </a:r>
            <a:r>
              <a:rPr lang="en-GB" sz="2600" dirty="0">
                <a:solidFill>
                  <a:srgbClr val="0070C0"/>
                </a:solidFill>
              </a:rPr>
              <a:t> </a:t>
            </a:r>
            <a:r>
              <a:rPr lang="en-GB" sz="2600" dirty="0" err="1">
                <a:solidFill>
                  <a:srgbClr val="0070C0"/>
                </a:solidFill>
              </a:rPr>
              <a:t>yn</a:t>
            </a:r>
            <a:r>
              <a:rPr lang="en-GB" sz="2600" dirty="0">
                <a:solidFill>
                  <a:srgbClr val="0070C0"/>
                </a:solidFill>
              </a:rPr>
              <a:t> </a:t>
            </a:r>
            <a:r>
              <a:rPr lang="en-GB" sz="2600" dirty="0" err="1">
                <a:solidFill>
                  <a:srgbClr val="0070C0"/>
                </a:solidFill>
              </a:rPr>
              <a:t>digwydd</a:t>
            </a:r>
            <a:r>
              <a:rPr lang="en-GB" sz="2600" dirty="0">
                <a:solidFill>
                  <a:srgbClr val="0070C0"/>
                </a:solidFill>
              </a:rPr>
              <a:t>.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5B463D-4B86-707B-4365-EF9C4BF48EA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sz="2400" b="0" i="0" dirty="0">
                <a:solidFill>
                  <a:srgbClr val="2E2E2E"/>
                </a:solidFill>
                <a:effectLst/>
                <a:latin typeface="Open Sans" panose="020B0606030504020204" pitchFamily="34" charset="0"/>
              </a:rPr>
              <a:t>from birth, babies' brains are ready to begin making connections and many important brain connections are made in the first three years of life. </a:t>
            </a:r>
          </a:p>
          <a:p>
            <a:r>
              <a:rPr lang="en-GB" sz="2400" b="0" i="0" dirty="0">
                <a:solidFill>
                  <a:srgbClr val="2E2E2E"/>
                </a:solidFill>
                <a:effectLst/>
                <a:latin typeface="Open Sans" panose="020B0606030504020204" pitchFamily="34" charset="0"/>
              </a:rPr>
              <a:t>As a result of being active and involved and by learning through exploration, discovery and interactions with others, development takes place.</a:t>
            </a:r>
          </a:p>
          <a:p>
            <a:r>
              <a:rPr lang="en-GB" sz="1800" b="0" i="0" dirty="0">
                <a:solidFill>
                  <a:srgbClr val="2E2E2E"/>
                </a:solidFill>
                <a:effectLst/>
                <a:latin typeface="Open Sans" panose="020B0606030504020204" pitchFamily="34" charset="0"/>
              </a:rPr>
              <a:t>Learning and Teaching Scotland. (2005)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60489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B5A063-4AC9-F5A8-18FD-E1338D6F69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CE1B28-A810-93FE-E6EF-ED8D43CEB00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600" dirty="0">
                <a:solidFill>
                  <a:srgbClr val="0070C0"/>
                </a:solidFill>
              </a:rPr>
              <a:t>Mae </a:t>
            </a:r>
            <a:r>
              <a:rPr lang="en-GB" sz="2600" dirty="0" err="1">
                <a:solidFill>
                  <a:srgbClr val="0070C0"/>
                </a:solidFill>
              </a:rPr>
              <a:t>babanod</a:t>
            </a:r>
            <a:r>
              <a:rPr lang="en-GB" sz="2600" dirty="0">
                <a:solidFill>
                  <a:srgbClr val="0070C0"/>
                </a:solidFill>
              </a:rPr>
              <a:t> </a:t>
            </a:r>
            <a:r>
              <a:rPr lang="en-GB" sz="2600" dirty="0" err="1">
                <a:solidFill>
                  <a:srgbClr val="0070C0"/>
                </a:solidFill>
              </a:rPr>
              <a:t>yn</a:t>
            </a:r>
            <a:r>
              <a:rPr lang="en-GB" sz="2600" dirty="0">
                <a:solidFill>
                  <a:srgbClr val="0070C0"/>
                </a:solidFill>
              </a:rPr>
              <a:t> </a:t>
            </a:r>
            <a:r>
              <a:rPr lang="en-GB" sz="2600" dirty="0" err="1">
                <a:solidFill>
                  <a:srgbClr val="0070C0"/>
                </a:solidFill>
              </a:rPr>
              <a:t>cael</a:t>
            </a:r>
            <a:r>
              <a:rPr lang="en-GB" sz="2600" dirty="0">
                <a:solidFill>
                  <a:srgbClr val="0070C0"/>
                </a:solidFill>
              </a:rPr>
              <a:t> </a:t>
            </a:r>
            <a:r>
              <a:rPr lang="en-GB" sz="2600" dirty="0" err="1">
                <a:solidFill>
                  <a:srgbClr val="0070C0"/>
                </a:solidFill>
              </a:rPr>
              <a:t>eu</a:t>
            </a:r>
            <a:r>
              <a:rPr lang="en-GB" sz="2600" dirty="0">
                <a:solidFill>
                  <a:srgbClr val="0070C0"/>
                </a:solidFill>
              </a:rPr>
              <a:t> </a:t>
            </a:r>
            <a:r>
              <a:rPr lang="en-GB" sz="2600" dirty="0" err="1">
                <a:solidFill>
                  <a:srgbClr val="0070C0"/>
                </a:solidFill>
              </a:rPr>
              <a:t>geni</a:t>
            </a:r>
            <a:r>
              <a:rPr lang="en-GB" sz="2600" dirty="0">
                <a:solidFill>
                  <a:srgbClr val="0070C0"/>
                </a:solidFill>
              </a:rPr>
              <a:t> </a:t>
            </a:r>
            <a:r>
              <a:rPr lang="en-GB" sz="2600" dirty="0" err="1">
                <a:solidFill>
                  <a:srgbClr val="0070C0"/>
                </a:solidFill>
              </a:rPr>
              <a:t>gyda</a:t>
            </a:r>
            <a:r>
              <a:rPr lang="en-GB" sz="2600" dirty="0">
                <a:solidFill>
                  <a:srgbClr val="0070C0"/>
                </a:solidFill>
              </a:rPr>
              <a:t> </a:t>
            </a:r>
            <a:r>
              <a:rPr lang="en-GB" sz="2600" dirty="0" err="1">
                <a:solidFill>
                  <a:srgbClr val="0070C0"/>
                </a:solidFill>
              </a:rPr>
              <a:t>glasbrint</a:t>
            </a:r>
            <a:r>
              <a:rPr lang="en-GB" sz="2600" dirty="0">
                <a:solidFill>
                  <a:srgbClr val="0070C0"/>
                </a:solidFill>
              </a:rPr>
              <a:t> </a:t>
            </a:r>
            <a:r>
              <a:rPr lang="en-GB" sz="2600" dirty="0" err="1">
                <a:solidFill>
                  <a:srgbClr val="0070C0"/>
                </a:solidFill>
              </a:rPr>
              <a:t>mewnol</a:t>
            </a:r>
            <a:r>
              <a:rPr lang="en-GB" sz="2600" dirty="0">
                <a:solidFill>
                  <a:srgbClr val="0070C0"/>
                </a:solidFill>
              </a:rPr>
              <a:t> </a:t>
            </a:r>
            <a:r>
              <a:rPr lang="en-GB" sz="2600" dirty="0" err="1">
                <a:solidFill>
                  <a:srgbClr val="0070C0"/>
                </a:solidFill>
              </a:rPr>
              <a:t>i'w</a:t>
            </a:r>
            <a:r>
              <a:rPr lang="en-GB" sz="2600" dirty="0">
                <a:solidFill>
                  <a:srgbClr val="0070C0"/>
                </a:solidFill>
              </a:rPr>
              <a:t> </a:t>
            </a:r>
            <a:r>
              <a:rPr lang="en-GB" sz="2600" dirty="0" err="1">
                <a:solidFill>
                  <a:srgbClr val="0070C0"/>
                </a:solidFill>
              </a:rPr>
              <a:t>ddatblygu</a:t>
            </a:r>
            <a:r>
              <a:rPr lang="en-GB" sz="2600" dirty="0">
                <a:solidFill>
                  <a:srgbClr val="0070C0"/>
                </a:solidFill>
              </a:rPr>
              <a:t>. </a:t>
            </a:r>
          </a:p>
          <a:p>
            <a:r>
              <a:rPr lang="en-GB" sz="2600" dirty="0" err="1">
                <a:solidFill>
                  <a:srgbClr val="0070C0"/>
                </a:solidFill>
              </a:rPr>
              <a:t>Maent</a:t>
            </a:r>
            <a:r>
              <a:rPr lang="en-GB" sz="2600" dirty="0">
                <a:solidFill>
                  <a:srgbClr val="0070C0"/>
                </a:solidFill>
              </a:rPr>
              <a:t> </a:t>
            </a:r>
            <a:r>
              <a:rPr lang="en-GB" sz="2600" dirty="0" err="1">
                <a:solidFill>
                  <a:srgbClr val="0070C0"/>
                </a:solidFill>
              </a:rPr>
              <a:t>yn</a:t>
            </a:r>
            <a:r>
              <a:rPr lang="en-GB" sz="2600" dirty="0">
                <a:solidFill>
                  <a:srgbClr val="0070C0"/>
                </a:solidFill>
              </a:rPr>
              <a:t> </a:t>
            </a:r>
            <a:r>
              <a:rPr lang="en-GB" sz="2600" dirty="0" err="1">
                <a:solidFill>
                  <a:srgbClr val="0070C0"/>
                </a:solidFill>
              </a:rPr>
              <a:t>chwilio</a:t>
            </a:r>
            <a:r>
              <a:rPr lang="en-GB" sz="2600" dirty="0">
                <a:solidFill>
                  <a:srgbClr val="0070C0"/>
                </a:solidFill>
              </a:rPr>
              <a:t> am </a:t>
            </a:r>
            <a:r>
              <a:rPr lang="en-GB" sz="2600" dirty="0" err="1">
                <a:solidFill>
                  <a:srgbClr val="0070C0"/>
                </a:solidFill>
              </a:rPr>
              <a:t>ryngweithio</a:t>
            </a:r>
            <a:r>
              <a:rPr lang="en-GB" sz="2600" dirty="0">
                <a:solidFill>
                  <a:srgbClr val="0070C0"/>
                </a:solidFill>
              </a:rPr>
              <a:t> a </a:t>
            </a:r>
            <a:r>
              <a:rPr lang="en-GB" sz="2600" dirty="0" err="1">
                <a:solidFill>
                  <a:srgbClr val="0070C0"/>
                </a:solidFill>
              </a:rPr>
              <a:t>chwilio</a:t>
            </a:r>
            <a:r>
              <a:rPr lang="en-GB" sz="2600" dirty="0">
                <a:solidFill>
                  <a:srgbClr val="0070C0"/>
                </a:solidFill>
              </a:rPr>
              <a:t> am </a:t>
            </a:r>
            <a:r>
              <a:rPr lang="en-GB" sz="2600" dirty="0" err="1">
                <a:solidFill>
                  <a:srgbClr val="0070C0"/>
                </a:solidFill>
              </a:rPr>
              <a:t>ryngweithio</a:t>
            </a:r>
            <a:r>
              <a:rPr lang="en-GB" sz="2600" dirty="0">
                <a:solidFill>
                  <a:srgbClr val="0070C0"/>
                </a:solidFill>
              </a:rPr>
              <a:t> </a:t>
            </a:r>
            <a:r>
              <a:rPr lang="en-GB" sz="2600" dirty="0" err="1">
                <a:solidFill>
                  <a:srgbClr val="0070C0"/>
                </a:solidFill>
              </a:rPr>
              <a:t>â'u</a:t>
            </a:r>
            <a:r>
              <a:rPr lang="en-GB" sz="2600" dirty="0">
                <a:solidFill>
                  <a:srgbClr val="0070C0"/>
                </a:solidFill>
              </a:rPr>
              <a:t> </a:t>
            </a:r>
            <a:r>
              <a:rPr lang="en-GB" sz="2600" dirty="0" err="1">
                <a:solidFill>
                  <a:srgbClr val="0070C0"/>
                </a:solidFill>
              </a:rPr>
              <a:t>rhoddwyr</a:t>
            </a:r>
            <a:r>
              <a:rPr lang="en-GB" sz="2600" dirty="0">
                <a:solidFill>
                  <a:srgbClr val="0070C0"/>
                </a:solidFill>
              </a:rPr>
              <a:t> </a:t>
            </a:r>
            <a:r>
              <a:rPr lang="en-GB" sz="2600" dirty="0" err="1">
                <a:solidFill>
                  <a:srgbClr val="0070C0"/>
                </a:solidFill>
              </a:rPr>
              <a:t>gofal</a:t>
            </a:r>
            <a:r>
              <a:rPr lang="en-GB" sz="2600" dirty="0">
                <a:solidFill>
                  <a:srgbClr val="0070C0"/>
                </a:solidFill>
              </a:rPr>
              <a:t> </a:t>
            </a:r>
            <a:r>
              <a:rPr lang="en-GB" sz="2600" dirty="0" err="1">
                <a:solidFill>
                  <a:srgbClr val="0070C0"/>
                </a:solidFill>
              </a:rPr>
              <a:t>sydd</a:t>
            </a:r>
            <a:r>
              <a:rPr lang="en-GB" sz="2600" dirty="0">
                <a:solidFill>
                  <a:srgbClr val="0070C0"/>
                </a:solidFill>
              </a:rPr>
              <a:t>, </a:t>
            </a:r>
            <a:r>
              <a:rPr lang="en-GB" sz="2600" dirty="0" err="1">
                <a:solidFill>
                  <a:srgbClr val="0070C0"/>
                </a:solidFill>
              </a:rPr>
              <a:t>yn</a:t>
            </a:r>
            <a:r>
              <a:rPr lang="en-GB" sz="2600" dirty="0">
                <a:solidFill>
                  <a:srgbClr val="0070C0"/>
                </a:solidFill>
              </a:rPr>
              <a:t> </a:t>
            </a:r>
            <a:r>
              <a:rPr lang="en-GB" sz="2600" dirty="0" err="1">
                <a:solidFill>
                  <a:srgbClr val="0070C0"/>
                </a:solidFill>
              </a:rPr>
              <a:t>ôl</a:t>
            </a:r>
            <a:r>
              <a:rPr lang="en-GB" sz="2600" dirty="0">
                <a:solidFill>
                  <a:srgbClr val="0070C0"/>
                </a:solidFill>
              </a:rPr>
              <a:t> </a:t>
            </a:r>
            <a:r>
              <a:rPr lang="en-GB" sz="2600" dirty="0" err="1">
                <a:solidFill>
                  <a:srgbClr val="0070C0"/>
                </a:solidFill>
              </a:rPr>
              <a:t>eu</a:t>
            </a:r>
            <a:r>
              <a:rPr lang="en-GB" sz="2600" dirty="0">
                <a:solidFill>
                  <a:srgbClr val="0070C0"/>
                </a:solidFill>
              </a:rPr>
              <a:t> </a:t>
            </a:r>
            <a:r>
              <a:rPr lang="en-GB" sz="2600" dirty="0" err="1">
                <a:solidFill>
                  <a:srgbClr val="0070C0"/>
                </a:solidFill>
              </a:rPr>
              <a:t>hymateb</a:t>
            </a:r>
            <a:r>
              <a:rPr lang="en-GB" sz="2600" dirty="0">
                <a:solidFill>
                  <a:srgbClr val="0070C0"/>
                </a:solidFill>
              </a:rPr>
              <a:t>, </a:t>
            </a:r>
            <a:r>
              <a:rPr lang="en-GB" sz="2600" dirty="0" err="1">
                <a:solidFill>
                  <a:srgbClr val="0070C0"/>
                </a:solidFill>
              </a:rPr>
              <a:t>yn</a:t>
            </a:r>
            <a:r>
              <a:rPr lang="en-GB" sz="2600" dirty="0">
                <a:solidFill>
                  <a:srgbClr val="0070C0"/>
                </a:solidFill>
              </a:rPr>
              <a:t> </a:t>
            </a:r>
            <a:r>
              <a:rPr lang="en-GB" sz="2600" dirty="0" err="1">
                <a:solidFill>
                  <a:srgbClr val="0070C0"/>
                </a:solidFill>
              </a:rPr>
              <a:t>darparu</a:t>
            </a:r>
            <a:r>
              <a:rPr lang="en-GB" sz="2600" dirty="0">
                <a:solidFill>
                  <a:srgbClr val="0070C0"/>
                </a:solidFill>
              </a:rPr>
              <a:t> model neu "</a:t>
            </a:r>
            <a:r>
              <a:rPr lang="en-GB" sz="2600" dirty="0" err="1">
                <a:solidFill>
                  <a:srgbClr val="0070C0"/>
                </a:solidFill>
              </a:rPr>
              <a:t>ddrych</a:t>
            </a:r>
            <a:r>
              <a:rPr lang="en-GB" sz="2600" dirty="0">
                <a:solidFill>
                  <a:srgbClr val="0070C0"/>
                </a:solidFill>
              </a:rPr>
              <a:t>" o </a:t>
            </a:r>
            <a:r>
              <a:rPr lang="en-GB" sz="2600" dirty="0" err="1">
                <a:solidFill>
                  <a:srgbClr val="0070C0"/>
                </a:solidFill>
              </a:rPr>
              <a:t>ryngweithio</a:t>
            </a:r>
            <a:r>
              <a:rPr lang="en-GB" sz="2600" dirty="0">
                <a:solidFill>
                  <a:srgbClr val="0070C0"/>
                </a:solidFill>
              </a:rPr>
              <a:t> </a:t>
            </a:r>
            <a:r>
              <a:rPr lang="en-GB" sz="2600" dirty="0" err="1">
                <a:solidFill>
                  <a:srgbClr val="0070C0"/>
                </a:solidFill>
              </a:rPr>
              <a:t>rhyngbersonol</a:t>
            </a:r>
            <a:r>
              <a:rPr lang="en-GB" sz="2600" dirty="0">
                <a:solidFill>
                  <a:srgbClr val="0070C0"/>
                </a:solidFill>
              </a:rPr>
              <a:t>. </a:t>
            </a:r>
          </a:p>
          <a:p>
            <a:r>
              <a:rPr lang="en-GB" sz="2600" dirty="0" err="1">
                <a:solidFill>
                  <a:srgbClr val="0070C0"/>
                </a:solidFill>
              </a:rPr>
              <a:t>Mae'r</a:t>
            </a:r>
            <a:r>
              <a:rPr lang="en-GB" sz="2600" dirty="0">
                <a:solidFill>
                  <a:srgbClr val="0070C0"/>
                </a:solidFill>
              </a:rPr>
              <a:t> </a:t>
            </a:r>
            <a:r>
              <a:rPr lang="en-GB" sz="2600" dirty="0" err="1">
                <a:solidFill>
                  <a:srgbClr val="0070C0"/>
                </a:solidFill>
              </a:rPr>
              <a:t>profiadau</a:t>
            </a:r>
            <a:r>
              <a:rPr lang="en-GB" sz="2600" dirty="0">
                <a:solidFill>
                  <a:srgbClr val="0070C0"/>
                </a:solidFill>
              </a:rPr>
              <a:t> </a:t>
            </a:r>
            <a:r>
              <a:rPr lang="en-GB" sz="2600" dirty="0" err="1">
                <a:solidFill>
                  <a:srgbClr val="0070C0"/>
                </a:solidFill>
              </a:rPr>
              <a:t>hyn</a:t>
            </a:r>
            <a:r>
              <a:rPr lang="en-GB" sz="2600" dirty="0">
                <a:solidFill>
                  <a:srgbClr val="0070C0"/>
                </a:solidFill>
              </a:rPr>
              <a:t> </a:t>
            </a:r>
            <a:r>
              <a:rPr lang="en-GB" sz="2600" dirty="0" err="1">
                <a:solidFill>
                  <a:srgbClr val="0070C0"/>
                </a:solidFill>
              </a:rPr>
              <a:t>yn</a:t>
            </a:r>
            <a:r>
              <a:rPr lang="en-GB" sz="2600" dirty="0">
                <a:solidFill>
                  <a:srgbClr val="0070C0"/>
                </a:solidFill>
              </a:rPr>
              <a:t> </a:t>
            </a:r>
            <a:r>
              <a:rPr lang="en-GB" sz="2600" dirty="0" err="1">
                <a:solidFill>
                  <a:srgbClr val="0070C0"/>
                </a:solidFill>
              </a:rPr>
              <a:t>siapio</a:t>
            </a:r>
            <a:r>
              <a:rPr lang="en-GB" sz="2600" dirty="0">
                <a:solidFill>
                  <a:srgbClr val="0070C0"/>
                </a:solidFill>
              </a:rPr>
              <a:t> </a:t>
            </a:r>
            <a:r>
              <a:rPr lang="en-GB" sz="2600" dirty="0" err="1">
                <a:solidFill>
                  <a:srgbClr val="0070C0"/>
                </a:solidFill>
              </a:rPr>
              <a:t>pwy</a:t>
            </a:r>
            <a:r>
              <a:rPr lang="en-GB" sz="2600" dirty="0">
                <a:solidFill>
                  <a:srgbClr val="0070C0"/>
                </a:solidFill>
              </a:rPr>
              <a:t> </a:t>
            </a:r>
            <a:r>
              <a:rPr lang="en-GB" sz="2600" dirty="0" err="1">
                <a:solidFill>
                  <a:srgbClr val="0070C0"/>
                </a:solidFill>
              </a:rPr>
              <a:t>yw</a:t>
            </a:r>
            <a:r>
              <a:rPr lang="en-GB" sz="2600" dirty="0">
                <a:solidFill>
                  <a:srgbClr val="0070C0"/>
                </a:solidFill>
              </a:rPr>
              <a:t> </a:t>
            </a:r>
            <a:r>
              <a:rPr lang="en-GB" sz="2600" dirty="0" err="1">
                <a:solidFill>
                  <a:srgbClr val="0070C0"/>
                </a:solidFill>
              </a:rPr>
              <a:t>babi</a:t>
            </a:r>
            <a:r>
              <a:rPr lang="en-GB" sz="2600" dirty="0">
                <a:solidFill>
                  <a:srgbClr val="0070C0"/>
                </a:solidFill>
              </a:rPr>
              <a:t> a </a:t>
            </a:r>
            <a:r>
              <a:rPr lang="en-GB" sz="2600" dirty="0" err="1">
                <a:solidFill>
                  <a:srgbClr val="0070C0"/>
                </a:solidFill>
              </a:rPr>
              <a:t>sut</a:t>
            </a:r>
            <a:r>
              <a:rPr lang="en-GB" sz="2600" dirty="0">
                <a:solidFill>
                  <a:srgbClr val="0070C0"/>
                </a:solidFill>
              </a:rPr>
              <a:t> </a:t>
            </a:r>
            <a:r>
              <a:rPr lang="en-GB" sz="2600" dirty="0" err="1">
                <a:solidFill>
                  <a:srgbClr val="0070C0"/>
                </a:solidFill>
              </a:rPr>
              <a:t>mae'n</a:t>
            </a:r>
            <a:r>
              <a:rPr lang="en-GB" sz="2600" dirty="0">
                <a:solidFill>
                  <a:srgbClr val="0070C0"/>
                </a:solidFill>
              </a:rPr>
              <a:t> </a:t>
            </a:r>
            <a:r>
              <a:rPr lang="en-GB" sz="2600" dirty="0" err="1">
                <a:solidFill>
                  <a:srgbClr val="0070C0"/>
                </a:solidFill>
              </a:rPr>
              <a:t>teimlo</a:t>
            </a:r>
            <a:r>
              <a:rPr lang="en-GB" sz="2600" dirty="0">
                <a:solidFill>
                  <a:srgbClr val="0070C0"/>
                </a:solidFill>
              </a:rPr>
              <a:t> </a:t>
            </a:r>
            <a:r>
              <a:rPr lang="en-GB" sz="2600" dirty="0" err="1">
                <a:solidFill>
                  <a:srgbClr val="0070C0"/>
                </a:solidFill>
              </a:rPr>
              <a:t>amdano'i</a:t>
            </a:r>
            <a:r>
              <a:rPr lang="en-GB" sz="2600" dirty="0">
                <a:solidFill>
                  <a:srgbClr val="0070C0"/>
                </a:solidFill>
              </a:rPr>
              <a:t> </a:t>
            </a:r>
            <a:r>
              <a:rPr lang="en-GB" sz="2600" dirty="0" err="1">
                <a:solidFill>
                  <a:srgbClr val="0070C0"/>
                </a:solidFill>
              </a:rPr>
              <a:t>hun</a:t>
            </a:r>
            <a:r>
              <a:rPr lang="en-GB" sz="2600" dirty="0">
                <a:solidFill>
                  <a:srgbClr val="0070C0"/>
                </a:solidFill>
              </a:rPr>
              <a:t>.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3A80CAA-A934-D282-EC0A-4BD1E43FA38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sz="2400" dirty="0">
                <a:solidFill>
                  <a:srgbClr val="555555"/>
                </a:solidFill>
                <a:latin typeface="Roboto" panose="02000000000000000000" pitchFamily="2" charset="0"/>
              </a:rPr>
              <a:t>B</a:t>
            </a:r>
            <a:r>
              <a:rPr lang="en-GB" sz="2400" b="0" i="0" dirty="0">
                <a:solidFill>
                  <a:srgbClr val="555555"/>
                </a:solidFill>
                <a:effectLst/>
                <a:latin typeface="Roboto" panose="02000000000000000000" pitchFamily="2" charset="0"/>
              </a:rPr>
              <a:t>abies are born with an inner blueprint for development. </a:t>
            </a:r>
          </a:p>
          <a:p>
            <a:r>
              <a:rPr lang="en-GB" sz="2400" b="0" i="0" dirty="0">
                <a:solidFill>
                  <a:srgbClr val="555555"/>
                </a:solidFill>
                <a:effectLst/>
                <a:latin typeface="Roboto" panose="02000000000000000000" pitchFamily="2" charset="0"/>
              </a:rPr>
              <a:t>They search for and seek out interactions with their caregivers who, by their response, provide a model or "mirror" of interpersonal interaction. </a:t>
            </a:r>
          </a:p>
          <a:p>
            <a:r>
              <a:rPr lang="en-GB" sz="2400" b="0" i="0" dirty="0">
                <a:solidFill>
                  <a:srgbClr val="555555"/>
                </a:solidFill>
                <a:effectLst/>
                <a:latin typeface="Roboto" panose="02000000000000000000" pitchFamily="2" charset="0"/>
              </a:rPr>
              <a:t>These experiences shape who baby is and how he feels about himself.</a:t>
            </a:r>
          </a:p>
          <a:p>
            <a:pPr marL="0" indent="0">
              <a:buNone/>
            </a:pPr>
            <a:r>
              <a:rPr lang="en-GB" sz="2000" b="0" i="0" dirty="0">
                <a:solidFill>
                  <a:srgbClr val="2E2E2E"/>
                </a:solidFill>
                <a:effectLst/>
                <a:latin typeface="Open Sans" panose="020B0606030504020204" pitchFamily="34" charset="0"/>
              </a:rPr>
              <a:t>Dellinger-</a:t>
            </a:r>
            <a:r>
              <a:rPr lang="en-GB" sz="2000" b="0" i="0" dirty="0" err="1">
                <a:solidFill>
                  <a:srgbClr val="2E2E2E"/>
                </a:solidFill>
                <a:effectLst/>
                <a:latin typeface="Open Sans" panose="020B0606030504020204" pitchFamily="34" charset="0"/>
              </a:rPr>
              <a:t>Bavolek</a:t>
            </a:r>
            <a:r>
              <a:rPr lang="en-GB" sz="2000" dirty="0">
                <a:solidFill>
                  <a:srgbClr val="2E2E2E"/>
                </a:solidFill>
                <a:latin typeface="Open Sans" panose="020B0606030504020204" pitchFamily="34" charset="0"/>
              </a:rPr>
              <a:t> </a:t>
            </a:r>
            <a:r>
              <a:rPr lang="en-GB" sz="2000" b="0" i="0" dirty="0">
                <a:solidFill>
                  <a:srgbClr val="2E2E2E"/>
                </a:solidFill>
                <a:effectLst/>
                <a:latin typeface="Open Sans" panose="020B0606030504020204" pitchFamily="34" charset="0"/>
              </a:rPr>
              <a:t>(1996)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3382333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36D5F6-FC55-E2A9-058F-A7523BDF54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>
                <a:solidFill>
                  <a:srgbClr val="0070C0"/>
                </a:solidFill>
              </a:rPr>
              <a:t>Rôl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ymarferwyr</a:t>
            </a:r>
            <a:r>
              <a:rPr lang="en-GB" dirty="0">
                <a:solidFill>
                  <a:srgbClr val="0070C0"/>
                </a:solidFill>
              </a:rPr>
              <a:t> /</a:t>
            </a:r>
            <a:r>
              <a:rPr lang="en-GB" dirty="0"/>
              <a:t>The role of practitioners.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44CBCA-F3D8-F163-E542-6645297080C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err="1">
                <a:solidFill>
                  <a:srgbClr val="0070C0"/>
                </a:solidFill>
              </a:rPr>
              <a:t>Perthnasau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sefydlog</a:t>
            </a:r>
            <a:r>
              <a:rPr lang="en-GB" dirty="0">
                <a:solidFill>
                  <a:srgbClr val="0070C0"/>
                </a:solidFill>
              </a:rPr>
              <a:t> a </a:t>
            </a:r>
            <a:r>
              <a:rPr lang="en-GB" dirty="0" err="1">
                <a:solidFill>
                  <a:srgbClr val="0070C0"/>
                </a:solidFill>
              </a:rPr>
              <a:t>rhyngweithio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gydag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oedolion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sensitif</a:t>
            </a:r>
            <a:r>
              <a:rPr lang="en-GB" dirty="0">
                <a:solidFill>
                  <a:srgbClr val="0070C0"/>
                </a:solidFill>
              </a:rPr>
              <a:t> ac </a:t>
            </a:r>
            <a:r>
              <a:rPr lang="en-GB" dirty="0" err="1">
                <a:solidFill>
                  <a:srgbClr val="0070C0"/>
                </a:solidFill>
              </a:rPr>
              <a:t>ymatebol</a:t>
            </a:r>
            <a:r>
              <a:rPr lang="en-GB" dirty="0">
                <a:solidFill>
                  <a:srgbClr val="0070C0"/>
                </a:solidFill>
              </a:rPr>
              <a:t> </a:t>
            </a:r>
          </a:p>
          <a:p>
            <a:r>
              <a:rPr lang="en-GB" dirty="0" err="1">
                <a:solidFill>
                  <a:srgbClr val="0070C0"/>
                </a:solidFill>
              </a:rPr>
              <a:t>Ffocws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ar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weithgareddau</a:t>
            </a:r>
            <a:r>
              <a:rPr lang="en-GB" dirty="0">
                <a:solidFill>
                  <a:srgbClr val="0070C0"/>
                </a:solidFill>
              </a:rPr>
              <a:t> a </a:t>
            </a:r>
            <a:r>
              <a:rPr lang="en-GB" dirty="0" err="1">
                <a:solidFill>
                  <a:srgbClr val="0070C0"/>
                </a:solidFill>
              </a:rPr>
              <a:t>threfniadau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sy'n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seiliedig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ar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chwarae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sy'n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caniatáu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i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blant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arwain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wrth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ddysgu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eu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hunain</a:t>
            </a:r>
            <a:r>
              <a:rPr lang="en-GB" dirty="0">
                <a:solidFill>
                  <a:srgbClr val="0070C0"/>
                </a:solidFill>
              </a:rPr>
              <a:t> </a:t>
            </a:r>
          </a:p>
          <a:p>
            <a:r>
              <a:rPr lang="en-GB" dirty="0" err="1">
                <a:solidFill>
                  <a:srgbClr val="0070C0"/>
                </a:solidFill>
              </a:rPr>
              <a:t>Cefnogaeth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i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gyfathrebu</a:t>
            </a:r>
            <a:r>
              <a:rPr lang="en-GB" dirty="0">
                <a:solidFill>
                  <a:srgbClr val="0070C0"/>
                </a:solidFill>
              </a:rPr>
              <a:t> ac </a:t>
            </a:r>
            <a:r>
              <a:rPr lang="en-GB" dirty="0" err="1">
                <a:solidFill>
                  <a:srgbClr val="0070C0"/>
                </a:solidFill>
              </a:rPr>
              <a:t>iaith</a:t>
            </a:r>
            <a:r>
              <a:rPr lang="en-GB" dirty="0">
                <a:solidFill>
                  <a:srgbClr val="0070C0"/>
                </a:solidFill>
              </a:rPr>
              <a:t> </a:t>
            </a:r>
          </a:p>
          <a:p>
            <a:r>
              <a:rPr lang="en-GB" dirty="0" err="1">
                <a:solidFill>
                  <a:srgbClr val="0070C0"/>
                </a:solidFill>
              </a:rPr>
              <a:t>Cyfleoedd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i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symud</a:t>
            </a:r>
            <a:r>
              <a:rPr lang="en-GB" dirty="0">
                <a:solidFill>
                  <a:srgbClr val="0070C0"/>
                </a:solidFill>
              </a:rPr>
              <a:t> a bod </a:t>
            </a:r>
            <a:r>
              <a:rPr lang="en-GB" dirty="0" err="1">
                <a:solidFill>
                  <a:srgbClr val="0070C0"/>
                </a:solidFill>
              </a:rPr>
              <a:t>yn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egnïol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yn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gorfforol</a:t>
            </a:r>
            <a:r>
              <a:rPr lang="en-GB" dirty="0">
                <a:solidFill>
                  <a:srgbClr val="0070C0"/>
                </a:solidFill>
              </a:rPr>
              <a:t>.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1424F9A-9E05-B135-8E95-A464C4066B9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400" dirty="0"/>
              <a:t>Stable relationships and interactions with sensitive and responsive adults </a:t>
            </a:r>
          </a:p>
          <a:p>
            <a:pPr marL="0" indent="0">
              <a:buNone/>
            </a:pPr>
            <a:r>
              <a:rPr lang="en-GB" sz="2400" dirty="0"/>
              <a:t>A focus on play-based activities and routines which allow children to take the lead in their own learning </a:t>
            </a:r>
          </a:p>
          <a:p>
            <a:pPr marL="0" indent="0">
              <a:buNone/>
            </a:pPr>
            <a:r>
              <a:rPr lang="en-GB" sz="2400" dirty="0"/>
              <a:t>Support for communication and language </a:t>
            </a:r>
          </a:p>
          <a:p>
            <a:pPr marL="0" indent="0">
              <a:buNone/>
            </a:pPr>
            <a:r>
              <a:rPr lang="en-GB" sz="2400" dirty="0"/>
              <a:t>Opportunities to move and be physically active.</a:t>
            </a:r>
          </a:p>
          <a:p>
            <a:pPr marL="0" indent="0">
              <a:buNone/>
            </a:pPr>
            <a:r>
              <a:rPr lang="en-GB" sz="2000" dirty="0"/>
              <a:t>Brodie (2018)</a:t>
            </a:r>
          </a:p>
        </p:txBody>
      </p:sp>
    </p:spTree>
    <p:extLst>
      <p:ext uri="{BB962C8B-B14F-4D97-AF65-F5344CB8AC3E}">
        <p14:creationId xmlns:p14="http://schemas.microsoft.com/office/powerpoint/2010/main" val="9779811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74A7F9-9573-975D-A9CD-F83FAC0D0C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>
                <a:solidFill>
                  <a:srgbClr val="0070C0"/>
                </a:solidFill>
              </a:rPr>
              <a:t>Cwricwlwm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newydd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ar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gyfer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lleoliadau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sydd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ddim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yn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cael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eu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cynnal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a'u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cynnal</a:t>
            </a:r>
            <a:r>
              <a:rPr lang="en-GB" dirty="0" err="1"/>
              <a:t>.A</a:t>
            </a:r>
            <a:r>
              <a:rPr lang="en-GB" dirty="0"/>
              <a:t> new curriculum for non maintained settings.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7CC57F-EA9E-7B49-15D4-883FFC6D2B5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</a:rPr>
              <a:t>Sut </a:t>
            </a:r>
            <a:r>
              <a:rPr lang="en-GB" dirty="0" err="1">
                <a:solidFill>
                  <a:srgbClr val="0070C0"/>
                </a:solidFill>
              </a:rPr>
              <a:t>mae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deall</a:t>
            </a:r>
            <a:r>
              <a:rPr lang="en-GB" dirty="0">
                <a:solidFill>
                  <a:srgbClr val="0070C0"/>
                </a:solidFill>
              </a:rPr>
              <a:t> y </a:t>
            </a:r>
            <a:r>
              <a:rPr lang="en-GB" dirty="0" err="1">
                <a:solidFill>
                  <a:srgbClr val="0070C0"/>
                </a:solidFill>
              </a:rPr>
              <a:t>cysyniad</a:t>
            </a:r>
            <a:r>
              <a:rPr lang="en-GB" dirty="0">
                <a:solidFill>
                  <a:srgbClr val="0070C0"/>
                </a:solidFill>
              </a:rPr>
              <a:t> o </a:t>
            </a:r>
            <a:r>
              <a:rPr lang="en-GB" dirty="0" err="1">
                <a:solidFill>
                  <a:srgbClr val="0070C0"/>
                </a:solidFill>
              </a:rPr>
              <a:t>addysg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i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blant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ifanc</a:t>
            </a:r>
            <a:r>
              <a:rPr lang="en-GB" dirty="0">
                <a:solidFill>
                  <a:srgbClr val="0070C0"/>
                </a:solidFill>
              </a:rPr>
              <a:t>?</a:t>
            </a:r>
          </a:p>
          <a:p>
            <a:endParaRPr lang="en-GB" dirty="0">
              <a:solidFill>
                <a:srgbClr val="0070C0"/>
              </a:solidFill>
            </a:endParaRPr>
          </a:p>
          <a:p>
            <a:r>
              <a:rPr lang="en-GB" dirty="0">
                <a:solidFill>
                  <a:srgbClr val="0070C0"/>
                </a:solidFill>
              </a:rPr>
              <a:t>Ai </a:t>
            </a:r>
            <a:r>
              <a:rPr lang="en-GB" dirty="0" err="1">
                <a:solidFill>
                  <a:srgbClr val="0070C0"/>
                </a:solidFill>
              </a:rPr>
              <a:t>addysg</a:t>
            </a:r>
            <a:r>
              <a:rPr lang="en-GB" dirty="0">
                <a:solidFill>
                  <a:srgbClr val="0070C0"/>
                </a:solidFill>
              </a:rPr>
              <a:t> neu </a:t>
            </a:r>
            <a:r>
              <a:rPr lang="en-GB" dirty="0" err="1">
                <a:solidFill>
                  <a:srgbClr val="0070C0"/>
                </a:solidFill>
              </a:rPr>
              <a:t>ofal</a:t>
            </a:r>
            <a:r>
              <a:rPr lang="en-GB" dirty="0">
                <a:solidFill>
                  <a:srgbClr val="0070C0"/>
                </a:solidFill>
              </a:rPr>
              <a:t>, </a:t>
            </a:r>
            <a:r>
              <a:rPr lang="en-GB" dirty="0" err="1">
                <a:solidFill>
                  <a:srgbClr val="0070C0"/>
                </a:solidFill>
              </a:rPr>
              <a:t>ynteu'r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ddau</a:t>
            </a:r>
            <a:r>
              <a:rPr lang="en-GB" dirty="0">
                <a:solidFill>
                  <a:srgbClr val="0070C0"/>
                </a:solidFill>
              </a:rPr>
              <a:t>?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6CBECD7-E5CE-21E2-9DDA-752D591DC94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How do we understand the concept of education for young children?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Is it education or care, or both?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94276724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63CF07-E40D-6F0B-6427-4D29E4E71C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>
                <a:solidFill>
                  <a:srgbClr val="0070C0"/>
                </a:solidFill>
              </a:rPr>
              <a:t>Gweithdy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/>
              <a:t> Workshop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7E9E2A-9ED0-A8D9-F9F3-EC1EFB207AE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>
                <a:solidFill>
                  <a:srgbClr val="0070C0"/>
                </a:solidFill>
              </a:rPr>
              <a:t>Mewn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grwpiau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bychain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byddwn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yn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edrych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ar</a:t>
            </a:r>
            <a:r>
              <a:rPr lang="en-GB" dirty="0">
                <a:solidFill>
                  <a:srgbClr val="0070C0"/>
                </a:solidFill>
              </a:rPr>
              <a:t> y </a:t>
            </a:r>
            <a:r>
              <a:rPr lang="en-GB" dirty="0" err="1">
                <a:solidFill>
                  <a:srgbClr val="0070C0"/>
                </a:solidFill>
              </a:rPr>
              <a:t>cwricwlwm</a:t>
            </a:r>
            <a:r>
              <a:rPr lang="en-GB" dirty="0">
                <a:solidFill>
                  <a:srgbClr val="0070C0"/>
                </a:solidFill>
              </a:rPr>
              <a:t> ac </a:t>
            </a:r>
            <a:r>
              <a:rPr lang="en-GB" dirty="0" err="1">
                <a:solidFill>
                  <a:srgbClr val="0070C0"/>
                </a:solidFill>
              </a:rPr>
              <a:t>yn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amlygu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meysydd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arwyddocaol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sy'n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cysylltu</a:t>
            </a:r>
            <a:r>
              <a:rPr lang="en-GB" dirty="0">
                <a:solidFill>
                  <a:srgbClr val="0070C0"/>
                </a:solidFill>
              </a:rPr>
              <a:t> â </a:t>
            </a:r>
            <a:r>
              <a:rPr lang="en-GB" dirty="0" err="1">
                <a:solidFill>
                  <a:srgbClr val="0070C0"/>
                </a:solidFill>
              </a:rPr>
              <a:t>phlant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ifanc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iawn</a:t>
            </a:r>
            <a:r>
              <a:rPr lang="en-GB" dirty="0">
                <a:solidFill>
                  <a:srgbClr val="0070C0"/>
                </a:solidFill>
              </a:rPr>
              <a:t>.</a:t>
            </a:r>
          </a:p>
          <a:p>
            <a:r>
              <a:rPr lang="en-GB" dirty="0" err="1">
                <a:hlinkClick r:id="rId2"/>
              </a:rPr>
              <a:t>Cwricwlwm</a:t>
            </a:r>
            <a:r>
              <a:rPr lang="en-GB" dirty="0">
                <a:hlinkClick r:id="rId2"/>
              </a:rPr>
              <a:t> </a:t>
            </a:r>
            <a:r>
              <a:rPr lang="en-GB" dirty="0" err="1">
                <a:hlinkClick r:id="rId2"/>
              </a:rPr>
              <a:t>ar</a:t>
            </a:r>
            <a:r>
              <a:rPr lang="en-GB" dirty="0">
                <a:hlinkClick r:id="rId2"/>
              </a:rPr>
              <a:t> </a:t>
            </a:r>
            <a:r>
              <a:rPr lang="en-GB" dirty="0" err="1">
                <a:hlinkClick r:id="rId2"/>
              </a:rPr>
              <a:t>gyfer</a:t>
            </a:r>
            <a:r>
              <a:rPr lang="en-GB" dirty="0">
                <a:hlinkClick r:id="rId2"/>
              </a:rPr>
              <a:t> </a:t>
            </a:r>
            <a:r>
              <a:rPr lang="en-GB" dirty="0" err="1">
                <a:hlinkClick r:id="rId2"/>
              </a:rPr>
              <a:t>lleoliadau</a:t>
            </a:r>
            <a:r>
              <a:rPr lang="en-GB" dirty="0">
                <a:hlinkClick r:id="rId2"/>
              </a:rPr>
              <a:t> </a:t>
            </a:r>
            <a:r>
              <a:rPr lang="en-GB" dirty="0" err="1">
                <a:hlinkClick r:id="rId2"/>
              </a:rPr>
              <a:t>meithrin</a:t>
            </a:r>
            <a:r>
              <a:rPr lang="en-GB" dirty="0">
                <a:hlinkClick r:id="rId2"/>
              </a:rPr>
              <a:t> a </a:t>
            </a:r>
            <a:r>
              <a:rPr lang="en-GB" dirty="0" err="1">
                <a:hlinkClick r:id="rId2"/>
              </a:rPr>
              <a:t>ariennir</a:t>
            </a:r>
            <a:r>
              <a:rPr lang="en-GB" dirty="0">
                <a:hlinkClick r:id="rId2"/>
              </a:rPr>
              <a:t> </a:t>
            </a:r>
            <a:r>
              <a:rPr lang="en-GB" dirty="0" err="1">
                <a:hlinkClick r:id="rId2"/>
              </a:rPr>
              <a:t>nas</a:t>
            </a:r>
            <a:r>
              <a:rPr lang="en-GB" dirty="0">
                <a:hlinkClick r:id="rId2"/>
              </a:rPr>
              <a:t> </a:t>
            </a:r>
            <a:r>
              <a:rPr lang="en-GB" dirty="0" err="1">
                <a:hlinkClick r:id="rId2"/>
              </a:rPr>
              <a:t>cynhelir</a:t>
            </a:r>
            <a:r>
              <a:rPr lang="en-GB" dirty="0">
                <a:hlinkClick r:id="rId2"/>
              </a:rPr>
              <a:t> (</a:t>
            </a:r>
            <a:r>
              <a:rPr lang="en-GB" dirty="0" err="1">
                <a:hlinkClick r:id="rId2"/>
              </a:rPr>
              <a:t>gov.wales</a:t>
            </a:r>
            <a:r>
              <a:rPr lang="en-GB" dirty="0">
                <a:hlinkClick r:id="rId2"/>
              </a:rPr>
              <a:t>)</a:t>
            </a:r>
            <a:endParaRPr lang="en-GB" dirty="0"/>
          </a:p>
          <a:p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7BB2123-37FF-8F51-DB1E-E246C46F94C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In small groups we will look at the curriculum and highlight significant areas that link to very young children.</a:t>
            </a:r>
          </a:p>
          <a:p>
            <a:endParaRPr lang="en-GB" dirty="0"/>
          </a:p>
          <a:p>
            <a:r>
              <a:rPr lang="en-GB" dirty="0">
                <a:hlinkClick r:id="rId3"/>
              </a:rPr>
              <a:t>A curriculum for funded non-maintained nursery settings (</a:t>
            </a:r>
            <a:r>
              <a:rPr lang="en-GB" dirty="0" err="1">
                <a:hlinkClick r:id="rId3"/>
              </a:rPr>
              <a:t>gov.wales</a:t>
            </a:r>
            <a:r>
              <a:rPr lang="en-GB" dirty="0">
                <a:hlinkClick r:id="rId3"/>
              </a:rPr>
              <a:t>)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368367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2151C3-39AC-1467-17D3-E6F6DB08F3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C197EB-F44C-E6AF-E847-1871E8E37C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sz="1200" b="0" i="0" dirty="0">
              <a:solidFill>
                <a:srgbClr val="2E2E2E"/>
              </a:solidFill>
              <a:effectLst/>
              <a:latin typeface="Open Sans" panose="020B0606030504020204" pitchFamily="34" charset="0"/>
            </a:endParaRPr>
          </a:p>
          <a:p>
            <a:pPr marL="0" indent="0">
              <a:buNone/>
            </a:pPr>
            <a:r>
              <a:rPr lang="en-GB" sz="1200" dirty="0">
                <a:solidFill>
                  <a:srgbClr val="2E2E2E"/>
                </a:solidFill>
                <a:latin typeface="Open Sans" panose="020B0606030504020204" pitchFamily="34" charset="0"/>
              </a:rPr>
              <a:t>Brodie, K. (2018) </a:t>
            </a:r>
            <a:r>
              <a:rPr lang="en-GB" sz="1200" i="1" dirty="0">
                <a:solidFill>
                  <a:srgbClr val="2E2E2E"/>
                </a:solidFill>
                <a:latin typeface="Open Sans" panose="020B0606030504020204" pitchFamily="34" charset="0"/>
              </a:rPr>
              <a:t>The Holistic Care and Development of Children from Birth to Three : An Essential Guide for Students and Practitioners. London: </a:t>
            </a:r>
            <a:r>
              <a:rPr lang="en-GB" sz="1200" dirty="0">
                <a:solidFill>
                  <a:srgbClr val="2E2E2E"/>
                </a:solidFill>
                <a:latin typeface="Open Sans" panose="020B0606030504020204" pitchFamily="34" charset="0"/>
              </a:rPr>
              <a:t>Routledge.</a:t>
            </a:r>
          </a:p>
          <a:p>
            <a:pPr marL="0" indent="0">
              <a:buNone/>
            </a:pPr>
            <a:r>
              <a:rPr lang="en-GB" sz="1200" b="0" i="0" dirty="0">
                <a:solidFill>
                  <a:srgbClr val="2E2E2E"/>
                </a:solidFill>
                <a:effectLst/>
                <a:latin typeface="Open Sans" panose="020B0606030504020204" pitchFamily="34" charset="0"/>
              </a:rPr>
              <a:t>Learning and Teaching Scotland (2005) </a:t>
            </a:r>
            <a:r>
              <a:rPr lang="en-GB" sz="1200" b="0" i="1" dirty="0">
                <a:solidFill>
                  <a:srgbClr val="2E2E2E"/>
                </a:solidFill>
                <a:effectLst/>
                <a:latin typeface="Open Sans" panose="020B0606030504020204" pitchFamily="34" charset="0"/>
              </a:rPr>
              <a:t>Birth to Three: Supporting Our Youngest Children</a:t>
            </a:r>
            <a:r>
              <a:rPr lang="en-GB" sz="1200" b="0" i="0" dirty="0">
                <a:solidFill>
                  <a:srgbClr val="2E2E2E"/>
                </a:solidFill>
                <a:effectLst/>
                <a:latin typeface="Open Sans" panose="020B0606030504020204" pitchFamily="34" charset="0"/>
              </a:rPr>
              <a:t>. Edinburgh: Learning and Teaching Scotland.</a:t>
            </a:r>
          </a:p>
          <a:p>
            <a:pPr marL="0" indent="0">
              <a:buNone/>
            </a:pPr>
            <a:r>
              <a:rPr lang="en-GB" sz="1200" b="0" i="0" dirty="0">
                <a:solidFill>
                  <a:srgbClr val="2E2E2E"/>
                </a:solidFill>
                <a:effectLst/>
                <a:latin typeface="Open Sans" panose="020B0606030504020204" pitchFamily="34" charset="0"/>
              </a:rPr>
              <a:t>Dellinger-</a:t>
            </a:r>
            <a:r>
              <a:rPr lang="en-GB" sz="1200" b="0" i="0" dirty="0" err="1">
                <a:solidFill>
                  <a:srgbClr val="2E2E2E"/>
                </a:solidFill>
                <a:effectLst/>
                <a:latin typeface="Open Sans" panose="020B0606030504020204" pitchFamily="34" charset="0"/>
              </a:rPr>
              <a:t>Bavolek</a:t>
            </a:r>
            <a:r>
              <a:rPr lang="en-GB" sz="1200" b="0" i="0" dirty="0">
                <a:solidFill>
                  <a:srgbClr val="2E2E2E"/>
                </a:solidFill>
                <a:effectLst/>
                <a:latin typeface="Open Sans" panose="020B0606030504020204" pitchFamily="34" charset="0"/>
              </a:rPr>
              <a:t>, J. (1996) ‘Infant Massage: Communicating Love Through Touch’, </a:t>
            </a:r>
            <a:r>
              <a:rPr lang="en-GB" sz="1200" b="0" i="1" dirty="0">
                <a:solidFill>
                  <a:srgbClr val="2E2E2E"/>
                </a:solidFill>
                <a:effectLst/>
                <a:latin typeface="Open Sans" panose="020B0606030504020204" pitchFamily="34" charset="0"/>
              </a:rPr>
              <a:t>The International journal of childbirth education</a:t>
            </a:r>
            <a:r>
              <a:rPr lang="en-GB" sz="1200" b="0" i="0" dirty="0">
                <a:solidFill>
                  <a:srgbClr val="2E2E2E"/>
                </a:solidFill>
                <a:effectLst/>
                <a:latin typeface="Open Sans" panose="020B0606030504020204" pitchFamily="34" charset="0"/>
              </a:rPr>
              <a:t>, 11(4), pp. 34–37–.</a:t>
            </a:r>
          </a:p>
          <a:p>
            <a:endParaRPr lang="en-GB" sz="1200" b="0" i="0" dirty="0">
              <a:solidFill>
                <a:srgbClr val="2E2E2E"/>
              </a:solidFill>
              <a:effectLst/>
              <a:latin typeface="Open Sans" panose="020B0606030504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845990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Pape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Metadata/LabelInfo.xml><?xml version="1.0" encoding="utf-8"?>
<clbl:labelList xmlns:clbl="http://schemas.microsoft.com/office/2020/mipLabelMetadata">
  <clbl:label id="{553f0066-c24e-444c-9c2a-7427c31ebeab}" enabled="1" method="Standard" siteId="{e5aafe7c-971b-4ab7-b039-141ad36acec0}" contentBits="1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otalTime>338</TotalTime>
  <Words>717</Words>
  <Application>Microsoft Office PowerPoint</Application>
  <PresentationFormat>Widescreen</PresentationFormat>
  <Paragraphs>52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Calibri</vt:lpstr>
      <vt:lpstr>Open Sans</vt:lpstr>
      <vt:lpstr>Roboto</vt:lpstr>
      <vt:lpstr>Office Theme</vt:lpstr>
      <vt:lpstr>Y 1000 diwrnod cyntaf/The First 1000 Days</vt:lpstr>
      <vt:lpstr>Beth yw'r 1000 Diwrnod cyntaf?/What are the first 1000 Days?</vt:lpstr>
      <vt:lpstr>PowerPoint Presentation</vt:lpstr>
      <vt:lpstr>PowerPoint Presentation</vt:lpstr>
      <vt:lpstr>PowerPoint Presentation</vt:lpstr>
      <vt:lpstr>Rôl ymarferwyr /The role of practitioners.</vt:lpstr>
      <vt:lpstr>Cwricwlwm newydd ar gyfer lleoliadau sydd ddim yn cael eu cynnal a'u cynnal.A new curriculum for non maintained settings.</vt:lpstr>
      <vt:lpstr>Gweithdy  Workshop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Simon Young</dc:creator>
  <cp:lastModifiedBy>Paul Darby</cp:lastModifiedBy>
  <cp:revision>6</cp:revision>
  <dcterms:created xsi:type="dcterms:W3CDTF">2022-07-11T13:19:46Z</dcterms:created>
  <dcterms:modified xsi:type="dcterms:W3CDTF">2022-10-28T14:25:46Z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lassificationContentMarkingHeaderLocations">
    <vt:lpwstr>Office Theme:8</vt:lpwstr>
  </property>
  <property fmtid="{D5CDD505-2E9C-101B-9397-08002B2CF9AE}" pid="3" name="ClassificationContentMarkingHeaderText">
    <vt:lpwstr>PUBLIC / CYHOEDDUS</vt:lpwstr>
  </property>
</Properties>
</file>