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A133C-54FF-F63F-42A6-2B77AFCEAC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8B30A6-52F9-6B68-5A8F-911CA39812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C7FE4-1B3F-9648-6D58-34EB7CD73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AE00D-1482-A20F-69FC-92ECB74BD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FF3BE-7C9F-1F81-467C-9558AC5AF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104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5153A-CF4D-4894-466D-7C9050B22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0679B-47F5-FE8D-75D8-C7717DB52C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BD3CF-5350-E54E-8C1D-4C8B7D5B6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75915-35FC-7B06-1D31-B01CC7C9D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7BCEF-2461-224F-3B0A-E2D7EB627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21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31E75-DF2B-780E-27C7-0211ABD15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CCB181-BE27-9BAC-4D71-6E59061DCD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ECAB5-5A3E-32E0-31E9-7B21C5686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F264DD-9434-BC4B-C6BA-7181C2012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E17C7-D89C-04C7-3BBF-7B4557974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74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3EEEC-C435-5AAB-6298-33D5CFCAC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ED3B0-93B2-43FE-94C2-C8A889B2F2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99433-1553-FCAA-2F32-86737800A1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352FB7-F5E8-E662-2ECB-6B439A448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2CC51-F185-AEDE-68B1-88898E477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62231-27FB-2EF5-7124-EC24A7C7C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51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72FF2-E11A-B4C6-97C2-A0BA5EB3D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C70CB6-93B6-15FF-2874-E9DC76F087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62A0B0-2D48-CB69-5412-B2E6CDE9A2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7EEF10-91E3-FA69-11F6-0D288F31C5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83AE94-7695-6A4B-D177-D775FFC7FB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B2FC11-941A-6FEA-D8F6-8BC0D0A8D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46FF2A-21C8-7D2F-1BC6-2E507B7E1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722D03-3F38-7CE8-3FB2-A15E7068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72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8E594-5494-61C1-E47E-2944FCAAA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799FA2-F1E8-201F-6122-2B4AB98A2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E5BF68-8472-2A80-6185-09B5CCE134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031E89-F706-7CA4-9C53-A9C3658C2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048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14186E-E520-7073-BC2D-F3B9A23E0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2AE503-5F76-E43B-70D3-F92758112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A6AB2E-18AD-B8D9-23CC-D72551067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62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0869E-5CCE-1ADF-2336-738AE4BA2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7AB73-E6E6-9FC3-6D00-EC825ECEE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D009A6-2674-92E9-8795-D090944264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34D6F2-FBE4-3D2D-DC53-B42543C73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57934-69B9-4479-77C4-0A8D4A5AC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A5B6F1-7BC8-1CB1-C139-F36606C62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322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57F9-BA16-A492-4C1E-7DBBFCC80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AD4296-CC30-F3F4-49BA-39A404A580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2F3FCC-EF91-0B16-D2DF-585E2A2ED1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8C8819-59A8-ECE9-4417-EACE91DAF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234B4-C74A-11F5-7380-D736E33C5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B56683-7E4E-78CF-1091-2F81DF11E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533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12C3E-4BDD-8A2B-7544-76D30FE86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098C9-C333-C0F4-48AF-D1C6269F78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CC4CE4-6A18-0CC2-455D-32C95702F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970DE-CDCB-2116-2F52-AAF171A51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B0E75-9B96-5267-227C-06357A984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430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C824A2-718D-B143-69E7-9B5B637F3D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E7FB4F-FAC7-E96D-67AE-8B9FE01F2C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C6BE7-ECDD-08F3-29B5-5ABA7AF4F9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6A9C2-ED99-7AED-C224-B33A779C5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6A288-E690-28CF-398C-19AD201B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576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CFC9A0-2ABB-50E7-D8B9-6D54F059E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10D819-24DB-E52A-E8D1-289F7CC34C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7BA14-3216-4512-4D82-9827879FE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6EF5C8-997F-4F37-895A-C5D74E6DAAFE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032F9-0673-1ED2-CC61-D91E654F44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59C58-132A-C154-0F3F-8D47F3B9EC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474E6F-7011-49F8-A811-815462AF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660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46F98-4DE5-3A99-0FEA-371D04FCF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936" y="4030322"/>
            <a:ext cx="2861277" cy="2452687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Why Celebrity Endorsement Still Matters in Business Marketing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0A7509-A243-A6A6-C7CE-36AD6D4A63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614" b="15285"/>
          <a:stretch>
            <a:fillRect/>
          </a:stretch>
        </p:blipFill>
        <p:spPr>
          <a:xfrm>
            <a:off x="20" y="10"/>
            <a:ext cx="12191980" cy="4030312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4A60B-98D6-65EE-2CFD-34AA203D3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947686"/>
            <a:ext cx="7485413" cy="2749506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Many products in the marketplace today appear to be alike in look and feel.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By using a celebrity that consumers already know and trust, or have some admiration for, it helps to transform a brand to distinguish it from its competitors.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celebrity can help to shape a consumer's feelings towards brands and make the message and images more memorable and impactful.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Research shows that celebrity endorsement works best when the celebrity is aligned with the brand's image and values (Chang and Ko, 2016).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addition, today's modern consumers not only view celebrities in traditional advertising, but they now also connect with them via social media, which increases the emotional dimension (Escalas and Bettman, 2017).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465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DEE0FB-536B-176B-AA27-CA1B5E708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878545"/>
            <a:ext cx="6230319" cy="1285106"/>
          </a:xfrm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Key Findings From Research and Critical Writing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B3137-BF17-0B37-40C4-67EE580456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6" y="2369714"/>
            <a:ext cx="6230319" cy="3368478"/>
          </a:xfrm>
        </p:spPr>
        <p:txBody>
          <a:bodyPr>
            <a:no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Matching is key to effectiveness: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Endorsement is a successful tactic when the celebrity embodies the personality, behavior, and reputation of the brand (Chang and Ko, 2016).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Celebrity endorsements help build strong associations with the brand: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Endorsements transfigure the endorsement message of consumers to enable them to assume further what they already believe in the brand (Jun et al., 2023).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Match will increase trust as brand will align: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Brand, Product, and Celebrity congruency will lead to stronger positive emotional responses (Albert et al., 2017).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Emotional connections matter: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Sometimes consumers may personally connect to the celebrity more, thus increasing the overall impression from the endorsement (Escalas and Bettman, 2017).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Brands must be strategic: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Brands must carefully consider who they select to endorse, because wrong match, or scandal creating issues for the brand (Sola, 2012).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92AAE9-F2B6-D7A7-269B-EEA6F7E32A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39" r="6912" b="-1"/>
          <a:stretch>
            <a:fillRect/>
          </a:stretch>
        </p:blipFill>
        <p:spPr>
          <a:xfrm>
            <a:off x="7881870" y="882740"/>
            <a:ext cx="3572978" cy="22468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49FA03-8437-25ED-26CD-F0C4BF159A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5587" b="14056"/>
          <a:stretch>
            <a:fillRect/>
          </a:stretch>
        </p:blipFill>
        <p:spPr>
          <a:xfrm>
            <a:off x="7881870" y="3429000"/>
            <a:ext cx="3572978" cy="224682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4038599" cy="45677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68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EF067-178F-3206-1CBA-EA4199343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878545"/>
            <a:ext cx="6230319" cy="1285106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Real Example/Evaluation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A9B3E-D017-B379-4031-9614722DE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702" y="1986455"/>
            <a:ext cx="6755013" cy="37517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Nike and Serena Williams: Real-Life Example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Serena Williams is featured in advertising messages for sportwear and campaign messaging for Nike.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brand-endorser fit athletic success, empowerment, and global appeal.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Her commitment story supports the "Just Do It" persona of Nike. 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credibility: consumers assume Serena Williams has used Nike products.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Creates emotional appeal: consumers feel inspired by the fact of her success.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Provides a framework to facilitate long-term brand meanings and loyalty. 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 &amp; Risks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Very expensive celebrity contracts.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endorser can damage the brand if they are followed by scandal.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endorser can draw the consumer's attention as much as the product.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7EC688-7774-DAFE-9DF3-3A2BEC0B9A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57" r="5492"/>
          <a:stretch>
            <a:fillRect/>
          </a:stretch>
        </p:blipFill>
        <p:spPr>
          <a:xfrm>
            <a:off x="7881870" y="882740"/>
            <a:ext cx="3572978" cy="22468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A478A8-9812-B816-01FF-97BB16F8DC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5502" r="3" b="3"/>
          <a:stretch>
            <a:fillRect/>
          </a:stretch>
        </p:blipFill>
        <p:spPr>
          <a:xfrm>
            <a:off x="7881870" y="3429000"/>
            <a:ext cx="3572978" cy="224682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4038599" cy="45677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091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9679D3-4BA2-4A94-EAF7-C5111D646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2635994"/>
            <a:ext cx="3103808" cy="793006"/>
          </a:xfrm>
        </p:spPr>
        <p:txBody>
          <a:bodyPr anchor="t">
            <a:normAutofit/>
          </a:bodyPr>
          <a:lstStyle/>
          <a:p>
            <a:pPr algn="r"/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7C502-F3AF-601F-B974-6367A3FC5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0278" y="1756749"/>
            <a:ext cx="6858113" cy="3508934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Albert, N., Ambroise, L. and Valette-Florence, P., 2017. Consumer, brand, celebrity: Which congruency produces effective celebrity endorsements?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Research,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81, pp.96–106.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Chang, Y. and Ko, Y.J., 2016. Reconsidering the role of fit in celebrity endorsement: Associative‐propositional evaluation (APE) accounts of endorsement effectiveness.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Psychology &amp; Marketing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33(9), pp.678–691.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Escalas, J.E. and Bettman, J.R., 2017. Connecting with celebrities: How consumers appropriate celebrity meanings for a sense of belonging.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Advertising,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46(2), pp.297–308.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Jun, M., Han, J., Zhou, Z. and Eisingerich, A.B., 2023. When is celebrity endorsement effective? Exploring the role of celebrity endorsers in enhancing key brand associations.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164, 113951.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Sola, A., 2012. The impact of celebrity endorsement on strategic brand management.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Business and Social Science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3(6).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7327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625</Words>
  <PresentationFormat>Widescreen</PresentationFormat>
  <Paragraphs>31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Why Celebrity Endorsement Still Matters in Business Marketing</vt:lpstr>
      <vt:lpstr>Key Findings From Research and Critical Writing</vt:lpstr>
      <vt:lpstr>Real Example/Evaluation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2025-11-24T01:47:19Z</dcterms:created>
  <dcterms:modified xsi:type="dcterms:W3CDTF">2025-11-24T02:16:52Z</dcterms:modified>
</cp:coreProperties>
</file>