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6172" autoAdjust="0"/>
  </p:normalViewPr>
  <p:slideViewPr>
    <p:cSldViewPr snapToGrid="0">
      <p:cViewPr varScale="1">
        <p:scale>
          <a:sx n="76" d="100"/>
          <a:sy n="76" d="100"/>
        </p:scale>
        <p:origin x="126" y="7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639B24-13E6-49E0-9312-91808B7B5C81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AF814C-56A9-4111-AA55-20EE9FD90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816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16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40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897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8620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7415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4088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3554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8876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0807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9068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028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210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749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398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684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45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237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81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550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068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11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1433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30762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0314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331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1659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7746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13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1799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826" y="2319252"/>
            <a:ext cx="11363498" cy="1766986"/>
          </a:xfrm>
        </p:spPr>
        <p:txBody>
          <a:bodyPr/>
          <a:lstStyle/>
          <a:p>
            <a:pPr algn="ctr"/>
            <a:r>
              <a:rPr lang="en-GB" sz="2000" dirty="0" smtClean="0"/>
              <a:t>University of Wales Trinity Saint David</a:t>
            </a:r>
            <a:br>
              <a:rPr lang="en-GB" sz="2000" dirty="0" smtClean="0"/>
            </a:br>
            <a:r>
              <a:rPr lang="en-GB" sz="2000" dirty="0" smtClean="0"/>
              <a:t>International Business</a:t>
            </a:r>
            <a:br>
              <a:rPr lang="en-GB" sz="2000" dirty="0" smtClean="0"/>
            </a:br>
            <a:r>
              <a:rPr lang="en-GB" sz="2000" dirty="0"/>
              <a:t>(</a:t>
            </a:r>
            <a:r>
              <a:rPr lang="en-GB" sz="2000" dirty="0" smtClean="0"/>
              <a:t>SBMA7122D</a:t>
            </a:r>
            <a:r>
              <a:rPr lang="en-GB" sz="2000" dirty="0"/>
              <a:t>)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Task1 - Mulberry in China</a:t>
            </a:r>
            <a:br>
              <a:rPr lang="en-GB" sz="2000" dirty="0" smtClean="0"/>
            </a:b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332509" y="5153891"/>
            <a:ext cx="2535382" cy="964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32509" y="5574268"/>
            <a:ext cx="3462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Name: SIU KEUNG O</a:t>
            </a:r>
          </a:p>
          <a:p>
            <a:r>
              <a:rPr lang="en-US" sz="1600" dirty="0" smtClean="0"/>
              <a:t>Student Number: 1706317</a:t>
            </a:r>
          </a:p>
          <a:p>
            <a:r>
              <a:rPr lang="en-US" sz="1600" dirty="0" smtClean="0"/>
              <a:t>Date</a:t>
            </a:r>
            <a:r>
              <a:rPr lang="en-US" sz="1600" smtClean="0"/>
              <a:t>: </a:t>
            </a:r>
            <a:r>
              <a:rPr lang="en-US" sz="1600" smtClean="0"/>
              <a:t>09</a:t>
            </a:r>
            <a:r>
              <a:rPr lang="en-US" sz="1600" smtClean="0"/>
              <a:t>-Mar-2019</a:t>
            </a:r>
            <a:endParaRPr lang="en-US" sz="1600" dirty="0"/>
          </a:p>
        </p:txBody>
      </p:sp>
      <p:pic>
        <p:nvPicPr>
          <p:cNvPr id="5" name="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72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1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(Political)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China is one of the most powerful nations in the world and it is governed by the Communists party of </a:t>
            </a:r>
            <a:r>
              <a:rPr lang="en-GB" dirty="0" smtClean="0"/>
              <a:t>China</a:t>
            </a:r>
          </a:p>
          <a:p>
            <a:r>
              <a:rPr lang="en-GB" dirty="0"/>
              <a:t>Notwithstanding, it is notable that the improved and developed infrastructure and with cheap </a:t>
            </a:r>
            <a:r>
              <a:rPr lang="en-GB" dirty="0" smtClean="0"/>
              <a:t>labour</a:t>
            </a:r>
          </a:p>
          <a:p>
            <a:r>
              <a:rPr lang="en-GB" dirty="0"/>
              <a:t>Hence, Mulberry is an apparel retailer, so it has </a:t>
            </a:r>
            <a:r>
              <a:rPr lang="en-GB" dirty="0" smtClean="0"/>
              <a:t>made </a:t>
            </a:r>
            <a:r>
              <a:rPr lang="en-GB" dirty="0"/>
              <a:t>its productions according to the country policies.</a:t>
            </a:r>
          </a:p>
        </p:txBody>
      </p:sp>
      <p:pic>
        <p:nvPicPr>
          <p:cNvPr id="4" name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86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(Economic)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China has the second largest economy globally, according to the nominal GDP. </a:t>
            </a:r>
            <a:endParaRPr lang="en-GB" dirty="0" smtClean="0"/>
          </a:p>
          <a:p>
            <a:r>
              <a:rPr lang="en-GB" dirty="0" smtClean="0"/>
              <a:t>Due </a:t>
            </a:r>
            <a:r>
              <a:rPr lang="en-GB" dirty="0"/>
              <a:t>to its economic </a:t>
            </a:r>
            <a:r>
              <a:rPr lang="en-GB" dirty="0" smtClean="0"/>
              <a:t>reforms, </a:t>
            </a:r>
            <a:r>
              <a:rPr lang="en-GB" dirty="0"/>
              <a:t>there has been a rapid development in the economic growth of China, but it has posed some significant challenges too that is inequality (World Bank Report, 2008), </a:t>
            </a:r>
            <a:endParaRPr lang="en-GB" dirty="0" smtClean="0"/>
          </a:p>
          <a:p>
            <a:r>
              <a:rPr lang="en-GB" dirty="0"/>
              <a:t>Mulberry can gain access to existing vibrant financial markets in China and thus the feasible convenience of liquidity in </a:t>
            </a:r>
            <a:r>
              <a:rPr lang="en-GB" dirty="0" smtClean="0"/>
              <a:t>China’s </a:t>
            </a:r>
            <a:r>
              <a:rPr lang="en-GB" dirty="0"/>
              <a:t>equity market in order to expand the business worldwide.</a:t>
            </a:r>
          </a:p>
          <a:p>
            <a:endParaRPr lang="en-GB" dirty="0"/>
          </a:p>
        </p:txBody>
      </p:sp>
      <p:pic>
        <p:nvPicPr>
          <p:cNvPr id="4" name="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00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(Social)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China is regarded as a prosperous country in the world and hence it has a significant amount of population as compared to the other countries in </a:t>
            </a:r>
            <a:r>
              <a:rPr lang="en-GB" dirty="0" smtClean="0"/>
              <a:t>the whole </a:t>
            </a:r>
            <a:r>
              <a:rPr lang="en-GB" dirty="0"/>
              <a:t>world, so it a major market for its </a:t>
            </a:r>
            <a:r>
              <a:rPr lang="en-GB" dirty="0" smtClean="0"/>
              <a:t>consumer’s </a:t>
            </a:r>
            <a:r>
              <a:rPr lang="en-GB" dirty="0"/>
              <a:t>products (Bentley et al., 2013). </a:t>
            </a:r>
            <a:endParaRPr lang="en-GB" dirty="0" smtClean="0"/>
          </a:p>
          <a:p>
            <a:r>
              <a:rPr lang="en-GB" dirty="0"/>
              <a:t>No doubt it is a golden opportunity for foreign companies such as </a:t>
            </a:r>
            <a:r>
              <a:rPr lang="en-GB" dirty="0" smtClean="0"/>
              <a:t>Mulberry</a:t>
            </a:r>
          </a:p>
          <a:p>
            <a:r>
              <a:rPr lang="en-GB" dirty="0" smtClean="0"/>
              <a:t>Thus </a:t>
            </a:r>
            <a:r>
              <a:rPr lang="en-GB" dirty="0"/>
              <a:t>China is growing Mulberry can cater matters according to the various segments of the Chinese populaces (Chen, 2018).</a:t>
            </a:r>
          </a:p>
          <a:p>
            <a:endParaRPr lang="en-GB" dirty="0"/>
          </a:p>
        </p:txBody>
      </p:sp>
      <p:pic>
        <p:nvPicPr>
          <p:cNvPr id="4" name="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381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(Technological)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China has come big technological giants such as Tencent, Alibaba and Baidu and these giants have been so powerful </a:t>
            </a:r>
            <a:r>
              <a:rPr lang="en-GB" dirty="0" smtClean="0"/>
              <a:t>than </a:t>
            </a:r>
            <a:r>
              <a:rPr lang="en-GB" dirty="0"/>
              <a:t>any other company that is coming to China fails badly (Pike, 2009</a:t>
            </a:r>
            <a:r>
              <a:rPr lang="en-GB" dirty="0" smtClean="0"/>
              <a:t>).</a:t>
            </a:r>
          </a:p>
          <a:p>
            <a:r>
              <a:rPr lang="en-GB" dirty="0" smtClean="0"/>
              <a:t>This </a:t>
            </a:r>
            <a:r>
              <a:rPr lang="en-GB" dirty="0"/>
              <a:t>can provide Mulberry with significant mindfulness regarding the consumers’ perception and prepare a business model according to Apparel and Accessories future in China.</a:t>
            </a:r>
          </a:p>
          <a:p>
            <a:endParaRPr lang="en-GB" dirty="0"/>
          </a:p>
        </p:txBody>
      </p:sp>
      <p:pic>
        <p:nvPicPr>
          <p:cNvPr id="4" name="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960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(Environmental)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The rapid economic growth in China has led to a severe negative impact on </a:t>
            </a:r>
            <a:r>
              <a:rPr lang="en-GB" dirty="0" smtClean="0"/>
              <a:t>environment </a:t>
            </a:r>
            <a:r>
              <a:rPr lang="en-GB" dirty="0"/>
              <a:t>sustainability. Currently, China is facing climatic changes, deforestation, industrial wastes, and water and air pollution (Pike, 2009). </a:t>
            </a:r>
            <a:endParaRPr lang="en-GB" dirty="0" smtClean="0"/>
          </a:p>
          <a:p>
            <a:r>
              <a:rPr lang="en-GB" dirty="0"/>
              <a:t>if Mulberry takes active steps to comply with regulations and invests in </a:t>
            </a:r>
            <a:r>
              <a:rPr lang="en-GB" dirty="0" smtClean="0"/>
              <a:t>the renewable </a:t>
            </a:r>
            <a:r>
              <a:rPr lang="en-GB" dirty="0"/>
              <a:t>sector then it can have a bright future in China.</a:t>
            </a:r>
          </a:p>
          <a:p>
            <a:endParaRPr lang="en-GB" dirty="0"/>
          </a:p>
        </p:txBody>
      </p:sp>
      <p:pic>
        <p:nvPicPr>
          <p:cNvPr id="4" name="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30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 smtClean="0">
                <a:effectLst/>
              </a:rPr>
              <a:t>External Environmental Analysis (Legal)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There </a:t>
            </a:r>
            <a:r>
              <a:rPr lang="en-GB" dirty="0" smtClean="0"/>
              <a:t>is the </a:t>
            </a:r>
            <a:r>
              <a:rPr lang="en-GB" dirty="0"/>
              <a:t>number of laws that are regulating the business in </a:t>
            </a:r>
            <a:r>
              <a:rPr lang="en-GB" dirty="0" smtClean="0"/>
              <a:t>China.</a:t>
            </a:r>
          </a:p>
          <a:p>
            <a:r>
              <a:rPr lang="en-GB" dirty="0"/>
              <a:t>F</a:t>
            </a:r>
            <a:r>
              <a:rPr lang="en-GB" dirty="0" smtClean="0"/>
              <a:t>or </a:t>
            </a:r>
            <a:r>
              <a:rPr lang="en-GB" dirty="0"/>
              <a:t>example labour standards, disputes, benefits and remuneration and many more. </a:t>
            </a:r>
            <a:endParaRPr lang="en-GB" dirty="0" smtClean="0"/>
          </a:p>
          <a:p>
            <a:r>
              <a:rPr lang="en-GB" dirty="0"/>
              <a:t>Furthermore, it has to follow the data protection rules and ethical issues because it has </a:t>
            </a:r>
            <a:r>
              <a:rPr lang="en-GB" dirty="0" smtClean="0"/>
              <a:t>had </a:t>
            </a:r>
            <a:r>
              <a:rPr lang="en-GB" dirty="0"/>
              <a:t>severe consequences on the Business on Mulberry.</a:t>
            </a:r>
          </a:p>
        </p:txBody>
      </p:sp>
      <p:pic>
        <p:nvPicPr>
          <p:cNvPr id="4" name="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735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7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Content Placeholder 1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54477" y="42261"/>
            <a:ext cx="7005573" cy="6815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63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 smtClean="0"/>
              <a:t>Risk Analysis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US" dirty="0"/>
              <a:t>The Threat of New Entrants</a:t>
            </a:r>
            <a:r>
              <a:rPr lang="en-GB" dirty="0" smtClean="0"/>
              <a:t> is very high particularly to China and is comprised of many contributing factors, there are many apparels retailer in China</a:t>
            </a:r>
          </a:p>
          <a:p>
            <a:r>
              <a:rPr lang="en-GB" dirty="0" smtClean="0"/>
              <a:t>It </a:t>
            </a:r>
            <a:r>
              <a:rPr lang="en-GB" dirty="0"/>
              <a:t>will similarly face the same threat as they have </a:t>
            </a:r>
            <a:r>
              <a:rPr lang="en-GB" dirty="0" smtClean="0"/>
              <a:t>a growing </a:t>
            </a:r>
            <a:r>
              <a:rPr lang="en-GB" dirty="0"/>
              <a:t>demand in the large population country (Dunning, 2014).</a:t>
            </a:r>
          </a:p>
          <a:p>
            <a:r>
              <a:rPr lang="en-GB" dirty="0"/>
              <a:t>The Bargaining Power of </a:t>
            </a:r>
            <a:r>
              <a:rPr lang="en-GB" dirty="0" smtClean="0"/>
              <a:t>Buyers </a:t>
            </a:r>
            <a:r>
              <a:rPr lang="en-GB" dirty="0"/>
              <a:t>is fairly high in the competitive industry of China. Customers have a wide range of choices in the clothing market and they have many clothing lines to choose from and this </a:t>
            </a:r>
            <a:r>
              <a:rPr lang="en-GB" dirty="0" smtClean="0"/>
              <a:t>includes </a:t>
            </a:r>
            <a:r>
              <a:rPr lang="en-GB" dirty="0"/>
              <a:t>both foreign and national businesses (BBC, 2018</a:t>
            </a:r>
            <a:r>
              <a:rPr lang="en-GB" dirty="0" smtClean="0"/>
              <a:t>).</a:t>
            </a:r>
          </a:p>
          <a:p>
            <a:endParaRPr lang="en-GB" dirty="0"/>
          </a:p>
        </p:txBody>
      </p:sp>
      <p:pic>
        <p:nvPicPr>
          <p:cNvPr id="4" name="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08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 smtClean="0">
                <a:effectLst/>
              </a:rPr>
              <a:t>Risk Analysis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990906"/>
          </a:xfrm>
        </p:spPr>
        <p:txBody>
          <a:bodyPr>
            <a:normAutofit/>
          </a:bodyPr>
          <a:lstStyle/>
          <a:p>
            <a:r>
              <a:rPr lang="en-GB" dirty="0"/>
              <a:t>The Threat of Substitute </a:t>
            </a:r>
            <a:r>
              <a:rPr lang="en-GB" dirty="0" smtClean="0"/>
              <a:t>Products in particular ratio </a:t>
            </a:r>
            <a:r>
              <a:rPr lang="en-GB" dirty="0"/>
              <a:t>is high for the Mulberry, as there are stronger competitors in China such as Tata, </a:t>
            </a:r>
            <a:r>
              <a:rPr lang="en-GB" dirty="0" err="1"/>
              <a:t>Youngor</a:t>
            </a:r>
            <a:r>
              <a:rPr lang="en-GB" dirty="0"/>
              <a:t>, </a:t>
            </a:r>
            <a:r>
              <a:rPr lang="en-GB" dirty="0" err="1"/>
              <a:t>Septwolves</a:t>
            </a:r>
            <a:r>
              <a:rPr lang="en-GB" dirty="0"/>
              <a:t> and many more. </a:t>
            </a:r>
            <a:endParaRPr lang="en-GB" dirty="0" smtClean="0"/>
          </a:p>
          <a:p>
            <a:r>
              <a:rPr lang="en-GB" dirty="0"/>
              <a:t>Also, Mulberry has to strictly focus on the marketing of its products and make it a little cheaper and of high </a:t>
            </a:r>
            <a:r>
              <a:rPr lang="en-GB" dirty="0" smtClean="0"/>
              <a:t>quality, </a:t>
            </a:r>
            <a:r>
              <a:rPr lang="en-GB" dirty="0"/>
              <a:t>because this is a high priority.</a:t>
            </a:r>
          </a:p>
          <a:p>
            <a:r>
              <a:rPr lang="en-GB" dirty="0" smtClean="0"/>
              <a:t>The bargaining power of suppliers is high in the market as China is a completely different country with complex conditions therefore, it seems that there numerous amount of suppliers in the market.</a:t>
            </a:r>
          </a:p>
          <a:p>
            <a:r>
              <a:rPr lang="en-GB" dirty="0"/>
              <a:t>Mulberry has a risk that if contacts its own suppliers then it will be costing them heavy duty and they will suffer from </a:t>
            </a:r>
            <a:r>
              <a:rPr lang="en-GB" dirty="0" smtClean="0"/>
              <a:t>the cost </a:t>
            </a:r>
            <a:r>
              <a:rPr lang="en-GB" dirty="0"/>
              <a:t>of taxes and regulations.</a:t>
            </a:r>
          </a:p>
          <a:p>
            <a:r>
              <a:rPr lang="en-GB" dirty="0"/>
              <a:t>These companies pose a great threat to the Mulberry in China as the rivalry between these organisations can be very complex, because Mulberry is a significant player in </a:t>
            </a:r>
            <a:r>
              <a:rPr lang="en-GB" dirty="0" smtClean="0"/>
              <a:t>the UK </a:t>
            </a:r>
            <a:r>
              <a:rPr lang="en-GB" dirty="0"/>
              <a:t>and reflects a great growth in </a:t>
            </a:r>
            <a:r>
              <a:rPr lang="en-GB" dirty="0" smtClean="0"/>
              <a:t>the UK.</a:t>
            </a:r>
            <a:endParaRPr lang="en-GB" dirty="0"/>
          </a:p>
        </p:txBody>
      </p:sp>
      <p:pic>
        <p:nvPicPr>
          <p:cNvPr id="4" name="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3098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584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5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10883"/>
          <a:stretch/>
        </p:blipFill>
        <p:spPr>
          <a:xfrm>
            <a:off x="1966587" y="0"/>
            <a:ext cx="76738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84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10001204" cy="5160723"/>
          </a:xfrm>
        </p:spPr>
        <p:txBody>
          <a:bodyPr>
            <a:noAutofit/>
          </a:bodyPr>
          <a:lstStyle/>
          <a:p>
            <a:r>
              <a:rPr lang="en-GB" sz="1300" dirty="0"/>
              <a:t>BBC, 2018. China Country Profile, available at:  http://www.bbc.co.uk/news/world-asia-pacific-13017877. Retrieved 27 Feb. 19</a:t>
            </a:r>
          </a:p>
          <a:p>
            <a:r>
              <a:rPr lang="en-GB" sz="1300" dirty="0"/>
              <a:t>Bentley, K.A., Omer, T.C. and Sharp, N.Y., 2013. Business strategy, financial reporting irregularities, and audit effort. </a:t>
            </a:r>
            <a:r>
              <a:rPr lang="en-GB" sz="1300" i="1" dirty="0"/>
              <a:t>Contemporary Accounting Research</a:t>
            </a:r>
            <a:r>
              <a:rPr lang="en-GB" sz="1300" dirty="0"/>
              <a:t>, </a:t>
            </a:r>
            <a:r>
              <a:rPr lang="en-GB" sz="1300" i="1" dirty="0"/>
              <a:t>30</a:t>
            </a:r>
            <a:r>
              <a:rPr lang="en-GB" sz="1300" dirty="0"/>
              <a:t>(2), pp.780-817.</a:t>
            </a:r>
          </a:p>
          <a:p>
            <a:r>
              <a:rPr lang="en-GB" sz="1300" dirty="0"/>
              <a:t>Buckley, P.J., 2016. The contribution of internalisation theory to international business: New realities and unanswered questions. </a:t>
            </a:r>
            <a:r>
              <a:rPr lang="en-GB" sz="1300" i="1" dirty="0"/>
              <a:t>Journal of World Business</a:t>
            </a:r>
            <a:r>
              <a:rPr lang="en-GB" sz="1300" dirty="0"/>
              <a:t>, </a:t>
            </a:r>
            <a:r>
              <a:rPr lang="en-GB" sz="1300" i="1" dirty="0"/>
              <a:t>51</a:t>
            </a:r>
            <a:r>
              <a:rPr lang="en-GB" sz="1300" dirty="0"/>
              <a:t>(1), pp.74-82.</a:t>
            </a:r>
          </a:p>
          <a:p>
            <a:r>
              <a:rPr lang="en-GB" sz="1300" dirty="0"/>
              <a:t>Chen, A., 2018. Doing business in China, available at https://uk.practicallaw.thomsonreuters.com/8-501-1377?transitionType=Default&amp;contextData=(sc.Default)&amp;firstPage=true&amp;bhcp=1&amp;comp=pluk Retrieved 27 Feb. 19</a:t>
            </a:r>
          </a:p>
          <a:p>
            <a:r>
              <a:rPr lang="en-GB" sz="1300" dirty="0"/>
              <a:t>Dunning, J.H., 2014. </a:t>
            </a:r>
            <a:r>
              <a:rPr lang="en-GB" sz="1300" i="1" dirty="0"/>
              <a:t>The Globalization of Business (</a:t>
            </a:r>
            <a:r>
              <a:rPr lang="en-GB" sz="1300" i="1" dirty="0" err="1"/>
              <a:t>Routledge</a:t>
            </a:r>
            <a:r>
              <a:rPr lang="en-GB" sz="1300" i="1" dirty="0"/>
              <a:t> Revivals): The Challenge of the 1990s</a:t>
            </a:r>
            <a:r>
              <a:rPr lang="en-GB" sz="1300" dirty="0"/>
              <a:t>. </a:t>
            </a:r>
            <a:r>
              <a:rPr lang="en-GB" sz="1300" dirty="0" err="1"/>
              <a:t>Routledge</a:t>
            </a:r>
            <a:r>
              <a:rPr lang="en-GB" sz="1300" dirty="0"/>
              <a:t>.</a:t>
            </a:r>
          </a:p>
          <a:p>
            <a:r>
              <a:rPr lang="en-GB" sz="1300" dirty="0" err="1"/>
              <a:t>Ghauri</a:t>
            </a:r>
            <a:r>
              <a:rPr lang="en-GB" sz="1300" dirty="0"/>
              <a:t>, P.N. and </a:t>
            </a:r>
            <a:r>
              <a:rPr lang="en-GB" sz="1300" dirty="0" err="1"/>
              <a:t>Kirpalani</a:t>
            </a:r>
            <a:r>
              <a:rPr lang="en-GB" sz="1300" dirty="0"/>
              <a:t>, V.M. eds., 2015. </a:t>
            </a:r>
            <a:r>
              <a:rPr lang="en-GB" sz="1300" i="1" dirty="0"/>
              <a:t>Handbook of research on international entrepreneurship strategy: Improving SME performance globally</a:t>
            </a:r>
            <a:r>
              <a:rPr lang="en-GB" sz="1300" dirty="0"/>
              <a:t>. Edward Elgar Publishing.</a:t>
            </a:r>
          </a:p>
          <a:p>
            <a:r>
              <a:rPr lang="en-GB" sz="1300" dirty="0" err="1"/>
              <a:t>Glasse</a:t>
            </a:r>
            <a:r>
              <a:rPr lang="en-GB" sz="1300" dirty="0"/>
              <a:t>, J., 2010. Foreign Business in China Political Instability. Retrieved 27 Feb. 19, from http://www.faqs.org/abstracts/Business-international/</a:t>
            </a:r>
          </a:p>
          <a:p>
            <a:r>
              <a:rPr lang="en-GB" sz="1300" dirty="0"/>
              <a:t>Pike. J., 2009. People’s Republic of China Infrastructure. Retrieved 27 Feb. 19, from http://www.globalsecurity.org/military/world/china/infras.htm</a:t>
            </a:r>
          </a:p>
          <a:p>
            <a:r>
              <a:rPr lang="en-GB" sz="1300" dirty="0"/>
              <a:t>The World Bank, 2018. China Overview, available at: http://www.worldbank.org/en/country/china/overview. Retrieved 27 Feb. 19</a:t>
            </a:r>
          </a:p>
          <a:p>
            <a:r>
              <a:rPr lang="en-GB" sz="1300" dirty="0"/>
              <a:t>World Bank Report, 2008. GDP and economic indicators of China, Retrieved on 27 Feb. 19 from http://www.worldbank.org</a:t>
            </a:r>
          </a:p>
        </p:txBody>
      </p:sp>
    </p:spTree>
    <p:extLst>
      <p:ext uri="{BB962C8B-B14F-4D97-AF65-F5344CB8AC3E}">
        <p14:creationId xmlns:p14="http://schemas.microsoft.com/office/powerpoint/2010/main" val="95967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119</TotalTime>
  <Words>743</Words>
  <Application>Microsoft Office PowerPoint</Application>
  <PresentationFormat>Widescreen</PresentationFormat>
  <Paragraphs>58</Paragraphs>
  <Slides>12</Slides>
  <Notes>11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</vt:lpstr>
      <vt:lpstr>University of Wales Trinity Saint David International Business (SBMA7122D) Task1 - Mulberry in China </vt:lpstr>
      <vt:lpstr>External Environmental Analysis (Political)</vt:lpstr>
      <vt:lpstr>External Environmental Analysis (Economic)</vt:lpstr>
      <vt:lpstr>External Environmental Analysis (Social)</vt:lpstr>
      <vt:lpstr>External Environmental Analysis (Technological)</vt:lpstr>
      <vt:lpstr>External Environmental Analysis (Environmental)</vt:lpstr>
      <vt:lpstr>External Environmental Analysis (Legal)</vt:lpstr>
      <vt:lpstr>PowerPoint Presentation</vt:lpstr>
      <vt:lpstr>Risk Analysis</vt:lpstr>
      <vt:lpstr>Risk Analysis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Internationalisation of Business</dc:title>
  <dc:creator>SIU O</dc:creator>
  <cp:lastModifiedBy>Oscar</cp:lastModifiedBy>
  <cp:revision>43</cp:revision>
  <dcterms:created xsi:type="dcterms:W3CDTF">2019-02-28T14:12:19Z</dcterms:created>
  <dcterms:modified xsi:type="dcterms:W3CDTF">2019-03-09T22:45:08Z</dcterms:modified>
</cp:coreProperties>
</file>