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258" r:id="rId3"/>
    <p:sldId id="1110" r:id="rId4"/>
    <p:sldId id="1113" r:id="rId5"/>
    <p:sldId id="1114" r:id="rId6"/>
    <p:sldId id="1115" r:id="rId7"/>
    <p:sldId id="989" r:id="rId8"/>
    <p:sldId id="983" r:id="rId9"/>
    <p:sldId id="1024" r:id="rId10"/>
    <p:sldId id="1116" r:id="rId11"/>
    <p:sldId id="1117" r:id="rId12"/>
    <p:sldId id="1092" r:id="rId13"/>
    <p:sldId id="1094" r:id="rId14"/>
    <p:sldId id="1057" r:id="rId15"/>
    <p:sldId id="1096" r:id="rId16"/>
    <p:sldId id="1098" r:id="rId17"/>
    <p:sldId id="1035" r:id="rId18"/>
    <p:sldId id="1030" r:id="rId19"/>
    <p:sldId id="1095" r:id="rId20"/>
    <p:sldId id="1134" r:id="rId21"/>
    <p:sldId id="1130" r:id="rId22"/>
    <p:sldId id="1131" r:id="rId23"/>
    <p:sldId id="1099" r:id="rId24"/>
    <p:sldId id="1118" r:id="rId25"/>
    <p:sldId id="1119" r:id="rId26"/>
    <p:sldId id="1120" r:id="rId27"/>
    <p:sldId id="1121" r:id="rId28"/>
    <p:sldId id="1122" r:id="rId29"/>
    <p:sldId id="1123" r:id="rId30"/>
    <p:sldId id="1125" r:id="rId31"/>
    <p:sldId id="1101" r:id="rId32"/>
    <p:sldId id="1126" r:id="rId33"/>
    <p:sldId id="1127" r:id="rId34"/>
    <p:sldId id="1048" r:id="rId35"/>
    <p:sldId id="1135" r:id="rId36"/>
    <p:sldId id="987" r:id="rId37"/>
    <p:sldId id="1050" r:id="rId38"/>
    <p:sldId id="1129" r:id="rId39"/>
    <p:sldId id="1133" r:id="rId40"/>
    <p:sldId id="1105" r:id="rId41"/>
    <p:sldId id="1107" r:id="rId42"/>
    <p:sldId id="110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FADAAA-51A0-4A25-BA81-79AAAE436D35}" v="14" dt="2025-10-13T22:50:48.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66209" autoAdjust="0"/>
  </p:normalViewPr>
  <p:slideViewPr>
    <p:cSldViewPr snapToGrid="0" showGuides="1">
      <p:cViewPr varScale="1">
        <p:scale>
          <a:sx n="80" d="100"/>
          <a:sy n="80" d="100"/>
        </p:scale>
        <p:origin x="142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AFADAAA-51A0-4A25-BA81-79AAAE436D35}"/>
    <pc:docChg chg="undo redo custSel addSld delSld modSld">
      <pc:chgData name="Ewa Kazimierska" userId="8edb7084-dccb-4d8f-9cfb-38098ea1d667" providerId="ADAL" clId="{4AFADAAA-51A0-4A25-BA81-79AAAE436D35}" dt="2025-10-13T22:52:40.787" v="47" actId="478"/>
      <pc:docMkLst>
        <pc:docMk/>
      </pc:docMkLst>
      <pc:sldChg chg="modNotesTx">
        <pc:chgData name="Ewa Kazimierska" userId="8edb7084-dccb-4d8f-9cfb-38098ea1d667" providerId="ADAL" clId="{4AFADAAA-51A0-4A25-BA81-79AAAE436D35}" dt="2025-10-13T00:47:50.026" v="0" actId="6549"/>
        <pc:sldMkLst>
          <pc:docMk/>
          <pc:sldMk cId="1812953103" sldId="256"/>
        </pc:sldMkLst>
      </pc:sldChg>
      <pc:sldChg chg="modNotesTx">
        <pc:chgData name="Ewa Kazimierska" userId="8edb7084-dccb-4d8f-9cfb-38098ea1d667" providerId="ADAL" clId="{4AFADAAA-51A0-4A25-BA81-79AAAE436D35}" dt="2025-10-13T00:48:22.296" v="1" actId="6549"/>
        <pc:sldMkLst>
          <pc:docMk/>
          <pc:sldMk cId="2885588824" sldId="258"/>
        </pc:sldMkLst>
      </pc:sldChg>
      <pc:sldChg chg="modNotesTx">
        <pc:chgData name="Ewa Kazimierska" userId="8edb7084-dccb-4d8f-9cfb-38098ea1d667" providerId="ADAL" clId="{4AFADAAA-51A0-4A25-BA81-79AAAE436D35}" dt="2025-10-13T00:50:41.616" v="2" actId="6549"/>
        <pc:sldMkLst>
          <pc:docMk/>
          <pc:sldMk cId="2218181142" sldId="983"/>
        </pc:sldMkLst>
      </pc:sldChg>
      <pc:sldChg chg="add del modNotesTx">
        <pc:chgData name="Ewa Kazimierska" userId="8edb7084-dccb-4d8f-9cfb-38098ea1d667" providerId="ADAL" clId="{4AFADAAA-51A0-4A25-BA81-79AAAE436D35}" dt="2025-10-13T22:50:48.426" v="37"/>
        <pc:sldMkLst>
          <pc:docMk/>
          <pc:sldMk cId="1451209827" sldId="987"/>
        </pc:sldMkLst>
      </pc:sldChg>
      <pc:sldChg chg="modNotesTx">
        <pc:chgData name="Ewa Kazimierska" userId="8edb7084-dccb-4d8f-9cfb-38098ea1d667" providerId="ADAL" clId="{4AFADAAA-51A0-4A25-BA81-79AAAE436D35}" dt="2025-10-13T00:50:54.795" v="3" actId="20577"/>
        <pc:sldMkLst>
          <pc:docMk/>
          <pc:sldMk cId="3147491578" sldId="1024"/>
        </pc:sldMkLst>
      </pc:sldChg>
      <pc:sldChg chg="modNotesTx">
        <pc:chgData name="Ewa Kazimierska" userId="8edb7084-dccb-4d8f-9cfb-38098ea1d667" providerId="ADAL" clId="{4AFADAAA-51A0-4A25-BA81-79AAAE436D35}" dt="2025-10-13T00:54:05.002" v="12" actId="6549"/>
        <pc:sldMkLst>
          <pc:docMk/>
          <pc:sldMk cId="3016720352" sldId="1030"/>
        </pc:sldMkLst>
      </pc:sldChg>
      <pc:sldChg chg="modNotesTx">
        <pc:chgData name="Ewa Kazimierska" userId="8edb7084-dccb-4d8f-9cfb-38098ea1d667" providerId="ADAL" clId="{4AFADAAA-51A0-4A25-BA81-79AAAE436D35}" dt="2025-10-13T00:53:17.970" v="9" actId="6549"/>
        <pc:sldMkLst>
          <pc:docMk/>
          <pc:sldMk cId="2811815298" sldId="1035"/>
        </pc:sldMkLst>
      </pc:sldChg>
      <pc:sldChg chg="add del">
        <pc:chgData name="Ewa Kazimierska" userId="8edb7084-dccb-4d8f-9cfb-38098ea1d667" providerId="ADAL" clId="{4AFADAAA-51A0-4A25-BA81-79AAAE436D35}" dt="2025-10-13T22:50:48.426" v="37"/>
        <pc:sldMkLst>
          <pc:docMk/>
          <pc:sldMk cId="3463689290" sldId="1048"/>
        </pc:sldMkLst>
      </pc:sldChg>
      <pc:sldChg chg="add del">
        <pc:chgData name="Ewa Kazimierska" userId="8edb7084-dccb-4d8f-9cfb-38098ea1d667" providerId="ADAL" clId="{4AFADAAA-51A0-4A25-BA81-79AAAE436D35}" dt="2025-10-13T22:51:17.768" v="43" actId="47"/>
        <pc:sldMkLst>
          <pc:docMk/>
          <pc:sldMk cId="3687213997" sldId="1049"/>
        </pc:sldMkLst>
      </pc:sldChg>
      <pc:sldChg chg="add del">
        <pc:chgData name="Ewa Kazimierska" userId="8edb7084-dccb-4d8f-9cfb-38098ea1d667" providerId="ADAL" clId="{4AFADAAA-51A0-4A25-BA81-79AAAE436D35}" dt="2025-10-13T22:50:48.426" v="37"/>
        <pc:sldMkLst>
          <pc:docMk/>
          <pc:sldMk cId="3149343151" sldId="1050"/>
        </pc:sldMkLst>
      </pc:sldChg>
      <pc:sldChg chg="add del">
        <pc:chgData name="Ewa Kazimierska" userId="8edb7084-dccb-4d8f-9cfb-38098ea1d667" providerId="ADAL" clId="{4AFADAAA-51A0-4A25-BA81-79AAAE436D35}" dt="2025-10-13T22:51:20.470" v="44" actId="47"/>
        <pc:sldMkLst>
          <pc:docMk/>
          <pc:sldMk cId="566513475" sldId="1052"/>
        </pc:sldMkLst>
      </pc:sldChg>
      <pc:sldChg chg="modNotesTx">
        <pc:chgData name="Ewa Kazimierska" userId="8edb7084-dccb-4d8f-9cfb-38098ea1d667" providerId="ADAL" clId="{4AFADAAA-51A0-4A25-BA81-79AAAE436D35}" dt="2025-10-13T00:52:31.886" v="6" actId="6549"/>
        <pc:sldMkLst>
          <pc:docMk/>
          <pc:sldMk cId="1073770930" sldId="1057"/>
        </pc:sldMkLst>
      </pc:sldChg>
      <pc:sldChg chg="modNotesTx">
        <pc:chgData name="Ewa Kazimierska" userId="8edb7084-dccb-4d8f-9cfb-38098ea1d667" providerId="ADAL" clId="{4AFADAAA-51A0-4A25-BA81-79AAAE436D35}" dt="2025-10-13T00:52:41.056" v="7" actId="6549"/>
        <pc:sldMkLst>
          <pc:docMk/>
          <pc:sldMk cId="2809777844" sldId="1096"/>
        </pc:sldMkLst>
      </pc:sldChg>
      <pc:sldChg chg="modNotesTx">
        <pc:chgData name="Ewa Kazimierska" userId="8edb7084-dccb-4d8f-9cfb-38098ea1d667" providerId="ADAL" clId="{4AFADAAA-51A0-4A25-BA81-79AAAE436D35}" dt="2025-10-13T00:53:00.019" v="8" actId="6549"/>
        <pc:sldMkLst>
          <pc:docMk/>
          <pc:sldMk cId="1948075597" sldId="1098"/>
        </pc:sldMkLst>
      </pc:sldChg>
      <pc:sldChg chg="modNotesTx">
        <pc:chgData name="Ewa Kazimierska" userId="8edb7084-dccb-4d8f-9cfb-38098ea1d667" providerId="ADAL" clId="{4AFADAAA-51A0-4A25-BA81-79AAAE436D35}" dt="2025-10-13T00:59:08.082" v="17" actId="6549"/>
        <pc:sldMkLst>
          <pc:docMk/>
          <pc:sldMk cId="4072855793" sldId="1099"/>
        </pc:sldMkLst>
      </pc:sldChg>
      <pc:sldChg chg="add del modNotesTx">
        <pc:chgData name="Ewa Kazimierska" userId="8edb7084-dccb-4d8f-9cfb-38098ea1d667" providerId="ADAL" clId="{4AFADAAA-51A0-4A25-BA81-79AAAE436D35}" dt="2025-10-13T22:51:16.850" v="42" actId="47"/>
        <pc:sldMkLst>
          <pc:docMk/>
          <pc:sldMk cId="2612536936" sldId="1103"/>
        </pc:sldMkLst>
      </pc:sldChg>
      <pc:sldChg chg="add del modNotesTx">
        <pc:chgData name="Ewa Kazimierska" userId="8edb7084-dccb-4d8f-9cfb-38098ea1d667" providerId="ADAL" clId="{4AFADAAA-51A0-4A25-BA81-79AAAE436D35}" dt="2025-10-13T22:50:48.426" v="37"/>
        <pc:sldMkLst>
          <pc:docMk/>
          <pc:sldMk cId="3384217398" sldId="1105"/>
        </pc:sldMkLst>
      </pc:sldChg>
      <pc:sldChg chg="add del modNotesTx">
        <pc:chgData name="Ewa Kazimierska" userId="8edb7084-dccb-4d8f-9cfb-38098ea1d667" providerId="ADAL" clId="{4AFADAAA-51A0-4A25-BA81-79AAAE436D35}" dt="2025-10-13T22:50:48.426" v="37"/>
        <pc:sldMkLst>
          <pc:docMk/>
          <pc:sldMk cId="729709584" sldId="1107"/>
        </pc:sldMkLst>
      </pc:sldChg>
      <pc:sldChg chg="add del modNotesTx">
        <pc:chgData name="Ewa Kazimierska" userId="8edb7084-dccb-4d8f-9cfb-38098ea1d667" providerId="ADAL" clId="{4AFADAAA-51A0-4A25-BA81-79AAAE436D35}" dt="2025-10-13T22:50:48.426" v="37"/>
        <pc:sldMkLst>
          <pc:docMk/>
          <pc:sldMk cId="305834998" sldId="1108"/>
        </pc:sldMkLst>
      </pc:sldChg>
      <pc:sldChg chg="add del modNotesTx">
        <pc:chgData name="Ewa Kazimierska" userId="8edb7084-dccb-4d8f-9cfb-38098ea1d667" providerId="ADAL" clId="{4AFADAAA-51A0-4A25-BA81-79AAAE436D35}" dt="2025-10-13T22:51:22.167" v="45" actId="47"/>
        <pc:sldMkLst>
          <pc:docMk/>
          <pc:sldMk cId="2836076801" sldId="1109"/>
        </pc:sldMkLst>
      </pc:sldChg>
      <pc:sldChg chg="modNotesTx">
        <pc:chgData name="Ewa Kazimierska" userId="8edb7084-dccb-4d8f-9cfb-38098ea1d667" providerId="ADAL" clId="{4AFADAAA-51A0-4A25-BA81-79AAAE436D35}" dt="2025-10-13T00:51:12.268" v="4" actId="6549"/>
        <pc:sldMkLst>
          <pc:docMk/>
          <pc:sldMk cId="186995745" sldId="1116"/>
        </pc:sldMkLst>
      </pc:sldChg>
      <pc:sldChg chg="modSp mod">
        <pc:chgData name="Ewa Kazimierska" userId="8edb7084-dccb-4d8f-9cfb-38098ea1d667" providerId="ADAL" clId="{4AFADAAA-51A0-4A25-BA81-79AAAE436D35}" dt="2025-10-13T00:51:44.832" v="5" actId="1076"/>
        <pc:sldMkLst>
          <pc:docMk/>
          <pc:sldMk cId="3012186741" sldId="1117"/>
        </pc:sldMkLst>
        <pc:graphicFrameChg chg="mod">
          <ac:chgData name="Ewa Kazimierska" userId="8edb7084-dccb-4d8f-9cfb-38098ea1d667" providerId="ADAL" clId="{4AFADAAA-51A0-4A25-BA81-79AAAE436D35}" dt="2025-10-13T00:51:44.832" v="5" actId="1076"/>
          <ac:graphicFrameMkLst>
            <pc:docMk/>
            <pc:sldMk cId="3012186741" sldId="1117"/>
            <ac:graphicFrameMk id="4" creationId="{C7569E4C-75C8-4B9C-BDF0-1175F8E9095B}"/>
          </ac:graphicFrameMkLst>
        </pc:graphicFrameChg>
      </pc:sldChg>
      <pc:sldChg chg="modNotesTx">
        <pc:chgData name="Ewa Kazimierska" userId="8edb7084-dccb-4d8f-9cfb-38098ea1d667" providerId="ADAL" clId="{4AFADAAA-51A0-4A25-BA81-79AAAE436D35}" dt="2025-10-13T00:59:03.957" v="16" actId="6549"/>
        <pc:sldMkLst>
          <pc:docMk/>
          <pc:sldMk cId="163521948" sldId="1118"/>
        </pc:sldMkLst>
      </pc:sldChg>
      <pc:sldChg chg="modNotesTx">
        <pc:chgData name="Ewa Kazimierska" userId="8edb7084-dccb-4d8f-9cfb-38098ea1d667" providerId="ADAL" clId="{4AFADAAA-51A0-4A25-BA81-79AAAE436D35}" dt="2025-10-13T00:59:35.629" v="18" actId="6549"/>
        <pc:sldMkLst>
          <pc:docMk/>
          <pc:sldMk cId="295687895" sldId="1120"/>
        </pc:sldMkLst>
      </pc:sldChg>
      <pc:sldChg chg="modNotesTx">
        <pc:chgData name="Ewa Kazimierska" userId="8edb7084-dccb-4d8f-9cfb-38098ea1d667" providerId="ADAL" clId="{4AFADAAA-51A0-4A25-BA81-79AAAE436D35}" dt="2025-10-13T00:59:41.064" v="19" actId="6549"/>
        <pc:sldMkLst>
          <pc:docMk/>
          <pc:sldMk cId="3035699526" sldId="1121"/>
        </pc:sldMkLst>
      </pc:sldChg>
      <pc:sldChg chg="modNotesTx">
        <pc:chgData name="Ewa Kazimierska" userId="8edb7084-dccb-4d8f-9cfb-38098ea1d667" providerId="ADAL" clId="{4AFADAAA-51A0-4A25-BA81-79AAAE436D35}" dt="2025-10-13T01:00:27.813" v="20" actId="6549"/>
        <pc:sldMkLst>
          <pc:docMk/>
          <pc:sldMk cId="3060343047" sldId="1123"/>
        </pc:sldMkLst>
      </pc:sldChg>
      <pc:sldChg chg="modNotesTx">
        <pc:chgData name="Ewa Kazimierska" userId="8edb7084-dccb-4d8f-9cfb-38098ea1d667" providerId="ADAL" clId="{4AFADAAA-51A0-4A25-BA81-79AAAE436D35}" dt="2025-10-13T01:00:36.951" v="23" actId="6549"/>
        <pc:sldMkLst>
          <pc:docMk/>
          <pc:sldMk cId="3253207745" sldId="1125"/>
        </pc:sldMkLst>
      </pc:sldChg>
      <pc:sldChg chg="add del modNotesTx">
        <pc:chgData name="Ewa Kazimierska" userId="8edb7084-dccb-4d8f-9cfb-38098ea1d667" providerId="ADAL" clId="{4AFADAAA-51A0-4A25-BA81-79AAAE436D35}" dt="2025-10-13T22:50:48.426" v="37"/>
        <pc:sldMkLst>
          <pc:docMk/>
          <pc:sldMk cId="2800602692" sldId="1126"/>
        </pc:sldMkLst>
      </pc:sldChg>
      <pc:sldChg chg="add del">
        <pc:chgData name="Ewa Kazimierska" userId="8edb7084-dccb-4d8f-9cfb-38098ea1d667" providerId="ADAL" clId="{4AFADAAA-51A0-4A25-BA81-79AAAE436D35}" dt="2025-10-13T22:50:48.426" v="37"/>
        <pc:sldMkLst>
          <pc:docMk/>
          <pc:sldMk cId="3255715664" sldId="1127"/>
        </pc:sldMkLst>
      </pc:sldChg>
      <pc:sldChg chg="add del modNotesTx">
        <pc:chgData name="Ewa Kazimierska" userId="8edb7084-dccb-4d8f-9cfb-38098ea1d667" providerId="ADAL" clId="{4AFADAAA-51A0-4A25-BA81-79AAAE436D35}" dt="2025-10-13T22:51:23.370" v="46" actId="47"/>
        <pc:sldMkLst>
          <pc:docMk/>
          <pc:sldMk cId="3660044046" sldId="1128"/>
        </pc:sldMkLst>
      </pc:sldChg>
      <pc:sldChg chg="add del modNotesTx">
        <pc:chgData name="Ewa Kazimierska" userId="8edb7084-dccb-4d8f-9cfb-38098ea1d667" providerId="ADAL" clId="{4AFADAAA-51A0-4A25-BA81-79AAAE436D35}" dt="2025-10-13T22:50:48.426" v="37"/>
        <pc:sldMkLst>
          <pc:docMk/>
          <pc:sldMk cId="522630263" sldId="1129"/>
        </pc:sldMkLst>
      </pc:sldChg>
      <pc:sldChg chg="modNotesTx">
        <pc:chgData name="Ewa Kazimierska" userId="8edb7084-dccb-4d8f-9cfb-38098ea1d667" providerId="ADAL" clId="{4AFADAAA-51A0-4A25-BA81-79AAAE436D35}" dt="2025-10-13T00:55:40.061" v="14" actId="6549"/>
        <pc:sldMkLst>
          <pc:docMk/>
          <pc:sldMk cId="3073215025" sldId="1130"/>
        </pc:sldMkLst>
      </pc:sldChg>
      <pc:sldChg chg="modNotesTx">
        <pc:chgData name="Ewa Kazimierska" userId="8edb7084-dccb-4d8f-9cfb-38098ea1d667" providerId="ADAL" clId="{4AFADAAA-51A0-4A25-BA81-79AAAE436D35}" dt="2025-10-13T00:58:36.725" v="15" actId="6549"/>
        <pc:sldMkLst>
          <pc:docMk/>
          <pc:sldMk cId="1798349560" sldId="1131"/>
        </pc:sldMkLst>
      </pc:sldChg>
      <pc:sldChg chg="delSp add del mod modNotesTx">
        <pc:chgData name="Ewa Kazimierska" userId="8edb7084-dccb-4d8f-9cfb-38098ea1d667" providerId="ADAL" clId="{4AFADAAA-51A0-4A25-BA81-79AAAE436D35}" dt="2025-10-13T22:52:40.787" v="47" actId="478"/>
        <pc:sldMkLst>
          <pc:docMk/>
          <pc:sldMk cId="2432618408" sldId="1133"/>
        </pc:sldMkLst>
        <pc:spChg chg="del">
          <ac:chgData name="Ewa Kazimierska" userId="8edb7084-dccb-4d8f-9cfb-38098ea1d667" providerId="ADAL" clId="{4AFADAAA-51A0-4A25-BA81-79AAAE436D35}" dt="2025-10-13T22:52:40.787" v="47" actId="478"/>
          <ac:spMkLst>
            <pc:docMk/>
            <pc:sldMk cId="2432618408" sldId="1133"/>
            <ac:spMk id="11" creationId="{E4FE69CC-439F-4295-8298-6ECB231B2A5F}"/>
          </ac:spMkLst>
        </pc:spChg>
      </pc:sldChg>
      <pc:sldChg chg="modNotesTx">
        <pc:chgData name="Ewa Kazimierska" userId="8edb7084-dccb-4d8f-9cfb-38098ea1d667" providerId="ADAL" clId="{4AFADAAA-51A0-4A25-BA81-79AAAE436D35}" dt="2025-10-13T00:55:34.576" v="13" actId="6549"/>
        <pc:sldMkLst>
          <pc:docMk/>
          <pc:sldMk cId="1921490049" sldId="1134"/>
        </pc:sldMkLst>
      </pc:sldChg>
      <pc:sldChg chg="add">
        <pc:chgData name="Ewa Kazimierska" userId="8edb7084-dccb-4d8f-9cfb-38098ea1d667" providerId="ADAL" clId="{4AFADAAA-51A0-4A25-BA81-79AAAE436D35}" dt="2025-10-13T22:50:48.426" v="37"/>
        <pc:sldMkLst>
          <pc:docMk/>
          <pc:sldMk cId="4205402653" sldId="11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6D0636-8CDF-4DD4-8A7E-E4A67942CE42}"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0E99C6-52E2-43A3-829E-F42F486A99A6}" type="slidenum">
              <a:rPr lang="en-GB" smtClean="0"/>
              <a:t>‹#›</a:t>
            </a:fld>
            <a:endParaRPr lang="en-GB"/>
          </a:p>
        </p:txBody>
      </p:sp>
    </p:spTree>
    <p:extLst>
      <p:ext uri="{BB962C8B-B14F-4D97-AF65-F5344CB8AC3E}">
        <p14:creationId xmlns:p14="http://schemas.microsoft.com/office/powerpoint/2010/main" val="551522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1</a:t>
            </a:fld>
            <a:endParaRPr lang="en-GB"/>
          </a:p>
        </p:txBody>
      </p:sp>
    </p:spTree>
    <p:extLst>
      <p:ext uri="{BB962C8B-B14F-4D97-AF65-F5344CB8AC3E}">
        <p14:creationId xmlns:p14="http://schemas.microsoft.com/office/powerpoint/2010/main" val="748747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a:t>
            </a:fld>
            <a:endParaRPr lang="en-GB"/>
          </a:p>
        </p:txBody>
      </p:sp>
    </p:spTree>
    <p:extLst>
      <p:ext uri="{BB962C8B-B14F-4D97-AF65-F5344CB8AC3E}">
        <p14:creationId xmlns:p14="http://schemas.microsoft.com/office/powerpoint/2010/main" val="3535249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a:t>
            </a:fld>
            <a:endParaRPr lang="en-GB"/>
          </a:p>
        </p:txBody>
      </p:sp>
    </p:spTree>
    <p:extLst>
      <p:ext uri="{BB962C8B-B14F-4D97-AF65-F5344CB8AC3E}">
        <p14:creationId xmlns:p14="http://schemas.microsoft.com/office/powerpoint/2010/main" val="1348961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4</a:t>
            </a:fld>
            <a:endParaRPr lang="en-GB"/>
          </a:p>
        </p:txBody>
      </p:sp>
    </p:spTree>
    <p:extLst>
      <p:ext uri="{BB962C8B-B14F-4D97-AF65-F5344CB8AC3E}">
        <p14:creationId xmlns:p14="http://schemas.microsoft.com/office/powerpoint/2010/main" val="277567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5</a:t>
            </a:fld>
            <a:endParaRPr lang="en-GB"/>
          </a:p>
        </p:txBody>
      </p:sp>
    </p:spTree>
    <p:extLst>
      <p:ext uri="{BB962C8B-B14F-4D97-AF65-F5344CB8AC3E}">
        <p14:creationId xmlns:p14="http://schemas.microsoft.com/office/powerpoint/2010/main" val="2624447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6</a:t>
            </a:fld>
            <a:endParaRPr lang="en-GB"/>
          </a:p>
        </p:txBody>
      </p:sp>
    </p:spTree>
    <p:extLst>
      <p:ext uri="{BB962C8B-B14F-4D97-AF65-F5344CB8AC3E}">
        <p14:creationId xmlns:p14="http://schemas.microsoft.com/office/powerpoint/2010/main" val="1439715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400" dirty="0">
                <a:effectLst/>
                <a:latin typeface="Calibri" panose="020F0502020204030204" pitchFamily="34" charset="0"/>
                <a:ea typeface="DengXian" panose="02010600030101010101" pitchFamily="2" charset="-122"/>
                <a:cs typeface="Times New Roman" panose="02020603050405020304" pitchFamily="18" charset="0"/>
              </a:rPr>
              <a:t>The specific interaction of EM radiation with explosive molecules allows for the identification of chemical bonds, functional groups, and molecular structures. For example:</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TNT (Trinitrotoluene):</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 presence of aromatic rings and nitro groups in TNT creates unique peaks in both FT-IR and Raman spectra.</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RDX and PETN:</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These explosives contain complex nitro-containing structures that are easily identifiable due to strong vibrational modes in the IR region and sharp peaks in Raman spectroscopy.</a:t>
            </a:r>
          </a:p>
          <a:p>
            <a:endParaRPr lang="en-GB" dirty="0"/>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7</a:t>
            </a:fld>
            <a:endParaRPr lang="en-GB"/>
          </a:p>
        </p:txBody>
      </p:sp>
    </p:spTree>
    <p:extLst>
      <p:ext uri="{BB962C8B-B14F-4D97-AF65-F5344CB8AC3E}">
        <p14:creationId xmlns:p14="http://schemas.microsoft.com/office/powerpoint/2010/main" val="1969611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8</a:t>
            </a:fld>
            <a:endParaRPr lang="en-GB"/>
          </a:p>
        </p:txBody>
      </p:sp>
    </p:spTree>
    <p:extLst>
      <p:ext uri="{BB962C8B-B14F-4D97-AF65-F5344CB8AC3E}">
        <p14:creationId xmlns:p14="http://schemas.microsoft.com/office/powerpoint/2010/main" val="2602509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9</a:t>
            </a:fld>
            <a:endParaRPr lang="en-GB"/>
          </a:p>
        </p:txBody>
      </p:sp>
    </p:spTree>
    <p:extLst>
      <p:ext uri="{BB962C8B-B14F-4D97-AF65-F5344CB8AC3E}">
        <p14:creationId xmlns:p14="http://schemas.microsoft.com/office/powerpoint/2010/main" val="3939904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10</a:t>
            </a:fld>
            <a:endParaRPr lang="en-GB"/>
          </a:p>
        </p:txBody>
      </p:sp>
    </p:spTree>
    <p:extLst>
      <p:ext uri="{BB962C8B-B14F-4D97-AF65-F5344CB8AC3E}">
        <p14:creationId xmlns:p14="http://schemas.microsoft.com/office/powerpoint/2010/main" val="1645959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11</a:t>
            </a:fld>
            <a:endParaRPr lang="en-GB"/>
          </a:p>
        </p:txBody>
      </p:sp>
    </p:spTree>
    <p:extLst>
      <p:ext uri="{BB962C8B-B14F-4D97-AF65-F5344CB8AC3E}">
        <p14:creationId xmlns:p14="http://schemas.microsoft.com/office/powerpoint/2010/main" val="3261455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we display the FT-IR fingerprints for our three reference explosives: TNT, RDX, and PETN. I’ve listed the most diagnostic peaks — these are the bands you should learn to spot and link back to the functional groups we discussed on the last slide. Start with TNT (left/top depending on layout). The two nitro bands near ~1550 cm⁻¹ (asymmetric) and ~1345 cm⁻¹ (symmetric) are strong and sharp — they’re the IR signature of nitroaromatic compounds. You’ll also see an aromatic C=C stretch near 1600 cm⁻¹. Those three features together give a robust fingerprint for TNT in the IR.</a:t>
            </a:r>
          </a:p>
          <a:p>
            <a:endParaRPr lang="en-GB" dirty="0"/>
          </a:p>
          <a:p>
            <a:r>
              <a:rPr lang="en-GB" dirty="0"/>
              <a:t>RDX has similar nitro-type bands, but with slightly different positions because these are nitramine groups in a cyclic environment. Look around ~1570 cm⁻¹ and ~1300 cm⁻¹, and also notice smaller ring deformation features near 900–930 cm⁻¹. RDX’s IR peaks tend to be less dominant than its Raman marker at ~880 cm⁻¹, but the IR still gives useful confirmation and helps with purity checks.</a:t>
            </a:r>
          </a:p>
          <a:p>
            <a:endParaRPr lang="en-GB" dirty="0"/>
          </a:p>
          <a:p>
            <a:r>
              <a:rPr lang="en-GB" dirty="0"/>
              <a:t>PETN — a nitrate ester — shows its strongest bands a bit higher for asymmetric ONO₂ stretching near ~1650 cm⁻¹, with a symmetric band around ~1280 cm⁻¹ and additional nitrate-ester related bands near 850–870 cm⁻¹. These features distinguish PETN from pure nitroaromatics and nitramines.</a:t>
            </a:r>
          </a:p>
          <a:p>
            <a:endParaRPr lang="en-GB" dirty="0"/>
          </a:p>
          <a:p>
            <a:r>
              <a:rPr lang="en-GB" dirty="0"/>
              <a:t>A few practical tips while you look at the spectra:</a:t>
            </a:r>
          </a:p>
          <a:p>
            <a:r>
              <a:rPr lang="en-GB" dirty="0"/>
              <a:t>Expect variation. Peak positions shift with crystal form, solvent or binder matrix, and even instrument calibration. A ±5–15 cm⁻¹ difference is common — we judge patterns, not absolute single numbers.</a:t>
            </a:r>
          </a:p>
          <a:p>
            <a:r>
              <a:rPr lang="en-GB" dirty="0"/>
              <a:t>Watch for broad OH bands around 3200–3400 cm⁻¹ — these usually indicate moisture or solvent residues and can signal contamination or incomplete drying after synthesis. That’s an operational flag.</a:t>
            </a:r>
          </a:p>
          <a:p>
            <a:r>
              <a:rPr lang="en-GB" dirty="0"/>
              <a:t>Use the pattern of peaks rather than one band alone. For example, a peak near 1550 cm⁻¹ plus a companion at 1345 cm⁻¹ strongly indicates nitro functionality; similar single peaks could be ambiguous.</a:t>
            </a:r>
          </a:p>
          <a:p>
            <a:r>
              <a:rPr lang="en-GB" dirty="0"/>
              <a:t>In the activity that follows (Activity 1) you’ll practice applying this pattern-recognition approach to decide whether a sample matches its target compound and whether it should be released or held.</a:t>
            </a:r>
          </a:p>
          <a:p>
            <a:r>
              <a:rPr lang="en-GB" dirty="0"/>
              <a:t>Quick classroom question before we move on: if you saw a strong 1550 cm⁻¹ band but no companion 1345 cm⁻¹ peak, what might you suspect? (Answer: possible mixture, overlapping bands, or instrument/sampling issue — you’d check chromatographic purity or run Raman/MS for confirmation.)”</a:t>
            </a:r>
          </a:p>
          <a:p>
            <a:endParaRPr lang="en-GB" dirty="0"/>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12</a:t>
            </a:fld>
            <a:endParaRPr lang="en-GB"/>
          </a:p>
        </p:txBody>
      </p:sp>
    </p:spTree>
    <p:extLst>
      <p:ext uri="{BB962C8B-B14F-4D97-AF65-F5344CB8AC3E}">
        <p14:creationId xmlns:p14="http://schemas.microsoft.com/office/powerpoint/2010/main" val="10608281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B0ACC3DB-303A-40F3-A218-C86FD4680690}" type="slidenum">
              <a:rPr lang="en-GB" smtClean="0"/>
              <a:t>14</a:t>
            </a:fld>
            <a:endParaRPr lang="en-GB"/>
          </a:p>
        </p:txBody>
      </p:sp>
    </p:spTree>
    <p:extLst>
      <p:ext uri="{BB962C8B-B14F-4D97-AF65-F5344CB8AC3E}">
        <p14:creationId xmlns:p14="http://schemas.microsoft.com/office/powerpoint/2010/main" val="3053446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Stokes vs. Anti-Stokes Raman Scattering:</a:t>
            </a:r>
          </a:p>
          <a:p>
            <a:r>
              <a:rPr lang="en-GB" sz="1200" dirty="0"/>
              <a:t>•	Stokes Scattering: Occurs when the scattered light has a lower energy than the incident light (more common in Raman spectroscopy).</a:t>
            </a:r>
          </a:p>
          <a:p>
            <a:r>
              <a:rPr lang="en-GB" sz="1200" dirty="0"/>
              <a:t>•	Anti-Stokes Scattering: Occurs when the scattered light has a higher energy than the incident light (less common but can be used to gather additional information).</a:t>
            </a:r>
          </a:p>
          <a:p>
            <a:endParaRPr lang="en-GB" dirty="0"/>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15</a:t>
            </a:fld>
            <a:endParaRPr lang="en-GB"/>
          </a:p>
        </p:txBody>
      </p:sp>
    </p:spTree>
    <p:extLst>
      <p:ext uri="{BB962C8B-B14F-4D97-AF65-F5344CB8AC3E}">
        <p14:creationId xmlns:p14="http://schemas.microsoft.com/office/powerpoint/2010/main" val="862521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16</a:t>
            </a:fld>
            <a:endParaRPr lang="en-GB"/>
          </a:p>
        </p:txBody>
      </p:sp>
    </p:spTree>
    <p:extLst>
      <p:ext uri="{BB962C8B-B14F-4D97-AF65-F5344CB8AC3E}">
        <p14:creationId xmlns:p14="http://schemas.microsoft.com/office/powerpoint/2010/main" val="19759330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17</a:t>
            </a:fld>
            <a:endParaRPr lang="en-GB"/>
          </a:p>
        </p:txBody>
      </p:sp>
    </p:spTree>
    <p:extLst>
      <p:ext uri="{BB962C8B-B14F-4D97-AF65-F5344CB8AC3E}">
        <p14:creationId xmlns:p14="http://schemas.microsoft.com/office/powerpoint/2010/main" val="21095347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18</a:t>
            </a:fld>
            <a:endParaRPr lang="en-GB"/>
          </a:p>
        </p:txBody>
      </p:sp>
    </p:spTree>
    <p:extLst>
      <p:ext uri="{BB962C8B-B14F-4D97-AF65-F5344CB8AC3E}">
        <p14:creationId xmlns:p14="http://schemas.microsoft.com/office/powerpoint/2010/main" val="10795227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19</a:t>
            </a:fld>
            <a:endParaRPr lang="en-GB"/>
          </a:p>
        </p:txBody>
      </p:sp>
    </p:spTree>
    <p:extLst>
      <p:ext uri="{BB962C8B-B14F-4D97-AF65-F5344CB8AC3E}">
        <p14:creationId xmlns:p14="http://schemas.microsoft.com/office/powerpoint/2010/main" val="2310447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20</a:t>
            </a:fld>
            <a:endParaRPr lang="en-GB"/>
          </a:p>
        </p:txBody>
      </p:sp>
    </p:spTree>
    <p:extLst>
      <p:ext uri="{BB962C8B-B14F-4D97-AF65-F5344CB8AC3E}">
        <p14:creationId xmlns:p14="http://schemas.microsoft.com/office/powerpoint/2010/main" val="702017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21</a:t>
            </a:fld>
            <a:endParaRPr lang="en-GB"/>
          </a:p>
        </p:txBody>
      </p:sp>
    </p:spTree>
    <p:extLst>
      <p:ext uri="{BB962C8B-B14F-4D97-AF65-F5344CB8AC3E}">
        <p14:creationId xmlns:p14="http://schemas.microsoft.com/office/powerpoint/2010/main" val="38598351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22</a:t>
            </a:fld>
            <a:endParaRPr lang="en-GB"/>
          </a:p>
        </p:txBody>
      </p:sp>
    </p:spTree>
    <p:extLst>
      <p:ext uri="{BB962C8B-B14F-4D97-AF65-F5344CB8AC3E}">
        <p14:creationId xmlns:p14="http://schemas.microsoft.com/office/powerpoint/2010/main" val="2116778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23</a:t>
            </a:fld>
            <a:endParaRPr lang="en-GB"/>
          </a:p>
        </p:txBody>
      </p:sp>
    </p:spTree>
    <p:extLst>
      <p:ext uri="{BB962C8B-B14F-4D97-AF65-F5344CB8AC3E}">
        <p14:creationId xmlns:p14="http://schemas.microsoft.com/office/powerpoint/2010/main" val="4130317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24</a:t>
            </a:fld>
            <a:endParaRPr lang="en-GB"/>
          </a:p>
        </p:txBody>
      </p:sp>
    </p:spTree>
    <p:extLst>
      <p:ext uri="{BB962C8B-B14F-4D97-AF65-F5344CB8AC3E}">
        <p14:creationId xmlns:p14="http://schemas.microsoft.com/office/powerpoint/2010/main" val="34350661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26</a:t>
            </a:fld>
            <a:endParaRPr lang="en-GB"/>
          </a:p>
        </p:txBody>
      </p:sp>
    </p:spTree>
    <p:extLst>
      <p:ext uri="{BB962C8B-B14F-4D97-AF65-F5344CB8AC3E}">
        <p14:creationId xmlns:p14="http://schemas.microsoft.com/office/powerpoint/2010/main" val="295924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27</a:t>
            </a:fld>
            <a:endParaRPr lang="en-GB"/>
          </a:p>
        </p:txBody>
      </p:sp>
    </p:spTree>
    <p:extLst>
      <p:ext uri="{BB962C8B-B14F-4D97-AF65-F5344CB8AC3E}">
        <p14:creationId xmlns:p14="http://schemas.microsoft.com/office/powerpoint/2010/main" val="27863857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29</a:t>
            </a:fld>
            <a:endParaRPr lang="en-GB"/>
          </a:p>
        </p:txBody>
      </p:sp>
    </p:spTree>
    <p:extLst>
      <p:ext uri="{BB962C8B-B14F-4D97-AF65-F5344CB8AC3E}">
        <p14:creationId xmlns:p14="http://schemas.microsoft.com/office/powerpoint/2010/main" val="2744913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30</a:t>
            </a:fld>
            <a:endParaRPr lang="en-GB"/>
          </a:p>
        </p:txBody>
      </p:sp>
    </p:spTree>
    <p:extLst>
      <p:ext uri="{BB962C8B-B14F-4D97-AF65-F5344CB8AC3E}">
        <p14:creationId xmlns:p14="http://schemas.microsoft.com/office/powerpoint/2010/main" val="27452494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31</a:t>
            </a:fld>
            <a:endParaRPr lang="en-GB"/>
          </a:p>
        </p:txBody>
      </p:sp>
    </p:spTree>
    <p:extLst>
      <p:ext uri="{BB962C8B-B14F-4D97-AF65-F5344CB8AC3E}">
        <p14:creationId xmlns:p14="http://schemas.microsoft.com/office/powerpoint/2010/main" val="15976053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point in the lifecycle, we’re talking about materials already manufactured and either in storage, being transported, or potentially encountered in the field.</a:t>
            </a:r>
          </a:p>
          <a:p>
            <a:r>
              <a:rPr lang="en-GB" dirty="0"/>
              <a:t>The goal here is </a:t>
            </a:r>
            <a:r>
              <a:rPr lang="en-GB" b="1" dirty="0"/>
              <a:t>rapid screening</a:t>
            </a:r>
            <a:r>
              <a:rPr lang="en-GB" dirty="0"/>
              <a:t> — quick, non-destructive methods that help you decide whether a substance is what you think it is, and whether it’s safe to proceed.</a:t>
            </a:r>
          </a:p>
          <a:p>
            <a:r>
              <a:rPr lang="en-GB" dirty="0"/>
              <a:t>The key methods used for this purpose are shown in the table.</a:t>
            </a:r>
          </a:p>
          <a:p>
            <a:r>
              <a:rPr lang="en-GB" dirty="0"/>
              <a:t>• </a:t>
            </a:r>
            <a:r>
              <a:rPr lang="en-GB" b="1" dirty="0"/>
              <a:t>Handheld Raman</a:t>
            </a:r>
            <a:r>
              <a:rPr lang="en-GB" dirty="0"/>
              <a:t> gives an immediate vibrational fingerprint. It’s excellent for confirming the presence of RDX or PETN — just point, scan, and match spectra against a built-in library. But remember that </a:t>
            </a:r>
            <a:r>
              <a:rPr lang="en-GB" b="1" dirty="0"/>
              <a:t>fluorescent materials</a:t>
            </a:r>
            <a:r>
              <a:rPr lang="en-GB" dirty="0"/>
              <a:t> (like coloured plastics or some binders) can overwhelm the Raman signal. If you see a glowing baseline instead of peaks — stop and send the sample for lab confirmation.</a:t>
            </a:r>
          </a:p>
          <a:p>
            <a:r>
              <a:rPr lang="en-GB" dirty="0"/>
              <a:t>• </a:t>
            </a:r>
            <a:r>
              <a:rPr lang="en-GB" b="1" dirty="0"/>
              <a:t>Portable FT-IR (ATR)</a:t>
            </a:r>
            <a:r>
              <a:rPr lang="en-GB" dirty="0"/>
              <a:t> devices can identify compounds like TNT or nitrate esters directly from surfaces. They’re easy to use but only sample the surface layer, so uneven contact or coatings can affect accuracy.</a:t>
            </a:r>
          </a:p>
          <a:p>
            <a:r>
              <a:rPr lang="en-GB" dirty="0"/>
              <a:t>• </a:t>
            </a:r>
            <a:r>
              <a:rPr lang="en-GB" b="1" dirty="0"/>
              <a:t>Ion Mobility Spectrometry (IMS)</a:t>
            </a:r>
            <a:r>
              <a:rPr lang="en-GB" dirty="0"/>
              <a:t> is what airports use — it detects trace vapours or residues by measuring how ions drift through an electric field. It’s highly sensitive but can give false positives, so we use it for </a:t>
            </a:r>
            <a:r>
              <a:rPr lang="en-GB" b="1" dirty="0"/>
              <a:t>screening</a:t>
            </a:r>
            <a:r>
              <a:rPr lang="en-GB" dirty="0"/>
              <a:t>, not confirmation.</a:t>
            </a:r>
          </a:p>
          <a:p>
            <a:r>
              <a:rPr lang="en-GB" dirty="0"/>
              <a:t>• </a:t>
            </a:r>
            <a:r>
              <a:rPr lang="en-GB" b="1" dirty="0"/>
              <a:t>Colorimetric or spot tests</a:t>
            </a:r>
            <a:r>
              <a:rPr lang="en-GB" dirty="0"/>
              <a:t> (such as Griess for nitrates) are quick chemical reactions that produce a colour change. They’re low-cost and easy, but only qualitative. Use them for a first impression, not a final decision.</a:t>
            </a:r>
          </a:p>
          <a:p>
            <a:r>
              <a:rPr lang="en-GB" dirty="0"/>
              <a:t>• </a:t>
            </a:r>
            <a:r>
              <a:rPr lang="en-GB" b="1" dirty="0"/>
              <a:t>XRF</a:t>
            </a:r>
            <a:r>
              <a:rPr lang="en-GB" dirty="0"/>
              <a:t> (X-ray fluorescence) and </a:t>
            </a:r>
            <a:r>
              <a:rPr lang="en-GB" b="1" dirty="0"/>
              <a:t>LIBS</a:t>
            </a:r>
            <a:r>
              <a:rPr lang="en-GB" dirty="0"/>
              <a:t> (Laser-Induced Breakdown Spectroscopy) are emerging tools that look at elemental composition — they’re very helpful for detecting metal-based residues or components in devices.</a:t>
            </a:r>
          </a:p>
          <a:p>
            <a:r>
              <a:rPr lang="en-GB" dirty="0"/>
              <a:t>The workflow here is simple and important:</a:t>
            </a:r>
            <a:br>
              <a:rPr lang="en-GB" dirty="0"/>
            </a:br>
            <a:r>
              <a:rPr lang="en-GB" b="1" dirty="0"/>
              <a:t>Screen → Secure → Confirm.</a:t>
            </a:r>
            <a:br>
              <a:rPr lang="en-GB" dirty="0"/>
            </a:br>
            <a:r>
              <a:rPr lang="en-GB" dirty="0"/>
              <a:t>Use a fast, portable test to screen; if positive, secure the sample and send it for laboratory confirmation by </a:t>
            </a:r>
            <a:r>
              <a:rPr lang="en-GB" b="1" dirty="0"/>
              <a:t>FT-IR, LC-MS, or MS</a:t>
            </a:r>
            <a:r>
              <a:rPr lang="en-GB" dirty="0"/>
              <a:t>.</a:t>
            </a:r>
          </a:p>
          <a:p>
            <a:r>
              <a:rPr lang="en-GB" dirty="0"/>
              <a:t>These tools are crucial at the </a:t>
            </a:r>
            <a:r>
              <a:rPr lang="en-GB" i="1" dirty="0"/>
              <a:t>Use</a:t>
            </a:r>
            <a:r>
              <a:rPr lang="en-GB" dirty="0"/>
              <a:t> and </a:t>
            </a:r>
            <a:r>
              <a:rPr lang="en-GB" i="1" dirty="0"/>
              <a:t>Forensic</a:t>
            </a:r>
            <a:r>
              <a:rPr lang="en-GB" dirty="0"/>
              <a:t> stages of the lifecycle, when quick and safe decisions matter most.”</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32</a:t>
            </a:fld>
            <a:endParaRPr lang="en-GB"/>
          </a:p>
        </p:txBody>
      </p:sp>
    </p:spTree>
    <p:extLst>
      <p:ext uri="{BB962C8B-B14F-4D97-AF65-F5344CB8AC3E}">
        <p14:creationId xmlns:p14="http://schemas.microsoft.com/office/powerpoint/2010/main" val="28841126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Mass spectrometry is an analytical technique that measures the mass-to-charge ratio (m/z) of ionised molecules and their fragments. It is widely used to identify and quantify compounds, including explosives, by breaking molecules into smaller charged fragments and determining their molecular weights. The resulting mass spectrum acts as a fingerprint for the compound, allowing for precise identification of explosive materials.</a:t>
            </a:r>
          </a:p>
          <a:p>
            <a:r>
              <a:rPr lang="en-GB" dirty="0"/>
              <a:t>•	Ionisation: In mass spectrometry, the sample (explosive material) is first ionised by converting the neutral molecules into charged particles (ions). This is typically achieved using techniques such as Electron Impact (EI) or Matrix-Assisted Laser Desorption Ionisation (MALDI). The ions are then separated based on their mass-to-charge ratio (m/z) and detected to generate a mass spectrum.</a:t>
            </a:r>
          </a:p>
          <a:p>
            <a:r>
              <a:rPr lang="en-GB" dirty="0"/>
              <a:t>•	Fragmentation: As the ionised molecules are accelerated through the mass spectrometer, they undergo fragmentation, breaking into smaller ions. Each fragment corresponds to a part of the original molecule, providing detailed information about the molecular structure. For explosives like TNT, RDX, and PETN, characteristic fragment patterns allow for precise identification.</a:t>
            </a:r>
          </a:p>
          <a:p>
            <a:r>
              <a:rPr lang="en-GB" dirty="0"/>
              <a:t>•	Mass-to-Charge Ratio (m/z): The m/z ratio is the key parameter in mass spectrometry, representing the mass of an ion divided by its charge. Explosives typically produce specific m/z values based on their molecular composition and fragmentation patterns. For example, the parent ion for TNT has a characteristic m/z value that corresponds to its molecular weight.</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34</a:t>
            </a:fld>
            <a:endParaRPr lang="en-GB"/>
          </a:p>
        </p:txBody>
      </p:sp>
    </p:spTree>
    <p:extLst>
      <p:ext uri="{BB962C8B-B14F-4D97-AF65-F5344CB8AC3E}">
        <p14:creationId xmlns:p14="http://schemas.microsoft.com/office/powerpoint/2010/main" val="13242720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simplified examples of </a:t>
            </a:r>
            <a:r>
              <a:rPr lang="en-GB" b="1" dirty="0"/>
              <a:t>mass spectra</a:t>
            </a:r>
            <a:r>
              <a:rPr lang="en-GB" dirty="0"/>
              <a:t> for TNT, RDX and PETN — three distinct classes of explosives.</a:t>
            </a:r>
          </a:p>
          <a:p>
            <a:r>
              <a:rPr lang="en-GB" dirty="0"/>
              <a:t>Each spectrum has one major parent ion and a handful of diagnostic fragments.</a:t>
            </a:r>
          </a:p>
          <a:p>
            <a:r>
              <a:rPr lang="en-GB" dirty="0"/>
              <a:t>• </a:t>
            </a:r>
            <a:r>
              <a:rPr lang="en-GB" b="1" dirty="0"/>
              <a:t>TNT</a:t>
            </a:r>
            <a:r>
              <a:rPr lang="en-GB" dirty="0"/>
              <a:t>, being a nitroaromatic, shows a strong parent ion at </a:t>
            </a:r>
            <a:r>
              <a:rPr lang="en-GB" b="1" dirty="0"/>
              <a:t>m/z 227</a:t>
            </a:r>
            <a:r>
              <a:rPr lang="en-GB" dirty="0"/>
              <a:t>, and then characteristic losses: –17 (OH loss → 210) and –30 (NO loss → 197). That pattern of sequential NO₂ loss is unmistakable.</a:t>
            </a:r>
          </a:p>
          <a:p>
            <a:r>
              <a:rPr lang="en-GB" dirty="0"/>
              <a:t>• </a:t>
            </a:r>
            <a:r>
              <a:rPr lang="en-GB" b="1" dirty="0"/>
              <a:t>RDX</a:t>
            </a:r>
            <a:r>
              <a:rPr lang="en-GB" dirty="0"/>
              <a:t> gives a parent around </a:t>
            </a:r>
            <a:r>
              <a:rPr lang="en-GB" b="1" dirty="0"/>
              <a:t>m/z 222</a:t>
            </a:r>
            <a:r>
              <a:rPr lang="en-GB" dirty="0"/>
              <a:t>, and fragments at 176 and 149 from ring breakdown. Those two fragments are so consistent that analysts use their relative intensity ratios as an ID criterion.</a:t>
            </a:r>
          </a:p>
          <a:p>
            <a:r>
              <a:rPr lang="en-GB" dirty="0"/>
              <a:t>• </a:t>
            </a:r>
            <a:r>
              <a:rPr lang="en-GB" b="1" dirty="0"/>
              <a:t>PETN</a:t>
            </a:r>
            <a:r>
              <a:rPr lang="en-GB" dirty="0"/>
              <a:t> is a nitrate ester with a parent ion at </a:t>
            </a:r>
            <a:r>
              <a:rPr lang="en-GB" b="1" dirty="0"/>
              <a:t>m/z 316</a:t>
            </a:r>
            <a:r>
              <a:rPr lang="en-GB" dirty="0"/>
              <a:t>, followed by loss of NO₂ and C–O–N cleavage fragments near 240 and 196.</a:t>
            </a:r>
          </a:p>
          <a:p>
            <a:r>
              <a:rPr lang="en-GB" dirty="0"/>
              <a:t>When interpreting MS, always confirm identity with </a:t>
            </a:r>
            <a:r>
              <a:rPr lang="en-GB" b="1" dirty="0"/>
              <a:t>two parameters</a:t>
            </a:r>
            <a:r>
              <a:rPr lang="en-GB" dirty="0"/>
              <a:t> — the correct </a:t>
            </a:r>
            <a:r>
              <a:rPr lang="en-GB" b="1" dirty="0"/>
              <a:t>m/z pattern</a:t>
            </a:r>
            <a:r>
              <a:rPr lang="en-GB" dirty="0"/>
              <a:t> and a matching </a:t>
            </a:r>
            <a:r>
              <a:rPr lang="en-GB" b="1" dirty="0"/>
              <a:t>retention time</a:t>
            </a:r>
            <a:r>
              <a:rPr lang="en-GB" dirty="0"/>
              <a:t> from the chromatographic step.</a:t>
            </a:r>
          </a:p>
          <a:p>
            <a:r>
              <a:rPr lang="en-GB" dirty="0"/>
              <a:t>In practice, you’d run a reference standard and overlay its spectrum with the unknown. A ≥ 90 % match score in the library plus matching retention time is usually enough for a confirmed identification</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36</a:t>
            </a:fld>
            <a:endParaRPr lang="en-GB"/>
          </a:p>
        </p:txBody>
      </p:sp>
    </p:spTree>
    <p:extLst>
      <p:ext uri="{BB962C8B-B14F-4D97-AF65-F5344CB8AC3E}">
        <p14:creationId xmlns:p14="http://schemas.microsoft.com/office/powerpoint/2010/main" val="25957455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37</a:t>
            </a:fld>
            <a:endParaRPr lang="en-GB"/>
          </a:p>
        </p:txBody>
      </p:sp>
    </p:spTree>
    <p:extLst>
      <p:ext uri="{BB962C8B-B14F-4D97-AF65-F5344CB8AC3E}">
        <p14:creationId xmlns:p14="http://schemas.microsoft.com/office/powerpoint/2010/main" val="42281344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now come to the </a:t>
            </a:r>
            <a:r>
              <a:rPr lang="en-GB" b="1" dirty="0"/>
              <a:t>final stage of the explosives lifecycle</a:t>
            </a:r>
            <a:r>
              <a:rPr lang="en-GB" dirty="0"/>
              <a:t> — environmental and disposal monitoring.</a:t>
            </a:r>
          </a:p>
          <a:p>
            <a:r>
              <a:rPr lang="en-GB" dirty="0"/>
              <a:t>Once a product has reached end-of-life or has been neutralised, we must prove analytically that it’s </a:t>
            </a:r>
            <a:r>
              <a:rPr lang="en-GB" b="1" dirty="0"/>
              <a:t>no longer hazardous</a:t>
            </a:r>
            <a:r>
              <a:rPr lang="en-GB" dirty="0"/>
              <a:t> and that </a:t>
            </a:r>
            <a:r>
              <a:rPr lang="en-GB" b="1" dirty="0"/>
              <a:t>no residues</a:t>
            </a:r>
            <a:r>
              <a:rPr lang="en-GB" dirty="0"/>
              <a:t> remain in soil, wastewater, or air emissions.</a:t>
            </a:r>
          </a:p>
          <a:p>
            <a:r>
              <a:rPr lang="en-GB" dirty="0"/>
              <a:t>This is where </a:t>
            </a:r>
            <a:r>
              <a:rPr lang="en-GB" b="1" dirty="0"/>
              <a:t>chromatography and mass spectrometry</a:t>
            </a:r>
            <a:r>
              <a:rPr lang="en-GB" dirty="0"/>
              <a:t> again play major roles.</a:t>
            </a:r>
          </a:p>
          <a:p>
            <a:r>
              <a:rPr lang="en-GB" dirty="0"/>
              <a:t>• </a:t>
            </a:r>
            <a:r>
              <a:rPr lang="en-GB" b="1" dirty="0"/>
              <a:t>LC-MS and GC-MS</a:t>
            </a:r>
            <a:r>
              <a:rPr lang="en-GB" dirty="0"/>
              <a:t> are used to detect trace organic residues — down to microgram per litre levels — of explosives and their degradation products. For example, TNT breaks down into amino- and nitro-derivatives that can persist in soil. These are monitored regularly at military training sites and demolition ranges.</a:t>
            </a:r>
          </a:p>
          <a:p>
            <a:r>
              <a:rPr lang="en-GB" dirty="0"/>
              <a:t>• </a:t>
            </a:r>
            <a:r>
              <a:rPr lang="en-GB" b="1" dirty="0"/>
              <a:t>ICP-MS</a:t>
            </a:r>
            <a:r>
              <a:rPr lang="en-GB" dirty="0"/>
              <a:t> (Inductively Coupled Plasma Mass Spectrometry) measures trace metals — lead, copper, zinc — from detonators, casings, or additives. Even low concentrations matter environmentally.</a:t>
            </a:r>
          </a:p>
          <a:p>
            <a:r>
              <a:rPr lang="en-GB" dirty="0"/>
              <a:t>• </a:t>
            </a:r>
            <a:r>
              <a:rPr lang="en-GB" b="1" dirty="0"/>
              <a:t>TOC (Total Organic Carbon)</a:t>
            </a:r>
            <a:r>
              <a:rPr lang="en-GB" dirty="0"/>
              <a:t> and </a:t>
            </a:r>
            <a:r>
              <a:rPr lang="en-GB" b="1" dirty="0"/>
              <a:t>COD (Chemical Oxygen Demand)</a:t>
            </a:r>
            <a:r>
              <a:rPr lang="en-GB" dirty="0"/>
              <a:t> tests assess overall organic load. They’re less specific but give a quick read on whether combustion or bioremediation was complete.</a:t>
            </a:r>
          </a:p>
          <a:p>
            <a:r>
              <a:rPr lang="en-GB" dirty="0"/>
              <a:t>• </a:t>
            </a:r>
            <a:r>
              <a:rPr lang="en-GB" b="1" dirty="0"/>
              <a:t>UV-Vis</a:t>
            </a:r>
            <a:r>
              <a:rPr lang="en-GB" dirty="0"/>
              <a:t> or </a:t>
            </a:r>
            <a:r>
              <a:rPr lang="en-GB" b="1" dirty="0"/>
              <a:t>Ion Chromatography</a:t>
            </a:r>
            <a:r>
              <a:rPr lang="en-GB" dirty="0"/>
              <a:t> can track nitrate and nitrite ions, stabiliser fragments, or washout products in effluent water — simple but essential checks for environmental compliance.</a:t>
            </a:r>
          </a:p>
          <a:p>
            <a:r>
              <a:rPr lang="en-GB" dirty="0"/>
              <a:t>In applied practice, the process is straightforward:</a:t>
            </a:r>
            <a:br>
              <a:rPr lang="en-GB" dirty="0"/>
            </a:br>
            <a:r>
              <a:rPr lang="en-GB" b="1" dirty="0"/>
              <a:t>Test → Compare to limits → Decide → Remediate or Approve.</a:t>
            </a:r>
            <a:endParaRPr lang="en-GB" dirty="0"/>
          </a:p>
          <a:p>
            <a:r>
              <a:rPr lang="en-GB" dirty="0"/>
              <a:t>If all residues are below thresholds, the site or batch can be approved for clearance.</a:t>
            </a:r>
            <a:br>
              <a:rPr lang="en-GB" dirty="0"/>
            </a:br>
            <a:r>
              <a:rPr lang="en-GB" dirty="0"/>
              <a:t>If contamination remains, remediation steps are repeated — such as additional wash cycles, incineration, or soil treatment — and re-tested until results meet standards.</a:t>
            </a:r>
          </a:p>
          <a:p>
            <a:r>
              <a:rPr lang="en-GB" dirty="0"/>
              <a:t>This analytical verification is what closes the lifecycle safely and ethically. It also reflects the </a:t>
            </a:r>
            <a:r>
              <a:rPr lang="en-GB" b="1" dirty="0"/>
              <a:t>sustainability and environmental responsibility</a:t>
            </a:r>
            <a:r>
              <a:rPr lang="en-GB" dirty="0"/>
              <a:t> aspect of modern OME engineering.</a:t>
            </a:r>
          </a:p>
          <a:p>
            <a:r>
              <a:rPr lang="en-GB" dirty="0"/>
              <a:t>On the next slide, we’ll formalise this approach in a short practical — </a:t>
            </a:r>
            <a:r>
              <a:rPr lang="en-GB" b="1" dirty="0"/>
              <a:t>Activity 3: The Monitoring Plan</a:t>
            </a:r>
            <a:r>
              <a:rPr lang="en-GB" dirty="0"/>
              <a:t> — where you’ll design a 6-month analytical schedule for a stored explosive product.</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38</a:t>
            </a:fld>
            <a:endParaRPr lang="en-GB"/>
          </a:p>
        </p:txBody>
      </p:sp>
    </p:spTree>
    <p:extLst>
      <p:ext uri="{BB962C8B-B14F-4D97-AF65-F5344CB8AC3E}">
        <p14:creationId xmlns:p14="http://schemas.microsoft.com/office/powerpoint/2010/main" val="3120990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brings everything together. It’s your </a:t>
            </a:r>
            <a:r>
              <a:rPr lang="en-GB" b="1" dirty="0"/>
              <a:t>one-page summary</a:t>
            </a:r>
            <a:r>
              <a:rPr lang="en-GB" dirty="0"/>
              <a:t> of how analytical methods map onto the explosive lifecycle.</a:t>
            </a:r>
          </a:p>
          <a:p>
            <a:r>
              <a:rPr lang="en-GB" dirty="0"/>
              <a:t>Let’s read it as a story:</a:t>
            </a:r>
          </a:p>
          <a:p>
            <a:r>
              <a:rPr lang="en-GB" b="1" dirty="0"/>
              <a:t>Manufacture:</a:t>
            </a:r>
            <a:r>
              <a:rPr lang="en-GB" dirty="0"/>
              <a:t> We begin by verifying that we’ve made the right compound and that it’s pure. FT-IR or Raman confirm identity; HPLC or GC quantify purity. If a batch is ≥ 95% pure and spectra match, it’s released; otherwise, it’s held or reprocessed.</a:t>
            </a:r>
          </a:p>
          <a:p>
            <a:r>
              <a:rPr lang="en-GB" b="1" dirty="0"/>
              <a:t>Storage:</a:t>
            </a:r>
            <a:r>
              <a:rPr lang="en-GB" dirty="0"/>
              <a:t> Over time, explosives age. DSC and TGA monitor their thermal stability; sensitivity tests tell us whether the material is becoming more reactive. If the decomposition onset temperature stays ≥ 50 °C above the storage temperature, it’s safe. If that margin drops by more than 10–15 °C, we quarantine and investigate.</a:t>
            </a:r>
          </a:p>
          <a:p>
            <a:r>
              <a:rPr lang="en-GB" b="1" dirty="0"/>
              <a:t>Use / Field:</a:t>
            </a:r>
            <a:r>
              <a:rPr lang="en-GB" dirty="0"/>
              <a:t> At the point of use, safety depends on knowing what you’re handling. Handheld Raman and portable FT-IR give instant, non-destructive identification. If results match the expected compound, the device can proceed to deployment; if not, we secure and confirm in the lab.</a:t>
            </a:r>
          </a:p>
          <a:p>
            <a:r>
              <a:rPr lang="en-GB" b="1" dirty="0"/>
              <a:t>Forensic / Post-blast:</a:t>
            </a:r>
            <a:r>
              <a:rPr lang="en-GB" dirty="0"/>
              <a:t> After an event or a test, GC-MS or LC-MS/MS are used to identify residues and confirm which explosive was involved. SEM-EDS complements this by showing particle morphology and elemental composition. Chain-of-custody protocols apply here because this data may become evidence.</a:t>
            </a:r>
          </a:p>
          <a:p>
            <a:r>
              <a:rPr lang="en-GB" b="1" dirty="0"/>
              <a:t>Disposal / Environmental monitoring:</a:t>
            </a:r>
            <a:r>
              <a:rPr lang="en-GB" dirty="0"/>
              <a:t> At end-of-life, LC-MS and ICP-MS verify that residues are gone or below regulatory limits. TOC/COD and ion chromatography confirm that water and soil are clean. Results determine whether the site can be released or needs remediation.</a:t>
            </a:r>
          </a:p>
          <a:p>
            <a:r>
              <a:rPr lang="en-GB" b="1" dirty="0"/>
              <a:t>R&amp;D / Structural work:</a:t>
            </a:r>
            <a:r>
              <a:rPr lang="en-GB" dirty="0"/>
              <a:t> Finally, NMR and complementary FT-IR support research — confirming structure, checking nitration positions, and studying stabiliser or binder effects in PBXs.</a:t>
            </a:r>
          </a:p>
          <a:p>
            <a:r>
              <a:rPr lang="en-GB" dirty="0"/>
              <a:t>The key message: </a:t>
            </a:r>
            <a:r>
              <a:rPr lang="en-GB" b="1" dirty="0"/>
              <a:t>analytical evidence is the foundation for every decision</a:t>
            </a:r>
            <a:r>
              <a:rPr lang="en-GB" dirty="0"/>
              <a:t> across the lifecycle — from production to sustainability.</a:t>
            </a:r>
          </a:p>
          <a:p>
            <a:r>
              <a:rPr lang="en-GB" dirty="0"/>
              <a:t>In the next slide, we’ll close with a short quiz and reflection to check how these methods fit into your decision-making toolkit.</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39</a:t>
            </a:fld>
            <a:endParaRPr lang="en-GB"/>
          </a:p>
        </p:txBody>
      </p:sp>
    </p:spTree>
    <p:extLst>
      <p:ext uri="{BB962C8B-B14F-4D97-AF65-F5344CB8AC3E}">
        <p14:creationId xmlns:p14="http://schemas.microsoft.com/office/powerpoint/2010/main" val="42447383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Activity 3 — your final, short practical task.</a:t>
            </a:r>
          </a:p>
          <a:p>
            <a:r>
              <a:rPr lang="en-GB" dirty="0"/>
              <a:t>You are designing a </a:t>
            </a:r>
            <a:r>
              <a:rPr lang="en-GB" b="1" dirty="0"/>
              <a:t>6-month monitoring plan</a:t>
            </a:r>
            <a:r>
              <a:rPr lang="en-GB" dirty="0"/>
              <a:t> for an assigned product (use the product I assigned at the start of the lecture — or pick one from the handout list). The goal is to pick tests and frequencies that </a:t>
            </a:r>
            <a:r>
              <a:rPr lang="en-GB" i="1" dirty="0"/>
              <a:t>directly answer the key risk question</a:t>
            </a:r>
            <a:r>
              <a:rPr lang="en-GB" dirty="0"/>
              <a:t> for that product: is it a purity problem, a stability problem, or an environmental risk?</a:t>
            </a:r>
          </a:p>
          <a:p>
            <a:r>
              <a:rPr lang="en-GB" dirty="0"/>
              <a:t>Follow the template on the slide: name the product and its primary hazard in one line. Then choose </a:t>
            </a:r>
            <a:r>
              <a:rPr lang="en-GB" b="1" dirty="0"/>
              <a:t>two primary tests</a:t>
            </a:r>
            <a:r>
              <a:rPr lang="en-GB" dirty="0"/>
              <a:t> (and one optional confirmatory test). Be brief in your justification — </a:t>
            </a:r>
            <a:r>
              <a:rPr lang="en-GB" i="1" dirty="0"/>
              <a:t>why</a:t>
            </a:r>
            <a:r>
              <a:rPr lang="en-GB" dirty="0"/>
              <a:t> does that test answer the risk question? For example: ‘HPLC — detects new impurities that would lower purity below spec’ or ‘DSC — tracks decomposition onset and storage safety margin’.</a:t>
            </a:r>
          </a:p>
          <a:p>
            <a:r>
              <a:rPr lang="en-GB" dirty="0"/>
              <a:t>For </a:t>
            </a:r>
            <a:r>
              <a:rPr lang="en-GB" b="1" dirty="0"/>
              <a:t>frequency</a:t>
            </a:r>
            <a:r>
              <a:rPr lang="en-GB" dirty="0"/>
              <a:t>, be realistic: a typical plan might require a baseline test at receipt, monthly HPLC for the first three months for a sensitive formulation, and a DSC check at months 0, 3 and 6. Don’t over-test — remember the golden rule: </a:t>
            </a:r>
            <a:r>
              <a:rPr lang="en-GB" b="1" dirty="0"/>
              <a:t>choose the simplest method that answers the safety question reliably.</a:t>
            </a:r>
            <a:endParaRPr lang="en-GB" dirty="0"/>
          </a:p>
          <a:p>
            <a:r>
              <a:rPr lang="en-GB" b="1" dirty="0"/>
              <a:t>Pass / Fail criteria</a:t>
            </a:r>
            <a:r>
              <a:rPr lang="en-GB" dirty="0"/>
              <a:t> must be quantitative if possible (e.g., HPLC ≥ 95% purity; DSC onset ≥ storage + 50 °C), or minimally descriptive (‘no new peaks &gt;2% area’). Then state the immediate action if a test fails — e.g., ‘quarantine and re-test; notify safety officer within 24 hours; perform confirmatory MS’.</a:t>
            </a:r>
          </a:p>
          <a:p>
            <a:r>
              <a:rPr lang="en-GB" dirty="0"/>
              <a:t>You have </a:t>
            </a:r>
            <a:r>
              <a:rPr lang="en-GB" b="1" dirty="0"/>
              <a:t>6–7 minutes</a:t>
            </a:r>
            <a:r>
              <a:rPr lang="en-GB" dirty="0"/>
              <a:t>. Submit a one-paragraph plan or fill the template. I will ask for </a:t>
            </a:r>
            <a:r>
              <a:rPr lang="en-GB" b="1" dirty="0"/>
              <a:t>three volunteers</a:t>
            </a:r>
            <a:r>
              <a:rPr lang="en-GB" dirty="0"/>
              <a:t> to read their plans aloud; we’ll discuss whether the tests and frequencies are appropriate and suggest improvements.</a:t>
            </a:r>
          </a:p>
          <a:p>
            <a:r>
              <a:rPr lang="en-GB" dirty="0"/>
              <a:t>Grading note: I’m looking for appropriateness and justification — not exhaustive detail. A good plan demonstrates: (1) the test answers the primary risk question, (2) frequency is proportionate to risk, and (3) clear pass/fail actions are given.</a:t>
            </a:r>
          </a:p>
          <a:p>
            <a:r>
              <a:rPr lang="en-GB" dirty="0"/>
              <a:t>Begin now — and remember the example on the slide if you need a model</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40</a:t>
            </a:fld>
            <a:endParaRPr lang="en-GB"/>
          </a:p>
        </p:txBody>
      </p:sp>
    </p:spTree>
    <p:extLst>
      <p:ext uri="{BB962C8B-B14F-4D97-AF65-F5344CB8AC3E}">
        <p14:creationId xmlns:p14="http://schemas.microsoft.com/office/powerpoint/2010/main" val="28631438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close the technical part of the lecture with the responsibilities that come with analytical data in energetic materials.</a:t>
            </a:r>
          </a:p>
          <a:p>
            <a:r>
              <a:rPr lang="en-GB" dirty="0"/>
              <a:t>Analytical work in explosives chemistry carries both </a:t>
            </a:r>
            <a:r>
              <a:rPr lang="en-GB" b="1" dirty="0"/>
              <a:t>safety</a:t>
            </a:r>
            <a:r>
              <a:rPr lang="en-GB" dirty="0"/>
              <a:t> and </a:t>
            </a:r>
            <a:r>
              <a:rPr lang="en-GB" b="1" dirty="0"/>
              <a:t>ethical obligations</a:t>
            </a:r>
            <a:r>
              <a:rPr lang="en-GB" dirty="0"/>
              <a:t>.</a:t>
            </a:r>
          </a:p>
          <a:p>
            <a:r>
              <a:rPr lang="en-GB" dirty="0"/>
              <a:t>First and foremost — </a:t>
            </a:r>
            <a:r>
              <a:rPr lang="en-GB" b="1" dirty="0"/>
              <a:t>legal compliance</a:t>
            </a:r>
            <a:r>
              <a:rPr lang="en-GB" dirty="0"/>
              <a:t>. Live energetic materials may only be handled, tested, or stored in certified facilities, following your institution’s and national regulations. Any demonstration samples in this module use safe surrogates, not actual explosives.</a:t>
            </a:r>
          </a:p>
          <a:p>
            <a:r>
              <a:rPr lang="en-GB" dirty="0"/>
              <a:t>Second — </a:t>
            </a:r>
            <a:r>
              <a:rPr lang="en-GB" b="1" dirty="0"/>
              <a:t>data integrity</a:t>
            </a:r>
            <a:r>
              <a:rPr lang="en-GB" dirty="0"/>
              <a:t>. Analytical results form the foundation for decisions about production, safety, and environmental clearance. Every dataset must be reproducible and traceable — that means recording sample IDs, methods, calibration, and operators. If the data ever enters a regulatory or forensic context, incomplete or undocumented results are unacceptable.</a:t>
            </a:r>
          </a:p>
          <a:p>
            <a:r>
              <a:rPr lang="en-GB" dirty="0"/>
              <a:t>Third — </a:t>
            </a:r>
            <a:r>
              <a:rPr lang="en-GB" b="1" dirty="0"/>
              <a:t>chain of custody</a:t>
            </a:r>
            <a:r>
              <a:rPr lang="en-GB" dirty="0"/>
              <a:t>. Especially for forensic or incident investigations, you must document every transfer and handling step. A result with broken custody can’t be used legally, no matter how accurate.</a:t>
            </a:r>
          </a:p>
          <a:p>
            <a:r>
              <a:rPr lang="en-GB" dirty="0"/>
              <a:t>Fourth — </a:t>
            </a:r>
            <a:r>
              <a:rPr lang="en-GB" b="1" dirty="0"/>
              <a:t>environmental stewardship</a:t>
            </a:r>
            <a:r>
              <a:rPr lang="en-GB" dirty="0"/>
              <a:t>. Disposal of solvents, degraded materials, and wash residues must follow hazardous-waste regulations. Every analysis step should aim to minimise environmental impact.</a:t>
            </a:r>
          </a:p>
          <a:p>
            <a:r>
              <a:rPr lang="en-GB" dirty="0"/>
              <a:t>Finally — </a:t>
            </a:r>
            <a:r>
              <a:rPr lang="en-GB" b="1" dirty="0"/>
              <a:t>communication and escalation</a:t>
            </a:r>
            <a:r>
              <a:rPr lang="en-GB" dirty="0"/>
              <a:t>. If analytical data suggest a stability or contamination problem, it’s your duty to report it immediately — not to interpret or conceal it. Safety officers and supervisors need that information to act.</a:t>
            </a:r>
          </a:p>
          <a:p>
            <a:r>
              <a:rPr lang="en-GB" dirty="0"/>
              <a:t>Looking forward, this field is evolving fast. We’re seeing </a:t>
            </a:r>
            <a:r>
              <a:rPr lang="en-GB" b="1" dirty="0"/>
              <a:t>miniaturised Raman and FT-IR devices</a:t>
            </a:r>
            <a:r>
              <a:rPr lang="en-GB" dirty="0"/>
              <a:t> mounted on robots or drones for remote scanning, </a:t>
            </a:r>
            <a:r>
              <a:rPr lang="en-GB" b="1" dirty="0"/>
              <a:t>AI-assisted spectral interpretation</a:t>
            </a:r>
            <a:r>
              <a:rPr lang="en-GB" dirty="0"/>
              <a:t> that predicts degradation trends, and new </a:t>
            </a:r>
            <a:r>
              <a:rPr lang="en-GB" b="1" dirty="0"/>
              <a:t>green energetic materials</a:t>
            </a:r>
            <a:r>
              <a:rPr lang="en-GB" dirty="0"/>
              <a:t> that require analytical proof of lower toxicity.</a:t>
            </a:r>
          </a:p>
          <a:p>
            <a:r>
              <a:rPr lang="en-GB" dirty="0"/>
              <a:t>So, professional practice in OME chemistry combines </a:t>
            </a:r>
            <a:r>
              <a:rPr lang="en-GB" b="1" dirty="0"/>
              <a:t>technical skill with ethical responsibility</a:t>
            </a:r>
            <a:r>
              <a:rPr lang="en-GB" dirty="0"/>
              <a:t>. Remember the line on the slide: </a:t>
            </a:r>
            <a:r>
              <a:rPr lang="en-GB" i="1" dirty="0"/>
              <a:t>Safety and data integrity are not optional — they define professional competence.</a:t>
            </a:r>
            <a:endParaRPr lang="en-GB" dirty="0"/>
          </a:p>
          <a:p>
            <a:r>
              <a:rPr lang="en-GB" dirty="0"/>
              <a:t>Next, we’ll finish with a quick 3-question recap quiz to consolidate the key ideas from today.</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41</a:t>
            </a:fld>
            <a:endParaRPr lang="en-GB"/>
          </a:p>
        </p:txBody>
      </p:sp>
    </p:spTree>
    <p:extLst>
      <p:ext uri="{BB962C8B-B14F-4D97-AF65-F5344CB8AC3E}">
        <p14:creationId xmlns:p14="http://schemas.microsoft.com/office/powerpoint/2010/main" val="10736633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Alright — let’s check how much we’ve absorbed today.</a:t>
            </a:r>
          </a:p>
          <a:p>
            <a:r>
              <a:rPr lang="en-GB" b="1" dirty="0"/>
              <a:t>Question 1:</a:t>
            </a:r>
            <a:r>
              <a:rPr lang="en-GB" dirty="0"/>
              <a:t> Which technique best tracks </a:t>
            </a:r>
            <a:r>
              <a:rPr lang="en-GB" i="1" dirty="0"/>
              <a:t>thermal stability</a:t>
            </a:r>
            <a:r>
              <a:rPr lang="en-GB" dirty="0"/>
              <a:t>?</a:t>
            </a:r>
            <a:br>
              <a:rPr lang="en-GB" dirty="0"/>
            </a:br>
            <a:r>
              <a:rPr lang="en-GB" dirty="0"/>
              <a:t>Hands up for Raman? … for DSC? … for HPLC?</a:t>
            </a:r>
            <a:br>
              <a:rPr lang="en-GB" dirty="0"/>
            </a:br>
            <a:r>
              <a:rPr lang="en-GB" dirty="0"/>
              <a:t>✅ Correct — </a:t>
            </a:r>
            <a:r>
              <a:rPr lang="en-GB" b="1" dirty="0"/>
              <a:t>DSC</a:t>
            </a:r>
            <a:r>
              <a:rPr lang="en-GB" dirty="0"/>
              <a:t> tells us when decomposition begins and helps set safe storage limits.</a:t>
            </a:r>
          </a:p>
          <a:p>
            <a:r>
              <a:rPr lang="en-GB" b="1" dirty="0"/>
              <a:t>Question 2:</a:t>
            </a:r>
            <a:r>
              <a:rPr lang="en-GB" dirty="0"/>
              <a:t> A Raman line at about </a:t>
            </a:r>
            <a:r>
              <a:rPr lang="en-GB" b="1" dirty="0"/>
              <a:t>880 cm⁻¹</a:t>
            </a:r>
            <a:r>
              <a:rPr lang="en-GB" dirty="0"/>
              <a:t> — what explosive does that tell you?</a:t>
            </a:r>
            <a:br>
              <a:rPr lang="en-GB" dirty="0"/>
            </a:br>
            <a:r>
              <a:rPr lang="en-GB" dirty="0"/>
              <a:t>✅ </a:t>
            </a:r>
            <a:r>
              <a:rPr lang="en-GB" b="1" dirty="0"/>
              <a:t>RDX.</a:t>
            </a:r>
            <a:r>
              <a:rPr lang="en-GB" dirty="0"/>
              <a:t> That’s the symmetric nitramine stretch we talked about — the key Raman fingerprint.</a:t>
            </a:r>
          </a:p>
          <a:p>
            <a:r>
              <a:rPr lang="en-GB" b="1" dirty="0"/>
              <a:t>Question 3:</a:t>
            </a:r>
            <a:r>
              <a:rPr lang="en-GB" dirty="0"/>
              <a:t> If FT-IR purity drops below 95 % or the DSC onset shifts down by more than 10 °C, what’s the correct action?</a:t>
            </a:r>
            <a:br>
              <a:rPr lang="en-GB" dirty="0"/>
            </a:br>
            <a:r>
              <a:rPr lang="en-GB" dirty="0"/>
              <a:t>✅ </a:t>
            </a:r>
            <a:r>
              <a:rPr lang="en-GB" b="1" dirty="0"/>
              <a:t>Hold and investigate.</a:t>
            </a:r>
            <a:r>
              <a:rPr lang="en-GB" dirty="0"/>
              <a:t> Quarantine the batch, re-test, and alert the safety officer. Never release material with questionable data.</a:t>
            </a:r>
          </a:p>
          <a:p>
            <a:r>
              <a:rPr lang="en-GB" dirty="0"/>
              <a:t>These three examples summarise the whole session:</a:t>
            </a:r>
          </a:p>
          <a:p>
            <a:pPr>
              <a:buFont typeface="Arial" panose="020B0604020202020204" pitchFamily="34" charset="0"/>
              <a:buChar char="•"/>
            </a:pPr>
            <a:r>
              <a:rPr lang="en-GB" dirty="0"/>
              <a:t>Use the right method for the right question.</a:t>
            </a:r>
          </a:p>
          <a:p>
            <a:pPr>
              <a:buFont typeface="Arial" panose="020B0604020202020204" pitchFamily="34" charset="0"/>
              <a:buChar char="•"/>
            </a:pPr>
            <a:r>
              <a:rPr lang="en-GB" dirty="0"/>
              <a:t>Interpret the result, don’t just record it.</a:t>
            </a:r>
          </a:p>
          <a:p>
            <a:pPr>
              <a:buFont typeface="Arial" panose="020B0604020202020204" pitchFamily="34" charset="0"/>
              <a:buChar char="•"/>
            </a:pPr>
            <a:r>
              <a:rPr lang="en-GB" dirty="0"/>
              <a:t>Let data drive decisions that protect people and the environment.</a:t>
            </a:r>
          </a:p>
          <a:p>
            <a:r>
              <a:rPr lang="en-GB" b="1" dirty="0"/>
              <a:t>Key takeaway:</a:t>
            </a:r>
            <a:r>
              <a:rPr lang="en-GB" dirty="0"/>
              <a:t> analytical chemistry isn’t just measurement — it’s risk control.</a:t>
            </a:r>
          </a:p>
          <a:p>
            <a:r>
              <a:rPr lang="en-GB" dirty="0"/>
              <a:t>Thank you for your attention today. Your next task is to finalise your 6-month monitoring plan and upload it to Moodle. In the next lecture, we’ll extend this thinking to </a:t>
            </a:r>
            <a:r>
              <a:rPr lang="en-GB" i="1" dirty="0"/>
              <a:t>forensic reconstruction</a:t>
            </a:r>
            <a:r>
              <a:rPr lang="en-GB" dirty="0"/>
              <a:t> — using analytical data to trace reaction pathways and degradation mechanisms.</a:t>
            </a:r>
          </a:p>
          <a:p>
            <a:endParaRPr lang="en-GB" dirty="0"/>
          </a:p>
        </p:txBody>
      </p:sp>
      <p:sp>
        <p:nvSpPr>
          <p:cNvPr id="4" name="Slide Number Placeholder 3"/>
          <p:cNvSpPr>
            <a:spLocks noGrp="1"/>
          </p:cNvSpPr>
          <p:nvPr>
            <p:ph type="sldNum" sz="quarter" idx="5"/>
          </p:nvPr>
        </p:nvSpPr>
        <p:spPr/>
        <p:txBody>
          <a:bodyPr/>
          <a:lstStyle/>
          <a:p>
            <a:fld id="{880E99C6-52E2-43A3-829E-F42F486A99A6}" type="slidenum">
              <a:rPr lang="en-GB" smtClean="0"/>
              <a:t>42</a:t>
            </a:fld>
            <a:endParaRPr lang="en-GB"/>
          </a:p>
        </p:txBody>
      </p:sp>
    </p:spTree>
    <p:extLst>
      <p:ext uri="{BB962C8B-B14F-4D97-AF65-F5344CB8AC3E}">
        <p14:creationId xmlns:p14="http://schemas.microsoft.com/office/powerpoint/2010/main" val="13790551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57C588-4B7A-4A3D-852B-183FB353ED6A}"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83444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7C588-4B7A-4A3D-852B-183FB353ED6A}"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3381559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57C588-4B7A-4A3D-852B-183FB353ED6A}"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279543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517890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57C588-4B7A-4A3D-852B-183FB353ED6A}"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146251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57C588-4B7A-4A3D-852B-183FB353ED6A}"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245810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957C588-4B7A-4A3D-852B-183FB353ED6A}"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3723354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3059141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651782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638207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277233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68775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57C588-4B7A-4A3D-852B-183FB353ED6A}"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108011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957C588-4B7A-4A3D-852B-183FB353ED6A}"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1492511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957C588-4B7A-4A3D-852B-183FB353ED6A}"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2854660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7C588-4B7A-4A3D-852B-183FB353ED6A}"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5059091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7C588-4B7A-4A3D-852B-183FB353ED6A}"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EB233D-D276-43B3-A5D4-6582BB6EA1C6}" type="slidenum">
              <a:rPr lang="en-GB" smtClean="0"/>
              <a:t>‹#›</a:t>
            </a:fld>
            <a:endParaRPr lang="en-GB"/>
          </a:p>
        </p:txBody>
      </p:sp>
    </p:spTree>
    <p:extLst>
      <p:ext uri="{BB962C8B-B14F-4D97-AF65-F5344CB8AC3E}">
        <p14:creationId xmlns:p14="http://schemas.microsoft.com/office/powerpoint/2010/main" val="937377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957C588-4B7A-4A3D-852B-183FB353ED6A}" type="datetimeFigureOut">
              <a:rPr lang="en-GB" smtClean="0"/>
              <a:t>13/10/2025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CEB233D-D276-43B3-A5D4-6582BB6EA1C6}" type="slidenum">
              <a:rPr lang="en-GB" smtClean="0"/>
              <a:t>‹#›</a:t>
            </a:fld>
            <a:endParaRPr lang="en-GB"/>
          </a:p>
        </p:txBody>
      </p:sp>
    </p:spTree>
    <p:extLst>
      <p:ext uri="{BB962C8B-B14F-4D97-AF65-F5344CB8AC3E}">
        <p14:creationId xmlns:p14="http://schemas.microsoft.com/office/powerpoint/2010/main" val="3541223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FFD6F-8D7F-40B8-928F-798E761234D6}"/>
              </a:ext>
            </a:extLst>
          </p:cNvPr>
          <p:cNvSpPr>
            <a:spLocks noGrp="1"/>
          </p:cNvSpPr>
          <p:nvPr>
            <p:ph type="ctrTitle"/>
          </p:nvPr>
        </p:nvSpPr>
        <p:spPr/>
        <p:txBody>
          <a:bodyPr/>
          <a:lstStyle/>
          <a:p>
            <a:r>
              <a:rPr lang="en-GB" dirty="0"/>
              <a:t>ANALYTICAL METHODS IN THE EXPLOSIVE LIFECYCLE</a:t>
            </a:r>
          </a:p>
        </p:txBody>
      </p:sp>
      <p:sp>
        <p:nvSpPr>
          <p:cNvPr id="3" name="Subtitle 2">
            <a:extLst>
              <a:ext uri="{FF2B5EF4-FFF2-40B4-BE49-F238E27FC236}">
                <a16:creationId xmlns:a16="http://schemas.microsoft.com/office/drawing/2014/main" id="{00AE69F6-6E88-4EF4-90E8-76D17B62C3E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812953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26FD-19B3-48CA-AF93-790DDC44D9F8}"/>
              </a:ext>
            </a:extLst>
          </p:cNvPr>
          <p:cNvSpPr>
            <a:spLocks noGrp="1"/>
          </p:cNvSpPr>
          <p:nvPr>
            <p:ph type="title"/>
          </p:nvPr>
        </p:nvSpPr>
        <p:spPr>
          <a:xfrm>
            <a:off x="913774" y="1"/>
            <a:ext cx="10364451" cy="876748"/>
          </a:xfrm>
        </p:spPr>
        <p:txBody>
          <a:bodyPr/>
          <a:lstStyle/>
          <a:p>
            <a:r>
              <a:rPr lang="en-GB" dirty="0"/>
              <a:t>Session plan</a:t>
            </a:r>
          </a:p>
        </p:txBody>
      </p:sp>
      <p:sp>
        <p:nvSpPr>
          <p:cNvPr id="3" name="Content Placeholder 2">
            <a:extLst>
              <a:ext uri="{FF2B5EF4-FFF2-40B4-BE49-F238E27FC236}">
                <a16:creationId xmlns:a16="http://schemas.microsoft.com/office/drawing/2014/main" id="{BAB8C6AE-7C83-456B-B283-28B7E9CF1822}"/>
              </a:ext>
            </a:extLst>
          </p:cNvPr>
          <p:cNvSpPr>
            <a:spLocks noGrp="1"/>
          </p:cNvSpPr>
          <p:nvPr>
            <p:ph sz="quarter" idx="13"/>
          </p:nvPr>
        </p:nvSpPr>
        <p:spPr>
          <a:xfrm>
            <a:off x="843849" y="1242918"/>
            <a:ext cx="10363826" cy="4437120"/>
          </a:xfrm>
        </p:spPr>
        <p:txBody>
          <a:bodyPr>
            <a:normAutofit/>
          </a:bodyPr>
          <a:lstStyle/>
          <a:p>
            <a:r>
              <a:rPr lang="en-GB" sz="2800" cap="none" dirty="0"/>
              <a:t>Why analysis matters (case motivation)</a:t>
            </a:r>
          </a:p>
          <a:p>
            <a:r>
              <a:rPr lang="en-GB" sz="2800" cap="none" dirty="0"/>
              <a:t>Lifecycle map: what to test and when</a:t>
            </a:r>
          </a:p>
          <a:p>
            <a:r>
              <a:rPr lang="en-GB" sz="2800" cap="none" dirty="0"/>
              <a:t>Demo block: FT-IR / chromatography (visuals)</a:t>
            </a:r>
          </a:p>
          <a:p>
            <a:r>
              <a:rPr lang="en-GB" sz="2800" cap="none" dirty="0"/>
              <a:t>Thermal &amp; sensitivity (DSC/TGA + impact tests)</a:t>
            </a:r>
          </a:p>
          <a:p>
            <a:r>
              <a:rPr lang="en-GB" sz="2800" cap="none" dirty="0"/>
              <a:t>Field &amp; forensic methods</a:t>
            </a:r>
          </a:p>
          <a:p>
            <a:r>
              <a:rPr lang="en-GB" sz="2800" cap="none" dirty="0"/>
              <a:t>Three short activities + wrap up</a:t>
            </a:r>
          </a:p>
        </p:txBody>
      </p:sp>
    </p:spTree>
    <p:extLst>
      <p:ext uri="{BB962C8B-B14F-4D97-AF65-F5344CB8AC3E}">
        <p14:creationId xmlns:p14="http://schemas.microsoft.com/office/powerpoint/2010/main" val="288558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AC9E-35CF-4E77-9CD4-5226556D6A26}"/>
              </a:ext>
            </a:extLst>
          </p:cNvPr>
          <p:cNvSpPr>
            <a:spLocks noGrp="1"/>
          </p:cNvSpPr>
          <p:nvPr>
            <p:ph type="title"/>
          </p:nvPr>
        </p:nvSpPr>
        <p:spPr>
          <a:xfrm>
            <a:off x="913774" y="0"/>
            <a:ext cx="10364451" cy="1596177"/>
          </a:xfrm>
        </p:spPr>
        <p:txBody>
          <a:bodyPr/>
          <a:lstStyle/>
          <a:p>
            <a:r>
              <a:rPr lang="en-GB" dirty="0"/>
              <a:t>Why analysis matter?</a:t>
            </a:r>
          </a:p>
        </p:txBody>
      </p:sp>
      <p:sp>
        <p:nvSpPr>
          <p:cNvPr id="3" name="Content Placeholder 2">
            <a:extLst>
              <a:ext uri="{FF2B5EF4-FFF2-40B4-BE49-F238E27FC236}">
                <a16:creationId xmlns:a16="http://schemas.microsoft.com/office/drawing/2014/main" id="{06DDC7AA-2D9B-4405-B187-4DDDBCD41CD9}"/>
              </a:ext>
            </a:extLst>
          </p:cNvPr>
          <p:cNvSpPr>
            <a:spLocks noGrp="1"/>
          </p:cNvSpPr>
          <p:nvPr>
            <p:ph sz="quarter" idx="13"/>
          </p:nvPr>
        </p:nvSpPr>
        <p:spPr>
          <a:xfrm>
            <a:off x="660970" y="1302084"/>
            <a:ext cx="10363826" cy="5152503"/>
          </a:xfrm>
        </p:spPr>
        <p:txBody>
          <a:bodyPr>
            <a:normAutofit lnSpcReduction="10000"/>
          </a:bodyPr>
          <a:lstStyle/>
          <a:p>
            <a:pPr marL="0" indent="0">
              <a:buNone/>
            </a:pPr>
            <a:r>
              <a:rPr lang="en-GB" b="1" cap="none" dirty="0"/>
              <a:t>Analytical testing = the link between chemistry and safety</a:t>
            </a:r>
          </a:p>
          <a:p>
            <a:pPr marL="0" indent="0">
              <a:buNone/>
            </a:pPr>
            <a:r>
              <a:rPr lang="en-GB" cap="none" dirty="0"/>
              <a:t>Two examples from explosive lifecycle management:</a:t>
            </a:r>
          </a:p>
          <a:p>
            <a:pPr marL="0" indent="0">
              <a:buNone/>
            </a:pPr>
            <a:r>
              <a:rPr lang="en-GB" cap="none" dirty="0"/>
              <a:t>1. Manufacture:</a:t>
            </a:r>
          </a:p>
          <a:p>
            <a:pPr lvl="1"/>
            <a:r>
              <a:rPr lang="en-GB" cap="none" dirty="0"/>
              <a:t>Routine HPLC check found an unexpected impurity (≈ 4 %)</a:t>
            </a:r>
          </a:p>
          <a:p>
            <a:pPr lvl="1"/>
            <a:r>
              <a:rPr lang="en-GB" cap="none" dirty="0"/>
              <a:t>Batch held, investigated and reformulated before release which prevented instability during later storage</a:t>
            </a:r>
          </a:p>
          <a:p>
            <a:pPr marL="0" indent="0">
              <a:buNone/>
            </a:pPr>
            <a:r>
              <a:rPr lang="en-GB" cap="none" dirty="0"/>
              <a:t>2. Storage:</a:t>
            </a:r>
          </a:p>
          <a:p>
            <a:pPr lvl="1"/>
            <a:r>
              <a:rPr lang="en-GB" cap="none" dirty="0"/>
              <a:t>DSC analysis showed decomposition onset temperature dropped by 15 °C.</a:t>
            </a:r>
          </a:p>
          <a:p>
            <a:pPr lvl="1"/>
            <a:r>
              <a:rPr lang="en-GB" cap="none" dirty="0"/>
              <a:t>Material quarantined and stabiliser reformulated.</a:t>
            </a:r>
          </a:p>
          <a:p>
            <a:pPr marL="0" indent="0">
              <a:buNone/>
            </a:pPr>
            <a:endParaRPr lang="en-GB" cap="none" dirty="0"/>
          </a:p>
          <a:p>
            <a:pPr marL="0" indent="0">
              <a:buNone/>
            </a:pPr>
            <a:r>
              <a:rPr lang="en-GB" cap="none" dirty="0"/>
              <a:t> 	</a:t>
            </a:r>
            <a:r>
              <a:rPr lang="en-GB" sz="2400" b="1" cap="none" dirty="0">
                <a:solidFill>
                  <a:srgbClr val="FF0000"/>
                </a:solidFill>
              </a:rPr>
              <a:t>Analytical data turns potential accidents into informed decisions.</a:t>
            </a:r>
          </a:p>
          <a:p>
            <a:pPr marL="0" indent="0">
              <a:buNone/>
            </a:pPr>
            <a:r>
              <a:rPr lang="en-GB" cap="none" dirty="0"/>
              <a:t>	(</a:t>
            </a:r>
            <a:r>
              <a:rPr lang="en-GB" i="1" cap="none" dirty="0"/>
              <a:t>Even small deviations in purity or thermal stability can have major safety consequences</a:t>
            </a:r>
            <a:r>
              <a:rPr lang="en-GB" cap="none" dirty="0"/>
              <a:t>)</a:t>
            </a:r>
          </a:p>
        </p:txBody>
      </p:sp>
    </p:spTree>
    <p:extLst>
      <p:ext uri="{BB962C8B-B14F-4D97-AF65-F5344CB8AC3E}">
        <p14:creationId xmlns:p14="http://schemas.microsoft.com/office/powerpoint/2010/main" val="42904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7AAE-EF99-40D4-8BEC-25B41C072C06}"/>
              </a:ext>
            </a:extLst>
          </p:cNvPr>
          <p:cNvSpPr>
            <a:spLocks noGrp="1"/>
          </p:cNvSpPr>
          <p:nvPr>
            <p:ph type="title"/>
          </p:nvPr>
        </p:nvSpPr>
        <p:spPr>
          <a:xfrm>
            <a:off x="962185" y="0"/>
            <a:ext cx="10364451" cy="1066801"/>
          </a:xfrm>
        </p:spPr>
        <p:txBody>
          <a:bodyPr/>
          <a:lstStyle/>
          <a:p>
            <a:r>
              <a:rPr lang="en-GB" dirty="0"/>
              <a:t>Explosive Lifecycle</a:t>
            </a:r>
          </a:p>
        </p:txBody>
      </p:sp>
      <p:sp>
        <p:nvSpPr>
          <p:cNvPr id="4" name="TextBox 3">
            <a:extLst>
              <a:ext uri="{FF2B5EF4-FFF2-40B4-BE49-F238E27FC236}">
                <a16:creationId xmlns:a16="http://schemas.microsoft.com/office/drawing/2014/main" id="{7A3694F0-6164-4639-8099-F4E8E20E85B1}"/>
              </a:ext>
            </a:extLst>
          </p:cNvPr>
          <p:cNvSpPr txBox="1"/>
          <p:nvPr/>
        </p:nvSpPr>
        <p:spPr>
          <a:xfrm>
            <a:off x="9989070" y="1244468"/>
            <a:ext cx="1947135" cy="646331"/>
          </a:xfrm>
          <a:prstGeom prst="rect">
            <a:avLst/>
          </a:prstGeom>
          <a:noFill/>
        </p:spPr>
        <p:txBody>
          <a:bodyPr wrap="square" rtlCol="0">
            <a:spAutoFit/>
          </a:bodyPr>
          <a:lstStyle/>
          <a:p>
            <a:r>
              <a:rPr lang="en-GB" dirty="0"/>
              <a:t>identify, purity, batch consistency</a:t>
            </a:r>
          </a:p>
        </p:txBody>
      </p:sp>
      <p:sp>
        <p:nvSpPr>
          <p:cNvPr id="5" name="TextBox 4">
            <a:extLst>
              <a:ext uri="{FF2B5EF4-FFF2-40B4-BE49-F238E27FC236}">
                <a16:creationId xmlns:a16="http://schemas.microsoft.com/office/drawing/2014/main" id="{428B2A9B-672E-4419-A6E7-2C7C0461E696}"/>
              </a:ext>
            </a:extLst>
          </p:cNvPr>
          <p:cNvSpPr txBox="1"/>
          <p:nvPr/>
        </p:nvSpPr>
        <p:spPr>
          <a:xfrm>
            <a:off x="9182388" y="3064314"/>
            <a:ext cx="2015266" cy="646331"/>
          </a:xfrm>
          <a:prstGeom prst="rect">
            <a:avLst/>
          </a:prstGeom>
          <a:noFill/>
        </p:spPr>
        <p:txBody>
          <a:bodyPr wrap="square" rtlCol="0">
            <a:spAutoFit/>
          </a:bodyPr>
          <a:lstStyle/>
          <a:p>
            <a:r>
              <a:rPr lang="en-GB" dirty="0"/>
              <a:t>stability, sensitivity, decomposition</a:t>
            </a:r>
          </a:p>
        </p:txBody>
      </p:sp>
      <p:sp>
        <p:nvSpPr>
          <p:cNvPr id="6" name="TextBox 5">
            <a:extLst>
              <a:ext uri="{FF2B5EF4-FFF2-40B4-BE49-F238E27FC236}">
                <a16:creationId xmlns:a16="http://schemas.microsoft.com/office/drawing/2014/main" id="{2C037AA3-FEB6-4842-9DC1-BC9EE831D213}"/>
              </a:ext>
            </a:extLst>
          </p:cNvPr>
          <p:cNvSpPr txBox="1"/>
          <p:nvPr/>
        </p:nvSpPr>
        <p:spPr>
          <a:xfrm>
            <a:off x="1897461" y="3064313"/>
            <a:ext cx="2311100" cy="646331"/>
          </a:xfrm>
          <a:prstGeom prst="rect">
            <a:avLst/>
          </a:prstGeom>
          <a:noFill/>
        </p:spPr>
        <p:txBody>
          <a:bodyPr wrap="square" rtlCol="0">
            <a:spAutoFit/>
          </a:bodyPr>
          <a:lstStyle/>
          <a:p>
            <a:r>
              <a:rPr lang="en-GB" dirty="0"/>
              <a:t>performance, residue, safety margins</a:t>
            </a:r>
          </a:p>
        </p:txBody>
      </p:sp>
      <p:sp>
        <p:nvSpPr>
          <p:cNvPr id="7" name="TextBox 6">
            <a:extLst>
              <a:ext uri="{FF2B5EF4-FFF2-40B4-BE49-F238E27FC236}">
                <a16:creationId xmlns:a16="http://schemas.microsoft.com/office/drawing/2014/main" id="{A804DB46-7892-4085-89F0-1A587D4093DD}"/>
              </a:ext>
            </a:extLst>
          </p:cNvPr>
          <p:cNvSpPr txBox="1"/>
          <p:nvPr/>
        </p:nvSpPr>
        <p:spPr>
          <a:xfrm>
            <a:off x="916791" y="1244467"/>
            <a:ext cx="2280621" cy="646331"/>
          </a:xfrm>
          <a:prstGeom prst="rect">
            <a:avLst/>
          </a:prstGeom>
          <a:noFill/>
        </p:spPr>
        <p:txBody>
          <a:bodyPr wrap="square" rtlCol="0">
            <a:spAutoFit/>
          </a:bodyPr>
          <a:lstStyle/>
          <a:p>
            <a:r>
              <a:rPr lang="en-GB" dirty="0"/>
              <a:t>degradation, environmental safety</a:t>
            </a:r>
          </a:p>
        </p:txBody>
      </p:sp>
      <p:sp>
        <p:nvSpPr>
          <p:cNvPr id="8" name="TextBox 7">
            <a:extLst>
              <a:ext uri="{FF2B5EF4-FFF2-40B4-BE49-F238E27FC236}">
                <a16:creationId xmlns:a16="http://schemas.microsoft.com/office/drawing/2014/main" id="{3D3F5387-C6D6-4C85-B6BE-4AB096D8A6C9}"/>
              </a:ext>
            </a:extLst>
          </p:cNvPr>
          <p:cNvSpPr txBox="1"/>
          <p:nvPr/>
        </p:nvSpPr>
        <p:spPr>
          <a:xfrm>
            <a:off x="9795435" y="2056254"/>
            <a:ext cx="2151936" cy="646331"/>
          </a:xfrm>
          <a:prstGeom prst="rect">
            <a:avLst/>
          </a:prstGeom>
          <a:noFill/>
        </p:spPr>
        <p:txBody>
          <a:bodyPr wrap="none" rtlCol="0">
            <a:spAutoFit/>
          </a:bodyPr>
          <a:lstStyle/>
          <a:p>
            <a:r>
              <a:rPr lang="en-GB" dirty="0"/>
              <a:t>FT-IR, Raman,</a:t>
            </a:r>
          </a:p>
          <a:p>
            <a:r>
              <a:rPr lang="en-GB" dirty="0"/>
              <a:t>HPLC, GC-MS, ICP, IC</a:t>
            </a:r>
          </a:p>
        </p:txBody>
      </p:sp>
      <p:sp>
        <p:nvSpPr>
          <p:cNvPr id="9" name="TextBox 8">
            <a:extLst>
              <a:ext uri="{FF2B5EF4-FFF2-40B4-BE49-F238E27FC236}">
                <a16:creationId xmlns:a16="http://schemas.microsoft.com/office/drawing/2014/main" id="{45BE42BE-B519-4CED-AABE-A1037EBD6D28}"/>
              </a:ext>
            </a:extLst>
          </p:cNvPr>
          <p:cNvSpPr txBox="1"/>
          <p:nvPr/>
        </p:nvSpPr>
        <p:spPr>
          <a:xfrm>
            <a:off x="8838341" y="3748718"/>
            <a:ext cx="2443489" cy="646331"/>
          </a:xfrm>
          <a:prstGeom prst="rect">
            <a:avLst/>
          </a:prstGeom>
          <a:noFill/>
        </p:spPr>
        <p:txBody>
          <a:bodyPr wrap="none" rtlCol="0">
            <a:spAutoFit/>
          </a:bodyPr>
          <a:lstStyle/>
          <a:p>
            <a:r>
              <a:rPr lang="en-GB" dirty="0"/>
              <a:t>DSC, TGA, HPLC</a:t>
            </a:r>
          </a:p>
          <a:p>
            <a:r>
              <a:rPr lang="en-GB" dirty="0"/>
              <a:t>standard sensitivity tests,</a:t>
            </a:r>
          </a:p>
        </p:txBody>
      </p:sp>
      <p:sp>
        <p:nvSpPr>
          <p:cNvPr id="10" name="TextBox 9">
            <a:extLst>
              <a:ext uri="{FF2B5EF4-FFF2-40B4-BE49-F238E27FC236}">
                <a16:creationId xmlns:a16="http://schemas.microsoft.com/office/drawing/2014/main" id="{E9305D12-6879-491A-ABA6-2E82EDD7CEB9}"/>
              </a:ext>
            </a:extLst>
          </p:cNvPr>
          <p:cNvSpPr txBox="1"/>
          <p:nvPr/>
        </p:nvSpPr>
        <p:spPr>
          <a:xfrm>
            <a:off x="1908482" y="1996017"/>
            <a:ext cx="1468031" cy="923330"/>
          </a:xfrm>
          <a:prstGeom prst="rect">
            <a:avLst/>
          </a:prstGeom>
          <a:noFill/>
        </p:spPr>
        <p:txBody>
          <a:bodyPr wrap="none" rtlCol="0">
            <a:spAutoFit/>
          </a:bodyPr>
          <a:lstStyle/>
          <a:p>
            <a:r>
              <a:rPr lang="en-GB" dirty="0"/>
              <a:t>Raman, FT-IR, </a:t>
            </a:r>
          </a:p>
          <a:p>
            <a:r>
              <a:rPr lang="en-GB" dirty="0"/>
              <a:t>HPLC, GC-MS</a:t>
            </a:r>
          </a:p>
          <a:p>
            <a:r>
              <a:rPr lang="en-GB" dirty="0"/>
              <a:t>TOC, </a:t>
            </a:r>
          </a:p>
        </p:txBody>
      </p:sp>
      <p:sp>
        <p:nvSpPr>
          <p:cNvPr id="11" name="TextBox 10">
            <a:extLst>
              <a:ext uri="{FF2B5EF4-FFF2-40B4-BE49-F238E27FC236}">
                <a16:creationId xmlns:a16="http://schemas.microsoft.com/office/drawing/2014/main" id="{4BB4EEB5-F980-45C2-B047-77480A34DF43}"/>
              </a:ext>
            </a:extLst>
          </p:cNvPr>
          <p:cNvSpPr txBox="1"/>
          <p:nvPr/>
        </p:nvSpPr>
        <p:spPr>
          <a:xfrm>
            <a:off x="2877506" y="3748718"/>
            <a:ext cx="1565365" cy="646331"/>
          </a:xfrm>
          <a:prstGeom prst="rect">
            <a:avLst/>
          </a:prstGeom>
          <a:noFill/>
        </p:spPr>
        <p:txBody>
          <a:bodyPr wrap="none" rtlCol="0">
            <a:spAutoFit/>
          </a:bodyPr>
          <a:lstStyle/>
          <a:p>
            <a:r>
              <a:rPr lang="en-GB" dirty="0"/>
              <a:t>LC-MS, ICP-MS</a:t>
            </a:r>
          </a:p>
          <a:p>
            <a:r>
              <a:rPr lang="en-GB" dirty="0"/>
              <a:t>FT-IR, SEM-EDS</a:t>
            </a:r>
          </a:p>
        </p:txBody>
      </p:sp>
      <p:grpSp>
        <p:nvGrpSpPr>
          <p:cNvPr id="19" name="Group 18">
            <a:extLst>
              <a:ext uri="{FF2B5EF4-FFF2-40B4-BE49-F238E27FC236}">
                <a16:creationId xmlns:a16="http://schemas.microsoft.com/office/drawing/2014/main" id="{4FAFE007-A186-4908-B149-AF928C64579A}"/>
              </a:ext>
            </a:extLst>
          </p:cNvPr>
          <p:cNvGrpSpPr/>
          <p:nvPr/>
        </p:nvGrpSpPr>
        <p:grpSpPr>
          <a:xfrm>
            <a:off x="3197412" y="1244468"/>
            <a:ext cx="6598023" cy="2562041"/>
            <a:chOff x="2831055" y="3931489"/>
            <a:chExt cx="6598023" cy="2562041"/>
          </a:xfrm>
        </p:grpSpPr>
        <p:pic>
          <p:nvPicPr>
            <p:cNvPr id="12" name="Picture 11">
              <a:extLst>
                <a:ext uri="{FF2B5EF4-FFF2-40B4-BE49-F238E27FC236}">
                  <a16:creationId xmlns:a16="http://schemas.microsoft.com/office/drawing/2014/main" id="{831900CC-8C4B-44BE-858D-CF0DB885FD0E}"/>
                </a:ext>
              </a:extLst>
            </p:cNvPr>
            <p:cNvPicPr>
              <a:picLocks noChangeAspect="1"/>
            </p:cNvPicPr>
            <p:nvPr/>
          </p:nvPicPr>
          <p:blipFill>
            <a:blip r:embed="rId3"/>
            <a:stretch>
              <a:fillRect/>
            </a:stretch>
          </p:blipFill>
          <p:spPr>
            <a:xfrm>
              <a:off x="4975273" y="4466576"/>
              <a:ext cx="1468814" cy="1462757"/>
            </a:xfrm>
            <a:prstGeom prst="rect">
              <a:avLst/>
            </a:prstGeom>
          </p:spPr>
        </p:pic>
        <p:sp>
          <p:nvSpPr>
            <p:cNvPr id="13" name="Content Placeholder 2">
              <a:extLst>
                <a:ext uri="{FF2B5EF4-FFF2-40B4-BE49-F238E27FC236}">
                  <a16:creationId xmlns:a16="http://schemas.microsoft.com/office/drawing/2014/main" id="{5B833710-A283-46AF-81FB-4AEF44D9B2B0}"/>
                </a:ext>
              </a:extLst>
            </p:cNvPr>
            <p:cNvSpPr txBox="1">
              <a:spLocks/>
            </p:cNvSpPr>
            <p:nvPr/>
          </p:nvSpPr>
          <p:spPr>
            <a:xfrm>
              <a:off x="6251986" y="3931489"/>
              <a:ext cx="3177092" cy="811786"/>
            </a:xfrm>
            <a:prstGeom prst="rect">
              <a:avLst/>
            </a:prstGeom>
            <a:ln w="38100">
              <a:solidFill>
                <a:srgbClr val="FF0000"/>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Manufacture</a:t>
              </a:r>
            </a:p>
          </p:txBody>
        </p:sp>
        <p:sp>
          <p:nvSpPr>
            <p:cNvPr id="14" name="Content Placeholder 2">
              <a:extLst>
                <a:ext uri="{FF2B5EF4-FFF2-40B4-BE49-F238E27FC236}">
                  <a16:creationId xmlns:a16="http://schemas.microsoft.com/office/drawing/2014/main" id="{1B5F1E5F-3C33-4DCD-983B-CD6899D9ECB8}"/>
                </a:ext>
              </a:extLst>
            </p:cNvPr>
            <p:cNvSpPr txBox="1">
              <a:spLocks/>
            </p:cNvSpPr>
            <p:nvPr/>
          </p:nvSpPr>
          <p:spPr>
            <a:xfrm>
              <a:off x="6251986" y="5668608"/>
              <a:ext cx="2294965" cy="811786"/>
            </a:xfrm>
            <a:prstGeom prst="rect">
              <a:avLst/>
            </a:prstGeom>
            <a:ln w="38100">
              <a:solidFill>
                <a:schemeClr val="accent2">
                  <a:lumMod val="75000"/>
                </a:schemeClr>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Storage</a:t>
              </a:r>
            </a:p>
          </p:txBody>
        </p:sp>
        <p:sp>
          <p:nvSpPr>
            <p:cNvPr id="15" name="Content Placeholder 2">
              <a:extLst>
                <a:ext uri="{FF2B5EF4-FFF2-40B4-BE49-F238E27FC236}">
                  <a16:creationId xmlns:a16="http://schemas.microsoft.com/office/drawing/2014/main" id="{10160FC4-7B8A-40B9-A25A-C48036DF7258}"/>
                </a:ext>
              </a:extLst>
            </p:cNvPr>
            <p:cNvSpPr txBox="1">
              <a:spLocks/>
            </p:cNvSpPr>
            <p:nvPr/>
          </p:nvSpPr>
          <p:spPr>
            <a:xfrm>
              <a:off x="3976744" y="5681744"/>
              <a:ext cx="1165412" cy="811786"/>
            </a:xfrm>
            <a:prstGeom prst="rect">
              <a:avLst/>
            </a:prstGeom>
            <a:ln w="38100">
              <a:solidFill>
                <a:schemeClr val="accent1">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Use</a:t>
              </a:r>
            </a:p>
          </p:txBody>
        </p:sp>
        <p:sp>
          <p:nvSpPr>
            <p:cNvPr id="16" name="Content Placeholder 2">
              <a:extLst>
                <a:ext uri="{FF2B5EF4-FFF2-40B4-BE49-F238E27FC236}">
                  <a16:creationId xmlns:a16="http://schemas.microsoft.com/office/drawing/2014/main" id="{181761B3-2337-4911-8B2C-92314FED411F}"/>
                </a:ext>
              </a:extLst>
            </p:cNvPr>
            <p:cNvSpPr txBox="1">
              <a:spLocks/>
            </p:cNvSpPr>
            <p:nvPr/>
          </p:nvSpPr>
          <p:spPr>
            <a:xfrm>
              <a:off x="2831055" y="3931489"/>
              <a:ext cx="2311101" cy="811786"/>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Disposal</a:t>
              </a:r>
            </a:p>
          </p:txBody>
        </p:sp>
      </p:grpSp>
      <p:graphicFrame>
        <p:nvGraphicFramePr>
          <p:cNvPr id="21" name="Table 21">
            <a:extLst>
              <a:ext uri="{FF2B5EF4-FFF2-40B4-BE49-F238E27FC236}">
                <a16:creationId xmlns:a16="http://schemas.microsoft.com/office/drawing/2014/main" id="{F11CE2EE-7966-471D-B02A-A52897641385}"/>
              </a:ext>
            </a:extLst>
          </p:cNvPr>
          <p:cNvGraphicFramePr>
            <a:graphicFrameLocks noGrp="1"/>
          </p:cNvGraphicFramePr>
          <p:nvPr>
            <p:extLst>
              <p:ext uri="{D42A27DB-BD31-4B8C-83A1-F6EECF244321}">
                <p14:modId xmlns:p14="http://schemas.microsoft.com/office/powerpoint/2010/main" val="1457080975"/>
              </p:ext>
            </p:extLst>
          </p:nvPr>
        </p:nvGraphicFramePr>
        <p:xfrm>
          <a:off x="156139" y="4884159"/>
          <a:ext cx="11839796" cy="1920240"/>
        </p:xfrm>
        <a:graphic>
          <a:graphicData uri="http://schemas.openxmlformats.org/drawingml/2006/table">
            <a:tbl>
              <a:tblPr firstRow="1" bandRow="1">
                <a:tableStyleId>{5C22544A-7EE6-4342-B048-85BDC9FD1C3A}</a:tableStyleId>
              </a:tblPr>
              <a:tblGrid>
                <a:gridCol w="5919898">
                  <a:extLst>
                    <a:ext uri="{9D8B030D-6E8A-4147-A177-3AD203B41FA5}">
                      <a16:colId xmlns:a16="http://schemas.microsoft.com/office/drawing/2014/main" val="3213294396"/>
                    </a:ext>
                  </a:extLst>
                </a:gridCol>
                <a:gridCol w="5919898">
                  <a:extLst>
                    <a:ext uri="{9D8B030D-6E8A-4147-A177-3AD203B41FA5}">
                      <a16:colId xmlns:a16="http://schemas.microsoft.com/office/drawing/2014/main" val="2989764161"/>
                    </a:ext>
                  </a:extLst>
                </a:gridCol>
              </a:tblGrid>
              <a:tr h="313565">
                <a:tc>
                  <a:txBody>
                    <a:bodyPr/>
                    <a:lstStyle/>
                    <a:p>
                      <a:r>
                        <a:rPr lang="en-GB" b="1" dirty="0">
                          <a:solidFill>
                            <a:schemeClr val="tx1"/>
                          </a:solidFill>
                        </a:rPr>
                        <a:t>If purity is below the acceptance threshold (for example &lt;95%)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hold the batch and investigate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63943244"/>
                  </a:ext>
                </a:extLst>
              </a:tr>
              <a:tr h="370840">
                <a:tc>
                  <a:txBody>
                    <a:bodyPr/>
                    <a:lstStyle/>
                    <a:p>
                      <a:r>
                        <a:rPr lang="en-GB" b="1" i="1" dirty="0">
                          <a:solidFill>
                            <a:schemeClr val="tx1"/>
                          </a:solidFill>
                        </a:rPr>
                        <a:t>If DSC onset drops significantly or a storage-margin rule is violated</a:t>
                      </a:r>
                      <a:r>
                        <a:rPr lang="en-GB" b="1" dirty="0">
                          <a:solidFill>
                            <a:schemeClr val="tx1"/>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quarantine and investigate stabiliser loss or contamination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41043104"/>
                  </a:ext>
                </a:extLst>
              </a:tr>
              <a:tr h="370840">
                <a:tc>
                  <a:txBody>
                    <a:bodyPr/>
                    <a:lstStyle/>
                    <a:p>
                      <a:r>
                        <a:rPr lang="en-GB" b="1" i="1" dirty="0">
                          <a:solidFill>
                            <a:schemeClr val="tx1"/>
                          </a:solidFill>
                        </a:rPr>
                        <a:t>If you get a field positive (Raman/IMS)</a:t>
                      </a:r>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secure the sample and send it for lab confirmation (GC-MS/LC-MS) before any operational decision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51095280"/>
                  </a:ext>
                </a:extLst>
              </a:tr>
            </a:tbl>
          </a:graphicData>
        </a:graphic>
      </p:graphicFrame>
    </p:spTree>
    <p:extLst>
      <p:ext uri="{BB962C8B-B14F-4D97-AF65-F5344CB8AC3E}">
        <p14:creationId xmlns:p14="http://schemas.microsoft.com/office/powerpoint/2010/main" val="97669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3B9E2-4AA2-4A06-B248-93150934523C}"/>
              </a:ext>
            </a:extLst>
          </p:cNvPr>
          <p:cNvSpPr>
            <a:spLocks noGrp="1"/>
          </p:cNvSpPr>
          <p:nvPr>
            <p:ph type="title"/>
          </p:nvPr>
        </p:nvSpPr>
        <p:spPr>
          <a:xfrm>
            <a:off x="913149" y="0"/>
            <a:ext cx="10364451" cy="896471"/>
          </a:xfrm>
        </p:spPr>
        <p:txBody>
          <a:bodyPr/>
          <a:lstStyle/>
          <a:p>
            <a:r>
              <a:rPr lang="en-GB" dirty="0"/>
              <a:t>Decision criteria</a:t>
            </a:r>
          </a:p>
        </p:txBody>
      </p:sp>
      <p:graphicFrame>
        <p:nvGraphicFramePr>
          <p:cNvPr id="4" name="Table 4">
            <a:extLst>
              <a:ext uri="{FF2B5EF4-FFF2-40B4-BE49-F238E27FC236}">
                <a16:creationId xmlns:a16="http://schemas.microsoft.com/office/drawing/2014/main" id="{0C938A26-C4C2-470E-A857-0C01FB5F5DE0}"/>
              </a:ext>
            </a:extLst>
          </p:cNvPr>
          <p:cNvGraphicFramePr>
            <a:graphicFrameLocks noGrp="1"/>
          </p:cNvGraphicFramePr>
          <p:nvPr>
            <p:ph sz="quarter" idx="13"/>
            <p:extLst>
              <p:ext uri="{D42A27DB-BD31-4B8C-83A1-F6EECF244321}">
                <p14:modId xmlns:p14="http://schemas.microsoft.com/office/powerpoint/2010/main" val="2249377076"/>
              </p:ext>
            </p:extLst>
          </p:nvPr>
        </p:nvGraphicFramePr>
        <p:xfrm>
          <a:off x="149413" y="1595718"/>
          <a:ext cx="11779623" cy="3379722"/>
        </p:xfrm>
        <a:graphic>
          <a:graphicData uri="http://schemas.openxmlformats.org/drawingml/2006/table">
            <a:tbl>
              <a:tblPr firstRow="1" bandRow="1">
                <a:tableStyleId>{5C22544A-7EE6-4342-B048-85BDC9FD1C3A}</a:tableStyleId>
              </a:tblPr>
              <a:tblGrid>
                <a:gridCol w="3926541">
                  <a:extLst>
                    <a:ext uri="{9D8B030D-6E8A-4147-A177-3AD203B41FA5}">
                      <a16:colId xmlns:a16="http://schemas.microsoft.com/office/drawing/2014/main" val="1102400346"/>
                    </a:ext>
                  </a:extLst>
                </a:gridCol>
                <a:gridCol w="3926541">
                  <a:extLst>
                    <a:ext uri="{9D8B030D-6E8A-4147-A177-3AD203B41FA5}">
                      <a16:colId xmlns:a16="http://schemas.microsoft.com/office/drawing/2014/main" val="2157992562"/>
                    </a:ext>
                  </a:extLst>
                </a:gridCol>
                <a:gridCol w="3926541">
                  <a:extLst>
                    <a:ext uri="{9D8B030D-6E8A-4147-A177-3AD203B41FA5}">
                      <a16:colId xmlns:a16="http://schemas.microsoft.com/office/drawing/2014/main" val="3329836931"/>
                    </a:ext>
                  </a:extLst>
                </a:gridCol>
              </a:tblGrid>
              <a:tr h="418322">
                <a:tc>
                  <a:txBody>
                    <a:bodyPr/>
                    <a:lstStyle/>
                    <a:p>
                      <a:r>
                        <a:rPr lang="en-GB" sz="2400" dirty="0"/>
                        <a:t>Factor</a:t>
                      </a:r>
                    </a:p>
                  </a:txBody>
                  <a:tcPr anchor="ctr"/>
                </a:tc>
                <a:tc>
                  <a:txBody>
                    <a:bodyPr/>
                    <a:lstStyle/>
                    <a:p>
                      <a:r>
                        <a:rPr lang="en-GB" sz="2400"/>
                        <a:t>What it means in practice</a:t>
                      </a:r>
                    </a:p>
                  </a:txBody>
                  <a:tcPr anchor="ctr"/>
                </a:tc>
                <a:tc>
                  <a:txBody>
                    <a:bodyPr/>
                    <a:lstStyle/>
                    <a:p>
                      <a:r>
                        <a:rPr lang="en-GB" sz="2400" dirty="0"/>
                        <a:t>Typical choice</a:t>
                      </a:r>
                    </a:p>
                  </a:txBody>
                  <a:tcPr anchor="ctr"/>
                </a:tc>
                <a:extLst>
                  <a:ext uri="{0D108BD9-81ED-4DB2-BD59-A6C34878D82A}">
                    <a16:rowId xmlns:a16="http://schemas.microsoft.com/office/drawing/2014/main" val="729946691"/>
                  </a:ext>
                </a:extLst>
              </a:tr>
              <a:tr h="446974">
                <a:tc>
                  <a:txBody>
                    <a:bodyPr/>
                    <a:lstStyle/>
                    <a:p>
                      <a:r>
                        <a:rPr lang="en-GB" sz="2000" b="1"/>
                        <a:t>Speed &amp; accessibility</a:t>
                      </a:r>
                      <a:endParaRPr lang="en-GB" sz="2000"/>
                    </a:p>
                  </a:txBody>
                  <a:tcPr anchor="ctr"/>
                </a:tc>
                <a:tc>
                  <a:txBody>
                    <a:bodyPr/>
                    <a:lstStyle/>
                    <a:p>
                      <a:r>
                        <a:rPr lang="en-GB" sz="2000"/>
                        <a:t>How quickly do we need the result?</a:t>
                      </a:r>
                    </a:p>
                  </a:txBody>
                  <a:tcPr anchor="ctr"/>
                </a:tc>
                <a:tc>
                  <a:txBody>
                    <a:bodyPr/>
                    <a:lstStyle/>
                    <a:p>
                      <a:r>
                        <a:rPr lang="en-GB" sz="2000"/>
                        <a:t>FT-IR, Raman (field) &gt; HPLC (lab)</a:t>
                      </a:r>
                    </a:p>
                  </a:txBody>
                  <a:tcPr anchor="ctr"/>
                </a:tc>
                <a:extLst>
                  <a:ext uri="{0D108BD9-81ED-4DB2-BD59-A6C34878D82A}">
                    <a16:rowId xmlns:a16="http://schemas.microsoft.com/office/drawing/2014/main" val="3664266202"/>
                  </a:ext>
                </a:extLst>
              </a:tr>
              <a:tr h="790800">
                <a:tc>
                  <a:txBody>
                    <a:bodyPr/>
                    <a:lstStyle/>
                    <a:p>
                      <a:r>
                        <a:rPr lang="en-GB" sz="2000" b="1"/>
                        <a:t>Specificity / sensitivity</a:t>
                      </a:r>
                      <a:endParaRPr lang="en-GB" sz="2000"/>
                    </a:p>
                  </a:txBody>
                  <a:tcPr anchor="ctr"/>
                </a:tc>
                <a:tc>
                  <a:txBody>
                    <a:bodyPr/>
                    <a:lstStyle/>
                    <a:p>
                      <a:r>
                        <a:rPr lang="en-GB" sz="2000"/>
                        <a:t>How well must we separate similar species?</a:t>
                      </a:r>
                    </a:p>
                  </a:txBody>
                  <a:tcPr anchor="ctr"/>
                </a:tc>
                <a:tc>
                  <a:txBody>
                    <a:bodyPr/>
                    <a:lstStyle/>
                    <a:p>
                      <a:r>
                        <a:rPr lang="en-GB" sz="2000"/>
                        <a:t>GC-MS, LC-MS (best specificity)</a:t>
                      </a:r>
                    </a:p>
                  </a:txBody>
                  <a:tcPr anchor="ctr"/>
                </a:tc>
                <a:extLst>
                  <a:ext uri="{0D108BD9-81ED-4DB2-BD59-A6C34878D82A}">
                    <a16:rowId xmlns:a16="http://schemas.microsoft.com/office/drawing/2014/main" val="957649940"/>
                  </a:ext>
                </a:extLst>
              </a:tr>
              <a:tr h="446974">
                <a:tc>
                  <a:txBody>
                    <a:bodyPr/>
                    <a:lstStyle/>
                    <a:p>
                      <a:r>
                        <a:rPr lang="en-GB" sz="2000" b="1" dirty="0"/>
                        <a:t>Sample amount / destructiveness</a:t>
                      </a:r>
                      <a:endParaRPr lang="en-GB" sz="2000" dirty="0"/>
                    </a:p>
                  </a:txBody>
                  <a:tcPr anchor="ctr"/>
                </a:tc>
                <a:tc>
                  <a:txBody>
                    <a:bodyPr/>
                    <a:lstStyle/>
                    <a:p>
                      <a:r>
                        <a:rPr lang="en-GB" sz="2000"/>
                        <a:t>Can we sacrifice material?</a:t>
                      </a:r>
                    </a:p>
                  </a:txBody>
                  <a:tcPr anchor="ctr"/>
                </a:tc>
                <a:tc>
                  <a:txBody>
                    <a:bodyPr/>
                    <a:lstStyle/>
                    <a:p>
                      <a:r>
                        <a:rPr lang="en-GB" sz="2000"/>
                        <a:t>FT-IR/Raman (non-destructive)</a:t>
                      </a:r>
                    </a:p>
                  </a:txBody>
                  <a:tcPr anchor="ctr"/>
                </a:tc>
                <a:extLst>
                  <a:ext uri="{0D108BD9-81ED-4DB2-BD59-A6C34878D82A}">
                    <a16:rowId xmlns:a16="http://schemas.microsoft.com/office/drawing/2014/main" val="1756999330"/>
                  </a:ext>
                </a:extLst>
              </a:tr>
              <a:tr h="446974">
                <a:tc>
                  <a:txBody>
                    <a:bodyPr/>
                    <a:lstStyle/>
                    <a:p>
                      <a:r>
                        <a:rPr lang="en-GB" sz="2000" b="1"/>
                        <a:t>Safety / hazard level</a:t>
                      </a:r>
                      <a:endParaRPr lang="en-GB" sz="2000"/>
                    </a:p>
                  </a:txBody>
                  <a:tcPr anchor="ctr"/>
                </a:tc>
                <a:tc>
                  <a:txBody>
                    <a:bodyPr/>
                    <a:lstStyle/>
                    <a:p>
                      <a:r>
                        <a:rPr lang="en-GB" sz="2000" dirty="0"/>
                        <a:t>Can it be tested outside the bunker?</a:t>
                      </a:r>
                    </a:p>
                  </a:txBody>
                  <a:tcPr anchor="ctr"/>
                </a:tc>
                <a:tc>
                  <a:txBody>
                    <a:bodyPr/>
                    <a:lstStyle/>
                    <a:p>
                      <a:r>
                        <a:rPr lang="en-GB" sz="2000"/>
                        <a:t>Use remote or micro-DSC</a:t>
                      </a:r>
                    </a:p>
                  </a:txBody>
                  <a:tcPr anchor="ctr"/>
                </a:tc>
                <a:extLst>
                  <a:ext uri="{0D108BD9-81ED-4DB2-BD59-A6C34878D82A}">
                    <a16:rowId xmlns:a16="http://schemas.microsoft.com/office/drawing/2014/main" val="367255009"/>
                  </a:ext>
                </a:extLst>
              </a:tr>
              <a:tr h="790800">
                <a:tc>
                  <a:txBody>
                    <a:bodyPr/>
                    <a:lstStyle/>
                    <a:p>
                      <a:r>
                        <a:rPr lang="en-GB" sz="2000" b="1"/>
                        <a:t>Stage of lifecycle</a:t>
                      </a:r>
                      <a:endParaRPr lang="en-GB" sz="2000"/>
                    </a:p>
                  </a:txBody>
                  <a:tcPr anchor="ctr"/>
                </a:tc>
                <a:tc>
                  <a:txBody>
                    <a:bodyPr/>
                    <a:lstStyle/>
                    <a:p>
                      <a:r>
                        <a:rPr lang="en-GB" sz="2000"/>
                        <a:t>Manufacture / Storage / Use / Disposal</a:t>
                      </a:r>
                    </a:p>
                  </a:txBody>
                  <a:tcPr anchor="ctr"/>
                </a:tc>
                <a:tc>
                  <a:txBody>
                    <a:bodyPr/>
                    <a:lstStyle/>
                    <a:p>
                      <a:r>
                        <a:rPr lang="en-GB" sz="2000" dirty="0"/>
                        <a:t>See lifecycle map (Slide 5)</a:t>
                      </a:r>
                    </a:p>
                  </a:txBody>
                  <a:tcPr anchor="ctr"/>
                </a:tc>
                <a:extLst>
                  <a:ext uri="{0D108BD9-81ED-4DB2-BD59-A6C34878D82A}">
                    <a16:rowId xmlns:a16="http://schemas.microsoft.com/office/drawing/2014/main" val="3976208214"/>
                  </a:ext>
                </a:extLst>
              </a:tr>
            </a:tbl>
          </a:graphicData>
        </a:graphic>
      </p:graphicFrame>
      <p:sp>
        <p:nvSpPr>
          <p:cNvPr id="6" name="TextBox 5">
            <a:extLst>
              <a:ext uri="{FF2B5EF4-FFF2-40B4-BE49-F238E27FC236}">
                <a16:creationId xmlns:a16="http://schemas.microsoft.com/office/drawing/2014/main" id="{702D2647-5D69-4332-9B8C-940D4A81944F}"/>
              </a:ext>
            </a:extLst>
          </p:cNvPr>
          <p:cNvSpPr txBox="1"/>
          <p:nvPr/>
        </p:nvSpPr>
        <p:spPr>
          <a:xfrm>
            <a:off x="668114" y="896471"/>
            <a:ext cx="9701062" cy="461665"/>
          </a:xfrm>
          <a:prstGeom prst="rect">
            <a:avLst/>
          </a:prstGeom>
          <a:noFill/>
        </p:spPr>
        <p:txBody>
          <a:bodyPr wrap="square">
            <a:spAutoFit/>
          </a:bodyPr>
          <a:lstStyle/>
          <a:p>
            <a:r>
              <a:rPr lang="en-GB" sz="2400" dirty="0"/>
              <a:t>What do I need to know: identity, purity, stability, or residues?</a:t>
            </a:r>
          </a:p>
        </p:txBody>
      </p:sp>
      <p:sp>
        <p:nvSpPr>
          <p:cNvPr id="7" name="Rectangle 1">
            <a:extLst>
              <a:ext uri="{FF2B5EF4-FFF2-40B4-BE49-F238E27FC236}">
                <a16:creationId xmlns:a16="http://schemas.microsoft.com/office/drawing/2014/main" id="{9C635976-9CD5-4CD4-AD45-B9075A1E5461}"/>
              </a:ext>
            </a:extLst>
          </p:cNvPr>
          <p:cNvSpPr>
            <a:spLocks noChangeArrowheads="1"/>
          </p:cNvSpPr>
          <p:nvPr/>
        </p:nvSpPr>
        <p:spPr bwMode="auto">
          <a:xfrm>
            <a:off x="1955330" y="6357114"/>
            <a:ext cx="828008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a:ln>
                  <a:noFill/>
                </a:ln>
                <a:solidFill>
                  <a:schemeClr val="tx1"/>
                </a:solidFill>
                <a:effectLst/>
              </a:rPr>
              <a:t>Choose the simplest method that answers the safety question reliably</a:t>
            </a:r>
            <a:endParaRPr kumimoji="0" lang="en-US" altLang="en-US" sz="2400" b="0" i="0" u="none" strike="noStrike" cap="none" normalizeH="0" baseline="0" dirty="0">
              <a:ln>
                <a:noFill/>
              </a:ln>
              <a:solidFill>
                <a:schemeClr val="tx1"/>
              </a:solidFill>
              <a:effectLst/>
            </a:endParaRPr>
          </a:p>
        </p:txBody>
      </p:sp>
      <p:pic>
        <p:nvPicPr>
          <p:cNvPr id="8" name="Picture 7">
            <a:extLst>
              <a:ext uri="{FF2B5EF4-FFF2-40B4-BE49-F238E27FC236}">
                <a16:creationId xmlns:a16="http://schemas.microsoft.com/office/drawing/2014/main" id="{912BA7B5-ABE3-4B89-B4FC-DF579D0D321B}"/>
              </a:ext>
            </a:extLst>
          </p:cNvPr>
          <p:cNvPicPr>
            <a:picLocks noChangeAspect="1"/>
          </p:cNvPicPr>
          <p:nvPr/>
        </p:nvPicPr>
        <p:blipFill>
          <a:blip r:embed="rId3"/>
          <a:stretch>
            <a:fillRect/>
          </a:stretch>
        </p:blipFill>
        <p:spPr>
          <a:xfrm>
            <a:off x="10081186" y="5104279"/>
            <a:ext cx="1847850" cy="1714500"/>
          </a:xfrm>
          <a:prstGeom prst="rect">
            <a:avLst/>
          </a:prstGeom>
        </p:spPr>
      </p:pic>
    </p:spTree>
    <p:extLst>
      <p:ext uri="{BB962C8B-B14F-4D97-AF65-F5344CB8AC3E}">
        <p14:creationId xmlns:p14="http://schemas.microsoft.com/office/powerpoint/2010/main" val="4205590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1DC6E-3EE4-4013-8B7F-019DE6C406B0}"/>
              </a:ext>
            </a:extLst>
          </p:cNvPr>
          <p:cNvSpPr>
            <a:spLocks noGrp="1"/>
          </p:cNvSpPr>
          <p:nvPr>
            <p:ph type="title"/>
          </p:nvPr>
        </p:nvSpPr>
        <p:spPr>
          <a:xfrm>
            <a:off x="913774" y="0"/>
            <a:ext cx="10364451" cy="896471"/>
          </a:xfrm>
        </p:spPr>
        <p:txBody>
          <a:bodyPr/>
          <a:lstStyle/>
          <a:p>
            <a:r>
              <a:rPr lang="en-GB" dirty="0"/>
              <a:t>Spectroscopy primer  (Ft-</a:t>
            </a:r>
            <a:r>
              <a:rPr lang="en-GB" dirty="0" err="1"/>
              <a:t>ir</a:t>
            </a:r>
            <a:r>
              <a:rPr lang="en-GB" dirty="0"/>
              <a:t> vs Raman)</a:t>
            </a:r>
          </a:p>
        </p:txBody>
      </p:sp>
      <p:graphicFrame>
        <p:nvGraphicFramePr>
          <p:cNvPr id="6" name="Table 6">
            <a:extLst>
              <a:ext uri="{FF2B5EF4-FFF2-40B4-BE49-F238E27FC236}">
                <a16:creationId xmlns:a16="http://schemas.microsoft.com/office/drawing/2014/main" id="{E1D86104-DA36-461E-A37E-6C2212515561}"/>
              </a:ext>
            </a:extLst>
          </p:cNvPr>
          <p:cNvGraphicFramePr>
            <a:graphicFrameLocks noGrp="1"/>
          </p:cNvGraphicFramePr>
          <p:nvPr>
            <p:ph sz="quarter" idx="13"/>
            <p:extLst>
              <p:ext uri="{D42A27DB-BD31-4B8C-83A1-F6EECF244321}">
                <p14:modId xmlns:p14="http://schemas.microsoft.com/office/powerpoint/2010/main" val="3787563957"/>
              </p:ext>
            </p:extLst>
          </p:nvPr>
        </p:nvGraphicFramePr>
        <p:xfrm>
          <a:off x="439272" y="1631534"/>
          <a:ext cx="11167035" cy="3786482"/>
        </p:xfrm>
        <a:graphic>
          <a:graphicData uri="http://schemas.openxmlformats.org/drawingml/2006/table">
            <a:tbl>
              <a:tblPr firstRow="1" bandRow="1">
                <a:tableStyleId>{5C22544A-7EE6-4342-B048-85BDC9FD1C3A}</a:tableStyleId>
              </a:tblPr>
              <a:tblGrid>
                <a:gridCol w="3722345">
                  <a:extLst>
                    <a:ext uri="{9D8B030D-6E8A-4147-A177-3AD203B41FA5}">
                      <a16:colId xmlns:a16="http://schemas.microsoft.com/office/drawing/2014/main" val="3618919476"/>
                    </a:ext>
                  </a:extLst>
                </a:gridCol>
                <a:gridCol w="3722345">
                  <a:extLst>
                    <a:ext uri="{9D8B030D-6E8A-4147-A177-3AD203B41FA5}">
                      <a16:colId xmlns:a16="http://schemas.microsoft.com/office/drawing/2014/main" val="2015015203"/>
                    </a:ext>
                  </a:extLst>
                </a:gridCol>
                <a:gridCol w="3722345">
                  <a:extLst>
                    <a:ext uri="{9D8B030D-6E8A-4147-A177-3AD203B41FA5}">
                      <a16:colId xmlns:a16="http://schemas.microsoft.com/office/drawing/2014/main" val="523442342"/>
                    </a:ext>
                  </a:extLst>
                </a:gridCol>
              </a:tblGrid>
              <a:tr h="395712">
                <a:tc>
                  <a:txBody>
                    <a:bodyPr/>
                    <a:lstStyle/>
                    <a:p>
                      <a:r>
                        <a:rPr lang="en-GB" sz="2000" dirty="0"/>
                        <a:t>Aspect</a:t>
                      </a:r>
                    </a:p>
                  </a:txBody>
                  <a:tcPr anchor="ctr"/>
                </a:tc>
                <a:tc>
                  <a:txBody>
                    <a:bodyPr/>
                    <a:lstStyle/>
                    <a:p>
                      <a:r>
                        <a:rPr lang="en-GB" sz="2000" b="1"/>
                        <a:t>FT-IR (Infrared Absorption)</a:t>
                      </a:r>
                      <a:endParaRPr lang="en-GB" sz="2000"/>
                    </a:p>
                  </a:txBody>
                  <a:tcPr anchor="ctr"/>
                </a:tc>
                <a:tc>
                  <a:txBody>
                    <a:bodyPr/>
                    <a:lstStyle/>
                    <a:p>
                      <a:r>
                        <a:rPr lang="en-GB" sz="2000" b="1"/>
                        <a:t>Raman (Light Scattering)</a:t>
                      </a:r>
                      <a:endParaRPr lang="en-GB" sz="2000"/>
                    </a:p>
                  </a:txBody>
                  <a:tcPr anchor="ctr"/>
                </a:tc>
                <a:extLst>
                  <a:ext uri="{0D108BD9-81ED-4DB2-BD59-A6C34878D82A}">
                    <a16:rowId xmlns:a16="http://schemas.microsoft.com/office/drawing/2014/main" val="646981651"/>
                  </a:ext>
                </a:extLst>
              </a:tr>
              <a:tr h="700105">
                <a:tc>
                  <a:txBody>
                    <a:bodyPr/>
                    <a:lstStyle/>
                    <a:p>
                      <a:r>
                        <a:rPr lang="en-GB" sz="2000" b="1"/>
                        <a:t>Interaction</a:t>
                      </a:r>
                      <a:endParaRPr lang="en-GB" sz="2000"/>
                    </a:p>
                  </a:txBody>
                  <a:tcPr anchor="ctr"/>
                </a:tc>
                <a:tc>
                  <a:txBody>
                    <a:bodyPr/>
                    <a:lstStyle/>
                    <a:p>
                      <a:r>
                        <a:rPr lang="en-GB" sz="2000"/>
                        <a:t>Absorption of IR light → bond vibration</a:t>
                      </a:r>
                    </a:p>
                  </a:txBody>
                  <a:tcPr anchor="ctr"/>
                </a:tc>
                <a:tc>
                  <a:txBody>
                    <a:bodyPr/>
                    <a:lstStyle/>
                    <a:p>
                      <a:r>
                        <a:rPr lang="en-GB" sz="2000"/>
                        <a:t>Inelastic scattering of laser light</a:t>
                      </a:r>
                    </a:p>
                  </a:txBody>
                  <a:tcPr anchor="ctr"/>
                </a:tc>
                <a:extLst>
                  <a:ext uri="{0D108BD9-81ED-4DB2-BD59-A6C34878D82A}">
                    <a16:rowId xmlns:a16="http://schemas.microsoft.com/office/drawing/2014/main" val="2532093136"/>
                  </a:ext>
                </a:extLst>
              </a:tr>
              <a:tr h="700105">
                <a:tc>
                  <a:txBody>
                    <a:bodyPr/>
                    <a:lstStyle/>
                    <a:p>
                      <a:r>
                        <a:rPr lang="en-GB" sz="2000" b="1"/>
                        <a:t>Best for</a:t>
                      </a:r>
                      <a:endParaRPr lang="en-GB" sz="2000"/>
                    </a:p>
                  </a:txBody>
                  <a:tcPr anchor="ctr"/>
                </a:tc>
                <a:tc>
                  <a:txBody>
                    <a:bodyPr/>
                    <a:lstStyle/>
                    <a:p>
                      <a:r>
                        <a:rPr lang="en-GB" sz="2000"/>
                        <a:t>Polar bonds (e.g. –NO₂, –OH, –C=O)</a:t>
                      </a:r>
                    </a:p>
                  </a:txBody>
                  <a:tcPr anchor="ctr"/>
                </a:tc>
                <a:tc>
                  <a:txBody>
                    <a:bodyPr/>
                    <a:lstStyle/>
                    <a:p>
                      <a:r>
                        <a:rPr lang="en-GB" sz="2000"/>
                        <a:t>Symmetric / non-polar bonds (e.g. RDX, PETN)</a:t>
                      </a:r>
                    </a:p>
                  </a:txBody>
                  <a:tcPr anchor="ctr"/>
                </a:tc>
                <a:extLst>
                  <a:ext uri="{0D108BD9-81ED-4DB2-BD59-A6C34878D82A}">
                    <a16:rowId xmlns:a16="http://schemas.microsoft.com/office/drawing/2014/main" val="3755882703"/>
                  </a:ext>
                </a:extLst>
              </a:tr>
              <a:tr h="700105">
                <a:tc>
                  <a:txBody>
                    <a:bodyPr/>
                    <a:lstStyle/>
                    <a:p>
                      <a:r>
                        <a:rPr lang="en-GB" sz="2000" b="1"/>
                        <a:t>Typical signals</a:t>
                      </a:r>
                      <a:endParaRPr lang="en-GB" sz="2000"/>
                    </a:p>
                  </a:txBody>
                  <a:tcPr anchor="ctr"/>
                </a:tc>
                <a:tc>
                  <a:txBody>
                    <a:bodyPr/>
                    <a:lstStyle/>
                    <a:p>
                      <a:r>
                        <a:rPr lang="it-IT" sz="2000"/>
                        <a:t>Nitro stretches: 1550 &amp; 1350 cm⁻¹</a:t>
                      </a:r>
                    </a:p>
                  </a:txBody>
                  <a:tcPr anchor="ctr"/>
                </a:tc>
                <a:tc>
                  <a:txBody>
                    <a:bodyPr/>
                    <a:lstStyle/>
                    <a:p>
                      <a:r>
                        <a:rPr lang="en-GB" sz="2000"/>
                        <a:t>RDX: 880 cm⁻¹ (sym NO₂); PETN: 1650 cm⁻¹</a:t>
                      </a:r>
                    </a:p>
                  </a:txBody>
                  <a:tcPr anchor="ctr"/>
                </a:tc>
                <a:extLst>
                  <a:ext uri="{0D108BD9-81ED-4DB2-BD59-A6C34878D82A}">
                    <a16:rowId xmlns:a16="http://schemas.microsoft.com/office/drawing/2014/main" val="3313541542"/>
                  </a:ext>
                </a:extLst>
              </a:tr>
              <a:tr h="557753">
                <a:tc>
                  <a:txBody>
                    <a:bodyPr/>
                    <a:lstStyle/>
                    <a:p>
                      <a:r>
                        <a:rPr lang="en-GB" sz="2000" b="1"/>
                        <a:t>Nature</a:t>
                      </a:r>
                      <a:endParaRPr lang="en-GB" sz="2000"/>
                    </a:p>
                  </a:txBody>
                  <a:tcPr anchor="ctr"/>
                </a:tc>
                <a:tc>
                  <a:txBody>
                    <a:bodyPr/>
                    <a:lstStyle/>
                    <a:p>
                      <a:r>
                        <a:rPr lang="en-GB" sz="2000"/>
                        <a:t>Non-destructive, fast</a:t>
                      </a:r>
                    </a:p>
                  </a:txBody>
                  <a:tcPr anchor="ctr"/>
                </a:tc>
                <a:tc>
                  <a:txBody>
                    <a:bodyPr/>
                    <a:lstStyle/>
                    <a:p>
                      <a:r>
                        <a:rPr lang="en-GB" sz="2000"/>
                        <a:t>Non-destructive, portable</a:t>
                      </a:r>
                    </a:p>
                  </a:txBody>
                  <a:tcPr anchor="ctr"/>
                </a:tc>
                <a:extLst>
                  <a:ext uri="{0D108BD9-81ED-4DB2-BD59-A6C34878D82A}">
                    <a16:rowId xmlns:a16="http://schemas.microsoft.com/office/drawing/2014/main" val="3833820287"/>
                  </a:ext>
                </a:extLst>
              </a:tr>
              <a:tr h="729369">
                <a:tc>
                  <a:txBody>
                    <a:bodyPr/>
                    <a:lstStyle/>
                    <a:p>
                      <a:r>
                        <a:rPr lang="en-GB" sz="2000" b="1"/>
                        <a:t>Use</a:t>
                      </a:r>
                      <a:endParaRPr lang="en-GB" sz="2000"/>
                    </a:p>
                  </a:txBody>
                  <a:tcPr anchor="ctr"/>
                </a:tc>
                <a:tc>
                  <a:txBody>
                    <a:bodyPr/>
                    <a:lstStyle/>
                    <a:p>
                      <a:r>
                        <a:rPr lang="en-GB" sz="2000"/>
                        <a:t>Lab QC, formulation ID</a:t>
                      </a:r>
                    </a:p>
                  </a:txBody>
                  <a:tcPr anchor="ctr"/>
                </a:tc>
                <a:tc>
                  <a:txBody>
                    <a:bodyPr/>
                    <a:lstStyle/>
                    <a:p>
                      <a:r>
                        <a:rPr lang="en-GB" sz="2000" dirty="0"/>
                        <a:t>Field verification, screening</a:t>
                      </a:r>
                    </a:p>
                  </a:txBody>
                  <a:tcPr anchor="ctr"/>
                </a:tc>
                <a:extLst>
                  <a:ext uri="{0D108BD9-81ED-4DB2-BD59-A6C34878D82A}">
                    <a16:rowId xmlns:a16="http://schemas.microsoft.com/office/drawing/2014/main" val="286719426"/>
                  </a:ext>
                </a:extLst>
              </a:tr>
            </a:tbl>
          </a:graphicData>
        </a:graphic>
      </p:graphicFrame>
      <p:sp>
        <p:nvSpPr>
          <p:cNvPr id="8" name="TextBox 7">
            <a:extLst>
              <a:ext uri="{FF2B5EF4-FFF2-40B4-BE49-F238E27FC236}">
                <a16:creationId xmlns:a16="http://schemas.microsoft.com/office/drawing/2014/main" id="{6130BCDE-C2F8-4E58-8D35-61193D29CA5A}"/>
              </a:ext>
            </a:extLst>
          </p:cNvPr>
          <p:cNvSpPr txBox="1"/>
          <p:nvPr/>
        </p:nvSpPr>
        <p:spPr>
          <a:xfrm>
            <a:off x="367554" y="978319"/>
            <a:ext cx="11167035" cy="461665"/>
          </a:xfrm>
          <a:prstGeom prst="rect">
            <a:avLst/>
          </a:prstGeom>
          <a:noFill/>
        </p:spPr>
        <p:txBody>
          <a:bodyPr wrap="square">
            <a:spAutoFit/>
          </a:bodyPr>
          <a:lstStyle/>
          <a:p>
            <a:r>
              <a:rPr lang="en-GB" sz="2400"/>
              <a:t>Both techniques reveal molecular structure from vibrations, but they “see” different things.</a:t>
            </a:r>
            <a:endParaRPr lang="en-GB" sz="2400" dirty="0"/>
          </a:p>
        </p:txBody>
      </p:sp>
      <p:sp>
        <p:nvSpPr>
          <p:cNvPr id="10" name="TextBox 9">
            <a:extLst>
              <a:ext uri="{FF2B5EF4-FFF2-40B4-BE49-F238E27FC236}">
                <a16:creationId xmlns:a16="http://schemas.microsoft.com/office/drawing/2014/main" id="{056A1B41-38A1-4251-991F-59EEA38D387E}"/>
              </a:ext>
            </a:extLst>
          </p:cNvPr>
          <p:cNvSpPr txBox="1"/>
          <p:nvPr/>
        </p:nvSpPr>
        <p:spPr>
          <a:xfrm>
            <a:off x="367554" y="5803757"/>
            <a:ext cx="8573246" cy="461665"/>
          </a:xfrm>
          <a:prstGeom prst="rect">
            <a:avLst/>
          </a:prstGeom>
          <a:noFill/>
        </p:spPr>
        <p:txBody>
          <a:bodyPr wrap="square">
            <a:spAutoFit/>
          </a:bodyPr>
          <a:lstStyle/>
          <a:p>
            <a:r>
              <a:rPr lang="en-GB" sz="2400" dirty="0"/>
              <a:t>Together they provide a complete molecular “fingerprint.”</a:t>
            </a:r>
          </a:p>
        </p:txBody>
      </p:sp>
    </p:spTree>
    <p:extLst>
      <p:ext uri="{BB962C8B-B14F-4D97-AF65-F5344CB8AC3E}">
        <p14:creationId xmlns:p14="http://schemas.microsoft.com/office/powerpoint/2010/main" val="385347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FDD0-45A5-4AEE-9E4A-FAA1F7B78821}"/>
              </a:ext>
            </a:extLst>
          </p:cNvPr>
          <p:cNvSpPr>
            <a:spLocks noGrp="1"/>
          </p:cNvSpPr>
          <p:nvPr>
            <p:ph type="title"/>
          </p:nvPr>
        </p:nvSpPr>
        <p:spPr>
          <a:xfrm>
            <a:off x="913774" y="0"/>
            <a:ext cx="10364451" cy="867905"/>
          </a:xfrm>
        </p:spPr>
        <p:txBody>
          <a:bodyPr/>
          <a:lstStyle/>
          <a:p>
            <a:r>
              <a:rPr lang="en-GB" dirty="0">
                <a:effectLst>
                  <a:outerShdw blurRad="38100" dist="38100" dir="2700000" algn="tl">
                    <a:srgbClr val="000000">
                      <a:alpha val="43137"/>
                    </a:srgbClr>
                  </a:outerShdw>
                </a:effectLst>
              </a:rPr>
              <a:t>Sample explosives</a:t>
            </a:r>
          </a:p>
        </p:txBody>
      </p:sp>
      <p:pic>
        <p:nvPicPr>
          <p:cNvPr id="4" name="Picture 3">
            <a:extLst>
              <a:ext uri="{FF2B5EF4-FFF2-40B4-BE49-F238E27FC236}">
                <a16:creationId xmlns:a16="http://schemas.microsoft.com/office/drawing/2014/main" id="{929C1BE3-0997-427E-9871-166245A9C884}"/>
              </a:ext>
            </a:extLst>
          </p:cNvPr>
          <p:cNvPicPr>
            <a:picLocks noChangeAspect="1"/>
          </p:cNvPicPr>
          <p:nvPr/>
        </p:nvPicPr>
        <p:blipFill>
          <a:blip r:embed="rId3"/>
          <a:stretch>
            <a:fillRect/>
          </a:stretch>
        </p:blipFill>
        <p:spPr>
          <a:xfrm>
            <a:off x="373720" y="1365531"/>
            <a:ext cx="3081220" cy="3326824"/>
          </a:xfrm>
          <a:prstGeom prst="rect">
            <a:avLst/>
          </a:prstGeom>
        </p:spPr>
      </p:pic>
      <p:pic>
        <p:nvPicPr>
          <p:cNvPr id="6" name="Picture 5">
            <a:extLst>
              <a:ext uri="{FF2B5EF4-FFF2-40B4-BE49-F238E27FC236}">
                <a16:creationId xmlns:a16="http://schemas.microsoft.com/office/drawing/2014/main" id="{BEA26B24-7B04-4EEF-A9E2-D514859AB95C}"/>
              </a:ext>
            </a:extLst>
          </p:cNvPr>
          <p:cNvPicPr>
            <a:picLocks noChangeAspect="1"/>
          </p:cNvPicPr>
          <p:nvPr/>
        </p:nvPicPr>
        <p:blipFill rotWithShape="1">
          <a:blip r:embed="rId4"/>
          <a:srcRect r="54153"/>
          <a:stretch/>
        </p:blipFill>
        <p:spPr>
          <a:xfrm>
            <a:off x="4313147" y="1432514"/>
            <a:ext cx="3565706" cy="3259841"/>
          </a:xfrm>
          <a:prstGeom prst="rect">
            <a:avLst/>
          </a:prstGeom>
        </p:spPr>
      </p:pic>
      <p:pic>
        <p:nvPicPr>
          <p:cNvPr id="8" name="Picture 7">
            <a:extLst>
              <a:ext uri="{FF2B5EF4-FFF2-40B4-BE49-F238E27FC236}">
                <a16:creationId xmlns:a16="http://schemas.microsoft.com/office/drawing/2014/main" id="{94FC8E61-21BE-43D8-B0F9-BF86E22C56E6}"/>
              </a:ext>
            </a:extLst>
          </p:cNvPr>
          <p:cNvPicPr>
            <a:picLocks noChangeAspect="1"/>
          </p:cNvPicPr>
          <p:nvPr/>
        </p:nvPicPr>
        <p:blipFill rotWithShape="1">
          <a:blip r:embed="rId4"/>
          <a:srcRect l="59135"/>
          <a:stretch/>
        </p:blipFill>
        <p:spPr>
          <a:xfrm>
            <a:off x="8737060" y="1432514"/>
            <a:ext cx="3178293" cy="3259841"/>
          </a:xfrm>
          <a:prstGeom prst="rect">
            <a:avLst/>
          </a:prstGeom>
        </p:spPr>
      </p:pic>
      <p:sp>
        <p:nvSpPr>
          <p:cNvPr id="10" name="TextBox 9">
            <a:extLst>
              <a:ext uri="{FF2B5EF4-FFF2-40B4-BE49-F238E27FC236}">
                <a16:creationId xmlns:a16="http://schemas.microsoft.com/office/drawing/2014/main" id="{8817A337-71E6-4FCC-80CD-D695BAC381C8}"/>
              </a:ext>
            </a:extLst>
          </p:cNvPr>
          <p:cNvSpPr txBox="1"/>
          <p:nvPr/>
        </p:nvSpPr>
        <p:spPr>
          <a:xfrm>
            <a:off x="373720" y="5102319"/>
            <a:ext cx="3429000" cy="1200329"/>
          </a:xfrm>
          <a:prstGeom prst="rect">
            <a:avLst/>
          </a:prstGeom>
          <a:noFill/>
        </p:spPr>
        <p:txBody>
          <a:bodyPr wrap="square">
            <a:spAutoFit/>
          </a:bodyPr>
          <a:lstStyle/>
          <a:p>
            <a:r>
              <a:rPr lang="en-GB" b="1" dirty="0">
                <a:solidFill>
                  <a:srgbClr val="FF0000"/>
                </a:solidFill>
              </a:rPr>
              <a:t>nitroaromatic compound</a:t>
            </a:r>
            <a:r>
              <a:rPr lang="en-GB" dirty="0"/>
              <a:t>; contains nitro- and methyl- groups attached to a benzene ring (aromatic structure)</a:t>
            </a:r>
          </a:p>
        </p:txBody>
      </p:sp>
      <p:sp>
        <p:nvSpPr>
          <p:cNvPr id="12" name="TextBox 11">
            <a:extLst>
              <a:ext uri="{FF2B5EF4-FFF2-40B4-BE49-F238E27FC236}">
                <a16:creationId xmlns:a16="http://schemas.microsoft.com/office/drawing/2014/main" id="{D420D642-9134-4D50-A8A9-F08B14153569}"/>
              </a:ext>
            </a:extLst>
          </p:cNvPr>
          <p:cNvSpPr txBox="1"/>
          <p:nvPr/>
        </p:nvSpPr>
        <p:spPr>
          <a:xfrm>
            <a:off x="4313147" y="5102319"/>
            <a:ext cx="3209925" cy="923330"/>
          </a:xfrm>
          <a:prstGeom prst="rect">
            <a:avLst/>
          </a:prstGeom>
          <a:noFill/>
        </p:spPr>
        <p:txBody>
          <a:bodyPr wrap="square">
            <a:spAutoFit/>
          </a:bodyPr>
          <a:lstStyle/>
          <a:p>
            <a:r>
              <a:rPr lang="en-GB" b="1" dirty="0">
                <a:solidFill>
                  <a:srgbClr val="FF0000"/>
                </a:solidFill>
              </a:rPr>
              <a:t>nitrate ester</a:t>
            </a:r>
            <a:r>
              <a:rPr lang="en-GB" dirty="0"/>
              <a:t>, where nitrate groups (-O-NO</a:t>
            </a:r>
            <a:r>
              <a:rPr lang="en-GB" baseline="-25000" dirty="0"/>
              <a:t>2</a:t>
            </a:r>
            <a:r>
              <a:rPr lang="en-GB" dirty="0"/>
              <a:t>) are attached to a polyol backbone</a:t>
            </a:r>
          </a:p>
        </p:txBody>
      </p:sp>
      <p:sp>
        <p:nvSpPr>
          <p:cNvPr id="14" name="TextBox 13">
            <a:extLst>
              <a:ext uri="{FF2B5EF4-FFF2-40B4-BE49-F238E27FC236}">
                <a16:creationId xmlns:a16="http://schemas.microsoft.com/office/drawing/2014/main" id="{0BFF7F5A-31B0-460B-9D4D-D39B9D67F5FC}"/>
              </a:ext>
            </a:extLst>
          </p:cNvPr>
          <p:cNvSpPr txBox="1"/>
          <p:nvPr/>
        </p:nvSpPr>
        <p:spPr>
          <a:xfrm>
            <a:off x="8737060" y="5102319"/>
            <a:ext cx="3283490" cy="1200329"/>
          </a:xfrm>
          <a:prstGeom prst="rect">
            <a:avLst/>
          </a:prstGeom>
          <a:noFill/>
        </p:spPr>
        <p:txBody>
          <a:bodyPr wrap="square">
            <a:spAutoFit/>
          </a:bodyPr>
          <a:lstStyle/>
          <a:p>
            <a:r>
              <a:rPr lang="en-GB" b="1" dirty="0">
                <a:solidFill>
                  <a:srgbClr val="FF0000"/>
                </a:solidFill>
              </a:rPr>
              <a:t>nitramine compound</a:t>
            </a:r>
            <a:r>
              <a:rPr lang="en-GB" dirty="0"/>
              <a:t> (-N-NO</a:t>
            </a:r>
            <a:r>
              <a:rPr lang="en-GB" baseline="-25000" dirty="0"/>
              <a:t>2</a:t>
            </a:r>
            <a:r>
              <a:rPr lang="en-GB" dirty="0"/>
              <a:t>) , containing nitro groups attached to an amine structure (a cyclic nitramine)</a:t>
            </a:r>
          </a:p>
        </p:txBody>
      </p:sp>
    </p:spTree>
    <p:extLst>
      <p:ext uri="{BB962C8B-B14F-4D97-AF65-F5344CB8AC3E}">
        <p14:creationId xmlns:p14="http://schemas.microsoft.com/office/powerpoint/2010/main" val="3870729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ACD4-1F5A-4558-B941-7B6EC3F8D1A7}"/>
              </a:ext>
            </a:extLst>
          </p:cNvPr>
          <p:cNvSpPr>
            <a:spLocks noGrp="1"/>
          </p:cNvSpPr>
          <p:nvPr>
            <p:ph type="title"/>
          </p:nvPr>
        </p:nvSpPr>
        <p:spPr>
          <a:xfrm>
            <a:off x="913774" y="1"/>
            <a:ext cx="10364451" cy="800100"/>
          </a:xfrm>
        </p:spPr>
        <p:txBody>
          <a:bodyPr/>
          <a:lstStyle/>
          <a:p>
            <a:r>
              <a:rPr lang="en-GB" dirty="0"/>
              <a:t>Methods of analysing the explosives</a:t>
            </a:r>
          </a:p>
        </p:txBody>
      </p:sp>
      <p:sp>
        <p:nvSpPr>
          <p:cNvPr id="3" name="Content Placeholder 2">
            <a:extLst>
              <a:ext uri="{FF2B5EF4-FFF2-40B4-BE49-F238E27FC236}">
                <a16:creationId xmlns:a16="http://schemas.microsoft.com/office/drawing/2014/main" id="{CAC1FAF6-3D01-4967-86FA-E887DC0AA9B4}"/>
              </a:ext>
            </a:extLst>
          </p:cNvPr>
          <p:cNvSpPr>
            <a:spLocks noGrp="1"/>
          </p:cNvSpPr>
          <p:nvPr>
            <p:ph sz="quarter" idx="13"/>
          </p:nvPr>
        </p:nvSpPr>
        <p:spPr>
          <a:xfrm>
            <a:off x="123824" y="1005017"/>
            <a:ext cx="10363826" cy="3424107"/>
          </a:xfrm>
        </p:spPr>
        <p:txBody>
          <a:bodyPr>
            <a:normAutofit/>
          </a:bodyPr>
          <a:lstStyle/>
          <a:p>
            <a:r>
              <a:rPr lang="en-GB" sz="2800" dirty="0">
                <a:solidFill>
                  <a:srgbClr val="00B050"/>
                </a:solidFill>
              </a:rPr>
              <a:t>Spectroscopy</a:t>
            </a:r>
          </a:p>
          <a:p>
            <a:pPr lvl="1"/>
            <a:r>
              <a:rPr lang="en-GB" sz="2600" dirty="0">
                <a:solidFill>
                  <a:srgbClr val="00B050"/>
                </a:solidFill>
              </a:rPr>
              <a:t>FT-IR </a:t>
            </a:r>
          </a:p>
          <a:p>
            <a:pPr lvl="1"/>
            <a:r>
              <a:rPr lang="en-GB" sz="2600" dirty="0">
                <a:solidFill>
                  <a:srgbClr val="00B050"/>
                </a:solidFill>
              </a:rPr>
              <a:t>Raman</a:t>
            </a:r>
          </a:p>
          <a:p>
            <a:pPr lvl="1"/>
            <a:r>
              <a:rPr lang="en-GB" sz="2400" dirty="0" err="1">
                <a:solidFill>
                  <a:srgbClr val="00B050"/>
                </a:solidFill>
              </a:rPr>
              <a:t>NMr</a:t>
            </a:r>
            <a:endParaRPr lang="en-GB" sz="2400" dirty="0">
              <a:solidFill>
                <a:srgbClr val="00B050"/>
              </a:solidFill>
            </a:endParaRPr>
          </a:p>
          <a:p>
            <a:r>
              <a:rPr lang="en-GB" sz="2800" dirty="0">
                <a:solidFill>
                  <a:srgbClr val="0070C0"/>
                </a:solidFill>
              </a:rPr>
              <a:t>Spectrometry</a:t>
            </a:r>
          </a:p>
          <a:p>
            <a:pPr lvl="1"/>
            <a:r>
              <a:rPr lang="en-GB" sz="2600" dirty="0">
                <a:solidFill>
                  <a:srgbClr val="0070C0"/>
                </a:solidFill>
              </a:rPr>
              <a:t>Mass spectrometry</a:t>
            </a:r>
          </a:p>
          <a:p>
            <a:pPr lvl="1"/>
            <a:endParaRPr lang="en-GB" sz="2600" dirty="0">
              <a:solidFill>
                <a:srgbClr val="00B050"/>
              </a:solidFill>
            </a:endParaRPr>
          </a:p>
        </p:txBody>
      </p:sp>
      <p:sp>
        <p:nvSpPr>
          <p:cNvPr id="7" name="TextBox 6">
            <a:extLst>
              <a:ext uri="{FF2B5EF4-FFF2-40B4-BE49-F238E27FC236}">
                <a16:creationId xmlns:a16="http://schemas.microsoft.com/office/drawing/2014/main" id="{3A5652A6-BD0D-47BE-9500-9C811971FF14}"/>
              </a:ext>
            </a:extLst>
          </p:cNvPr>
          <p:cNvSpPr txBox="1"/>
          <p:nvPr/>
        </p:nvSpPr>
        <p:spPr>
          <a:xfrm>
            <a:off x="6067424" y="1005017"/>
            <a:ext cx="6096000" cy="5632311"/>
          </a:xfrm>
          <a:prstGeom prst="rect">
            <a:avLst/>
          </a:prstGeom>
          <a:noFill/>
        </p:spPr>
        <p:txBody>
          <a:bodyPr wrap="square">
            <a:spAutoFit/>
          </a:bodyPr>
          <a:lstStyle/>
          <a:p>
            <a:r>
              <a:rPr lang="en-GB" sz="2400" dirty="0">
                <a:solidFill>
                  <a:srgbClr val="00B050"/>
                </a:solidFill>
              </a:rPr>
              <a:t>Spectroscopy </a:t>
            </a:r>
            <a:r>
              <a:rPr lang="en-GB" sz="2400" dirty="0"/>
              <a:t>and </a:t>
            </a:r>
            <a:r>
              <a:rPr lang="en-GB" sz="2400" dirty="0">
                <a:solidFill>
                  <a:srgbClr val="0070C0"/>
                </a:solidFill>
              </a:rPr>
              <a:t>spectrometry </a:t>
            </a:r>
            <a:r>
              <a:rPr lang="en-GB" sz="2400" dirty="0"/>
              <a:t>are not interchangeable words !</a:t>
            </a:r>
          </a:p>
          <a:p>
            <a:endParaRPr lang="en-GB" sz="2400" dirty="0"/>
          </a:p>
          <a:p>
            <a:r>
              <a:rPr lang="en-GB" sz="2400" dirty="0">
                <a:solidFill>
                  <a:srgbClr val="00B050"/>
                </a:solidFill>
              </a:rPr>
              <a:t>Spectroscopy</a:t>
            </a:r>
            <a:r>
              <a:rPr lang="en-GB" sz="2400" dirty="0"/>
              <a:t> is the study of how matter interacts with </a:t>
            </a:r>
            <a:r>
              <a:rPr lang="en-GB" sz="2400" b="1" dirty="0"/>
              <a:t>electromagnetic radiation</a:t>
            </a:r>
            <a:r>
              <a:rPr lang="en-GB" sz="2400" dirty="0"/>
              <a:t>. These techniques are usually non destructive, so the sample of investigated compound is not changed after the analysis. </a:t>
            </a:r>
          </a:p>
          <a:p>
            <a:endParaRPr lang="en-GB" sz="2400" dirty="0"/>
          </a:p>
          <a:p>
            <a:r>
              <a:rPr lang="en-GB" sz="2400" dirty="0">
                <a:solidFill>
                  <a:srgbClr val="0070C0"/>
                </a:solidFill>
              </a:rPr>
              <a:t>Spectrometry</a:t>
            </a:r>
            <a:r>
              <a:rPr lang="en-GB" sz="2400" dirty="0"/>
              <a:t> is a method provides data (spectrum) that can be use to interpret the structure. Can be destructive. </a:t>
            </a:r>
          </a:p>
          <a:p>
            <a:r>
              <a:rPr lang="en-GB" sz="2400" dirty="0"/>
              <a:t>Identifies presence of various groups such as nitro groups common in explosives.</a:t>
            </a:r>
          </a:p>
          <a:p>
            <a:endParaRPr lang="en-GB" sz="2400" dirty="0"/>
          </a:p>
        </p:txBody>
      </p:sp>
      <p:sp>
        <p:nvSpPr>
          <p:cNvPr id="6" name="TextBox 5">
            <a:extLst>
              <a:ext uri="{FF2B5EF4-FFF2-40B4-BE49-F238E27FC236}">
                <a16:creationId xmlns:a16="http://schemas.microsoft.com/office/drawing/2014/main" id="{CA59B555-E9E4-40C1-901D-DBDD769072F9}"/>
              </a:ext>
            </a:extLst>
          </p:cNvPr>
          <p:cNvSpPr txBox="1"/>
          <p:nvPr/>
        </p:nvSpPr>
        <p:spPr>
          <a:xfrm>
            <a:off x="1" y="5026036"/>
            <a:ext cx="6096000" cy="1477328"/>
          </a:xfrm>
          <a:prstGeom prst="rect">
            <a:avLst/>
          </a:prstGeom>
          <a:noFill/>
        </p:spPr>
        <p:txBody>
          <a:bodyPr wrap="square">
            <a:spAutoFit/>
          </a:bodyPr>
          <a:lstStyle/>
          <a:p>
            <a:r>
              <a:rPr lang="en-GB" dirty="0">
                <a:solidFill>
                  <a:srgbClr val="FF0000"/>
                </a:solidFill>
              </a:rPr>
              <a:t>Explosive materials are used in various military, industrial, and terrorist activities. Detecting and analysing these materials is crucial for maintaining security and preventing threats.</a:t>
            </a:r>
          </a:p>
          <a:p>
            <a:br>
              <a:rPr lang="en-GB" dirty="0">
                <a:solidFill>
                  <a:srgbClr val="FF0000"/>
                </a:solidFill>
              </a:rPr>
            </a:br>
            <a:r>
              <a:rPr lang="en-GB" dirty="0">
                <a:solidFill>
                  <a:srgbClr val="FF0000"/>
                </a:solidFill>
              </a:rPr>
              <a:t>Analytical methods are vital to ensure safety.</a:t>
            </a:r>
          </a:p>
        </p:txBody>
      </p:sp>
      <p:sp>
        <p:nvSpPr>
          <p:cNvPr id="8" name="TextBox 7">
            <a:extLst>
              <a:ext uri="{FF2B5EF4-FFF2-40B4-BE49-F238E27FC236}">
                <a16:creationId xmlns:a16="http://schemas.microsoft.com/office/drawing/2014/main" id="{27903DA3-D187-4935-B345-66E7A806684A}"/>
              </a:ext>
            </a:extLst>
          </p:cNvPr>
          <p:cNvSpPr txBox="1"/>
          <p:nvPr/>
        </p:nvSpPr>
        <p:spPr>
          <a:xfrm>
            <a:off x="2464906" y="1616220"/>
            <a:ext cx="2840831" cy="461665"/>
          </a:xfrm>
          <a:prstGeom prst="rect">
            <a:avLst/>
          </a:prstGeom>
          <a:noFill/>
        </p:spPr>
        <p:txBody>
          <a:bodyPr wrap="square">
            <a:spAutoFit/>
          </a:bodyPr>
          <a:lstStyle/>
          <a:p>
            <a:r>
              <a:rPr lang="en-GB" sz="1200" dirty="0"/>
              <a:t>Identifies presence of various groups such as nitro groups common in explosives.</a:t>
            </a:r>
          </a:p>
        </p:txBody>
      </p:sp>
      <p:sp>
        <p:nvSpPr>
          <p:cNvPr id="10" name="TextBox 9">
            <a:extLst>
              <a:ext uri="{FF2B5EF4-FFF2-40B4-BE49-F238E27FC236}">
                <a16:creationId xmlns:a16="http://schemas.microsoft.com/office/drawing/2014/main" id="{1ECF9DF7-303B-45ED-9785-D60F831F99E7}"/>
              </a:ext>
            </a:extLst>
          </p:cNvPr>
          <p:cNvSpPr txBox="1"/>
          <p:nvPr/>
        </p:nvSpPr>
        <p:spPr>
          <a:xfrm>
            <a:off x="2464906" y="2276660"/>
            <a:ext cx="3012281" cy="276999"/>
          </a:xfrm>
          <a:prstGeom prst="rect">
            <a:avLst/>
          </a:prstGeom>
          <a:noFill/>
        </p:spPr>
        <p:txBody>
          <a:bodyPr wrap="square">
            <a:spAutoFit/>
          </a:bodyPr>
          <a:lstStyle/>
          <a:p>
            <a:r>
              <a:rPr lang="en-GB" sz="1200" dirty="0"/>
              <a:t>Non-invasive and effective for field analysis.</a:t>
            </a:r>
          </a:p>
        </p:txBody>
      </p:sp>
      <p:sp>
        <p:nvSpPr>
          <p:cNvPr id="12" name="TextBox 11">
            <a:extLst>
              <a:ext uri="{FF2B5EF4-FFF2-40B4-BE49-F238E27FC236}">
                <a16:creationId xmlns:a16="http://schemas.microsoft.com/office/drawing/2014/main" id="{B6B80171-AF2F-41EF-ABA8-107DBCE4C461}"/>
              </a:ext>
            </a:extLst>
          </p:cNvPr>
          <p:cNvSpPr txBox="1"/>
          <p:nvPr/>
        </p:nvSpPr>
        <p:spPr>
          <a:xfrm>
            <a:off x="798031" y="4297679"/>
            <a:ext cx="2912268" cy="461665"/>
          </a:xfrm>
          <a:prstGeom prst="rect">
            <a:avLst/>
          </a:prstGeom>
          <a:noFill/>
        </p:spPr>
        <p:txBody>
          <a:bodyPr wrap="square">
            <a:spAutoFit/>
          </a:bodyPr>
          <a:lstStyle/>
          <a:p>
            <a:r>
              <a:rPr lang="en-GB" sz="1200" dirty="0"/>
              <a:t>Extremely sensitive and can detect trace amounts of explosive residue.</a:t>
            </a:r>
          </a:p>
        </p:txBody>
      </p:sp>
      <p:sp>
        <p:nvSpPr>
          <p:cNvPr id="14" name="TextBox 13">
            <a:extLst>
              <a:ext uri="{FF2B5EF4-FFF2-40B4-BE49-F238E27FC236}">
                <a16:creationId xmlns:a16="http://schemas.microsoft.com/office/drawing/2014/main" id="{A49CDF05-C357-4D76-889C-2766B930B7B3}"/>
              </a:ext>
            </a:extLst>
          </p:cNvPr>
          <p:cNvSpPr txBox="1"/>
          <p:nvPr/>
        </p:nvSpPr>
        <p:spPr>
          <a:xfrm>
            <a:off x="2464906" y="2689088"/>
            <a:ext cx="3517106" cy="461665"/>
          </a:xfrm>
          <a:prstGeom prst="rect">
            <a:avLst/>
          </a:prstGeom>
          <a:noFill/>
        </p:spPr>
        <p:txBody>
          <a:bodyPr wrap="square">
            <a:spAutoFit/>
          </a:bodyPr>
          <a:lstStyle/>
          <a:p>
            <a:r>
              <a:rPr lang="en-GB" sz="1200" dirty="0"/>
              <a:t>Provides detailed molecular structure information, especially for complex explosives like RDX and HMX</a:t>
            </a:r>
          </a:p>
        </p:txBody>
      </p:sp>
    </p:spTree>
    <p:extLst>
      <p:ext uri="{BB962C8B-B14F-4D97-AF65-F5344CB8AC3E}">
        <p14:creationId xmlns:p14="http://schemas.microsoft.com/office/powerpoint/2010/main" val="22181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1"/>
            <a:ext cx="10364451" cy="1104900"/>
          </a:xfrm>
        </p:spPr>
        <p:txBody>
          <a:bodyPr/>
          <a:lstStyle/>
          <a:p>
            <a:r>
              <a:rPr lang="en-GB" dirty="0"/>
              <a:t>Key FT-IR Spectral Features</a:t>
            </a:r>
          </a:p>
        </p:txBody>
      </p:sp>
      <p:sp>
        <p:nvSpPr>
          <p:cNvPr id="4" name="TextBox 3">
            <a:extLst>
              <a:ext uri="{FF2B5EF4-FFF2-40B4-BE49-F238E27FC236}">
                <a16:creationId xmlns:a16="http://schemas.microsoft.com/office/drawing/2014/main" id="{A9E53F21-9080-4A33-A9B9-1739391CFEA9}"/>
              </a:ext>
            </a:extLst>
          </p:cNvPr>
          <p:cNvSpPr txBox="1"/>
          <p:nvPr/>
        </p:nvSpPr>
        <p:spPr>
          <a:xfrm>
            <a:off x="324952" y="1104901"/>
            <a:ext cx="11383829" cy="558274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t>FT-IR spectrum provides a detailed view of how the molecules absorb infrared light at various wavenumbers. </a:t>
            </a:r>
          </a:p>
          <a:p>
            <a:pPr marL="285750" indent="-285750">
              <a:lnSpc>
                <a:spcPct val="150000"/>
              </a:lnSpc>
              <a:buFont typeface="Arial" panose="020B0604020202020204" pitchFamily="34" charset="0"/>
              <a:buChar char="•"/>
            </a:pPr>
            <a:r>
              <a:rPr lang="en-GB" sz="2000" dirty="0">
                <a:solidFill>
                  <a:srgbClr val="0070C0"/>
                </a:solidFill>
              </a:rPr>
              <a:t>This absorption corresponds to specific molecular vibrations,</a:t>
            </a:r>
            <a:r>
              <a:rPr lang="en-GB" sz="2000" dirty="0"/>
              <a:t> which are represented as peaks in the spectrum. </a:t>
            </a:r>
          </a:p>
          <a:p>
            <a:pPr marL="285750" indent="-285750">
              <a:lnSpc>
                <a:spcPct val="150000"/>
              </a:lnSpc>
              <a:buFont typeface="Arial" panose="020B0604020202020204" pitchFamily="34" charset="0"/>
              <a:buChar char="•"/>
            </a:pPr>
            <a:r>
              <a:rPr lang="en-GB" sz="2000" dirty="0"/>
              <a:t>Wavenumber (cm⁻¹) is the inverse of wavelength and is used to represent the position of peaks in an FT-IR spectrum. </a:t>
            </a:r>
            <a:r>
              <a:rPr lang="en-GB" sz="2000" b="1" dirty="0"/>
              <a:t>Wavenumbers correspond to different vibrational frequencies in the molecule. </a:t>
            </a:r>
          </a:p>
          <a:p>
            <a:pPr marL="285750" indent="-285750">
              <a:lnSpc>
                <a:spcPct val="150000"/>
              </a:lnSpc>
              <a:buFont typeface="Arial" panose="020B0604020202020204" pitchFamily="34" charset="0"/>
              <a:buChar char="•"/>
            </a:pPr>
            <a:r>
              <a:rPr lang="en-GB" sz="2000" dirty="0"/>
              <a:t>Absorbance measures how much infrared light is absorbed by the sample at each wavenumber. </a:t>
            </a:r>
          </a:p>
          <a:p>
            <a:pPr marL="285750" indent="-285750">
              <a:lnSpc>
                <a:spcPct val="150000"/>
              </a:lnSpc>
              <a:buFont typeface="Arial" panose="020B0604020202020204" pitchFamily="34" charset="0"/>
              <a:buChar char="•"/>
            </a:pPr>
            <a:r>
              <a:rPr lang="en-GB" sz="2000" dirty="0"/>
              <a:t>The height of the peak corresponds to how much light is absorbed, which can provide information about the concentration of specific functional groups in the sample.</a:t>
            </a:r>
          </a:p>
          <a:p>
            <a:pPr marL="285750" indent="-285750">
              <a:lnSpc>
                <a:spcPct val="150000"/>
              </a:lnSpc>
              <a:buFont typeface="Arial" panose="020B0604020202020204" pitchFamily="34" charset="0"/>
              <a:buChar char="•"/>
            </a:pPr>
            <a:r>
              <a:rPr lang="en-GB" sz="2000" dirty="0"/>
              <a:t>Transmittance refers to the amount of light that passes through the sample without being absorbed. </a:t>
            </a:r>
          </a:p>
          <a:p>
            <a:pPr marL="285750" indent="-285750">
              <a:lnSpc>
                <a:spcPct val="150000"/>
              </a:lnSpc>
              <a:buFont typeface="Arial" panose="020B0604020202020204" pitchFamily="34" charset="0"/>
              <a:buChar char="•"/>
            </a:pPr>
            <a:r>
              <a:rPr lang="en-GB" sz="2000" dirty="0"/>
              <a:t>FT-IR spectra are displayed in terms of transmittance (%) or absorbance. </a:t>
            </a:r>
          </a:p>
          <a:p>
            <a:pPr marL="285750" indent="-285750">
              <a:lnSpc>
                <a:spcPct val="150000"/>
              </a:lnSpc>
              <a:buFont typeface="Arial" panose="020B0604020202020204" pitchFamily="34" charset="0"/>
              <a:buChar char="•"/>
            </a:pPr>
            <a:r>
              <a:rPr lang="en-GB" sz="2000" dirty="0"/>
              <a:t>A low transmittance value at certain wavenumbers indicates strong absorption, as seen in explosive materials. </a:t>
            </a:r>
          </a:p>
        </p:txBody>
      </p:sp>
    </p:spTree>
    <p:extLst>
      <p:ext uri="{BB962C8B-B14F-4D97-AF65-F5344CB8AC3E}">
        <p14:creationId xmlns:p14="http://schemas.microsoft.com/office/powerpoint/2010/main" val="3147491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C8989-6A07-4A96-B30C-BC6405313A77}"/>
              </a:ext>
            </a:extLst>
          </p:cNvPr>
          <p:cNvSpPr>
            <a:spLocks noGrp="1"/>
          </p:cNvSpPr>
          <p:nvPr>
            <p:ph type="title"/>
          </p:nvPr>
        </p:nvSpPr>
        <p:spPr>
          <a:xfrm>
            <a:off x="913149" y="0"/>
            <a:ext cx="10364451" cy="1084997"/>
          </a:xfrm>
        </p:spPr>
        <p:txBody>
          <a:bodyPr/>
          <a:lstStyle/>
          <a:p>
            <a:r>
              <a:rPr lang="en-GB" dirty="0"/>
              <a:t>Understanding ft-</a:t>
            </a:r>
            <a:r>
              <a:rPr lang="en-GB" dirty="0" err="1"/>
              <a:t>ir</a:t>
            </a:r>
            <a:r>
              <a:rPr lang="en-GB" dirty="0"/>
              <a:t> spectrum</a:t>
            </a:r>
          </a:p>
        </p:txBody>
      </p:sp>
      <p:sp>
        <p:nvSpPr>
          <p:cNvPr id="3" name="Content Placeholder 2">
            <a:extLst>
              <a:ext uri="{FF2B5EF4-FFF2-40B4-BE49-F238E27FC236}">
                <a16:creationId xmlns:a16="http://schemas.microsoft.com/office/drawing/2014/main" id="{341BC77A-4E09-481E-8922-BB582B737271}"/>
              </a:ext>
            </a:extLst>
          </p:cNvPr>
          <p:cNvSpPr>
            <a:spLocks noGrp="1"/>
          </p:cNvSpPr>
          <p:nvPr>
            <p:ph sz="quarter" idx="13"/>
          </p:nvPr>
        </p:nvSpPr>
        <p:spPr>
          <a:xfrm>
            <a:off x="620347" y="1234328"/>
            <a:ext cx="10363826" cy="4709272"/>
          </a:xfrm>
        </p:spPr>
        <p:txBody>
          <a:bodyPr>
            <a:normAutofit/>
          </a:bodyPr>
          <a:lstStyle/>
          <a:p>
            <a:pPr marL="0" indent="0">
              <a:buNone/>
            </a:pPr>
            <a:r>
              <a:rPr lang="en-GB" sz="3200" cap="none" dirty="0"/>
              <a:t>What it shows:</a:t>
            </a:r>
          </a:p>
          <a:p>
            <a:pPr lvl="1"/>
            <a:r>
              <a:rPr lang="en-GB" sz="2800" cap="none" dirty="0"/>
              <a:t>Measures absorption of infrared light as it interacts with chemical bonds</a:t>
            </a:r>
          </a:p>
          <a:p>
            <a:pPr lvl="1"/>
            <a:r>
              <a:rPr lang="en-GB" sz="2800" cap="none" dirty="0"/>
              <a:t>Each bond vibrates at a unique frequency → appears as a peak</a:t>
            </a:r>
          </a:p>
          <a:p>
            <a:pPr lvl="1"/>
            <a:r>
              <a:rPr lang="en-GB" sz="2800" cap="none" dirty="0"/>
              <a:t>Wavenumber (cm⁻¹) on the x-axis = vibration energy</a:t>
            </a:r>
          </a:p>
          <a:p>
            <a:pPr lvl="1"/>
            <a:r>
              <a:rPr lang="en-GB" sz="2800" cap="none" dirty="0"/>
              <a:t>Peak position = bond type, peak intensity = bond strength / amount</a:t>
            </a:r>
          </a:p>
        </p:txBody>
      </p:sp>
    </p:spTree>
    <p:extLst>
      <p:ext uri="{BB962C8B-B14F-4D97-AF65-F5344CB8AC3E}">
        <p14:creationId xmlns:p14="http://schemas.microsoft.com/office/powerpoint/2010/main" val="186995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DE00-E745-4465-B51B-6D80D9E5E067}"/>
              </a:ext>
            </a:extLst>
          </p:cNvPr>
          <p:cNvSpPr>
            <a:spLocks noGrp="1"/>
          </p:cNvSpPr>
          <p:nvPr>
            <p:ph type="title"/>
          </p:nvPr>
        </p:nvSpPr>
        <p:spPr>
          <a:xfrm>
            <a:off x="913149" y="1"/>
            <a:ext cx="10364451" cy="1160060"/>
          </a:xfrm>
        </p:spPr>
        <p:txBody>
          <a:bodyPr/>
          <a:lstStyle/>
          <a:p>
            <a:r>
              <a:rPr lang="en-GB" dirty="0"/>
              <a:t>Key bands in energetic materials</a:t>
            </a:r>
          </a:p>
        </p:txBody>
      </p:sp>
      <p:graphicFrame>
        <p:nvGraphicFramePr>
          <p:cNvPr id="4" name="Table 4">
            <a:extLst>
              <a:ext uri="{FF2B5EF4-FFF2-40B4-BE49-F238E27FC236}">
                <a16:creationId xmlns:a16="http://schemas.microsoft.com/office/drawing/2014/main" id="{C7569E4C-75C8-4B9C-BDF0-1175F8E9095B}"/>
              </a:ext>
            </a:extLst>
          </p:cNvPr>
          <p:cNvGraphicFramePr>
            <a:graphicFrameLocks noGrp="1"/>
          </p:cNvGraphicFramePr>
          <p:nvPr>
            <p:ph sz="quarter" idx="13"/>
            <p:extLst>
              <p:ext uri="{D42A27DB-BD31-4B8C-83A1-F6EECF244321}">
                <p14:modId xmlns:p14="http://schemas.microsoft.com/office/powerpoint/2010/main" val="918849745"/>
              </p:ext>
            </p:extLst>
          </p:nvPr>
        </p:nvGraphicFramePr>
        <p:xfrm>
          <a:off x="476452" y="1251779"/>
          <a:ext cx="11237844" cy="3314368"/>
        </p:xfrm>
        <a:graphic>
          <a:graphicData uri="http://schemas.openxmlformats.org/drawingml/2006/table">
            <a:tbl>
              <a:tblPr firstRow="1" bandRow="1">
                <a:tableStyleId>{5C22544A-7EE6-4342-B048-85BDC9FD1C3A}</a:tableStyleId>
              </a:tblPr>
              <a:tblGrid>
                <a:gridCol w="3745948">
                  <a:extLst>
                    <a:ext uri="{9D8B030D-6E8A-4147-A177-3AD203B41FA5}">
                      <a16:colId xmlns:a16="http://schemas.microsoft.com/office/drawing/2014/main" val="3774631823"/>
                    </a:ext>
                  </a:extLst>
                </a:gridCol>
                <a:gridCol w="3745948">
                  <a:extLst>
                    <a:ext uri="{9D8B030D-6E8A-4147-A177-3AD203B41FA5}">
                      <a16:colId xmlns:a16="http://schemas.microsoft.com/office/drawing/2014/main" val="914009840"/>
                    </a:ext>
                  </a:extLst>
                </a:gridCol>
                <a:gridCol w="3745948">
                  <a:extLst>
                    <a:ext uri="{9D8B030D-6E8A-4147-A177-3AD203B41FA5}">
                      <a16:colId xmlns:a16="http://schemas.microsoft.com/office/drawing/2014/main" val="2706146503"/>
                    </a:ext>
                  </a:extLst>
                </a:gridCol>
              </a:tblGrid>
              <a:tr h="622852">
                <a:tc>
                  <a:txBody>
                    <a:bodyPr/>
                    <a:lstStyle/>
                    <a:p>
                      <a:r>
                        <a:rPr lang="en-GB" sz="2400" dirty="0"/>
                        <a:t>Functional group</a:t>
                      </a:r>
                    </a:p>
                  </a:txBody>
                  <a:tcPr anchor="ctr"/>
                </a:tc>
                <a:tc>
                  <a:txBody>
                    <a:bodyPr/>
                    <a:lstStyle/>
                    <a:p>
                      <a:r>
                        <a:rPr lang="en-GB" sz="2400"/>
                        <a:t>Typical FT-IR bands (cm⁻¹)</a:t>
                      </a:r>
                    </a:p>
                  </a:txBody>
                  <a:tcPr anchor="ctr"/>
                </a:tc>
                <a:tc>
                  <a:txBody>
                    <a:bodyPr/>
                    <a:lstStyle/>
                    <a:p>
                      <a:r>
                        <a:rPr lang="en-GB" sz="2400"/>
                        <a:t>Notes</a:t>
                      </a:r>
                    </a:p>
                  </a:txBody>
                  <a:tcPr anchor="ctr"/>
                </a:tc>
                <a:extLst>
                  <a:ext uri="{0D108BD9-81ED-4DB2-BD59-A6C34878D82A}">
                    <a16:rowId xmlns:a16="http://schemas.microsoft.com/office/drawing/2014/main" val="2621774254"/>
                  </a:ext>
                </a:extLst>
              </a:tr>
              <a:tr h="622852">
                <a:tc>
                  <a:txBody>
                    <a:bodyPr/>
                    <a:lstStyle/>
                    <a:p>
                      <a:r>
                        <a:rPr lang="en-GB" sz="2400" b="1"/>
                        <a:t>–NO₂ (nitro)</a:t>
                      </a:r>
                      <a:endParaRPr lang="en-GB" sz="2400"/>
                    </a:p>
                  </a:txBody>
                  <a:tcPr anchor="ctr"/>
                </a:tc>
                <a:tc>
                  <a:txBody>
                    <a:bodyPr/>
                    <a:lstStyle/>
                    <a:p>
                      <a:r>
                        <a:rPr lang="en-GB" sz="2400" dirty="0"/>
                        <a:t>1550 (</a:t>
                      </a:r>
                      <a:r>
                        <a:rPr lang="en-GB" sz="2400" dirty="0" err="1"/>
                        <a:t>asym</a:t>
                      </a:r>
                      <a:r>
                        <a:rPr lang="en-GB" sz="2400" dirty="0"/>
                        <a:t>) &amp; 1350 (</a:t>
                      </a:r>
                      <a:r>
                        <a:rPr lang="en-GB" sz="2400" dirty="0" err="1"/>
                        <a:t>sym</a:t>
                      </a:r>
                      <a:r>
                        <a:rPr lang="en-GB" sz="2400" dirty="0"/>
                        <a:t>)</a:t>
                      </a:r>
                    </a:p>
                  </a:txBody>
                  <a:tcPr anchor="ctr"/>
                </a:tc>
                <a:tc>
                  <a:txBody>
                    <a:bodyPr/>
                    <a:lstStyle/>
                    <a:p>
                      <a:r>
                        <a:rPr lang="en-GB" sz="2400"/>
                        <a:t>Found in TNT, RDX, PETN</a:t>
                      </a:r>
                    </a:p>
                  </a:txBody>
                  <a:tcPr anchor="ctr"/>
                </a:tc>
                <a:extLst>
                  <a:ext uri="{0D108BD9-81ED-4DB2-BD59-A6C34878D82A}">
                    <a16:rowId xmlns:a16="http://schemas.microsoft.com/office/drawing/2014/main" val="2537482787"/>
                  </a:ext>
                </a:extLst>
              </a:tr>
              <a:tr h="622852">
                <a:tc>
                  <a:txBody>
                    <a:bodyPr/>
                    <a:lstStyle/>
                    <a:p>
                      <a:r>
                        <a:rPr lang="en-GB" sz="2400" b="1"/>
                        <a:t>–ONO₂ (nitrate ester)</a:t>
                      </a:r>
                      <a:endParaRPr lang="en-GB" sz="2400"/>
                    </a:p>
                  </a:txBody>
                  <a:tcPr anchor="ctr"/>
                </a:tc>
                <a:tc>
                  <a:txBody>
                    <a:bodyPr/>
                    <a:lstStyle/>
                    <a:p>
                      <a:r>
                        <a:rPr lang="en-GB" sz="2400" dirty="0"/>
                        <a:t>1650 &amp; 1280</a:t>
                      </a:r>
                    </a:p>
                  </a:txBody>
                  <a:tcPr anchor="ctr"/>
                </a:tc>
                <a:tc>
                  <a:txBody>
                    <a:bodyPr/>
                    <a:lstStyle/>
                    <a:p>
                      <a:r>
                        <a:rPr lang="en-GB" sz="2400"/>
                        <a:t>PETN diagnostic</a:t>
                      </a:r>
                    </a:p>
                  </a:txBody>
                  <a:tcPr anchor="ctr"/>
                </a:tc>
                <a:extLst>
                  <a:ext uri="{0D108BD9-81ED-4DB2-BD59-A6C34878D82A}">
                    <a16:rowId xmlns:a16="http://schemas.microsoft.com/office/drawing/2014/main" val="1303609416"/>
                  </a:ext>
                </a:extLst>
              </a:tr>
              <a:tr h="622852">
                <a:tc>
                  <a:txBody>
                    <a:bodyPr/>
                    <a:lstStyle/>
                    <a:p>
                      <a:r>
                        <a:rPr lang="en-GB" sz="2400" b="1"/>
                        <a:t>–N–NO₂ (nitramine)</a:t>
                      </a:r>
                      <a:endParaRPr lang="en-GB" sz="2400"/>
                    </a:p>
                  </a:txBody>
                  <a:tcPr anchor="ctr"/>
                </a:tc>
                <a:tc>
                  <a:txBody>
                    <a:bodyPr/>
                    <a:lstStyle/>
                    <a:p>
                      <a:r>
                        <a:rPr lang="en-GB" sz="2400"/>
                        <a:t>1570 &amp; 1300</a:t>
                      </a:r>
                    </a:p>
                  </a:txBody>
                  <a:tcPr anchor="ctr"/>
                </a:tc>
                <a:tc>
                  <a:txBody>
                    <a:bodyPr/>
                    <a:lstStyle/>
                    <a:p>
                      <a:r>
                        <a:rPr lang="en-GB" sz="2400"/>
                        <a:t>RDX diagnostic</a:t>
                      </a:r>
                    </a:p>
                  </a:txBody>
                  <a:tcPr anchor="ctr"/>
                </a:tc>
                <a:extLst>
                  <a:ext uri="{0D108BD9-81ED-4DB2-BD59-A6C34878D82A}">
                    <a16:rowId xmlns:a16="http://schemas.microsoft.com/office/drawing/2014/main" val="1908775920"/>
                  </a:ext>
                </a:extLst>
              </a:tr>
              <a:tr h="622852">
                <a:tc>
                  <a:txBody>
                    <a:bodyPr/>
                    <a:lstStyle/>
                    <a:p>
                      <a:r>
                        <a:rPr lang="en-GB" sz="2400" b="1">
                          <a:solidFill>
                            <a:srgbClr val="FF0000"/>
                          </a:solidFill>
                        </a:rPr>
                        <a:t>–OH / moisture</a:t>
                      </a:r>
                      <a:endParaRPr lang="en-GB" sz="2400">
                        <a:solidFill>
                          <a:srgbClr val="FF0000"/>
                        </a:solidFill>
                      </a:endParaRPr>
                    </a:p>
                  </a:txBody>
                  <a:tcPr anchor="ctr"/>
                </a:tc>
                <a:tc>
                  <a:txBody>
                    <a:bodyPr/>
                    <a:lstStyle/>
                    <a:p>
                      <a:r>
                        <a:rPr lang="en-GB" sz="2400">
                          <a:solidFill>
                            <a:srgbClr val="FF0000"/>
                          </a:solidFill>
                        </a:rPr>
                        <a:t>Broad 3200–3400</a:t>
                      </a:r>
                    </a:p>
                  </a:txBody>
                  <a:tcPr anchor="ctr"/>
                </a:tc>
                <a:tc>
                  <a:txBody>
                    <a:bodyPr/>
                    <a:lstStyle/>
                    <a:p>
                      <a:r>
                        <a:rPr lang="en-GB" sz="2400" dirty="0">
                          <a:solidFill>
                            <a:srgbClr val="FF0000"/>
                          </a:solidFill>
                        </a:rPr>
                        <a:t>Often unwanted impurity signal</a:t>
                      </a:r>
                    </a:p>
                  </a:txBody>
                  <a:tcPr anchor="ctr"/>
                </a:tc>
                <a:extLst>
                  <a:ext uri="{0D108BD9-81ED-4DB2-BD59-A6C34878D82A}">
                    <a16:rowId xmlns:a16="http://schemas.microsoft.com/office/drawing/2014/main" val="377526013"/>
                  </a:ext>
                </a:extLst>
              </a:tr>
            </a:tbl>
          </a:graphicData>
        </a:graphic>
      </p:graphicFrame>
    </p:spTree>
    <p:extLst>
      <p:ext uri="{BB962C8B-B14F-4D97-AF65-F5344CB8AC3E}">
        <p14:creationId xmlns:p14="http://schemas.microsoft.com/office/powerpoint/2010/main" val="3012186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9E2C-21C8-4F28-967B-549031371856}"/>
              </a:ext>
            </a:extLst>
          </p:cNvPr>
          <p:cNvSpPr>
            <a:spLocks noGrp="1"/>
          </p:cNvSpPr>
          <p:nvPr>
            <p:ph type="title"/>
          </p:nvPr>
        </p:nvSpPr>
        <p:spPr>
          <a:xfrm>
            <a:off x="865790" y="8718"/>
            <a:ext cx="10364451" cy="861077"/>
          </a:xfrm>
        </p:spPr>
        <p:txBody>
          <a:bodyPr/>
          <a:lstStyle/>
          <a:p>
            <a:r>
              <a:rPr lang="en-GB" dirty="0"/>
              <a:t>FT-IR Spectra for Common Explosives</a:t>
            </a:r>
          </a:p>
        </p:txBody>
      </p:sp>
      <p:pic>
        <p:nvPicPr>
          <p:cNvPr id="6" name="Picture 5">
            <a:extLst>
              <a:ext uri="{FF2B5EF4-FFF2-40B4-BE49-F238E27FC236}">
                <a16:creationId xmlns:a16="http://schemas.microsoft.com/office/drawing/2014/main" id="{8EE88F87-CD4F-431B-B85A-D7413C7DA14F}"/>
              </a:ext>
            </a:extLst>
          </p:cNvPr>
          <p:cNvPicPr>
            <a:picLocks noChangeAspect="1"/>
          </p:cNvPicPr>
          <p:nvPr/>
        </p:nvPicPr>
        <p:blipFill>
          <a:blip r:embed="rId3"/>
          <a:stretch>
            <a:fillRect/>
          </a:stretch>
        </p:blipFill>
        <p:spPr>
          <a:xfrm>
            <a:off x="6521890" y="799433"/>
            <a:ext cx="4876608" cy="3720080"/>
          </a:xfrm>
          <a:prstGeom prst="rect">
            <a:avLst/>
          </a:prstGeom>
        </p:spPr>
      </p:pic>
      <p:pic>
        <p:nvPicPr>
          <p:cNvPr id="4" name="Picture 3">
            <a:extLst>
              <a:ext uri="{FF2B5EF4-FFF2-40B4-BE49-F238E27FC236}">
                <a16:creationId xmlns:a16="http://schemas.microsoft.com/office/drawing/2014/main" id="{29F3E961-B1E1-4053-9DBB-F9B295AA8641}"/>
              </a:ext>
            </a:extLst>
          </p:cNvPr>
          <p:cNvPicPr>
            <a:picLocks noChangeAspect="1"/>
          </p:cNvPicPr>
          <p:nvPr/>
        </p:nvPicPr>
        <p:blipFill rotWithShape="1">
          <a:blip r:embed="rId4"/>
          <a:srcRect l="6194" t="23847" r="3632" b="20336"/>
          <a:stretch/>
        </p:blipFill>
        <p:spPr>
          <a:xfrm>
            <a:off x="37558" y="699406"/>
            <a:ext cx="6058442" cy="3396211"/>
          </a:xfrm>
          <a:prstGeom prst="rect">
            <a:avLst/>
          </a:prstGeom>
        </p:spPr>
      </p:pic>
      <p:pic>
        <p:nvPicPr>
          <p:cNvPr id="9" name="Picture 8">
            <a:extLst>
              <a:ext uri="{FF2B5EF4-FFF2-40B4-BE49-F238E27FC236}">
                <a16:creationId xmlns:a16="http://schemas.microsoft.com/office/drawing/2014/main" id="{C7E7E637-2C66-4CB2-8303-975A2B93C655}"/>
              </a:ext>
            </a:extLst>
          </p:cNvPr>
          <p:cNvPicPr>
            <a:picLocks noChangeAspect="1"/>
          </p:cNvPicPr>
          <p:nvPr/>
        </p:nvPicPr>
        <p:blipFill>
          <a:blip r:embed="rId5"/>
          <a:stretch>
            <a:fillRect/>
          </a:stretch>
        </p:blipFill>
        <p:spPr>
          <a:xfrm>
            <a:off x="491476" y="1586222"/>
            <a:ext cx="1170087" cy="1263355"/>
          </a:xfrm>
          <a:prstGeom prst="rect">
            <a:avLst/>
          </a:prstGeom>
        </p:spPr>
      </p:pic>
      <p:pic>
        <p:nvPicPr>
          <p:cNvPr id="11" name="Picture 10">
            <a:extLst>
              <a:ext uri="{FF2B5EF4-FFF2-40B4-BE49-F238E27FC236}">
                <a16:creationId xmlns:a16="http://schemas.microsoft.com/office/drawing/2014/main" id="{B324EF3F-B618-430A-95FF-E71C485EFFFF}"/>
              </a:ext>
            </a:extLst>
          </p:cNvPr>
          <p:cNvPicPr>
            <a:picLocks noChangeAspect="1"/>
          </p:cNvPicPr>
          <p:nvPr/>
        </p:nvPicPr>
        <p:blipFill rotWithShape="1">
          <a:blip r:embed="rId6"/>
          <a:srcRect l="59135"/>
          <a:stretch/>
        </p:blipFill>
        <p:spPr>
          <a:xfrm>
            <a:off x="7158358" y="1502219"/>
            <a:ext cx="1096384" cy="1124515"/>
          </a:xfrm>
          <a:prstGeom prst="rect">
            <a:avLst/>
          </a:prstGeom>
        </p:spPr>
      </p:pic>
      <p:sp>
        <p:nvSpPr>
          <p:cNvPr id="12" name="Rectangle 11">
            <a:extLst>
              <a:ext uri="{FF2B5EF4-FFF2-40B4-BE49-F238E27FC236}">
                <a16:creationId xmlns:a16="http://schemas.microsoft.com/office/drawing/2014/main" id="{984CE5D7-6788-45CC-8758-045D907B41DE}"/>
              </a:ext>
            </a:extLst>
          </p:cNvPr>
          <p:cNvSpPr/>
          <p:nvPr/>
        </p:nvSpPr>
        <p:spPr>
          <a:xfrm>
            <a:off x="9940833" y="856732"/>
            <a:ext cx="1237155" cy="292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DEEDD3F-97EB-4F21-A5BC-E11A5425842C}"/>
              </a:ext>
            </a:extLst>
          </p:cNvPr>
          <p:cNvSpPr txBox="1"/>
          <p:nvPr/>
        </p:nvSpPr>
        <p:spPr>
          <a:xfrm>
            <a:off x="431713" y="3150929"/>
            <a:ext cx="4332940" cy="861774"/>
          </a:xfrm>
          <a:prstGeom prst="rect">
            <a:avLst/>
          </a:prstGeom>
          <a:noFill/>
        </p:spPr>
        <p:txBody>
          <a:bodyPr wrap="square" rtlCol="0">
            <a:spAutoFit/>
          </a:bodyPr>
          <a:lstStyle/>
          <a:p>
            <a:r>
              <a:rPr lang="en-GB" sz="1600" dirty="0">
                <a:solidFill>
                  <a:srgbClr val="FF0000"/>
                </a:solidFill>
              </a:rPr>
              <a:t>NO₂ :1530 cm⁻¹ and 1340 cm⁻¹ </a:t>
            </a:r>
          </a:p>
          <a:p>
            <a:r>
              <a:rPr lang="en-GB" sz="1600" dirty="0">
                <a:solidFill>
                  <a:srgbClr val="FF0000"/>
                </a:solidFill>
              </a:rPr>
              <a:t>Aromatic ring: 1600 cm⁻¹ </a:t>
            </a:r>
          </a:p>
          <a:p>
            <a:endParaRPr lang="en-GB" dirty="0">
              <a:solidFill>
                <a:srgbClr val="FF0000"/>
              </a:solidFill>
            </a:endParaRPr>
          </a:p>
        </p:txBody>
      </p:sp>
      <p:sp>
        <p:nvSpPr>
          <p:cNvPr id="8" name="TextBox 7">
            <a:extLst>
              <a:ext uri="{FF2B5EF4-FFF2-40B4-BE49-F238E27FC236}">
                <a16:creationId xmlns:a16="http://schemas.microsoft.com/office/drawing/2014/main" id="{FA46AC97-02AC-414D-B252-96F1A962544E}"/>
              </a:ext>
            </a:extLst>
          </p:cNvPr>
          <p:cNvSpPr txBox="1"/>
          <p:nvPr/>
        </p:nvSpPr>
        <p:spPr>
          <a:xfrm>
            <a:off x="7190943" y="3001950"/>
            <a:ext cx="2000869" cy="830997"/>
          </a:xfrm>
          <a:prstGeom prst="rect">
            <a:avLst/>
          </a:prstGeom>
          <a:noFill/>
        </p:spPr>
        <p:txBody>
          <a:bodyPr wrap="none" rtlCol="0">
            <a:spAutoFit/>
          </a:bodyPr>
          <a:lstStyle/>
          <a:p>
            <a:r>
              <a:rPr lang="en-GB" sz="1600" dirty="0">
                <a:solidFill>
                  <a:srgbClr val="FF0000"/>
                </a:solidFill>
              </a:rPr>
              <a:t>NO</a:t>
            </a:r>
            <a:r>
              <a:rPr lang="en-GB" sz="1600" baseline="-25000" dirty="0">
                <a:solidFill>
                  <a:srgbClr val="FF0000"/>
                </a:solidFill>
              </a:rPr>
              <a:t>2</a:t>
            </a:r>
            <a:r>
              <a:rPr lang="en-GB" sz="1600" dirty="0">
                <a:solidFill>
                  <a:srgbClr val="FF0000"/>
                </a:solidFill>
              </a:rPr>
              <a:t> : 1570 cm⁻¹ </a:t>
            </a:r>
          </a:p>
          <a:p>
            <a:r>
              <a:rPr lang="en-GB" sz="1600" dirty="0">
                <a:solidFill>
                  <a:srgbClr val="FF0000"/>
                </a:solidFill>
              </a:rPr>
              <a:t>NO: 1300 cm⁻¹ </a:t>
            </a:r>
          </a:p>
          <a:p>
            <a:r>
              <a:rPr lang="en-GB" sz="1600" dirty="0">
                <a:solidFill>
                  <a:srgbClr val="FF0000"/>
                </a:solidFill>
              </a:rPr>
              <a:t>C-N:	900-1000 cm⁻¹ </a:t>
            </a:r>
          </a:p>
        </p:txBody>
      </p:sp>
      <p:grpSp>
        <p:nvGrpSpPr>
          <p:cNvPr id="16" name="Group 15">
            <a:extLst>
              <a:ext uri="{FF2B5EF4-FFF2-40B4-BE49-F238E27FC236}">
                <a16:creationId xmlns:a16="http://schemas.microsoft.com/office/drawing/2014/main" id="{3884FDB7-599A-4686-ABC9-C74A1A745FD3}"/>
              </a:ext>
            </a:extLst>
          </p:cNvPr>
          <p:cNvGrpSpPr/>
          <p:nvPr/>
        </p:nvGrpSpPr>
        <p:grpSpPr>
          <a:xfrm>
            <a:off x="0" y="4208163"/>
            <a:ext cx="7381858" cy="2618016"/>
            <a:chOff x="793502" y="4231266"/>
            <a:chExt cx="7381858" cy="2618016"/>
          </a:xfrm>
        </p:grpSpPr>
        <p:pic>
          <p:nvPicPr>
            <p:cNvPr id="5" name="Picture 4">
              <a:extLst>
                <a:ext uri="{FF2B5EF4-FFF2-40B4-BE49-F238E27FC236}">
                  <a16:creationId xmlns:a16="http://schemas.microsoft.com/office/drawing/2014/main" id="{7A1DD144-60DD-474E-AC32-E2DC2CF2BA2E}"/>
                </a:ext>
              </a:extLst>
            </p:cNvPr>
            <p:cNvPicPr>
              <a:picLocks noChangeAspect="1"/>
            </p:cNvPicPr>
            <p:nvPr/>
          </p:nvPicPr>
          <p:blipFill rotWithShape="1">
            <a:blip r:embed="rId7"/>
            <a:srcRect t="20192"/>
            <a:stretch/>
          </p:blipFill>
          <p:spPr>
            <a:xfrm>
              <a:off x="793502" y="4231266"/>
              <a:ext cx="7381858" cy="2618016"/>
            </a:xfrm>
            <a:prstGeom prst="rect">
              <a:avLst/>
            </a:prstGeom>
          </p:spPr>
        </p:pic>
        <p:pic>
          <p:nvPicPr>
            <p:cNvPr id="10" name="Picture 9">
              <a:extLst>
                <a:ext uri="{FF2B5EF4-FFF2-40B4-BE49-F238E27FC236}">
                  <a16:creationId xmlns:a16="http://schemas.microsoft.com/office/drawing/2014/main" id="{AD16AE82-42C2-451B-AA0B-1C4CD632C39F}"/>
                </a:ext>
              </a:extLst>
            </p:cNvPr>
            <p:cNvPicPr>
              <a:picLocks noChangeAspect="1"/>
            </p:cNvPicPr>
            <p:nvPr/>
          </p:nvPicPr>
          <p:blipFill rotWithShape="1">
            <a:blip r:embed="rId6"/>
            <a:srcRect r="54153"/>
            <a:stretch/>
          </p:blipFill>
          <p:spPr>
            <a:xfrm>
              <a:off x="1364954" y="5213608"/>
              <a:ext cx="1354070" cy="1237918"/>
            </a:xfrm>
            <a:prstGeom prst="rect">
              <a:avLst/>
            </a:prstGeom>
          </p:spPr>
        </p:pic>
        <p:sp>
          <p:nvSpPr>
            <p:cNvPr id="13" name="TextBox 12">
              <a:extLst>
                <a:ext uri="{FF2B5EF4-FFF2-40B4-BE49-F238E27FC236}">
                  <a16:creationId xmlns:a16="http://schemas.microsoft.com/office/drawing/2014/main" id="{0132CB31-E83F-4700-B4A4-17C359C94CC1}"/>
                </a:ext>
              </a:extLst>
            </p:cNvPr>
            <p:cNvSpPr txBox="1"/>
            <p:nvPr/>
          </p:nvSpPr>
          <p:spPr>
            <a:xfrm>
              <a:off x="2866967" y="5879451"/>
              <a:ext cx="3156633" cy="584775"/>
            </a:xfrm>
            <a:prstGeom prst="rect">
              <a:avLst/>
            </a:prstGeom>
            <a:noFill/>
          </p:spPr>
          <p:txBody>
            <a:bodyPr wrap="none" rtlCol="0">
              <a:spAutoFit/>
            </a:bodyPr>
            <a:lstStyle/>
            <a:p>
              <a:r>
                <a:rPr lang="en-GB" sz="1600" dirty="0">
                  <a:solidFill>
                    <a:srgbClr val="FF0000"/>
                  </a:solidFill>
                </a:rPr>
                <a:t>O-NO</a:t>
              </a:r>
              <a:r>
                <a:rPr lang="en-GB" sz="1600" baseline="-25000" dirty="0">
                  <a:solidFill>
                    <a:srgbClr val="FF0000"/>
                  </a:solidFill>
                </a:rPr>
                <a:t>2</a:t>
              </a:r>
              <a:r>
                <a:rPr lang="en-GB" sz="1600" dirty="0">
                  <a:solidFill>
                    <a:srgbClr val="FF0000"/>
                  </a:solidFill>
                </a:rPr>
                <a:t> : 1650 cm⁻¹ to 1280 cm⁻¹ </a:t>
              </a:r>
            </a:p>
            <a:p>
              <a:r>
                <a:rPr lang="en-GB" sz="1600" dirty="0">
                  <a:solidFill>
                    <a:srgbClr val="FF0000"/>
                  </a:solidFill>
                </a:rPr>
                <a:t>Ester C-O-N: 870-840 cm</a:t>
              </a:r>
              <a:r>
                <a:rPr lang="en-GB" sz="1600" baseline="30000" dirty="0">
                  <a:solidFill>
                    <a:srgbClr val="FF0000"/>
                  </a:solidFill>
                </a:rPr>
                <a:t>-1</a:t>
              </a:r>
            </a:p>
          </p:txBody>
        </p:sp>
      </p:grpSp>
      <p:sp>
        <p:nvSpPr>
          <p:cNvPr id="14" name="TextBox 13">
            <a:extLst>
              <a:ext uri="{FF2B5EF4-FFF2-40B4-BE49-F238E27FC236}">
                <a16:creationId xmlns:a16="http://schemas.microsoft.com/office/drawing/2014/main" id="{6DDB8E08-34A4-4B4D-B076-07C3BDE9EBF8}"/>
              </a:ext>
            </a:extLst>
          </p:cNvPr>
          <p:cNvSpPr txBox="1"/>
          <p:nvPr/>
        </p:nvSpPr>
        <p:spPr>
          <a:xfrm>
            <a:off x="7668726" y="4758889"/>
            <a:ext cx="4098945" cy="1815882"/>
          </a:xfrm>
          <a:prstGeom prst="rect">
            <a:avLst/>
          </a:prstGeom>
          <a:noFill/>
          <a:ln w="28575">
            <a:solidFill>
              <a:srgbClr val="0070C0"/>
            </a:solidFill>
          </a:ln>
        </p:spPr>
        <p:txBody>
          <a:bodyPr wrap="square" rtlCol="0">
            <a:spAutoFit/>
          </a:bodyPr>
          <a:lstStyle/>
          <a:p>
            <a:pPr marL="285750" indent="-285750">
              <a:buFont typeface="Arial" panose="020B0604020202020204" pitchFamily="34" charset="0"/>
              <a:buChar char="•"/>
            </a:pPr>
            <a:r>
              <a:rPr lang="en-GB" sz="1600" dirty="0"/>
              <a:t>Peak positions can vary ± ~5–15 cm⁻¹ with crystal form, instrument, or matrix.</a:t>
            </a:r>
          </a:p>
          <a:p>
            <a:pPr marL="285750" indent="-285750">
              <a:buFont typeface="Arial" panose="020B0604020202020204" pitchFamily="34" charset="0"/>
              <a:buChar char="•"/>
            </a:pPr>
            <a:r>
              <a:rPr lang="en-GB" sz="1600" dirty="0"/>
              <a:t>Strong NO₂/ONO₂ bands are the primary indicators of energetic functional groups.</a:t>
            </a:r>
          </a:p>
          <a:p>
            <a:pPr marL="285750" indent="-285750">
              <a:buFont typeface="Arial" panose="020B0604020202020204" pitchFamily="34" charset="0"/>
              <a:buChar char="•"/>
            </a:pPr>
            <a:r>
              <a:rPr lang="en-GB" sz="1600" dirty="0"/>
              <a:t>Unexpected broad OH bands (~3200–3400 cm⁻¹) which suggests moisture or contamination.</a:t>
            </a:r>
          </a:p>
        </p:txBody>
      </p:sp>
    </p:spTree>
    <p:extLst>
      <p:ext uri="{BB962C8B-B14F-4D97-AF65-F5344CB8AC3E}">
        <p14:creationId xmlns:p14="http://schemas.microsoft.com/office/powerpoint/2010/main" val="4208999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C17BA-3138-417D-8FFE-6B5DCF21B649}"/>
              </a:ext>
            </a:extLst>
          </p:cNvPr>
          <p:cNvSpPr>
            <a:spLocks noGrp="1"/>
          </p:cNvSpPr>
          <p:nvPr>
            <p:ph type="title"/>
          </p:nvPr>
        </p:nvSpPr>
        <p:spPr>
          <a:xfrm>
            <a:off x="20295" y="-5315"/>
            <a:ext cx="3212284" cy="967409"/>
          </a:xfrm>
        </p:spPr>
        <p:txBody>
          <a:bodyPr/>
          <a:lstStyle/>
          <a:p>
            <a:r>
              <a:rPr lang="en-GB" dirty="0"/>
              <a:t>Activity 1</a:t>
            </a:r>
          </a:p>
        </p:txBody>
      </p:sp>
      <p:sp>
        <p:nvSpPr>
          <p:cNvPr id="3" name="Content Placeholder 2">
            <a:extLst>
              <a:ext uri="{FF2B5EF4-FFF2-40B4-BE49-F238E27FC236}">
                <a16:creationId xmlns:a16="http://schemas.microsoft.com/office/drawing/2014/main" id="{A421D9DE-8262-450D-96D1-E9A8703977A9}"/>
              </a:ext>
            </a:extLst>
          </p:cNvPr>
          <p:cNvSpPr>
            <a:spLocks noGrp="1"/>
          </p:cNvSpPr>
          <p:nvPr>
            <p:ph sz="quarter" idx="13"/>
          </p:nvPr>
        </p:nvSpPr>
        <p:spPr>
          <a:xfrm>
            <a:off x="158400" y="967409"/>
            <a:ext cx="5937600" cy="3424107"/>
          </a:xfrm>
        </p:spPr>
        <p:txBody>
          <a:bodyPr>
            <a:normAutofit/>
          </a:bodyPr>
          <a:lstStyle/>
          <a:p>
            <a:pPr marL="0" indent="0">
              <a:buNone/>
            </a:pPr>
            <a:r>
              <a:rPr lang="en-GB" sz="2600" b="1" dirty="0"/>
              <a:t>Ft-</a:t>
            </a:r>
            <a:r>
              <a:rPr lang="en-GB" sz="2600" b="1" dirty="0" err="1"/>
              <a:t>ir</a:t>
            </a:r>
            <a:r>
              <a:rPr lang="en-GB" sz="2600" b="1" dirty="0"/>
              <a:t> interpretation activity</a:t>
            </a:r>
          </a:p>
          <a:p>
            <a:r>
              <a:rPr lang="en-GB" sz="2400" cap="none" dirty="0"/>
              <a:t>Instructions + FT-IR spectrum (handout A1)</a:t>
            </a:r>
          </a:p>
          <a:p>
            <a:pPr>
              <a:buFont typeface="Arial" panose="020B0604020202020204" pitchFamily="34" charset="0"/>
              <a:buChar char="•"/>
            </a:pPr>
            <a:r>
              <a:rPr lang="en-GB" sz="2400" cap="none" dirty="0"/>
              <a:t>Identify key peaks (cm⁻¹)</a:t>
            </a:r>
          </a:p>
          <a:p>
            <a:pPr>
              <a:buFont typeface="Arial" panose="020B0604020202020204" pitchFamily="34" charset="0"/>
              <a:buChar char="•"/>
            </a:pPr>
            <a:r>
              <a:rPr lang="en-GB" sz="2400" cap="none" dirty="0"/>
              <a:t>Decide if sample passes QC</a:t>
            </a:r>
          </a:p>
          <a:p>
            <a:pPr>
              <a:buFont typeface="Arial" panose="020B0604020202020204" pitchFamily="34" charset="0"/>
              <a:buChar char="•"/>
            </a:pPr>
            <a:r>
              <a:rPr lang="en-GB" sz="2400" cap="none" dirty="0"/>
              <a:t>Give one possible reason for impurity</a:t>
            </a:r>
          </a:p>
          <a:p>
            <a:endParaRPr lang="en-GB" sz="2400" dirty="0"/>
          </a:p>
        </p:txBody>
      </p:sp>
      <p:pic>
        <p:nvPicPr>
          <p:cNvPr id="12" name="Picture 11">
            <a:extLst>
              <a:ext uri="{FF2B5EF4-FFF2-40B4-BE49-F238E27FC236}">
                <a16:creationId xmlns:a16="http://schemas.microsoft.com/office/drawing/2014/main" id="{5EBFA262-24F5-4BD6-83B9-0E39745994BF}"/>
              </a:ext>
            </a:extLst>
          </p:cNvPr>
          <p:cNvPicPr>
            <a:picLocks noChangeAspect="1"/>
          </p:cNvPicPr>
          <p:nvPr/>
        </p:nvPicPr>
        <p:blipFill>
          <a:blip r:embed="rId2"/>
          <a:stretch>
            <a:fillRect/>
          </a:stretch>
        </p:blipFill>
        <p:spPr>
          <a:xfrm>
            <a:off x="5872372" y="0"/>
            <a:ext cx="5937600" cy="3201952"/>
          </a:xfrm>
          <a:prstGeom prst="rect">
            <a:avLst/>
          </a:prstGeom>
        </p:spPr>
      </p:pic>
      <p:pic>
        <p:nvPicPr>
          <p:cNvPr id="14" name="Picture 13">
            <a:extLst>
              <a:ext uri="{FF2B5EF4-FFF2-40B4-BE49-F238E27FC236}">
                <a16:creationId xmlns:a16="http://schemas.microsoft.com/office/drawing/2014/main" id="{094A4399-A97B-41AC-B1A2-E48AE7D7852C}"/>
              </a:ext>
            </a:extLst>
          </p:cNvPr>
          <p:cNvPicPr>
            <a:picLocks noChangeAspect="1"/>
          </p:cNvPicPr>
          <p:nvPr/>
        </p:nvPicPr>
        <p:blipFill>
          <a:blip r:embed="rId3"/>
          <a:stretch>
            <a:fillRect/>
          </a:stretch>
        </p:blipFill>
        <p:spPr>
          <a:xfrm>
            <a:off x="5872371" y="3656049"/>
            <a:ext cx="5937599" cy="3045149"/>
          </a:xfrm>
          <a:prstGeom prst="rect">
            <a:avLst/>
          </a:prstGeom>
        </p:spPr>
      </p:pic>
      <p:sp>
        <p:nvSpPr>
          <p:cNvPr id="15" name="Rectangle 14">
            <a:extLst>
              <a:ext uri="{FF2B5EF4-FFF2-40B4-BE49-F238E27FC236}">
                <a16:creationId xmlns:a16="http://schemas.microsoft.com/office/drawing/2014/main" id="{57AE9DD4-4F87-4DA6-AC60-C6E9F3457CA7}"/>
              </a:ext>
            </a:extLst>
          </p:cNvPr>
          <p:cNvSpPr/>
          <p:nvPr/>
        </p:nvSpPr>
        <p:spPr>
          <a:xfrm>
            <a:off x="11600121" y="340226"/>
            <a:ext cx="209849" cy="19138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3F64467-47D3-4296-A08A-547C978796DC}"/>
              </a:ext>
            </a:extLst>
          </p:cNvPr>
          <p:cNvSpPr/>
          <p:nvPr/>
        </p:nvSpPr>
        <p:spPr>
          <a:xfrm>
            <a:off x="11591636" y="3891514"/>
            <a:ext cx="209849" cy="19138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782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Principles of Raman Spectroscopy</a:t>
            </a:r>
          </a:p>
        </p:txBody>
      </p:sp>
      <p:sp>
        <p:nvSpPr>
          <p:cNvPr id="9" name="TextBox 8">
            <a:extLst>
              <a:ext uri="{FF2B5EF4-FFF2-40B4-BE49-F238E27FC236}">
                <a16:creationId xmlns:a16="http://schemas.microsoft.com/office/drawing/2014/main" id="{446F35B9-4642-47FB-8B2B-0860E6F54F1F}"/>
              </a:ext>
            </a:extLst>
          </p:cNvPr>
          <p:cNvSpPr txBox="1"/>
          <p:nvPr/>
        </p:nvSpPr>
        <p:spPr>
          <a:xfrm>
            <a:off x="913773" y="919595"/>
            <a:ext cx="10725777" cy="501881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t>Raman spectroscopy uses inelastic scattering of light (Raman effect) to identify substances.</a:t>
            </a:r>
          </a:p>
          <a:p>
            <a:pPr marL="285750" indent="-285750">
              <a:lnSpc>
                <a:spcPct val="150000"/>
              </a:lnSpc>
              <a:buFont typeface="Arial" panose="020B0604020202020204" pitchFamily="34" charset="0"/>
              <a:buChar char="•"/>
            </a:pPr>
            <a:r>
              <a:rPr lang="en-GB" sz="2400" dirty="0"/>
              <a:t>A monochromatic light source (usually a laser) interacts with a molecule:</a:t>
            </a:r>
          </a:p>
          <a:p>
            <a:pPr marL="742950" lvl="1" indent="-285750">
              <a:lnSpc>
                <a:spcPct val="150000"/>
              </a:lnSpc>
              <a:buFont typeface="Arial" panose="020B0604020202020204" pitchFamily="34" charset="0"/>
              <a:buChar char="•"/>
            </a:pPr>
            <a:r>
              <a:rPr lang="en-GB" sz="2400" dirty="0"/>
              <a:t>most light scatters elastically (Rayleigh scattering).</a:t>
            </a:r>
          </a:p>
          <a:p>
            <a:pPr marL="742950" lvl="1" indent="-285750">
              <a:lnSpc>
                <a:spcPct val="150000"/>
              </a:lnSpc>
              <a:buFont typeface="Arial" panose="020B0604020202020204" pitchFamily="34" charset="0"/>
              <a:buChar char="•"/>
            </a:pPr>
            <a:r>
              <a:rPr lang="en-GB" sz="2400" dirty="0"/>
              <a:t>a small portion scatters inelastically, changing the energy of the scattered light.</a:t>
            </a:r>
          </a:p>
          <a:p>
            <a:pPr marL="285750" indent="-285750">
              <a:lnSpc>
                <a:spcPct val="150000"/>
              </a:lnSpc>
              <a:buFont typeface="Arial" panose="020B0604020202020204" pitchFamily="34" charset="0"/>
              <a:buChar char="•"/>
            </a:pPr>
            <a:r>
              <a:rPr lang="en-GB" sz="2400" dirty="0"/>
              <a:t>This inelastic scattering corresponds to the vibrational modes of the molecule.</a:t>
            </a:r>
          </a:p>
          <a:p>
            <a:pPr marL="285750" indent="-285750">
              <a:lnSpc>
                <a:spcPct val="150000"/>
              </a:lnSpc>
              <a:buFont typeface="Arial" panose="020B0604020202020204" pitchFamily="34" charset="0"/>
              <a:buChar char="•"/>
            </a:pPr>
            <a:r>
              <a:rPr lang="en-GB" sz="2400" dirty="0"/>
              <a:t>The shift in wavelength (Raman shift) is measured in wavenumbers (cm⁻¹).</a:t>
            </a:r>
          </a:p>
          <a:p>
            <a:pPr marL="285750" indent="-285750">
              <a:lnSpc>
                <a:spcPct val="150000"/>
              </a:lnSpc>
              <a:buFont typeface="Arial" panose="020B0604020202020204" pitchFamily="34" charset="0"/>
              <a:buChar char="•"/>
            </a:pPr>
            <a:r>
              <a:rPr lang="en-GB" sz="2400" dirty="0"/>
              <a:t>These shifts provide a molecular "fingerprint" for identifying substances.</a:t>
            </a:r>
          </a:p>
          <a:p>
            <a:pPr marL="285750" indent="-285750">
              <a:lnSpc>
                <a:spcPct val="150000"/>
              </a:lnSpc>
              <a:buFont typeface="Arial" panose="020B0604020202020204" pitchFamily="34" charset="0"/>
              <a:buChar char="•"/>
            </a:pPr>
            <a:r>
              <a:rPr lang="en-GB" sz="2400" dirty="0">
                <a:solidFill>
                  <a:srgbClr val="00B050"/>
                </a:solidFill>
              </a:rPr>
              <a:t>Raman bands arise from changes in polarizability of the molecule.</a:t>
            </a:r>
          </a:p>
        </p:txBody>
      </p:sp>
    </p:spTree>
    <p:extLst>
      <p:ext uri="{BB962C8B-B14F-4D97-AF65-F5344CB8AC3E}">
        <p14:creationId xmlns:p14="http://schemas.microsoft.com/office/powerpoint/2010/main" val="1073770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Energy scheme for Raman scattering</a:t>
            </a:r>
          </a:p>
        </p:txBody>
      </p:sp>
      <p:pic>
        <p:nvPicPr>
          <p:cNvPr id="5" name="Picture 4">
            <a:extLst>
              <a:ext uri="{FF2B5EF4-FFF2-40B4-BE49-F238E27FC236}">
                <a16:creationId xmlns:a16="http://schemas.microsoft.com/office/drawing/2014/main" id="{111DD1DE-0E69-485D-845F-FCB1C2DE3F3E}"/>
              </a:ext>
            </a:extLst>
          </p:cNvPr>
          <p:cNvPicPr>
            <a:picLocks noChangeAspect="1"/>
          </p:cNvPicPr>
          <p:nvPr/>
        </p:nvPicPr>
        <p:blipFill rotWithShape="1">
          <a:blip r:embed="rId3"/>
          <a:srcRect l="3407" t="18476"/>
          <a:stretch/>
        </p:blipFill>
        <p:spPr>
          <a:xfrm>
            <a:off x="2524124" y="857710"/>
            <a:ext cx="9667875" cy="5796829"/>
          </a:xfrm>
          <a:prstGeom prst="rect">
            <a:avLst/>
          </a:prstGeom>
        </p:spPr>
      </p:pic>
      <p:sp>
        <p:nvSpPr>
          <p:cNvPr id="7" name="TextBox 6">
            <a:extLst>
              <a:ext uri="{FF2B5EF4-FFF2-40B4-BE49-F238E27FC236}">
                <a16:creationId xmlns:a16="http://schemas.microsoft.com/office/drawing/2014/main" id="{060F87E1-A792-43B1-A59F-71583732795B}"/>
              </a:ext>
            </a:extLst>
          </p:cNvPr>
          <p:cNvSpPr txBox="1"/>
          <p:nvPr/>
        </p:nvSpPr>
        <p:spPr>
          <a:xfrm>
            <a:off x="7467599" y="6607373"/>
            <a:ext cx="4943476" cy="307777"/>
          </a:xfrm>
          <a:prstGeom prst="rect">
            <a:avLst/>
          </a:prstGeom>
          <a:noFill/>
        </p:spPr>
        <p:txBody>
          <a:bodyPr wrap="square">
            <a:spAutoFit/>
          </a:bodyPr>
          <a:lstStyle/>
          <a:p>
            <a:r>
              <a:rPr lang="en-GB" sz="1400" dirty="0"/>
              <a:t>https://www.youtube.com/watch?app=desktop&amp;v=SsIYDEma_cU</a:t>
            </a:r>
          </a:p>
        </p:txBody>
      </p:sp>
      <p:sp>
        <p:nvSpPr>
          <p:cNvPr id="9" name="TextBox 8">
            <a:extLst>
              <a:ext uri="{FF2B5EF4-FFF2-40B4-BE49-F238E27FC236}">
                <a16:creationId xmlns:a16="http://schemas.microsoft.com/office/drawing/2014/main" id="{923E7976-DE24-4AFC-B8CC-CA34DE120D0F}"/>
              </a:ext>
            </a:extLst>
          </p:cNvPr>
          <p:cNvSpPr txBox="1"/>
          <p:nvPr/>
        </p:nvSpPr>
        <p:spPr>
          <a:xfrm>
            <a:off x="0" y="574952"/>
            <a:ext cx="2307431" cy="6186309"/>
          </a:xfrm>
          <a:prstGeom prst="rect">
            <a:avLst/>
          </a:prstGeom>
          <a:noFill/>
        </p:spPr>
        <p:txBody>
          <a:bodyPr wrap="square">
            <a:spAutoFit/>
          </a:bodyPr>
          <a:lstStyle/>
          <a:p>
            <a:r>
              <a:rPr lang="en-GB" dirty="0"/>
              <a:t> In 1928, Sir C.V Raman discovered that when a beam of monochromatic light irradiated on a substance, the scattered light contains some additional frequencies over and above that of incident frequency. • The scattered lines by Raman effect are known as Raman lines. • The lines having wavelengths greater than that of the incident wavelength are called </a:t>
            </a:r>
            <a:r>
              <a:rPr lang="en-GB" dirty="0" err="1"/>
              <a:t>Stoke’s</a:t>
            </a:r>
            <a:r>
              <a:rPr lang="en-GB" dirty="0"/>
              <a:t> lines. • lines with shorter wavelength are known as Anti- </a:t>
            </a:r>
            <a:r>
              <a:rPr lang="en-GB" dirty="0" err="1"/>
              <a:t>Stoke’s</a:t>
            </a:r>
            <a:r>
              <a:rPr lang="en-GB" dirty="0"/>
              <a:t> lines.</a:t>
            </a:r>
          </a:p>
        </p:txBody>
      </p:sp>
    </p:spTree>
    <p:extLst>
      <p:ext uri="{BB962C8B-B14F-4D97-AF65-F5344CB8AC3E}">
        <p14:creationId xmlns:p14="http://schemas.microsoft.com/office/powerpoint/2010/main" val="2809777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4DAC4FD-F1C3-4941-9A7C-F685ADD06A71}"/>
              </a:ext>
            </a:extLst>
          </p:cNvPr>
          <p:cNvPicPr>
            <a:picLocks noChangeAspect="1"/>
          </p:cNvPicPr>
          <p:nvPr/>
        </p:nvPicPr>
        <p:blipFill rotWithShape="1">
          <a:blip r:embed="rId3"/>
          <a:srcRect l="5856" r="4010"/>
          <a:stretch/>
        </p:blipFill>
        <p:spPr>
          <a:xfrm>
            <a:off x="0" y="0"/>
            <a:ext cx="6261652" cy="6858000"/>
          </a:xfrm>
          <a:prstGeom prst="rect">
            <a:avLst/>
          </a:prstGeom>
        </p:spPr>
      </p:pic>
      <p:sp>
        <p:nvSpPr>
          <p:cNvPr id="26" name="TextBox 25">
            <a:extLst>
              <a:ext uri="{FF2B5EF4-FFF2-40B4-BE49-F238E27FC236}">
                <a16:creationId xmlns:a16="http://schemas.microsoft.com/office/drawing/2014/main" id="{C1EC39C9-4D35-464F-B1A1-DE9239DFEBB8}"/>
              </a:ext>
            </a:extLst>
          </p:cNvPr>
          <p:cNvSpPr txBox="1"/>
          <p:nvPr/>
        </p:nvSpPr>
        <p:spPr>
          <a:xfrm>
            <a:off x="6193414" y="61414"/>
            <a:ext cx="6096000" cy="6607130"/>
          </a:xfrm>
          <a:prstGeom prst="rect">
            <a:avLst/>
          </a:prstGeom>
          <a:noFill/>
        </p:spPr>
        <p:txBody>
          <a:bodyPr wrap="square">
            <a:spAutoFit/>
          </a:bodyPr>
          <a:lstStyle/>
          <a:p>
            <a:pPr>
              <a:lnSpc>
                <a:spcPts val="3000"/>
              </a:lnSpc>
            </a:pPr>
            <a:r>
              <a:rPr lang="en-GB" sz="2200" b="1" dirty="0"/>
              <a:t>Raman Spectroscopy for Explosives Detection:</a:t>
            </a:r>
          </a:p>
          <a:p>
            <a:pPr marL="742950" lvl="1" indent="-285750">
              <a:lnSpc>
                <a:spcPts val="3000"/>
              </a:lnSpc>
              <a:buFont typeface="Arial" panose="020B0604020202020204" pitchFamily="34" charset="0"/>
              <a:buChar char="•"/>
            </a:pPr>
            <a:r>
              <a:rPr lang="en-GB" sz="2200" dirty="0"/>
              <a:t>Non-destructive, rapid, and suitable for field use</a:t>
            </a:r>
          </a:p>
          <a:p>
            <a:pPr marL="742950" lvl="1" indent="-285750">
              <a:lnSpc>
                <a:spcPts val="3000"/>
              </a:lnSpc>
              <a:buFont typeface="Arial" panose="020B0604020202020204" pitchFamily="34" charset="0"/>
              <a:buChar char="•"/>
            </a:pPr>
            <a:r>
              <a:rPr lang="en-GB" sz="2200" dirty="0"/>
              <a:t>Identifies molecular vibrational modes (molecular fingerprints).</a:t>
            </a:r>
          </a:p>
          <a:p>
            <a:pPr marL="742950" lvl="1" indent="-285750">
              <a:lnSpc>
                <a:spcPts val="3000"/>
              </a:lnSpc>
              <a:buFont typeface="Arial" panose="020B0604020202020204" pitchFamily="34" charset="0"/>
              <a:buChar char="•"/>
            </a:pPr>
            <a:endParaRPr lang="en-GB" sz="2200" dirty="0"/>
          </a:p>
          <a:p>
            <a:pPr>
              <a:lnSpc>
                <a:spcPts val="3000"/>
              </a:lnSpc>
            </a:pPr>
            <a:r>
              <a:rPr lang="en-GB" sz="2200" b="1" dirty="0"/>
              <a:t>Characteristic Raman Shifts:</a:t>
            </a:r>
          </a:p>
          <a:p>
            <a:pPr>
              <a:lnSpc>
                <a:spcPts val="3000"/>
              </a:lnSpc>
            </a:pPr>
            <a:endParaRPr lang="en-GB" sz="2200" dirty="0"/>
          </a:p>
          <a:p>
            <a:pPr marL="742950" lvl="1" indent="-285750">
              <a:lnSpc>
                <a:spcPts val="3000"/>
              </a:lnSpc>
              <a:buFont typeface="Arial" panose="020B0604020202020204" pitchFamily="34" charset="0"/>
              <a:buChar char="•"/>
            </a:pPr>
            <a:r>
              <a:rPr lang="en-GB" sz="2200" dirty="0"/>
              <a:t>TNT: 1600 cm⁻¹ (C=C aromatic ring stretching), 1300-1500 cm⁻¹ (NO₂ stretching).</a:t>
            </a:r>
          </a:p>
          <a:p>
            <a:pPr marL="742950" lvl="1" indent="-285750">
              <a:lnSpc>
                <a:spcPts val="3000"/>
              </a:lnSpc>
              <a:buFont typeface="Arial" panose="020B0604020202020204" pitchFamily="34" charset="0"/>
              <a:buChar char="•"/>
            </a:pPr>
            <a:endParaRPr lang="en-GB" sz="2200" dirty="0"/>
          </a:p>
          <a:p>
            <a:pPr marL="742950" lvl="1" indent="-285750">
              <a:lnSpc>
                <a:spcPts val="3000"/>
              </a:lnSpc>
              <a:buFont typeface="Arial" panose="020B0604020202020204" pitchFamily="34" charset="0"/>
              <a:buChar char="•"/>
            </a:pPr>
            <a:r>
              <a:rPr lang="en-GB" sz="2200" dirty="0"/>
              <a:t>RDX: 880 cm⁻¹ (symmetric NO₂ stretching), 1300-1600 cm⁻¹ (ring structure and nitrogen bonds).</a:t>
            </a:r>
          </a:p>
          <a:p>
            <a:pPr marL="742950" lvl="1" indent="-285750">
              <a:lnSpc>
                <a:spcPts val="3000"/>
              </a:lnSpc>
              <a:buFont typeface="Arial" panose="020B0604020202020204" pitchFamily="34" charset="0"/>
              <a:buChar char="•"/>
            </a:pPr>
            <a:endParaRPr lang="en-GB" sz="2200" dirty="0"/>
          </a:p>
          <a:p>
            <a:pPr marL="742950" lvl="1" indent="-285750">
              <a:lnSpc>
                <a:spcPts val="3000"/>
              </a:lnSpc>
              <a:buFont typeface="Arial" panose="020B0604020202020204" pitchFamily="34" charset="0"/>
              <a:buChar char="•"/>
            </a:pPr>
            <a:r>
              <a:rPr lang="en-GB" sz="2200" dirty="0"/>
              <a:t>PETN: 1650 cm⁻¹ (NO₂ stretching), ~1300 cm⁻¹ (nitrate ester bond bending).</a:t>
            </a:r>
          </a:p>
        </p:txBody>
      </p:sp>
      <p:sp>
        <p:nvSpPr>
          <p:cNvPr id="2" name="Rectangle 1">
            <a:extLst>
              <a:ext uri="{FF2B5EF4-FFF2-40B4-BE49-F238E27FC236}">
                <a16:creationId xmlns:a16="http://schemas.microsoft.com/office/drawing/2014/main" id="{CB76CF3F-4323-4D01-9E19-13107EC86A8D}"/>
              </a:ext>
            </a:extLst>
          </p:cNvPr>
          <p:cNvSpPr/>
          <p:nvPr/>
        </p:nvSpPr>
        <p:spPr>
          <a:xfrm>
            <a:off x="0" y="-61415"/>
            <a:ext cx="6193414" cy="182197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75B6FBD-CAA4-45E9-A413-0392F7ADEBA0}"/>
              </a:ext>
            </a:extLst>
          </p:cNvPr>
          <p:cNvSpPr/>
          <p:nvPr/>
        </p:nvSpPr>
        <p:spPr>
          <a:xfrm>
            <a:off x="6464490" y="3079844"/>
            <a:ext cx="5727510" cy="939422"/>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C1C3BCC-20F8-4AF4-841B-D3C60FC226C6}"/>
              </a:ext>
            </a:extLst>
          </p:cNvPr>
          <p:cNvSpPr/>
          <p:nvPr/>
        </p:nvSpPr>
        <p:spPr>
          <a:xfrm>
            <a:off x="0" y="1821975"/>
            <a:ext cx="6193414" cy="2122228"/>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78A87AC-05DB-42D2-B65B-D47CED82ECD1}"/>
              </a:ext>
            </a:extLst>
          </p:cNvPr>
          <p:cNvSpPr/>
          <p:nvPr/>
        </p:nvSpPr>
        <p:spPr>
          <a:xfrm>
            <a:off x="0" y="4005616"/>
            <a:ext cx="6193414" cy="2852383"/>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655D150-8675-4D27-9BD3-B77B3A347B02}"/>
              </a:ext>
            </a:extLst>
          </p:cNvPr>
          <p:cNvSpPr/>
          <p:nvPr/>
        </p:nvSpPr>
        <p:spPr>
          <a:xfrm>
            <a:off x="6464490" y="4205784"/>
            <a:ext cx="5727510" cy="1335207"/>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029D681-E947-45AB-A4CA-C50E798BE19F}"/>
              </a:ext>
            </a:extLst>
          </p:cNvPr>
          <p:cNvSpPr/>
          <p:nvPr/>
        </p:nvSpPr>
        <p:spPr>
          <a:xfrm>
            <a:off x="6464490" y="5668844"/>
            <a:ext cx="5727510" cy="999700"/>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CEA87794-9BE9-4809-912F-F87B858F59B1}"/>
              </a:ext>
            </a:extLst>
          </p:cNvPr>
          <p:cNvSpPr/>
          <p:nvPr/>
        </p:nvSpPr>
        <p:spPr>
          <a:xfrm>
            <a:off x="3609833" y="607325"/>
            <a:ext cx="245660" cy="78474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6AB12D2F-6A48-4D87-B758-E9A10B449515}"/>
              </a:ext>
            </a:extLst>
          </p:cNvPr>
          <p:cNvSpPr/>
          <p:nvPr/>
        </p:nvSpPr>
        <p:spPr>
          <a:xfrm>
            <a:off x="3982871" y="197890"/>
            <a:ext cx="582304" cy="110546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C70C9D7-FF8B-4211-9219-17CA732860F6}"/>
              </a:ext>
            </a:extLst>
          </p:cNvPr>
          <p:cNvSpPr/>
          <p:nvPr/>
        </p:nvSpPr>
        <p:spPr>
          <a:xfrm>
            <a:off x="4827699" y="1821974"/>
            <a:ext cx="582304" cy="172758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D9E0867-5A25-4CD3-BB7B-2CC1E60034D2}"/>
              </a:ext>
            </a:extLst>
          </p:cNvPr>
          <p:cNvSpPr/>
          <p:nvPr/>
        </p:nvSpPr>
        <p:spPr>
          <a:xfrm>
            <a:off x="3609833" y="5329450"/>
            <a:ext cx="307074" cy="54591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9B26F9AF-F6B8-4E63-900C-B7CD04F7777C}"/>
              </a:ext>
            </a:extLst>
          </p:cNvPr>
          <p:cNvSpPr/>
          <p:nvPr/>
        </p:nvSpPr>
        <p:spPr>
          <a:xfrm>
            <a:off x="4135271" y="4506045"/>
            <a:ext cx="582304" cy="136931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8075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6D23-7D81-4007-8537-F0EE752AA582}"/>
              </a:ext>
            </a:extLst>
          </p:cNvPr>
          <p:cNvSpPr>
            <a:spLocks noGrp="1"/>
          </p:cNvSpPr>
          <p:nvPr>
            <p:ph type="title"/>
          </p:nvPr>
        </p:nvSpPr>
        <p:spPr>
          <a:xfrm>
            <a:off x="913774" y="1"/>
            <a:ext cx="10364451" cy="933450"/>
          </a:xfrm>
        </p:spPr>
        <p:txBody>
          <a:bodyPr/>
          <a:lstStyle/>
          <a:p>
            <a:r>
              <a:rPr lang="en-GB" dirty="0"/>
              <a:t>Understanding Raman Spectra</a:t>
            </a:r>
          </a:p>
        </p:txBody>
      </p:sp>
      <p:sp>
        <p:nvSpPr>
          <p:cNvPr id="4" name="TextBox 3">
            <a:extLst>
              <a:ext uri="{FF2B5EF4-FFF2-40B4-BE49-F238E27FC236}">
                <a16:creationId xmlns:a16="http://schemas.microsoft.com/office/drawing/2014/main" id="{9EA53E5C-020B-4C3C-A76F-51D7435BFF8A}"/>
              </a:ext>
            </a:extLst>
          </p:cNvPr>
          <p:cNvSpPr txBox="1"/>
          <p:nvPr/>
        </p:nvSpPr>
        <p:spPr>
          <a:xfrm>
            <a:off x="290512" y="1218069"/>
            <a:ext cx="11768138" cy="4464812"/>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t>Raman Spectrum</a:t>
            </a:r>
            <a:r>
              <a:rPr lang="en-GB" sz="2400" dirty="0"/>
              <a:t> shows peaks that correspond to the vibrational modes of molecules, measured in wavenumbers (cm⁻¹)</a:t>
            </a:r>
          </a:p>
          <a:p>
            <a:pPr marL="342900" indent="-342900">
              <a:lnSpc>
                <a:spcPct val="150000"/>
              </a:lnSpc>
              <a:buFont typeface="Arial" panose="020B0604020202020204" pitchFamily="34" charset="0"/>
              <a:buChar char="•"/>
            </a:pPr>
            <a:r>
              <a:rPr lang="en-GB" sz="2400" b="1" dirty="0"/>
              <a:t>Raman Shifts</a:t>
            </a:r>
            <a:r>
              <a:rPr lang="en-GB" sz="2400" dirty="0"/>
              <a:t> represent the energy difference between incident laser light and scattered light, indicating molecular vibrations (e.g., stretching, bending of bonds like C–C, C–N, N–O).</a:t>
            </a:r>
          </a:p>
          <a:p>
            <a:pPr marL="342900" indent="-342900">
              <a:lnSpc>
                <a:spcPct val="150000"/>
              </a:lnSpc>
              <a:buFont typeface="Arial" panose="020B0604020202020204" pitchFamily="34" charset="0"/>
              <a:buChar char="•"/>
            </a:pPr>
            <a:r>
              <a:rPr lang="en-GB" sz="2400" b="1" dirty="0"/>
              <a:t>Explosive Identification</a:t>
            </a:r>
            <a:r>
              <a:rPr lang="en-GB" sz="2400" dirty="0"/>
              <a:t>: Each explosive, like TNT, RDX, or PETN, has unique Raman shifts, acting as a molecular fingerprint for identification</a:t>
            </a:r>
          </a:p>
          <a:p>
            <a:pPr marL="342900" indent="-342900">
              <a:lnSpc>
                <a:spcPct val="150000"/>
              </a:lnSpc>
              <a:buFont typeface="Arial" panose="020B0604020202020204" pitchFamily="34" charset="0"/>
              <a:buChar char="•"/>
            </a:pPr>
            <a:r>
              <a:rPr lang="en-GB" sz="2400" b="1" dirty="0"/>
              <a:t>Peak Intensity </a:t>
            </a:r>
            <a:r>
              <a:rPr lang="en-GB" sz="2400" dirty="0"/>
              <a:t>(the height of Raman peaks) reflects the level of inelastic scattering; symmetric bonds (e.g., nitro groups in RDX/PETN) produce strong signals</a:t>
            </a:r>
          </a:p>
        </p:txBody>
      </p:sp>
    </p:spTree>
    <p:extLst>
      <p:ext uri="{BB962C8B-B14F-4D97-AF65-F5344CB8AC3E}">
        <p14:creationId xmlns:p14="http://schemas.microsoft.com/office/powerpoint/2010/main" val="2811815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1"/>
            <a:ext cx="10364451" cy="914399"/>
          </a:xfrm>
        </p:spPr>
        <p:txBody>
          <a:bodyPr/>
          <a:lstStyle/>
          <a:p>
            <a:r>
              <a:rPr lang="en-GB" dirty="0"/>
              <a:t>Raman Spectroscopy Complementary to FT-IR</a:t>
            </a:r>
          </a:p>
        </p:txBody>
      </p:sp>
      <p:sp>
        <p:nvSpPr>
          <p:cNvPr id="7" name="TextBox 6">
            <a:extLst>
              <a:ext uri="{FF2B5EF4-FFF2-40B4-BE49-F238E27FC236}">
                <a16:creationId xmlns:a16="http://schemas.microsoft.com/office/drawing/2014/main" id="{B061B47A-815C-4CD2-9F7E-99859ED6AB6D}"/>
              </a:ext>
            </a:extLst>
          </p:cNvPr>
          <p:cNvSpPr txBox="1"/>
          <p:nvPr/>
        </p:nvSpPr>
        <p:spPr>
          <a:xfrm>
            <a:off x="0" y="553576"/>
            <a:ext cx="12083143" cy="612680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chemeClr val="accent1">
                    <a:lumMod val="75000"/>
                  </a:schemeClr>
                </a:solidFill>
              </a:rPr>
              <a:t>FT-IR vs. Raman Spectroscopy:</a:t>
            </a:r>
          </a:p>
          <a:p>
            <a:pPr marL="800100" lvl="1" indent="-342900">
              <a:lnSpc>
                <a:spcPct val="150000"/>
              </a:lnSpc>
              <a:buFont typeface="Arial" panose="020B0604020202020204" pitchFamily="34" charset="0"/>
              <a:buChar char="•"/>
            </a:pPr>
            <a:r>
              <a:rPr lang="en-GB" sz="2400" dirty="0"/>
              <a:t>FT-IR measures infrared light absorption.</a:t>
            </a:r>
          </a:p>
          <a:p>
            <a:pPr marL="800100" lvl="1" indent="-342900">
              <a:lnSpc>
                <a:spcPct val="150000"/>
              </a:lnSpc>
              <a:buFont typeface="Arial" panose="020B0604020202020204" pitchFamily="34" charset="0"/>
              <a:buChar char="•"/>
            </a:pPr>
            <a:r>
              <a:rPr lang="en-GB" sz="2400" dirty="0"/>
              <a:t>Raman measures light scattering after interacting with a substance.</a:t>
            </a:r>
          </a:p>
          <a:p>
            <a:pPr marL="800100" lvl="1" indent="-342900">
              <a:lnSpc>
                <a:spcPct val="150000"/>
              </a:lnSpc>
              <a:buFont typeface="Arial" panose="020B0604020202020204" pitchFamily="34" charset="0"/>
              <a:buChar char="•"/>
            </a:pPr>
            <a:r>
              <a:rPr lang="en-GB" sz="2400" dirty="0"/>
              <a:t>Both techniques are complementary for analysing vibrational modes.</a:t>
            </a:r>
          </a:p>
          <a:p>
            <a:pPr marL="342900" indent="-342900">
              <a:lnSpc>
                <a:spcPct val="150000"/>
              </a:lnSpc>
              <a:buFont typeface="Arial" panose="020B0604020202020204" pitchFamily="34" charset="0"/>
              <a:buChar char="•"/>
            </a:pPr>
            <a:r>
              <a:rPr lang="en-GB" sz="2400" b="1" dirty="0">
                <a:solidFill>
                  <a:schemeClr val="accent1">
                    <a:lumMod val="75000"/>
                  </a:schemeClr>
                </a:solidFill>
              </a:rPr>
              <a:t>Sensitivity:</a:t>
            </a:r>
          </a:p>
          <a:p>
            <a:pPr marL="800100" lvl="1" indent="-342900">
              <a:lnSpc>
                <a:spcPct val="150000"/>
              </a:lnSpc>
              <a:buFont typeface="Arial" panose="020B0604020202020204" pitchFamily="34" charset="0"/>
              <a:buChar char="•"/>
            </a:pPr>
            <a:r>
              <a:rPr lang="en-GB" sz="2400" dirty="0"/>
              <a:t>FT-IR: Sensitive to polar bonds (e.g., nitro groups in TNT).</a:t>
            </a:r>
          </a:p>
          <a:p>
            <a:pPr marL="800100" lvl="1" indent="-342900">
              <a:lnSpc>
                <a:spcPct val="150000"/>
              </a:lnSpc>
              <a:buFont typeface="Arial" panose="020B0604020202020204" pitchFamily="34" charset="0"/>
              <a:buChar char="•"/>
            </a:pPr>
            <a:r>
              <a:rPr lang="en-GB" sz="2400" dirty="0"/>
              <a:t>Raman: Sensitive to non-polar bonds and symmetrical structures (e.g., PETN, RDX).</a:t>
            </a:r>
          </a:p>
          <a:p>
            <a:pPr marL="342900" indent="-342900">
              <a:lnSpc>
                <a:spcPct val="150000"/>
              </a:lnSpc>
              <a:buFont typeface="Arial" panose="020B0604020202020204" pitchFamily="34" charset="0"/>
              <a:buChar char="•"/>
            </a:pPr>
            <a:r>
              <a:rPr lang="en-GB" sz="2400" b="1" dirty="0">
                <a:solidFill>
                  <a:schemeClr val="accent1">
                    <a:lumMod val="75000"/>
                  </a:schemeClr>
                </a:solidFill>
              </a:rPr>
              <a:t>Complementarity for Explosives Detection:</a:t>
            </a:r>
          </a:p>
          <a:p>
            <a:pPr marL="800100" lvl="1" indent="-342900">
              <a:lnSpc>
                <a:spcPct val="150000"/>
              </a:lnSpc>
              <a:buFont typeface="Arial" panose="020B0604020202020204" pitchFamily="34" charset="0"/>
              <a:buChar char="•"/>
            </a:pPr>
            <a:r>
              <a:rPr lang="en-GB" sz="2400" dirty="0"/>
              <a:t>TNT: FT-IR detects nitro groups, while Raman detects aromatic ring vibrations (~1600 cm⁻¹).</a:t>
            </a:r>
          </a:p>
          <a:p>
            <a:pPr marL="800100" lvl="1" indent="-342900">
              <a:lnSpc>
                <a:spcPct val="150000"/>
              </a:lnSpc>
              <a:buFont typeface="Arial" panose="020B0604020202020204" pitchFamily="34" charset="0"/>
              <a:buChar char="•"/>
            </a:pPr>
            <a:r>
              <a:rPr lang="en-GB" sz="2400" dirty="0"/>
              <a:t>RDX and PETN: Strong Raman signals from symmetric nitro groups (e.g., RDX shows ~880 cm⁻¹ in Raman spectrum).</a:t>
            </a:r>
          </a:p>
        </p:txBody>
      </p:sp>
    </p:spTree>
    <p:extLst>
      <p:ext uri="{BB962C8B-B14F-4D97-AF65-F5344CB8AC3E}">
        <p14:creationId xmlns:p14="http://schemas.microsoft.com/office/powerpoint/2010/main" val="3016720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F362B-2ACF-468A-B12E-A1202DB8F241}"/>
              </a:ext>
            </a:extLst>
          </p:cNvPr>
          <p:cNvSpPr>
            <a:spLocks noGrp="1"/>
          </p:cNvSpPr>
          <p:nvPr>
            <p:ph type="title"/>
          </p:nvPr>
        </p:nvSpPr>
        <p:spPr>
          <a:xfrm>
            <a:off x="914400" y="37448"/>
            <a:ext cx="10364451" cy="1000665"/>
          </a:xfrm>
        </p:spPr>
        <p:txBody>
          <a:bodyPr/>
          <a:lstStyle/>
          <a:p>
            <a:r>
              <a:rPr lang="en-GB" dirty="0"/>
              <a:t>Ft-</a:t>
            </a:r>
            <a:r>
              <a:rPr lang="en-GB" dirty="0" err="1"/>
              <a:t>ir</a:t>
            </a:r>
            <a:r>
              <a:rPr lang="en-GB" dirty="0"/>
              <a:t> vs Raman: field comparison</a:t>
            </a:r>
          </a:p>
        </p:txBody>
      </p:sp>
      <p:sp>
        <p:nvSpPr>
          <p:cNvPr id="6" name="TextBox 5">
            <a:extLst>
              <a:ext uri="{FF2B5EF4-FFF2-40B4-BE49-F238E27FC236}">
                <a16:creationId xmlns:a16="http://schemas.microsoft.com/office/drawing/2014/main" id="{FC32C423-7FF0-4190-A0CA-2E24286F2E89}"/>
              </a:ext>
            </a:extLst>
          </p:cNvPr>
          <p:cNvSpPr txBox="1"/>
          <p:nvPr/>
        </p:nvSpPr>
        <p:spPr>
          <a:xfrm>
            <a:off x="3047552" y="4583661"/>
            <a:ext cx="6096896" cy="369332"/>
          </a:xfrm>
          <a:prstGeom prst="rect">
            <a:avLst/>
          </a:prstGeom>
          <a:noFill/>
        </p:spPr>
        <p:txBody>
          <a:bodyPr wrap="square">
            <a:spAutoFit/>
          </a:bodyPr>
          <a:lstStyle/>
          <a:p>
            <a:r>
              <a:rPr lang="en-GB" dirty="0"/>
              <a:t>Together they cover polar + non-polar vibrations</a:t>
            </a:r>
          </a:p>
        </p:txBody>
      </p:sp>
      <p:graphicFrame>
        <p:nvGraphicFramePr>
          <p:cNvPr id="7" name="Table 7">
            <a:extLst>
              <a:ext uri="{FF2B5EF4-FFF2-40B4-BE49-F238E27FC236}">
                <a16:creationId xmlns:a16="http://schemas.microsoft.com/office/drawing/2014/main" id="{F604729B-2A39-4BBF-91B6-EBFF581E8512}"/>
              </a:ext>
            </a:extLst>
          </p:cNvPr>
          <p:cNvGraphicFramePr>
            <a:graphicFrameLocks noGrp="1"/>
          </p:cNvGraphicFramePr>
          <p:nvPr>
            <p:ph sz="quarter" idx="13"/>
            <p:extLst>
              <p:ext uri="{D42A27DB-BD31-4B8C-83A1-F6EECF244321}">
                <p14:modId xmlns:p14="http://schemas.microsoft.com/office/powerpoint/2010/main" val="798871309"/>
              </p:ext>
            </p:extLst>
          </p:nvPr>
        </p:nvGraphicFramePr>
        <p:xfrm>
          <a:off x="914400" y="1200079"/>
          <a:ext cx="10363200" cy="3673288"/>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441650154"/>
                    </a:ext>
                  </a:extLst>
                </a:gridCol>
                <a:gridCol w="3454400">
                  <a:extLst>
                    <a:ext uri="{9D8B030D-6E8A-4147-A177-3AD203B41FA5}">
                      <a16:colId xmlns:a16="http://schemas.microsoft.com/office/drawing/2014/main" val="2272841319"/>
                    </a:ext>
                  </a:extLst>
                </a:gridCol>
                <a:gridCol w="3454400">
                  <a:extLst>
                    <a:ext uri="{9D8B030D-6E8A-4147-A177-3AD203B41FA5}">
                      <a16:colId xmlns:a16="http://schemas.microsoft.com/office/drawing/2014/main" val="1070546242"/>
                    </a:ext>
                  </a:extLst>
                </a:gridCol>
              </a:tblGrid>
              <a:tr h="406953">
                <a:tc>
                  <a:txBody>
                    <a:bodyPr/>
                    <a:lstStyle/>
                    <a:p>
                      <a:r>
                        <a:rPr lang="en-GB" b="1" dirty="0"/>
                        <a:t>Aspect</a:t>
                      </a:r>
                      <a:endParaRPr lang="en-GB" dirty="0"/>
                    </a:p>
                  </a:txBody>
                  <a:tcPr anchor="ctr"/>
                </a:tc>
                <a:tc>
                  <a:txBody>
                    <a:bodyPr/>
                    <a:lstStyle/>
                    <a:p>
                      <a:r>
                        <a:rPr lang="en-GB" b="1"/>
                        <a:t>FT-IR (Infrared Absorption)</a:t>
                      </a:r>
                      <a:endParaRPr lang="en-GB"/>
                    </a:p>
                  </a:txBody>
                  <a:tcPr anchor="ctr"/>
                </a:tc>
                <a:tc>
                  <a:txBody>
                    <a:bodyPr/>
                    <a:lstStyle/>
                    <a:p>
                      <a:r>
                        <a:rPr lang="en-GB" b="1" dirty="0"/>
                        <a:t>Raman (Light Scattering)</a:t>
                      </a:r>
                      <a:endParaRPr lang="en-GB" dirty="0"/>
                    </a:p>
                  </a:txBody>
                  <a:tcPr anchor="ctr"/>
                </a:tc>
                <a:extLst>
                  <a:ext uri="{0D108BD9-81ED-4DB2-BD59-A6C34878D82A}">
                    <a16:rowId xmlns:a16="http://schemas.microsoft.com/office/drawing/2014/main" val="2736317678"/>
                  </a:ext>
                </a:extLst>
              </a:tr>
              <a:tr h="702698">
                <a:tc>
                  <a:txBody>
                    <a:bodyPr/>
                    <a:lstStyle/>
                    <a:p>
                      <a:r>
                        <a:rPr lang="en-GB" b="1" dirty="0"/>
                        <a:t>Principle</a:t>
                      </a:r>
                      <a:endParaRPr lang="en-GB" dirty="0"/>
                    </a:p>
                  </a:txBody>
                  <a:tcPr anchor="ctr"/>
                </a:tc>
                <a:tc>
                  <a:txBody>
                    <a:bodyPr/>
                    <a:lstStyle/>
                    <a:p>
                      <a:r>
                        <a:rPr lang="en-GB" dirty="0"/>
                        <a:t>Absorption of IR light → bond vibrations</a:t>
                      </a:r>
                    </a:p>
                  </a:txBody>
                  <a:tcPr anchor="ctr"/>
                </a:tc>
                <a:tc>
                  <a:txBody>
                    <a:bodyPr/>
                    <a:lstStyle/>
                    <a:p>
                      <a:r>
                        <a:rPr lang="en-GB" dirty="0"/>
                        <a:t>Inelastic scattering of laser light</a:t>
                      </a:r>
                    </a:p>
                  </a:txBody>
                  <a:tcPr anchor="ctr"/>
                </a:tc>
                <a:extLst>
                  <a:ext uri="{0D108BD9-81ED-4DB2-BD59-A6C34878D82A}">
                    <a16:rowId xmlns:a16="http://schemas.microsoft.com/office/drawing/2014/main" val="479569499"/>
                  </a:ext>
                </a:extLst>
              </a:tr>
              <a:tr h="702698">
                <a:tc>
                  <a:txBody>
                    <a:bodyPr/>
                    <a:lstStyle/>
                    <a:p>
                      <a:r>
                        <a:rPr lang="en-GB" b="1" dirty="0"/>
                        <a:t>Sensitive to</a:t>
                      </a:r>
                    </a:p>
                  </a:txBody>
                  <a:tcPr/>
                </a:tc>
                <a:tc>
                  <a:txBody>
                    <a:bodyPr/>
                    <a:lstStyle/>
                    <a:p>
                      <a:r>
                        <a:rPr lang="en-GB" dirty="0"/>
                        <a:t>Polar bonds (–NO₂, –OH, –C=O)</a:t>
                      </a:r>
                    </a:p>
                  </a:txBody>
                  <a:tcPr/>
                </a:tc>
                <a:tc>
                  <a:txBody>
                    <a:bodyPr/>
                    <a:lstStyle/>
                    <a:p>
                      <a:r>
                        <a:rPr lang="en-GB" dirty="0"/>
                        <a:t>Symmetric / non-polar bonds (RDX, PETN)</a:t>
                      </a:r>
                    </a:p>
                  </a:txBody>
                  <a:tcPr/>
                </a:tc>
                <a:extLst>
                  <a:ext uri="{0D108BD9-81ED-4DB2-BD59-A6C34878D82A}">
                    <a16:rowId xmlns:a16="http://schemas.microsoft.com/office/drawing/2014/main" val="1685012900"/>
                  </a:ext>
                </a:extLst>
              </a:tr>
              <a:tr h="406953">
                <a:tc>
                  <a:txBody>
                    <a:bodyPr/>
                    <a:lstStyle/>
                    <a:p>
                      <a:r>
                        <a:rPr lang="en-GB" b="1" dirty="0"/>
                        <a:t>Typical key peaks</a:t>
                      </a:r>
                      <a:endParaRPr lang="en-GB" dirty="0"/>
                    </a:p>
                  </a:txBody>
                  <a:tcPr anchor="ctr"/>
                </a:tc>
                <a:tc>
                  <a:txBody>
                    <a:bodyPr/>
                    <a:lstStyle/>
                    <a:p>
                      <a:r>
                        <a:rPr lang="en-GB" dirty="0"/>
                        <a:t>1550 + 1350 cm⁻¹ (NO₂)</a:t>
                      </a:r>
                    </a:p>
                  </a:txBody>
                  <a:tcPr/>
                </a:tc>
                <a:tc>
                  <a:txBody>
                    <a:bodyPr/>
                    <a:lstStyle/>
                    <a:p>
                      <a:r>
                        <a:rPr lang="en-GB" dirty="0"/>
                        <a:t>880 cm⁻¹ (RDX), 1650 cm⁻¹ (PETN)</a:t>
                      </a:r>
                    </a:p>
                  </a:txBody>
                  <a:tcPr/>
                </a:tc>
                <a:extLst>
                  <a:ext uri="{0D108BD9-81ED-4DB2-BD59-A6C34878D82A}">
                    <a16:rowId xmlns:a16="http://schemas.microsoft.com/office/drawing/2014/main" val="2016882514"/>
                  </a:ext>
                </a:extLst>
              </a:tr>
              <a:tr h="406953">
                <a:tc>
                  <a:txBody>
                    <a:bodyPr/>
                    <a:lstStyle/>
                    <a:p>
                      <a:r>
                        <a:rPr lang="en-GB" b="1" dirty="0"/>
                        <a:t>Sample prep</a:t>
                      </a:r>
                      <a:endParaRPr lang="en-GB" dirty="0"/>
                    </a:p>
                  </a:txBody>
                  <a:tcPr anchor="ctr"/>
                </a:tc>
                <a:tc>
                  <a:txBody>
                    <a:bodyPr/>
                    <a:lstStyle/>
                    <a:p>
                      <a:r>
                        <a:rPr lang="en-GB" dirty="0"/>
                        <a:t>Minimal; often ATR mode</a:t>
                      </a:r>
                    </a:p>
                  </a:txBody>
                  <a:tcPr anchor="ctr"/>
                </a:tc>
                <a:tc>
                  <a:txBody>
                    <a:bodyPr/>
                    <a:lstStyle/>
                    <a:p>
                      <a:r>
                        <a:rPr lang="en-GB" dirty="0"/>
                        <a:t>Minimal; works through containers</a:t>
                      </a:r>
                    </a:p>
                  </a:txBody>
                  <a:tcPr anchor="ctr"/>
                </a:tc>
                <a:extLst>
                  <a:ext uri="{0D108BD9-81ED-4DB2-BD59-A6C34878D82A}">
                    <a16:rowId xmlns:a16="http://schemas.microsoft.com/office/drawing/2014/main" val="4026657741"/>
                  </a:ext>
                </a:extLst>
              </a:tr>
              <a:tr h="406953">
                <a:tc>
                  <a:txBody>
                    <a:bodyPr/>
                    <a:lstStyle/>
                    <a:p>
                      <a:r>
                        <a:rPr lang="en-GB" b="1" dirty="0"/>
                        <a:t>Destructive?</a:t>
                      </a:r>
                      <a:endParaRPr lang="en-GB" dirty="0"/>
                    </a:p>
                  </a:txBody>
                  <a:tcPr anchor="ctr"/>
                </a:tc>
                <a:tc>
                  <a:txBody>
                    <a:bodyPr/>
                    <a:lstStyle/>
                    <a:p>
                      <a:r>
                        <a:rPr lang="en-GB"/>
                        <a:t>Non-destructive</a:t>
                      </a:r>
                    </a:p>
                  </a:txBody>
                  <a:tcPr anchor="ctr"/>
                </a:tc>
                <a:tc>
                  <a:txBody>
                    <a:bodyPr/>
                    <a:lstStyle/>
                    <a:p>
                      <a:r>
                        <a:rPr lang="en-GB" dirty="0"/>
                        <a:t>Non-destructive</a:t>
                      </a:r>
                    </a:p>
                  </a:txBody>
                  <a:tcPr anchor="ctr"/>
                </a:tc>
                <a:extLst>
                  <a:ext uri="{0D108BD9-81ED-4DB2-BD59-A6C34878D82A}">
                    <a16:rowId xmlns:a16="http://schemas.microsoft.com/office/drawing/2014/main" val="662721461"/>
                  </a:ext>
                </a:extLst>
              </a:tr>
              <a:tr h="406953">
                <a:tc>
                  <a:txBody>
                    <a:bodyPr/>
                    <a:lstStyle/>
                    <a:p>
                      <a:r>
                        <a:rPr lang="en-GB" b="1" dirty="0"/>
                        <a:t>Best used for</a:t>
                      </a:r>
                      <a:endParaRPr lang="en-GB" dirty="0"/>
                    </a:p>
                  </a:txBody>
                  <a:tcPr anchor="ctr"/>
                </a:tc>
                <a:tc>
                  <a:txBody>
                    <a:bodyPr/>
                    <a:lstStyle/>
                    <a:p>
                      <a:r>
                        <a:rPr lang="en-GB" dirty="0"/>
                        <a:t>Lab QC, confirming chemical identity</a:t>
                      </a:r>
                    </a:p>
                  </a:txBody>
                  <a:tcPr anchor="ctr"/>
                </a:tc>
                <a:tc>
                  <a:txBody>
                    <a:bodyPr/>
                    <a:lstStyle/>
                    <a:p>
                      <a:r>
                        <a:rPr lang="en-GB" dirty="0"/>
                        <a:t>Field screening, forensic verification</a:t>
                      </a:r>
                    </a:p>
                  </a:txBody>
                  <a:tcPr anchor="ctr"/>
                </a:tc>
                <a:extLst>
                  <a:ext uri="{0D108BD9-81ED-4DB2-BD59-A6C34878D82A}">
                    <a16:rowId xmlns:a16="http://schemas.microsoft.com/office/drawing/2014/main" val="867584004"/>
                  </a:ext>
                </a:extLst>
              </a:tr>
            </a:tbl>
          </a:graphicData>
        </a:graphic>
      </p:graphicFrame>
      <p:sp>
        <p:nvSpPr>
          <p:cNvPr id="11" name="Rectangle 1">
            <a:extLst>
              <a:ext uri="{FF2B5EF4-FFF2-40B4-BE49-F238E27FC236}">
                <a16:creationId xmlns:a16="http://schemas.microsoft.com/office/drawing/2014/main" id="{DCA5FE3F-8FDA-4DBD-8B3F-1586E02B0935}"/>
              </a:ext>
            </a:extLst>
          </p:cNvPr>
          <p:cNvSpPr>
            <a:spLocks noChangeArrowheads="1"/>
          </p:cNvSpPr>
          <p:nvPr/>
        </p:nvSpPr>
        <p:spPr bwMode="auto">
          <a:xfrm>
            <a:off x="252484" y="5471023"/>
            <a:ext cx="1196180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rPr>
              <a:t>Takeaway:</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a:ln>
                  <a:noFill/>
                </a:ln>
                <a:solidFill>
                  <a:schemeClr val="tx1"/>
                </a:solidFill>
                <a:effectLst/>
              </a:rPr>
              <a:t>FT-IR and Raman “see” different vibrations and together they provide a full chemical fingerprint.</a:t>
            </a: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169318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E434-AE37-4D03-9BAE-C4C83B9BFC3F}"/>
              </a:ext>
            </a:extLst>
          </p:cNvPr>
          <p:cNvSpPr>
            <a:spLocks noGrp="1"/>
          </p:cNvSpPr>
          <p:nvPr>
            <p:ph type="title"/>
          </p:nvPr>
        </p:nvSpPr>
        <p:spPr>
          <a:xfrm>
            <a:off x="913774" y="0"/>
            <a:ext cx="10364451" cy="1596177"/>
          </a:xfrm>
        </p:spPr>
        <p:txBody>
          <a:bodyPr/>
          <a:lstStyle/>
          <a:p>
            <a:r>
              <a:rPr lang="en-GB" dirty="0"/>
              <a:t>Chromatography: Purity and Decomposition Monitoring</a:t>
            </a:r>
          </a:p>
        </p:txBody>
      </p:sp>
      <p:graphicFrame>
        <p:nvGraphicFramePr>
          <p:cNvPr id="4" name="Table 4">
            <a:extLst>
              <a:ext uri="{FF2B5EF4-FFF2-40B4-BE49-F238E27FC236}">
                <a16:creationId xmlns:a16="http://schemas.microsoft.com/office/drawing/2014/main" id="{74452A40-DDF9-4B71-B003-C739CBB87B9A}"/>
              </a:ext>
            </a:extLst>
          </p:cNvPr>
          <p:cNvGraphicFramePr>
            <a:graphicFrameLocks noGrp="1"/>
          </p:cNvGraphicFramePr>
          <p:nvPr>
            <p:ph sz="quarter" idx="13"/>
            <p:extLst>
              <p:ext uri="{D42A27DB-BD31-4B8C-83A1-F6EECF244321}">
                <p14:modId xmlns:p14="http://schemas.microsoft.com/office/powerpoint/2010/main" val="1318396941"/>
              </p:ext>
            </p:extLst>
          </p:nvPr>
        </p:nvGraphicFramePr>
        <p:xfrm>
          <a:off x="586228" y="2066230"/>
          <a:ext cx="10363200" cy="283972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301223"/>
                    </a:ext>
                  </a:extLst>
                </a:gridCol>
                <a:gridCol w="2590800">
                  <a:extLst>
                    <a:ext uri="{9D8B030D-6E8A-4147-A177-3AD203B41FA5}">
                      <a16:colId xmlns:a16="http://schemas.microsoft.com/office/drawing/2014/main" val="3205154556"/>
                    </a:ext>
                  </a:extLst>
                </a:gridCol>
                <a:gridCol w="2590800">
                  <a:extLst>
                    <a:ext uri="{9D8B030D-6E8A-4147-A177-3AD203B41FA5}">
                      <a16:colId xmlns:a16="http://schemas.microsoft.com/office/drawing/2014/main" val="2178924228"/>
                    </a:ext>
                  </a:extLst>
                </a:gridCol>
                <a:gridCol w="2590800">
                  <a:extLst>
                    <a:ext uri="{9D8B030D-6E8A-4147-A177-3AD203B41FA5}">
                      <a16:colId xmlns:a16="http://schemas.microsoft.com/office/drawing/2014/main" val="336971721"/>
                    </a:ext>
                  </a:extLst>
                </a:gridCol>
              </a:tblGrid>
              <a:tr h="370840">
                <a:tc>
                  <a:txBody>
                    <a:bodyPr/>
                    <a:lstStyle/>
                    <a:p>
                      <a:r>
                        <a:rPr lang="en-GB" b="1" dirty="0"/>
                        <a:t>Technique</a:t>
                      </a:r>
                      <a:endParaRPr lang="en-GB" dirty="0"/>
                    </a:p>
                  </a:txBody>
                  <a:tcPr anchor="ctr"/>
                </a:tc>
                <a:tc>
                  <a:txBody>
                    <a:bodyPr/>
                    <a:lstStyle/>
                    <a:p>
                      <a:r>
                        <a:rPr lang="en-GB" b="1"/>
                        <a:t>Principle</a:t>
                      </a:r>
                      <a:endParaRPr lang="en-GB"/>
                    </a:p>
                  </a:txBody>
                  <a:tcPr anchor="ctr"/>
                </a:tc>
                <a:tc>
                  <a:txBody>
                    <a:bodyPr/>
                    <a:lstStyle/>
                    <a:p>
                      <a:r>
                        <a:rPr lang="en-GB" b="1"/>
                        <a:t>Key Uses in OME</a:t>
                      </a:r>
                      <a:endParaRPr lang="en-GB"/>
                    </a:p>
                  </a:txBody>
                  <a:tcPr anchor="ctr"/>
                </a:tc>
                <a:tc>
                  <a:txBody>
                    <a:bodyPr/>
                    <a:lstStyle/>
                    <a:p>
                      <a:r>
                        <a:rPr lang="en-GB" b="1" dirty="0"/>
                        <a:t>Example Output</a:t>
                      </a:r>
                      <a:endParaRPr lang="en-GB" dirty="0"/>
                    </a:p>
                  </a:txBody>
                  <a:tcPr anchor="ctr"/>
                </a:tc>
                <a:extLst>
                  <a:ext uri="{0D108BD9-81ED-4DB2-BD59-A6C34878D82A}">
                    <a16:rowId xmlns:a16="http://schemas.microsoft.com/office/drawing/2014/main" val="3784661809"/>
                  </a:ext>
                </a:extLst>
              </a:tr>
              <a:tr h="370840">
                <a:tc>
                  <a:txBody>
                    <a:bodyPr/>
                    <a:lstStyle/>
                    <a:p>
                      <a:r>
                        <a:rPr lang="en-GB" b="1" dirty="0"/>
                        <a:t>HPLC (High-Performance Liquid Chromatography)</a:t>
                      </a:r>
                      <a:endParaRPr lang="en-GB" dirty="0"/>
                    </a:p>
                  </a:txBody>
                  <a:tcPr anchor="ctr"/>
                </a:tc>
                <a:tc>
                  <a:txBody>
                    <a:bodyPr/>
                    <a:lstStyle/>
                    <a:p>
                      <a:r>
                        <a:rPr lang="en-GB" dirty="0"/>
                        <a:t>Separation by polarity &amp; interaction with stationary phase</a:t>
                      </a:r>
                    </a:p>
                  </a:txBody>
                  <a:tcPr anchor="ctr"/>
                </a:tc>
                <a:tc>
                  <a:txBody>
                    <a:bodyPr/>
                    <a:lstStyle/>
                    <a:p>
                      <a:r>
                        <a:rPr lang="en-GB" dirty="0"/>
                        <a:t>Batch QC, stabiliser depletion, impurity ID</a:t>
                      </a:r>
                    </a:p>
                  </a:txBody>
                  <a:tcPr anchor="ctr"/>
                </a:tc>
                <a:tc>
                  <a:txBody>
                    <a:bodyPr/>
                    <a:lstStyle/>
                    <a:p>
                      <a:r>
                        <a:rPr lang="en-GB" dirty="0"/>
                        <a:t>Peaks vs retention time; area % = purity</a:t>
                      </a:r>
                    </a:p>
                  </a:txBody>
                  <a:tcPr anchor="ctr"/>
                </a:tc>
                <a:extLst>
                  <a:ext uri="{0D108BD9-81ED-4DB2-BD59-A6C34878D82A}">
                    <a16:rowId xmlns:a16="http://schemas.microsoft.com/office/drawing/2014/main" val="3254773064"/>
                  </a:ext>
                </a:extLst>
              </a:tr>
              <a:tr h="370840">
                <a:tc>
                  <a:txBody>
                    <a:bodyPr/>
                    <a:lstStyle/>
                    <a:p>
                      <a:r>
                        <a:rPr lang="en-GB" b="1" dirty="0"/>
                        <a:t>GC (Gas Chromatography)</a:t>
                      </a:r>
                      <a:endParaRPr lang="en-GB" dirty="0"/>
                    </a:p>
                  </a:txBody>
                  <a:tcPr anchor="ctr"/>
                </a:tc>
                <a:tc>
                  <a:txBody>
                    <a:bodyPr/>
                    <a:lstStyle/>
                    <a:p>
                      <a:r>
                        <a:rPr lang="en-GB" dirty="0"/>
                        <a:t>Separation by volatility &amp; column interaction</a:t>
                      </a:r>
                    </a:p>
                  </a:txBody>
                  <a:tcPr anchor="ctr"/>
                </a:tc>
                <a:tc>
                  <a:txBody>
                    <a:bodyPr/>
                    <a:lstStyle/>
                    <a:p>
                      <a:r>
                        <a:rPr lang="en-GB"/>
                        <a:t>Volatile stabilisers or solvents</a:t>
                      </a:r>
                    </a:p>
                  </a:txBody>
                  <a:tcPr anchor="ctr"/>
                </a:tc>
                <a:tc>
                  <a:txBody>
                    <a:bodyPr/>
                    <a:lstStyle/>
                    <a:p>
                      <a:r>
                        <a:rPr lang="en-GB" dirty="0"/>
                        <a:t>Used with MS for confirmatory ID</a:t>
                      </a:r>
                    </a:p>
                  </a:txBody>
                  <a:tcPr anchor="ctr"/>
                </a:tc>
                <a:extLst>
                  <a:ext uri="{0D108BD9-81ED-4DB2-BD59-A6C34878D82A}">
                    <a16:rowId xmlns:a16="http://schemas.microsoft.com/office/drawing/2014/main" val="2661449460"/>
                  </a:ext>
                </a:extLst>
              </a:tr>
              <a:tr h="370840">
                <a:tc>
                  <a:txBody>
                    <a:bodyPr/>
                    <a:lstStyle/>
                    <a:p>
                      <a:r>
                        <a:rPr lang="en-GB" b="1" dirty="0"/>
                        <a:t>LC-MS / GC-MS</a:t>
                      </a:r>
                      <a:endParaRPr lang="en-GB" dirty="0"/>
                    </a:p>
                  </a:txBody>
                  <a:tcPr anchor="ctr"/>
                </a:tc>
                <a:tc>
                  <a:txBody>
                    <a:bodyPr/>
                    <a:lstStyle/>
                    <a:p>
                      <a:r>
                        <a:rPr lang="en-GB" dirty="0"/>
                        <a:t>Chromatography + Mass Spectrometry</a:t>
                      </a:r>
                    </a:p>
                  </a:txBody>
                  <a:tcPr anchor="ctr"/>
                </a:tc>
                <a:tc>
                  <a:txBody>
                    <a:bodyPr/>
                    <a:lstStyle/>
                    <a:p>
                      <a:r>
                        <a:rPr lang="en-GB"/>
                        <a:t>Identify unknowns, confirm degradation products</a:t>
                      </a:r>
                    </a:p>
                  </a:txBody>
                  <a:tcPr anchor="ctr"/>
                </a:tc>
                <a:tc>
                  <a:txBody>
                    <a:bodyPr/>
                    <a:lstStyle/>
                    <a:p>
                      <a:r>
                        <a:rPr lang="en-GB" dirty="0"/>
                        <a:t>Mass spectra linked to each chromatographic peak</a:t>
                      </a:r>
                    </a:p>
                  </a:txBody>
                  <a:tcPr anchor="ctr"/>
                </a:tc>
                <a:extLst>
                  <a:ext uri="{0D108BD9-81ED-4DB2-BD59-A6C34878D82A}">
                    <a16:rowId xmlns:a16="http://schemas.microsoft.com/office/drawing/2014/main" val="1890096860"/>
                  </a:ext>
                </a:extLst>
              </a:tr>
            </a:tbl>
          </a:graphicData>
        </a:graphic>
      </p:graphicFrame>
      <p:sp>
        <p:nvSpPr>
          <p:cNvPr id="10" name="TextBox 9">
            <a:extLst>
              <a:ext uri="{FF2B5EF4-FFF2-40B4-BE49-F238E27FC236}">
                <a16:creationId xmlns:a16="http://schemas.microsoft.com/office/drawing/2014/main" id="{693423EC-D133-4918-A83E-654FEBC7A03F}"/>
              </a:ext>
            </a:extLst>
          </p:cNvPr>
          <p:cNvSpPr txBox="1"/>
          <p:nvPr/>
        </p:nvSpPr>
        <p:spPr>
          <a:xfrm>
            <a:off x="586228" y="1305720"/>
            <a:ext cx="10523050" cy="646331"/>
          </a:xfrm>
          <a:prstGeom prst="rect">
            <a:avLst/>
          </a:prstGeom>
          <a:noFill/>
        </p:spPr>
        <p:txBody>
          <a:bodyPr wrap="square">
            <a:spAutoFit/>
          </a:bodyPr>
          <a:lstStyle/>
          <a:p>
            <a:r>
              <a:rPr lang="en-GB" b="1" dirty="0"/>
              <a:t>Purpose:</a:t>
            </a:r>
            <a:br>
              <a:rPr lang="en-GB" dirty="0"/>
            </a:br>
            <a:r>
              <a:rPr lang="en-GB" dirty="0"/>
              <a:t>To check </a:t>
            </a:r>
            <a:r>
              <a:rPr lang="en-GB" b="1" dirty="0"/>
              <a:t>purity</a:t>
            </a:r>
            <a:r>
              <a:rPr lang="en-GB" dirty="0"/>
              <a:t>, detect </a:t>
            </a:r>
            <a:r>
              <a:rPr lang="en-GB" b="1" dirty="0"/>
              <a:t>decomposition products</a:t>
            </a:r>
            <a:r>
              <a:rPr lang="en-GB" dirty="0"/>
              <a:t>, and monitor </a:t>
            </a:r>
            <a:r>
              <a:rPr lang="en-GB" b="1" dirty="0"/>
              <a:t>stabiliser loss</a:t>
            </a:r>
            <a:r>
              <a:rPr lang="en-GB" dirty="0"/>
              <a:t> in energetic formulations.</a:t>
            </a:r>
          </a:p>
        </p:txBody>
      </p:sp>
      <p:sp>
        <p:nvSpPr>
          <p:cNvPr id="12" name="TextBox 11">
            <a:extLst>
              <a:ext uri="{FF2B5EF4-FFF2-40B4-BE49-F238E27FC236}">
                <a16:creationId xmlns:a16="http://schemas.microsoft.com/office/drawing/2014/main" id="{A7F9448B-8A0B-47F9-A052-A64571F08666}"/>
              </a:ext>
            </a:extLst>
          </p:cNvPr>
          <p:cNvSpPr txBox="1"/>
          <p:nvPr/>
        </p:nvSpPr>
        <p:spPr>
          <a:xfrm>
            <a:off x="586228" y="5193311"/>
            <a:ext cx="7165700" cy="923330"/>
          </a:xfrm>
          <a:prstGeom prst="rect">
            <a:avLst/>
          </a:prstGeom>
          <a:noFill/>
        </p:spPr>
        <p:txBody>
          <a:bodyPr wrap="square">
            <a:spAutoFit/>
          </a:bodyPr>
          <a:lstStyle/>
          <a:p>
            <a:r>
              <a:rPr lang="en-GB" b="1" dirty="0"/>
              <a:t>Interpreting results:</a:t>
            </a:r>
            <a:endParaRPr lang="en-GB" dirty="0"/>
          </a:p>
          <a:p>
            <a:pPr>
              <a:buFont typeface="Arial" panose="020B0604020202020204" pitchFamily="34" charset="0"/>
              <a:buChar char="•"/>
            </a:pPr>
            <a:r>
              <a:rPr lang="en-GB" b="1" dirty="0"/>
              <a:t> Main peak area ≥ 95 %</a:t>
            </a:r>
            <a:r>
              <a:rPr lang="en-GB" dirty="0"/>
              <a:t> → acceptable purity</a:t>
            </a:r>
          </a:p>
          <a:p>
            <a:pPr>
              <a:buFont typeface="Arial" panose="020B0604020202020204" pitchFamily="34" charset="0"/>
              <a:buChar char="•"/>
            </a:pPr>
            <a:r>
              <a:rPr lang="en-GB" b="1" dirty="0"/>
              <a:t> New peaks or area &lt; 95 %</a:t>
            </a:r>
            <a:r>
              <a:rPr lang="en-GB" dirty="0"/>
              <a:t> → impurity or degradation → </a:t>
            </a:r>
            <a:r>
              <a:rPr lang="en-GB" b="1" dirty="0"/>
              <a:t>hold batch</a:t>
            </a:r>
            <a:endParaRPr lang="en-GB" dirty="0"/>
          </a:p>
        </p:txBody>
      </p:sp>
    </p:spTree>
    <p:extLst>
      <p:ext uri="{BB962C8B-B14F-4D97-AF65-F5344CB8AC3E}">
        <p14:creationId xmlns:p14="http://schemas.microsoft.com/office/powerpoint/2010/main" val="1921490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B5CD9-F101-4849-9DC2-3EEF7EB8D79B}"/>
              </a:ext>
            </a:extLst>
          </p:cNvPr>
          <p:cNvSpPr>
            <a:spLocks noGrp="1"/>
          </p:cNvSpPr>
          <p:nvPr>
            <p:ph type="title"/>
          </p:nvPr>
        </p:nvSpPr>
        <p:spPr>
          <a:xfrm>
            <a:off x="913149" y="0"/>
            <a:ext cx="10364451" cy="1596177"/>
          </a:xfrm>
        </p:spPr>
        <p:txBody>
          <a:bodyPr/>
          <a:lstStyle/>
          <a:p>
            <a:r>
              <a:rPr lang="en-GB" dirty="0"/>
              <a:t>Chromatography in Explosives Analysis: Overview</a:t>
            </a:r>
          </a:p>
        </p:txBody>
      </p:sp>
      <p:pic>
        <p:nvPicPr>
          <p:cNvPr id="4" name="Content Placeholder 4" descr="A graph of a normal distribution&#10;&#10;Description automatically generated with medium confidence">
            <a:extLst>
              <a:ext uri="{FF2B5EF4-FFF2-40B4-BE49-F238E27FC236}">
                <a16:creationId xmlns:a16="http://schemas.microsoft.com/office/drawing/2014/main" id="{A8EF00FD-CDC1-43F2-92BB-61504F9424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001" y="1968500"/>
            <a:ext cx="5969000" cy="4889500"/>
          </a:xfrm>
          <a:prstGeom prst="rect">
            <a:avLst/>
          </a:prstGeom>
        </p:spPr>
      </p:pic>
      <p:sp>
        <p:nvSpPr>
          <p:cNvPr id="3" name="Content Placeholder 2">
            <a:extLst>
              <a:ext uri="{FF2B5EF4-FFF2-40B4-BE49-F238E27FC236}">
                <a16:creationId xmlns:a16="http://schemas.microsoft.com/office/drawing/2014/main" id="{F7305DBA-E144-4783-B91F-E5CFD2D28CA9}"/>
              </a:ext>
            </a:extLst>
          </p:cNvPr>
          <p:cNvSpPr>
            <a:spLocks noGrp="1"/>
          </p:cNvSpPr>
          <p:nvPr>
            <p:ph sz="quarter" idx="13"/>
          </p:nvPr>
        </p:nvSpPr>
        <p:spPr>
          <a:xfrm>
            <a:off x="151774" y="1335946"/>
            <a:ext cx="6845926" cy="4645754"/>
          </a:xfrm>
        </p:spPr>
        <p:txBody>
          <a:bodyPr>
            <a:normAutofit fontScale="92500" lnSpcReduction="10000"/>
          </a:bodyPr>
          <a:lstStyle/>
          <a:p>
            <a:pPr marL="0" indent="0">
              <a:buNone/>
            </a:pPr>
            <a:r>
              <a:rPr lang="en-GB" sz="2600" b="1" cap="none" dirty="0"/>
              <a:t>Purpose:</a:t>
            </a:r>
            <a:r>
              <a:rPr lang="en-GB" sz="2600" cap="none" dirty="0"/>
              <a:t> separate, identify and quantify components in complex mixtures.</a:t>
            </a:r>
          </a:p>
          <a:p>
            <a:pPr>
              <a:buFont typeface="Arial" panose="020B0604020202020204" pitchFamily="34" charset="0"/>
              <a:buChar char="•"/>
            </a:pPr>
            <a:r>
              <a:rPr lang="en-GB" cap="none" dirty="0"/>
              <a:t>Detect </a:t>
            </a:r>
            <a:r>
              <a:rPr lang="en-GB" b="1" cap="none" dirty="0"/>
              <a:t>decomposition products</a:t>
            </a:r>
            <a:r>
              <a:rPr lang="en-GB" cap="none" dirty="0"/>
              <a:t>, </a:t>
            </a:r>
            <a:r>
              <a:rPr lang="en-GB" b="1" cap="none" dirty="0"/>
              <a:t>residual solvents</a:t>
            </a:r>
            <a:r>
              <a:rPr lang="en-GB" cap="none" dirty="0"/>
              <a:t>, </a:t>
            </a:r>
            <a:r>
              <a:rPr lang="en-GB" b="1" cap="none" dirty="0"/>
              <a:t>plasticisers</a:t>
            </a:r>
            <a:r>
              <a:rPr lang="en-GB" cap="none" dirty="0"/>
              <a:t>, and </a:t>
            </a:r>
            <a:r>
              <a:rPr lang="en-GB" b="1" cap="none" dirty="0"/>
              <a:t>stabilisers</a:t>
            </a:r>
            <a:r>
              <a:rPr lang="en-GB" cap="none" dirty="0"/>
              <a:t>.</a:t>
            </a:r>
          </a:p>
          <a:p>
            <a:pPr>
              <a:buFont typeface="Arial" panose="020B0604020202020204" pitchFamily="34" charset="0"/>
              <a:buChar char="•"/>
            </a:pPr>
            <a:r>
              <a:rPr lang="en-GB" cap="none" dirty="0"/>
              <a:t>Essential for:</a:t>
            </a:r>
            <a:br>
              <a:rPr lang="en-GB" cap="none" dirty="0"/>
            </a:br>
            <a:r>
              <a:rPr lang="en-GB" cap="none" dirty="0"/>
              <a:t>• </a:t>
            </a:r>
            <a:r>
              <a:rPr lang="en-GB" b="1" cap="none" dirty="0"/>
              <a:t>quality control</a:t>
            </a:r>
            <a:r>
              <a:rPr lang="en-GB" cap="none" dirty="0"/>
              <a:t> of new formulations</a:t>
            </a:r>
            <a:br>
              <a:rPr lang="en-GB" cap="none" dirty="0"/>
            </a:br>
            <a:r>
              <a:rPr lang="en-GB" cap="none" dirty="0"/>
              <a:t>• </a:t>
            </a:r>
            <a:r>
              <a:rPr lang="en-GB" b="1" cap="none" dirty="0"/>
              <a:t>ageing studies</a:t>
            </a:r>
            <a:r>
              <a:rPr lang="en-GB" cap="none" dirty="0"/>
              <a:t> (monitor stabiliser depletion)</a:t>
            </a:r>
            <a:br>
              <a:rPr lang="en-GB" cap="none" dirty="0"/>
            </a:br>
            <a:r>
              <a:rPr lang="en-GB" cap="none" dirty="0"/>
              <a:t>• </a:t>
            </a:r>
            <a:r>
              <a:rPr lang="en-GB" b="1" cap="none" dirty="0"/>
              <a:t>environmental monitoring</a:t>
            </a:r>
            <a:r>
              <a:rPr lang="en-GB" cap="none" dirty="0"/>
              <a:t> (trace TNT, RDX, NG)</a:t>
            </a:r>
          </a:p>
          <a:p>
            <a:pPr>
              <a:buFont typeface="Arial" panose="020B0604020202020204" pitchFamily="34" charset="0"/>
              <a:buChar char="•"/>
            </a:pPr>
            <a:r>
              <a:rPr lang="en-GB" cap="none" dirty="0"/>
              <a:t>Main methods used:</a:t>
            </a:r>
            <a:br>
              <a:rPr lang="en-GB" cap="none" dirty="0"/>
            </a:br>
            <a:r>
              <a:rPr lang="en-GB" cap="none" dirty="0"/>
              <a:t>• </a:t>
            </a:r>
            <a:r>
              <a:rPr lang="en-GB" b="1" cap="none" dirty="0"/>
              <a:t>HPLC</a:t>
            </a:r>
            <a:r>
              <a:rPr lang="en-GB" cap="none" dirty="0"/>
              <a:t> – liquid-phase separation of non-volatile explosives</a:t>
            </a:r>
            <a:br>
              <a:rPr lang="en-GB" cap="none" dirty="0"/>
            </a:br>
            <a:r>
              <a:rPr lang="en-GB" cap="none" dirty="0"/>
              <a:t>• </a:t>
            </a:r>
            <a:r>
              <a:rPr lang="en-GB" b="1" cap="none" dirty="0"/>
              <a:t>GC</a:t>
            </a:r>
            <a:r>
              <a:rPr lang="en-GB" cap="none" dirty="0"/>
              <a:t> – volatile decomposition or additive analysis</a:t>
            </a:r>
            <a:br>
              <a:rPr lang="en-GB" cap="none" dirty="0"/>
            </a:br>
            <a:r>
              <a:rPr lang="en-GB" cap="none" dirty="0"/>
              <a:t>• </a:t>
            </a:r>
            <a:r>
              <a:rPr lang="en-GB" b="1" cap="none" dirty="0"/>
              <a:t>ion chromatography</a:t>
            </a:r>
            <a:r>
              <a:rPr lang="en-GB" cap="none" dirty="0"/>
              <a:t> – ionic species (nitrate, perchlorate)</a:t>
            </a:r>
          </a:p>
          <a:p>
            <a:endParaRPr lang="en-GB" cap="none" dirty="0"/>
          </a:p>
        </p:txBody>
      </p:sp>
    </p:spTree>
    <p:extLst>
      <p:ext uri="{BB962C8B-B14F-4D97-AF65-F5344CB8AC3E}">
        <p14:creationId xmlns:p14="http://schemas.microsoft.com/office/powerpoint/2010/main" val="3073215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1D93-2F20-4551-BA31-562EF31DF3E4}"/>
              </a:ext>
            </a:extLst>
          </p:cNvPr>
          <p:cNvSpPr>
            <a:spLocks noGrp="1"/>
          </p:cNvSpPr>
          <p:nvPr>
            <p:ph type="title"/>
          </p:nvPr>
        </p:nvSpPr>
        <p:spPr>
          <a:xfrm>
            <a:off x="456887" y="0"/>
            <a:ext cx="11278226" cy="1041400"/>
          </a:xfrm>
        </p:spPr>
        <p:txBody>
          <a:bodyPr/>
          <a:lstStyle/>
          <a:p>
            <a:r>
              <a:rPr lang="en-GB" dirty="0"/>
              <a:t>High-Performance Liquid Chromatography (HPLC)</a:t>
            </a:r>
          </a:p>
        </p:txBody>
      </p:sp>
      <p:sp>
        <p:nvSpPr>
          <p:cNvPr id="4" name="Rectangle 1">
            <a:extLst>
              <a:ext uri="{FF2B5EF4-FFF2-40B4-BE49-F238E27FC236}">
                <a16:creationId xmlns:a16="http://schemas.microsoft.com/office/drawing/2014/main" id="{30A73478-F00A-4900-87DB-7E8015C2C682}"/>
              </a:ext>
            </a:extLst>
          </p:cNvPr>
          <p:cNvSpPr>
            <a:spLocks noGrp="1" noChangeArrowheads="1"/>
          </p:cNvSpPr>
          <p:nvPr>
            <p:ph sz="quarter" idx="13"/>
          </p:nvPr>
        </p:nvSpPr>
        <p:spPr bwMode="auto">
          <a:xfrm>
            <a:off x="1383674" y="1041400"/>
            <a:ext cx="8661025" cy="5572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Principle:</a:t>
            </a:r>
            <a:r>
              <a:rPr kumimoji="0" lang="en-US" altLang="en-US" sz="2400" b="0" i="0" u="none" strike="noStrike" cap="none" normalizeH="0" baseline="0" dirty="0">
                <a:ln>
                  <a:noFill/>
                </a:ln>
                <a:solidFill>
                  <a:schemeClr val="tx1"/>
                </a:solidFill>
                <a:effectLst/>
              </a:rPr>
              <a:t> separation by polarity / interaction with stationary phase.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Common columns:</a:t>
            </a:r>
            <a:r>
              <a:rPr kumimoji="0" lang="en-US" altLang="en-US" sz="2400" b="0" i="0" u="none" strike="noStrike" cap="none" normalizeH="0" baseline="0" dirty="0">
                <a:ln>
                  <a:noFill/>
                </a:ln>
                <a:solidFill>
                  <a:schemeClr val="tx1"/>
                </a:solidFill>
                <a:effectLst/>
              </a:rPr>
              <a:t> reversed-phase C18 (silica-based).</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Mobile phase:</a:t>
            </a:r>
            <a:r>
              <a:rPr kumimoji="0" lang="en-US" altLang="en-US" sz="2400" b="0" i="0" u="none" strike="noStrike" cap="none" normalizeH="0" baseline="0" dirty="0">
                <a:ln>
                  <a:noFill/>
                </a:ln>
                <a:solidFill>
                  <a:schemeClr val="tx1"/>
                </a:solidFill>
                <a:effectLst/>
              </a:rPr>
              <a:t> aqueous–organic mixtures (e.g. methanol / water).</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Detectors:</a:t>
            </a:r>
            <a:br>
              <a:rPr kumimoji="0" lang="en-US" altLang="en-US" sz="2400" b="0" i="0" u="none" strike="noStrike" cap="none" normalizeH="0" baseline="0" dirty="0">
                <a:ln>
                  <a:noFill/>
                </a:ln>
                <a:solidFill>
                  <a:schemeClr val="tx1"/>
                </a:solidFill>
                <a:effectLst/>
              </a:rPr>
            </a:br>
            <a:r>
              <a:rPr kumimoji="0" lang="en-US" altLang="en-US" sz="2400" b="0" i="0" u="none" strike="noStrike" cap="none" normalizeH="0" baseline="0" dirty="0">
                <a:ln>
                  <a:noFill/>
                </a:ln>
                <a:solidFill>
                  <a:schemeClr val="tx1"/>
                </a:solidFill>
                <a:effectLst/>
              </a:rPr>
              <a:t>• UV–Vis (230–254 nm) for nitroaromatics</a:t>
            </a:r>
            <a:br>
              <a:rPr kumimoji="0" lang="en-US" altLang="en-US" sz="2400" b="0" i="0" u="none" strike="noStrike" cap="none" normalizeH="0" baseline="0" dirty="0">
                <a:ln>
                  <a:noFill/>
                </a:ln>
                <a:solidFill>
                  <a:schemeClr val="tx1"/>
                </a:solidFill>
                <a:effectLst/>
              </a:rPr>
            </a:br>
            <a:r>
              <a:rPr kumimoji="0" lang="en-US" altLang="en-US" sz="2400" b="0" i="0" u="none" strike="noStrike" cap="none" normalizeH="0" baseline="0" dirty="0">
                <a:ln>
                  <a:noFill/>
                </a:ln>
                <a:solidFill>
                  <a:schemeClr val="tx1"/>
                </a:solidFill>
                <a:effectLst/>
              </a:rPr>
              <a:t>• Diode array (DAD) or MS for compound identification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Applications:</a:t>
            </a:r>
            <a:br>
              <a:rPr kumimoji="0" lang="en-US" altLang="en-US" sz="2400" b="0" i="0" u="none" strike="noStrike" cap="none" normalizeH="0" baseline="0" dirty="0">
                <a:ln>
                  <a:noFill/>
                </a:ln>
                <a:solidFill>
                  <a:schemeClr val="tx1"/>
                </a:solidFill>
                <a:effectLst/>
              </a:rPr>
            </a:br>
            <a:r>
              <a:rPr kumimoji="0" lang="en-US" altLang="en-US" sz="2400" b="0" i="0" u="none" strike="noStrike" cap="none" normalizeH="0" baseline="0" dirty="0">
                <a:ln>
                  <a:noFill/>
                </a:ln>
                <a:solidFill>
                  <a:schemeClr val="tx1"/>
                </a:solidFill>
                <a:effectLst/>
              </a:rPr>
              <a:t>• TNT, DNT, RDX, PETN quantification</a:t>
            </a:r>
            <a:br>
              <a:rPr kumimoji="0" lang="en-US" altLang="en-US" sz="2400" b="0" i="0" u="none" strike="noStrike" cap="none" normalizeH="0" baseline="0" dirty="0">
                <a:ln>
                  <a:noFill/>
                </a:ln>
                <a:solidFill>
                  <a:schemeClr val="tx1"/>
                </a:solidFill>
                <a:effectLst/>
              </a:rPr>
            </a:br>
            <a:r>
              <a:rPr kumimoji="0" lang="en-US" altLang="en-US" sz="2400" b="0" i="0" u="none" strike="noStrike" cap="none" normalizeH="0" baseline="0" dirty="0">
                <a:ln>
                  <a:noFill/>
                </a:ln>
                <a:solidFill>
                  <a:schemeClr val="tx1"/>
                </a:solidFill>
                <a:effectLst/>
              </a:rPr>
              <a:t>• Ageing studies → monitor </a:t>
            </a:r>
            <a:r>
              <a:rPr kumimoji="0" lang="en-US" altLang="en-US" sz="2400" b="0" i="0" u="none" strike="noStrike" cap="none" normalizeH="0" baseline="0" dirty="0" err="1">
                <a:ln>
                  <a:noFill/>
                </a:ln>
                <a:solidFill>
                  <a:schemeClr val="tx1"/>
                </a:solidFill>
                <a:effectLst/>
              </a:rPr>
              <a:t>stabiliser</a:t>
            </a:r>
            <a:r>
              <a:rPr kumimoji="0" lang="en-US" altLang="en-US" sz="2400" b="0" i="0" u="none" strike="noStrike" cap="none" normalizeH="0" baseline="0" dirty="0">
                <a:ln>
                  <a:noFill/>
                </a:ln>
                <a:solidFill>
                  <a:schemeClr val="tx1"/>
                </a:solidFill>
                <a:effectLst/>
              </a:rPr>
              <a:t> depletion (e.g. diphenylamine)</a:t>
            </a:r>
            <a:br>
              <a:rPr kumimoji="0" lang="en-US" altLang="en-US" sz="2400" b="0" i="0" u="none" strike="noStrike" cap="none" normalizeH="0" baseline="0" dirty="0">
                <a:ln>
                  <a:noFill/>
                </a:ln>
                <a:solidFill>
                  <a:schemeClr val="tx1"/>
                </a:solidFill>
                <a:effectLst/>
              </a:rPr>
            </a:br>
            <a:r>
              <a:rPr kumimoji="0" lang="en-US" altLang="en-US" sz="2400" b="0" i="0" u="none" strike="noStrike" cap="none" normalizeH="0" baseline="0" dirty="0">
                <a:ln>
                  <a:noFill/>
                </a:ln>
                <a:solidFill>
                  <a:schemeClr val="tx1"/>
                </a:solidFill>
                <a:effectLst/>
              </a:rPr>
              <a:t>• Compatibility screening of PBX components</a:t>
            </a:r>
          </a:p>
        </p:txBody>
      </p:sp>
    </p:spTree>
    <p:extLst>
      <p:ext uri="{BB962C8B-B14F-4D97-AF65-F5344CB8AC3E}">
        <p14:creationId xmlns:p14="http://schemas.microsoft.com/office/powerpoint/2010/main" val="1798349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61DDE-55E1-47AD-9F5D-964B19340626}"/>
              </a:ext>
            </a:extLst>
          </p:cNvPr>
          <p:cNvSpPr>
            <a:spLocks noGrp="1"/>
          </p:cNvSpPr>
          <p:nvPr>
            <p:ph type="title"/>
          </p:nvPr>
        </p:nvSpPr>
        <p:spPr>
          <a:xfrm>
            <a:off x="913774" y="1"/>
            <a:ext cx="10364451" cy="833718"/>
          </a:xfrm>
        </p:spPr>
        <p:txBody>
          <a:bodyPr/>
          <a:lstStyle/>
          <a:p>
            <a:r>
              <a:rPr lang="en-GB" dirty="0"/>
              <a:t>Thermal and sensitivity testing</a:t>
            </a:r>
          </a:p>
        </p:txBody>
      </p:sp>
      <p:sp>
        <p:nvSpPr>
          <p:cNvPr id="3" name="Content Placeholder 2">
            <a:extLst>
              <a:ext uri="{FF2B5EF4-FFF2-40B4-BE49-F238E27FC236}">
                <a16:creationId xmlns:a16="http://schemas.microsoft.com/office/drawing/2014/main" id="{5EDFED1C-EF68-4929-A942-DC293546772B}"/>
              </a:ext>
            </a:extLst>
          </p:cNvPr>
          <p:cNvSpPr>
            <a:spLocks noGrp="1"/>
          </p:cNvSpPr>
          <p:nvPr>
            <p:ph sz="quarter" idx="13"/>
          </p:nvPr>
        </p:nvSpPr>
        <p:spPr>
          <a:xfrm>
            <a:off x="913774" y="1236792"/>
            <a:ext cx="10363826" cy="3424107"/>
          </a:xfrm>
        </p:spPr>
        <p:txBody>
          <a:bodyPr>
            <a:normAutofit lnSpcReduction="10000"/>
          </a:bodyPr>
          <a:lstStyle/>
          <a:p>
            <a:pPr marL="0" indent="0">
              <a:buNone/>
            </a:pPr>
            <a:r>
              <a:rPr lang="en-GB" sz="3200" cap="none" dirty="0"/>
              <a:t>Is it still safe to store?</a:t>
            </a:r>
          </a:p>
          <a:p>
            <a:r>
              <a:rPr lang="en-GB" sz="3200" cap="none" dirty="0"/>
              <a:t>DSC → detects exothermic decomposition (heat flow)</a:t>
            </a:r>
          </a:p>
          <a:p>
            <a:r>
              <a:rPr lang="en-GB" sz="3200" cap="none" dirty="0"/>
              <a:t>TGA → mass loss vs temperature</a:t>
            </a:r>
          </a:p>
          <a:p>
            <a:r>
              <a:rPr lang="en-GB" sz="3200" cap="none" dirty="0"/>
              <a:t>Sensitivity tests → impact, friction, electrostatic discharge</a:t>
            </a:r>
          </a:p>
          <a:p>
            <a:r>
              <a:rPr lang="en-GB" sz="3200" cap="none" dirty="0"/>
              <a:t>Rule of thumb: storage T = 50 °C below onset</a:t>
            </a:r>
          </a:p>
        </p:txBody>
      </p:sp>
    </p:spTree>
    <p:extLst>
      <p:ext uri="{BB962C8B-B14F-4D97-AF65-F5344CB8AC3E}">
        <p14:creationId xmlns:p14="http://schemas.microsoft.com/office/powerpoint/2010/main" val="40728557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C5C5-80C5-4C73-BEB1-CCA0DCC8F3D5}"/>
              </a:ext>
            </a:extLst>
          </p:cNvPr>
          <p:cNvSpPr>
            <a:spLocks noGrp="1"/>
          </p:cNvSpPr>
          <p:nvPr>
            <p:ph type="title"/>
          </p:nvPr>
        </p:nvSpPr>
        <p:spPr>
          <a:xfrm>
            <a:off x="913774" y="0"/>
            <a:ext cx="10364451" cy="859809"/>
          </a:xfrm>
        </p:spPr>
        <p:txBody>
          <a:bodyPr/>
          <a:lstStyle/>
          <a:p>
            <a:r>
              <a:rPr lang="en-GB" dirty="0"/>
              <a:t>DSC</a:t>
            </a:r>
          </a:p>
        </p:txBody>
      </p:sp>
      <p:sp>
        <p:nvSpPr>
          <p:cNvPr id="3" name="Content Placeholder 2">
            <a:extLst>
              <a:ext uri="{FF2B5EF4-FFF2-40B4-BE49-F238E27FC236}">
                <a16:creationId xmlns:a16="http://schemas.microsoft.com/office/drawing/2014/main" id="{1F40F562-0708-441C-8E5A-39EC5A7D0FDA}"/>
              </a:ext>
            </a:extLst>
          </p:cNvPr>
          <p:cNvSpPr>
            <a:spLocks noGrp="1"/>
          </p:cNvSpPr>
          <p:nvPr>
            <p:ph sz="quarter" idx="13"/>
          </p:nvPr>
        </p:nvSpPr>
        <p:spPr>
          <a:xfrm>
            <a:off x="408806" y="859809"/>
            <a:ext cx="11541893" cy="5882185"/>
          </a:xfrm>
        </p:spPr>
        <p:txBody>
          <a:bodyPr>
            <a:normAutofit/>
          </a:bodyPr>
          <a:lstStyle/>
          <a:p>
            <a:pPr marL="0" indent="0">
              <a:buNone/>
            </a:pPr>
            <a:r>
              <a:rPr lang="en-GB" sz="2600" cap="none" dirty="0"/>
              <a:t>Key principles</a:t>
            </a:r>
          </a:p>
          <a:p>
            <a:r>
              <a:rPr lang="en-GB" cap="none" dirty="0"/>
              <a:t>Measures heat flow difference between a sample and an inert reference as temperature increases.</a:t>
            </a:r>
          </a:p>
          <a:p>
            <a:r>
              <a:rPr lang="en-GB" cap="none" dirty="0"/>
              <a:t>Detects endothermic events (melting, phase changes) and exothermic events (decomposition, oxidation).</a:t>
            </a:r>
          </a:p>
          <a:p>
            <a:r>
              <a:rPr lang="en-GB" cap="none" dirty="0"/>
              <a:t>Generates a heat-flow curve (thermogram), a thermal “fingerprint” of the material.</a:t>
            </a:r>
          </a:p>
          <a:p>
            <a:r>
              <a:rPr lang="en-GB" cap="none" dirty="0"/>
              <a:t>Key quantitative outputs:</a:t>
            </a:r>
          </a:p>
          <a:p>
            <a:pPr marL="0" indent="0">
              <a:buNone/>
            </a:pPr>
            <a:r>
              <a:rPr lang="en-GB" cap="none" dirty="0"/>
              <a:t>	• Onset temperature (Tₒₙₛₑₜ) → where decomposition begins</a:t>
            </a:r>
          </a:p>
          <a:p>
            <a:pPr marL="0" indent="0">
              <a:buNone/>
            </a:pPr>
            <a:r>
              <a:rPr lang="en-GB" cap="none" dirty="0"/>
              <a:t>	• Peak temperature (Tₚₑₐₖ) → maximum reaction rate</a:t>
            </a:r>
          </a:p>
          <a:p>
            <a:pPr marL="0" indent="0">
              <a:buNone/>
            </a:pPr>
            <a:r>
              <a:rPr lang="en-GB" cap="none" dirty="0"/>
              <a:t>	• </a:t>
            </a:r>
            <a:r>
              <a:rPr lang="el-GR" cap="none" dirty="0"/>
              <a:t>Δ</a:t>
            </a:r>
            <a:r>
              <a:rPr lang="en-GB" cap="none" dirty="0"/>
              <a:t>H (enthalpy change) → total heat absorbed or released</a:t>
            </a:r>
          </a:p>
          <a:p>
            <a:r>
              <a:rPr lang="en-GB" cap="none" dirty="0"/>
              <a:t>In energetic materials:</a:t>
            </a:r>
          </a:p>
          <a:p>
            <a:r>
              <a:rPr lang="en-GB" cap="none" dirty="0"/>
              <a:t>↓ Earlier </a:t>
            </a:r>
            <a:r>
              <a:rPr lang="en-GB" cap="none" dirty="0" err="1"/>
              <a:t>Tonset</a:t>
            </a:r>
            <a:r>
              <a:rPr lang="en-GB" cap="none" dirty="0"/>
              <a:t> or larger exotherm ⇒ loss of stability / ageing</a:t>
            </a:r>
          </a:p>
        </p:txBody>
      </p:sp>
    </p:spTree>
    <p:extLst>
      <p:ext uri="{BB962C8B-B14F-4D97-AF65-F5344CB8AC3E}">
        <p14:creationId xmlns:p14="http://schemas.microsoft.com/office/powerpoint/2010/main" val="163521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A83613-0535-4418-84E9-03BA486BD0AD}"/>
              </a:ext>
            </a:extLst>
          </p:cNvPr>
          <p:cNvPicPr>
            <a:picLocks noGrp="1" noChangeAspect="1"/>
          </p:cNvPicPr>
          <p:nvPr>
            <p:ph sz="quarter" idx="13"/>
          </p:nvPr>
        </p:nvPicPr>
        <p:blipFill rotWithShape="1">
          <a:blip r:embed="rId2"/>
          <a:srcRect b="13528"/>
          <a:stretch/>
        </p:blipFill>
        <p:spPr>
          <a:xfrm>
            <a:off x="-50800" y="-52364"/>
            <a:ext cx="7921847" cy="4789464"/>
          </a:xfrm>
        </p:spPr>
      </p:pic>
      <p:sp>
        <p:nvSpPr>
          <p:cNvPr id="7" name="TextBox 6">
            <a:extLst>
              <a:ext uri="{FF2B5EF4-FFF2-40B4-BE49-F238E27FC236}">
                <a16:creationId xmlns:a16="http://schemas.microsoft.com/office/drawing/2014/main" id="{F367A37B-C665-488F-8A9F-21C6218DA171}"/>
              </a:ext>
            </a:extLst>
          </p:cNvPr>
          <p:cNvSpPr txBox="1"/>
          <p:nvPr/>
        </p:nvSpPr>
        <p:spPr>
          <a:xfrm>
            <a:off x="-50800" y="4774594"/>
            <a:ext cx="4514821" cy="275628"/>
          </a:xfrm>
          <a:prstGeom prst="rect">
            <a:avLst/>
          </a:prstGeom>
          <a:noFill/>
        </p:spPr>
        <p:txBody>
          <a:bodyPr wrap="square">
            <a:spAutoFit/>
          </a:bodyPr>
          <a:lstStyle/>
          <a:p>
            <a:r>
              <a:rPr lang="en-GB" sz="1200" dirty="0"/>
              <a:t>https://ojs.chimia.ch/chimia/article/download/3863/3153/13838</a:t>
            </a:r>
          </a:p>
        </p:txBody>
      </p:sp>
      <p:sp>
        <p:nvSpPr>
          <p:cNvPr id="9" name="TextBox 8">
            <a:extLst>
              <a:ext uri="{FF2B5EF4-FFF2-40B4-BE49-F238E27FC236}">
                <a16:creationId xmlns:a16="http://schemas.microsoft.com/office/drawing/2014/main" id="{D52934DA-6F49-47A4-BF68-1DFAA70AB4ED}"/>
              </a:ext>
            </a:extLst>
          </p:cNvPr>
          <p:cNvSpPr txBox="1"/>
          <p:nvPr/>
        </p:nvSpPr>
        <p:spPr>
          <a:xfrm>
            <a:off x="7734300" y="492400"/>
            <a:ext cx="4457700" cy="2585323"/>
          </a:xfrm>
          <a:prstGeom prst="rect">
            <a:avLst/>
          </a:prstGeom>
          <a:noFill/>
        </p:spPr>
        <p:txBody>
          <a:bodyPr wrap="square">
            <a:spAutoFit/>
          </a:bodyPr>
          <a:lstStyle/>
          <a:p>
            <a:r>
              <a:rPr lang="en-GB" dirty="0"/>
              <a:t>A DSC curve (heat flow vs. temperature) for TNT recorded at a heating rate of 10 °C/min.</a:t>
            </a:r>
          </a:p>
          <a:p>
            <a:r>
              <a:rPr lang="en-GB" dirty="0"/>
              <a:t>The curve has several characteristic regions/peaks:</a:t>
            </a:r>
          </a:p>
          <a:p>
            <a:pPr marL="285750" indent="-285750">
              <a:buFont typeface="Arial" panose="020B0604020202020204" pitchFamily="34" charset="0"/>
              <a:buChar char="•"/>
            </a:pPr>
            <a:r>
              <a:rPr lang="en-GB" dirty="0"/>
              <a:t>Melting point: an endothermic (downward) peak where TNT melts.</a:t>
            </a:r>
          </a:p>
          <a:p>
            <a:pPr marL="285750" indent="-285750">
              <a:buFont typeface="Arial" panose="020B0604020202020204" pitchFamily="34" charset="0"/>
              <a:buChar char="•"/>
            </a:pPr>
            <a:r>
              <a:rPr lang="en-GB" dirty="0"/>
              <a:t>Exothermic decomposition: one or more upward peaks showing the heat released during thermal decomposition reactions.</a:t>
            </a:r>
          </a:p>
        </p:txBody>
      </p:sp>
      <p:graphicFrame>
        <p:nvGraphicFramePr>
          <p:cNvPr id="11" name="Table 11">
            <a:extLst>
              <a:ext uri="{FF2B5EF4-FFF2-40B4-BE49-F238E27FC236}">
                <a16:creationId xmlns:a16="http://schemas.microsoft.com/office/drawing/2014/main" id="{37DEF280-EDD4-4D79-83E2-F878129BDF1D}"/>
              </a:ext>
            </a:extLst>
          </p:cNvPr>
          <p:cNvGraphicFramePr>
            <a:graphicFrameLocks noGrp="1"/>
          </p:cNvGraphicFramePr>
          <p:nvPr>
            <p:extLst>
              <p:ext uri="{D42A27DB-BD31-4B8C-83A1-F6EECF244321}">
                <p14:modId xmlns:p14="http://schemas.microsoft.com/office/powerpoint/2010/main" val="1950697393"/>
              </p:ext>
            </p:extLst>
          </p:nvPr>
        </p:nvGraphicFramePr>
        <p:xfrm>
          <a:off x="4569090" y="3922460"/>
          <a:ext cx="7657663" cy="2952038"/>
        </p:xfrm>
        <a:graphic>
          <a:graphicData uri="http://schemas.openxmlformats.org/drawingml/2006/table">
            <a:tbl>
              <a:tblPr firstRow="1" bandRow="1">
                <a:tableStyleId>{5C22544A-7EE6-4342-B048-85BDC9FD1C3A}</a:tableStyleId>
              </a:tblPr>
              <a:tblGrid>
                <a:gridCol w="2136510">
                  <a:extLst>
                    <a:ext uri="{9D8B030D-6E8A-4147-A177-3AD203B41FA5}">
                      <a16:colId xmlns:a16="http://schemas.microsoft.com/office/drawing/2014/main" val="1029823063"/>
                    </a:ext>
                  </a:extLst>
                </a:gridCol>
                <a:gridCol w="2217126">
                  <a:extLst>
                    <a:ext uri="{9D8B030D-6E8A-4147-A177-3AD203B41FA5}">
                      <a16:colId xmlns:a16="http://schemas.microsoft.com/office/drawing/2014/main" val="1184501895"/>
                    </a:ext>
                  </a:extLst>
                </a:gridCol>
                <a:gridCol w="3304027">
                  <a:extLst>
                    <a:ext uri="{9D8B030D-6E8A-4147-A177-3AD203B41FA5}">
                      <a16:colId xmlns:a16="http://schemas.microsoft.com/office/drawing/2014/main" val="1687824891"/>
                    </a:ext>
                  </a:extLst>
                </a:gridCol>
              </a:tblGrid>
              <a:tr h="391718">
                <a:tc>
                  <a:txBody>
                    <a:bodyPr/>
                    <a:lstStyle/>
                    <a:p>
                      <a:r>
                        <a:rPr lang="en-GB" sz="1600" dirty="0"/>
                        <a:t>Feature</a:t>
                      </a:r>
                    </a:p>
                  </a:txBody>
                  <a:tcPr anchor="ctr"/>
                </a:tc>
                <a:tc>
                  <a:txBody>
                    <a:bodyPr/>
                    <a:lstStyle/>
                    <a:p>
                      <a:r>
                        <a:rPr lang="en-GB" sz="1600"/>
                        <a:t>Meaning</a:t>
                      </a:r>
                    </a:p>
                  </a:txBody>
                  <a:tcPr anchor="ctr"/>
                </a:tc>
                <a:tc>
                  <a:txBody>
                    <a:bodyPr/>
                    <a:lstStyle/>
                    <a:p>
                      <a:r>
                        <a:rPr lang="en-GB" sz="1600" dirty="0"/>
                        <a:t>How it appears on the DSC trace</a:t>
                      </a:r>
                    </a:p>
                  </a:txBody>
                  <a:tcPr anchor="ctr"/>
                </a:tc>
                <a:extLst>
                  <a:ext uri="{0D108BD9-81ED-4DB2-BD59-A6C34878D82A}">
                    <a16:rowId xmlns:a16="http://schemas.microsoft.com/office/drawing/2014/main" val="3916951982"/>
                  </a:ext>
                </a:extLst>
              </a:tr>
              <a:tr h="772705">
                <a:tc>
                  <a:txBody>
                    <a:bodyPr/>
                    <a:lstStyle/>
                    <a:p>
                      <a:r>
                        <a:rPr lang="en-GB" sz="1600" b="1" dirty="0"/>
                        <a:t>Onset temperature</a:t>
                      </a:r>
                      <a:endParaRPr lang="en-GB" sz="1600" dirty="0"/>
                    </a:p>
                  </a:txBody>
                  <a:tcPr anchor="ctr"/>
                </a:tc>
                <a:tc>
                  <a:txBody>
                    <a:bodyPr/>
                    <a:lstStyle/>
                    <a:p>
                      <a:r>
                        <a:rPr lang="en-GB" sz="1600" dirty="0"/>
                        <a:t>The point where decomposition begins</a:t>
                      </a:r>
                    </a:p>
                  </a:txBody>
                  <a:tcPr anchor="ctr"/>
                </a:tc>
                <a:tc>
                  <a:txBody>
                    <a:bodyPr/>
                    <a:lstStyle/>
                    <a:p>
                      <a:r>
                        <a:rPr lang="en-GB" sz="1600" dirty="0"/>
                        <a:t>Intersection between the baseline and tangent at the inflection on the leading edge of the exothermic peak</a:t>
                      </a:r>
                    </a:p>
                  </a:txBody>
                  <a:tcPr anchor="ctr"/>
                </a:tc>
                <a:extLst>
                  <a:ext uri="{0D108BD9-81ED-4DB2-BD59-A6C34878D82A}">
                    <a16:rowId xmlns:a16="http://schemas.microsoft.com/office/drawing/2014/main" val="3525260289"/>
                  </a:ext>
                </a:extLst>
              </a:tr>
              <a:tr h="547332">
                <a:tc>
                  <a:txBody>
                    <a:bodyPr/>
                    <a:lstStyle/>
                    <a:p>
                      <a:r>
                        <a:rPr lang="en-GB" sz="1600" b="1" dirty="0" err="1"/>
                        <a:t>Endset</a:t>
                      </a:r>
                      <a:r>
                        <a:rPr lang="en-GB" sz="1600" b="1" dirty="0"/>
                        <a:t> temperature</a:t>
                      </a:r>
                      <a:endParaRPr lang="en-GB" sz="1600" dirty="0"/>
                    </a:p>
                  </a:txBody>
                  <a:tcPr anchor="ctr"/>
                </a:tc>
                <a:tc>
                  <a:txBody>
                    <a:bodyPr/>
                    <a:lstStyle/>
                    <a:p>
                      <a:r>
                        <a:rPr lang="en-GB" sz="1600" dirty="0"/>
                        <a:t>The point where the reaction effectively ends</a:t>
                      </a:r>
                    </a:p>
                  </a:txBody>
                  <a:tcPr anchor="ctr"/>
                </a:tc>
                <a:tc>
                  <a:txBody>
                    <a:bodyPr/>
                    <a:lstStyle/>
                    <a:p>
                      <a:r>
                        <a:rPr lang="en-GB" sz="1600" dirty="0"/>
                        <a:t>Tangent intersection on the trailing edge</a:t>
                      </a:r>
                    </a:p>
                  </a:txBody>
                  <a:tcPr anchor="ctr"/>
                </a:tc>
                <a:extLst>
                  <a:ext uri="{0D108BD9-81ED-4DB2-BD59-A6C34878D82A}">
                    <a16:rowId xmlns:a16="http://schemas.microsoft.com/office/drawing/2014/main" val="1809285200"/>
                  </a:ext>
                </a:extLst>
              </a:tr>
              <a:tr h="547332">
                <a:tc>
                  <a:txBody>
                    <a:bodyPr/>
                    <a:lstStyle/>
                    <a:p>
                      <a:r>
                        <a:rPr lang="en-GB" sz="1600" b="1" dirty="0"/>
                        <a:t>Peak temperature (</a:t>
                      </a:r>
                      <a:r>
                        <a:rPr lang="en-GB" sz="1600" b="1" dirty="0" err="1"/>
                        <a:t>Tp</a:t>
                      </a:r>
                      <a:r>
                        <a:rPr lang="en-GB" sz="1600" b="1" dirty="0"/>
                        <a:t>)</a:t>
                      </a:r>
                      <a:endParaRPr lang="en-GB" sz="1600" dirty="0"/>
                    </a:p>
                  </a:txBody>
                  <a:tcPr anchor="ctr"/>
                </a:tc>
                <a:tc>
                  <a:txBody>
                    <a:bodyPr/>
                    <a:lstStyle/>
                    <a:p>
                      <a:r>
                        <a:rPr lang="en-GB" sz="1600" dirty="0"/>
                        <a:t>Temperature of maximum reaction rate</a:t>
                      </a:r>
                    </a:p>
                  </a:txBody>
                  <a:tcPr anchor="ctr"/>
                </a:tc>
                <a:tc>
                  <a:txBody>
                    <a:bodyPr/>
                    <a:lstStyle/>
                    <a:p>
                      <a:r>
                        <a:rPr lang="en-GB" sz="1600" dirty="0"/>
                        <a:t>Apex of the exothermic peak</a:t>
                      </a:r>
                    </a:p>
                  </a:txBody>
                  <a:tcPr anchor="ctr"/>
                </a:tc>
                <a:extLst>
                  <a:ext uri="{0D108BD9-81ED-4DB2-BD59-A6C34878D82A}">
                    <a16:rowId xmlns:a16="http://schemas.microsoft.com/office/drawing/2014/main" val="88350050"/>
                  </a:ext>
                </a:extLst>
              </a:tr>
              <a:tr h="547332">
                <a:tc>
                  <a:txBody>
                    <a:bodyPr/>
                    <a:lstStyle/>
                    <a:p>
                      <a:r>
                        <a:rPr lang="el-GR" sz="1600" b="1" dirty="0"/>
                        <a:t>Δ</a:t>
                      </a:r>
                      <a:r>
                        <a:rPr lang="en-GB" sz="1600" b="1" dirty="0"/>
                        <a:t>H (enthalpy)</a:t>
                      </a:r>
                      <a:endParaRPr lang="en-GB" sz="1600" dirty="0"/>
                    </a:p>
                  </a:txBody>
                  <a:tcPr anchor="ctr"/>
                </a:tc>
                <a:tc>
                  <a:txBody>
                    <a:bodyPr/>
                    <a:lstStyle/>
                    <a:p>
                      <a:r>
                        <a:rPr lang="en-GB" sz="1600" dirty="0"/>
                        <a:t>Total heat released (or absorbed)</a:t>
                      </a:r>
                    </a:p>
                  </a:txBody>
                  <a:tcPr anchor="ctr"/>
                </a:tc>
                <a:tc>
                  <a:txBody>
                    <a:bodyPr/>
                    <a:lstStyle/>
                    <a:p>
                      <a:r>
                        <a:rPr lang="en-GB" sz="1600" dirty="0"/>
                        <a:t>Area under the peak</a:t>
                      </a:r>
                    </a:p>
                  </a:txBody>
                  <a:tcPr anchor="ctr"/>
                </a:tc>
                <a:extLst>
                  <a:ext uri="{0D108BD9-81ED-4DB2-BD59-A6C34878D82A}">
                    <a16:rowId xmlns:a16="http://schemas.microsoft.com/office/drawing/2014/main" val="2738299167"/>
                  </a:ext>
                </a:extLst>
              </a:tr>
            </a:tbl>
          </a:graphicData>
        </a:graphic>
      </p:graphicFrame>
      <p:pic>
        <p:nvPicPr>
          <p:cNvPr id="17" name="Content Placeholder 4">
            <a:extLst>
              <a:ext uri="{FF2B5EF4-FFF2-40B4-BE49-F238E27FC236}">
                <a16:creationId xmlns:a16="http://schemas.microsoft.com/office/drawing/2014/main" id="{E8A67D2A-FF31-4568-85F1-7E59714CEA6C}"/>
              </a:ext>
            </a:extLst>
          </p:cNvPr>
          <p:cNvPicPr>
            <a:picLocks noChangeAspect="1"/>
          </p:cNvPicPr>
          <p:nvPr/>
        </p:nvPicPr>
        <p:blipFill rotWithShape="1">
          <a:blip r:embed="rId2"/>
          <a:srcRect l="53723" t="72271" r="5422" b="17508"/>
          <a:stretch/>
        </p:blipFill>
        <p:spPr>
          <a:xfrm>
            <a:off x="1916374" y="3922460"/>
            <a:ext cx="2652716" cy="464023"/>
          </a:xfrm>
          <a:prstGeom prst="rect">
            <a:avLst/>
          </a:prstGeom>
        </p:spPr>
      </p:pic>
    </p:spTree>
    <p:extLst>
      <p:ext uri="{BB962C8B-B14F-4D97-AF65-F5344CB8AC3E}">
        <p14:creationId xmlns:p14="http://schemas.microsoft.com/office/powerpoint/2010/main" val="2387657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878A-ACF0-4D4B-A305-6DC872BCAB11}"/>
              </a:ext>
            </a:extLst>
          </p:cNvPr>
          <p:cNvSpPr>
            <a:spLocks noGrp="1"/>
          </p:cNvSpPr>
          <p:nvPr>
            <p:ph type="title"/>
          </p:nvPr>
        </p:nvSpPr>
        <p:spPr>
          <a:xfrm>
            <a:off x="913774" y="1"/>
            <a:ext cx="10364451" cy="928048"/>
          </a:xfrm>
        </p:spPr>
        <p:txBody>
          <a:bodyPr/>
          <a:lstStyle/>
          <a:p>
            <a:r>
              <a:rPr lang="en-GB" dirty="0"/>
              <a:t>Instrument and Recommended Parameters</a:t>
            </a:r>
          </a:p>
        </p:txBody>
      </p:sp>
      <p:sp>
        <p:nvSpPr>
          <p:cNvPr id="3" name="Content Placeholder 2">
            <a:extLst>
              <a:ext uri="{FF2B5EF4-FFF2-40B4-BE49-F238E27FC236}">
                <a16:creationId xmlns:a16="http://schemas.microsoft.com/office/drawing/2014/main" id="{15DD3A90-3C82-456D-9EDC-877669E7C234}"/>
              </a:ext>
            </a:extLst>
          </p:cNvPr>
          <p:cNvSpPr>
            <a:spLocks noGrp="1"/>
          </p:cNvSpPr>
          <p:nvPr>
            <p:ph sz="quarter" idx="13"/>
          </p:nvPr>
        </p:nvSpPr>
        <p:spPr>
          <a:xfrm>
            <a:off x="0" y="777922"/>
            <a:ext cx="6096000" cy="2344158"/>
          </a:xfrm>
        </p:spPr>
        <p:txBody>
          <a:bodyPr>
            <a:normAutofit fontScale="85000" lnSpcReduction="10000"/>
          </a:bodyPr>
          <a:lstStyle/>
          <a:p>
            <a:r>
              <a:rPr lang="en-GB" b="1" cap="none" dirty="0"/>
              <a:t>Sample &amp; pans</a:t>
            </a:r>
            <a:endParaRPr lang="en-GB" cap="none" dirty="0"/>
          </a:p>
          <a:p>
            <a:pPr>
              <a:buFont typeface="Arial" panose="020B0604020202020204" pitchFamily="34" charset="0"/>
              <a:buChar char="•"/>
            </a:pPr>
            <a:r>
              <a:rPr lang="en-GB" b="1" cap="none" dirty="0"/>
              <a:t>Sample mass:</a:t>
            </a:r>
            <a:r>
              <a:rPr lang="en-GB" cap="none" dirty="0"/>
              <a:t> 0.5–5 mg (keep as small as practical).</a:t>
            </a:r>
          </a:p>
          <a:p>
            <a:pPr>
              <a:buFont typeface="Arial" panose="020B0604020202020204" pitchFamily="34" charset="0"/>
              <a:buChar char="•"/>
            </a:pPr>
            <a:r>
              <a:rPr lang="en-GB" b="1" cap="none" dirty="0"/>
              <a:t>Pans:</a:t>
            </a:r>
            <a:r>
              <a:rPr lang="en-GB" cap="none" dirty="0"/>
              <a:t> crimped aluminium for routine work; hermetic/pressure-rated pans for volatile or high-risk compounds.</a:t>
            </a:r>
          </a:p>
          <a:p>
            <a:pPr>
              <a:buFont typeface="Arial" panose="020B0604020202020204" pitchFamily="34" charset="0"/>
              <a:buChar char="•"/>
            </a:pPr>
            <a:r>
              <a:rPr lang="en-GB" b="1" cap="none" dirty="0"/>
              <a:t>Replicates:</a:t>
            </a:r>
            <a:r>
              <a:rPr lang="en-GB" cap="none" dirty="0"/>
              <a:t> run ≥2 replicates (same mass &amp; pan type) for trend confidence.</a:t>
            </a:r>
          </a:p>
          <a:p>
            <a:endParaRPr lang="en-GB" cap="none" dirty="0"/>
          </a:p>
        </p:txBody>
      </p:sp>
      <p:sp>
        <p:nvSpPr>
          <p:cNvPr id="4" name="Content Placeholder 2">
            <a:extLst>
              <a:ext uri="{FF2B5EF4-FFF2-40B4-BE49-F238E27FC236}">
                <a16:creationId xmlns:a16="http://schemas.microsoft.com/office/drawing/2014/main" id="{55CDD37C-FC4D-4587-8CC2-23D44447DAFC}"/>
              </a:ext>
            </a:extLst>
          </p:cNvPr>
          <p:cNvSpPr txBox="1">
            <a:spLocks/>
          </p:cNvSpPr>
          <p:nvPr/>
        </p:nvSpPr>
        <p:spPr>
          <a:xfrm>
            <a:off x="6096312" y="777923"/>
            <a:ext cx="5941013" cy="1460196"/>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b="1" cap="none" dirty="0"/>
              <a:t>Atmosphere &amp; flow</a:t>
            </a:r>
            <a:endParaRPr lang="en-GB" cap="none" dirty="0"/>
          </a:p>
          <a:p>
            <a:r>
              <a:rPr lang="en-GB" b="1" cap="none" dirty="0"/>
              <a:t>Atmosphere:</a:t>
            </a:r>
            <a:r>
              <a:rPr lang="en-GB" cap="none" dirty="0"/>
              <a:t> N₂ (inert) for decomposition studies; use air/O₂ only to study oxidation.</a:t>
            </a:r>
          </a:p>
          <a:p>
            <a:r>
              <a:rPr lang="en-GB" b="1" cap="none" dirty="0"/>
              <a:t>Gas flow:</a:t>
            </a:r>
            <a:r>
              <a:rPr lang="en-GB" cap="none" dirty="0"/>
              <a:t> follow instrument guidance (typical 20–50 ml·min⁻¹).</a:t>
            </a:r>
          </a:p>
          <a:p>
            <a:endParaRPr lang="en-GB" cap="none" dirty="0"/>
          </a:p>
        </p:txBody>
      </p:sp>
      <p:sp>
        <p:nvSpPr>
          <p:cNvPr id="5" name="Content Placeholder 2">
            <a:extLst>
              <a:ext uri="{FF2B5EF4-FFF2-40B4-BE49-F238E27FC236}">
                <a16:creationId xmlns:a16="http://schemas.microsoft.com/office/drawing/2014/main" id="{033C0426-A89E-457A-99C5-FB72E3EA1EDE}"/>
              </a:ext>
            </a:extLst>
          </p:cNvPr>
          <p:cNvSpPr txBox="1">
            <a:spLocks/>
          </p:cNvSpPr>
          <p:nvPr/>
        </p:nvSpPr>
        <p:spPr>
          <a:xfrm>
            <a:off x="0" y="4674268"/>
            <a:ext cx="6196084" cy="2060566"/>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b="1" cap="none" dirty="0"/>
              <a:t>Heating program &amp; range</a:t>
            </a:r>
            <a:endParaRPr lang="en-GB" cap="none" dirty="0"/>
          </a:p>
          <a:p>
            <a:r>
              <a:rPr lang="en-GB" b="1" cap="none" dirty="0"/>
              <a:t>Heating rates:</a:t>
            </a:r>
            <a:r>
              <a:rPr lang="en-GB" cap="none" dirty="0"/>
              <a:t> run multiple rates (recommended </a:t>
            </a:r>
            <a:r>
              <a:rPr lang="en-GB" b="1" cap="none" dirty="0"/>
              <a:t>1, 5, 10 °c·min⁻¹</a:t>
            </a:r>
            <a:r>
              <a:rPr lang="en-GB" cap="none" dirty="0"/>
              <a:t>) to enable kinetic analysis.</a:t>
            </a:r>
          </a:p>
          <a:p>
            <a:r>
              <a:rPr lang="en-GB" b="1" cap="none" dirty="0"/>
              <a:t>Temperature range:</a:t>
            </a:r>
            <a:r>
              <a:rPr lang="en-GB" cap="none" dirty="0"/>
              <a:t> start below expected transitions (</a:t>
            </a:r>
            <a:r>
              <a:rPr lang="en-GB" cap="none" dirty="0" err="1"/>
              <a:t>e.G.</a:t>
            </a:r>
            <a:r>
              <a:rPr lang="en-GB" cap="none" dirty="0"/>
              <a:t>, 25 °C) and stop at safe upper limit informed by prior data (commonly 300–600 °C depending on material).</a:t>
            </a:r>
          </a:p>
          <a:p>
            <a:endParaRPr lang="en-GB" cap="none" dirty="0"/>
          </a:p>
        </p:txBody>
      </p:sp>
      <p:sp>
        <p:nvSpPr>
          <p:cNvPr id="6" name="Content Placeholder 2">
            <a:extLst>
              <a:ext uri="{FF2B5EF4-FFF2-40B4-BE49-F238E27FC236}">
                <a16:creationId xmlns:a16="http://schemas.microsoft.com/office/drawing/2014/main" id="{8A6904CB-0BCD-41E3-B9AA-B049FFAC8179}"/>
              </a:ext>
            </a:extLst>
          </p:cNvPr>
          <p:cNvSpPr txBox="1">
            <a:spLocks/>
          </p:cNvSpPr>
          <p:nvPr/>
        </p:nvSpPr>
        <p:spPr>
          <a:xfrm>
            <a:off x="6096000" y="2654455"/>
            <a:ext cx="5327177" cy="1819211"/>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b="1" cap="none" dirty="0"/>
              <a:t>Calibration &amp; metadata</a:t>
            </a:r>
            <a:endParaRPr lang="en-GB" cap="none" dirty="0"/>
          </a:p>
          <a:p>
            <a:r>
              <a:rPr lang="en-GB" cap="none" dirty="0"/>
              <a:t>Calibrate temperature and heat-flow regularly (use standard materials).</a:t>
            </a:r>
          </a:p>
          <a:p>
            <a:r>
              <a:rPr lang="en-GB" cap="none" dirty="0"/>
              <a:t>Record: sample mass, pan type, instrument id, lot number, operator, heating rates, atmosphere &amp; date.</a:t>
            </a:r>
          </a:p>
          <a:p>
            <a:endParaRPr lang="en-GB" cap="none" dirty="0"/>
          </a:p>
        </p:txBody>
      </p:sp>
      <p:pic>
        <p:nvPicPr>
          <p:cNvPr id="12" name="Picture 11">
            <a:extLst>
              <a:ext uri="{FF2B5EF4-FFF2-40B4-BE49-F238E27FC236}">
                <a16:creationId xmlns:a16="http://schemas.microsoft.com/office/drawing/2014/main" id="{22BC09EE-9199-453B-A27B-362710BA85ED}"/>
              </a:ext>
            </a:extLst>
          </p:cNvPr>
          <p:cNvPicPr>
            <a:picLocks noChangeAspect="1"/>
          </p:cNvPicPr>
          <p:nvPr/>
        </p:nvPicPr>
        <p:blipFill>
          <a:blip r:embed="rId3"/>
          <a:stretch>
            <a:fillRect/>
          </a:stretch>
        </p:blipFill>
        <p:spPr>
          <a:xfrm>
            <a:off x="213504" y="2927589"/>
            <a:ext cx="4863462" cy="1616664"/>
          </a:xfrm>
          <a:prstGeom prst="rect">
            <a:avLst/>
          </a:prstGeom>
        </p:spPr>
      </p:pic>
      <p:sp>
        <p:nvSpPr>
          <p:cNvPr id="20" name="TextBox 19">
            <a:extLst>
              <a:ext uri="{FF2B5EF4-FFF2-40B4-BE49-F238E27FC236}">
                <a16:creationId xmlns:a16="http://schemas.microsoft.com/office/drawing/2014/main" id="{E80AC871-641C-4A99-BC5A-9F8008AA8EA7}"/>
              </a:ext>
            </a:extLst>
          </p:cNvPr>
          <p:cNvSpPr txBox="1"/>
          <p:nvPr/>
        </p:nvSpPr>
        <p:spPr>
          <a:xfrm>
            <a:off x="6523630" y="5090194"/>
            <a:ext cx="5327177" cy="369332"/>
          </a:xfrm>
          <a:prstGeom prst="rect">
            <a:avLst/>
          </a:prstGeom>
          <a:noFill/>
        </p:spPr>
        <p:txBody>
          <a:bodyPr wrap="square">
            <a:spAutoFit/>
          </a:bodyPr>
          <a:lstStyle/>
          <a:p>
            <a:r>
              <a:rPr lang="en-GB" dirty="0">
                <a:solidFill>
                  <a:srgbClr val="FF0000"/>
                </a:solidFill>
              </a:rPr>
              <a:t>Always follow instrument &amp; explosives-safety SOP</a:t>
            </a:r>
          </a:p>
        </p:txBody>
      </p:sp>
    </p:spTree>
    <p:extLst>
      <p:ext uri="{BB962C8B-B14F-4D97-AF65-F5344CB8AC3E}">
        <p14:creationId xmlns:p14="http://schemas.microsoft.com/office/powerpoint/2010/main" val="295687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27DCA-18A8-41AC-A833-D94FA7D4CE86}"/>
              </a:ext>
            </a:extLst>
          </p:cNvPr>
          <p:cNvSpPr>
            <a:spLocks noGrp="1"/>
          </p:cNvSpPr>
          <p:nvPr>
            <p:ph type="title"/>
          </p:nvPr>
        </p:nvSpPr>
        <p:spPr>
          <a:xfrm>
            <a:off x="913774" y="0"/>
            <a:ext cx="10364451" cy="1201003"/>
          </a:xfrm>
        </p:spPr>
        <p:txBody>
          <a:bodyPr/>
          <a:lstStyle/>
          <a:p>
            <a:r>
              <a:rPr lang="en-GB" dirty="0"/>
              <a:t>Interpreting DSC for Stability Monitoring</a:t>
            </a:r>
          </a:p>
        </p:txBody>
      </p:sp>
      <p:sp>
        <p:nvSpPr>
          <p:cNvPr id="3" name="Content Placeholder 2">
            <a:extLst>
              <a:ext uri="{FF2B5EF4-FFF2-40B4-BE49-F238E27FC236}">
                <a16:creationId xmlns:a16="http://schemas.microsoft.com/office/drawing/2014/main" id="{7A6B1BB0-C046-4727-B18F-42A0A8C078D9}"/>
              </a:ext>
            </a:extLst>
          </p:cNvPr>
          <p:cNvSpPr>
            <a:spLocks noGrp="1"/>
          </p:cNvSpPr>
          <p:nvPr>
            <p:ph sz="quarter" idx="13"/>
          </p:nvPr>
        </p:nvSpPr>
        <p:spPr>
          <a:xfrm>
            <a:off x="6095999" y="3448904"/>
            <a:ext cx="6096001" cy="3409096"/>
          </a:xfrm>
        </p:spPr>
        <p:txBody>
          <a:bodyPr>
            <a:normAutofit/>
          </a:bodyPr>
          <a:lstStyle/>
          <a:p>
            <a:r>
              <a:rPr lang="en-GB" b="1" cap="none" dirty="0"/>
              <a:t>4. Kinetic analysis</a:t>
            </a:r>
            <a:endParaRPr lang="en-GB" cap="none" dirty="0"/>
          </a:p>
          <a:p>
            <a:pPr>
              <a:buFont typeface="Arial" panose="020B0604020202020204" pitchFamily="34" charset="0"/>
              <a:buChar char="•"/>
            </a:pPr>
            <a:r>
              <a:rPr lang="en-GB" cap="none" dirty="0"/>
              <a:t>Multi-rate scans (1–10 °c·min⁻¹) </a:t>
            </a:r>
          </a:p>
          <a:p>
            <a:pPr>
              <a:buFont typeface="Arial" panose="020B0604020202020204" pitchFamily="34" charset="0"/>
              <a:buChar char="•"/>
            </a:pPr>
            <a:r>
              <a:rPr lang="en-GB" cap="none" dirty="0"/>
              <a:t>Supports shelf-life prediction via </a:t>
            </a:r>
            <a:r>
              <a:rPr lang="en-GB" b="1" cap="none" dirty="0"/>
              <a:t>Arrhenius extrapolation.</a:t>
            </a:r>
            <a:endParaRPr lang="en-GB" cap="none" dirty="0"/>
          </a:p>
          <a:p>
            <a:r>
              <a:rPr lang="en-GB" b="1" cap="none" dirty="0"/>
              <a:t>5. Cross-check</a:t>
            </a:r>
            <a:endParaRPr lang="en-GB" cap="none" dirty="0"/>
          </a:p>
          <a:p>
            <a:pPr>
              <a:buFont typeface="Arial" panose="020B0604020202020204" pitchFamily="34" charset="0"/>
              <a:buChar char="•"/>
            </a:pPr>
            <a:r>
              <a:rPr lang="en-GB" cap="none" dirty="0"/>
              <a:t>Combine with TGA, MS, or FTIR of evolved gases to identify decomposition products.</a:t>
            </a:r>
          </a:p>
          <a:p>
            <a:endParaRPr lang="en-GB" cap="none" dirty="0"/>
          </a:p>
        </p:txBody>
      </p:sp>
      <p:sp>
        <p:nvSpPr>
          <p:cNvPr id="4" name="Content Placeholder 2">
            <a:extLst>
              <a:ext uri="{FF2B5EF4-FFF2-40B4-BE49-F238E27FC236}">
                <a16:creationId xmlns:a16="http://schemas.microsoft.com/office/drawing/2014/main" id="{76BF3B47-87CC-4783-9A80-542F98B66E37}"/>
              </a:ext>
            </a:extLst>
          </p:cNvPr>
          <p:cNvSpPr txBox="1">
            <a:spLocks/>
          </p:cNvSpPr>
          <p:nvPr/>
        </p:nvSpPr>
        <p:spPr>
          <a:xfrm>
            <a:off x="0" y="3602631"/>
            <a:ext cx="6096000" cy="222723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cap="none" dirty="0"/>
              <a:t>3. Reaction enthalpy (</a:t>
            </a:r>
            <a:r>
              <a:rPr lang="el-GR" b="1" cap="none" dirty="0"/>
              <a:t>Δ</a:t>
            </a:r>
            <a:r>
              <a:rPr lang="en-GB" b="1" cap="none" dirty="0"/>
              <a:t>H)</a:t>
            </a:r>
            <a:endParaRPr lang="en-GB" cap="none" dirty="0"/>
          </a:p>
          <a:p>
            <a:r>
              <a:rPr lang="en-GB" cap="none" dirty="0"/>
              <a:t>Increasing </a:t>
            </a:r>
            <a:r>
              <a:rPr lang="el-GR" cap="none" dirty="0"/>
              <a:t>Δ</a:t>
            </a:r>
            <a:r>
              <a:rPr lang="en-GB" cap="none" dirty="0"/>
              <a:t>H = more heat released → higher hazard potential.</a:t>
            </a:r>
          </a:p>
          <a:p>
            <a:r>
              <a:rPr lang="en-GB" cap="none" dirty="0"/>
              <a:t>Compare fresh vs aged samples or different formulations.</a:t>
            </a:r>
          </a:p>
          <a:p>
            <a:endParaRPr lang="en-GB" cap="none" dirty="0"/>
          </a:p>
        </p:txBody>
      </p:sp>
      <p:sp>
        <p:nvSpPr>
          <p:cNvPr id="5" name="Content Placeholder 2">
            <a:extLst>
              <a:ext uri="{FF2B5EF4-FFF2-40B4-BE49-F238E27FC236}">
                <a16:creationId xmlns:a16="http://schemas.microsoft.com/office/drawing/2014/main" id="{9167C656-8524-402D-B253-CB907EFBB331}"/>
              </a:ext>
            </a:extLst>
          </p:cNvPr>
          <p:cNvSpPr txBox="1">
            <a:spLocks/>
          </p:cNvSpPr>
          <p:nvPr/>
        </p:nvSpPr>
        <p:spPr>
          <a:xfrm>
            <a:off x="6095999" y="1016758"/>
            <a:ext cx="6096000" cy="227254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cap="none" dirty="0"/>
              <a:t>2. Peak temperature (Tₚₑₐₖ) and shape</a:t>
            </a:r>
            <a:endParaRPr lang="en-GB" cap="none" dirty="0"/>
          </a:p>
          <a:p>
            <a:r>
              <a:rPr lang="en-GB" cap="none" dirty="0"/>
              <a:t>Shift of Tₚₑₐₖ or a broader exotherm = altered decomposition kinetics.</a:t>
            </a:r>
          </a:p>
          <a:p>
            <a:r>
              <a:rPr lang="en-GB" cap="none" dirty="0"/>
              <a:t>Multiple exotherms may signal multi-step reactions or impurity effects.</a:t>
            </a:r>
          </a:p>
          <a:p>
            <a:endParaRPr lang="en-GB" cap="none" dirty="0"/>
          </a:p>
        </p:txBody>
      </p:sp>
      <p:sp>
        <p:nvSpPr>
          <p:cNvPr id="6" name="Content Placeholder 2">
            <a:extLst>
              <a:ext uri="{FF2B5EF4-FFF2-40B4-BE49-F238E27FC236}">
                <a16:creationId xmlns:a16="http://schemas.microsoft.com/office/drawing/2014/main" id="{A5482CB3-8D98-41AC-82E5-2CCCF78519EA}"/>
              </a:ext>
            </a:extLst>
          </p:cNvPr>
          <p:cNvSpPr txBox="1">
            <a:spLocks/>
          </p:cNvSpPr>
          <p:nvPr/>
        </p:nvSpPr>
        <p:spPr>
          <a:xfrm>
            <a:off x="0" y="1028131"/>
            <a:ext cx="6096000" cy="240086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cap="none" dirty="0"/>
              <a:t>1. </a:t>
            </a:r>
            <a:r>
              <a:rPr lang="en-GB" b="1" cap="none" dirty="0" err="1"/>
              <a:t>Tonset</a:t>
            </a:r>
            <a:r>
              <a:rPr lang="en-GB" b="1" cap="none" dirty="0"/>
              <a:t>: trend, not absolute value</a:t>
            </a:r>
            <a:endParaRPr lang="en-GB" cap="none" dirty="0"/>
          </a:p>
          <a:p>
            <a:r>
              <a:rPr lang="en-GB" cap="none" dirty="0" err="1"/>
              <a:t>Tonset</a:t>
            </a:r>
            <a:r>
              <a:rPr lang="en-GB" cap="none" dirty="0"/>
              <a:t> varies with heating rate, mass, and pan type.</a:t>
            </a:r>
          </a:p>
          <a:p>
            <a:r>
              <a:rPr lang="en-GB" cap="none" dirty="0"/>
              <a:t>Use consistent method for valid comparisons.</a:t>
            </a:r>
          </a:p>
          <a:p>
            <a:r>
              <a:rPr lang="en-GB" cap="none" dirty="0"/>
              <a:t>Lower </a:t>
            </a:r>
            <a:r>
              <a:rPr lang="en-GB" cap="none" dirty="0" err="1"/>
              <a:t>Tonset</a:t>
            </a:r>
            <a:r>
              <a:rPr lang="en-GB" cap="none" dirty="0"/>
              <a:t> over time → decreasing stability.</a:t>
            </a:r>
          </a:p>
          <a:p>
            <a:endParaRPr lang="en-GB" cap="none" dirty="0"/>
          </a:p>
        </p:txBody>
      </p:sp>
    </p:spTree>
    <p:extLst>
      <p:ext uri="{BB962C8B-B14F-4D97-AF65-F5344CB8AC3E}">
        <p14:creationId xmlns:p14="http://schemas.microsoft.com/office/powerpoint/2010/main" val="3035699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C97C0-44F2-44C1-9DF9-CCE7CAFCC8AE}"/>
              </a:ext>
            </a:extLst>
          </p:cNvPr>
          <p:cNvSpPr>
            <a:spLocks noGrp="1"/>
          </p:cNvSpPr>
          <p:nvPr>
            <p:ph type="title"/>
          </p:nvPr>
        </p:nvSpPr>
        <p:spPr>
          <a:xfrm>
            <a:off x="913774" y="0"/>
            <a:ext cx="10364451" cy="1066801"/>
          </a:xfrm>
        </p:spPr>
        <p:txBody>
          <a:bodyPr/>
          <a:lstStyle/>
          <a:p>
            <a:r>
              <a:rPr lang="en-GB" dirty="0"/>
              <a:t>What TGA Measures and Why It is Useful</a:t>
            </a:r>
          </a:p>
        </p:txBody>
      </p:sp>
      <p:sp>
        <p:nvSpPr>
          <p:cNvPr id="3" name="Content Placeholder 2">
            <a:extLst>
              <a:ext uri="{FF2B5EF4-FFF2-40B4-BE49-F238E27FC236}">
                <a16:creationId xmlns:a16="http://schemas.microsoft.com/office/drawing/2014/main" id="{293DB19B-F3DA-4246-870D-BC0AA930040A}"/>
              </a:ext>
            </a:extLst>
          </p:cNvPr>
          <p:cNvSpPr>
            <a:spLocks noGrp="1"/>
          </p:cNvSpPr>
          <p:nvPr>
            <p:ph sz="quarter" idx="13"/>
          </p:nvPr>
        </p:nvSpPr>
        <p:spPr>
          <a:xfrm>
            <a:off x="914399" y="1274892"/>
            <a:ext cx="10363826" cy="3424107"/>
          </a:xfrm>
        </p:spPr>
        <p:txBody>
          <a:bodyPr>
            <a:noAutofit/>
          </a:bodyPr>
          <a:lstStyle/>
          <a:p>
            <a:r>
              <a:rPr lang="en-GB" sz="2400" cap="none" dirty="0"/>
              <a:t>Records sample mass change vs temperature or time.</a:t>
            </a:r>
          </a:p>
          <a:p>
            <a:r>
              <a:rPr lang="en-GB" sz="2400" cap="none" dirty="0"/>
              <a:t>Identifies decomposition steps, volatilisation, moisture loss, or oxidation.</a:t>
            </a:r>
          </a:p>
          <a:p>
            <a:r>
              <a:rPr lang="en-GB" sz="2400" cap="none" dirty="0"/>
              <a:t>Key outputs:</a:t>
            </a:r>
          </a:p>
          <a:p>
            <a:pPr lvl="1"/>
            <a:r>
              <a:rPr lang="en-GB" sz="2200" cap="none" dirty="0" err="1"/>
              <a:t>Tonset</a:t>
            </a:r>
            <a:r>
              <a:rPr lang="en-GB" sz="2200" cap="none" dirty="0"/>
              <a:t> of mass loss</a:t>
            </a:r>
          </a:p>
          <a:p>
            <a:pPr lvl="1"/>
            <a:r>
              <a:rPr lang="en-GB" sz="2200" cap="none" dirty="0"/>
              <a:t>% Mass change per step</a:t>
            </a:r>
          </a:p>
          <a:p>
            <a:pPr lvl="1"/>
            <a:r>
              <a:rPr lang="en-GB" sz="2200" cap="none" dirty="0"/>
              <a:t>Residue (%) at end of heating can operate under inert (N₂/</a:t>
            </a:r>
            <a:r>
              <a:rPr lang="en-GB" sz="2200" cap="none" dirty="0" err="1"/>
              <a:t>ar</a:t>
            </a:r>
            <a:r>
              <a:rPr lang="en-GB" sz="2200" cap="none" dirty="0"/>
              <a:t>) or oxidative (air/O₂) atmosphere.</a:t>
            </a:r>
          </a:p>
          <a:p>
            <a:r>
              <a:rPr lang="en-GB" sz="2400" cap="none" dirty="0"/>
              <a:t>Often coupled with DSC or MS for simultaneous heat flow and gas analysis.</a:t>
            </a:r>
          </a:p>
        </p:txBody>
      </p:sp>
    </p:spTree>
    <p:extLst>
      <p:ext uri="{BB962C8B-B14F-4D97-AF65-F5344CB8AC3E}">
        <p14:creationId xmlns:p14="http://schemas.microsoft.com/office/powerpoint/2010/main" val="2475407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D739318-8F71-4B54-836F-EF66ACD7F1BF}"/>
              </a:ext>
            </a:extLst>
          </p:cNvPr>
          <p:cNvSpPr>
            <a:spLocks noGrp="1"/>
          </p:cNvSpPr>
          <p:nvPr>
            <p:ph type="title"/>
          </p:nvPr>
        </p:nvSpPr>
        <p:spPr>
          <a:xfrm>
            <a:off x="5003800" y="0"/>
            <a:ext cx="7188200" cy="1600200"/>
          </a:xfrm>
        </p:spPr>
        <p:txBody>
          <a:bodyPr/>
          <a:lstStyle/>
          <a:p>
            <a:r>
              <a:rPr lang="en-GB" dirty="0"/>
              <a:t>TGA vs DSC</a:t>
            </a:r>
          </a:p>
        </p:txBody>
      </p:sp>
      <p:pic>
        <p:nvPicPr>
          <p:cNvPr id="7170" name="Picture 2" descr="Sensors 25 03004 g007">
            <a:extLst>
              <a:ext uri="{FF2B5EF4-FFF2-40B4-BE49-F238E27FC236}">
                <a16:creationId xmlns:a16="http://schemas.microsoft.com/office/drawing/2014/main" id="{1787D491-7408-45A6-A858-1CDB742DEBBE}"/>
              </a:ext>
            </a:extLst>
          </p:cNvPr>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0" y="0"/>
            <a:ext cx="6229350" cy="45672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5C84170-05BD-4D3F-8989-CAB2840ED882}"/>
              </a:ext>
            </a:extLst>
          </p:cNvPr>
          <p:cNvSpPr>
            <a:spLocks noChangeArrowheads="1"/>
          </p:cNvSpPr>
          <p:nvPr/>
        </p:nvSpPr>
        <p:spPr bwMode="auto">
          <a:xfrm>
            <a:off x="6632169" y="3429000"/>
            <a:ext cx="495413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err="1">
                <a:ln>
                  <a:noFill/>
                </a:ln>
                <a:solidFill>
                  <a:schemeClr val="tx1"/>
                </a:solidFill>
                <a:effectLst/>
                <a:latin typeface="Arial" panose="020B0604020202020204" pitchFamily="34" charset="0"/>
              </a:rPr>
              <a:t>Tonset</a:t>
            </a:r>
            <a:r>
              <a:rPr kumimoji="0" lang="en-US" altLang="en-US" sz="1800" b="1" i="0" u="none" strike="noStrike" cap="none" normalizeH="0" baseline="0" dirty="0">
                <a:ln>
                  <a:noFill/>
                </a:ln>
                <a:solidFill>
                  <a:schemeClr val="tx1"/>
                </a:solidFill>
                <a:effectLst/>
                <a:latin typeface="Arial" panose="020B0604020202020204" pitchFamily="34" charset="0"/>
              </a:rPr>
              <a:t> ≈ 100 °C, Peak ≈ 145 °C</a:t>
            </a:r>
            <a:r>
              <a:rPr kumimoji="0" lang="en-US" altLang="en-US" sz="1800" b="0" i="0" u="none" strike="noStrike" cap="none" normalizeH="0" baseline="0" dirty="0">
                <a:ln>
                  <a:noFill/>
                </a:ln>
                <a:solidFill>
                  <a:schemeClr val="tx1"/>
                </a:solidFill>
                <a:effectLst/>
                <a:latin typeface="Arial" panose="020B0604020202020204" pitchFamily="34" charset="0"/>
              </a:rPr>
              <a:t>, and exothermic direction (EXO →)</a:t>
            </a:r>
          </a:p>
        </p:txBody>
      </p:sp>
      <p:graphicFrame>
        <p:nvGraphicFramePr>
          <p:cNvPr id="10" name="Table 10">
            <a:extLst>
              <a:ext uri="{FF2B5EF4-FFF2-40B4-BE49-F238E27FC236}">
                <a16:creationId xmlns:a16="http://schemas.microsoft.com/office/drawing/2014/main" id="{A9CB8A34-3840-49AF-8CC6-E09623E2D7A9}"/>
              </a:ext>
            </a:extLst>
          </p:cNvPr>
          <p:cNvGraphicFramePr>
            <a:graphicFrameLocks noGrp="1"/>
          </p:cNvGraphicFramePr>
          <p:nvPr>
            <p:extLst>
              <p:ext uri="{D42A27DB-BD31-4B8C-83A1-F6EECF244321}">
                <p14:modId xmlns:p14="http://schemas.microsoft.com/office/powerpoint/2010/main" val="798248480"/>
              </p:ext>
            </p:extLst>
          </p:nvPr>
        </p:nvGraphicFramePr>
        <p:xfrm>
          <a:off x="431802" y="4566920"/>
          <a:ext cx="11760198" cy="2291080"/>
        </p:xfrm>
        <a:graphic>
          <a:graphicData uri="http://schemas.openxmlformats.org/drawingml/2006/table">
            <a:tbl>
              <a:tblPr firstRow="1" bandRow="1">
                <a:tableStyleId>{5C22544A-7EE6-4342-B048-85BDC9FD1C3A}</a:tableStyleId>
              </a:tblPr>
              <a:tblGrid>
                <a:gridCol w="990598">
                  <a:extLst>
                    <a:ext uri="{9D8B030D-6E8A-4147-A177-3AD203B41FA5}">
                      <a16:colId xmlns:a16="http://schemas.microsoft.com/office/drawing/2014/main" val="3635507935"/>
                    </a:ext>
                  </a:extLst>
                </a:gridCol>
                <a:gridCol w="1524000">
                  <a:extLst>
                    <a:ext uri="{9D8B030D-6E8A-4147-A177-3AD203B41FA5}">
                      <a16:colId xmlns:a16="http://schemas.microsoft.com/office/drawing/2014/main" val="2259043901"/>
                    </a:ext>
                  </a:extLst>
                </a:gridCol>
                <a:gridCol w="1955800">
                  <a:extLst>
                    <a:ext uri="{9D8B030D-6E8A-4147-A177-3AD203B41FA5}">
                      <a16:colId xmlns:a16="http://schemas.microsoft.com/office/drawing/2014/main" val="3784076352"/>
                    </a:ext>
                  </a:extLst>
                </a:gridCol>
                <a:gridCol w="2413000">
                  <a:extLst>
                    <a:ext uri="{9D8B030D-6E8A-4147-A177-3AD203B41FA5}">
                      <a16:colId xmlns:a16="http://schemas.microsoft.com/office/drawing/2014/main" val="1618386235"/>
                    </a:ext>
                  </a:extLst>
                </a:gridCol>
                <a:gridCol w="1574800">
                  <a:extLst>
                    <a:ext uri="{9D8B030D-6E8A-4147-A177-3AD203B41FA5}">
                      <a16:colId xmlns:a16="http://schemas.microsoft.com/office/drawing/2014/main" val="3956741159"/>
                    </a:ext>
                  </a:extLst>
                </a:gridCol>
                <a:gridCol w="3302000">
                  <a:extLst>
                    <a:ext uri="{9D8B030D-6E8A-4147-A177-3AD203B41FA5}">
                      <a16:colId xmlns:a16="http://schemas.microsoft.com/office/drawing/2014/main" val="2818300731"/>
                    </a:ext>
                  </a:extLst>
                </a:gridCol>
              </a:tblGrid>
              <a:tr h="370840">
                <a:tc>
                  <a:txBody>
                    <a:bodyPr/>
                    <a:lstStyle/>
                    <a:p>
                      <a:r>
                        <a:rPr lang="en-GB" dirty="0"/>
                        <a:t>Region</a:t>
                      </a:r>
                    </a:p>
                  </a:txBody>
                  <a:tcPr anchor="ctr"/>
                </a:tc>
                <a:tc>
                  <a:txBody>
                    <a:bodyPr/>
                    <a:lstStyle/>
                    <a:p>
                      <a:r>
                        <a:rPr lang="en-GB" dirty="0"/>
                        <a:t>Temperature Range (°C)</a:t>
                      </a:r>
                    </a:p>
                  </a:txBody>
                  <a:tcPr anchor="ctr"/>
                </a:tc>
                <a:tc>
                  <a:txBody>
                    <a:bodyPr/>
                    <a:lstStyle/>
                    <a:p>
                      <a:r>
                        <a:rPr lang="en-GB" dirty="0"/>
                        <a:t>Event</a:t>
                      </a:r>
                    </a:p>
                  </a:txBody>
                  <a:tcPr anchor="ctr"/>
                </a:tc>
                <a:tc>
                  <a:txBody>
                    <a:bodyPr/>
                    <a:lstStyle/>
                    <a:p>
                      <a:r>
                        <a:rPr lang="en-GB" dirty="0"/>
                        <a:t>DTA Signal</a:t>
                      </a:r>
                    </a:p>
                  </a:txBody>
                  <a:tcPr anchor="ctr"/>
                </a:tc>
                <a:tc>
                  <a:txBody>
                    <a:bodyPr/>
                    <a:lstStyle/>
                    <a:p>
                      <a:r>
                        <a:rPr lang="en-GB" dirty="0"/>
                        <a:t>Mass Change</a:t>
                      </a:r>
                    </a:p>
                  </a:txBody>
                  <a:tcPr anchor="ctr"/>
                </a:tc>
                <a:tc>
                  <a:txBody>
                    <a:bodyPr/>
                    <a:lstStyle/>
                    <a:p>
                      <a:r>
                        <a:rPr lang="en-GB" dirty="0"/>
                        <a:t>Interpretation</a:t>
                      </a:r>
                    </a:p>
                  </a:txBody>
                  <a:tcPr anchor="ctr"/>
                </a:tc>
                <a:extLst>
                  <a:ext uri="{0D108BD9-81ED-4DB2-BD59-A6C34878D82A}">
                    <a16:rowId xmlns:a16="http://schemas.microsoft.com/office/drawing/2014/main" val="3453464019"/>
                  </a:ext>
                </a:extLst>
              </a:tr>
              <a:tr h="370840">
                <a:tc>
                  <a:txBody>
                    <a:bodyPr/>
                    <a:lstStyle/>
                    <a:p>
                      <a:r>
                        <a:rPr lang="en-GB" dirty="0"/>
                        <a:t>I</a:t>
                      </a:r>
                    </a:p>
                  </a:txBody>
                  <a:tcPr anchor="ctr"/>
                </a:tc>
                <a:tc>
                  <a:txBody>
                    <a:bodyPr/>
                    <a:lstStyle/>
                    <a:p>
                      <a:r>
                        <a:rPr lang="en-GB" dirty="0"/>
                        <a:t>25–70</a:t>
                      </a:r>
                    </a:p>
                  </a:txBody>
                  <a:tcPr anchor="ctr"/>
                </a:tc>
                <a:tc>
                  <a:txBody>
                    <a:bodyPr/>
                    <a:lstStyle/>
                    <a:p>
                      <a:r>
                        <a:rPr lang="en-GB" dirty="0"/>
                        <a:t>Small exotherm</a:t>
                      </a:r>
                    </a:p>
                  </a:txBody>
                  <a:tcPr anchor="ctr"/>
                </a:tc>
                <a:tc>
                  <a:txBody>
                    <a:bodyPr/>
                    <a:lstStyle/>
                    <a:p>
                      <a:r>
                        <a:rPr lang="en-GB" dirty="0"/>
                        <a:t>Sharp negative spike</a:t>
                      </a:r>
                    </a:p>
                  </a:txBody>
                  <a:tcPr anchor="ctr"/>
                </a:tc>
                <a:tc>
                  <a:txBody>
                    <a:bodyPr/>
                    <a:lstStyle/>
                    <a:p>
                      <a:r>
                        <a:rPr lang="en-GB" dirty="0"/>
                        <a:t>≈0 %</a:t>
                      </a:r>
                    </a:p>
                  </a:txBody>
                  <a:tcPr anchor="ctr"/>
                </a:tc>
                <a:tc>
                  <a:txBody>
                    <a:bodyPr/>
                    <a:lstStyle/>
                    <a:p>
                      <a:r>
                        <a:rPr lang="en-GB" dirty="0"/>
                        <a:t>Crystal rearrangement or pre-transition</a:t>
                      </a:r>
                    </a:p>
                  </a:txBody>
                  <a:tcPr anchor="ctr"/>
                </a:tc>
                <a:extLst>
                  <a:ext uri="{0D108BD9-81ED-4DB2-BD59-A6C34878D82A}">
                    <a16:rowId xmlns:a16="http://schemas.microsoft.com/office/drawing/2014/main" val="2322142139"/>
                  </a:ext>
                </a:extLst>
              </a:tr>
              <a:tr h="370840">
                <a:tc>
                  <a:txBody>
                    <a:bodyPr/>
                    <a:lstStyle/>
                    <a:p>
                      <a:r>
                        <a:rPr lang="en-GB" dirty="0"/>
                        <a:t>II</a:t>
                      </a:r>
                    </a:p>
                  </a:txBody>
                  <a:tcPr anchor="ctr"/>
                </a:tc>
                <a:tc>
                  <a:txBody>
                    <a:bodyPr/>
                    <a:lstStyle/>
                    <a:p>
                      <a:r>
                        <a:rPr lang="en-GB" dirty="0"/>
                        <a:t>100–190</a:t>
                      </a:r>
                    </a:p>
                  </a:txBody>
                  <a:tcPr anchor="ctr"/>
                </a:tc>
                <a:tc>
                  <a:txBody>
                    <a:bodyPr/>
                    <a:lstStyle/>
                    <a:p>
                      <a:r>
                        <a:rPr lang="en-GB" dirty="0"/>
                        <a:t>Major exotherm</a:t>
                      </a:r>
                    </a:p>
                  </a:txBody>
                  <a:tcPr anchor="ctr"/>
                </a:tc>
                <a:tc>
                  <a:txBody>
                    <a:bodyPr/>
                    <a:lstStyle/>
                    <a:p>
                      <a:r>
                        <a:rPr lang="en-GB" dirty="0"/>
                        <a:t>Broad, strong peak</a:t>
                      </a:r>
                    </a:p>
                  </a:txBody>
                  <a:tcPr anchor="ctr"/>
                </a:tc>
                <a:tc>
                  <a:txBody>
                    <a:bodyPr/>
                    <a:lstStyle/>
                    <a:p>
                      <a:r>
                        <a:rPr lang="en-GB"/>
                        <a:t>–73.1 %</a:t>
                      </a:r>
                    </a:p>
                  </a:txBody>
                  <a:tcPr anchor="ctr"/>
                </a:tc>
                <a:tc>
                  <a:txBody>
                    <a:bodyPr/>
                    <a:lstStyle/>
                    <a:p>
                      <a:r>
                        <a:rPr lang="en-GB" dirty="0"/>
                        <a:t>Exothermic decomposition, volatile gas release</a:t>
                      </a:r>
                    </a:p>
                  </a:txBody>
                  <a:tcPr anchor="ctr"/>
                </a:tc>
                <a:extLst>
                  <a:ext uri="{0D108BD9-81ED-4DB2-BD59-A6C34878D82A}">
                    <a16:rowId xmlns:a16="http://schemas.microsoft.com/office/drawing/2014/main" val="792075487"/>
                  </a:ext>
                </a:extLst>
              </a:tr>
              <a:tr h="370840">
                <a:tc>
                  <a:txBody>
                    <a:bodyPr/>
                    <a:lstStyle/>
                    <a:p>
                      <a:r>
                        <a:rPr lang="en-GB" dirty="0"/>
                        <a:t>III</a:t>
                      </a:r>
                    </a:p>
                  </a:txBody>
                  <a:tcPr anchor="ctr"/>
                </a:tc>
                <a:tc>
                  <a:txBody>
                    <a:bodyPr/>
                    <a:lstStyle/>
                    <a:p>
                      <a:r>
                        <a:rPr lang="en-GB"/>
                        <a:t>190–300</a:t>
                      </a:r>
                    </a:p>
                  </a:txBody>
                  <a:tcPr anchor="ctr"/>
                </a:tc>
                <a:tc>
                  <a:txBody>
                    <a:bodyPr/>
                    <a:lstStyle/>
                    <a:p>
                      <a:r>
                        <a:rPr lang="en-GB"/>
                        <a:t>Baseline steady</a:t>
                      </a:r>
                    </a:p>
                  </a:txBody>
                  <a:tcPr anchor="ctr"/>
                </a:tc>
                <a:tc>
                  <a:txBody>
                    <a:bodyPr/>
                    <a:lstStyle/>
                    <a:p>
                      <a:r>
                        <a:rPr lang="en-GB"/>
                        <a:t>Near zero</a:t>
                      </a:r>
                    </a:p>
                  </a:txBody>
                  <a:tcPr anchor="ctr"/>
                </a:tc>
                <a:tc>
                  <a:txBody>
                    <a:bodyPr/>
                    <a:lstStyle/>
                    <a:p>
                      <a:r>
                        <a:rPr lang="en-GB"/>
                        <a:t>–few %</a:t>
                      </a:r>
                    </a:p>
                  </a:txBody>
                  <a:tcPr anchor="ctr"/>
                </a:tc>
                <a:tc>
                  <a:txBody>
                    <a:bodyPr/>
                    <a:lstStyle/>
                    <a:p>
                      <a:r>
                        <a:rPr lang="en-GB" dirty="0"/>
                        <a:t>Slow oxidation of residues</a:t>
                      </a:r>
                    </a:p>
                  </a:txBody>
                  <a:tcPr anchor="ctr"/>
                </a:tc>
                <a:extLst>
                  <a:ext uri="{0D108BD9-81ED-4DB2-BD59-A6C34878D82A}">
                    <a16:rowId xmlns:a16="http://schemas.microsoft.com/office/drawing/2014/main" val="2713267159"/>
                  </a:ext>
                </a:extLst>
              </a:tr>
            </a:tbl>
          </a:graphicData>
        </a:graphic>
      </p:graphicFrame>
    </p:spTree>
    <p:extLst>
      <p:ext uri="{BB962C8B-B14F-4D97-AF65-F5344CB8AC3E}">
        <p14:creationId xmlns:p14="http://schemas.microsoft.com/office/powerpoint/2010/main" val="3060343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9A53-B7CA-4E76-8064-0E5157AB9EE4}"/>
              </a:ext>
            </a:extLst>
          </p:cNvPr>
          <p:cNvSpPr>
            <a:spLocks noGrp="1"/>
          </p:cNvSpPr>
          <p:nvPr>
            <p:ph type="title"/>
          </p:nvPr>
        </p:nvSpPr>
        <p:spPr>
          <a:xfrm>
            <a:off x="913149" y="0"/>
            <a:ext cx="10364451" cy="1173707"/>
          </a:xfrm>
        </p:spPr>
        <p:txBody>
          <a:bodyPr/>
          <a:lstStyle/>
          <a:p>
            <a:r>
              <a:rPr lang="en-GB" dirty="0"/>
              <a:t>How DSC and TGA/DTA Work Together in Stability Monitoring</a:t>
            </a:r>
          </a:p>
        </p:txBody>
      </p:sp>
      <p:graphicFrame>
        <p:nvGraphicFramePr>
          <p:cNvPr id="4" name="Table 4">
            <a:extLst>
              <a:ext uri="{FF2B5EF4-FFF2-40B4-BE49-F238E27FC236}">
                <a16:creationId xmlns:a16="http://schemas.microsoft.com/office/drawing/2014/main" id="{7F8A8850-AD3C-4C42-B2FE-73904F45EF9B}"/>
              </a:ext>
            </a:extLst>
          </p:cNvPr>
          <p:cNvGraphicFramePr>
            <a:graphicFrameLocks noGrp="1"/>
          </p:cNvGraphicFramePr>
          <p:nvPr>
            <p:ph sz="quarter" idx="13"/>
            <p:extLst>
              <p:ext uri="{D42A27DB-BD31-4B8C-83A1-F6EECF244321}">
                <p14:modId xmlns:p14="http://schemas.microsoft.com/office/powerpoint/2010/main" val="4155393736"/>
              </p:ext>
            </p:extLst>
          </p:nvPr>
        </p:nvGraphicFramePr>
        <p:xfrm>
          <a:off x="668740" y="1173707"/>
          <a:ext cx="11218460" cy="5394960"/>
        </p:xfrm>
        <a:graphic>
          <a:graphicData uri="http://schemas.openxmlformats.org/drawingml/2006/table">
            <a:tbl>
              <a:tblPr firstRow="1" bandRow="1">
                <a:tableStyleId>{5C22544A-7EE6-4342-B048-85BDC9FD1C3A}</a:tableStyleId>
              </a:tblPr>
              <a:tblGrid>
                <a:gridCol w="2804615">
                  <a:extLst>
                    <a:ext uri="{9D8B030D-6E8A-4147-A177-3AD203B41FA5}">
                      <a16:colId xmlns:a16="http://schemas.microsoft.com/office/drawing/2014/main" val="217638700"/>
                    </a:ext>
                  </a:extLst>
                </a:gridCol>
                <a:gridCol w="2804615">
                  <a:extLst>
                    <a:ext uri="{9D8B030D-6E8A-4147-A177-3AD203B41FA5}">
                      <a16:colId xmlns:a16="http://schemas.microsoft.com/office/drawing/2014/main" val="3949123341"/>
                    </a:ext>
                  </a:extLst>
                </a:gridCol>
                <a:gridCol w="2804615">
                  <a:extLst>
                    <a:ext uri="{9D8B030D-6E8A-4147-A177-3AD203B41FA5}">
                      <a16:colId xmlns:a16="http://schemas.microsoft.com/office/drawing/2014/main" val="3636007652"/>
                    </a:ext>
                  </a:extLst>
                </a:gridCol>
                <a:gridCol w="2804615">
                  <a:extLst>
                    <a:ext uri="{9D8B030D-6E8A-4147-A177-3AD203B41FA5}">
                      <a16:colId xmlns:a16="http://schemas.microsoft.com/office/drawing/2014/main" val="1660069566"/>
                    </a:ext>
                  </a:extLst>
                </a:gridCol>
              </a:tblGrid>
              <a:tr h="370840">
                <a:tc>
                  <a:txBody>
                    <a:bodyPr/>
                    <a:lstStyle/>
                    <a:p>
                      <a:r>
                        <a:rPr lang="en-GB" b="1" dirty="0"/>
                        <a:t>Technique</a:t>
                      </a:r>
                      <a:endParaRPr lang="en-GB" dirty="0"/>
                    </a:p>
                  </a:txBody>
                  <a:tcPr anchor="ctr"/>
                </a:tc>
                <a:tc>
                  <a:txBody>
                    <a:bodyPr/>
                    <a:lstStyle/>
                    <a:p>
                      <a:r>
                        <a:rPr lang="en-GB" b="1" dirty="0"/>
                        <a:t>Measured Property</a:t>
                      </a:r>
                      <a:endParaRPr lang="en-GB" dirty="0"/>
                    </a:p>
                  </a:txBody>
                  <a:tcPr anchor="ctr"/>
                </a:tc>
                <a:tc>
                  <a:txBody>
                    <a:bodyPr/>
                    <a:lstStyle/>
                    <a:p>
                      <a:r>
                        <a:rPr lang="en-GB" b="1" dirty="0"/>
                        <a:t>Information Provided</a:t>
                      </a:r>
                      <a:endParaRPr lang="en-GB" dirty="0"/>
                    </a:p>
                  </a:txBody>
                  <a:tcPr anchor="ctr"/>
                </a:tc>
                <a:tc>
                  <a:txBody>
                    <a:bodyPr/>
                    <a:lstStyle/>
                    <a:p>
                      <a:r>
                        <a:rPr lang="en-GB" b="1"/>
                        <a:t>Interpretation for Explosives</a:t>
                      </a:r>
                      <a:endParaRPr lang="en-GB"/>
                    </a:p>
                  </a:txBody>
                  <a:tcPr anchor="ctr"/>
                </a:tc>
                <a:extLst>
                  <a:ext uri="{0D108BD9-81ED-4DB2-BD59-A6C34878D82A}">
                    <a16:rowId xmlns:a16="http://schemas.microsoft.com/office/drawing/2014/main" val="1548626717"/>
                  </a:ext>
                </a:extLst>
              </a:tr>
              <a:tr h="370840">
                <a:tc>
                  <a:txBody>
                    <a:bodyPr/>
                    <a:lstStyle/>
                    <a:p>
                      <a:r>
                        <a:rPr lang="en-GB" b="1"/>
                        <a:t>DSC (Differential Scanning Calorimetry)</a:t>
                      </a:r>
                      <a:endParaRPr lang="en-GB"/>
                    </a:p>
                  </a:txBody>
                  <a:tcPr anchor="ctr"/>
                </a:tc>
                <a:tc>
                  <a:txBody>
                    <a:bodyPr/>
                    <a:lstStyle/>
                    <a:p>
                      <a:r>
                        <a:rPr lang="en-GB"/>
                        <a:t>Heat flow (endothermic/exothermic events)</a:t>
                      </a:r>
                    </a:p>
                  </a:txBody>
                  <a:tcPr anchor="ctr"/>
                </a:tc>
                <a:tc>
                  <a:txBody>
                    <a:bodyPr/>
                    <a:lstStyle/>
                    <a:p>
                      <a:r>
                        <a:rPr lang="en-GB"/>
                        <a:t>Detects melting, crystallisation, phase changes, decomposition enthalpy (ΔH)</a:t>
                      </a:r>
                    </a:p>
                  </a:txBody>
                  <a:tcPr anchor="ctr"/>
                </a:tc>
                <a:tc>
                  <a:txBody>
                    <a:bodyPr/>
                    <a:lstStyle/>
                    <a:p>
                      <a:r>
                        <a:rPr lang="en-GB"/>
                        <a:t>Reveals </a:t>
                      </a:r>
                      <a:r>
                        <a:rPr lang="en-GB" i="1"/>
                        <a:t>when</a:t>
                      </a:r>
                      <a:r>
                        <a:rPr lang="en-GB"/>
                        <a:t> exothermic decomposition begins and how energetic it is.</a:t>
                      </a:r>
                    </a:p>
                  </a:txBody>
                  <a:tcPr anchor="ctr"/>
                </a:tc>
                <a:extLst>
                  <a:ext uri="{0D108BD9-81ED-4DB2-BD59-A6C34878D82A}">
                    <a16:rowId xmlns:a16="http://schemas.microsoft.com/office/drawing/2014/main" val="3461247001"/>
                  </a:ext>
                </a:extLst>
              </a:tr>
              <a:tr h="370840">
                <a:tc>
                  <a:txBody>
                    <a:bodyPr/>
                    <a:lstStyle/>
                    <a:p>
                      <a:r>
                        <a:rPr lang="en-GB" b="1"/>
                        <a:t>TGA (Thermogravimetric Analysis)</a:t>
                      </a:r>
                      <a:endParaRPr lang="en-GB"/>
                    </a:p>
                  </a:txBody>
                  <a:tcPr anchor="ctr"/>
                </a:tc>
                <a:tc>
                  <a:txBody>
                    <a:bodyPr/>
                    <a:lstStyle/>
                    <a:p>
                      <a:r>
                        <a:rPr lang="en-GB"/>
                        <a:t>Mass change vs temperature/time</a:t>
                      </a:r>
                    </a:p>
                  </a:txBody>
                  <a:tcPr anchor="ctr"/>
                </a:tc>
                <a:tc>
                  <a:txBody>
                    <a:bodyPr/>
                    <a:lstStyle/>
                    <a:p>
                      <a:r>
                        <a:rPr lang="en-GB"/>
                        <a:t>Determines volatility, decomposition steps, residue content</a:t>
                      </a:r>
                    </a:p>
                  </a:txBody>
                  <a:tcPr anchor="ctr"/>
                </a:tc>
                <a:tc>
                  <a:txBody>
                    <a:bodyPr/>
                    <a:lstStyle/>
                    <a:p>
                      <a:r>
                        <a:rPr lang="en-GB"/>
                        <a:t>Reveals </a:t>
                      </a:r>
                      <a:r>
                        <a:rPr lang="en-GB" i="1"/>
                        <a:t>how much</a:t>
                      </a:r>
                      <a:r>
                        <a:rPr lang="en-GB"/>
                        <a:t> material decomposes or is lost as gas.</a:t>
                      </a:r>
                    </a:p>
                  </a:txBody>
                  <a:tcPr anchor="ctr"/>
                </a:tc>
                <a:extLst>
                  <a:ext uri="{0D108BD9-81ED-4DB2-BD59-A6C34878D82A}">
                    <a16:rowId xmlns:a16="http://schemas.microsoft.com/office/drawing/2014/main" val="1703921999"/>
                  </a:ext>
                </a:extLst>
              </a:tr>
              <a:tr h="370840">
                <a:tc>
                  <a:txBody>
                    <a:bodyPr/>
                    <a:lstStyle/>
                    <a:p>
                      <a:r>
                        <a:rPr lang="en-GB" b="1"/>
                        <a:t>DTA (Differential Thermal Analysis)</a:t>
                      </a:r>
                      <a:endParaRPr lang="en-GB"/>
                    </a:p>
                  </a:txBody>
                  <a:tcPr anchor="ctr"/>
                </a:tc>
                <a:tc>
                  <a:txBody>
                    <a:bodyPr/>
                    <a:lstStyle/>
                    <a:p>
                      <a:r>
                        <a:rPr lang="en-GB"/>
                        <a:t>Temperature difference between sample and reference</a:t>
                      </a:r>
                    </a:p>
                  </a:txBody>
                  <a:tcPr anchor="ctr"/>
                </a:tc>
                <a:tc>
                  <a:txBody>
                    <a:bodyPr/>
                    <a:lstStyle/>
                    <a:p>
                      <a:r>
                        <a:rPr lang="en-GB"/>
                        <a:t>Confirms endo/exothermic nature of reactions</a:t>
                      </a:r>
                    </a:p>
                  </a:txBody>
                  <a:tcPr anchor="ctr"/>
                </a:tc>
                <a:tc>
                  <a:txBody>
                    <a:bodyPr/>
                    <a:lstStyle/>
                    <a:p>
                      <a:r>
                        <a:rPr lang="en-GB"/>
                        <a:t>Adds thermal context to mass-loss events.</a:t>
                      </a:r>
                    </a:p>
                  </a:txBody>
                  <a:tcPr anchor="ctr"/>
                </a:tc>
                <a:extLst>
                  <a:ext uri="{0D108BD9-81ED-4DB2-BD59-A6C34878D82A}">
                    <a16:rowId xmlns:a16="http://schemas.microsoft.com/office/drawing/2014/main" val="1713272544"/>
                  </a:ext>
                </a:extLst>
              </a:tr>
              <a:tr h="370840">
                <a:tc>
                  <a:txBody>
                    <a:bodyPr/>
                    <a:lstStyle/>
                    <a:p>
                      <a:r>
                        <a:rPr lang="en-GB" b="1"/>
                        <a:t>Together:</a:t>
                      </a:r>
                      <a:endParaRPr lang="en-GB"/>
                    </a:p>
                  </a:txBody>
                  <a:tcPr anchor="ctr"/>
                </a:tc>
                <a:tc>
                  <a:txBody>
                    <a:bodyPr/>
                    <a:lstStyle/>
                    <a:p>
                      <a:endParaRPr lang="en-GB"/>
                    </a:p>
                  </a:txBody>
                  <a:tcPr anchor="ctr"/>
                </a:tc>
                <a:tc>
                  <a:txBody>
                    <a:bodyPr/>
                    <a:lstStyle/>
                    <a:p>
                      <a:endParaRPr lang="en-GB"/>
                    </a:p>
                  </a:txBody>
                  <a:tcPr anchor="ctr"/>
                </a:tc>
                <a:tc>
                  <a:txBody>
                    <a:bodyPr/>
                    <a:lstStyle/>
                    <a:p>
                      <a:r>
                        <a:rPr lang="en-GB" dirty="0"/>
                        <a:t>Identify onset, mechanism, and severity of degradation; quantify gaseous vs solid products; support shelf-life predictions.</a:t>
                      </a:r>
                    </a:p>
                  </a:txBody>
                  <a:tcPr anchor="ctr"/>
                </a:tc>
                <a:extLst>
                  <a:ext uri="{0D108BD9-81ED-4DB2-BD59-A6C34878D82A}">
                    <a16:rowId xmlns:a16="http://schemas.microsoft.com/office/drawing/2014/main" val="809025583"/>
                  </a:ext>
                </a:extLst>
              </a:tr>
            </a:tbl>
          </a:graphicData>
        </a:graphic>
      </p:graphicFrame>
    </p:spTree>
    <p:extLst>
      <p:ext uri="{BB962C8B-B14F-4D97-AF65-F5344CB8AC3E}">
        <p14:creationId xmlns:p14="http://schemas.microsoft.com/office/powerpoint/2010/main" val="32532077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4C5EC-16E5-421D-8AC8-3CACAA8B54EF}"/>
              </a:ext>
            </a:extLst>
          </p:cNvPr>
          <p:cNvSpPr>
            <a:spLocks noGrp="1"/>
          </p:cNvSpPr>
          <p:nvPr>
            <p:ph type="title"/>
          </p:nvPr>
        </p:nvSpPr>
        <p:spPr>
          <a:xfrm>
            <a:off x="913149" y="0"/>
            <a:ext cx="3087351" cy="1596177"/>
          </a:xfrm>
        </p:spPr>
        <p:txBody>
          <a:bodyPr/>
          <a:lstStyle/>
          <a:p>
            <a:r>
              <a:rPr lang="en-GB" dirty="0"/>
              <a:t>Activity 2</a:t>
            </a:r>
          </a:p>
        </p:txBody>
      </p:sp>
      <p:sp>
        <p:nvSpPr>
          <p:cNvPr id="3" name="Content Placeholder 2">
            <a:extLst>
              <a:ext uri="{FF2B5EF4-FFF2-40B4-BE49-F238E27FC236}">
                <a16:creationId xmlns:a16="http://schemas.microsoft.com/office/drawing/2014/main" id="{E8F9DC00-C905-49BE-959B-2EE2F1B8149A}"/>
              </a:ext>
            </a:extLst>
          </p:cNvPr>
          <p:cNvSpPr>
            <a:spLocks noGrp="1"/>
          </p:cNvSpPr>
          <p:nvPr>
            <p:ph sz="quarter" idx="13"/>
          </p:nvPr>
        </p:nvSpPr>
        <p:spPr>
          <a:xfrm>
            <a:off x="100974" y="1198692"/>
            <a:ext cx="5321926" cy="3424107"/>
          </a:xfrm>
        </p:spPr>
        <p:txBody>
          <a:bodyPr/>
          <a:lstStyle/>
          <a:p>
            <a:pPr marL="0" indent="0">
              <a:buNone/>
            </a:pPr>
            <a:r>
              <a:rPr lang="en-GB" sz="2600" b="1" cap="none" dirty="0"/>
              <a:t>DSC interpretation activity</a:t>
            </a:r>
          </a:p>
          <a:p>
            <a:r>
              <a:rPr lang="en-GB" sz="2400" cap="none" dirty="0"/>
              <a:t>Two DSC traces (handout A2)</a:t>
            </a:r>
          </a:p>
          <a:p>
            <a:pPr>
              <a:buFont typeface="Arial" panose="020B0604020202020204" pitchFamily="34" charset="0"/>
              <a:buChar char="•"/>
            </a:pPr>
            <a:r>
              <a:rPr lang="en-GB" sz="2400" cap="none" dirty="0"/>
              <a:t>Identify onset temperatures</a:t>
            </a:r>
          </a:p>
          <a:p>
            <a:pPr>
              <a:buFont typeface="Arial" panose="020B0604020202020204" pitchFamily="34" charset="0"/>
              <a:buChar char="•"/>
            </a:pPr>
            <a:r>
              <a:rPr lang="en-GB" sz="2400" cap="none" dirty="0"/>
              <a:t>Compare exotherm sizes</a:t>
            </a:r>
          </a:p>
          <a:p>
            <a:pPr>
              <a:buFont typeface="Arial" panose="020B0604020202020204" pitchFamily="34" charset="0"/>
              <a:buChar char="•"/>
            </a:pPr>
            <a:r>
              <a:rPr lang="en-GB" sz="2400" cap="none" dirty="0"/>
              <a:t>Decide which sample is safer for long-term storage</a:t>
            </a:r>
          </a:p>
          <a:p>
            <a:endParaRPr lang="en-GB" cap="none" dirty="0"/>
          </a:p>
        </p:txBody>
      </p:sp>
      <p:pic>
        <p:nvPicPr>
          <p:cNvPr id="4" name="Picture 3">
            <a:extLst>
              <a:ext uri="{FF2B5EF4-FFF2-40B4-BE49-F238E27FC236}">
                <a16:creationId xmlns:a16="http://schemas.microsoft.com/office/drawing/2014/main" id="{DCD7A63F-1EA7-469D-A0A7-CBBD13784DD7}"/>
              </a:ext>
            </a:extLst>
          </p:cNvPr>
          <p:cNvPicPr>
            <a:picLocks noChangeAspect="1"/>
          </p:cNvPicPr>
          <p:nvPr/>
        </p:nvPicPr>
        <p:blipFill>
          <a:blip r:embed="rId3"/>
          <a:stretch>
            <a:fillRect/>
          </a:stretch>
        </p:blipFill>
        <p:spPr>
          <a:xfrm>
            <a:off x="5144750" y="444500"/>
            <a:ext cx="7047250" cy="6223000"/>
          </a:xfrm>
          <a:prstGeom prst="rect">
            <a:avLst/>
          </a:prstGeom>
        </p:spPr>
      </p:pic>
    </p:spTree>
    <p:extLst>
      <p:ext uri="{BB962C8B-B14F-4D97-AF65-F5344CB8AC3E}">
        <p14:creationId xmlns:p14="http://schemas.microsoft.com/office/powerpoint/2010/main" val="1589399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E1578-B992-4133-8943-3C3E25082B8D}"/>
              </a:ext>
            </a:extLst>
          </p:cNvPr>
          <p:cNvSpPr>
            <a:spLocks noGrp="1"/>
          </p:cNvSpPr>
          <p:nvPr>
            <p:ph type="title"/>
          </p:nvPr>
        </p:nvSpPr>
        <p:spPr>
          <a:xfrm>
            <a:off x="913149" y="1"/>
            <a:ext cx="10364451" cy="865414"/>
          </a:xfrm>
        </p:spPr>
        <p:txBody>
          <a:bodyPr/>
          <a:lstStyle/>
          <a:p>
            <a:r>
              <a:rPr lang="en-GB" dirty="0"/>
              <a:t>Field and rapid screening methods</a:t>
            </a:r>
          </a:p>
        </p:txBody>
      </p:sp>
      <p:graphicFrame>
        <p:nvGraphicFramePr>
          <p:cNvPr id="4" name="Table 4">
            <a:extLst>
              <a:ext uri="{FF2B5EF4-FFF2-40B4-BE49-F238E27FC236}">
                <a16:creationId xmlns:a16="http://schemas.microsoft.com/office/drawing/2014/main" id="{945EE0C0-FCC3-49B8-8229-93DF27299704}"/>
              </a:ext>
            </a:extLst>
          </p:cNvPr>
          <p:cNvGraphicFramePr>
            <a:graphicFrameLocks noGrp="1"/>
          </p:cNvGraphicFramePr>
          <p:nvPr>
            <p:ph sz="quarter" idx="13"/>
          </p:nvPr>
        </p:nvGraphicFramePr>
        <p:xfrm>
          <a:off x="723331" y="1357028"/>
          <a:ext cx="10363200" cy="357124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135321669"/>
                    </a:ext>
                  </a:extLst>
                </a:gridCol>
                <a:gridCol w="2590800">
                  <a:extLst>
                    <a:ext uri="{9D8B030D-6E8A-4147-A177-3AD203B41FA5}">
                      <a16:colId xmlns:a16="http://schemas.microsoft.com/office/drawing/2014/main" val="2765362520"/>
                    </a:ext>
                  </a:extLst>
                </a:gridCol>
                <a:gridCol w="2590800">
                  <a:extLst>
                    <a:ext uri="{9D8B030D-6E8A-4147-A177-3AD203B41FA5}">
                      <a16:colId xmlns:a16="http://schemas.microsoft.com/office/drawing/2014/main" val="3589100630"/>
                    </a:ext>
                  </a:extLst>
                </a:gridCol>
                <a:gridCol w="2590800">
                  <a:extLst>
                    <a:ext uri="{9D8B030D-6E8A-4147-A177-3AD203B41FA5}">
                      <a16:colId xmlns:a16="http://schemas.microsoft.com/office/drawing/2014/main" val="2601982081"/>
                    </a:ext>
                  </a:extLst>
                </a:gridCol>
              </a:tblGrid>
              <a:tr h="370840">
                <a:tc>
                  <a:txBody>
                    <a:bodyPr/>
                    <a:lstStyle/>
                    <a:p>
                      <a:r>
                        <a:rPr lang="en-GB" b="1" dirty="0"/>
                        <a:t>Method</a:t>
                      </a:r>
                      <a:endParaRPr lang="en-GB" dirty="0"/>
                    </a:p>
                  </a:txBody>
                  <a:tcPr anchor="ctr"/>
                </a:tc>
                <a:tc>
                  <a:txBody>
                    <a:bodyPr/>
                    <a:lstStyle/>
                    <a:p>
                      <a:r>
                        <a:rPr lang="en-GB" b="1"/>
                        <a:t>Principle / Output</a:t>
                      </a:r>
                      <a:endParaRPr lang="en-GB"/>
                    </a:p>
                  </a:txBody>
                  <a:tcPr anchor="ctr"/>
                </a:tc>
                <a:tc>
                  <a:txBody>
                    <a:bodyPr/>
                    <a:lstStyle/>
                    <a:p>
                      <a:r>
                        <a:rPr lang="en-GB" b="1"/>
                        <a:t>Typical Use</a:t>
                      </a:r>
                      <a:endParaRPr lang="en-GB"/>
                    </a:p>
                  </a:txBody>
                  <a:tcPr anchor="ctr"/>
                </a:tc>
                <a:tc>
                  <a:txBody>
                    <a:bodyPr/>
                    <a:lstStyle/>
                    <a:p>
                      <a:r>
                        <a:rPr lang="en-GB" b="1"/>
                        <a:t>Limitations / Notes</a:t>
                      </a:r>
                      <a:endParaRPr lang="en-GB"/>
                    </a:p>
                  </a:txBody>
                  <a:tcPr anchor="ctr"/>
                </a:tc>
                <a:extLst>
                  <a:ext uri="{0D108BD9-81ED-4DB2-BD59-A6C34878D82A}">
                    <a16:rowId xmlns:a16="http://schemas.microsoft.com/office/drawing/2014/main" val="2274485450"/>
                  </a:ext>
                </a:extLst>
              </a:tr>
              <a:tr h="370840">
                <a:tc>
                  <a:txBody>
                    <a:bodyPr/>
                    <a:lstStyle/>
                    <a:p>
                      <a:r>
                        <a:rPr lang="en-GB" b="1"/>
                        <a:t>Handheld Raman</a:t>
                      </a:r>
                      <a:endParaRPr lang="en-GB"/>
                    </a:p>
                  </a:txBody>
                  <a:tcPr anchor="ctr"/>
                </a:tc>
                <a:tc>
                  <a:txBody>
                    <a:bodyPr/>
                    <a:lstStyle/>
                    <a:p>
                      <a:r>
                        <a:rPr lang="en-GB"/>
                        <a:t>Laser scattering → chemical fingerprint</a:t>
                      </a:r>
                    </a:p>
                  </a:txBody>
                  <a:tcPr anchor="ctr"/>
                </a:tc>
                <a:tc>
                  <a:txBody>
                    <a:bodyPr/>
                    <a:lstStyle/>
                    <a:p>
                      <a:r>
                        <a:rPr lang="en-GB"/>
                        <a:t>Field ID of RDX, PETN</a:t>
                      </a:r>
                    </a:p>
                  </a:txBody>
                  <a:tcPr anchor="ctr"/>
                </a:tc>
                <a:tc>
                  <a:txBody>
                    <a:bodyPr/>
                    <a:lstStyle/>
                    <a:p>
                      <a:r>
                        <a:rPr lang="en-GB" dirty="0"/>
                        <a:t>Fluorescence can mask signal; confirm in lab</a:t>
                      </a:r>
                    </a:p>
                  </a:txBody>
                  <a:tcPr anchor="ctr"/>
                </a:tc>
                <a:extLst>
                  <a:ext uri="{0D108BD9-81ED-4DB2-BD59-A6C34878D82A}">
                    <a16:rowId xmlns:a16="http://schemas.microsoft.com/office/drawing/2014/main" val="3259929244"/>
                  </a:ext>
                </a:extLst>
              </a:tr>
              <a:tr h="370840">
                <a:tc>
                  <a:txBody>
                    <a:bodyPr/>
                    <a:lstStyle/>
                    <a:p>
                      <a:r>
                        <a:rPr lang="en-GB" b="1" dirty="0"/>
                        <a:t>Portable FT-IR </a:t>
                      </a:r>
                      <a:endParaRPr lang="en-GB" dirty="0"/>
                    </a:p>
                  </a:txBody>
                  <a:tcPr anchor="ctr"/>
                </a:tc>
                <a:tc>
                  <a:txBody>
                    <a:bodyPr/>
                    <a:lstStyle/>
                    <a:p>
                      <a:r>
                        <a:rPr lang="en-GB"/>
                        <a:t>IR absorption → functional groups</a:t>
                      </a:r>
                    </a:p>
                  </a:txBody>
                  <a:tcPr anchor="ctr"/>
                </a:tc>
                <a:tc>
                  <a:txBody>
                    <a:bodyPr/>
                    <a:lstStyle/>
                    <a:p>
                      <a:r>
                        <a:rPr lang="en-GB"/>
                        <a:t>Identify TNT, binders, contaminants</a:t>
                      </a:r>
                    </a:p>
                  </a:txBody>
                  <a:tcPr anchor="ctr"/>
                </a:tc>
                <a:tc>
                  <a:txBody>
                    <a:bodyPr/>
                    <a:lstStyle/>
                    <a:p>
                      <a:r>
                        <a:rPr lang="en-GB"/>
                        <a:t>Surface sensitive; needs good contact</a:t>
                      </a:r>
                    </a:p>
                  </a:txBody>
                  <a:tcPr anchor="ctr"/>
                </a:tc>
                <a:extLst>
                  <a:ext uri="{0D108BD9-81ED-4DB2-BD59-A6C34878D82A}">
                    <a16:rowId xmlns:a16="http://schemas.microsoft.com/office/drawing/2014/main" val="1919499440"/>
                  </a:ext>
                </a:extLst>
              </a:tr>
              <a:tr h="370840">
                <a:tc>
                  <a:txBody>
                    <a:bodyPr/>
                    <a:lstStyle/>
                    <a:p>
                      <a:r>
                        <a:rPr lang="en-GB" b="1"/>
                        <a:t>Ion Mobility Spectrometry (IMS)</a:t>
                      </a:r>
                      <a:endParaRPr lang="en-GB"/>
                    </a:p>
                  </a:txBody>
                  <a:tcPr anchor="ctr"/>
                </a:tc>
                <a:tc>
                  <a:txBody>
                    <a:bodyPr/>
                    <a:lstStyle/>
                    <a:p>
                      <a:r>
                        <a:rPr lang="en-GB"/>
                        <a:t>Gas-phase ion drift time</a:t>
                      </a:r>
                    </a:p>
                  </a:txBody>
                  <a:tcPr anchor="ctr"/>
                </a:tc>
                <a:tc>
                  <a:txBody>
                    <a:bodyPr/>
                    <a:lstStyle/>
                    <a:p>
                      <a:r>
                        <a:rPr lang="en-GB"/>
                        <a:t>Airport &amp; field detection</a:t>
                      </a:r>
                    </a:p>
                  </a:txBody>
                  <a:tcPr anchor="ctr"/>
                </a:tc>
                <a:tc>
                  <a:txBody>
                    <a:bodyPr/>
                    <a:lstStyle/>
                    <a:p>
                      <a:r>
                        <a:rPr lang="en-GB"/>
                        <a:t>Sensitive but prone to false positives</a:t>
                      </a:r>
                    </a:p>
                  </a:txBody>
                  <a:tcPr anchor="ctr"/>
                </a:tc>
                <a:extLst>
                  <a:ext uri="{0D108BD9-81ED-4DB2-BD59-A6C34878D82A}">
                    <a16:rowId xmlns:a16="http://schemas.microsoft.com/office/drawing/2014/main" val="3861146686"/>
                  </a:ext>
                </a:extLst>
              </a:tr>
              <a:tr h="370840">
                <a:tc>
                  <a:txBody>
                    <a:bodyPr/>
                    <a:lstStyle/>
                    <a:p>
                      <a:r>
                        <a:rPr lang="en-GB" b="1"/>
                        <a:t>Colorimetric / spot tests</a:t>
                      </a:r>
                      <a:endParaRPr lang="en-GB"/>
                    </a:p>
                  </a:txBody>
                  <a:tcPr anchor="ctr"/>
                </a:tc>
                <a:tc>
                  <a:txBody>
                    <a:bodyPr/>
                    <a:lstStyle/>
                    <a:p>
                      <a:r>
                        <a:rPr lang="en-GB"/>
                        <a:t>Reagent colour change</a:t>
                      </a:r>
                    </a:p>
                  </a:txBody>
                  <a:tcPr anchor="ctr"/>
                </a:tc>
                <a:tc>
                  <a:txBody>
                    <a:bodyPr/>
                    <a:lstStyle/>
                    <a:p>
                      <a:r>
                        <a:rPr lang="en-GB"/>
                        <a:t>First-line screening</a:t>
                      </a:r>
                    </a:p>
                  </a:txBody>
                  <a:tcPr anchor="ctr"/>
                </a:tc>
                <a:tc>
                  <a:txBody>
                    <a:bodyPr/>
                    <a:lstStyle/>
                    <a:p>
                      <a:r>
                        <a:rPr lang="en-GB"/>
                        <a:t>Qualitative only; confirm with instrument</a:t>
                      </a:r>
                    </a:p>
                  </a:txBody>
                  <a:tcPr anchor="ctr"/>
                </a:tc>
                <a:extLst>
                  <a:ext uri="{0D108BD9-81ED-4DB2-BD59-A6C34878D82A}">
                    <a16:rowId xmlns:a16="http://schemas.microsoft.com/office/drawing/2014/main" val="1982149992"/>
                  </a:ext>
                </a:extLst>
              </a:tr>
              <a:tr h="370840">
                <a:tc>
                  <a:txBody>
                    <a:bodyPr/>
                    <a:lstStyle/>
                    <a:p>
                      <a:r>
                        <a:rPr lang="en-GB" b="1"/>
                        <a:t>XRF / LIBS (emerging)</a:t>
                      </a:r>
                      <a:endParaRPr lang="en-GB"/>
                    </a:p>
                  </a:txBody>
                  <a:tcPr anchor="ctr"/>
                </a:tc>
                <a:tc>
                  <a:txBody>
                    <a:bodyPr/>
                    <a:lstStyle/>
                    <a:p>
                      <a:r>
                        <a:rPr lang="en-GB"/>
                        <a:t>Elemental signature via emission</a:t>
                      </a:r>
                    </a:p>
                  </a:txBody>
                  <a:tcPr anchor="ctr"/>
                </a:tc>
                <a:tc>
                  <a:txBody>
                    <a:bodyPr/>
                    <a:lstStyle/>
                    <a:p>
                      <a:r>
                        <a:rPr lang="en-GB"/>
                        <a:t>Detect metal contaminants / residues</a:t>
                      </a:r>
                    </a:p>
                  </a:txBody>
                  <a:tcPr anchor="ctr"/>
                </a:tc>
                <a:tc>
                  <a:txBody>
                    <a:bodyPr/>
                    <a:lstStyle/>
                    <a:p>
                      <a:r>
                        <a:rPr lang="en-GB" dirty="0"/>
                        <a:t>Limited for organics</a:t>
                      </a:r>
                    </a:p>
                  </a:txBody>
                  <a:tcPr anchor="ctr"/>
                </a:tc>
                <a:extLst>
                  <a:ext uri="{0D108BD9-81ED-4DB2-BD59-A6C34878D82A}">
                    <a16:rowId xmlns:a16="http://schemas.microsoft.com/office/drawing/2014/main" val="3066018859"/>
                  </a:ext>
                </a:extLst>
              </a:tr>
            </a:tbl>
          </a:graphicData>
        </a:graphic>
      </p:graphicFrame>
      <p:sp>
        <p:nvSpPr>
          <p:cNvPr id="5" name="TextBox 4">
            <a:extLst>
              <a:ext uri="{FF2B5EF4-FFF2-40B4-BE49-F238E27FC236}">
                <a16:creationId xmlns:a16="http://schemas.microsoft.com/office/drawing/2014/main" id="{581299E3-70C7-4AF6-BB0E-5D13B6ADF665}"/>
              </a:ext>
            </a:extLst>
          </p:cNvPr>
          <p:cNvSpPr txBox="1"/>
          <p:nvPr/>
        </p:nvSpPr>
        <p:spPr>
          <a:xfrm>
            <a:off x="804292" y="759996"/>
            <a:ext cx="6097424" cy="369332"/>
          </a:xfrm>
          <a:prstGeom prst="rect">
            <a:avLst/>
          </a:prstGeom>
          <a:noFill/>
        </p:spPr>
        <p:txBody>
          <a:bodyPr wrap="square">
            <a:spAutoFit/>
          </a:bodyPr>
          <a:lstStyle/>
          <a:p>
            <a:r>
              <a:rPr lang="en-GB" b="1" dirty="0"/>
              <a:t>Screen → Secure → Confirm</a:t>
            </a:r>
            <a:endParaRPr lang="en-GB" dirty="0"/>
          </a:p>
        </p:txBody>
      </p:sp>
      <p:pic>
        <p:nvPicPr>
          <p:cNvPr id="6" name="Picture 5">
            <a:extLst>
              <a:ext uri="{FF2B5EF4-FFF2-40B4-BE49-F238E27FC236}">
                <a16:creationId xmlns:a16="http://schemas.microsoft.com/office/drawing/2014/main" id="{DC5057EA-6D58-4982-A368-49F92A46877C}"/>
              </a:ext>
            </a:extLst>
          </p:cNvPr>
          <p:cNvPicPr>
            <a:picLocks noChangeAspect="1"/>
          </p:cNvPicPr>
          <p:nvPr/>
        </p:nvPicPr>
        <p:blipFill>
          <a:blip r:embed="rId3"/>
          <a:stretch>
            <a:fillRect/>
          </a:stretch>
        </p:blipFill>
        <p:spPr>
          <a:xfrm>
            <a:off x="6109800" y="5153340"/>
            <a:ext cx="2590231" cy="1423416"/>
          </a:xfrm>
          <a:prstGeom prst="rect">
            <a:avLst/>
          </a:prstGeom>
        </p:spPr>
      </p:pic>
      <p:pic>
        <p:nvPicPr>
          <p:cNvPr id="7" name="Picture 6">
            <a:extLst>
              <a:ext uri="{FF2B5EF4-FFF2-40B4-BE49-F238E27FC236}">
                <a16:creationId xmlns:a16="http://schemas.microsoft.com/office/drawing/2014/main" id="{837D66AB-9790-4648-9C08-D1DC69734C66}"/>
              </a:ext>
            </a:extLst>
          </p:cNvPr>
          <p:cNvPicPr>
            <a:picLocks noChangeAspect="1"/>
          </p:cNvPicPr>
          <p:nvPr/>
        </p:nvPicPr>
        <p:blipFill rotWithShape="1">
          <a:blip r:embed="rId4"/>
          <a:srcRect l="7327" t="5555" b="-1"/>
          <a:stretch/>
        </p:blipFill>
        <p:spPr>
          <a:xfrm>
            <a:off x="4461820" y="5150712"/>
            <a:ext cx="1469571" cy="1426044"/>
          </a:xfrm>
          <a:prstGeom prst="rect">
            <a:avLst/>
          </a:prstGeom>
        </p:spPr>
      </p:pic>
      <p:pic>
        <p:nvPicPr>
          <p:cNvPr id="8" name="Picture 7">
            <a:extLst>
              <a:ext uri="{FF2B5EF4-FFF2-40B4-BE49-F238E27FC236}">
                <a16:creationId xmlns:a16="http://schemas.microsoft.com/office/drawing/2014/main" id="{CBF7EF8D-2E58-4A6A-95CE-C24A26628198}"/>
              </a:ext>
            </a:extLst>
          </p:cNvPr>
          <p:cNvPicPr>
            <a:picLocks noChangeAspect="1"/>
          </p:cNvPicPr>
          <p:nvPr/>
        </p:nvPicPr>
        <p:blipFill rotWithShape="1">
          <a:blip r:embed="rId5"/>
          <a:srcRect l="20060" r="30667"/>
          <a:stretch/>
        </p:blipFill>
        <p:spPr>
          <a:xfrm>
            <a:off x="8878440" y="5153340"/>
            <a:ext cx="1551350" cy="1423416"/>
          </a:xfrm>
          <a:prstGeom prst="rect">
            <a:avLst/>
          </a:prstGeom>
        </p:spPr>
      </p:pic>
      <p:pic>
        <p:nvPicPr>
          <p:cNvPr id="9" name="Picture 8">
            <a:extLst>
              <a:ext uri="{FF2B5EF4-FFF2-40B4-BE49-F238E27FC236}">
                <a16:creationId xmlns:a16="http://schemas.microsoft.com/office/drawing/2014/main" id="{42356232-4B6B-448D-9EBD-63C356FBAAEA}"/>
              </a:ext>
            </a:extLst>
          </p:cNvPr>
          <p:cNvPicPr>
            <a:picLocks noChangeAspect="1"/>
          </p:cNvPicPr>
          <p:nvPr/>
        </p:nvPicPr>
        <p:blipFill>
          <a:blip r:embed="rId6"/>
          <a:stretch>
            <a:fillRect/>
          </a:stretch>
        </p:blipFill>
        <p:spPr>
          <a:xfrm>
            <a:off x="10608199" y="5153340"/>
            <a:ext cx="1583801" cy="1423416"/>
          </a:xfrm>
          <a:prstGeom prst="rect">
            <a:avLst/>
          </a:prstGeom>
        </p:spPr>
      </p:pic>
      <p:sp>
        <p:nvSpPr>
          <p:cNvPr id="11" name="TextBox 10">
            <a:extLst>
              <a:ext uri="{FF2B5EF4-FFF2-40B4-BE49-F238E27FC236}">
                <a16:creationId xmlns:a16="http://schemas.microsoft.com/office/drawing/2014/main" id="{07C1884F-D5EE-4B4B-8FF4-57750C69C7FF}"/>
              </a:ext>
            </a:extLst>
          </p:cNvPr>
          <p:cNvSpPr txBox="1"/>
          <p:nvPr/>
        </p:nvSpPr>
        <p:spPr>
          <a:xfrm>
            <a:off x="114300" y="5082341"/>
            <a:ext cx="4258315" cy="1815882"/>
          </a:xfrm>
          <a:prstGeom prst="rect">
            <a:avLst/>
          </a:prstGeom>
          <a:noFill/>
        </p:spPr>
        <p:txBody>
          <a:bodyPr wrap="square" rtlCol="0">
            <a:spAutoFit/>
          </a:bodyPr>
          <a:lstStyle/>
          <a:p>
            <a:pPr marL="285750" indent="-285750">
              <a:buFont typeface="Arial" panose="020B0604020202020204" pitchFamily="34" charset="0"/>
              <a:buChar char="•"/>
            </a:pPr>
            <a:r>
              <a:rPr lang="en-GB" sz="1400" b="0" i="0" dirty="0">
                <a:solidFill>
                  <a:srgbClr val="0070C0"/>
                </a:solidFill>
                <a:effectLst/>
                <a:latin typeface="Google Sans"/>
              </a:rPr>
              <a:t>X-Ray Fluorescence / Laser-Induced Breakdown Spectroscopy – for elemental composition of materials. </a:t>
            </a:r>
          </a:p>
          <a:p>
            <a:pPr marL="285750" indent="-285750">
              <a:buFont typeface="Arial" panose="020B0604020202020204" pitchFamily="34" charset="0"/>
              <a:buChar char="•"/>
            </a:pPr>
            <a:r>
              <a:rPr lang="en-GB" sz="1400" b="0" i="0" dirty="0">
                <a:solidFill>
                  <a:srgbClr val="0070C0"/>
                </a:solidFill>
                <a:effectLst/>
                <a:latin typeface="Google Sans"/>
              </a:rPr>
              <a:t>XRF: established, non-destructive technique that uses X-rays to analyse elements from Mg to U LIBS: an emerging technique that uses a laser to create a plasma, allowing it to analyse lighter elements like Li, C, O</a:t>
            </a:r>
            <a:endParaRPr lang="en-GB" sz="1400" dirty="0">
              <a:solidFill>
                <a:srgbClr val="0070C0"/>
              </a:solidFill>
            </a:endParaRPr>
          </a:p>
        </p:txBody>
      </p:sp>
      <p:sp>
        <p:nvSpPr>
          <p:cNvPr id="12" name="TextBox 11">
            <a:extLst>
              <a:ext uri="{FF2B5EF4-FFF2-40B4-BE49-F238E27FC236}">
                <a16:creationId xmlns:a16="http://schemas.microsoft.com/office/drawing/2014/main" id="{C3B2FE0B-86A1-4A01-9160-71C10279A8DB}"/>
              </a:ext>
            </a:extLst>
          </p:cNvPr>
          <p:cNvSpPr txBox="1"/>
          <p:nvPr/>
        </p:nvSpPr>
        <p:spPr>
          <a:xfrm>
            <a:off x="4461820" y="6272916"/>
            <a:ext cx="664797" cy="307777"/>
          </a:xfrm>
          <a:prstGeom prst="rect">
            <a:avLst/>
          </a:prstGeom>
          <a:noFill/>
        </p:spPr>
        <p:txBody>
          <a:bodyPr wrap="none" rtlCol="0">
            <a:spAutoFit/>
          </a:bodyPr>
          <a:lstStyle/>
          <a:p>
            <a:r>
              <a:rPr lang="en-GB" sz="1400" dirty="0"/>
              <a:t>Raman</a:t>
            </a:r>
          </a:p>
        </p:txBody>
      </p:sp>
      <p:sp>
        <p:nvSpPr>
          <p:cNvPr id="13" name="TextBox 12">
            <a:extLst>
              <a:ext uri="{FF2B5EF4-FFF2-40B4-BE49-F238E27FC236}">
                <a16:creationId xmlns:a16="http://schemas.microsoft.com/office/drawing/2014/main" id="{63A92F95-9F1D-4A9D-ACCA-0EA5BAAC960F}"/>
              </a:ext>
            </a:extLst>
          </p:cNvPr>
          <p:cNvSpPr txBox="1"/>
          <p:nvPr/>
        </p:nvSpPr>
        <p:spPr>
          <a:xfrm>
            <a:off x="6049209" y="6319036"/>
            <a:ext cx="518347" cy="307777"/>
          </a:xfrm>
          <a:prstGeom prst="rect">
            <a:avLst/>
          </a:prstGeom>
          <a:noFill/>
        </p:spPr>
        <p:txBody>
          <a:bodyPr wrap="none" rtlCol="0">
            <a:spAutoFit/>
          </a:bodyPr>
          <a:lstStyle/>
          <a:p>
            <a:r>
              <a:rPr lang="en-GB" sz="1400" dirty="0"/>
              <a:t>FT-IR</a:t>
            </a:r>
          </a:p>
        </p:txBody>
      </p:sp>
      <p:sp>
        <p:nvSpPr>
          <p:cNvPr id="14" name="TextBox 13">
            <a:extLst>
              <a:ext uri="{FF2B5EF4-FFF2-40B4-BE49-F238E27FC236}">
                <a16:creationId xmlns:a16="http://schemas.microsoft.com/office/drawing/2014/main" id="{666D9E59-CEEE-4D37-A4FA-F6B2BB948E3A}"/>
              </a:ext>
            </a:extLst>
          </p:cNvPr>
          <p:cNvSpPr txBox="1"/>
          <p:nvPr/>
        </p:nvSpPr>
        <p:spPr>
          <a:xfrm>
            <a:off x="8878440" y="6328178"/>
            <a:ext cx="452368" cy="307777"/>
          </a:xfrm>
          <a:prstGeom prst="rect">
            <a:avLst/>
          </a:prstGeom>
          <a:noFill/>
        </p:spPr>
        <p:txBody>
          <a:bodyPr wrap="none" rtlCol="0">
            <a:spAutoFit/>
          </a:bodyPr>
          <a:lstStyle/>
          <a:p>
            <a:r>
              <a:rPr lang="en-GB" sz="1400" dirty="0"/>
              <a:t>IMS</a:t>
            </a:r>
          </a:p>
        </p:txBody>
      </p:sp>
      <p:sp>
        <p:nvSpPr>
          <p:cNvPr id="15" name="TextBox 14">
            <a:extLst>
              <a:ext uri="{FF2B5EF4-FFF2-40B4-BE49-F238E27FC236}">
                <a16:creationId xmlns:a16="http://schemas.microsoft.com/office/drawing/2014/main" id="{FB887964-712E-4642-B576-6AF23A1036DD}"/>
              </a:ext>
            </a:extLst>
          </p:cNvPr>
          <p:cNvSpPr txBox="1"/>
          <p:nvPr/>
        </p:nvSpPr>
        <p:spPr>
          <a:xfrm>
            <a:off x="10600784" y="6313664"/>
            <a:ext cx="830677" cy="307777"/>
          </a:xfrm>
          <a:prstGeom prst="rect">
            <a:avLst/>
          </a:prstGeom>
          <a:noFill/>
        </p:spPr>
        <p:txBody>
          <a:bodyPr wrap="none" rtlCol="0">
            <a:spAutoFit/>
          </a:bodyPr>
          <a:lstStyle/>
          <a:p>
            <a:r>
              <a:rPr lang="en-GB" sz="1400" dirty="0"/>
              <a:t>XRF/LIBS</a:t>
            </a:r>
          </a:p>
        </p:txBody>
      </p:sp>
      <p:pic>
        <p:nvPicPr>
          <p:cNvPr id="16" name="Picture 15">
            <a:extLst>
              <a:ext uri="{FF2B5EF4-FFF2-40B4-BE49-F238E27FC236}">
                <a16:creationId xmlns:a16="http://schemas.microsoft.com/office/drawing/2014/main" id="{CD47BFB9-8874-4476-B17C-E87CA3F80155}"/>
              </a:ext>
            </a:extLst>
          </p:cNvPr>
          <p:cNvPicPr>
            <a:picLocks noChangeAspect="1"/>
          </p:cNvPicPr>
          <p:nvPr/>
        </p:nvPicPr>
        <p:blipFill rotWithShape="1">
          <a:blip r:embed="rId7"/>
          <a:srcRect t="50627" r="51826"/>
          <a:stretch/>
        </p:blipFill>
        <p:spPr>
          <a:xfrm>
            <a:off x="0" y="0"/>
            <a:ext cx="707579" cy="722216"/>
          </a:xfrm>
          <a:prstGeom prst="rect">
            <a:avLst/>
          </a:prstGeom>
        </p:spPr>
      </p:pic>
    </p:spTree>
    <p:extLst>
      <p:ext uri="{BB962C8B-B14F-4D97-AF65-F5344CB8AC3E}">
        <p14:creationId xmlns:p14="http://schemas.microsoft.com/office/powerpoint/2010/main" val="2800602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19F6E0-D351-4D11-B1DC-2CEFD42940D3}"/>
              </a:ext>
            </a:extLst>
          </p:cNvPr>
          <p:cNvSpPr txBox="1"/>
          <p:nvPr/>
        </p:nvSpPr>
        <p:spPr>
          <a:xfrm>
            <a:off x="238125" y="496223"/>
            <a:ext cx="11639550" cy="4524315"/>
          </a:xfrm>
          <a:prstGeom prst="rect">
            <a:avLst/>
          </a:prstGeom>
          <a:noFill/>
        </p:spPr>
        <p:txBody>
          <a:bodyPr wrap="square">
            <a:spAutoFit/>
          </a:bodyPr>
          <a:lstStyle/>
          <a:p>
            <a:r>
              <a:rPr lang="en-GB" dirty="0"/>
              <a:t>In airports, </a:t>
            </a:r>
            <a:r>
              <a:rPr lang="en-GB" b="1" dirty="0"/>
              <a:t>Ion Mobility Spectrometry (IMS)</a:t>
            </a:r>
            <a:r>
              <a:rPr lang="en-GB" dirty="0"/>
              <a:t> is commonly used for detecting explosives. This technique is highly effective for identifying trace amounts of explosives and other hazardous materials in a rapid and non-invasive manner. Here's how it works:</a:t>
            </a:r>
          </a:p>
          <a:p>
            <a:pPr>
              <a:buFont typeface="+mj-lt"/>
              <a:buAutoNum type="arabicPeriod"/>
            </a:pPr>
            <a:r>
              <a:rPr lang="en-GB" b="1" dirty="0"/>
              <a:t>Sample Collection:</a:t>
            </a:r>
            <a:r>
              <a:rPr lang="en-GB" dirty="0"/>
              <a:t> A swab is taken from surfaces like luggage, clothing, or hands. These swabs are placed into the IMS device.</a:t>
            </a:r>
          </a:p>
          <a:p>
            <a:pPr>
              <a:buFont typeface="+mj-lt"/>
              <a:buAutoNum type="arabicPeriod"/>
            </a:pPr>
            <a:r>
              <a:rPr lang="en-GB" b="1" dirty="0"/>
              <a:t>Ionisation:</a:t>
            </a:r>
            <a:r>
              <a:rPr lang="en-GB" dirty="0"/>
              <a:t> The sample is ionised, turning the molecules of the potential explosives into ions.</a:t>
            </a:r>
          </a:p>
          <a:p>
            <a:pPr>
              <a:buFont typeface="+mj-lt"/>
              <a:buAutoNum type="arabicPeriod"/>
            </a:pPr>
            <a:r>
              <a:rPr lang="en-GB" b="1" dirty="0"/>
              <a:t>Ion Drift:</a:t>
            </a:r>
            <a:r>
              <a:rPr lang="en-GB" dirty="0"/>
              <a:t> These ions are passed through a drift tube where they are separated based on their mobility in a gas under an electric field.</a:t>
            </a:r>
          </a:p>
          <a:p>
            <a:pPr>
              <a:buFont typeface="+mj-lt"/>
              <a:buAutoNum type="arabicPeriod"/>
            </a:pPr>
            <a:r>
              <a:rPr lang="en-GB" b="1" dirty="0"/>
              <a:t>Detection:</a:t>
            </a:r>
            <a:r>
              <a:rPr lang="en-GB" dirty="0"/>
              <a:t> The time it takes for ions to reach a detector helps to identify the substance, as different chemicals have distinct mobility profiles.</a:t>
            </a:r>
          </a:p>
          <a:p>
            <a:r>
              <a:rPr lang="en-GB" dirty="0"/>
              <a:t>IMS is effective because it can detect very small quantities of explosives (even in the nanogram range) and gives results in seconds, making it ideal for high-traffic areas like airports. It is used in many explosive trace detection (ETD) devices for screening both passengers and their luggage.</a:t>
            </a:r>
          </a:p>
          <a:p>
            <a:r>
              <a:rPr lang="en-GB" dirty="0"/>
              <a:t>In addition to IMS, </a:t>
            </a:r>
            <a:r>
              <a:rPr lang="en-GB" b="1" dirty="0"/>
              <a:t>mass spectrometry (MS)</a:t>
            </a:r>
            <a:r>
              <a:rPr lang="en-GB" dirty="0"/>
              <a:t> and </a:t>
            </a:r>
            <a:r>
              <a:rPr lang="en-GB" b="1" dirty="0"/>
              <a:t>Fourier-transform infrared (FTIR) spectroscopy</a:t>
            </a:r>
            <a:r>
              <a:rPr lang="en-GB" dirty="0"/>
              <a:t> are sometimes used for more detailed analysis in laboratory settings or for verification. However, IMS remains the primary technology due to its speed and portability.</a:t>
            </a:r>
          </a:p>
        </p:txBody>
      </p:sp>
    </p:spTree>
    <p:extLst>
      <p:ext uri="{BB962C8B-B14F-4D97-AF65-F5344CB8AC3E}">
        <p14:creationId xmlns:p14="http://schemas.microsoft.com/office/powerpoint/2010/main" val="3255715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43429"/>
          </a:xfrm>
        </p:spPr>
        <p:txBody>
          <a:bodyPr/>
          <a:lstStyle/>
          <a:p>
            <a:r>
              <a:rPr lang="en-GB" dirty="0"/>
              <a:t>Principles of Mass Spectrometry (MS)</a:t>
            </a:r>
          </a:p>
        </p:txBody>
      </p:sp>
      <p:sp>
        <p:nvSpPr>
          <p:cNvPr id="3" name="Content Placeholder 2">
            <a:extLst>
              <a:ext uri="{FF2B5EF4-FFF2-40B4-BE49-F238E27FC236}">
                <a16:creationId xmlns:a16="http://schemas.microsoft.com/office/drawing/2014/main" id="{8C10E304-08E4-4CD2-94CD-7C0103D9D91E}"/>
              </a:ext>
            </a:extLst>
          </p:cNvPr>
          <p:cNvSpPr>
            <a:spLocks noGrp="1"/>
          </p:cNvSpPr>
          <p:nvPr>
            <p:ph sz="quarter" idx="13"/>
          </p:nvPr>
        </p:nvSpPr>
        <p:spPr>
          <a:xfrm>
            <a:off x="353789" y="1046292"/>
            <a:ext cx="10363826" cy="5811708"/>
          </a:xfrm>
        </p:spPr>
        <p:txBody>
          <a:bodyPr>
            <a:normAutofit/>
          </a:bodyPr>
          <a:lstStyle/>
          <a:p>
            <a:pPr marL="0" indent="0">
              <a:buNone/>
            </a:pPr>
            <a:r>
              <a:rPr lang="en-GB" sz="1800" cap="none" dirty="0"/>
              <a:t>Mass spectrometry measures mass-to-charge (m/z) of ionised molecules and fragments. The mass spectrum is a molecular fingerprint used for identification and quantification of explosives.</a:t>
            </a:r>
          </a:p>
          <a:p>
            <a:r>
              <a:rPr lang="en-GB" sz="1800" cap="none" dirty="0"/>
              <a:t>Ionisation</a:t>
            </a:r>
          </a:p>
          <a:p>
            <a:pPr lvl="1"/>
            <a:r>
              <a:rPr lang="en-GB" sz="1600" cap="none" dirty="0"/>
              <a:t>Convert neutral molecules to charged ions </a:t>
            </a:r>
          </a:p>
          <a:p>
            <a:pPr lvl="1"/>
            <a:r>
              <a:rPr lang="en-GB" sz="1600" cap="none" dirty="0"/>
              <a:t>Ions are separated by m/z and detected to form a spectrum</a:t>
            </a:r>
          </a:p>
          <a:p>
            <a:r>
              <a:rPr lang="en-GB" sz="1800" cap="none" dirty="0"/>
              <a:t>Fragmentation</a:t>
            </a:r>
          </a:p>
          <a:p>
            <a:pPr lvl="1"/>
            <a:r>
              <a:rPr lang="en-GB" sz="1600" cap="none" dirty="0"/>
              <a:t>Ionised molecules break into smaller charged fragments.</a:t>
            </a:r>
          </a:p>
          <a:p>
            <a:pPr lvl="1"/>
            <a:r>
              <a:rPr lang="en-GB" sz="1600" cap="none" dirty="0"/>
              <a:t>Fragment pattern gives structural information, characteristic for TNT, RDX, PETN.</a:t>
            </a:r>
          </a:p>
          <a:p>
            <a:r>
              <a:rPr lang="en-GB" sz="1800" cap="none" dirty="0"/>
              <a:t>M/z (mass-to-charge ratio)</a:t>
            </a:r>
          </a:p>
          <a:p>
            <a:pPr lvl="1"/>
            <a:r>
              <a:rPr lang="en-GB" sz="1600" cap="none" dirty="0"/>
              <a:t>M/z = mass / charge; key parameter in spectra.</a:t>
            </a:r>
          </a:p>
          <a:p>
            <a:pPr lvl="1"/>
            <a:r>
              <a:rPr lang="en-GB" sz="1600" cap="none" dirty="0"/>
              <a:t>Parent and fragment m/z values allow confident id of explosive compounds.</a:t>
            </a:r>
          </a:p>
          <a:p>
            <a:pPr marL="0" indent="0">
              <a:buNone/>
            </a:pPr>
            <a:r>
              <a:rPr lang="en-GB" sz="1800" cap="none" dirty="0"/>
              <a:t>Take-home:</a:t>
            </a:r>
          </a:p>
          <a:p>
            <a:pPr marL="0" indent="0">
              <a:buNone/>
            </a:pPr>
            <a:r>
              <a:rPr lang="en-GB" sz="1800" cap="none" dirty="0"/>
              <a:t>mass spectrometry provides a rapid, sensitive molecular fingerprint for explosives via ionisation and fragmentation patterns.</a:t>
            </a:r>
          </a:p>
        </p:txBody>
      </p:sp>
      <p:pic>
        <p:nvPicPr>
          <p:cNvPr id="5" name="Picture 4">
            <a:extLst>
              <a:ext uri="{FF2B5EF4-FFF2-40B4-BE49-F238E27FC236}">
                <a16:creationId xmlns:a16="http://schemas.microsoft.com/office/drawing/2014/main" id="{C038E4CB-D7AB-4B83-B833-AF2DC41F1024}"/>
              </a:ext>
            </a:extLst>
          </p:cNvPr>
          <p:cNvPicPr>
            <a:picLocks noChangeAspect="1"/>
          </p:cNvPicPr>
          <p:nvPr/>
        </p:nvPicPr>
        <p:blipFill rotWithShape="1">
          <a:blip r:embed="rId3"/>
          <a:srcRect t="50627" r="51826"/>
          <a:stretch/>
        </p:blipFill>
        <p:spPr>
          <a:xfrm>
            <a:off x="0" y="0"/>
            <a:ext cx="707579" cy="722216"/>
          </a:xfrm>
          <a:prstGeom prst="rect">
            <a:avLst/>
          </a:prstGeom>
        </p:spPr>
      </p:pic>
    </p:spTree>
    <p:extLst>
      <p:ext uri="{BB962C8B-B14F-4D97-AF65-F5344CB8AC3E}">
        <p14:creationId xmlns:p14="http://schemas.microsoft.com/office/powerpoint/2010/main" val="34636892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EE9774C-7D4D-48BD-B995-6085CDB1389D}"/>
              </a:ext>
            </a:extLst>
          </p:cNvPr>
          <p:cNvSpPr>
            <a:spLocks noGrp="1"/>
          </p:cNvSpPr>
          <p:nvPr>
            <p:ph type="title"/>
          </p:nvPr>
        </p:nvSpPr>
        <p:spPr>
          <a:xfrm>
            <a:off x="913774" y="9525"/>
            <a:ext cx="10364451" cy="714375"/>
          </a:xfrm>
        </p:spPr>
        <p:txBody>
          <a:bodyPr/>
          <a:lstStyle/>
          <a:p>
            <a:r>
              <a:rPr lang="en-GB" dirty="0"/>
              <a:t>Mass spectrometry</a:t>
            </a:r>
          </a:p>
        </p:txBody>
      </p:sp>
      <p:pic>
        <p:nvPicPr>
          <p:cNvPr id="6" name="Picture 2" descr="Fig. 2">
            <a:extLst>
              <a:ext uri="{FF2B5EF4-FFF2-40B4-BE49-F238E27FC236}">
                <a16:creationId xmlns:a16="http://schemas.microsoft.com/office/drawing/2014/main" id="{3AC36463-0C58-4F8E-B586-51DB881F9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4711" y="2815772"/>
            <a:ext cx="7677290" cy="409416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1CC76E9-E771-4957-B96D-878FC794A354}"/>
              </a:ext>
            </a:extLst>
          </p:cNvPr>
          <p:cNvPicPr>
            <a:picLocks noChangeAspect="1"/>
          </p:cNvPicPr>
          <p:nvPr/>
        </p:nvPicPr>
        <p:blipFill rotWithShape="1">
          <a:blip r:embed="rId3"/>
          <a:srcRect t="13986"/>
          <a:stretch/>
        </p:blipFill>
        <p:spPr>
          <a:xfrm>
            <a:off x="34400" y="580572"/>
            <a:ext cx="6714744" cy="3355490"/>
          </a:xfrm>
          <a:prstGeom prst="rect">
            <a:avLst/>
          </a:prstGeom>
        </p:spPr>
      </p:pic>
      <p:sp>
        <p:nvSpPr>
          <p:cNvPr id="9" name="TextBox 8">
            <a:extLst>
              <a:ext uri="{FF2B5EF4-FFF2-40B4-BE49-F238E27FC236}">
                <a16:creationId xmlns:a16="http://schemas.microsoft.com/office/drawing/2014/main" id="{8E2B01C7-183E-4E27-A0A9-BFE304197D9D}"/>
              </a:ext>
            </a:extLst>
          </p:cNvPr>
          <p:cNvSpPr txBox="1"/>
          <p:nvPr/>
        </p:nvSpPr>
        <p:spPr>
          <a:xfrm>
            <a:off x="310629" y="4078026"/>
            <a:ext cx="3927854" cy="1569660"/>
          </a:xfrm>
          <a:prstGeom prst="rect">
            <a:avLst/>
          </a:prstGeom>
          <a:noFill/>
        </p:spPr>
        <p:txBody>
          <a:bodyPr wrap="square">
            <a:spAutoFit/>
          </a:bodyPr>
          <a:lstStyle/>
          <a:p>
            <a:r>
              <a:rPr lang="en-GB" sz="2400" dirty="0">
                <a:solidFill>
                  <a:srgbClr val="0070C0"/>
                </a:solidFill>
              </a:rPr>
              <a:t>strong parent ion at </a:t>
            </a:r>
            <a:r>
              <a:rPr lang="en-GB" sz="2400" b="1" dirty="0">
                <a:solidFill>
                  <a:srgbClr val="0070C0"/>
                </a:solidFill>
              </a:rPr>
              <a:t>m/z 227</a:t>
            </a:r>
            <a:r>
              <a:rPr lang="en-GB" sz="2400" dirty="0">
                <a:solidFill>
                  <a:srgbClr val="0070C0"/>
                </a:solidFill>
              </a:rPr>
              <a:t>, and then characteristic losses: </a:t>
            </a:r>
          </a:p>
          <a:p>
            <a:r>
              <a:rPr lang="en-GB" sz="2400" dirty="0">
                <a:solidFill>
                  <a:srgbClr val="0070C0"/>
                </a:solidFill>
              </a:rPr>
              <a:t>–17 (OH loss → 210) and </a:t>
            </a:r>
          </a:p>
          <a:p>
            <a:r>
              <a:rPr lang="en-GB" sz="2400" dirty="0">
                <a:solidFill>
                  <a:srgbClr val="0070C0"/>
                </a:solidFill>
              </a:rPr>
              <a:t>–30 (NO loss → 197)</a:t>
            </a:r>
          </a:p>
        </p:txBody>
      </p:sp>
    </p:spTree>
    <p:extLst>
      <p:ext uri="{BB962C8B-B14F-4D97-AF65-F5344CB8AC3E}">
        <p14:creationId xmlns:p14="http://schemas.microsoft.com/office/powerpoint/2010/main" val="42054026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4E4525-6B7E-4E11-909C-AA61530784C8}"/>
              </a:ext>
            </a:extLst>
          </p:cNvPr>
          <p:cNvSpPr>
            <a:spLocks noGrp="1"/>
          </p:cNvSpPr>
          <p:nvPr>
            <p:ph type="title"/>
          </p:nvPr>
        </p:nvSpPr>
        <p:spPr>
          <a:xfrm>
            <a:off x="913149" y="-20253"/>
            <a:ext cx="10364451" cy="1262200"/>
          </a:xfrm>
        </p:spPr>
        <p:txBody>
          <a:bodyPr/>
          <a:lstStyle/>
          <a:p>
            <a:r>
              <a:rPr lang="en-GB" dirty="0"/>
              <a:t>Mass spectra of selected explosives</a:t>
            </a:r>
          </a:p>
        </p:txBody>
      </p:sp>
      <p:pic>
        <p:nvPicPr>
          <p:cNvPr id="6" name="Picture 5">
            <a:extLst>
              <a:ext uri="{FF2B5EF4-FFF2-40B4-BE49-F238E27FC236}">
                <a16:creationId xmlns:a16="http://schemas.microsoft.com/office/drawing/2014/main" id="{9E74B4C7-6B84-4813-8233-207147C4F07E}"/>
              </a:ext>
            </a:extLst>
          </p:cNvPr>
          <p:cNvPicPr>
            <a:picLocks noChangeAspect="1"/>
          </p:cNvPicPr>
          <p:nvPr/>
        </p:nvPicPr>
        <p:blipFill rotWithShape="1">
          <a:blip r:embed="rId3"/>
          <a:srcRect t="50627" r="51826"/>
          <a:stretch/>
        </p:blipFill>
        <p:spPr>
          <a:xfrm>
            <a:off x="0" y="0"/>
            <a:ext cx="707579" cy="722216"/>
          </a:xfrm>
          <a:prstGeom prst="rect">
            <a:avLst/>
          </a:prstGeom>
        </p:spPr>
      </p:pic>
      <p:pic>
        <p:nvPicPr>
          <p:cNvPr id="11" name="Picture 10">
            <a:extLst>
              <a:ext uri="{FF2B5EF4-FFF2-40B4-BE49-F238E27FC236}">
                <a16:creationId xmlns:a16="http://schemas.microsoft.com/office/drawing/2014/main" id="{E519291F-F0F6-4603-B40C-A26BAECC0F28}"/>
              </a:ext>
            </a:extLst>
          </p:cNvPr>
          <p:cNvPicPr>
            <a:picLocks noChangeAspect="1"/>
          </p:cNvPicPr>
          <p:nvPr/>
        </p:nvPicPr>
        <p:blipFill rotWithShape="1">
          <a:blip r:embed="rId4"/>
          <a:srcRect l="7008"/>
          <a:stretch/>
        </p:blipFill>
        <p:spPr>
          <a:xfrm>
            <a:off x="6096000" y="1465943"/>
            <a:ext cx="6051339" cy="4367535"/>
          </a:xfrm>
          <a:prstGeom prst="rect">
            <a:avLst/>
          </a:prstGeom>
        </p:spPr>
      </p:pic>
      <p:sp>
        <p:nvSpPr>
          <p:cNvPr id="24" name="Content Placeholder 23">
            <a:extLst>
              <a:ext uri="{FF2B5EF4-FFF2-40B4-BE49-F238E27FC236}">
                <a16:creationId xmlns:a16="http://schemas.microsoft.com/office/drawing/2014/main" id="{2B9895C4-7725-4B9D-A794-6ECD06699B89}"/>
              </a:ext>
            </a:extLst>
          </p:cNvPr>
          <p:cNvSpPr>
            <a:spLocks noGrp="1"/>
          </p:cNvSpPr>
          <p:nvPr>
            <p:ph sz="quarter" idx="13"/>
          </p:nvPr>
        </p:nvSpPr>
        <p:spPr/>
        <p:txBody>
          <a:bodyPr/>
          <a:lstStyle/>
          <a:p>
            <a:endParaRPr lang="en-GB" dirty="0"/>
          </a:p>
        </p:txBody>
      </p:sp>
      <p:pic>
        <p:nvPicPr>
          <p:cNvPr id="26" name="Picture 25">
            <a:extLst>
              <a:ext uri="{FF2B5EF4-FFF2-40B4-BE49-F238E27FC236}">
                <a16:creationId xmlns:a16="http://schemas.microsoft.com/office/drawing/2014/main" id="{9A4CEB58-ECAB-45FA-9470-66E743A84D7B}"/>
              </a:ext>
            </a:extLst>
          </p:cNvPr>
          <p:cNvPicPr>
            <a:picLocks noChangeAspect="1"/>
          </p:cNvPicPr>
          <p:nvPr/>
        </p:nvPicPr>
        <p:blipFill>
          <a:blip r:embed="rId5"/>
          <a:stretch>
            <a:fillRect/>
          </a:stretch>
        </p:blipFill>
        <p:spPr>
          <a:xfrm>
            <a:off x="43410" y="820057"/>
            <a:ext cx="5794733" cy="5013421"/>
          </a:xfrm>
          <a:prstGeom prst="rect">
            <a:avLst/>
          </a:prstGeom>
        </p:spPr>
      </p:pic>
      <p:sp>
        <p:nvSpPr>
          <p:cNvPr id="28" name="TextBox 27">
            <a:extLst>
              <a:ext uri="{FF2B5EF4-FFF2-40B4-BE49-F238E27FC236}">
                <a16:creationId xmlns:a16="http://schemas.microsoft.com/office/drawing/2014/main" id="{000C81A8-FDF1-44E5-A81C-285BEA8480C7}"/>
              </a:ext>
            </a:extLst>
          </p:cNvPr>
          <p:cNvSpPr txBox="1"/>
          <p:nvPr/>
        </p:nvSpPr>
        <p:spPr>
          <a:xfrm>
            <a:off x="43410" y="6088296"/>
            <a:ext cx="11684133" cy="646331"/>
          </a:xfrm>
          <a:prstGeom prst="rect">
            <a:avLst/>
          </a:prstGeom>
          <a:noFill/>
        </p:spPr>
        <p:txBody>
          <a:bodyPr wrap="square">
            <a:spAutoFit/>
          </a:bodyPr>
          <a:lstStyle/>
          <a:p>
            <a:r>
              <a:rPr lang="en-GB" dirty="0"/>
              <a:t>In negative-ion sources, there are always reactive small anions present, such as NO₂⁻, NO₃⁻, or HCOO⁻ , originating from air, solvents, or nitrate-containing residues. RDX and PETN bind to these to form stable anion adducts</a:t>
            </a:r>
          </a:p>
        </p:txBody>
      </p:sp>
      <p:sp>
        <p:nvSpPr>
          <p:cNvPr id="27" name="Oval 26">
            <a:extLst>
              <a:ext uri="{FF2B5EF4-FFF2-40B4-BE49-F238E27FC236}">
                <a16:creationId xmlns:a16="http://schemas.microsoft.com/office/drawing/2014/main" id="{B2A3E156-2143-47F0-92F4-0F031F54C41A}"/>
              </a:ext>
            </a:extLst>
          </p:cNvPr>
          <p:cNvSpPr/>
          <p:nvPr/>
        </p:nvSpPr>
        <p:spPr>
          <a:xfrm>
            <a:off x="43410" y="777778"/>
            <a:ext cx="1567676" cy="464169"/>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12098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6D23-7D81-4007-8537-F0EE752AA582}"/>
              </a:ext>
            </a:extLst>
          </p:cNvPr>
          <p:cNvSpPr>
            <a:spLocks noGrp="1"/>
          </p:cNvSpPr>
          <p:nvPr>
            <p:ph type="title"/>
          </p:nvPr>
        </p:nvSpPr>
        <p:spPr>
          <a:xfrm>
            <a:off x="1018550" y="0"/>
            <a:ext cx="10364451" cy="1596177"/>
          </a:xfrm>
        </p:spPr>
        <p:txBody>
          <a:bodyPr/>
          <a:lstStyle/>
          <a:p>
            <a:r>
              <a:rPr lang="en-GB" dirty="0"/>
              <a:t>Why Mass Spectrometry Is Effective for Explosive Detection</a:t>
            </a:r>
          </a:p>
        </p:txBody>
      </p:sp>
      <p:sp>
        <p:nvSpPr>
          <p:cNvPr id="4" name="TextBox 3">
            <a:extLst>
              <a:ext uri="{FF2B5EF4-FFF2-40B4-BE49-F238E27FC236}">
                <a16:creationId xmlns:a16="http://schemas.microsoft.com/office/drawing/2014/main" id="{F8EFDB2D-0260-4F6E-9E58-F0751DC588F5}"/>
              </a:ext>
            </a:extLst>
          </p:cNvPr>
          <p:cNvSpPr txBox="1"/>
          <p:nvPr/>
        </p:nvSpPr>
        <p:spPr>
          <a:xfrm>
            <a:off x="1422227" y="1822439"/>
            <a:ext cx="9347545" cy="4478149"/>
          </a:xfrm>
          <a:prstGeom prst="rect">
            <a:avLst/>
          </a:prstGeom>
          <a:noFill/>
        </p:spPr>
        <p:txBody>
          <a:bodyPr wrap="square">
            <a:spAutoFit/>
          </a:bodyPr>
          <a:lstStyle/>
          <a:p>
            <a:pPr>
              <a:spcAft>
                <a:spcPts val="1800"/>
              </a:spcAft>
            </a:pPr>
            <a:r>
              <a:rPr lang="en-GB" sz="2400" dirty="0"/>
              <a:t>Mass spectrometry is a powerful technique for detecting and identifying explosives because it provides:</a:t>
            </a:r>
          </a:p>
          <a:p>
            <a:pPr>
              <a:spcAft>
                <a:spcPts val="1800"/>
              </a:spcAft>
            </a:pPr>
            <a:r>
              <a:rPr lang="en-GB" sz="2400" b="1" dirty="0">
                <a:solidFill>
                  <a:srgbClr val="0070C0"/>
                </a:solidFill>
              </a:rPr>
              <a:t>High Sensitivity: </a:t>
            </a:r>
            <a:r>
              <a:rPr lang="en-GB" sz="2400" dirty="0"/>
              <a:t>MS can detect even trace amounts of explosive materials, making it highly effective for forensic and security applications.</a:t>
            </a:r>
          </a:p>
          <a:p>
            <a:pPr>
              <a:spcAft>
                <a:spcPts val="1800"/>
              </a:spcAft>
            </a:pPr>
            <a:r>
              <a:rPr lang="en-GB" sz="2400" b="1" dirty="0">
                <a:solidFill>
                  <a:srgbClr val="0070C0"/>
                </a:solidFill>
              </a:rPr>
              <a:t>Molecular Specificity:</a:t>
            </a:r>
            <a:r>
              <a:rPr lang="en-GB" sz="2400" b="1" dirty="0"/>
              <a:t> </a:t>
            </a:r>
            <a:r>
              <a:rPr lang="en-GB" sz="2400" dirty="0"/>
              <a:t>Each explosive compound has a unique set of mass-to-charge ratios (m/z) and fragmentation patterns. By analysing these, mass spectrometry can identify explosives with a high degree of certainty.</a:t>
            </a:r>
          </a:p>
          <a:p>
            <a:pPr>
              <a:spcAft>
                <a:spcPts val="1800"/>
              </a:spcAft>
            </a:pPr>
            <a:r>
              <a:rPr lang="en-GB" sz="2400" b="1" dirty="0">
                <a:solidFill>
                  <a:srgbClr val="0070C0"/>
                </a:solidFill>
              </a:rPr>
              <a:t>Speed and Accuracy: </a:t>
            </a:r>
            <a:r>
              <a:rPr lang="en-GB" sz="2400" dirty="0"/>
              <a:t>Mass spectrometry provides rapid results, making it suitable for real-time applications, such as airport security screening or military field operations.</a:t>
            </a:r>
          </a:p>
        </p:txBody>
      </p:sp>
      <p:pic>
        <p:nvPicPr>
          <p:cNvPr id="5" name="Picture 4">
            <a:extLst>
              <a:ext uri="{FF2B5EF4-FFF2-40B4-BE49-F238E27FC236}">
                <a16:creationId xmlns:a16="http://schemas.microsoft.com/office/drawing/2014/main" id="{4FEC1FD9-005F-41A5-A569-21290C98B382}"/>
              </a:ext>
            </a:extLst>
          </p:cNvPr>
          <p:cNvPicPr>
            <a:picLocks noChangeAspect="1"/>
          </p:cNvPicPr>
          <p:nvPr/>
        </p:nvPicPr>
        <p:blipFill rotWithShape="1">
          <a:blip r:embed="rId3"/>
          <a:srcRect t="50627" r="51826"/>
          <a:stretch/>
        </p:blipFill>
        <p:spPr>
          <a:xfrm>
            <a:off x="0" y="0"/>
            <a:ext cx="707579" cy="722216"/>
          </a:xfrm>
          <a:prstGeom prst="rect">
            <a:avLst/>
          </a:prstGeom>
        </p:spPr>
      </p:pic>
    </p:spTree>
    <p:extLst>
      <p:ext uri="{BB962C8B-B14F-4D97-AF65-F5344CB8AC3E}">
        <p14:creationId xmlns:p14="http://schemas.microsoft.com/office/powerpoint/2010/main" val="31493431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93C51-097B-4EF6-A7A5-BF601D827B1F}"/>
              </a:ext>
            </a:extLst>
          </p:cNvPr>
          <p:cNvSpPr>
            <a:spLocks noGrp="1"/>
          </p:cNvSpPr>
          <p:nvPr>
            <p:ph type="title"/>
          </p:nvPr>
        </p:nvSpPr>
        <p:spPr>
          <a:xfrm>
            <a:off x="913774" y="1"/>
            <a:ext cx="10364451" cy="914400"/>
          </a:xfrm>
        </p:spPr>
        <p:txBody>
          <a:bodyPr/>
          <a:lstStyle/>
          <a:p>
            <a:r>
              <a:rPr lang="en-GB" dirty="0"/>
              <a:t>Environmental and Disposal Monitoring</a:t>
            </a:r>
          </a:p>
        </p:txBody>
      </p:sp>
      <p:graphicFrame>
        <p:nvGraphicFramePr>
          <p:cNvPr id="5" name="Table 5">
            <a:extLst>
              <a:ext uri="{FF2B5EF4-FFF2-40B4-BE49-F238E27FC236}">
                <a16:creationId xmlns:a16="http://schemas.microsoft.com/office/drawing/2014/main" id="{469AD5EA-A5A0-485A-8E33-4F3DF4EEA01E}"/>
              </a:ext>
            </a:extLst>
          </p:cNvPr>
          <p:cNvGraphicFramePr>
            <a:graphicFrameLocks noGrp="1"/>
          </p:cNvGraphicFramePr>
          <p:nvPr>
            <p:ph sz="quarter" idx="13"/>
          </p:nvPr>
        </p:nvGraphicFramePr>
        <p:xfrm>
          <a:off x="549322" y="2614574"/>
          <a:ext cx="10363200" cy="2931160"/>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892266259"/>
                    </a:ext>
                  </a:extLst>
                </a:gridCol>
                <a:gridCol w="3454400">
                  <a:extLst>
                    <a:ext uri="{9D8B030D-6E8A-4147-A177-3AD203B41FA5}">
                      <a16:colId xmlns:a16="http://schemas.microsoft.com/office/drawing/2014/main" val="611049783"/>
                    </a:ext>
                  </a:extLst>
                </a:gridCol>
                <a:gridCol w="3454400">
                  <a:extLst>
                    <a:ext uri="{9D8B030D-6E8A-4147-A177-3AD203B41FA5}">
                      <a16:colId xmlns:a16="http://schemas.microsoft.com/office/drawing/2014/main" val="3524530931"/>
                    </a:ext>
                  </a:extLst>
                </a:gridCol>
              </a:tblGrid>
              <a:tr h="370840">
                <a:tc>
                  <a:txBody>
                    <a:bodyPr/>
                    <a:lstStyle/>
                    <a:p>
                      <a:r>
                        <a:rPr lang="en-GB" b="1" dirty="0"/>
                        <a:t>Analytical Method</a:t>
                      </a:r>
                      <a:endParaRPr lang="en-GB" dirty="0"/>
                    </a:p>
                  </a:txBody>
                  <a:tcPr anchor="ctr"/>
                </a:tc>
                <a:tc>
                  <a:txBody>
                    <a:bodyPr/>
                    <a:lstStyle/>
                    <a:p>
                      <a:r>
                        <a:rPr lang="en-GB" b="1"/>
                        <a:t>Application</a:t>
                      </a:r>
                      <a:endParaRPr lang="en-GB"/>
                    </a:p>
                  </a:txBody>
                  <a:tcPr anchor="ctr"/>
                </a:tc>
                <a:tc>
                  <a:txBody>
                    <a:bodyPr/>
                    <a:lstStyle/>
                    <a:p>
                      <a:r>
                        <a:rPr lang="en-GB" b="1" dirty="0"/>
                        <a:t>Example Output / Target</a:t>
                      </a:r>
                      <a:endParaRPr lang="en-GB" dirty="0"/>
                    </a:p>
                  </a:txBody>
                  <a:tcPr anchor="ctr"/>
                </a:tc>
                <a:extLst>
                  <a:ext uri="{0D108BD9-81ED-4DB2-BD59-A6C34878D82A}">
                    <a16:rowId xmlns:a16="http://schemas.microsoft.com/office/drawing/2014/main" val="3167132334"/>
                  </a:ext>
                </a:extLst>
              </a:tr>
              <a:tr h="370840">
                <a:tc>
                  <a:txBody>
                    <a:bodyPr/>
                    <a:lstStyle/>
                    <a:p>
                      <a:r>
                        <a:rPr lang="en-GB" b="1" dirty="0"/>
                        <a:t>LC-MS / GC-MS</a:t>
                      </a:r>
                      <a:endParaRPr lang="en-GB" dirty="0"/>
                    </a:p>
                  </a:txBody>
                  <a:tcPr anchor="ctr"/>
                </a:tc>
                <a:tc>
                  <a:txBody>
                    <a:bodyPr/>
                    <a:lstStyle/>
                    <a:p>
                      <a:r>
                        <a:rPr lang="en-GB"/>
                        <a:t>Detect organic explosive residues and degradation products</a:t>
                      </a:r>
                    </a:p>
                  </a:txBody>
                  <a:tcPr anchor="ctr"/>
                </a:tc>
                <a:tc>
                  <a:txBody>
                    <a:bodyPr/>
                    <a:lstStyle/>
                    <a:p>
                      <a:r>
                        <a:rPr lang="en-GB" dirty="0"/>
                        <a:t>TNT → amino/nitro derivatives (µg·L⁻¹ range)</a:t>
                      </a:r>
                    </a:p>
                  </a:txBody>
                  <a:tcPr anchor="ctr"/>
                </a:tc>
                <a:extLst>
                  <a:ext uri="{0D108BD9-81ED-4DB2-BD59-A6C34878D82A}">
                    <a16:rowId xmlns:a16="http://schemas.microsoft.com/office/drawing/2014/main" val="1902256594"/>
                  </a:ext>
                </a:extLst>
              </a:tr>
              <a:tr h="370840">
                <a:tc>
                  <a:txBody>
                    <a:bodyPr/>
                    <a:lstStyle/>
                    <a:p>
                      <a:r>
                        <a:rPr lang="en-GB" b="1" dirty="0"/>
                        <a:t>ICP-MS</a:t>
                      </a:r>
                      <a:endParaRPr lang="en-GB" dirty="0"/>
                    </a:p>
                  </a:txBody>
                  <a:tcPr anchor="ctr"/>
                </a:tc>
                <a:tc>
                  <a:txBody>
                    <a:bodyPr/>
                    <a:lstStyle/>
                    <a:p>
                      <a:r>
                        <a:rPr lang="en-GB" dirty="0"/>
                        <a:t>Quantify metallic ions from additives or casings</a:t>
                      </a:r>
                    </a:p>
                  </a:txBody>
                  <a:tcPr anchor="ctr"/>
                </a:tc>
                <a:tc>
                  <a:txBody>
                    <a:bodyPr/>
                    <a:lstStyle/>
                    <a:p>
                      <a:r>
                        <a:rPr lang="en-GB" dirty="0"/>
                        <a:t>Pb, Cu, Zn from detonators / alloys</a:t>
                      </a:r>
                    </a:p>
                  </a:txBody>
                  <a:tcPr anchor="ctr"/>
                </a:tc>
                <a:extLst>
                  <a:ext uri="{0D108BD9-81ED-4DB2-BD59-A6C34878D82A}">
                    <a16:rowId xmlns:a16="http://schemas.microsoft.com/office/drawing/2014/main" val="3678933359"/>
                  </a:ext>
                </a:extLst>
              </a:tr>
              <a:tr h="370840">
                <a:tc>
                  <a:txBody>
                    <a:bodyPr/>
                    <a:lstStyle/>
                    <a:p>
                      <a:r>
                        <a:rPr lang="en-GB" b="1" dirty="0"/>
                        <a:t>TOC &amp; COD tests</a:t>
                      </a:r>
                      <a:endParaRPr lang="en-GB" dirty="0"/>
                    </a:p>
                  </a:txBody>
                  <a:tcPr anchor="ctr"/>
                </a:tc>
                <a:tc>
                  <a:txBody>
                    <a:bodyPr/>
                    <a:lstStyle/>
                    <a:p>
                      <a:r>
                        <a:rPr lang="en-GB"/>
                        <a:t>Assess total organic carbon / chemical oxygen demand</a:t>
                      </a:r>
                    </a:p>
                  </a:txBody>
                  <a:tcPr anchor="ctr"/>
                </a:tc>
                <a:tc>
                  <a:txBody>
                    <a:bodyPr/>
                    <a:lstStyle/>
                    <a:p>
                      <a:r>
                        <a:rPr lang="en-GB" dirty="0"/>
                        <a:t>Verify completeness of combustion / treatment</a:t>
                      </a:r>
                    </a:p>
                  </a:txBody>
                  <a:tcPr anchor="ctr"/>
                </a:tc>
                <a:extLst>
                  <a:ext uri="{0D108BD9-81ED-4DB2-BD59-A6C34878D82A}">
                    <a16:rowId xmlns:a16="http://schemas.microsoft.com/office/drawing/2014/main" val="2239418497"/>
                  </a:ext>
                </a:extLst>
              </a:tr>
              <a:tr h="370840">
                <a:tc>
                  <a:txBody>
                    <a:bodyPr/>
                    <a:lstStyle/>
                    <a:p>
                      <a:r>
                        <a:rPr lang="en-GB" b="1" dirty="0"/>
                        <a:t>UV-Vis / Ion Chromatography</a:t>
                      </a:r>
                      <a:endParaRPr lang="en-GB" dirty="0"/>
                    </a:p>
                  </a:txBody>
                  <a:tcPr anchor="ctr"/>
                </a:tc>
                <a:tc>
                  <a:txBody>
                    <a:bodyPr/>
                    <a:lstStyle/>
                    <a:p>
                      <a:r>
                        <a:rPr lang="en-GB"/>
                        <a:t>Measure nitrates, nitrites, and stabiliser fragments</a:t>
                      </a:r>
                    </a:p>
                  </a:txBody>
                  <a:tcPr anchor="ctr"/>
                </a:tc>
                <a:tc>
                  <a:txBody>
                    <a:bodyPr/>
                    <a:lstStyle/>
                    <a:p>
                      <a:r>
                        <a:rPr lang="en-GB" dirty="0"/>
                        <a:t>Monitor effluent post-detonation or washout</a:t>
                      </a:r>
                    </a:p>
                  </a:txBody>
                  <a:tcPr anchor="ctr"/>
                </a:tc>
                <a:extLst>
                  <a:ext uri="{0D108BD9-81ED-4DB2-BD59-A6C34878D82A}">
                    <a16:rowId xmlns:a16="http://schemas.microsoft.com/office/drawing/2014/main" val="4001852630"/>
                  </a:ext>
                </a:extLst>
              </a:tr>
            </a:tbl>
          </a:graphicData>
        </a:graphic>
      </p:graphicFrame>
      <p:sp>
        <p:nvSpPr>
          <p:cNvPr id="12" name="TextBox 11">
            <a:extLst>
              <a:ext uri="{FF2B5EF4-FFF2-40B4-BE49-F238E27FC236}">
                <a16:creationId xmlns:a16="http://schemas.microsoft.com/office/drawing/2014/main" id="{C8F3517E-05E4-4C03-9619-757F38DCE2A8}"/>
              </a:ext>
            </a:extLst>
          </p:cNvPr>
          <p:cNvSpPr txBox="1"/>
          <p:nvPr/>
        </p:nvSpPr>
        <p:spPr>
          <a:xfrm>
            <a:off x="549322" y="1036691"/>
            <a:ext cx="10727652" cy="1200329"/>
          </a:xfrm>
          <a:prstGeom prst="rect">
            <a:avLst/>
          </a:prstGeom>
          <a:noFill/>
        </p:spPr>
        <p:txBody>
          <a:bodyPr wrap="square">
            <a:spAutoFit/>
          </a:bodyPr>
          <a:lstStyle/>
          <a:p>
            <a:r>
              <a:rPr lang="en-GB" sz="2400" b="1" dirty="0"/>
              <a:t>Purpose:</a:t>
            </a:r>
            <a:br>
              <a:rPr lang="en-GB" sz="2400" dirty="0"/>
            </a:br>
            <a:r>
              <a:rPr lang="en-GB" sz="2400" dirty="0"/>
              <a:t>To confirm that energetic residues, stabilisers, and by-products are fully neutralised and do not contaminate soil or water.</a:t>
            </a:r>
          </a:p>
        </p:txBody>
      </p:sp>
      <p:sp>
        <p:nvSpPr>
          <p:cNvPr id="6" name="TextBox 5">
            <a:extLst>
              <a:ext uri="{FF2B5EF4-FFF2-40B4-BE49-F238E27FC236}">
                <a16:creationId xmlns:a16="http://schemas.microsoft.com/office/drawing/2014/main" id="{98C3908B-505B-4026-B78C-1265DD218A6A}"/>
              </a:ext>
            </a:extLst>
          </p:cNvPr>
          <p:cNvSpPr txBox="1"/>
          <p:nvPr/>
        </p:nvSpPr>
        <p:spPr>
          <a:xfrm>
            <a:off x="549322" y="5923288"/>
            <a:ext cx="6097424" cy="646331"/>
          </a:xfrm>
          <a:prstGeom prst="rect">
            <a:avLst/>
          </a:prstGeom>
          <a:noFill/>
        </p:spPr>
        <p:txBody>
          <a:bodyPr wrap="square">
            <a:spAutoFit/>
          </a:bodyPr>
          <a:lstStyle/>
          <a:p>
            <a:r>
              <a:rPr lang="en-GB" dirty="0"/>
              <a:t>In applied practice, the process is straightforward:</a:t>
            </a:r>
            <a:br>
              <a:rPr lang="en-GB" dirty="0"/>
            </a:br>
            <a:r>
              <a:rPr lang="en-GB" b="1" dirty="0"/>
              <a:t>Test → Compare to limits → Decide → Remediate or Approve.</a:t>
            </a:r>
            <a:endParaRPr lang="en-GB" dirty="0"/>
          </a:p>
        </p:txBody>
      </p:sp>
      <p:pic>
        <p:nvPicPr>
          <p:cNvPr id="7" name="Picture 6">
            <a:extLst>
              <a:ext uri="{FF2B5EF4-FFF2-40B4-BE49-F238E27FC236}">
                <a16:creationId xmlns:a16="http://schemas.microsoft.com/office/drawing/2014/main" id="{3196C77F-E9BD-441B-BAD4-700804C4DF34}"/>
              </a:ext>
            </a:extLst>
          </p:cNvPr>
          <p:cNvPicPr>
            <a:picLocks noChangeAspect="1"/>
          </p:cNvPicPr>
          <p:nvPr/>
        </p:nvPicPr>
        <p:blipFill rotWithShape="1">
          <a:blip r:embed="rId3"/>
          <a:srcRect t="-896" r="50591" b="48730"/>
          <a:stretch/>
        </p:blipFill>
        <p:spPr>
          <a:xfrm>
            <a:off x="0" y="0"/>
            <a:ext cx="725714" cy="763079"/>
          </a:xfrm>
          <a:prstGeom prst="rect">
            <a:avLst/>
          </a:prstGeom>
        </p:spPr>
      </p:pic>
    </p:spTree>
    <p:extLst>
      <p:ext uri="{BB962C8B-B14F-4D97-AF65-F5344CB8AC3E}">
        <p14:creationId xmlns:p14="http://schemas.microsoft.com/office/powerpoint/2010/main" val="522630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E0E6-DF8E-4207-AB4C-07896DA24F9E}"/>
              </a:ext>
            </a:extLst>
          </p:cNvPr>
          <p:cNvSpPr>
            <a:spLocks noGrp="1"/>
          </p:cNvSpPr>
          <p:nvPr>
            <p:ph type="title"/>
          </p:nvPr>
        </p:nvSpPr>
        <p:spPr>
          <a:xfrm>
            <a:off x="913149" y="1"/>
            <a:ext cx="10364451" cy="914400"/>
          </a:xfrm>
        </p:spPr>
        <p:txBody>
          <a:bodyPr/>
          <a:lstStyle/>
          <a:p>
            <a:r>
              <a:rPr lang="en-GB" dirty="0"/>
              <a:t>Summary table</a:t>
            </a:r>
          </a:p>
        </p:txBody>
      </p:sp>
      <p:graphicFrame>
        <p:nvGraphicFramePr>
          <p:cNvPr id="4" name="Table 4">
            <a:extLst>
              <a:ext uri="{FF2B5EF4-FFF2-40B4-BE49-F238E27FC236}">
                <a16:creationId xmlns:a16="http://schemas.microsoft.com/office/drawing/2014/main" id="{EB85457B-9215-420E-AA42-AA2EC050A4C9}"/>
              </a:ext>
            </a:extLst>
          </p:cNvPr>
          <p:cNvGraphicFramePr>
            <a:graphicFrameLocks noGrp="1"/>
          </p:cNvGraphicFramePr>
          <p:nvPr>
            <p:ph sz="quarter" idx="13"/>
          </p:nvPr>
        </p:nvGraphicFramePr>
        <p:xfrm>
          <a:off x="156948" y="900754"/>
          <a:ext cx="11878103" cy="4335196"/>
        </p:xfrm>
        <a:graphic>
          <a:graphicData uri="http://schemas.openxmlformats.org/drawingml/2006/table">
            <a:tbl>
              <a:tblPr firstRow="1" bandRow="1">
                <a:tableStyleId>{5C22544A-7EE6-4342-B048-85BDC9FD1C3A}</a:tableStyleId>
              </a:tblPr>
              <a:tblGrid>
                <a:gridCol w="2074920">
                  <a:extLst>
                    <a:ext uri="{9D8B030D-6E8A-4147-A177-3AD203B41FA5}">
                      <a16:colId xmlns:a16="http://schemas.microsoft.com/office/drawing/2014/main" val="2076076826"/>
                    </a:ext>
                  </a:extLst>
                </a:gridCol>
                <a:gridCol w="2537574">
                  <a:extLst>
                    <a:ext uri="{9D8B030D-6E8A-4147-A177-3AD203B41FA5}">
                      <a16:colId xmlns:a16="http://schemas.microsoft.com/office/drawing/2014/main" val="2831169119"/>
                    </a:ext>
                  </a:extLst>
                </a:gridCol>
                <a:gridCol w="2369335">
                  <a:extLst>
                    <a:ext uri="{9D8B030D-6E8A-4147-A177-3AD203B41FA5}">
                      <a16:colId xmlns:a16="http://schemas.microsoft.com/office/drawing/2014/main" val="2057590686"/>
                    </a:ext>
                  </a:extLst>
                </a:gridCol>
                <a:gridCol w="4896274">
                  <a:extLst>
                    <a:ext uri="{9D8B030D-6E8A-4147-A177-3AD203B41FA5}">
                      <a16:colId xmlns:a16="http://schemas.microsoft.com/office/drawing/2014/main" val="1598543115"/>
                    </a:ext>
                  </a:extLst>
                </a:gridCol>
              </a:tblGrid>
              <a:tr h="390221">
                <a:tc>
                  <a:txBody>
                    <a:bodyPr/>
                    <a:lstStyle/>
                    <a:p>
                      <a:r>
                        <a:rPr lang="en-GB" dirty="0"/>
                        <a:t>Stage</a:t>
                      </a:r>
                    </a:p>
                  </a:txBody>
                  <a:tcPr anchor="ctr"/>
                </a:tc>
                <a:tc>
                  <a:txBody>
                    <a:bodyPr/>
                    <a:lstStyle/>
                    <a:p>
                      <a:r>
                        <a:rPr lang="en-GB"/>
                        <a:t>Methods</a:t>
                      </a:r>
                    </a:p>
                  </a:txBody>
                  <a:tcPr anchor="ctr"/>
                </a:tc>
                <a:tc>
                  <a:txBody>
                    <a:bodyPr/>
                    <a:lstStyle/>
                    <a:p>
                      <a:r>
                        <a:rPr lang="en-GB"/>
                        <a:t>What it tells you</a:t>
                      </a:r>
                    </a:p>
                  </a:txBody>
                  <a:tcPr anchor="ctr"/>
                </a:tc>
                <a:tc>
                  <a:txBody>
                    <a:bodyPr/>
                    <a:lstStyle/>
                    <a:p>
                      <a:r>
                        <a:rPr lang="en-GB"/>
                        <a:t>Typical decision</a:t>
                      </a:r>
                    </a:p>
                  </a:txBody>
                  <a:tcPr anchor="ctr"/>
                </a:tc>
                <a:extLst>
                  <a:ext uri="{0D108BD9-81ED-4DB2-BD59-A6C34878D82A}">
                    <a16:rowId xmlns:a16="http://schemas.microsoft.com/office/drawing/2014/main" val="3854377565"/>
                  </a:ext>
                </a:extLst>
              </a:tr>
              <a:tr h="673533">
                <a:tc>
                  <a:txBody>
                    <a:bodyPr/>
                    <a:lstStyle/>
                    <a:p>
                      <a:r>
                        <a:rPr lang="en-GB" b="1" dirty="0"/>
                        <a:t>Manufacture</a:t>
                      </a:r>
                      <a:endParaRPr lang="en-GB" dirty="0"/>
                    </a:p>
                  </a:txBody>
                  <a:tcPr anchor="ctr"/>
                </a:tc>
                <a:tc>
                  <a:txBody>
                    <a:bodyPr/>
                    <a:lstStyle/>
                    <a:p>
                      <a:r>
                        <a:rPr lang="en-GB"/>
                        <a:t>FT-IR, Raman, HPLC, GC-MS</a:t>
                      </a:r>
                    </a:p>
                  </a:txBody>
                  <a:tcPr anchor="ctr"/>
                </a:tc>
                <a:tc>
                  <a:txBody>
                    <a:bodyPr/>
                    <a:lstStyle/>
                    <a:p>
                      <a:r>
                        <a:rPr lang="en-GB"/>
                        <a:t>Identity, purity, contaminants</a:t>
                      </a:r>
                    </a:p>
                  </a:txBody>
                  <a:tcPr anchor="ctr"/>
                </a:tc>
                <a:tc>
                  <a:txBody>
                    <a:bodyPr/>
                    <a:lstStyle/>
                    <a:p>
                      <a:r>
                        <a:rPr lang="en-GB" dirty="0"/>
                        <a:t>✅ Release batch if ≥ 95% pure</a:t>
                      </a:r>
                      <a:br>
                        <a:rPr lang="en-GB" dirty="0"/>
                      </a:br>
                      <a:r>
                        <a:rPr lang="en-GB" dirty="0"/>
                        <a:t>⚠️ Hold / reprocess if impurity &gt; 5%</a:t>
                      </a:r>
                    </a:p>
                  </a:txBody>
                  <a:tcPr anchor="ctr"/>
                </a:tc>
                <a:extLst>
                  <a:ext uri="{0D108BD9-81ED-4DB2-BD59-A6C34878D82A}">
                    <a16:rowId xmlns:a16="http://schemas.microsoft.com/office/drawing/2014/main" val="311951823"/>
                  </a:ext>
                </a:extLst>
              </a:tr>
              <a:tr h="962188">
                <a:tc>
                  <a:txBody>
                    <a:bodyPr/>
                    <a:lstStyle/>
                    <a:p>
                      <a:r>
                        <a:rPr lang="en-GB" b="1" dirty="0"/>
                        <a:t>Storage</a:t>
                      </a:r>
                      <a:endParaRPr lang="en-GB" dirty="0"/>
                    </a:p>
                  </a:txBody>
                  <a:tcPr anchor="ctr"/>
                </a:tc>
                <a:tc>
                  <a:txBody>
                    <a:bodyPr/>
                    <a:lstStyle/>
                    <a:p>
                      <a:r>
                        <a:rPr lang="en-GB"/>
                        <a:t>DSC, TGA, Sensitivity (impact/friction/ESD), HPLC</a:t>
                      </a:r>
                    </a:p>
                  </a:txBody>
                  <a:tcPr anchor="ctr"/>
                </a:tc>
                <a:tc>
                  <a:txBody>
                    <a:bodyPr/>
                    <a:lstStyle/>
                    <a:p>
                      <a:r>
                        <a:rPr lang="en-GB"/>
                        <a:t>Thermal stability, ageing, mechanical sensitivity</a:t>
                      </a:r>
                    </a:p>
                  </a:txBody>
                  <a:tcPr anchor="ctr"/>
                </a:tc>
                <a:tc>
                  <a:txBody>
                    <a:bodyPr/>
                    <a:lstStyle/>
                    <a:p>
                      <a:r>
                        <a:rPr lang="en-GB" dirty="0"/>
                        <a:t>✅ Continue storage if onset ≥ storage + 50 °C</a:t>
                      </a:r>
                      <a:br>
                        <a:rPr lang="en-GB" dirty="0"/>
                      </a:br>
                      <a:r>
                        <a:rPr lang="en-GB" dirty="0"/>
                        <a:t>⚠️ Quarantine if onset ↓ by &gt;10–15 °C</a:t>
                      </a:r>
                    </a:p>
                  </a:txBody>
                  <a:tcPr anchor="ctr"/>
                </a:tc>
                <a:extLst>
                  <a:ext uri="{0D108BD9-81ED-4DB2-BD59-A6C34878D82A}">
                    <a16:rowId xmlns:a16="http://schemas.microsoft.com/office/drawing/2014/main" val="4064245983"/>
                  </a:ext>
                </a:extLst>
              </a:tr>
              <a:tr h="673533">
                <a:tc>
                  <a:txBody>
                    <a:bodyPr/>
                    <a:lstStyle/>
                    <a:p>
                      <a:r>
                        <a:rPr lang="en-GB" b="1" dirty="0"/>
                        <a:t>Use / Field</a:t>
                      </a:r>
                      <a:endParaRPr lang="en-GB" dirty="0"/>
                    </a:p>
                  </a:txBody>
                  <a:tcPr anchor="ctr"/>
                </a:tc>
                <a:tc>
                  <a:txBody>
                    <a:bodyPr/>
                    <a:lstStyle/>
                    <a:p>
                      <a:r>
                        <a:rPr lang="nn-NO" dirty="0"/>
                        <a:t>Handheld </a:t>
                      </a:r>
                      <a:r>
                        <a:rPr lang="nn-NO" dirty="0" err="1"/>
                        <a:t>Raman</a:t>
                      </a:r>
                      <a:r>
                        <a:rPr lang="nn-NO" dirty="0"/>
                        <a:t>, Portable FT-IR, IMS</a:t>
                      </a:r>
                    </a:p>
                  </a:txBody>
                  <a:tcPr anchor="ctr"/>
                </a:tc>
                <a:tc>
                  <a:txBody>
                    <a:bodyPr/>
                    <a:lstStyle/>
                    <a:p>
                      <a:r>
                        <a:rPr lang="en-GB"/>
                        <a:t>Rapid identification &amp; verification</a:t>
                      </a:r>
                    </a:p>
                  </a:txBody>
                  <a:tcPr anchor="ctr"/>
                </a:tc>
                <a:tc>
                  <a:txBody>
                    <a:bodyPr/>
                    <a:lstStyle/>
                    <a:p>
                      <a:r>
                        <a:rPr lang="en-GB" dirty="0"/>
                        <a:t>✅ Confirm identity before use</a:t>
                      </a:r>
                      <a:br>
                        <a:rPr lang="en-GB" dirty="0"/>
                      </a:br>
                      <a:r>
                        <a:rPr lang="en-GB" dirty="0"/>
                        <a:t>⚠️ Secure sample and confirm in lab if ambiguous</a:t>
                      </a:r>
                    </a:p>
                  </a:txBody>
                  <a:tcPr anchor="ctr"/>
                </a:tc>
                <a:extLst>
                  <a:ext uri="{0D108BD9-81ED-4DB2-BD59-A6C34878D82A}">
                    <a16:rowId xmlns:a16="http://schemas.microsoft.com/office/drawing/2014/main" val="391243769"/>
                  </a:ext>
                </a:extLst>
              </a:tr>
              <a:tr h="673533">
                <a:tc>
                  <a:txBody>
                    <a:bodyPr/>
                    <a:lstStyle/>
                    <a:p>
                      <a:r>
                        <a:rPr lang="en-GB" b="1" dirty="0"/>
                        <a:t>Forensic / Post-blast</a:t>
                      </a:r>
                      <a:endParaRPr lang="en-GB" dirty="0"/>
                    </a:p>
                  </a:txBody>
                  <a:tcPr anchor="ctr"/>
                </a:tc>
                <a:tc>
                  <a:txBody>
                    <a:bodyPr/>
                    <a:lstStyle/>
                    <a:p>
                      <a:r>
                        <a:rPr lang="en-GB"/>
                        <a:t>GC-MS, LC-MS/MS, SEM-EDS</a:t>
                      </a:r>
                    </a:p>
                  </a:txBody>
                  <a:tcPr anchor="ctr"/>
                </a:tc>
                <a:tc>
                  <a:txBody>
                    <a:bodyPr/>
                    <a:lstStyle/>
                    <a:p>
                      <a:r>
                        <a:rPr lang="en-GB" dirty="0"/>
                        <a:t>Residue composition, fragmentation pattern</a:t>
                      </a:r>
                    </a:p>
                  </a:txBody>
                  <a:tcPr anchor="ctr"/>
                </a:tc>
                <a:tc>
                  <a:txBody>
                    <a:bodyPr/>
                    <a:lstStyle/>
                    <a:p>
                      <a:r>
                        <a:rPr lang="en-GB" dirty="0"/>
                        <a:t>✅ Confirm explosive type</a:t>
                      </a:r>
                      <a:br>
                        <a:rPr lang="en-GB" dirty="0"/>
                      </a:br>
                      <a:r>
                        <a:rPr lang="en-GB" dirty="0"/>
                        <a:t>⚠️ Report evidence and maintain chain of custody</a:t>
                      </a:r>
                    </a:p>
                  </a:txBody>
                  <a:tcPr anchor="ctr"/>
                </a:tc>
                <a:extLst>
                  <a:ext uri="{0D108BD9-81ED-4DB2-BD59-A6C34878D82A}">
                    <a16:rowId xmlns:a16="http://schemas.microsoft.com/office/drawing/2014/main" val="3426061846"/>
                  </a:ext>
                </a:extLst>
              </a:tr>
              <a:tr h="962188">
                <a:tc>
                  <a:txBody>
                    <a:bodyPr/>
                    <a:lstStyle/>
                    <a:p>
                      <a:r>
                        <a:rPr lang="en-GB" b="1" dirty="0"/>
                        <a:t>Disposal / Environment</a:t>
                      </a:r>
                      <a:endParaRPr lang="en-GB" dirty="0"/>
                    </a:p>
                  </a:txBody>
                  <a:tcPr anchor="ctr"/>
                </a:tc>
                <a:tc>
                  <a:txBody>
                    <a:bodyPr/>
                    <a:lstStyle/>
                    <a:p>
                      <a:r>
                        <a:rPr lang="en-GB" dirty="0"/>
                        <a:t>LC-MS, ICP-MS, TOC / COD, IC</a:t>
                      </a:r>
                    </a:p>
                  </a:txBody>
                  <a:tcPr anchor="ctr"/>
                </a:tc>
                <a:tc>
                  <a:txBody>
                    <a:bodyPr/>
                    <a:lstStyle/>
                    <a:p>
                      <a:r>
                        <a:rPr lang="en-GB" dirty="0"/>
                        <a:t>Residues &amp; environmental compliance</a:t>
                      </a:r>
                    </a:p>
                  </a:txBody>
                  <a:tcPr anchor="ctr"/>
                </a:tc>
                <a:tc>
                  <a:txBody>
                    <a:bodyPr/>
                    <a:lstStyle/>
                    <a:p>
                      <a:r>
                        <a:rPr lang="en-GB" dirty="0"/>
                        <a:t>✅ Approve disposal if below limits</a:t>
                      </a:r>
                      <a:br>
                        <a:rPr lang="en-GB" dirty="0"/>
                      </a:br>
                      <a:r>
                        <a:rPr lang="en-GB" dirty="0"/>
                        <a:t>⚠️ Re-treat / remediate if above thresholds</a:t>
                      </a:r>
                    </a:p>
                  </a:txBody>
                  <a:tcPr anchor="ctr"/>
                </a:tc>
                <a:extLst>
                  <a:ext uri="{0D108BD9-81ED-4DB2-BD59-A6C34878D82A}">
                    <a16:rowId xmlns:a16="http://schemas.microsoft.com/office/drawing/2014/main" val="2061952476"/>
                  </a:ext>
                </a:extLst>
              </a:tr>
            </a:tbl>
          </a:graphicData>
        </a:graphic>
      </p:graphicFrame>
      <p:sp>
        <p:nvSpPr>
          <p:cNvPr id="3" name="TextBox 2">
            <a:extLst>
              <a:ext uri="{FF2B5EF4-FFF2-40B4-BE49-F238E27FC236}">
                <a16:creationId xmlns:a16="http://schemas.microsoft.com/office/drawing/2014/main" id="{ADC08F29-3294-46FC-B133-6C4046E01578}"/>
              </a:ext>
            </a:extLst>
          </p:cNvPr>
          <p:cNvSpPr txBox="1"/>
          <p:nvPr/>
        </p:nvSpPr>
        <p:spPr>
          <a:xfrm>
            <a:off x="10290629" y="2699020"/>
            <a:ext cx="1596912" cy="369332"/>
          </a:xfrm>
          <a:prstGeom prst="rect">
            <a:avLst/>
          </a:prstGeom>
          <a:noFill/>
        </p:spPr>
        <p:txBody>
          <a:bodyPr wrap="none" rtlCol="0">
            <a:spAutoFit/>
          </a:bodyPr>
          <a:lstStyle/>
          <a:p>
            <a:r>
              <a:rPr lang="en-GB" dirty="0">
                <a:solidFill>
                  <a:srgbClr val="FF0000"/>
                </a:solidFill>
              </a:rPr>
              <a:t>CORRECT THIS!</a:t>
            </a:r>
          </a:p>
        </p:txBody>
      </p:sp>
    </p:spTree>
    <p:extLst>
      <p:ext uri="{BB962C8B-B14F-4D97-AF65-F5344CB8AC3E}">
        <p14:creationId xmlns:p14="http://schemas.microsoft.com/office/powerpoint/2010/main" val="24326184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3CFB-C250-402C-89CA-16D164F75491}"/>
              </a:ext>
            </a:extLst>
          </p:cNvPr>
          <p:cNvSpPr>
            <a:spLocks noGrp="1"/>
          </p:cNvSpPr>
          <p:nvPr>
            <p:ph type="title"/>
          </p:nvPr>
        </p:nvSpPr>
        <p:spPr>
          <a:xfrm>
            <a:off x="913149" y="0"/>
            <a:ext cx="4052551" cy="1596177"/>
          </a:xfrm>
        </p:spPr>
        <p:txBody>
          <a:bodyPr/>
          <a:lstStyle/>
          <a:p>
            <a:r>
              <a:rPr lang="en-GB" dirty="0"/>
              <a:t>Activity 3</a:t>
            </a:r>
          </a:p>
        </p:txBody>
      </p:sp>
      <p:sp>
        <p:nvSpPr>
          <p:cNvPr id="3" name="Content Placeholder 2">
            <a:extLst>
              <a:ext uri="{FF2B5EF4-FFF2-40B4-BE49-F238E27FC236}">
                <a16:creationId xmlns:a16="http://schemas.microsoft.com/office/drawing/2014/main" id="{43AEDEFC-9AD5-4A05-B298-B325A9FFD68F}"/>
              </a:ext>
            </a:extLst>
          </p:cNvPr>
          <p:cNvSpPr>
            <a:spLocks noGrp="1"/>
          </p:cNvSpPr>
          <p:nvPr>
            <p:ph sz="quarter" idx="13"/>
          </p:nvPr>
        </p:nvSpPr>
        <p:spPr>
          <a:xfrm>
            <a:off x="227974" y="1287592"/>
            <a:ext cx="5601326" cy="3424107"/>
          </a:xfrm>
        </p:spPr>
        <p:txBody>
          <a:bodyPr>
            <a:noAutofit/>
          </a:bodyPr>
          <a:lstStyle/>
          <a:p>
            <a:pPr marL="0" indent="0">
              <a:buNone/>
            </a:pPr>
            <a:r>
              <a:rPr lang="en-GB" sz="2800" b="1" cap="none" dirty="0"/>
              <a:t>Monitoring plan activity</a:t>
            </a:r>
          </a:p>
          <a:p>
            <a:r>
              <a:rPr lang="en-GB" sz="2400" cap="none" dirty="0"/>
              <a:t>Instructions + template headings:</a:t>
            </a:r>
          </a:p>
          <a:p>
            <a:r>
              <a:rPr lang="en-GB" sz="2400" cap="none" dirty="0"/>
              <a:t>Product</a:t>
            </a:r>
          </a:p>
          <a:p>
            <a:r>
              <a:rPr lang="en-GB" sz="2400" cap="none" dirty="0"/>
              <a:t>Tests chosen</a:t>
            </a:r>
          </a:p>
          <a:p>
            <a:r>
              <a:rPr lang="en-GB" sz="2400" cap="none" dirty="0"/>
              <a:t>Frequency</a:t>
            </a:r>
          </a:p>
          <a:p>
            <a:r>
              <a:rPr lang="en-GB" sz="2400" cap="none" dirty="0"/>
              <a:t>Pass/fail criteria</a:t>
            </a:r>
          </a:p>
          <a:p>
            <a:r>
              <a:rPr lang="en-GB" sz="2400" cap="none" dirty="0"/>
              <a:t>Action if fail</a:t>
            </a:r>
          </a:p>
        </p:txBody>
      </p:sp>
      <p:pic>
        <p:nvPicPr>
          <p:cNvPr id="5" name="Picture 4">
            <a:extLst>
              <a:ext uri="{FF2B5EF4-FFF2-40B4-BE49-F238E27FC236}">
                <a16:creationId xmlns:a16="http://schemas.microsoft.com/office/drawing/2014/main" id="{A168E52B-93F4-446A-AAF9-C516BE2A10AE}"/>
              </a:ext>
            </a:extLst>
          </p:cNvPr>
          <p:cNvPicPr>
            <a:picLocks noChangeAspect="1"/>
          </p:cNvPicPr>
          <p:nvPr/>
        </p:nvPicPr>
        <p:blipFill>
          <a:blip r:embed="rId3"/>
          <a:stretch>
            <a:fillRect/>
          </a:stretch>
        </p:blipFill>
        <p:spPr>
          <a:xfrm>
            <a:off x="3706839" y="2540001"/>
            <a:ext cx="8485161" cy="4310192"/>
          </a:xfrm>
          <a:prstGeom prst="rect">
            <a:avLst/>
          </a:prstGeom>
          <a:ln w="22225">
            <a:solidFill>
              <a:schemeClr val="accent1">
                <a:shade val="50000"/>
              </a:schemeClr>
            </a:solidFill>
          </a:ln>
        </p:spPr>
      </p:pic>
      <p:sp>
        <p:nvSpPr>
          <p:cNvPr id="7" name="TextBox 6">
            <a:extLst>
              <a:ext uri="{FF2B5EF4-FFF2-40B4-BE49-F238E27FC236}">
                <a16:creationId xmlns:a16="http://schemas.microsoft.com/office/drawing/2014/main" id="{4A62F4B3-CFB0-4FD1-A1A8-B59A0A724BC0}"/>
              </a:ext>
            </a:extLst>
          </p:cNvPr>
          <p:cNvSpPr txBox="1"/>
          <p:nvPr/>
        </p:nvSpPr>
        <p:spPr>
          <a:xfrm>
            <a:off x="5994402" y="0"/>
            <a:ext cx="6108700" cy="2308324"/>
          </a:xfrm>
          <a:prstGeom prst="rect">
            <a:avLst/>
          </a:prstGeom>
          <a:noFill/>
        </p:spPr>
        <p:txBody>
          <a:bodyPr wrap="square">
            <a:spAutoFit/>
          </a:bodyPr>
          <a:lstStyle/>
          <a:p>
            <a:r>
              <a:rPr lang="en-GB" dirty="0"/>
              <a:t>Example (model answer): Product: RDX PBX (benign surrogate) Tests: HPLC (monthly): checks purity ≥95%; DSC (months 0 &amp; 3 &amp; 6), onset ≥ storage + 50 °C; Confirmatory MS if HPLC &lt;95% or new peaks.</a:t>
            </a:r>
          </a:p>
          <a:p>
            <a:r>
              <a:rPr lang="en-GB" dirty="0"/>
              <a:t>Frequency: Baseline, M1 (HPLC), M3 (HPLC + DSC), M6 (HPLC + DSC).</a:t>
            </a:r>
          </a:p>
          <a:p>
            <a:r>
              <a:rPr lang="en-GB" dirty="0"/>
              <a:t>Fail action: Quarantine lot, repeat tests, notify Safety Officer within 24 h.</a:t>
            </a:r>
          </a:p>
        </p:txBody>
      </p:sp>
    </p:spTree>
    <p:extLst>
      <p:ext uri="{BB962C8B-B14F-4D97-AF65-F5344CB8AC3E}">
        <p14:creationId xmlns:p14="http://schemas.microsoft.com/office/powerpoint/2010/main" val="338421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3CD3-FC3B-4217-9FD8-1D6F825395B6}"/>
              </a:ext>
            </a:extLst>
          </p:cNvPr>
          <p:cNvSpPr>
            <a:spLocks noGrp="1"/>
          </p:cNvSpPr>
          <p:nvPr>
            <p:ph type="title"/>
          </p:nvPr>
        </p:nvSpPr>
        <p:spPr>
          <a:xfrm>
            <a:off x="913774" y="1"/>
            <a:ext cx="10364451" cy="914400"/>
          </a:xfrm>
        </p:spPr>
        <p:txBody>
          <a:bodyPr/>
          <a:lstStyle/>
          <a:p>
            <a:r>
              <a:rPr lang="en-GB" dirty="0"/>
              <a:t>Safety, ethics and future practice</a:t>
            </a:r>
          </a:p>
        </p:txBody>
      </p:sp>
      <p:sp>
        <p:nvSpPr>
          <p:cNvPr id="3" name="Content Placeholder 2">
            <a:extLst>
              <a:ext uri="{FF2B5EF4-FFF2-40B4-BE49-F238E27FC236}">
                <a16:creationId xmlns:a16="http://schemas.microsoft.com/office/drawing/2014/main" id="{2414FC85-8CF8-4329-BB0C-BAD2BE7A0F0B}"/>
              </a:ext>
            </a:extLst>
          </p:cNvPr>
          <p:cNvSpPr>
            <a:spLocks noGrp="1"/>
          </p:cNvSpPr>
          <p:nvPr>
            <p:ph sz="quarter" idx="13"/>
          </p:nvPr>
        </p:nvSpPr>
        <p:spPr>
          <a:xfrm>
            <a:off x="209398" y="789259"/>
            <a:ext cx="5886602" cy="5562257"/>
          </a:xfrm>
        </p:spPr>
        <p:txBody>
          <a:bodyPr>
            <a:normAutofit/>
          </a:bodyPr>
          <a:lstStyle/>
          <a:p>
            <a:pPr marL="0" indent="0">
              <a:buNone/>
            </a:pPr>
            <a:r>
              <a:rPr lang="en-GB" sz="2600" b="1" cap="none" dirty="0"/>
              <a:t>Core responsibilities:</a:t>
            </a:r>
          </a:p>
          <a:p>
            <a:r>
              <a:rPr lang="en-GB" cap="none" dirty="0"/>
              <a:t>Follow legal and institutional safety protocols: never handle live energetic materials outside licensed facilities</a:t>
            </a:r>
          </a:p>
          <a:p>
            <a:r>
              <a:rPr lang="en-GB" cap="none" dirty="0"/>
              <a:t>Maintain accurate records: analytical data must be reproducible, traceable, and securely stored</a:t>
            </a:r>
          </a:p>
          <a:p>
            <a:r>
              <a:rPr lang="en-GB" cap="none" dirty="0"/>
              <a:t>Respect confidentiality and chain-of-custody: data may serve as legal or regulatory evidence</a:t>
            </a:r>
          </a:p>
          <a:p>
            <a:r>
              <a:rPr lang="en-GB" cap="none" dirty="0"/>
              <a:t>Dispose of samples and solvents responsibly: minimize environmental impact</a:t>
            </a:r>
          </a:p>
          <a:p>
            <a:r>
              <a:rPr lang="en-GB" cap="none" dirty="0"/>
              <a:t>Report anomalies immediately: unstable batches or off-spec results → quarantine and notify supervisors</a:t>
            </a:r>
          </a:p>
        </p:txBody>
      </p:sp>
      <p:sp>
        <p:nvSpPr>
          <p:cNvPr id="4" name="Content Placeholder 2">
            <a:extLst>
              <a:ext uri="{FF2B5EF4-FFF2-40B4-BE49-F238E27FC236}">
                <a16:creationId xmlns:a16="http://schemas.microsoft.com/office/drawing/2014/main" id="{EB33404E-B5F6-473F-BD1E-C3C45F53D022}"/>
              </a:ext>
            </a:extLst>
          </p:cNvPr>
          <p:cNvSpPr txBox="1">
            <a:spLocks/>
          </p:cNvSpPr>
          <p:nvPr/>
        </p:nvSpPr>
        <p:spPr>
          <a:xfrm>
            <a:off x="6096000" y="789259"/>
            <a:ext cx="6096000" cy="556225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600" b="1" cap="none" dirty="0"/>
              <a:t>Professional mindset:</a:t>
            </a:r>
          </a:p>
          <a:p>
            <a:r>
              <a:rPr lang="en-GB" cap="none" dirty="0"/>
              <a:t>“Safety and data integrity are not optional, they define professional competence”</a:t>
            </a:r>
          </a:p>
          <a:p>
            <a:r>
              <a:rPr lang="en-GB" cap="none" dirty="0"/>
              <a:t>Future trends in OME analytics:</a:t>
            </a:r>
          </a:p>
          <a:p>
            <a:r>
              <a:rPr lang="en-GB" cap="none" dirty="0"/>
              <a:t>Miniaturised Raman / FT-IR sensors for drones and robots</a:t>
            </a:r>
          </a:p>
          <a:p>
            <a:r>
              <a:rPr lang="en-GB" cap="none" dirty="0"/>
              <a:t>AI-assisted spectral matching and predictive ageing models</a:t>
            </a:r>
          </a:p>
          <a:p>
            <a:r>
              <a:rPr lang="en-GB" cap="none" dirty="0"/>
              <a:t>Green propellant research: analytical verification of reduced toxicity and residue</a:t>
            </a:r>
          </a:p>
        </p:txBody>
      </p:sp>
    </p:spTree>
    <p:extLst>
      <p:ext uri="{BB962C8B-B14F-4D97-AF65-F5344CB8AC3E}">
        <p14:creationId xmlns:p14="http://schemas.microsoft.com/office/powerpoint/2010/main" val="7297095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DAB9-D38E-40BA-B4E2-9BB4628F3687}"/>
              </a:ext>
            </a:extLst>
          </p:cNvPr>
          <p:cNvSpPr>
            <a:spLocks noGrp="1"/>
          </p:cNvSpPr>
          <p:nvPr>
            <p:ph type="title"/>
          </p:nvPr>
        </p:nvSpPr>
        <p:spPr>
          <a:xfrm>
            <a:off x="913774" y="0"/>
            <a:ext cx="10364451" cy="846161"/>
          </a:xfrm>
        </p:spPr>
        <p:txBody>
          <a:bodyPr/>
          <a:lstStyle/>
          <a:p>
            <a:r>
              <a:rPr lang="en-GB" dirty="0"/>
              <a:t>Wrap-Up and Quick Quiz</a:t>
            </a:r>
          </a:p>
        </p:txBody>
      </p:sp>
      <p:sp>
        <p:nvSpPr>
          <p:cNvPr id="5" name="Content Placeholder 4">
            <a:extLst>
              <a:ext uri="{FF2B5EF4-FFF2-40B4-BE49-F238E27FC236}">
                <a16:creationId xmlns:a16="http://schemas.microsoft.com/office/drawing/2014/main" id="{455C0442-4912-49AF-BCAD-ED484DD98696}"/>
              </a:ext>
            </a:extLst>
          </p:cNvPr>
          <p:cNvSpPr>
            <a:spLocks noGrp="1"/>
          </p:cNvSpPr>
          <p:nvPr>
            <p:ph sz="quarter" idx="13"/>
          </p:nvPr>
        </p:nvSpPr>
        <p:spPr>
          <a:xfrm>
            <a:off x="1" y="1375752"/>
            <a:ext cx="6564572" cy="4383603"/>
          </a:xfrm>
        </p:spPr>
        <p:txBody>
          <a:bodyPr>
            <a:normAutofit lnSpcReduction="10000"/>
          </a:bodyPr>
          <a:lstStyle/>
          <a:p>
            <a:pPr marL="0" indent="0">
              <a:buNone/>
            </a:pPr>
            <a:r>
              <a:rPr lang="en-GB" b="1" cap="none" dirty="0"/>
              <a:t>1. Which method best monitors </a:t>
            </a:r>
            <a:r>
              <a:rPr lang="en-GB" b="1" i="1" cap="none" dirty="0"/>
              <a:t>thermal stability</a:t>
            </a:r>
            <a:r>
              <a:rPr lang="en-GB" b="1" cap="none" dirty="0"/>
              <a:t> during storage?</a:t>
            </a:r>
            <a:br>
              <a:rPr lang="en-GB" cap="none" dirty="0"/>
            </a:br>
            <a:r>
              <a:rPr lang="en-GB" cap="none" dirty="0"/>
              <a:t>A) Raman  B) DSC  C) HPLC</a:t>
            </a:r>
          </a:p>
          <a:p>
            <a:pPr marL="0" indent="0">
              <a:buNone/>
            </a:pPr>
            <a:endParaRPr lang="en-GB" cap="none" dirty="0"/>
          </a:p>
          <a:p>
            <a:pPr marL="0" indent="0">
              <a:buNone/>
            </a:pPr>
            <a:r>
              <a:rPr lang="en-GB" b="1" cap="none" dirty="0"/>
              <a:t>2. A Raman line at ~880 cm⁻¹ is characteristic of:</a:t>
            </a:r>
            <a:br>
              <a:rPr lang="en-GB" cap="none" dirty="0"/>
            </a:br>
            <a:r>
              <a:rPr lang="en-GB" cap="none" dirty="0"/>
              <a:t>A) TNT  B) RDX  C) PETN</a:t>
            </a:r>
          </a:p>
          <a:p>
            <a:pPr marL="0" indent="0">
              <a:buNone/>
            </a:pPr>
            <a:endParaRPr lang="en-GB" cap="none" dirty="0"/>
          </a:p>
          <a:p>
            <a:pPr marL="0" indent="0">
              <a:buNone/>
            </a:pPr>
            <a:r>
              <a:rPr lang="en-GB" b="1" cap="none" dirty="0"/>
              <a:t>3. If FT-IR purity &lt; 95 % or DSC onset ↓ &gt; 10 °C:</a:t>
            </a:r>
            <a:br>
              <a:rPr lang="en-GB" cap="none" dirty="0"/>
            </a:br>
            <a:r>
              <a:rPr lang="en-GB" cap="none" dirty="0"/>
              <a:t>A) release batch  B) hold and investigate  </a:t>
            </a:r>
          </a:p>
          <a:p>
            <a:pPr marL="0" indent="0">
              <a:buNone/>
            </a:pPr>
            <a:r>
              <a:rPr lang="en-GB" cap="none" dirty="0"/>
              <a:t>C) ignore change</a:t>
            </a:r>
          </a:p>
          <a:p>
            <a:endParaRPr lang="en-GB" cap="none" dirty="0"/>
          </a:p>
        </p:txBody>
      </p:sp>
      <p:sp>
        <p:nvSpPr>
          <p:cNvPr id="6" name="Rectangle 1">
            <a:extLst>
              <a:ext uri="{FF2B5EF4-FFF2-40B4-BE49-F238E27FC236}">
                <a16:creationId xmlns:a16="http://schemas.microsoft.com/office/drawing/2014/main" id="{3EF6D31C-3CE7-4742-B3EA-E69C7732BA27}"/>
              </a:ext>
            </a:extLst>
          </p:cNvPr>
          <p:cNvSpPr>
            <a:spLocks noChangeArrowheads="1"/>
          </p:cNvSpPr>
          <p:nvPr/>
        </p:nvSpPr>
        <p:spPr bwMode="auto">
          <a:xfrm>
            <a:off x="6096000" y="1251649"/>
            <a:ext cx="6134724" cy="2800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rgbClr val="0070C0"/>
                </a:solidFill>
                <a:effectLst/>
              </a:rPr>
              <a:t>Take-away message:</a:t>
            </a:r>
            <a:endParaRPr kumimoji="0" lang="en-US" altLang="en-US" sz="2400" b="0" i="0" u="none" strike="noStrike" cap="none" normalizeH="0" baseline="0" dirty="0">
              <a:ln>
                <a:noFill/>
              </a:ln>
              <a:solidFill>
                <a:srgbClr val="0070C0"/>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rgbClr val="0070C0"/>
                </a:solidFill>
                <a:effectLst/>
              </a:rPr>
              <a:t>Analytical data = decision-making data.</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rgbClr val="0070C0"/>
                </a:solidFill>
                <a:effectLst/>
              </a:rPr>
              <a:t>Every method answers one question in the explosive lifecycle:</a:t>
            </a:r>
            <a:br>
              <a:rPr kumimoji="0" lang="en-US" altLang="en-US" sz="2400" b="0" i="0" u="none" strike="noStrike" cap="none" normalizeH="0" baseline="0" dirty="0">
                <a:ln>
                  <a:noFill/>
                </a:ln>
                <a:solidFill>
                  <a:srgbClr val="0070C0"/>
                </a:solidFill>
                <a:effectLst/>
              </a:rPr>
            </a:br>
            <a:r>
              <a:rPr kumimoji="0" lang="en-US" altLang="en-US" sz="2400" b="1" i="0" u="none" strike="noStrike" cap="none" normalizeH="0" baseline="0" dirty="0">
                <a:ln>
                  <a:noFill/>
                </a:ln>
                <a:solidFill>
                  <a:srgbClr val="0070C0"/>
                </a:solidFill>
                <a:effectLst/>
              </a:rPr>
              <a:t>Identity → Stability → Safety → Sustainability</a:t>
            </a:r>
            <a:endParaRPr kumimoji="0" lang="en-US" altLang="en-US" sz="2400" b="0" i="0" u="none" strike="noStrike" cap="none" normalizeH="0" baseline="0" dirty="0">
              <a:ln>
                <a:noFill/>
              </a:ln>
              <a:solidFill>
                <a:srgbClr val="0070C0"/>
              </a:solidFill>
              <a:effectLst/>
            </a:endParaRPr>
          </a:p>
        </p:txBody>
      </p:sp>
    </p:spTree>
    <p:extLst>
      <p:ext uri="{BB962C8B-B14F-4D97-AF65-F5344CB8AC3E}">
        <p14:creationId xmlns:p14="http://schemas.microsoft.com/office/powerpoint/2010/main" val="305834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7791</Words>
  <Application>Microsoft Office PowerPoint</Application>
  <PresentationFormat>Widescreen</PresentationFormat>
  <Paragraphs>646</Paragraphs>
  <Slides>42</Slides>
  <Notes>37</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Google Sans</vt:lpstr>
      <vt:lpstr>Arial</vt:lpstr>
      <vt:lpstr>Calibri</vt:lpstr>
      <vt:lpstr>Tw Cen MT</vt:lpstr>
      <vt:lpstr>Droplet</vt:lpstr>
      <vt:lpstr>ANALYTICAL METHODS IN THE EXPLOSIVE LIFECYCLE</vt:lpstr>
      <vt:lpstr>Session plan</vt:lpstr>
      <vt:lpstr>Why analysis matter?</vt:lpstr>
      <vt:lpstr>Explosive Lifecycle</vt:lpstr>
      <vt:lpstr>Decision criteria</vt:lpstr>
      <vt:lpstr>Spectroscopy primer  (Ft-ir vs Raman)</vt:lpstr>
      <vt:lpstr>Sample explosives</vt:lpstr>
      <vt:lpstr>Methods of analysing the explosives</vt:lpstr>
      <vt:lpstr>Key FT-IR Spectral Features</vt:lpstr>
      <vt:lpstr>Understanding ft-ir spectrum</vt:lpstr>
      <vt:lpstr>Key bands in energetic materials</vt:lpstr>
      <vt:lpstr>FT-IR Spectra for Common Explosives</vt:lpstr>
      <vt:lpstr>Activity 1</vt:lpstr>
      <vt:lpstr>Principles of Raman Spectroscopy</vt:lpstr>
      <vt:lpstr>Energy scheme for Raman scattering</vt:lpstr>
      <vt:lpstr>PowerPoint Presentation</vt:lpstr>
      <vt:lpstr>Understanding Raman Spectra</vt:lpstr>
      <vt:lpstr>Raman Spectroscopy Complementary to FT-IR</vt:lpstr>
      <vt:lpstr>Ft-ir vs Raman: field comparison</vt:lpstr>
      <vt:lpstr>Chromatography: Purity and Decomposition Monitoring</vt:lpstr>
      <vt:lpstr>Chromatography in Explosives Analysis: Overview</vt:lpstr>
      <vt:lpstr>High-Performance Liquid Chromatography (HPLC)</vt:lpstr>
      <vt:lpstr>Thermal and sensitivity testing</vt:lpstr>
      <vt:lpstr>DSC</vt:lpstr>
      <vt:lpstr>PowerPoint Presentation</vt:lpstr>
      <vt:lpstr>Instrument and Recommended Parameters</vt:lpstr>
      <vt:lpstr>Interpreting DSC for Stability Monitoring</vt:lpstr>
      <vt:lpstr>What TGA Measures and Why It is Useful</vt:lpstr>
      <vt:lpstr>TGA vs DSC</vt:lpstr>
      <vt:lpstr>How DSC and TGA/DTA Work Together in Stability Monitoring</vt:lpstr>
      <vt:lpstr>Activity 2</vt:lpstr>
      <vt:lpstr>Field and rapid screening methods</vt:lpstr>
      <vt:lpstr>PowerPoint Presentation</vt:lpstr>
      <vt:lpstr>Principles of Mass Spectrometry (MS)</vt:lpstr>
      <vt:lpstr>Mass spectrometry</vt:lpstr>
      <vt:lpstr>Mass spectra of selected explosives</vt:lpstr>
      <vt:lpstr>Why Mass Spectrometry Is Effective for Explosive Detection</vt:lpstr>
      <vt:lpstr>Environmental and Disposal Monitoring</vt:lpstr>
      <vt:lpstr>Summary table</vt:lpstr>
      <vt:lpstr>Activity 3</vt:lpstr>
      <vt:lpstr>Safety, ethics and future practice</vt:lpstr>
      <vt:lpstr>Wrap-Up and Quick Quiz</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ANALYTICAL METHODS IN THE EXPLOSIVE LIFECYCLE</dc:title>
  <dc:creator>Ewa Kazimierska</dc:creator>
  <cp:lastModifiedBy>Ewa Kazimierska</cp:lastModifiedBy>
  <cp:revision>3</cp:revision>
  <dcterms:created xsi:type="dcterms:W3CDTF">2025-10-12T10:06:33Z</dcterms:created>
  <dcterms:modified xsi:type="dcterms:W3CDTF">2025-10-13T22:52:49Z</dcterms:modified>
</cp:coreProperties>
</file>