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5"/>
  </p:notesMasterIdLst>
  <p:sldIdLst>
    <p:sldId id="257" r:id="rId2"/>
    <p:sldId id="256" r:id="rId3"/>
    <p:sldId id="265" r:id="rId4"/>
    <p:sldId id="275" r:id="rId5"/>
    <p:sldId id="268" r:id="rId6"/>
    <p:sldId id="302" r:id="rId7"/>
    <p:sldId id="269" r:id="rId8"/>
    <p:sldId id="270" r:id="rId9"/>
    <p:sldId id="303" r:id="rId10"/>
    <p:sldId id="271" r:id="rId11"/>
    <p:sldId id="272" r:id="rId12"/>
    <p:sldId id="273" r:id="rId13"/>
    <p:sldId id="274" r:id="rId14"/>
    <p:sldId id="259" r:id="rId15"/>
    <p:sldId id="298" r:id="rId16"/>
    <p:sldId id="276" r:id="rId17"/>
    <p:sldId id="260" r:id="rId18"/>
    <p:sldId id="308" r:id="rId19"/>
    <p:sldId id="307" r:id="rId20"/>
    <p:sldId id="277" r:id="rId21"/>
    <p:sldId id="278" r:id="rId22"/>
    <p:sldId id="279" r:id="rId23"/>
    <p:sldId id="304" r:id="rId24"/>
    <p:sldId id="280" r:id="rId25"/>
    <p:sldId id="305" r:id="rId26"/>
    <p:sldId id="281" r:id="rId27"/>
    <p:sldId id="306" r:id="rId28"/>
    <p:sldId id="299" r:id="rId29"/>
    <p:sldId id="282" r:id="rId30"/>
    <p:sldId id="262" r:id="rId31"/>
    <p:sldId id="263" r:id="rId32"/>
    <p:sldId id="300" r:id="rId33"/>
    <p:sldId id="25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17D3BC-0858-4F7A-7BFE-B61371E89501}" v="108" dt="2025-05-31T10:30:24.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97" autoAdjust="0"/>
    <p:restoredTop sz="94660"/>
  </p:normalViewPr>
  <p:slideViewPr>
    <p:cSldViewPr snapToGrid="0">
      <p:cViewPr varScale="1">
        <p:scale>
          <a:sx n="81" d="100"/>
          <a:sy n="81" d="100"/>
        </p:scale>
        <p:origin x="46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yed Nasirpourosgoei" userId="S::s.nasirpourosgoei@uwtsd.ac.uk::8a75ea4e-ecac-45b3-87c9-3beca8841112" providerId="AD" clId="Web-{6117D3BC-0858-4F7A-7BFE-B61371E89501}"/>
    <pc:docChg chg="modSld">
      <pc:chgData name="Seyed Nasirpourosgoei" userId="S::s.nasirpourosgoei@uwtsd.ac.uk::8a75ea4e-ecac-45b3-87c9-3beca8841112" providerId="AD" clId="Web-{6117D3BC-0858-4F7A-7BFE-B61371E89501}" dt="2025-05-31T10:30:24.008" v="63" actId="20577"/>
      <pc:docMkLst>
        <pc:docMk/>
      </pc:docMkLst>
      <pc:sldChg chg="modSp">
        <pc:chgData name="Seyed Nasirpourosgoei" userId="S::s.nasirpourosgoei@uwtsd.ac.uk::8a75ea4e-ecac-45b3-87c9-3beca8841112" providerId="AD" clId="Web-{6117D3BC-0858-4F7A-7BFE-B61371E89501}" dt="2025-05-31T10:04:13.285" v="4" actId="1076"/>
        <pc:sldMkLst>
          <pc:docMk/>
          <pc:sldMk cId="4096442990" sldId="259"/>
        </pc:sldMkLst>
        <pc:picChg chg="mod">
          <ac:chgData name="Seyed Nasirpourosgoei" userId="S::s.nasirpourosgoei@uwtsd.ac.uk::8a75ea4e-ecac-45b3-87c9-3beca8841112" providerId="AD" clId="Web-{6117D3BC-0858-4F7A-7BFE-B61371E89501}" dt="2025-05-31T10:04:13.285" v="4" actId="1076"/>
          <ac:picMkLst>
            <pc:docMk/>
            <pc:sldMk cId="4096442990" sldId="259"/>
            <ac:picMk id="4" creationId="{45359E55-B82E-B9D4-F6FF-333EE80085C3}"/>
          </ac:picMkLst>
        </pc:picChg>
      </pc:sldChg>
      <pc:sldChg chg="modSp">
        <pc:chgData name="Seyed Nasirpourosgoei" userId="S::s.nasirpourosgoei@uwtsd.ac.uk::8a75ea4e-ecac-45b3-87c9-3beca8841112" providerId="AD" clId="Web-{6117D3BC-0858-4F7A-7BFE-B61371E89501}" dt="2025-05-31T10:30:24.008" v="63" actId="20577"/>
        <pc:sldMkLst>
          <pc:docMk/>
          <pc:sldMk cId="745738017" sldId="298"/>
        </pc:sldMkLst>
        <pc:spChg chg="mod">
          <ac:chgData name="Seyed Nasirpourosgoei" userId="S::s.nasirpourosgoei@uwtsd.ac.uk::8a75ea4e-ecac-45b3-87c9-3beca8841112" providerId="AD" clId="Web-{6117D3BC-0858-4F7A-7BFE-B61371E89501}" dt="2025-05-31T10:30:24.008" v="63" actId="20577"/>
          <ac:spMkLst>
            <pc:docMk/>
            <pc:sldMk cId="745738017" sldId="298"/>
            <ac:spMk id="6" creationId="{49F0F81E-EA81-96EC-491A-239E29DA432A}"/>
          </ac:spMkLst>
        </pc:spChg>
        <pc:spChg chg="mod">
          <ac:chgData name="Seyed Nasirpourosgoei" userId="S::s.nasirpourosgoei@uwtsd.ac.uk::8a75ea4e-ecac-45b3-87c9-3beca8841112" providerId="AD" clId="Web-{6117D3BC-0858-4F7A-7BFE-B61371E89501}" dt="2025-05-31T10:26:12.072" v="38" actId="20577"/>
          <ac:spMkLst>
            <pc:docMk/>
            <pc:sldMk cId="745738017" sldId="298"/>
            <ac:spMk id="8" creationId="{88ED9453-277C-204F-BD72-DCE03B1E8BB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3D5A9-15DD-4C25-BE42-078AF89A203A}" type="datetimeFigureOut">
              <a:t>5/31/2025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1D0188-0AAC-4FE8-9177-5B995345D9B4}" type="slidenum">
              <a:t>‹#›</a:t>
            </a:fld>
            <a:endParaRPr lang="en-GB"/>
          </a:p>
        </p:txBody>
      </p:sp>
    </p:spTree>
    <p:extLst>
      <p:ext uri="{BB962C8B-B14F-4D97-AF65-F5344CB8AC3E}">
        <p14:creationId xmlns:p14="http://schemas.microsoft.com/office/powerpoint/2010/main" val="2113802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3732347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1528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01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6090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31/05/2025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4561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31/05/2025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33600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4739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28890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1301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7090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24995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452476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34185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42513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36902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47782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9869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18185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3332441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31/05/2025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653637394"/>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7qrahnx94nc?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_IaBZmB09RE?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mYF2_FBCvXw?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_sY8nbtDTTY?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ktx2_Dzy3tM?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hyperlink" Target="https://opentext.wsu.edu/mktg360/chapter/6-2-how-markets-are-segmented/"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1345714"/>
            <a:ext cx="9144000" cy="3153134"/>
          </a:xfrm>
        </p:spPr>
        <p:txBody>
          <a:bodyPr vert="horz" lIns="91440" tIns="45720" rIns="91440" bIns="45720" rtlCol="0" anchor="t">
            <a:normAutofit/>
          </a:bodyPr>
          <a:lstStyle/>
          <a:p>
            <a:r>
              <a:rPr lang="en-GB" sz="2800" b="1" dirty="0">
                <a:solidFill>
                  <a:schemeClr val="tx1"/>
                </a:solidFill>
                <a:effectLst>
                  <a:outerShdw blurRad="38100" dist="38100" dir="2700000" algn="tl">
                    <a:srgbClr val="000000">
                      <a:alpha val="43137"/>
                    </a:srgbClr>
                  </a:outerShdw>
                </a:effectLst>
              </a:rPr>
              <a:t>Global Business Environment</a:t>
            </a:r>
          </a:p>
          <a:p>
            <a:endParaRPr lang="en-GB" sz="2800" b="1" dirty="0">
              <a:solidFill>
                <a:schemeClr val="tx1"/>
              </a:solidFill>
              <a:effectLst>
                <a:outerShdw blurRad="38100" dist="38100" dir="2700000" algn="tl">
                  <a:srgbClr val="000000">
                    <a:alpha val="43137"/>
                  </a:srgbClr>
                </a:outerShdw>
              </a:effectLst>
            </a:endParaRPr>
          </a:p>
          <a:p>
            <a:r>
              <a:rPr lang="en-GB" sz="2800" b="1" dirty="0">
                <a:solidFill>
                  <a:schemeClr val="tx1"/>
                </a:solidFill>
                <a:effectLst>
                  <a:outerShdw blurRad="38100" dist="38100" dir="2700000" algn="tl">
                    <a:srgbClr val="000000">
                      <a:alpha val="43137"/>
                    </a:srgbClr>
                  </a:outerShdw>
                </a:effectLst>
              </a:rPr>
              <a:t>Week 3</a:t>
            </a:r>
          </a:p>
          <a:p>
            <a:endParaRPr lang="en-GB" sz="2800" b="1" dirty="0">
              <a:solidFill>
                <a:schemeClr val="tx1"/>
              </a:solidFill>
              <a:effectLst>
                <a:outerShdw blurRad="38100" dist="38100" dir="2700000" algn="tl">
                  <a:srgbClr val="000000">
                    <a:alpha val="43137"/>
                  </a:srgbClr>
                </a:outerShdw>
              </a:effectLst>
            </a:endParaRPr>
          </a:p>
          <a:p>
            <a:r>
              <a:rPr lang="en-GB" sz="2800" b="1" dirty="0">
                <a:solidFill>
                  <a:schemeClr val="tx1"/>
                </a:solidFill>
                <a:effectLst>
                  <a:outerShdw blurRad="38100" dist="38100" dir="2700000" algn="tl">
                    <a:srgbClr val="000000">
                      <a:alpha val="43137"/>
                    </a:srgbClr>
                  </a:outerShdw>
                </a:effectLst>
              </a:rPr>
              <a:t>Application of Business Models.</a:t>
            </a:r>
          </a:p>
          <a:p>
            <a:endParaRPr lang="en-GB" b="1" dirty="0">
              <a:solidFill>
                <a:schemeClr val="tx1"/>
              </a:solidFill>
              <a:effectLst>
                <a:outerShdw blurRad="38100" dist="38100" dir="2700000" algn="tl">
                  <a:srgbClr val="000000">
                    <a:alpha val="43137"/>
                  </a:srgbClr>
                </a:outerShdw>
              </a:effectLst>
            </a:endParaRPr>
          </a:p>
          <a:p>
            <a:endParaRPr lang="en-GB" b="1" dirty="0">
              <a:effectLst>
                <a:outerShdw blurRad="38100" dist="38100" dir="2700000" algn="tl">
                  <a:srgbClr val="000000">
                    <a:alpha val="43137"/>
                  </a:srgbClr>
                </a:outerShdw>
              </a:effectLst>
            </a:endParaRPr>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7498080" y="5120639"/>
            <a:ext cx="4361932" cy="1516445"/>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45831" y="1738257"/>
            <a:ext cx="11500338" cy="3381486"/>
          </a:xfrm>
        </p:spPr>
        <p:txBody>
          <a:bodyPr vert="horz" lIns="91440" tIns="45720" rIns="91440" bIns="45720" rtlCol="0" anchor="t">
            <a:normAutofit/>
          </a:bodyPr>
          <a:lstStyle/>
          <a:p>
            <a:pPr algn="l"/>
            <a:r>
              <a:rPr lang="en-GB" sz="1800" dirty="0">
                <a:solidFill>
                  <a:schemeClr val="tx1"/>
                </a:solidFill>
                <a:latin typeface="Arial"/>
                <a:cs typeface="Arial"/>
              </a:rPr>
              <a:t>By the end of this session, students should be able to: </a:t>
            </a:r>
            <a:endParaRPr lang="en-US" sz="1800" dirty="0">
              <a:solidFill>
                <a:schemeClr val="tx1"/>
              </a:solidFill>
              <a:latin typeface="Arial"/>
              <a:cs typeface="Arial"/>
            </a:endParaRPr>
          </a:p>
          <a:p>
            <a:pPr algn="l"/>
            <a:endParaRPr lang="en-GB" sz="1800" dirty="0">
              <a:solidFill>
                <a:schemeClr val="tx1"/>
              </a:solidFill>
              <a:latin typeface="Arial"/>
              <a:cs typeface="Arial"/>
            </a:endParaRPr>
          </a:p>
          <a:p>
            <a:pPr marL="342900" indent="-342900" algn="l">
              <a:lnSpc>
                <a:spcPct val="150000"/>
              </a:lnSpc>
              <a:buFont typeface="Wingdings" panose="05000000000000000000" pitchFamily="2" charset="2"/>
              <a:buChar char="v"/>
            </a:pPr>
            <a:r>
              <a:rPr lang="en-GB" sz="1800" dirty="0">
                <a:solidFill>
                  <a:schemeClr val="tx1"/>
                </a:solidFill>
                <a:latin typeface="Arial"/>
                <a:cs typeface="Arial"/>
              </a:rPr>
              <a:t>Apply  PESTLE Analysis and Porter's five forces in the context global business environment:</a:t>
            </a:r>
            <a:endParaRPr lang="en-US" sz="1800" dirty="0">
              <a:solidFill>
                <a:schemeClr val="tx1"/>
              </a:solidFill>
              <a:latin typeface="Arial"/>
              <a:cs typeface="Arial"/>
            </a:endParaRPr>
          </a:p>
          <a:p>
            <a:pPr marL="342900" indent="-342900" algn="l">
              <a:lnSpc>
                <a:spcPct val="150000"/>
              </a:lnSpc>
              <a:buFont typeface="Wingdings" panose="05000000000000000000" pitchFamily="2" charset="2"/>
              <a:buChar char="v"/>
            </a:pPr>
            <a:r>
              <a:rPr lang="en-GB" sz="1800" dirty="0">
                <a:solidFill>
                  <a:schemeClr val="tx1"/>
                </a:solidFill>
                <a:latin typeface="Arial"/>
                <a:cs typeface="Arial"/>
              </a:rPr>
              <a:t> Understand the concept of the global Value chain </a:t>
            </a:r>
            <a:endParaRPr lang="en-GB" sz="1800" dirty="0">
              <a:solidFill>
                <a:schemeClr val="tx1"/>
              </a:solidFill>
            </a:endParaRPr>
          </a:p>
          <a:p>
            <a:pPr marL="457200" indent="-457200" algn="l">
              <a:buFont typeface="Arial"/>
              <a:buChar char="•"/>
            </a:pPr>
            <a:endParaRPr lang="en-GB" dirty="0">
              <a:latin typeface="Arial"/>
              <a:cs typeface="Arial"/>
            </a:endParaRPr>
          </a:p>
          <a:p>
            <a:endParaRPr lang="en-GB" sz="1600"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67578" y="781101"/>
            <a:ext cx="11660037" cy="5295797"/>
          </a:xfrm>
        </p:spPr>
        <p:txBody>
          <a:bodyPr vert="horz" lIns="91440" tIns="45720" rIns="91440" bIns="45720" rtlCol="0" anchor="t">
            <a:normAutofit/>
          </a:bodyPr>
          <a:lstStyle/>
          <a:p>
            <a:pPr algn="just"/>
            <a:r>
              <a:rPr lang="en-GB" dirty="0">
                <a:solidFill>
                  <a:schemeClr val="tx1"/>
                </a:solidFill>
                <a:ea typeface="+mn-lt"/>
                <a:cs typeface="+mn-lt"/>
              </a:rPr>
              <a:t>                                                              </a:t>
            </a:r>
            <a:r>
              <a:rPr lang="en-GB" sz="2400" dirty="0">
                <a:solidFill>
                  <a:schemeClr val="tx1"/>
                </a:solidFill>
                <a:ea typeface="+mn-lt"/>
                <a:cs typeface="+mn-lt"/>
              </a:rPr>
              <a:t>    </a:t>
            </a:r>
            <a:r>
              <a:rPr lang="en-GB" sz="2400" b="1" dirty="0">
                <a:solidFill>
                  <a:schemeClr val="tx1"/>
                </a:solidFill>
                <a:ea typeface="+mn-lt"/>
                <a:cs typeface="+mn-lt"/>
              </a:rPr>
              <a:t>PESTEL Analysis</a:t>
            </a:r>
          </a:p>
          <a:p>
            <a:pPr algn="just"/>
            <a:endParaRPr lang="en-GB" dirty="0">
              <a:solidFill>
                <a:schemeClr val="tx1"/>
              </a:solidFill>
              <a:ea typeface="+mn-lt"/>
              <a:cs typeface="+mn-lt"/>
            </a:endParaRPr>
          </a:p>
          <a:p>
            <a:pPr algn="just"/>
            <a:r>
              <a:rPr lang="en-GB" dirty="0">
                <a:solidFill>
                  <a:schemeClr val="tx1"/>
                </a:solidFill>
                <a:ea typeface="+mn-lt"/>
                <a:cs typeface="+mn-lt"/>
              </a:rPr>
              <a:t>PESTEL is an acronym for the political, economic, sociocultural, technological, environmental, and legal contexts in which a firm operates. </a:t>
            </a:r>
            <a:endParaRPr lang="en-US" dirty="0">
              <a:solidFill>
                <a:schemeClr val="tx1"/>
              </a:solidFill>
              <a:ea typeface="+mn-lt"/>
              <a:cs typeface="+mn-lt"/>
            </a:endParaRPr>
          </a:p>
          <a:p>
            <a:pPr algn="just"/>
            <a:endParaRPr lang="en-GB" dirty="0">
              <a:solidFill>
                <a:schemeClr val="tx1"/>
              </a:solidFill>
              <a:ea typeface="+mn-lt"/>
              <a:cs typeface="+mn-lt"/>
            </a:endParaRPr>
          </a:p>
          <a:p>
            <a:pPr algn="just"/>
            <a:r>
              <a:rPr lang="en-GB" dirty="0">
                <a:solidFill>
                  <a:schemeClr val="tx1"/>
                </a:solidFill>
                <a:ea typeface="+mn-lt"/>
                <a:cs typeface="+mn-lt"/>
              </a:rPr>
              <a:t>A PESTEL analysis helps managers gain a better understanding of the opportunities and threats they face; consequently, the analysis aids in building a better vision of the future business landscape and how the firm might compete profitably. Often used for existing challenges, PESTEL is also helpful for new market research.</a:t>
            </a:r>
            <a:endParaRPr lang="en-US" dirty="0">
              <a:solidFill>
                <a:schemeClr val="tx1"/>
              </a:solidFill>
              <a:ea typeface="+mn-lt"/>
              <a:cs typeface="+mn-lt"/>
            </a:endParaRPr>
          </a:p>
          <a:p>
            <a:pPr algn="just"/>
            <a:r>
              <a:rPr lang="en-GB" dirty="0">
                <a:solidFill>
                  <a:schemeClr val="tx1"/>
                </a:solidFill>
                <a:ea typeface="+mn-lt"/>
                <a:cs typeface="+mn-lt"/>
              </a:rPr>
              <a:t>Understanding PESTEL is critical prior to entry into a new country or region. </a:t>
            </a:r>
            <a:endParaRPr lang="en-GB" dirty="0">
              <a:solidFill>
                <a:schemeClr val="tx1"/>
              </a:solidFill>
              <a:ea typeface="+mn-lt"/>
              <a:cs typeface="Arial"/>
            </a:endParaRPr>
          </a:p>
          <a:p>
            <a:pPr algn="just"/>
            <a:endParaRPr lang="en-GB" dirty="0">
              <a:solidFill>
                <a:schemeClr val="tx1"/>
              </a:solidFill>
              <a:ea typeface="+mn-lt"/>
              <a:cs typeface="+mn-lt"/>
            </a:endParaRPr>
          </a:p>
          <a:p>
            <a:pPr algn="just"/>
            <a:r>
              <a:rPr lang="en-GB" dirty="0">
                <a:solidFill>
                  <a:schemeClr val="tx1"/>
                </a:solidFill>
                <a:ea typeface="+mn-lt"/>
                <a:cs typeface="+mn-lt"/>
              </a:rPr>
              <a:t>The fact that a strategy is congruent with PESTEL in the home environment gives no assurance that it will also align in other countries. </a:t>
            </a:r>
            <a:endParaRPr lang="en-GB" dirty="0">
              <a:solidFill>
                <a:schemeClr val="tx1"/>
              </a:solidFill>
            </a:endParaRPr>
          </a:p>
        </p:txBody>
      </p:sp>
    </p:spTree>
    <p:extLst>
      <p:ext uri="{BB962C8B-B14F-4D97-AF65-F5344CB8AC3E}">
        <p14:creationId xmlns:p14="http://schemas.microsoft.com/office/powerpoint/2010/main" val="2734054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6369" y="1272618"/>
            <a:ext cx="11329358" cy="3500590"/>
          </a:xfrm>
        </p:spPr>
        <p:txBody>
          <a:bodyPr vert="horz" lIns="91440" tIns="45720" rIns="91440" bIns="45720" rtlCol="0" anchor="t">
            <a:normAutofit lnSpcReduction="10000"/>
          </a:bodyPr>
          <a:lstStyle/>
          <a:p>
            <a:pPr algn="l"/>
            <a:endParaRPr lang="en-GB" dirty="0">
              <a:solidFill>
                <a:schemeClr val="tx1"/>
              </a:solidFill>
              <a:ea typeface="+mn-lt"/>
              <a:cs typeface="+mn-lt"/>
            </a:endParaRPr>
          </a:p>
          <a:p>
            <a:pPr algn="l"/>
            <a:r>
              <a:rPr lang="en-GB" dirty="0">
                <a:solidFill>
                  <a:schemeClr val="tx1"/>
                </a:solidFill>
                <a:ea typeface="+mn-lt"/>
                <a:cs typeface="+mn-lt"/>
              </a:rPr>
              <a:t>A PESTEL analysis identifies the challenges and opportunities of a global expansion. Business leaders can decide if it is a viable opportunity by analysing the new market.</a:t>
            </a:r>
            <a:endParaRPr lang="en-GB" dirty="0">
              <a:solidFill>
                <a:schemeClr val="tx1"/>
              </a:solidFill>
            </a:endParaRPr>
          </a:p>
          <a:p>
            <a:pPr algn="l"/>
            <a:endParaRPr lang="en-GB" dirty="0">
              <a:solidFill>
                <a:schemeClr val="tx1"/>
              </a:solidFill>
              <a:ea typeface="+mn-lt"/>
              <a:cs typeface="+mn-lt"/>
            </a:endParaRPr>
          </a:p>
          <a:p>
            <a:pPr algn="l"/>
            <a:endParaRPr lang="en-GB" dirty="0">
              <a:solidFill>
                <a:schemeClr val="tx1"/>
              </a:solidFill>
              <a:ea typeface="+mn-lt"/>
              <a:cs typeface="+mn-lt"/>
            </a:endParaRPr>
          </a:p>
          <a:p>
            <a:pPr algn="l"/>
            <a:r>
              <a:rPr lang="en-GB" dirty="0">
                <a:solidFill>
                  <a:schemeClr val="tx1"/>
                </a:solidFill>
                <a:ea typeface="+mn-lt"/>
                <a:cs typeface="+mn-lt"/>
              </a:rPr>
              <a:t>Global expansion can be a source of new revenue streams and organic growth. It can also help mitigate intense competition through new markets and diversification. Other benefits include improved access to talent pools, investment, and a more diverse customer base.</a:t>
            </a:r>
            <a:endParaRPr lang="en-GB" dirty="0">
              <a:solidFill>
                <a:schemeClr val="tx1"/>
              </a:solidFill>
            </a:endParaRPr>
          </a:p>
          <a:p>
            <a:pPr algn="l"/>
            <a:endParaRPr lang="en-GB" sz="2800" dirty="0">
              <a:solidFill>
                <a:srgbClr val="222222"/>
              </a:solidFill>
            </a:endParaRPr>
          </a:p>
        </p:txBody>
      </p:sp>
    </p:spTree>
    <p:extLst>
      <p:ext uri="{BB962C8B-B14F-4D97-AF65-F5344CB8AC3E}">
        <p14:creationId xmlns:p14="http://schemas.microsoft.com/office/powerpoint/2010/main" val="48016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12675" y="546753"/>
            <a:ext cx="11512232" cy="5458121"/>
          </a:xfrm>
        </p:spPr>
        <p:txBody>
          <a:bodyPr vert="horz" lIns="91440" tIns="45720" rIns="91440" bIns="45720" rtlCol="0" anchor="t">
            <a:noAutofit/>
          </a:bodyPr>
          <a:lstStyle/>
          <a:p>
            <a:pPr marL="457200" indent="-457200" algn="l">
              <a:buFont typeface="Wingdings" panose="05000000000000000000" pitchFamily="2" charset="2"/>
              <a:buChar char="v"/>
            </a:pPr>
            <a:r>
              <a:rPr lang="en-GB" sz="2800" dirty="0">
                <a:solidFill>
                  <a:srgbClr val="222222"/>
                </a:solidFill>
                <a:ea typeface="+mn-lt"/>
                <a:cs typeface="+mn-lt"/>
              </a:rPr>
              <a:t> </a:t>
            </a:r>
            <a:r>
              <a:rPr lang="en-GB" sz="2400" b="1" dirty="0">
                <a:solidFill>
                  <a:schemeClr val="tx1"/>
                </a:solidFill>
                <a:ea typeface="+mn-lt"/>
                <a:cs typeface="+mn-lt"/>
              </a:rPr>
              <a:t>Political factors</a:t>
            </a:r>
            <a:endParaRPr lang="en-GB" sz="2400" b="1" dirty="0">
              <a:solidFill>
                <a:schemeClr val="tx1"/>
              </a:solidFill>
            </a:endParaRPr>
          </a:p>
          <a:p>
            <a:pPr marL="457200" indent="-457200" algn="l">
              <a:buFont typeface="Wingdings" panose="05000000000000000000" pitchFamily="2" charset="2"/>
              <a:buChar char="v"/>
            </a:pPr>
            <a:r>
              <a:rPr lang="en-GB" sz="2400" dirty="0">
                <a:solidFill>
                  <a:schemeClr val="tx1"/>
                </a:solidFill>
                <a:ea typeface="+mn-lt"/>
                <a:cs typeface="+mn-lt"/>
              </a:rPr>
              <a:t> How stable is the political environment in the prospective country?</a:t>
            </a:r>
            <a:endParaRPr lang="en-GB" sz="2400" dirty="0">
              <a:solidFill>
                <a:schemeClr val="tx1"/>
              </a:solidFill>
            </a:endParaRPr>
          </a:p>
          <a:p>
            <a:pPr marL="457200" indent="-457200" algn="l">
              <a:buFont typeface="Wingdings" panose="05000000000000000000" pitchFamily="2" charset="2"/>
              <a:buChar char="v"/>
            </a:pPr>
            <a:endParaRPr lang="en-GB" sz="2400" dirty="0">
              <a:solidFill>
                <a:schemeClr val="tx1"/>
              </a:solidFill>
              <a:ea typeface="+mn-lt"/>
              <a:cs typeface="+mn-lt"/>
            </a:endParaRPr>
          </a:p>
          <a:p>
            <a:pPr marL="457200" indent="-457200" algn="l">
              <a:buFont typeface="Wingdings" panose="05000000000000000000" pitchFamily="2" charset="2"/>
              <a:buChar char="v"/>
            </a:pPr>
            <a:r>
              <a:rPr lang="en-GB" sz="2400" dirty="0">
                <a:solidFill>
                  <a:schemeClr val="tx1"/>
                </a:solidFill>
                <a:ea typeface="+mn-lt"/>
                <a:cs typeface="+mn-lt"/>
              </a:rPr>
              <a:t> What are the local taxation policies? How do these affect your business?</a:t>
            </a:r>
            <a:endParaRPr lang="en-GB" sz="2400" dirty="0">
              <a:solidFill>
                <a:schemeClr val="tx1"/>
              </a:solidFill>
            </a:endParaRPr>
          </a:p>
          <a:p>
            <a:pPr marL="457200" indent="-457200" algn="l">
              <a:buFont typeface="Wingdings" panose="05000000000000000000" pitchFamily="2" charset="2"/>
              <a:buChar char="v"/>
            </a:pPr>
            <a:endParaRPr lang="en-GB" sz="2400" dirty="0">
              <a:solidFill>
                <a:schemeClr val="tx1"/>
              </a:solidFill>
              <a:ea typeface="+mn-lt"/>
              <a:cs typeface="+mn-lt"/>
            </a:endParaRPr>
          </a:p>
          <a:p>
            <a:pPr marL="457200" indent="-457200" algn="l">
              <a:buFont typeface="Wingdings" panose="05000000000000000000" pitchFamily="2" charset="2"/>
              <a:buChar char="v"/>
            </a:pPr>
            <a:r>
              <a:rPr lang="en-GB" sz="2400" dirty="0">
                <a:solidFill>
                  <a:schemeClr val="tx1"/>
                </a:solidFill>
                <a:ea typeface="+mn-lt"/>
                <a:cs typeface="+mn-lt"/>
              </a:rPr>
              <a:t> Is the government involved in trading agreements, such as the European Union (EU), the North American Free Trade Agreement (NAFTA), or the Association of Southeast Asian Nations (ASEAN)?</a:t>
            </a:r>
            <a:endParaRPr lang="en-GB" sz="2400" dirty="0">
              <a:solidFill>
                <a:schemeClr val="tx1"/>
              </a:solidFill>
            </a:endParaRPr>
          </a:p>
          <a:p>
            <a:pPr marL="457200" indent="-457200" algn="l">
              <a:buFont typeface="Wingdings" panose="05000000000000000000" pitchFamily="2" charset="2"/>
              <a:buChar char="v"/>
            </a:pPr>
            <a:endParaRPr lang="en-GB" sz="2400" dirty="0">
              <a:solidFill>
                <a:schemeClr val="tx1"/>
              </a:solidFill>
              <a:ea typeface="+mn-lt"/>
              <a:cs typeface="+mn-lt"/>
            </a:endParaRPr>
          </a:p>
          <a:p>
            <a:pPr marL="457200" indent="-457200" algn="l">
              <a:buFont typeface="Wingdings" panose="05000000000000000000" pitchFamily="2" charset="2"/>
              <a:buChar char="v"/>
            </a:pPr>
            <a:r>
              <a:rPr lang="en-GB" sz="2400" dirty="0">
                <a:solidFill>
                  <a:schemeClr val="tx1"/>
                </a:solidFill>
                <a:ea typeface="+mn-lt"/>
                <a:cs typeface="+mn-lt"/>
              </a:rPr>
              <a:t>What are the country’s foreign-trade regulations?</a:t>
            </a:r>
            <a:endParaRPr lang="en-GB" sz="2400" dirty="0">
              <a:solidFill>
                <a:schemeClr val="tx1"/>
              </a:solidFill>
            </a:endParaRPr>
          </a:p>
          <a:p>
            <a:pPr marL="457200" indent="-457200" algn="l">
              <a:buFont typeface="Wingdings" panose="05000000000000000000" pitchFamily="2" charset="2"/>
              <a:buChar char="v"/>
            </a:pPr>
            <a:endParaRPr lang="en-GB" sz="2800" dirty="0"/>
          </a:p>
        </p:txBody>
      </p:sp>
    </p:spTree>
    <p:extLst>
      <p:ext uri="{BB962C8B-B14F-4D97-AF65-F5344CB8AC3E}">
        <p14:creationId xmlns:p14="http://schemas.microsoft.com/office/powerpoint/2010/main" val="642938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8036" y="1376314"/>
            <a:ext cx="11238855" cy="4374038"/>
          </a:xfrm>
        </p:spPr>
        <p:txBody>
          <a:bodyPr vert="horz" lIns="91440" tIns="45720" rIns="91440" bIns="45720" rtlCol="0" anchor="t">
            <a:noAutofit/>
          </a:bodyPr>
          <a:lstStyle/>
          <a:p>
            <a:pPr algn="l"/>
            <a:r>
              <a:rPr lang="en-GB" b="1" dirty="0">
                <a:solidFill>
                  <a:schemeClr val="tx1"/>
                </a:solidFill>
                <a:ea typeface="+mn-lt"/>
                <a:cs typeface="+mn-lt"/>
              </a:rPr>
              <a:t>Political factors</a:t>
            </a:r>
            <a:endParaRPr lang="en-GB" b="1" dirty="0">
              <a:solidFill>
                <a:schemeClr val="tx1"/>
              </a:solidFill>
            </a:endParaRPr>
          </a:p>
          <a:p>
            <a:pPr algn="l"/>
            <a:endParaRPr lang="en-GB" dirty="0">
              <a:solidFill>
                <a:schemeClr val="tx1"/>
              </a:solidFill>
              <a:ea typeface="+mn-lt"/>
              <a:cs typeface="+mn-lt"/>
            </a:endParaRPr>
          </a:p>
          <a:p>
            <a:pPr algn="l"/>
            <a:r>
              <a:rPr lang="en-GB" dirty="0">
                <a:solidFill>
                  <a:schemeClr val="tx1"/>
                </a:solidFill>
                <a:ea typeface="+mn-lt"/>
                <a:cs typeface="+mn-lt"/>
              </a:rPr>
              <a:t>How stable is the political environment? </a:t>
            </a:r>
          </a:p>
          <a:p>
            <a:pPr algn="l"/>
            <a:endParaRPr lang="en-GB" dirty="0">
              <a:solidFill>
                <a:schemeClr val="tx1"/>
              </a:solidFill>
              <a:ea typeface="+mn-lt"/>
              <a:cs typeface="+mn-lt"/>
            </a:endParaRPr>
          </a:p>
          <a:p>
            <a:pPr algn="just"/>
            <a:r>
              <a:rPr lang="en-GB" dirty="0">
                <a:solidFill>
                  <a:schemeClr val="tx1"/>
                </a:solidFill>
                <a:ea typeface="+mn-lt"/>
                <a:cs typeface="+mn-lt"/>
              </a:rPr>
              <a:t>This is particularly important for companies entering new markets. Government policies on regulation and taxation can vary across national boundaries. </a:t>
            </a:r>
          </a:p>
          <a:p>
            <a:pPr algn="just"/>
            <a:endParaRPr lang="en-GB" dirty="0">
              <a:solidFill>
                <a:schemeClr val="tx1"/>
              </a:solidFill>
              <a:ea typeface="+mn-lt"/>
              <a:cs typeface="+mn-lt"/>
            </a:endParaRPr>
          </a:p>
          <a:p>
            <a:pPr algn="just"/>
            <a:r>
              <a:rPr lang="en-GB" dirty="0">
                <a:solidFill>
                  <a:schemeClr val="tx1"/>
                </a:solidFill>
                <a:ea typeface="+mn-lt"/>
                <a:cs typeface="+mn-lt"/>
              </a:rPr>
              <a:t>Political considerations also encompass trade treaties, such as the EU. Such treaties tend to favour trade among the member countries but impose penalties or less favourable trade terms on non-members.</a:t>
            </a:r>
            <a:endParaRPr lang="en-GB" dirty="0">
              <a:solidFill>
                <a:schemeClr val="tx1"/>
              </a:solidFill>
            </a:endParaRPr>
          </a:p>
          <a:p>
            <a:pPr algn="l"/>
            <a:endParaRPr lang="en-GB" sz="2800" dirty="0">
              <a:solidFill>
                <a:srgbClr val="222222"/>
              </a:solidFill>
            </a:endParaRPr>
          </a:p>
        </p:txBody>
      </p:sp>
    </p:spTree>
    <p:extLst>
      <p:ext uri="{BB962C8B-B14F-4D97-AF65-F5344CB8AC3E}">
        <p14:creationId xmlns:p14="http://schemas.microsoft.com/office/powerpoint/2010/main" val="278395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7369" y="587477"/>
            <a:ext cx="11368726" cy="5238288"/>
          </a:xfrm>
        </p:spPr>
        <p:txBody>
          <a:bodyPr vert="horz" lIns="91440" tIns="45720" rIns="91440" bIns="45720" rtlCol="0" anchor="t">
            <a:noAutofit/>
          </a:bodyPr>
          <a:lstStyle/>
          <a:p>
            <a:pPr algn="just"/>
            <a:r>
              <a:rPr lang="en-GB" b="1" dirty="0">
                <a:solidFill>
                  <a:schemeClr val="tx1"/>
                </a:solidFill>
                <a:ea typeface="+mn-lt"/>
                <a:cs typeface="+mn-lt"/>
              </a:rPr>
              <a:t>Economic Factors</a:t>
            </a:r>
          </a:p>
          <a:p>
            <a:pPr algn="just"/>
            <a:endParaRPr lang="en-GB" b="1" dirty="0">
              <a:solidFill>
                <a:schemeClr val="tx1"/>
              </a:solidFill>
            </a:endParaRPr>
          </a:p>
          <a:p>
            <a:pPr marL="342900" indent="-342900" algn="just">
              <a:buFont typeface="Wingdings" panose="05000000000000000000" pitchFamily="2" charset="2"/>
              <a:buChar char="v"/>
            </a:pPr>
            <a:r>
              <a:rPr lang="en-GB" sz="1800" dirty="0">
                <a:solidFill>
                  <a:schemeClr val="tx1"/>
                </a:solidFill>
                <a:ea typeface="+mn-lt"/>
                <a:cs typeface="+mn-lt"/>
              </a:rPr>
              <a:t>What are the current and forecast interest rates?</a:t>
            </a:r>
            <a:endParaRPr lang="en-GB" sz="1800" dirty="0">
              <a:solidFill>
                <a:schemeClr val="tx1"/>
              </a:solidFill>
            </a:endParaRPr>
          </a:p>
          <a:p>
            <a:pPr marL="342900" indent="-342900" algn="just">
              <a:buFont typeface="Wingdings" panose="05000000000000000000" pitchFamily="2" charset="2"/>
              <a:buChar char="v"/>
            </a:pPr>
            <a:r>
              <a:rPr lang="en-GB" sz="1800" dirty="0">
                <a:solidFill>
                  <a:schemeClr val="tx1"/>
                </a:solidFill>
                <a:ea typeface="+mn-lt"/>
                <a:cs typeface="+mn-lt"/>
              </a:rPr>
              <a:t>What is the current level of inflation in the prospective country? What is it forecast to be? How does this affect the possible growth of your market?</a:t>
            </a:r>
            <a:endParaRPr lang="en-GB" sz="1800" dirty="0">
              <a:solidFill>
                <a:schemeClr val="tx1"/>
              </a:solidFill>
            </a:endParaRPr>
          </a:p>
          <a:p>
            <a:pPr marL="342900" indent="-342900" algn="just">
              <a:buFont typeface="Wingdings" panose="05000000000000000000" pitchFamily="2" charset="2"/>
              <a:buChar char="v"/>
            </a:pPr>
            <a:r>
              <a:rPr lang="en-GB" sz="1800" dirty="0">
                <a:solidFill>
                  <a:schemeClr val="tx1"/>
                </a:solidFill>
                <a:ea typeface="+mn-lt"/>
                <a:cs typeface="+mn-lt"/>
              </a:rPr>
              <a:t> What are local employment levels per capita, and how are they changing?</a:t>
            </a:r>
            <a:endParaRPr lang="en-GB" sz="1800" dirty="0">
              <a:solidFill>
                <a:schemeClr val="tx1"/>
              </a:solidFill>
            </a:endParaRPr>
          </a:p>
          <a:p>
            <a:pPr marL="342900" indent="-342900" algn="just">
              <a:buFont typeface="Wingdings" panose="05000000000000000000" pitchFamily="2" charset="2"/>
              <a:buChar char="v"/>
            </a:pPr>
            <a:r>
              <a:rPr lang="en-GB" sz="1800" dirty="0">
                <a:solidFill>
                  <a:schemeClr val="tx1"/>
                </a:solidFill>
                <a:ea typeface="+mn-lt"/>
                <a:cs typeface="+mn-lt"/>
              </a:rPr>
              <a:t>What are the long-term prospects for the country’s economy, gross domestic product (GDP) per capita, and other economic factors?</a:t>
            </a:r>
            <a:endParaRPr lang="en-GB" sz="1800" dirty="0">
              <a:solidFill>
                <a:schemeClr val="tx1"/>
              </a:solidFill>
            </a:endParaRPr>
          </a:p>
          <a:p>
            <a:pPr marL="342900" indent="-342900" algn="just">
              <a:buFont typeface="Wingdings" panose="05000000000000000000" pitchFamily="2" charset="2"/>
              <a:buChar char="v"/>
            </a:pPr>
            <a:r>
              <a:rPr lang="en-GB" sz="1800" dirty="0">
                <a:solidFill>
                  <a:schemeClr val="tx1"/>
                </a:solidFill>
                <a:ea typeface="+mn-lt"/>
                <a:cs typeface="+mn-lt"/>
              </a:rPr>
              <a:t>What are the current exchange rates between critical markets, and how will they affect the production and distribution of your goods?</a:t>
            </a:r>
            <a:endParaRPr lang="en-GB" sz="1800" dirty="0">
              <a:solidFill>
                <a:schemeClr val="tx1"/>
              </a:solidFill>
            </a:endParaRPr>
          </a:p>
          <a:p>
            <a:pPr marL="285750" indent="-285750" algn="just">
              <a:buFont typeface="Arial"/>
              <a:buChar char="•"/>
            </a:pPr>
            <a:endParaRPr lang="en-GB" sz="1800" dirty="0">
              <a:solidFill>
                <a:schemeClr val="tx1"/>
              </a:solidFill>
            </a:endParaRPr>
          </a:p>
          <a:p>
            <a:pPr algn="just"/>
            <a:r>
              <a:rPr lang="en-GB" sz="1800" dirty="0">
                <a:solidFill>
                  <a:schemeClr val="tx1"/>
                </a:solidFill>
                <a:ea typeface="+mn-lt"/>
                <a:cs typeface="+mn-lt"/>
              </a:rPr>
              <a:t>Inflation rates, interest rates, tariffs, the growth of the local and foreign national economies, and exchange rates are critical. Unemployment, availability of critical labour, and the local cost of labour also have a strong bearing.</a:t>
            </a:r>
            <a:endParaRPr lang="en-GB" sz="1800" dirty="0">
              <a:solidFill>
                <a:schemeClr val="tx1"/>
              </a:solidFill>
            </a:endParaRPr>
          </a:p>
        </p:txBody>
      </p:sp>
    </p:spTree>
    <p:extLst>
      <p:ext uri="{BB962C8B-B14F-4D97-AF65-F5344CB8AC3E}">
        <p14:creationId xmlns:p14="http://schemas.microsoft.com/office/powerpoint/2010/main" val="2574878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31321" y="509046"/>
            <a:ext cx="11329358" cy="5806913"/>
          </a:xfrm>
        </p:spPr>
        <p:txBody>
          <a:bodyPr vert="horz" lIns="91440" tIns="45720" rIns="91440" bIns="45720" rtlCol="0" anchor="t">
            <a:noAutofit/>
          </a:bodyPr>
          <a:lstStyle/>
          <a:p>
            <a:pPr algn="l"/>
            <a:r>
              <a:rPr lang="en-GB" sz="2800" dirty="0">
                <a:solidFill>
                  <a:srgbClr val="222222"/>
                </a:solidFill>
                <a:ea typeface="+mn-lt"/>
                <a:cs typeface="+mn-lt"/>
              </a:rPr>
              <a:t> </a:t>
            </a:r>
            <a:r>
              <a:rPr lang="en-GB" sz="2800" b="1" dirty="0">
                <a:solidFill>
                  <a:schemeClr val="tx1"/>
                </a:solidFill>
                <a:ea typeface="+mn-lt"/>
                <a:cs typeface="+mn-lt"/>
              </a:rPr>
              <a:t>Sociocultural Factors</a:t>
            </a:r>
            <a:endParaRPr lang="en-GB" sz="2800" b="1" dirty="0">
              <a:solidFill>
                <a:schemeClr val="tx1"/>
              </a:solidFill>
            </a:endParaRPr>
          </a:p>
          <a:p>
            <a:pPr marL="457200" indent="-457200" algn="l">
              <a:buFont typeface="Wingdings" panose="05000000000000000000" pitchFamily="2" charset="2"/>
              <a:buChar char="v"/>
            </a:pPr>
            <a:r>
              <a:rPr lang="en-GB" dirty="0">
                <a:solidFill>
                  <a:schemeClr val="tx1"/>
                </a:solidFill>
                <a:ea typeface="+mn-lt"/>
                <a:cs typeface="+mn-lt"/>
              </a:rPr>
              <a:t> What are the local lifestyle trends?</a:t>
            </a:r>
            <a:endParaRPr lang="en-GB" dirty="0">
              <a:solidFill>
                <a:schemeClr val="tx1"/>
              </a:solidFill>
            </a:endParaRPr>
          </a:p>
          <a:p>
            <a:pPr marL="457200" indent="-457200" algn="l">
              <a:buFont typeface="Wingdings" panose="05000000000000000000" pitchFamily="2" charset="2"/>
              <a:buChar char="v"/>
            </a:pPr>
            <a:endParaRPr lang="en-GB" dirty="0">
              <a:solidFill>
                <a:schemeClr val="tx1"/>
              </a:solidFill>
              <a:ea typeface="+mn-lt"/>
              <a:cs typeface="+mn-lt"/>
            </a:endParaRPr>
          </a:p>
          <a:p>
            <a:pPr marL="457200" indent="-457200" algn="l">
              <a:buFont typeface="Wingdings" panose="05000000000000000000" pitchFamily="2" charset="2"/>
              <a:buChar char="v"/>
            </a:pPr>
            <a:r>
              <a:rPr lang="en-GB" dirty="0">
                <a:solidFill>
                  <a:schemeClr val="tx1"/>
                </a:solidFill>
                <a:ea typeface="+mn-lt"/>
                <a:cs typeface="+mn-lt"/>
              </a:rPr>
              <a:t>What are the country’s current demographics, and how are they changing?</a:t>
            </a:r>
            <a:endParaRPr lang="en-GB" dirty="0">
              <a:solidFill>
                <a:schemeClr val="tx1"/>
              </a:solidFill>
            </a:endParaRPr>
          </a:p>
          <a:p>
            <a:pPr marL="457200" indent="-457200" algn="l">
              <a:buFont typeface="Wingdings" panose="05000000000000000000" pitchFamily="2" charset="2"/>
              <a:buChar char="v"/>
            </a:pPr>
            <a:endParaRPr lang="en-GB" dirty="0">
              <a:solidFill>
                <a:schemeClr val="tx1"/>
              </a:solidFill>
              <a:ea typeface="+mn-lt"/>
              <a:cs typeface="+mn-lt"/>
            </a:endParaRPr>
          </a:p>
          <a:p>
            <a:pPr marL="457200" indent="-457200" algn="l">
              <a:buFont typeface="Wingdings" panose="05000000000000000000" pitchFamily="2" charset="2"/>
              <a:buChar char="v"/>
            </a:pPr>
            <a:r>
              <a:rPr lang="en-GB" dirty="0">
                <a:solidFill>
                  <a:schemeClr val="tx1"/>
                </a:solidFill>
                <a:ea typeface="+mn-lt"/>
                <a:cs typeface="+mn-lt"/>
              </a:rPr>
              <a:t>What is the level and distribution of education and income?</a:t>
            </a:r>
            <a:endParaRPr lang="en-GB" dirty="0">
              <a:solidFill>
                <a:schemeClr val="tx1"/>
              </a:solidFill>
            </a:endParaRPr>
          </a:p>
          <a:p>
            <a:pPr marL="457200" indent="-457200" algn="l">
              <a:buFont typeface="Wingdings" panose="05000000000000000000" pitchFamily="2" charset="2"/>
              <a:buChar char="v"/>
            </a:pPr>
            <a:endParaRPr lang="en-GB" dirty="0">
              <a:solidFill>
                <a:schemeClr val="tx1"/>
              </a:solidFill>
              <a:ea typeface="+mn-lt"/>
              <a:cs typeface="+mn-lt"/>
            </a:endParaRPr>
          </a:p>
          <a:p>
            <a:pPr marL="457200" indent="-457200" algn="l">
              <a:buFont typeface="Wingdings" panose="05000000000000000000" pitchFamily="2" charset="2"/>
              <a:buChar char="v"/>
            </a:pPr>
            <a:r>
              <a:rPr lang="en-GB" dirty="0">
                <a:solidFill>
                  <a:schemeClr val="tx1"/>
                </a:solidFill>
                <a:ea typeface="+mn-lt"/>
                <a:cs typeface="+mn-lt"/>
              </a:rPr>
              <a:t> What are the dominant local religions, and what influence do they have on consumer attitudes and opinions?</a:t>
            </a:r>
            <a:endParaRPr lang="en-GB" dirty="0">
              <a:solidFill>
                <a:schemeClr val="tx1"/>
              </a:solidFill>
            </a:endParaRPr>
          </a:p>
          <a:p>
            <a:pPr marL="457200" indent="-457200" algn="l">
              <a:buFont typeface="Wingdings" panose="05000000000000000000" pitchFamily="2" charset="2"/>
              <a:buChar char="v"/>
            </a:pPr>
            <a:endParaRPr lang="en-GB" dirty="0">
              <a:solidFill>
                <a:schemeClr val="tx1"/>
              </a:solidFill>
              <a:ea typeface="+mn-lt"/>
              <a:cs typeface="+mn-lt"/>
            </a:endParaRPr>
          </a:p>
          <a:p>
            <a:pPr marL="457200" indent="-457200" algn="l">
              <a:buFont typeface="Wingdings" panose="05000000000000000000" pitchFamily="2" charset="2"/>
              <a:buChar char="v"/>
            </a:pPr>
            <a:r>
              <a:rPr lang="en-GB" dirty="0">
                <a:solidFill>
                  <a:schemeClr val="tx1"/>
                </a:solidFill>
                <a:ea typeface="+mn-lt"/>
                <a:cs typeface="+mn-lt"/>
              </a:rPr>
              <a:t>What is the level of consumerism, and what are the popular attitudes toward it?</a:t>
            </a:r>
            <a:endParaRPr lang="en-GB" dirty="0">
              <a:solidFill>
                <a:schemeClr val="tx1"/>
              </a:solidFill>
            </a:endParaRPr>
          </a:p>
          <a:p>
            <a:pPr marL="285750" indent="-285750" algn="l">
              <a:buChar char="•"/>
            </a:pPr>
            <a:endParaRPr lang="en-GB" sz="1400" dirty="0">
              <a:solidFill>
                <a:srgbClr val="222222"/>
              </a:solidFill>
            </a:endParaRPr>
          </a:p>
        </p:txBody>
      </p:sp>
    </p:spTree>
    <p:extLst>
      <p:ext uri="{BB962C8B-B14F-4D97-AF65-F5344CB8AC3E}">
        <p14:creationId xmlns:p14="http://schemas.microsoft.com/office/powerpoint/2010/main" val="3223579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1017" y="536004"/>
            <a:ext cx="11329358" cy="5785991"/>
          </a:xfrm>
        </p:spPr>
        <p:txBody>
          <a:bodyPr vert="horz" lIns="91440" tIns="45720" rIns="91440" bIns="45720" rtlCol="0" anchor="t">
            <a:noAutofit/>
          </a:bodyPr>
          <a:lstStyle/>
          <a:p>
            <a:pPr marL="342900" indent="-342900" algn="just">
              <a:buFont typeface="Wingdings" panose="05000000000000000000" pitchFamily="2" charset="2"/>
              <a:buChar char="v"/>
            </a:pPr>
            <a:r>
              <a:rPr lang="en-GB" sz="1800" dirty="0">
                <a:solidFill>
                  <a:schemeClr val="tx1"/>
                </a:solidFill>
                <a:ea typeface="+mn-lt"/>
                <a:cs typeface="+mn-lt"/>
              </a:rPr>
              <a:t> </a:t>
            </a:r>
            <a:r>
              <a:rPr lang="en-GB" sz="1800" b="1" dirty="0">
                <a:solidFill>
                  <a:schemeClr val="tx1"/>
                </a:solidFill>
                <a:ea typeface="+mn-lt"/>
                <a:cs typeface="+mn-lt"/>
              </a:rPr>
              <a:t>Sociocultural Factor</a:t>
            </a:r>
            <a:r>
              <a:rPr lang="en-GB" sz="1800" dirty="0">
                <a:solidFill>
                  <a:schemeClr val="tx1"/>
                </a:solidFill>
                <a:ea typeface="+mn-lt"/>
                <a:cs typeface="+mn-lt"/>
              </a:rPr>
              <a:t> </a:t>
            </a:r>
          </a:p>
          <a:p>
            <a:pPr marL="342900" indent="-342900" algn="just">
              <a:buFont typeface="Wingdings" panose="05000000000000000000" pitchFamily="2" charset="2"/>
              <a:buChar char="v"/>
            </a:pPr>
            <a:endParaRPr lang="en-GB" sz="1800" dirty="0">
              <a:solidFill>
                <a:schemeClr val="tx1"/>
              </a:solidFill>
              <a:ea typeface="+mn-lt"/>
              <a:cs typeface="+mn-lt"/>
            </a:endParaRPr>
          </a:p>
          <a:p>
            <a:pPr marL="342900" indent="-342900" algn="just">
              <a:buFont typeface="Wingdings" panose="05000000000000000000" pitchFamily="2" charset="2"/>
              <a:buChar char="v"/>
            </a:pPr>
            <a:r>
              <a:rPr lang="en-GB" sz="1800" dirty="0">
                <a:solidFill>
                  <a:schemeClr val="tx1"/>
                </a:solidFill>
                <a:ea typeface="+mn-lt"/>
                <a:cs typeface="+mn-lt"/>
              </a:rPr>
              <a:t>What pending legislation could affect corporate social policies (e.g., domestic-partner benefits or maternity and paternity leave)?</a:t>
            </a:r>
          </a:p>
          <a:p>
            <a:pPr marL="342900" indent="-342900" algn="just">
              <a:buFont typeface="Wingdings" panose="05000000000000000000" pitchFamily="2" charset="2"/>
              <a:buChar char="v"/>
            </a:pPr>
            <a:r>
              <a:rPr lang="en-GB" sz="1800" dirty="0">
                <a:solidFill>
                  <a:schemeClr val="tx1"/>
                </a:solidFill>
                <a:ea typeface="+mn-lt"/>
                <a:cs typeface="+mn-lt"/>
              </a:rPr>
              <a:t> What are the attitudes toward work and leisure?</a:t>
            </a:r>
            <a:endParaRPr lang="en-GB" sz="1800" dirty="0">
              <a:solidFill>
                <a:schemeClr val="tx1"/>
              </a:solidFill>
            </a:endParaRPr>
          </a:p>
          <a:p>
            <a:pPr algn="just"/>
            <a:endParaRPr lang="en-GB" sz="1800" dirty="0">
              <a:solidFill>
                <a:schemeClr val="tx1"/>
              </a:solidFill>
              <a:ea typeface="+mn-lt"/>
              <a:cs typeface="+mn-lt"/>
            </a:endParaRPr>
          </a:p>
          <a:p>
            <a:pPr algn="just"/>
            <a:endParaRPr lang="en-GB" sz="1800" dirty="0">
              <a:solidFill>
                <a:schemeClr val="tx1"/>
              </a:solidFill>
              <a:ea typeface="+mn-lt"/>
              <a:cs typeface="+mn-lt"/>
            </a:endParaRPr>
          </a:p>
          <a:p>
            <a:pPr algn="just"/>
            <a:r>
              <a:rPr lang="en-GB" sz="1800" dirty="0">
                <a:solidFill>
                  <a:schemeClr val="tx1"/>
                </a:solidFill>
                <a:ea typeface="+mn-lt"/>
                <a:cs typeface="+mn-lt"/>
              </a:rPr>
              <a:t>The social and cultural influences on business vary from country to country. Depending on the type of business, factors such as the local languages, the dominant religions, the cultural views toward leisure time, and the age and lifespan demographics may be critical. </a:t>
            </a:r>
          </a:p>
          <a:p>
            <a:pPr algn="just"/>
            <a:endParaRPr lang="en-GB" sz="1800" dirty="0">
              <a:solidFill>
                <a:schemeClr val="tx1"/>
              </a:solidFill>
              <a:ea typeface="+mn-lt"/>
              <a:cs typeface="+mn-lt"/>
            </a:endParaRPr>
          </a:p>
          <a:p>
            <a:pPr algn="just"/>
            <a:r>
              <a:rPr lang="en-GB" sz="1800" dirty="0">
                <a:solidFill>
                  <a:schemeClr val="tx1"/>
                </a:solidFill>
                <a:ea typeface="+mn-lt"/>
                <a:cs typeface="+mn-lt"/>
              </a:rPr>
              <a:t>Local socio-cultural characteristics also include attitudes toward consumerism, environmentalism, and the roles of men and women in society. For example, Coca-Cola and PepsiCo have grown in international markets due to the increasing level of consumerism outside the United States.</a:t>
            </a:r>
            <a:endParaRPr lang="en-GB" sz="1800" dirty="0">
              <a:solidFill>
                <a:schemeClr val="tx1"/>
              </a:solidFill>
            </a:endParaRPr>
          </a:p>
          <a:p>
            <a:pPr marL="285750" indent="-285750" algn="just">
              <a:buFont typeface="Arial"/>
              <a:buChar char="•"/>
            </a:pPr>
            <a:endParaRPr lang="en-GB" sz="2400" dirty="0">
              <a:solidFill>
                <a:srgbClr val="222222"/>
              </a:solidFill>
            </a:endParaRPr>
          </a:p>
          <a:p>
            <a:pPr algn="just"/>
            <a:endParaRPr lang="en-GB" sz="1200" dirty="0">
              <a:solidFill>
                <a:srgbClr val="222222"/>
              </a:solidFill>
            </a:endParaRPr>
          </a:p>
        </p:txBody>
      </p:sp>
    </p:spTree>
    <p:extLst>
      <p:ext uri="{BB962C8B-B14F-4D97-AF65-F5344CB8AC3E}">
        <p14:creationId xmlns:p14="http://schemas.microsoft.com/office/powerpoint/2010/main" val="4159361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16944" y="518473"/>
            <a:ext cx="11775056" cy="5225695"/>
          </a:xfrm>
        </p:spPr>
        <p:txBody>
          <a:bodyPr vert="horz" lIns="91440" tIns="45720" rIns="91440" bIns="45720" rtlCol="0" anchor="t">
            <a:noAutofit/>
          </a:bodyPr>
          <a:lstStyle/>
          <a:p>
            <a:pPr algn="l"/>
            <a:endParaRPr lang="en-GB" sz="1600" dirty="0">
              <a:solidFill>
                <a:srgbClr val="222222"/>
              </a:solidFill>
              <a:ea typeface="+mn-lt"/>
              <a:cs typeface="+mn-lt"/>
            </a:endParaRPr>
          </a:p>
          <a:p>
            <a:pPr algn="l"/>
            <a:r>
              <a:rPr lang="en-GB" sz="2400" dirty="0">
                <a:solidFill>
                  <a:schemeClr val="tx1"/>
                </a:solidFill>
                <a:ea typeface="+mn-lt"/>
                <a:cs typeface="+mn-lt"/>
              </a:rPr>
              <a:t>  </a:t>
            </a:r>
            <a:r>
              <a:rPr lang="en-GB" sz="2400" b="1" dirty="0">
                <a:solidFill>
                  <a:schemeClr val="tx1"/>
                </a:solidFill>
                <a:ea typeface="+mn-lt"/>
                <a:cs typeface="+mn-lt"/>
              </a:rPr>
              <a:t>Technological  Factors</a:t>
            </a:r>
            <a:endParaRPr lang="en-GB" sz="2400" b="1" dirty="0">
              <a:solidFill>
                <a:schemeClr val="tx1"/>
              </a:solidFill>
            </a:endParaRPr>
          </a:p>
          <a:p>
            <a:pPr marL="457200" indent="-457200" algn="l">
              <a:buChar char="•"/>
            </a:pPr>
            <a:r>
              <a:rPr lang="en-GB" dirty="0">
                <a:solidFill>
                  <a:schemeClr val="tx1"/>
                </a:solidFill>
                <a:ea typeface="+mn-lt"/>
                <a:cs typeface="+mn-lt"/>
              </a:rPr>
              <a:t> To what level do the local government and industry fund research, and are those levels changing?</a:t>
            </a:r>
            <a:endParaRPr lang="en-GB" dirty="0">
              <a:solidFill>
                <a:schemeClr val="tx1"/>
              </a:solidFill>
            </a:endParaRPr>
          </a:p>
          <a:p>
            <a:pPr marL="457200" indent="-457200" algn="l">
              <a:buChar char="•"/>
            </a:pPr>
            <a:r>
              <a:rPr lang="en-GB" dirty="0">
                <a:solidFill>
                  <a:schemeClr val="tx1"/>
                </a:solidFill>
                <a:ea typeface="+mn-lt"/>
                <a:cs typeface="+mn-lt"/>
              </a:rPr>
              <a:t>What is the local government’s and industry’s level of interest and focus on technology?</a:t>
            </a:r>
            <a:endParaRPr lang="en-GB" dirty="0">
              <a:solidFill>
                <a:schemeClr val="tx1"/>
              </a:solidFill>
            </a:endParaRPr>
          </a:p>
          <a:p>
            <a:pPr marL="457200" indent="-457200" algn="l">
              <a:buChar char="•"/>
            </a:pPr>
            <a:r>
              <a:rPr lang="en-GB" dirty="0">
                <a:solidFill>
                  <a:schemeClr val="tx1"/>
                </a:solidFill>
                <a:ea typeface="+mn-lt"/>
                <a:cs typeface="+mn-lt"/>
              </a:rPr>
              <a:t>How mature is the technology?</a:t>
            </a:r>
            <a:endParaRPr lang="en-GB" dirty="0">
              <a:solidFill>
                <a:schemeClr val="tx1"/>
              </a:solidFill>
            </a:endParaRPr>
          </a:p>
          <a:p>
            <a:pPr marL="457200" indent="-457200" algn="l">
              <a:buChar char="•"/>
            </a:pPr>
            <a:r>
              <a:rPr lang="en-GB" dirty="0">
                <a:solidFill>
                  <a:schemeClr val="tx1"/>
                </a:solidFill>
                <a:ea typeface="+mn-lt"/>
                <a:cs typeface="+mn-lt"/>
              </a:rPr>
              <a:t>What is the status of intellectual property issues in the local environment?</a:t>
            </a:r>
            <a:endParaRPr lang="en-GB" dirty="0">
              <a:solidFill>
                <a:schemeClr val="tx1"/>
              </a:solidFill>
            </a:endParaRPr>
          </a:p>
          <a:p>
            <a:pPr marL="457200" indent="-457200" algn="l">
              <a:buChar char="•"/>
            </a:pPr>
            <a:r>
              <a:rPr lang="en-GB" dirty="0">
                <a:solidFill>
                  <a:schemeClr val="tx1"/>
                </a:solidFill>
                <a:ea typeface="+mn-lt"/>
                <a:cs typeface="+mn-lt"/>
              </a:rPr>
              <a:t> Are potentially disruptive technologies in adjacent industries creeping in at the edges of the focal industry?</a:t>
            </a:r>
            <a:endParaRPr lang="en-GB" dirty="0">
              <a:solidFill>
                <a:schemeClr val="tx1"/>
              </a:solidFill>
            </a:endParaRPr>
          </a:p>
          <a:p>
            <a:pPr algn="l"/>
            <a:r>
              <a:rPr lang="en-GB" dirty="0">
                <a:solidFill>
                  <a:schemeClr val="tx1"/>
                </a:solidFill>
                <a:ea typeface="+mn-lt"/>
                <a:cs typeface="+mn-lt"/>
              </a:rPr>
              <a:t>New technology may also provide the opportunity for more innovative products and services, such as online stock trading and remote working. Such changes have the potential to change the face of the business landscape.</a:t>
            </a:r>
            <a:endParaRPr lang="en-GB" dirty="0">
              <a:solidFill>
                <a:schemeClr val="tx1"/>
              </a:solidFill>
            </a:endParaRPr>
          </a:p>
          <a:p>
            <a:pPr algn="l"/>
            <a:endParaRPr lang="en-GB" sz="2800" dirty="0">
              <a:solidFill>
                <a:srgbClr val="222222"/>
              </a:solidFill>
            </a:endParaRPr>
          </a:p>
        </p:txBody>
      </p:sp>
    </p:spTree>
    <p:extLst>
      <p:ext uri="{BB962C8B-B14F-4D97-AF65-F5344CB8AC3E}">
        <p14:creationId xmlns:p14="http://schemas.microsoft.com/office/powerpoint/2010/main" val="2243872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890074" cy="6788478"/>
          </a:xfrm>
        </p:spPr>
        <p:txBody>
          <a:bodyPr vert="horz" lIns="91440" tIns="45720" rIns="91440" bIns="45720" rtlCol="0" anchor="t">
            <a:noAutofit/>
          </a:bodyPr>
          <a:lstStyle/>
          <a:p>
            <a:pPr algn="l"/>
            <a:r>
              <a:rPr lang="en-GB" dirty="0">
                <a:solidFill>
                  <a:srgbClr val="222222"/>
                </a:solidFill>
                <a:ea typeface="+mn-lt"/>
                <a:cs typeface="+mn-lt"/>
              </a:rPr>
              <a:t>          </a:t>
            </a:r>
            <a:r>
              <a:rPr lang="en-GB" dirty="0">
                <a:solidFill>
                  <a:schemeClr val="tx1"/>
                </a:solidFill>
                <a:ea typeface="+mn-lt"/>
                <a:cs typeface="+mn-lt"/>
              </a:rPr>
              <a:t> </a:t>
            </a:r>
            <a:r>
              <a:rPr lang="en-GB" sz="3200" b="1" dirty="0">
                <a:solidFill>
                  <a:schemeClr val="tx1"/>
                </a:solidFill>
                <a:ea typeface="+mn-lt"/>
                <a:cs typeface="+mn-lt"/>
              </a:rPr>
              <a:t>Environmental Factors</a:t>
            </a:r>
            <a:endParaRPr lang="en-GB" sz="3200" b="1" dirty="0">
              <a:solidFill>
                <a:schemeClr val="tx1"/>
              </a:solidFill>
            </a:endParaRPr>
          </a:p>
          <a:p>
            <a:pPr marL="342900" indent="-342900" algn="l">
              <a:buChar char="•"/>
            </a:pPr>
            <a:r>
              <a:rPr lang="en-GB" dirty="0">
                <a:solidFill>
                  <a:schemeClr val="tx1"/>
                </a:solidFill>
                <a:ea typeface="+mn-lt"/>
                <a:cs typeface="+mn-lt"/>
              </a:rPr>
              <a:t> What are the local environmental issues?</a:t>
            </a:r>
            <a:endParaRPr lang="en-GB" dirty="0">
              <a:solidFill>
                <a:schemeClr val="tx1"/>
              </a:solidFill>
            </a:endParaRPr>
          </a:p>
          <a:p>
            <a:pPr marL="342900" indent="-342900" algn="l">
              <a:buChar char="•"/>
            </a:pPr>
            <a:r>
              <a:rPr lang="en-GB" dirty="0">
                <a:solidFill>
                  <a:schemeClr val="tx1"/>
                </a:solidFill>
                <a:ea typeface="+mn-lt"/>
                <a:cs typeface="+mn-lt"/>
              </a:rPr>
              <a:t>Are there any pending ecological or environmental issues relevant to your industry?</a:t>
            </a:r>
            <a:endParaRPr lang="en-GB" dirty="0">
              <a:solidFill>
                <a:schemeClr val="tx1"/>
              </a:solidFill>
            </a:endParaRPr>
          </a:p>
          <a:p>
            <a:pPr marL="342900" indent="-342900" algn="l">
              <a:buChar char="•"/>
            </a:pPr>
            <a:r>
              <a:rPr lang="en-GB" dirty="0">
                <a:solidFill>
                  <a:schemeClr val="tx1"/>
                </a:solidFill>
                <a:ea typeface="+mn-lt"/>
                <a:cs typeface="+mn-lt"/>
              </a:rPr>
              <a:t> How do the activities of international activist groups (e.g., Greenpeace, Earth First!, and People for the Ethical Treatment of Animals [PETA]) affect your business?</a:t>
            </a:r>
            <a:endParaRPr lang="en-GB" dirty="0">
              <a:solidFill>
                <a:schemeClr val="tx1"/>
              </a:solidFill>
            </a:endParaRPr>
          </a:p>
          <a:p>
            <a:pPr marL="342900" indent="-342900" algn="l">
              <a:buChar char="•"/>
            </a:pPr>
            <a:r>
              <a:rPr lang="en-GB" dirty="0">
                <a:solidFill>
                  <a:schemeClr val="tx1"/>
                </a:solidFill>
                <a:ea typeface="+mn-lt"/>
                <a:cs typeface="+mn-lt"/>
              </a:rPr>
              <a:t> Are there environmental-protection laws?</a:t>
            </a:r>
            <a:endParaRPr lang="en-GB" dirty="0">
              <a:solidFill>
                <a:schemeClr val="tx1"/>
              </a:solidFill>
            </a:endParaRPr>
          </a:p>
          <a:p>
            <a:pPr marL="342900" indent="-342900" algn="l">
              <a:buChar char="•"/>
            </a:pPr>
            <a:r>
              <a:rPr lang="en-GB" dirty="0">
                <a:solidFill>
                  <a:schemeClr val="tx1"/>
                </a:solidFill>
                <a:ea typeface="+mn-lt"/>
                <a:cs typeface="+mn-lt"/>
              </a:rPr>
              <a:t> What are the regulations regarding waste disposal and energy consumption?</a:t>
            </a:r>
            <a:endParaRPr lang="en-GB" dirty="0">
              <a:solidFill>
                <a:schemeClr val="tx1"/>
              </a:solidFill>
            </a:endParaRPr>
          </a:p>
          <a:p>
            <a:pPr algn="l"/>
            <a:endParaRPr lang="en-GB" dirty="0">
              <a:solidFill>
                <a:schemeClr val="tx1"/>
              </a:solidFill>
            </a:endParaRPr>
          </a:p>
          <a:p>
            <a:pPr algn="l"/>
            <a:r>
              <a:rPr lang="en-GB" dirty="0">
                <a:solidFill>
                  <a:schemeClr val="tx1"/>
                </a:solidFill>
                <a:ea typeface="+mn-lt"/>
                <a:cs typeface="+mn-lt"/>
              </a:rPr>
              <a:t>Environmental factors are also evaluated on the footprint left by a firm on its respective surroundings. For consumer-product companies like PepsiCo, for instance, this can encompass the waste-management and organic-farming practices used in the countries where raw materials are obtained. </a:t>
            </a:r>
          </a:p>
          <a:p>
            <a:pPr algn="l"/>
            <a:r>
              <a:rPr lang="en-GB" dirty="0">
                <a:solidFill>
                  <a:schemeClr val="tx1"/>
                </a:solidFill>
                <a:ea typeface="+mn-lt"/>
                <a:cs typeface="+mn-lt"/>
              </a:rPr>
              <a:t>Similarly, in consumer markets, it may refer to the degree to which packaging is biodegradable or recyclable.</a:t>
            </a:r>
            <a:endParaRPr lang="en-GB" dirty="0">
              <a:solidFill>
                <a:schemeClr val="tx1"/>
              </a:solidFill>
            </a:endParaRPr>
          </a:p>
          <a:p>
            <a:pPr marL="285750" indent="-285750" algn="l">
              <a:buFont typeface="Arial"/>
              <a:buChar char="•"/>
            </a:pPr>
            <a:endParaRPr lang="en-GB" dirty="0">
              <a:solidFill>
                <a:srgbClr val="222222"/>
              </a:solidFill>
            </a:endParaRPr>
          </a:p>
          <a:p>
            <a:pPr algn="l"/>
            <a:endParaRPr lang="en-GB" dirty="0">
              <a:solidFill>
                <a:srgbClr val="222222"/>
              </a:solidFill>
            </a:endParaRPr>
          </a:p>
        </p:txBody>
      </p:sp>
    </p:spTree>
    <p:extLst>
      <p:ext uri="{BB962C8B-B14F-4D97-AF65-F5344CB8AC3E}">
        <p14:creationId xmlns:p14="http://schemas.microsoft.com/office/powerpoint/2010/main" val="3575421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2033848" cy="6788478"/>
          </a:xfrm>
        </p:spPr>
        <p:txBody>
          <a:bodyPr vert="horz" lIns="91440" tIns="45720" rIns="91440" bIns="45720" rtlCol="0" anchor="t">
            <a:normAutofit/>
          </a:bodyPr>
          <a:lstStyle/>
          <a:p>
            <a:pPr algn="l"/>
            <a:r>
              <a:rPr lang="en-GB" dirty="0">
                <a:solidFill>
                  <a:srgbClr val="222222"/>
                </a:solidFill>
                <a:ea typeface="+mn-lt"/>
                <a:cs typeface="+mn-lt"/>
              </a:rPr>
              <a:t> </a:t>
            </a:r>
            <a:r>
              <a:rPr lang="en-GB" b="1" dirty="0">
                <a:solidFill>
                  <a:schemeClr val="tx1"/>
                </a:solidFill>
                <a:ea typeface="+mn-lt"/>
                <a:cs typeface="+mn-lt"/>
              </a:rPr>
              <a:t>Legal Factors</a:t>
            </a:r>
            <a:endParaRPr lang="en-GB" b="1" dirty="0">
              <a:solidFill>
                <a:schemeClr val="tx1"/>
              </a:solidFill>
            </a:endParaRPr>
          </a:p>
          <a:p>
            <a:pPr marL="342900" indent="-342900" algn="l">
              <a:buChar char="•"/>
            </a:pPr>
            <a:r>
              <a:rPr lang="en-GB" dirty="0">
                <a:solidFill>
                  <a:schemeClr val="tx1"/>
                </a:solidFill>
                <a:ea typeface="+mn-lt"/>
                <a:cs typeface="+mn-lt"/>
              </a:rPr>
              <a:t> What are the local government’s regulations regarding monopolies and private property?</a:t>
            </a:r>
            <a:endParaRPr lang="en-GB" dirty="0">
              <a:solidFill>
                <a:schemeClr val="tx1"/>
              </a:solidFill>
            </a:endParaRPr>
          </a:p>
          <a:p>
            <a:pPr marL="342900" indent="-342900" algn="l">
              <a:buChar char="•"/>
            </a:pPr>
            <a:r>
              <a:rPr lang="en-GB" dirty="0">
                <a:solidFill>
                  <a:schemeClr val="tx1"/>
                </a:solidFill>
                <a:ea typeface="+mn-lt"/>
                <a:cs typeface="+mn-lt"/>
              </a:rPr>
              <a:t> Does intellectual property have legal protections?</a:t>
            </a:r>
            <a:endParaRPr lang="en-GB" dirty="0">
              <a:solidFill>
                <a:schemeClr val="tx1"/>
              </a:solidFill>
            </a:endParaRPr>
          </a:p>
          <a:p>
            <a:pPr marL="342900" indent="-342900" algn="l">
              <a:buChar char="•"/>
            </a:pPr>
            <a:r>
              <a:rPr lang="en-GB" dirty="0">
                <a:solidFill>
                  <a:schemeClr val="tx1"/>
                </a:solidFill>
                <a:ea typeface="+mn-lt"/>
                <a:cs typeface="+mn-lt"/>
              </a:rPr>
              <a:t> Are there relevant consumer laws?</a:t>
            </a:r>
            <a:endParaRPr lang="en-GB" dirty="0">
              <a:solidFill>
                <a:schemeClr val="tx1"/>
              </a:solidFill>
            </a:endParaRPr>
          </a:p>
          <a:p>
            <a:pPr marL="342900" indent="-342900" algn="l">
              <a:buChar char="•"/>
            </a:pPr>
            <a:r>
              <a:rPr lang="en-GB" dirty="0">
                <a:solidFill>
                  <a:schemeClr val="tx1"/>
                </a:solidFill>
                <a:ea typeface="+mn-lt"/>
                <a:cs typeface="+mn-lt"/>
              </a:rPr>
              <a:t>What is the status of employment, health and safety, and product safety laws?</a:t>
            </a:r>
            <a:endParaRPr lang="en-GB" dirty="0">
              <a:solidFill>
                <a:schemeClr val="tx1"/>
              </a:solidFill>
            </a:endParaRPr>
          </a:p>
          <a:p>
            <a:pPr algn="l"/>
            <a:endParaRPr lang="en-GB" dirty="0">
              <a:solidFill>
                <a:schemeClr val="tx1"/>
              </a:solidFill>
            </a:endParaRPr>
          </a:p>
          <a:p>
            <a:pPr algn="l"/>
            <a:r>
              <a:rPr lang="en-GB" b="1" dirty="0">
                <a:solidFill>
                  <a:schemeClr val="tx1"/>
                </a:solidFill>
                <a:ea typeface="+mn-lt"/>
                <a:cs typeface="+mn-lt"/>
              </a:rPr>
              <a:t>Legal Factors</a:t>
            </a:r>
            <a:endParaRPr lang="en-GB" dirty="0">
              <a:solidFill>
                <a:schemeClr val="tx1"/>
              </a:solidFill>
            </a:endParaRPr>
          </a:p>
          <a:p>
            <a:pPr algn="l"/>
            <a:r>
              <a:rPr lang="en-GB" dirty="0">
                <a:solidFill>
                  <a:schemeClr val="tx1"/>
                </a:solidFill>
                <a:ea typeface="+mn-lt"/>
                <a:cs typeface="+mn-lt"/>
              </a:rPr>
              <a:t>Finally, legal factors reflect the laws and regulations relevant to the region and the organization. Legal factors can include whether the rule of law is well established, how easily or quickly laws and regulations may change, and what the costs of regulatory compliance are. </a:t>
            </a:r>
          </a:p>
          <a:p>
            <a:pPr algn="l"/>
            <a:r>
              <a:rPr lang="en-GB" dirty="0">
                <a:solidFill>
                  <a:schemeClr val="tx1"/>
                </a:solidFill>
                <a:ea typeface="+mn-lt"/>
                <a:cs typeface="+mn-lt"/>
              </a:rPr>
              <a:t>For example, Coca-Cola’s market share in Europe is greater than 50 percent; as a result, regulators have asked that the company give shelf space in its coolers to competitive products in order to provide greater consumer choice.</a:t>
            </a:r>
            <a:r>
              <a:rPr lang="en-GB" baseline="30000" dirty="0">
                <a:solidFill>
                  <a:schemeClr val="tx1"/>
                </a:solidFill>
                <a:ea typeface="+mn-lt"/>
                <a:cs typeface="+mn-lt"/>
              </a:rPr>
              <a:t>2</a:t>
            </a:r>
            <a:endParaRPr lang="en-GB" dirty="0">
              <a:solidFill>
                <a:schemeClr val="tx1"/>
              </a:solidFill>
            </a:endParaRPr>
          </a:p>
          <a:p>
            <a:pPr algn="l"/>
            <a:endParaRPr lang="en-GB" sz="1400" dirty="0">
              <a:solidFill>
                <a:srgbClr val="222222"/>
              </a:solidFill>
            </a:endParaRPr>
          </a:p>
          <a:p>
            <a:pPr algn="l">
              <a:buFont typeface="Arial"/>
              <a:buChar char="•"/>
            </a:pPr>
            <a:endParaRPr lang="en-GB" sz="1400" dirty="0">
              <a:solidFill>
                <a:srgbClr val="222222"/>
              </a:solidFill>
            </a:endParaRPr>
          </a:p>
          <a:p>
            <a:pPr marL="285750" indent="-285750" algn="l">
              <a:buFont typeface="Arial"/>
              <a:buChar char="•"/>
            </a:pPr>
            <a:endParaRPr lang="en-GB" sz="1400" dirty="0">
              <a:solidFill>
                <a:srgbClr val="222222"/>
              </a:solidFill>
            </a:endParaRPr>
          </a:p>
          <a:p>
            <a:pPr algn="l"/>
            <a:endParaRPr lang="en-GB" sz="1400" dirty="0">
              <a:solidFill>
                <a:srgbClr val="222222"/>
              </a:solidFill>
            </a:endParaRPr>
          </a:p>
        </p:txBody>
      </p:sp>
    </p:spTree>
    <p:extLst>
      <p:ext uri="{BB962C8B-B14F-4D97-AF65-F5344CB8AC3E}">
        <p14:creationId xmlns:p14="http://schemas.microsoft.com/office/powerpoint/2010/main" val="1728379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rmAutofit/>
          </a:bodyPr>
          <a:lstStyle/>
          <a:p>
            <a:pPr algn="l"/>
            <a:r>
              <a:rPr lang="en-GB" sz="2400" b="1" dirty="0">
                <a:solidFill>
                  <a:schemeClr val="tx1"/>
                </a:solidFill>
                <a:latin typeface="Sorts Mill Goudy"/>
                <a:ea typeface="Sorts Mill Goudy"/>
                <a:cs typeface="Sorts Mill Goudy"/>
              </a:rPr>
              <a:t>PESTEL and Globalization</a:t>
            </a:r>
            <a:endParaRPr lang="en-US" sz="2400" dirty="0">
              <a:solidFill>
                <a:schemeClr val="tx1"/>
              </a:solidFill>
            </a:endParaRPr>
          </a:p>
          <a:p>
            <a:pPr algn="l"/>
            <a:r>
              <a:rPr lang="en-GB" sz="2400" dirty="0">
                <a:solidFill>
                  <a:schemeClr val="tx1"/>
                </a:solidFill>
                <a:latin typeface="Sorts Mill Goudy"/>
                <a:ea typeface="Sorts Mill Goudy"/>
                <a:cs typeface="Sorts Mill Goudy"/>
              </a:rPr>
              <a:t>Over the past decade, new markets have been opened to foreign competitors, whole industries have been deregulated, and state-run enterprises have been privatized. So, globalization has become a fact of life in almost every industry.</a:t>
            </a:r>
            <a:endParaRPr lang="en-GB" sz="2400" dirty="0">
              <a:solidFill>
                <a:schemeClr val="tx1"/>
              </a:solidFill>
              <a:latin typeface="Aptos" panose="020B0004020202020204"/>
              <a:ea typeface="Sorts Mill Goudy"/>
              <a:cs typeface="Sorts Mill Goudy"/>
            </a:endParaRPr>
          </a:p>
          <a:p>
            <a:pPr algn="l"/>
            <a:endParaRPr lang="en-GB" sz="2400" dirty="0">
              <a:solidFill>
                <a:schemeClr val="tx1"/>
              </a:solidFill>
              <a:latin typeface="Sorts Mill Goudy"/>
              <a:ea typeface="Sorts Mill Goudy"/>
              <a:cs typeface="Sorts Mill Goudy"/>
            </a:endParaRPr>
          </a:p>
          <a:p>
            <a:pPr algn="l"/>
            <a:r>
              <a:rPr lang="en-GB" sz="2400" dirty="0">
                <a:solidFill>
                  <a:schemeClr val="tx1"/>
                </a:solidFill>
                <a:latin typeface="Sorts Mill Goudy"/>
                <a:ea typeface="Sorts Mill Goudy"/>
                <a:cs typeface="Sorts Mill Goudy"/>
              </a:rPr>
              <a:t> This entails much more than companies simply exporting products to another country. Some industries that aren’t normally considered global do, in fact, have strictly domestic players. But these companies often compete alongside firms with operations in multiple countries; in many cases, both sets of firms are doing equally well.</a:t>
            </a:r>
            <a:endParaRPr lang="en-GB" sz="2400" dirty="0">
              <a:solidFill>
                <a:schemeClr val="tx1"/>
              </a:solidFill>
              <a:latin typeface="Aptos" panose="020B0004020202020204"/>
              <a:ea typeface="Sorts Mill Goudy"/>
              <a:cs typeface="Sorts Mill Goudy"/>
            </a:endParaRPr>
          </a:p>
          <a:p>
            <a:pPr algn="l"/>
            <a:endParaRPr lang="en-GB" sz="2400" dirty="0">
              <a:solidFill>
                <a:schemeClr val="tx1"/>
              </a:solidFill>
              <a:latin typeface="Aptos" panose="020B0004020202020204"/>
              <a:ea typeface="Sorts Mill Goudy"/>
              <a:cs typeface="Sorts Mill Goudy"/>
            </a:endParaRPr>
          </a:p>
          <a:p>
            <a:pPr algn="l"/>
            <a:r>
              <a:rPr lang="en-GB" sz="2400" dirty="0">
                <a:solidFill>
                  <a:schemeClr val="tx1"/>
                </a:solidFill>
                <a:latin typeface="Sorts Mill Goudy"/>
                <a:ea typeface="Sorts Mill Goudy"/>
                <a:cs typeface="Sorts Mill Goudy"/>
              </a:rPr>
              <a:t>In contrast, in a truly global industry, the core product is standardized, the marketing approach is relatively uniform, and competitive strategies are integrated in different international markets.</a:t>
            </a:r>
            <a:endParaRPr lang="en-GB" sz="2400" dirty="0">
              <a:solidFill>
                <a:schemeClr val="tx1"/>
              </a:solidFill>
              <a:latin typeface="Sorts Mill Goudy"/>
            </a:endParaRPr>
          </a:p>
        </p:txBody>
      </p:sp>
    </p:spTree>
    <p:extLst>
      <p:ext uri="{BB962C8B-B14F-4D97-AF65-F5344CB8AC3E}">
        <p14:creationId xmlns:p14="http://schemas.microsoft.com/office/powerpoint/2010/main" val="276870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 Analysis (PESTLE) Explained with Example">
            <a:hlinkClick r:id="" action="ppaction://media"/>
            <a:extLst>
              <a:ext uri="{FF2B5EF4-FFF2-40B4-BE49-F238E27FC236}">
                <a16:creationId xmlns:a16="http://schemas.microsoft.com/office/drawing/2014/main" id="{45359E55-B82E-B9D4-F6FF-333EE80085C3}"/>
              </a:ext>
            </a:extLst>
          </p:cNvPr>
          <p:cNvPicPr>
            <a:picLocks noGrp="1" noRot="1" noChangeAspect="1"/>
          </p:cNvPicPr>
          <p:nvPr>
            <p:ph idx="1"/>
            <a:videoFile r:link="rId1"/>
          </p:nvPr>
        </p:nvPicPr>
        <p:blipFill>
          <a:blip r:embed="rId3"/>
          <a:stretch>
            <a:fillRect/>
          </a:stretch>
        </p:blipFill>
        <p:spPr>
          <a:xfrm>
            <a:off x="122239" y="111333"/>
            <a:ext cx="11945935" cy="6639821"/>
          </a:xfrm>
        </p:spPr>
      </p:pic>
    </p:spTree>
    <p:extLst>
      <p:ext uri="{BB962C8B-B14F-4D97-AF65-F5344CB8AC3E}">
        <p14:creationId xmlns:p14="http://schemas.microsoft.com/office/powerpoint/2010/main" val="4096442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0" y="280988"/>
            <a:ext cx="11711125" cy="960437"/>
          </a:xfrm>
        </p:spPr>
        <p:txBody>
          <a:bodyPr/>
          <a:lstStyle/>
          <a:p>
            <a:r>
              <a:rPr lang="en-US" dirty="0"/>
              <a:t>Group Task  ( A 15-minute task ) </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785652"/>
          </a:xfrm>
          <a:prstGeom prst="rect">
            <a:avLst/>
          </a:prstGeom>
          <a:noFill/>
        </p:spPr>
        <p:txBody>
          <a:bodyPr wrap="square" lIns="91440" tIns="45720" rIns="91440" bIns="45720" rtlCol="0" anchor="t">
            <a:spAutoFit/>
          </a:bodyPr>
          <a:lstStyle/>
          <a:p>
            <a:r>
              <a:rPr lang="en-US" sz="2000" dirty="0"/>
              <a:t>Conduct  PESTEL  analysis on Coca-Cola  company in the global business context</a:t>
            </a:r>
          </a:p>
          <a:p>
            <a:r>
              <a:rPr lang="en-US" sz="2000" dirty="0"/>
              <a:t>Use examples to support your analysis ( based on UK )</a:t>
            </a:r>
          </a:p>
          <a:p>
            <a:endParaRPr lang="en-US" sz="2000" dirty="0"/>
          </a:p>
          <a:p>
            <a:r>
              <a:rPr lang="en-US" sz="2000" b="1" dirty="0"/>
              <a:t>Group 1:Focus on the political factors</a:t>
            </a:r>
            <a:endParaRPr lang="en-US" dirty="0"/>
          </a:p>
          <a:p>
            <a:r>
              <a:rPr lang="en-US" sz="2000" b="1" dirty="0"/>
              <a:t>Group 2:</a:t>
            </a:r>
            <a:r>
              <a:rPr lang="en-US" sz="2000" b="1" dirty="0">
                <a:ea typeface="+mn-lt"/>
                <a:cs typeface="+mn-lt"/>
              </a:rPr>
              <a:t> Focus on the economic factors</a:t>
            </a:r>
            <a:endParaRPr lang="en-US" sz="2000" dirty="0">
              <a:ea typeface="+mn-lt"/>
              <a:cs typeface="+mn-lt"/>
            </a:endParaRPr>
          </a:p>
          <a:p>
            <a:r>
              <a:rPr lang="en-US" sz="2000" b="1" dirty="0"/>
              <a:t>Group 3:</a:t>
            </a:r>
            <a:r>
              <a:rPr lang="en-US" sz="2000" b="1" dirty="0">
                <a:ea typeface="+mn-lt"/>
                <a:cs typeface="+mn-lt"/>
              </a:rPr>
              <a:t> Focus on the sociological factors</a:t>
            </a:r>
            <a:endParaRPr lang="en-US" sz="2000" dirty="0">
              <a:ea typeface="+mn-lt"/>
              <a:cs typeface="+mn-lt"/>
            </a:endParaRPr>
          </a:p>
          <a:p>
            <a:r>
              <a:rPr lang="en-US" sz="2000" b="1" dirty="0">
                <a:latin typeface="Segoe UI"/>
                <a:cs typeface="Segoe UI"/>
              </a:rPr>
              <a:t>Group 4:</a:t>
            </a:r>
            <a:r>
              <a:rPr lang="en-US" sz="2000" b="1" dirty="0">
                <a:latin typeface="Segoe UI"/>
                <a:ea typeface="+mn-lt"/>
                <a:cs typeface="Segoe UI"/>
              </a:rPr>
              <a:t> </a:t>
            </a:r>
            <a:r>
              <a:rPr lang="en-US" sz="2000" b="1" dirty="0">
                <a:ea typeface="+mn-lt"/>
                <a:cs typeface="+mn-lt"/>
              </a:rPr>
              <a:t>Focus on the technological  factors</a:t>
            </a:r>
            <a:endParaRPr lang="en-US" sz="2000" dirty="0">
              <a:ea typeface="+mn-lt"/>
              <a:cs typeface="+mn-lt"/>
            </a:endParaRPr>
          </a:p>
          <a:p>
            <a:r>
              <a:rPr lang="en-US" sz="2000" b="1" dirty="0">
                <a:latin typeface="Segoe UI"/>
                <a:cs typeface="Segoe UI"/>
              </a:rPr>
              <a:t>Group 5: Focus on the legal  factors</a:t>
            </a:r>
            <a:endParaRPr lang="en-US" sz="2000" dirty="0">
              <a:latin typeface="Segoe UI"/>
              <a:cs typeface="Segoe UI"/>
            </a:endParaRPr>
          </a:p>
          <a:p>
            <a:r>
              <a:rPr lang="en-US" sz="2000" b="1" dirty="0">
                <a:latin typeface="Segoe UI"/>
                <a:cs typeface="Segoe UI"/>
              </a:rPr>
              <a:t>Group 6: Focus on the Environment factors </a:t>
            </a:r>
          </a:p>
          <a:p>
            <a:endParaRPr lang="en-US" sz="2000" dirty="0">
              <a:latin typeface="Segoe UI"/>
              <a:cs typeface="Segoe UI"/>
            </a:endParaRPr>
          </a:p>
          <a:p>
            <a:endParaRPr lang="en-US" sz="2000" b="1" dirty="0">
              <a:latin typeface="Aptos"/>
              <a:cs typeface="Segoe UI"/>
            </a:endParaRPr>
          </a:p>
          <a:p>
            <a:endParaRPr lang="en-US" sz="2000" dirty="0">
              <a:latin typeface="Segoe UI"/>
              <a:cs typeface="Segoe UI"/>
            </a:endParaRPr>
          </a:p>
        </p:txBody>
      </p:sp>
    </p:spTree>
    <p:extLst>
      <p:ext uri="{BB962C8B-B14F-4D97-AF65-F5344CB8AC3E}">
        <p14:creationId xmlns:p14="http://schemas.microsoft.com/office/powerpoint/2010/main" val="745738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63748" y="1233640"/>
            <a:ext cx="11464504" cy="4748938"/>
          </a:xfrm>
        </p:spPr>
        <p:txBody>
          <a:bodyPr vert="horz" lIns="91440" tIns="45720" rIns="91440" bIns="45720" rtlCol="0" anchor="t">
            <a:normAutofit/>
          </a:bodyPr>
          <a:lstStyle/>
          <a:p>
            <a:pPr marL="0" indent="0">
              <a:buNone/>
            </a:pPr>
            <a:r>
              <a:rPr lang="en-GB" b="1" dirty="0"/>
              <a:t>Porter's 5 forces.</a:t>
            </a:r>
            <a:endParaRPr lang="en-US" b="1" dirty="0"/>
          </a:p>
          <a:p>
            <a:pPr algn="just"/>
            <a:r>
              <a:rPr lang="en-GB" dirty="0">
                <a:ea typeface="+mn-lt"/>
                <a:cs typeface="+mn-lt"/>
              </a:rPr>
              <a:t>Harvard strategy professor Michael Porter developed an analysis tool to evaluate a firm’s micro environment. </a:t>
            </a:r>
          </a:p>
          <a:p>
            <a:pPr algn="just"/>
            <a:r>
              <a:rPr lang="en-GB" b="1" dirty="0">
                <a:ea typeface="+mn-lt"/>
                <a:cs typeface="+mn-lt"/>
              </a:rPr>
              <a:t>Porter’s Five Forces</a:t>
            </a:r>
            <a:r>
              <a:rPr lang="en-GB" dirty="0">
                <a:ea typeface="+mn-lt"/>
                <a:cs typeface="+mn-lt"/>
              </a:rPr>
              <a:t> is a tool used to examine different micro-environmental groups to understand the impact each group has on a firm in an industry</a:t>
            </a:r>
            <a:endParaRPr lang="en-GB" dirty="0"/>
          </a:p>
          <a:p>
            <a:pPr algn="just"/>
            <a:r>
              <a:rPr lang="en-GB" dirty="0">
                <a:ea typeface="+mn-lt"/>
                <a:cs typeface="+mn-lt"/>
              </a:rPr>
              <a:t>Each of the forces represents an aspect of competition that affects a firm’s potential to be successful in its industry</a:t>
            </a:r>
          </a:p>
          <a:p>
            <a:pPr algn="just"/>
            <a:r>
              <a:rPr lang="en-GB" dirty="0">
                <a:ea typeface="+mn-lt"/>
                <a:cs typeface="+mn-lt"/>
              </a:rPr>
              <a:t>All firms are part of an </a:t>
            </a:r>
            <a:r>
              <a:rPr lang="en-GB" b="1" dirty="0">
                <a:ea typeface="+mn-lt"/>
                <a:cs typeface="+mn-lt"/>
              </a:rPr>
              <a:t>industry</a:t>
            </a:r>
            <a:r>
              <a:rPr lang="en-GB" dirty="0">
                <a:ea typeface="+mn-lt"/>
                <a:cs typeface="+mn-lt"/>
              </a:rPr>
              <a:t>—a group of firms all making similar products or offering similar services, for example, automobile manufacturers or airlines. </a:t>
            </a:r>
          </a:p>
          <a:p>
            <a:pPr algn="just"/>
            <a:r>
              <a:rPr lang="en-GB" dirty="0">
                <a:ea typeface="+mn-lt"/>
                <a:cs typeface="+mn-lt"/>
              </a:rPr>
              <a:t>Firms in an industry may or may not compete directly against one another, but they all face similar situations in terms of customer interests, supplier relations, and industry growth or decline.</a:t>
            </a:r>
            <a:endParaRPr lang="en-GB" dirty="0"/>
          </a:p>
          <a:p>
            <a:pPr marL="0" indent="0">
              <a:buNone/>
            </a:pPr>
            <a:endParaRPr lang="en-GB" dirty="0">
              <a:solidFill>
                <a:srgbClr val="373D3F"/>
              </a:solidFill>
            </a:endParaRPr>
          </a:p>
          <a:p>
            <a:endParaRPr lang="en-GB" dirty="0">
              <a:solidFill>
                <a:srgbClr val="373D3F"/>
              </a:solidFill>
            </a:endParaRPr>
          </a:p>
        </p:txBody>
      </p:sp>
    </p:spTree>
    <p:extLst>
      <p:ext uri="{BB962C8B-B14F-4D97-AF65-F5344CB8AC3E}">
        <p14:creationId xmlns:p14="http://schemas.microsoft.com/office/powerpoint/2010/main" val="4284604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orter's five forces of competitive analysis | The Enterprise World">
            <a:extLst>
              <a:ext uri="{FF2B5EF4-FFF2-40B4-BE49-F238E27FC236}">
                <a16:creationId xmlns:a16="http://schemas.microsoft.com/office/drawing/2014/main" id="{300CF0C7-9AC3-6447-B620-E8182871EC42}"/>
              </a:ext>
            </a:extLst>
          </p:cNvPr>
          <p:cNvPicPr>
            <a:picLocks noGrp="1" noChangeAspect="1"/>
          </p:cNvPicPr>
          <p:nvPr>
            <p:ph idx="1"/>
          </p:nvPr>
        </p:nvPicPr>
        <p:blipFill>
          <a:blip r:embed="rId2"/>
          <a:stretch>
            <a:fillRect/>
          </a:stretch>
        </p:blipFill>
        <p:spPr>
          <a:xfrm>
            <a:off x="1262942" y="488531"/>
            <a:ext cx="9019134" cy="5688432"/>
          </a:xfrm>
        </p:spPr>
      </p:pic>
    </p:spTree>
    <p:extLst>
      <p:ext uri="{BB962C8B-B14F-4D97-AF65-F5344CB8AC3E}">
        <p14:creationId xmlns:p14="http://schemas.microsoft.com/office/powerpoint/2010/main" val="2393524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rter's Five Forces">
            <a:hlinkClick r:id="" action="ppaction://media"/>
            <a:extLst>
              <a:ext uri="{FF2B5EF4-FFF2-40B4-BE49-F238E27FC236}">
                <a16:creationId xmlns:a16="http://schemas.microsoft.com/office/drawing/2014/main" id="{EAC39FD1-EC4C-4F49-B79E-D21E0EB0AE99}"/>
              </a:ext>
            </a:extLst>
          </p:cNvPr>
          <p:cNvPicPr>
            <a:picLocks noRot="1" noChangeAspect="1"/>
          </p:cNvPicPr>
          <p:nvPr>
            <a:videoFile r:link="rId1"/>
          </p:nvPr>
        </p:nvPicPr>
        <p:blipFill>
          <a:blip r:embed="rId3"/>
          <a:stretch>
            <a:fillRect/>
          </a:stretch>
        </p:blipFill>
        <p:spPr>
          <a:xfrm>
            <a:off x="160450" y="75414"/>
            <a:ext cx="11915286" cy="6732137"/>
          </a:xfrm>
          <a:prstGeom prst="rect">
            <a:avLst/>
          </a:prstGeom>
        </p:spPr>
      </p:pic>
    </p:spTree>
    <p:extLst>
      <p:ext uri="{BB962C8B-B14F-4D97-AF65-F5344CB8AC3E}">
        <p14:creationId xmlns:p14="http://schemas.microsoft.com/office/powerpoint/2010/main" val="136844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Five Competitive Forces That Shape Strategy">
            <a:hlinkClick r:id="" action="ppaction://media"/>
            <a:extLst>
              <a:ext uri="{FF2B5EF4-FFF2-40B4-BE49-F238E27FC236}">
                <a16:creationId xmlns:a16="http://schemas.microsoft.com/office/drawing/2014/main" id="{76A76B6F-A0C4-493D-A8C5-FB7CF34A2723}"/>
              </a:ext>
            </a:extLst>
          </p:cNvPr>
          <p:cNvPicPr>
            <a:picLocks noRot="1" noChangeAspect="1"/>
          </p:cNvPicPr>
          <p:nvPr>
            <a:videoFile r:link="rId1"/>
          </p:nvPr>
        </p:nvPicPr>
        <p:blipFill>
          <a:blip r:embed="rId3"/>
          <a:stretch>
            <a:fillRect/>
          </a:stretch>
        </p:blipFill>
        <p:spPr>
          <a:xfrm>
            <a:off x="256219" y="87324"/>
            <a:ext cx="11828943" cy="6683352"/>
          </a:xfrm>
          <a:prstGeom prst="rect">
            <a:avLst/>
          </a:prstGeom>
        </p:spPr>
      </p:pic>
    </p:spTree>
    <p:extLst>
      <p:ext uri="{BB962C8B-B14F-4D97-AF65-F5344CB8AC3E}">
        <p14:creationId xmlns:p14="http://schemas.microsoft.com/office/powerpoint/2010/main" val="1129869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105358" y="341831"/>
            <a:ext cx="11752052" cy="5451188"/>
          </a:xfrm>
        </p:spPr>
        <p:txBody>
          <a:bodyPr vert="horz" lIns="91440" tIns="45720" rIns="91440" bIns="45720" rtlCol="0" anchor="t">
            <a:noAutofit/>
          </a:bodyPr>
          <a:lstStyle/>
          <a:p>
            <a:pPr marL="0" indent="0">
              <a:buNone/>
            </a:pPr>
            <a:r>
              <a:rPr lang="en-GB" sz="2400" b="1" dirty="0"/>
              <a:t>Industry Rivalry</a:t>
            </a:r>
            <a:endParaRPr lang="en-GB" sz="2400" dirty="0">
              <a:ea typeface="+mn-lt"/>
              <a:cs typeface="+mn-lt"/>
            </a:endParaRPr>
          </a:p>
          <a:p>
            <a:r>
              <a:rPr lang="en-GB" sz="2400" dirty="0">
                <a:ea typeface="+mn-lt"/>
                <a:cs typeface="+mn-lt"/>
              </a:rPr>
              <a:t>Each force can affect how hard firms in an industry must compete against each other to gain customers, establish favourable supplier relationships, and defend themselves against new firms entering the industry.</a:t>
            </a:r>
            <a:endParaRPr lang="en-GB" sz="2400" dirty="0"/>
          </a:p>
          <a:p>
            <a:r>
              <a:rPr lang="en-GB" sz="2400" dirty="0">
                <a:ea typeface="+mn-lt"/>
                <a:cs typeface="+mn-lt"/>
              </a:rPr>
              <a:t>Analyst can determine if each force has a strong or weak impact on industry firms.</a:t>
            </a:r>
          </a:p>
          <a:p>
            <a:r>
              <a:rPr lang="en-GB" sz="2400" dirty="0">
                <a:ea typeface="+mn-lt"/>
                <a:cs typeface="+mn-lt"/>
              </a:rPr>
              <a:t> In the case of rivalry, the question of strength focuses on how hard firms must fight against industry rivals (competitors) to gain customers and market share. Strong rivalry in an industry reduces the profit potential for all firms because consumers have many firms from which to purchase products or services and can make at least part of their purchasing decisions based on prices. </a:t>
            </a:r>
          </a:p>
          <a:p>
            <a:r>
              <a:rPr lang="en-GB" sz="2400" dirty="0">
                <a:ea typeface="+mn-lt"/>
                <a:cs typeface="+mn-lt"/>
              </a:rPr>
              <a:t>An industry with weak rivalry will have few firms, meaning that there are enough customers for everyone, or will have firms that have each staked out a unique position in the industry, meaning that customers will be more loyal to the firm that best meets their particular needs.</a:t>
            </a:r>
            <a:endParaRPr lang="en-GB" sz="2400" dirty="0"/>
          </a:p>
          <a:p>
            <a:endParaRPr lang="en-GB" sz="1400" dirty="0">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860861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537328" y="1482700"/>
            <a:ext cx="10838154" cy="4307378"/>
          </a:xfrm>
        </p:spPr>
        <p:txBody>
          <a:bodyPr vert="horz" lIns="91440" tIns="45720" rIns="91440" bIns="45720" rtlCol="0" anchor="t">
            <a:normAutofit lnSpcReduction="10000"/>
          </a:bodyPr>
          <a:lstStyle/>
          <a:p>
            <a:pPr marL="0" indent="0">
              <a:buNone/>
            </a:pPr>
            <a:r>
              <a:rPr lang="en-GB" b="1" dirty="0"/>
              <a:t>The Threat of New Entrants</a:t>
            </a:r>
            <a:endParaRPr lang="en-GB" dirty="0"/>
          </a:p>
          <a:p>
            <a:r>
              <a:rPr lang="en-GB" dirty="0"/>
              <a:t>In</a:t>
            </a:r>
            <a:r>
              <a:rPr lang="en-GB" dirty="0">
                <a:ea typeface="+mn-lt"/>
                <a:cs typeface="+mn-lt"/>
              </a:rPr>
              <a:t> an industry, there are incumbent (existing) firms that compete against each other as rivals. If an industry has a growing market or is very profitable, however, it may attract </a:t>
            </a:r>
            <a:r>
              <a:rPr lang="en-GB" b="1" dirty="0">
                <a:ea typeface="+mn-lt"/>
                <a:cs typeface="+mn-lt"/>
              </a:rPr>
              <a:t>new entrants</a:t>
            </a:r>
            <a:r>
              <a:rPr lang="en-GB" dirty="0">
                <a:ea typeface="+mn-lt"/>
                <a:cs typeface="+mn-lt"/>
              </a:rPr>
              <a:t>. </a:t>
            </a:r>
          </a:p>
          <a:p>
            <a:r>
              <a:rPr lang="en-GB" dirty="0">
                <a:ea typeface="+mn-lt"/>
                <a:cs typeface="+mn-lt"/>
              </a:rPr>
              <a:t> These are either firms that start up in the industry as new companies or are firms from another industry that expand their capabilities or target markets to compete in an industry that is new to them.</a:t>
            </a:r>
            <a:endParaRPr lang="en-GB" dirty="0"/>
          </a:p>
          <a:p>
            <a:r>
              <a:rPr lang="en-GB" dirty="0">
                <a:ea typeface="+mn-lt"/>
                <a:cs typeface="+mn-lt"/>
              </a:rPr>
              <a:t>Different industries may be easier or harder to enter depending on </a:t>
            </a:r>
            <a:r>
              <a:rPr lang="en-GB" b="1" dirty="0">
                <a:ea typeface="+mn-lt"/>
                <a:cs typeface="+mn-lt"/>
              </a:rPr>
              <a:t>barriers to entry</a:t>
            </a:r>
            <a:r>
              <a:rPr lang="en-GB" dirty="0">
                <a:ea typeface="+mn-lt"/>
                <a:cs typeface="+mn-lt"/>
              </a:rPr>
              <a:t>, and factors that prevent new firms from successfully competing in the industry. Common barriers to entry include cost, brand loyalty, and industry growth.</a:t>
            </a:r>
          </a:p>
          <a:p>
            <a:r>
              <a:rPr lang="en-GB" dirty="0">
                <a:ea typeface="+mn-lt"/>
                <a:cs typeface="+mn-lt"/>
              </a:rPr>
              <a:t> For example, the firms in the airline industry rarely face threats from new entrants because it is very expensive to obtain the equipment, airport landing rights, and expertise to start up a new airline.</a:t>
            </a:r>
            <a:endParaRPr lang="en-GB" dirty="0"/>
          </a:p>
          <a:p>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1908730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34352" y="1360902"/>
            <a:ext cx="11723296" cy="3347831"/>
          </a:xfrm>
        </p:spPr>
        <p:txBody>
          <a:bodyPr vert="horz" lIns="91440" tIns="45720" rIns="91440" bIns="45720" rtlCol="0" anchor="t">
            <a:normAutofit/>
          </a:bodyPr>
          <a:lstStyle/>
          <a:p>
            <a:pPr marL="0" indent="0">
              <a:buNone/>
            </a:pPr>
            <a:r>
              <a:rPr lang="en-GB" b="1" dirty="0"/>
              <a:t>Threat of Substitutes</a:t>
            </a:r>
            <a:endParaRPr lang="en-GB" dirty="0"/>
          </a:p>
          <a:p>
            <a:pPr marL="0" indent="0">
              <a:buNone/>
            </a:pPr>
            <a:endParaRPr lang="en-GB" b="1" dirty="0">
              <a:ea typeface="+mn-lt"/>
              <a:cs typeface="+mn-lt"/>
            </a:endParaRPr>
          </a:p>
          <a:p>
            <a:pPr>
              <a:buNone/>
            </a:pPr>
            <a:r>
              <a:rPr lang="en-GB" dirty="0">
                <a:ea typeface="+mn-lt"/>
                <a:cs typeface="+mn-lt"/>
              </a:rPr>
              <a:t>In the context of Porter’s model, a </a:t>
            </a:r>
            <a:r>
              <a:rPr lang="en-GB" b="1" dirty="0">
                <a:ea typeface="+mn-lt"/>
                <a:cs typeface="+mn-lt"/>
              </a:rPr>
              <a:t>substitute </a:t>
            </a:r>
            <a:r>
              <a:rPr lang="en-GB" dirty="0">
                <a:ea typeface="+mn-lt"/>
                <a:cs typeface="+mn-lt"/>
              </a:rPr>
              <a:t>is any other product or service that can satisfy the same need of a customer as an industry’s offerings. </a:t>
            </a:r>
          </a:p>
          <a:p>
            <a:pPr>
              <a:buNone/>
            </a:pPr>
            <a:endParaRPr lang="en-GB" dirty="0">
              <a:ea typeface="+mn-lt"/>
              <a:cs typeface="+mn-lt"/>
            </a:endParaRPr>
          </a:p>
          <a:p>
            <a:pPr>
              <a:buNone/>
            </a:pPr>
            <a:r>
              <a:rPr lang="en-GB" dirty="0">
                <a:ea typeface="+mn-lt"/>
                <a:cs typeface="+mn-lt"/>
              </a:rPr>
              <a:t> Substitutes are completely different products or services that consumers would be willing to use instead of the product they currently use. </a:t>
            </a:r>
          </a:p>
          <a:p>
            <a:pPr>
              <a:buNone/>
            </a:pPr>
            <a:endParaRPr lang="en-GB" dirty="0">
              <a:solidFill>
                <a:srgbClr val="373D3F"/>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446421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729495" y="1022065"/>
            <a:ext cx="9969927" cy="4634017"/>
          </a:xfrm>
        </p:spPr>
        <p:txBody>
          <a:bodyPr vert="horz" lIns="91440" tIns="45720" rIns="91440" bIns="45720" rtlCol="0" anchor="t">
            <a:normAutofit/>
          </a:bodyPr>
          <a:lstStyle/>
          <a:p>
            <a:pPr marL="0" indent="0">
              <a:buNone/>
            </a:pPr>
            <a:r>
              <a:rPr lang="en-GB" b="1" dirty="0"/>
              <a:t>Threat of Substitutes</a:t>
            </a:r>
            <a:endParaRPr lang="en-GB" dirty="0"/>
          </a:p>
          <a:p>
            <a:pPr>
              <a:buNone/>
            </a:pPr>
            <a:endParaRPr lang="en-GB" dirty="0">
              <a:ea typeface="+mn-lt"/>
              <a:cs typeface="+mn-lt"/>
            </a:endParaRPr>
          </a:p>
          <a:p>
            <a:pPr algn="just">
              <a:buNone/>
            </a:pPr>
            <a:r>
              <a:rPr lang="en-GB" dirty="0">
                <a:ea typeface="+mn-lt"/>
                <a:cs typeface="+mn-lt"/>
              </a:rPr>
              <a:t>  For example, the fast-food industry offers quickly prepared, convenient, low-cost meals. Customers can go to McDonald’s, Burger King, or Taco Bell—all of these firms compete against each other for business. However, their customers are really just hungry people. What else could you do if you were hungry? You could go to the grocery store and buy food to prepare at home. McDonald’s does not directly compete against Kroger for customers because they are in different industries, but McDonald’s does face a threat from grocery stores because they both sell food. How does McDonald’s defend itself from the threat of Kroger as a substitute? By making sure their food is already prepared and convenient to purchase, your burger or salad is ready to eat and available without even getting out of your car.</a:t>
            </a:r>
            <a:endParaRPr lang="en-GB" dirty="0"/>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454388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84524" y="1781554"/>
            <a:ext cx="11277599" cy="3474110"/>
          </a:xfrm>
        </p:spPr>
        <p:txBody>
          <a:bodyPr vert="horz" lIns="91440" tIns="45720" rIns="91440" bIns="45720" rtlCol="0" anchor="t">
            <a:normAutofit/>
          </a:bodyPr>
          <a:lstStyle/>
          <a:p>
            <a:endParaRPr lang="en-GB" dirty="0"/>
          </a:p>
          <a:p>
            <a:pPr>
              <a:buNone/>
            </a:pPr>
            <a:r>
              <a:rPr lang="en-GB" b="1" dirty="0"/>
              <a:t>Supplier Power</a:t>
            </a:r>
            <a:endParaRPr lang="en-GB" dirty="0"/>
          </a:p>
          <a:p>
            <a:pPr>
              <a:buNone/>
            </a:pPr>
            <a:r>
              <a:rPr lang="en-GB" dirty="0">
                <a:ea typeface="+mn-lt"/>
                <a:cs typeface="+mn-lt"/>
              </a:rPr>
              <a:t>Virtually all firms have suppliers who sell parts, materials, labour, or products.</a:t>
            </a:r>
          </a:p>
          <a:p>
            <a:pPr>
              <a:buNone/>
            </a:pPr>
            <a:endParaRPr lang="en-GB" dirty="0">
              <a:ea typeface="+mn-lt"/>
              <a:cs typeface="+mn-lt"/>
            </a:endParaRPr>
          </a:p>
          <a:p>
            <a:pPr>
              <a:buNone/>
            </a:pPr>
            <a:r>
              <a:rPr lang="en-GB" dirty="0">
                <a:ea typeface="+mn-lt"/>
                <a:cs typeface="+mn-lt"/>
              </a:rPr>
              <a:t> </a:t>
            </a:r>
            <a:r>
              <a:rPr lang="en-GB" b="1" dirty="0">
                <a:ea typeface="+mn-lt"/>
                <a:cs typeface="+mn-lt"/>
              </a:rPr>
              <a:t>Supplier power</a:t>
            </a:r>
            <a:r>
              <a:rPr lang="en-GB" dirty="0">
                <a:ea typeface="+mn-lt"/>
                <a:cs typeface="+mn-lt"/>
              </a:rPr>
              <a:t> refers to the balance of power in the relationship between firms and their suppliers in an industry. Suppliers can have the upper hand in a relationship if they offer specialized products or control rare resources. </a:t>
            </a:r>
            <a:endParaRPr lang="en-GB" dirty="0"/>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668900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21257" y="157853"/>
            <a:ext cx="11277599" cy="6364166"/>
          </a:xfrm>
        </p:spPr>
        <p:txBody>
          <a:bodyPr vert="horz" lIns="91440" tIns="45720" rIns="91440" bIns="45720" rtlCol="0" anchor="t">
            <a:normAutofit/>
          </a:bodyPr>
          <a:lstStyle/>
          <a:p>
            <a:endParaRPr lang="en-GB" dirty="0"/>
          </a:p>
          <a:p>
            <a:pPr>
              <a:buNone/>
            </a:pPr>
            <a:r>
              <a:rPr lang="en-GB" b="1" dirty="0"/>
              <a:t>Supplier Power</a:t>
            </a:r>
          </a:p>
          <a:p>
            <a:pPr>
              <a:buNone/>
            </a:pPr>
            <a:endParaRPr lang="en-GB" dirty="0"/>
          </a:p>
          <a:p>
            <a:pPr>
              <a:buNone/>
            </a:pPr>
            <a:r>
              <a:rPr lang="en-GB" dirty="0">
                <a:ea typeface="+mn-lt"/>
                <a:cs typeface="+mn-lt"/>
              </a:rPr>
              <a:t> For example, when Sony develops a new PlayStation model, it often works with a single supplier to develop the most advanced processor chip it can for their game console.</a:t>
            </a:r>
          </a:p>
          <a:p>
            <a:pPr>
              <a:buNone/>
            </a:pPr>
            <a:r>
              <a:rPr lang="en-GB" dirty="0">
                <a:ea typeface="+mn-lt"/>
                <a:cs typeface="+mn-lt"/>
              </a:rPr>
              <a:t> That means its supplier will be able to command a fairly high price for the processors, an indication that the supplier has power. </a:t>
            </a:r>
          </a:p>
          <a:p>
            <a:pPr>
              <a:buNone/>
            </a:pPr>
            <a:r>
              <a:rPr lang="en-GB" dirty="0">
                <a:ea typeface="+mn-lt"/>
                <a:cs typeface="+mn-lt"/>
              </a:rPr>
              <a:t>On the other hand, a firm that needs commodity resources such as oil, wheat, or </a:t>
            </a:r>
            <a:r>
              <a:rPr lang="en-GB" dirty="0" err="1">
                <a:ea typeface="+mn-lt"/>
                <a:cs typeface="+mn-lt"/>
              </a:rPr>
              <a:t>aluminum</a:t>
            </a:r>
            <a:r>
              <a:rPr lang="en-GB" dirty="0">
                <a:ea typeface="+mn-lt"/>
                <a:cs typeface="+mn-lt"/>
              </a:rPr>
              <a:t> in its operations will have many suppliers to choose from and can easily switch suppliers if price or quality is better from a new partner. Commodity suppliers usually have low power.</a:t>
            </a:r>
            <a:endParaRPr lang="en-GB" dirty="0"/>
          </a:p>
          <a:p>
            <a:pPr>
              <a:buNone/>
            </a:pPr>
            <a:endParaRPr lang="en-GB" b="1" dirty="0"/>
          </a:p>
          <a:p>
            <a:pPr>
              <a:buNone/>
            </a:pPr>
            <a:endParaRPr lang="en-GB" b="1" dirty="0"/>
          </a:p>
          <a:p>
            <a:pPr marL="0" indent="0">
              <a:buNone/>
            </a:pPr>
            <a:endParaRPr lang="en-GB" b="1" dirty="0"/>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3774135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0" y="1040301"/>
            <a:ext cx="11982089" cy="4777397"/>
          </a:xfrm>
        </p:spPr>
        <p:txBody>
          <a:bodyPr vert="horz" lIns="91440" tIns="45720" rIns="91440" bIns="45720" rtlCol="0" anchor="t">
            <a:normAutofit lnSpcReduction="10000"/>
          </a:bodyPr>
          <a:lstStyle/>
          <a:p>
            <a:r>
              <a:rPr lang="en-GB" b="1" dirty="0"/>
              <a:t>Buyer Power</a:t>
            </a:r>
            <a:endParaRPr lang="en-GB" dirty="0"/>
          </a:p>
          <a:p>
            <a:r>
              <a:rPr lang="en-GB" dirty="0">
                <a:ea typeface="+mn-lt"/>
                <a:cs typeface="+mn-lt"/>
              </a:rPr>
              <a:t>The last of Porter’s forces is </a:t>
            </a:r>
            <a:r>
              <a:rPr lang="en-GB" b="1" dirty="0">
                <a:ea typeface="+mn-lt"/>
                <a:cs typeface="+mn-lt"/>
              </a:rPr>
              <a:t>buyer power</a:t>
            </a:r>
            <a:r>
              <a:rPr lang="en-GB" dirty="0">
                <a:ea typeface="+mn-lt"/>
                <a:cs typeface="+mn-lt"/>
              </a:rPr>
              <a:t>, which refers to the balance of power in the relationship between a firm and its customers. If a firm provides a unique good or service, it will have the power to charge its customers premium prices, because those customers have no choice but to buy from the firm if they need that product. </a:t>
            </a:r>
          </a:p>
          <a:p>
            <a:endParaRPr lang="en-GB" dirty="0">
              <a:ea typeface="+mn-lt"/>
              <a:cs typeface="+mn-lt"/>
            </a:endParaRPr>
          </a:p>
          <a:p>
            <a:r>
              <a:rPr lang="en-GB" dirty="0">
                <a:ea typeface="+mn-lt"/>
                <a:cs typeface="+mn-lt"/>
              </a:rPr>
              <a:t>In contrast, when customers have many potential sources for a product, firms will need to attract customers by offering better prices or better value for the money if they want to sell their products. </a:t>
            </a:r>
          </a:p>
          <a:p>
            <a:endParaRPr lang="en-GB" dirty="0">
              <a:ea typeface="+mn-lt"/>
              <a:cs typeface="+mn-lt"/>
            </a:endParaRPr>
          </a:p>
          <a:p>
            <a:r>
              <a:rPr lang="en-GB" dirty="0">
                <a:ea typeface="+mn-lt"/>
                <a:cs typeface="+mn-lt"/>
              </a:rPr>
              <a:t>One protection firms have against buyer power is </a:t>
            </a:r>
            <a:r>
              <a:rPr lang="en-GB" b="1" dirty="0">
                <a:ea typeface="+mn-lt"/>
                <a:cs typeface="+mn-lt"/>
              </a:rPr>
              <a:t>switching costs</a:t>
            </a:r>
            <a:r>
              <a:rPr lang="en-GB" dirty="0">
                <a:ea typeface="+mn-lt"/>
                <a:cs typeface="+mn-lt"/>
              </a:rPr>
              <a:t>, the penalty consumers face when they choose to use a particular product made by a different company. Switching costs can be financial (the extra price paid to choose a different product) or practical (the time or hassle required to switch to a different product). </a:t>
            </a:r>
            <a:endParaRPr lang="en-GB" dirty="0"/>
          </a:p>
          <a:p>
            <a:pPr>
              <a:buNone/>
            </a:pPr>
            <a:endParaRPr lang="en-GB" b="1" dirty="0"/>
          </a:p>
          <a:p>
            <a:pPr>
              <a:buNone/>
            </a:pPr>
            <a:endParaRPr lang="en-GB" b="1" dirty="0"/>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53128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09911" y="1452487"/>
            <a:ext cx="11982089" cy="3213517"/>
          </a:xfrm>
        </p:spPr>
        <p:txBody>
          <a:bodyPr vert="horz" lIns="91440" tIns="45720" rIns="91440" bIns="45720" rtlCol="0" anchor="t">
            <a:normAutofit fontScale="85000" lnSpcReduction="20000"/>
          </a:bodyPr>
          <a:lstStyle/>
          <a:p>
            <a:endParaRPr lang="en-GB" dirty="0"/>
          </a:p>
          <a:p>
            <a:pPr>
              <a:buNone/>
            </a:pPr>
            <a:r>
              <a:rPr lang="en-GB" b="1" dirty="0"/>
              <a:t>Buyer Power</a:t>
            </a:r>
            <a:endParaRPr lang="en-GB" dirty="0"/>
          </a:p>
          <a:p>
            <a:pPr>
              <a:buNone/>
            </a:pPr>
            <a:r>
              <a:rPr lang="en-GB" dirty="0">
                <a:solidFill>
                  <a:srgbClr val="373D3F"/>
                </a:solidFill>
                <a:ea typeface="+mn-lt"/>
                <a:cs typeface="+mn-lt"/>
              </a:rPr>
              <a:t> </a:t>
            </a:r>
            <a:r>
              <a:rPr lang="en-GB" dirty="0">
                <a:ea typeface="+mn-lt"/>
                <a:cs typeface="+mn-lt"/>
              </a:rPr>
              <a:t>For example, think about your smartphone. If you have an iPhone now, what would be the penalty for you to switch to a non-Apple smartphone? Would it just be the cost of the new phone? </a:t>
            </a:r>
          </a:p>
          <a:p>
            <a:pPr>
              <a:buNone/>
            </a:pPr>
            <a:endParaRPr lang="en-GB" dirty="0">
              <a:ea typeface="+mn-lt"/>
              <a:cs typeface="+mn-lt"/>
            </a:endParaRPr>
          </a:p>
          <a:p>
            <a:pPr>
              <a:buNone/>
            </a:pPr>
            <a:r>
              <a:rPr lang="en-GB" dirty="0">
                <a:ea typeface="+mn-lt"/>
                <a:cs typeface="+mn-lt"/>
              </a:rPr>
              <a:t>Smartphones are not inexpensive, but even when cell phone service providers offer free phones to new customers, many people still don’t switch.</a:t>
            </a:r>
          </a:p>
          <a:p>
            <a:pPr>
              <a:buNone/>
            </a:pPr>
            <a:endParaRPr lang="en-GB" dirty="0">
              <a:ea typeface="+mn-lt"/>
              <a:cs typeface="+mn-lt"/>
            </a:endParaRPr>
          </a:p>
          <a:p>
            <a:pPr>
              <a:buNone/>
            </a:pPr>
            <a:r>
              <a:rPr lang="en-GB" dirty="0">
                <a:ea typeface="+mn-lt"/>
                <a:cs typeface="+mn-lt"/>
              </a:rPr>
              <a:t> The loss of compatibility with other Apple products, the need to transfer apps and phone settings to another system, and the loss of favourite iPhone features, such as iMessage, are enough to keep many people loyal to their iPhones.</a:t>
            </a:r>
            <a:endParaRPr lang="en-GB" dirty="0"/>
          </a:p>
          <a:p>
            <a:pPr>
              <a:buNone/>
            </a:pPr>
            <a:endParaRPr lang="en-GB" b="1" dirty="0">
              <a:solidFill>
                <a:srgbClr val="003180"/>
              </a:solidFill>
            </a:endParaRPr>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295414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0" y="280988"/>
            <a:ext cx="4367213" cy="960437"/>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477875"/>
          </a:xfrm>
          <a:prstGeom prst="rect">
            <a:avLst/>
          </a:prstGeom>
          <a:noFill/>
        </p:spPr>
        <p:txBody>
          <a:bodyPr wrap="square" lIns="91440" tIns="45720" rIns="91440" bIns="45720" rtlCol="0" anchor="t">
            <a:spAutoFit/>
          </a:bodyPr>
          <a:lstStyle/>
          <a:p>
            <a:r>
              <a:rPr lang="en-US" sz="2000" dirty="0"/>
              <a:t>Conduct  Porter's five forces  analysis on Coca-Cola  company in the global business context</a:t>
            </a:r>
          </a:p>
          <a:p>
            <a:r>
              <a:rPr lang="en-US" sz="2000" dirty="0"/>
              <a:t>Use examples to support your analysis.</a:t>
            </a:r>
          </a:p>
          <a:p>
            <a:endParaRPr lang="en-US" sz="2000"/>
          </a:p>
          <a:p>
            <a:r>
              <a:rPr lang="en-US" sz="2000" b="1" dirty="0"/>
              <a:t>Group 1 :  Focus on industry rivalry</a:t>
            </a:r>
            <a:endParaRPr lang="en-US" dirty="0"/>
          </a:p>
          <a:p>
            <a:r>
              <a:rPr lang="en-US" sz="2000" b="1" dirty="0"/>
              <a:t>Group  2:</a:t>
            </a:r>
            <a:r>
              <a:rPr lang="en-US" sz="2000" b="1" dirty="0">
                <a:ea typeface="+mn-lt"/>
                <a:cs typeface="+mn-lt"/>
              </a:rPr>
              <a:t> Focus threats of new entrants </a:t>
            </a:r>
            <a:endParaRPr lang="en-US" sz="2000" dirty="0">
              <a:ea typeface="+mn-lt"/>
              <a:cs typeface="+mn-lt"/>
            </a:endParaRPr>
          </a:p>
          <a:p>
            <a:r>
              <a:rPr lang="en-US" sz="2000" b="1" dirty="0"/>
              <a:t>Group 3: </a:t>
            </a:r>
            <a:r>
              <a:rPr lang="en-US" sz="2000" b="1" dirty="0">
                <a:ea typeface="+mn-lt"/>
                <a:cs typeface="+mn-lt"/>
              </a:rPr>
              <a:t>Focus on threats of substitutes</a:t>
            </a:r>
            <a:endParaRPr lang="en-US" sz="2000" dirty="0">
              <a:ea typeface="+mn-lt"/>
              <a:cs typeface="+mn-lt"/>
            </a:endParaRPr>
          </a:p>
          <a:p>
            <a:r>
              <a:rPr lang="en-US" sz="2000" b="1" dirty="0">
                <a:latin typeface="Segoe UI"/>
                <a:cs typeface="Segoe UI"/>
              </a:rPr>
              <a:t>Group 4:</a:t>
            </a:r>
            <a:r>
              <a:rPr lang="en-US" sz="2000" b="1" dirty="0">
                <a:latin typeface="Segoe UI"/>
                <a:ea typeface="+mn-lt"/>
                <a:cs typeface="Segoe UI"/>
              </a:rPr>
              <a:t> </a:t>
            </a:r>
            <a:r>
              <a:rPr lang="en-US" sz="2000" b="1" dirty="0">
                <a:ea typeface="+mn-lt"/>
                <a:cs typeface="+mn-lt"/>
              </a:rPr>
              <a:t>Focus on  supplier power</a:t>
            </a:r>
            <a:endParaRPr lang="en-US" sz="2000" dirty="0">
              <a:ea typeface="+mn-lt"/>
              <a:cs typeface="+mn-lt"/>
            </a:endParaRPr>
          </a:p>
          <a:p>
            <a:r>
              <a:rPr lang="en-US" sz="2000" b="1" dirty="0">
                <a:latin typeface="Segoe UI"/>
                <a:cs typeface="Segoe UI"/>
              </a:rPr>
              <a:t>Group 5: Focus on Buyer power</a:t>
            </a:r>
            <a:endParaRPr lang="en-US" sz="2000" dirty="0">
              <a:latin typeface="Segoe UI"/>
              <a:cs typeface="Segoe UI"/>
            </a:endParaRPr>
          </a:p>
          <a:p>
            <a:endParaRPr lang="en-US" sz="2000" dirty="0">
              <a:latin typeface="Segoe UI"/>
              <a:cs typeface="Segoe UI"/>
            </a:endParaRPr>
          </a:p>
          <a:p>
            <a:endParaRPr lang="en-US" sz="2000" b="1" dirty="0">
              <a:latin typeface="Aptos"/>
              <a:cs typeface="Segoe UI"/>
            </a:endParaRPr>
          </a:p>
          <a:p>
            <a:endParaRPr lang="en-US" sz="2000" dirty="0">
              <a:latin typeface="Segoe UI"/>
              <a:cs typeface="Segoe UI"/>
            </a:endParaRPr>
          </a:p>
        </p:txBody>
      </p:sp>
    </p:spTree>
    <p:extLst>
      <p:ext uri="{BB962C8B-B14F-4D97-AF65-F5344CB8AC3E}">
        <p14:creationId xmlns:p14="http://schemas.microsoft.com/office/powerpoint/2010/main" val="380240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314" y="157853"/>
            <a:ext cx="11852693" cy="6277902"/>
          </a:xfrm>
        </p:spPr>
        <p:txBody>
          <a:bodyPr vert="horz" lIns="91440" tIns="45720" rIns="91440" bIns="45720" rtlCol="0" anchor="t">
            <a:normAutofit/>
          </a:bodyPr>
          <a:lstStyle/>
          <a:p>
            <a:pPr marL="0" indent="0">
              <a:buNone/>
            </a:pPr>
            <a:r>
              <a:rPr lang="en-GB" b="1" dirty="0"/>
              <a:t>Global value chain</a:t>
            </a:r>
            <a:endParaRPr lang="en-GB" b="1"/>
          </a:p>
          <a:p>
            <a:r>
              <a:rPr lang="en-GB" dirty="0">
                <a:ea typeface="+mn-lt"/>
                <a:cs typeface="+mn-lt"/>
              </a:rPr>
              <a:t>International production, trade and investments are increasingly organised within global value chains (GVCs) where the different stages of the production process are located across different countries. Globalisation motivates companies to restructure their operations internationally through outsourcing and offshoring of activities.</a:t>
            </a:r>
          </a:p>
          <a:p>
            <a:endParaRPr lang="en-GB" dirty="0">
              <a:ea typeface="+mn-lt"/>
              <a:cs typeface="+mn-lt"/>
            </a:endParaRPr>
          </a:p>
          <a:p>
            <a:r>
              <a:rPr lang="en-GB" dirty="0">
                <a:ea typeface="+mn-lt"/>
                <a:cs typeface="+mn-lt"/>
              </a:rPr>
              <a:t>Firms try to optimise their production processes by locating the various stages across different sites. The past decades have witnessed a strong trend towards the international dispersion of value chain activities such as design, production, marketing, distribution, etc.</a:t>
            </a:r>
          </a:p>
          <a:p>
            <a:endParaRPr lang="en-GB" dirty="0">
              <a:ea typeface="+mn-lt"/>
              <a:cs typeface="+mn-lt"/>
            </a:endParaRPr>
          </a:p>
          <a:p>
            <a:r>
              <a:rPr lang="en-GB" dirty="0">
                <a:ea typeface="+mn-lt"/>
                <a:cs typeface="+mn-lt"/>
              </a:rPr>
              <a:t>This emergence of GVCs challenges conventional wisdom on how we look at economic globalisation and, in particular, the policies we develop around it</a:t>
            </a:r>
            <a:endParaRPr lang="en-GB"/>
          </a:p>
          <a:p>
            <a:endParaRPr lang="en-GB" b="1" dirty="0">
              <a:solidFill>
                <a:srgbClr val="003180"/>
              </a:solidFill>
            </a:endParaRPr>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239305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Global Value Chains and why they matter for economic &amp; regional development | LSE Research">
            <a:hlinkClick r:id="" action="ppaction://media"/>
            <a:extLst>
              <a:ext uri="{FF2B5EF4-FFF2-40B4-BE49-F238E27FC236}">
                <a16:creationId xmlns:a16="http://schemas.microsoft.com/office/drawing/2014/main" id="{FA195C5D-F7A6-3098-32CB-8F68C1E7DE10}"/>
              </a:ext>
            </a:extLst>
          </p:cNvPr>
          <p:cNvPicPr>
            <a:picLocks noGrp="1" noRot="1" noChangeAspect="1"/>
          </p:cNvPicPr>
          <p:nvPr>
            <p:ph idx="1"/>
            <a:videoFile r:link="rId1"/>
          </p:nvPr>
        </p:nvPicPr>
        <p:blipFill>
          <a:blip r:embed="rId3"/>
          <a:stretch>
            <a:fillRect/>
          </a:stretch>
        </p:blipFill>
        <p:spPr>
          <a:xfrm>
            <a:off x="132866" y="84841"/>
            <a:ext cx="11971150" cy="6763520"/>
          </a:xfrm>
        </p:spPr>
      </p:pic>
    </p:spTree>
    <p:extLst>
      <p:ext uri="{BB962C8B-B14F-4D97-AF65-F5344CB8AC3E}">
        <p14:creationId xmlns:p14="http://schemas.microsoft.com/office/powerpoint/2010/main" val="15213055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 value chains: The production revolution of the 21st century">
            <a:hlinkClick r:id="" action="ppaction://media"/>
            <a:extLst>
              <a:ext uri="{FF2B5EF4-FFF2-40B4-BE49-F238E27FC236}">
                <a16:creationId xmlns:a16="http://schemas.microsoft.com/office/drawing/2014/main" id="{3A4CAFBE-5DC7-2CA2-B975-77B6A590CE62}"/>
              </a:ext>
            </a:extLst>
          </p:cNvPr>
          <p:cNvPicPr>
            <a:picLocks noGrp="1" noRot="1" noChangeAspect="1"/>
          </p:cNvPicPr>
          <p:nvPr>
            <p:ph idx="1"/>
            <a:videoFile r:link="rId1"/>
          </p:nvPr>
        </p:nvPicPr>
        <p:blipFill>
          <a:blip r:embed="rId3"/>
          <a:stretch>
            <a:fillRect/>
          </a:stretch>
        </p:blipFill>
        <p:spPr>
          <a:xfrm>
            <a:off x="124575" y="93566"/>
            <a:ext cx="11879357" cy="6711658"/>
          </a:xfrm>
        </p:spPr>
      </p:pic>
    </p:spTree>
    <p:extLst>
      <p:ext uri="{BB962C8B-B14F-4D97-AF65-F5344CB8AC3E}">
        <p14:creationId xmlns:p14="http://schemas.microsoft.com/office/powerpoint/2010/main" val="26473477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838200" y="790456"/>
            <a:ext cx="10515600" cy="5386507"/>
          </a:xfrm>
        </p:spPr>
        <p:txBody>
          <a:bodyPr vert="horz" lIns="91440" tIns="45720" rIns="91440" bIns="45720" rtlCol="0" anchor="t">
            <a:normAutofit/>
          </a:bodyPr>
          <a:lstStyle/>
          <a:p>
            <a:pPr marL="0" indent="0">
              <a:buNone/>
            </a:pPr>
            <a:r>
              <a:rPr lang="en-GB" dirty="0"/>
              <a:t>Summary</a:t>
            </a:r>
          </a:p>
          <a:p>
            <a:pPr marL="0" indent="0">
              <a:buNone/>
            </a:pPr>
            <a:endParaRPr lang="en-GB" dirty="0"/>
          </a:p>
          <a:p>
            <a:pPr marL="0" indent="0">
              <a:buNone/>
            </a:pPr>
            <a:r>
              <a:rPr lang="en-GB" dirty="0"/>
              <a:t>Explain PESTEL  factors and Porter's five forces </a:t>
            </a:r>
          </a:p>
          <a:p>
            <a:pPr marL="0" indent="0">
              <a:buNone/>
            </a:pPr>
            <a:r>
              <a:rPr lang="en-GB" dirty="0"/>
              <a:t>How does the global value chain effects the way businesses operates today.</a:t>
            </a:r>
          </a:p>
          <a:p>
            <a:pPr marL="0" indent="0">
              <a:buNone/>
            </a:pPr>
            <a:endParaRPr lang="en-GB" dirty="0"/>
          </a:p>
        </p:txBody>
      </p:sp>
    </p:spTree>
    <p:extLst>
      <p:ext uri="{BB962C8B-B14F-4D97-AF65-F5344CB8AC3E}">
        <p14:creationId xmlns:p14="http://schemas.microsoft.com/office/powerpoint/2010/main" val="1027081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35291" y="1754878"/>
            <a:ext cx="10171550" cy="2751134"/>
          </a:xfrm>
        </p:spPr>
        <p:txBody>
          <a:bodyPr vert="horz" lIns="91440" tIns="45720" rIns="91440" bIns="45720" rtlCol="0" anchor="t">
            <a:normAutofit/>
          </a:bodyPr>
          <a:lstStyle/>
          <a:p>
            <a:pPr marL="342900" indent="-342900" algn="l">
              <a:buFont typeface="Wingdings" panose="05000000000000000000" pitchFamily="2" charset="2"/>
              <a:buChar char="v"/>
            </a:pPr>
            <a:r>
              <a:rPr lang="en-GB" dirty="0">
                <a:ea typeface="+mn-lt"/>
                <a:cs typeface="+mn-lt"/>
              </a:rPr>
              <a:t> </a:t>
            </a:r>
            <a:r>
              <a:rPr lang="en-GB" sz="1800" dirty="0" err="1">
                <a:solidFill>
                  <a:schemeClr val="tx1"/>
                </a:solidFill>
                <a:ea typeface="+mn-lt"/>
                <a:cs typeface="+mn-lt"/>
              </a:rPr>
              <a:t>Mariados</a:t>
            </a:r>
            <a:r>
              <a:rPr lang="en-GB" sz="1800" dirty="0">
                <a:solidFill>
                  <a:schemeClr val="tx1"/>
                </a:solidFill>
                <a:ea typeface="+mn-lt"/>
                <a:cs typeface="+mn-lt"/>
              </a:rPr>
              <a:t>. B.J (2024</a:t>
            </a:r>
            <a:r>
              <a:rPr lang="en-GB" sz="1800" u="sng" dirty="0">
                <a:solidFill>
                  <a:schemeClr val="tx1"/>
                </a:solidFill>
                <a:ea typeface="+mn-lt"/>
                <a:cs typeface="+mn-lt"/>
              </a:rPr>
              <a:t>)</a:t>
            </a:r>
            <a:r>
              <a:rPr lang="en-GB" sz="1800" b="1" dirty="0">
                <a:solidFill>
                  <a:schemeClr val="tx1"/>
                </a:solidFill>
              </a:rPr>
              <a:t>6.2 global market opportunity assessment – </a:t>
            </a:r>
            <a:r>
              <a:rPr lang="en-GB" sz="1800" b="1" dirty="0" err="1">
                <a:solidFill>
                  <a:schemeClr val="tx1"/>
                </a:solidFill>
              </a:rPr>
              <a:t>pestel</a:t>
            </a:r>
            <a:r>
              <a:rPr lang="en-GB" sz="1800" b="1" dirty="0">
                <a:solidFill>
                  <a:schemeClr val="tx1"/>
                </a:solidFill>
              </a:rPr>
              <a:t> analysis. Available at:</a:t>
            </a:r>
            <a:r>
              <a:rPr lang="en-GB" sz="1800" u="sng" dirty="0">
                <a:solidFill>
                  <a:schemeClr val="tx1"/>
                </a:solidFill>
                <a:ea typeface="+mn-lt"/>
                <a:cs typeface="+mn-lt"/>
              </a:rPr>
              <a:t> </a:t>
            </a:r>
            <a:r>
              <a:rPr lang="en-GB" sz="1800" dirty="0">
                <a:solidFill>
                  <a:schemeClr val="tx1"/>
                </a:solidFill>
                <a:ea typeface="+mn-lt"/>
                <a:cs typeface="+mn-lt"/>
                <a:hlinkClick r:id="rId2">
                  <a:extLst>
                    <a:ext uri="{A12FA001-AC4F-418D-AE19-62706E023703}">
                      <ahyp:hlinkClr xmlns:ahyp="http://schemas.microsoft.com/office/drawing/2018/hyperlinkcolor" val="tx"/>
                    </a:ext>
                  </a:extLst>
                </a:hlinkClick>
              </a:rPr>
              <a:t>6.2 Global Market Opportunity Assessment – PESTEL Analysis – Core Principles of International Marketing (wsu.edu)</a:t>
            </a:r>
            <a:r>
              <a:rPr lang="en-GB" sz="1800" dirty="0">
                <a:solidFill>
                  <a:schemeClr val="tx1"/>
                </a:solidFill>
                <a:ea typeface="+mn-lt"/>
                <a:cs typeface="+mn-lt"/>
              </a:rPr>
              <a:t> (</a:t>
            </a:r>
            <a:r>
              <a:rPr lang="en-GB" sz="1800" dirty="0" err="1">
                <a:solidFill>
                  <a:schemeClr val="tx1"/>
                </a:solidFill>
                <a:ea typeface="+mn-lt"/>
                <a:cs typeface="+mn-lt"/>
              </a:rPr>
              <a:t>Acccesses</a:t>
            </a:r>
            <a:r>
              <a:rPr lang="en-GB" sz="1800" dirty="0">
                <a:solidFill>
                  <a:schemeClr val="tx1"/>
                </a:solidFill>
                <a:ea typeface="+mn-lt"/>
                <a:cs typeface="+mn-lt"/>
              </a:rPr>
              <a:t> 13th April 2024)</a:t>
            </a:r>
            <a:endParaRPr lang="en-US" sz="1800" dirty="0">
              <a:solidFill>
                <a:schemeClr val="tx1"/>
              </a:solidFill>
            </a:endParaRPr>
          </a:p>
          <a:p>
            <a:pPr marL="285750" indent="-285750" algn="l">
              <a:buFont typeface="Wingdings" panose="05000000000000000000" pitchFamily="2" charset="2"/>
              <a:buChar char="v"/>
            </a:pPr>
            <a:r>
              <a:rPr lang="en-GB" sz="1800" i="1" dirty="0">
                <a:solidFill>
                  <a:schemeClr val="tx1"/>
                </a:solidFill>
                <a:ea typeface="+mn-lt"/>
                <a:cs typeface="+mn-lt"/>
              </a:rPr>
              <a:t> Fiumara. L and  </a:t>
            </a:r>
            <a:r>
              <a:rPr lang="en-GB" sz="1800" i="1" dirty="0" err="1">
                <a:solidFill>
                  <a:schemeClr val="tx1"/>
                </a:solidFill>
                <a:ea typeface="+mn-lt"/>
                <a:cs typeface="+mn-lt"/>
              </a:rPr>
              <a:t>Boyle.R</a:t>
            </a:r>
            <a:r>
              <a:rPr lang="en-GB" sz="1800" i="1" dirty="0">
                <a:solidFill>
                  <a:schemeClr val="tx1"/>
                </a:solidFill>
                <a:ea typeface="+mn-lt"/>
                <a:cs typeface="+mn-lt"/>
              </a:rPr>
              <a:t>  (2023)</a:t>
            </a:r>
            <a:r>
              <a:rPr lang="en-GB" sz="1800" i="1" dirty="0">
                <a:solidFill>
                  <a:schemeClr val="tx1"/>
                </a:solidFill>
              </a:rPr>
              <a:t> . AVAILABLE AT: </a:t>
            </a:r>
            <a:r>
              <a:rPr lang="en-GB" sz="1800" dirty="0">
                <a:solidFill>
                  <a:srgbClr val="58C1BA"/>
                </a:solidFill>
                <a:hlinkClick r:id="rId3">
                  <a:extLst>
                    <a:ext uri="{A12FA001-AC4F-418D-AE19-62706E023703}">
                      <ahyp:hlinkClr xmlns:ahyp="http://schemas.microsoft.com/office/drawing/2018/hyperlinkcolor" val="tx"/>
                    </a:ext>
                  </a:extLst>
                </a:hlinkClick>
              </a:rPr>
              <a:t>Navigating</a:t>
            </a:r>
            <a:r>
              <a:rPr lang="en-GB" sz="1800" dirty="0">
                <a:solidFill>
                  <a:schemeClr val="tx1"/>
                </a:solidFill>
                <a:ea typeface="+mn-lt"/>
                <a:cs typeface="+mn-lt"/>
                <a:hlinkClick r:id="rId3">
                  <a:extLst>
                    <a:ext uri="{A12FA001-AC4F-418D-AE19-62706E023703}">
                      <ahyp:hlinkClr xmlns:ahyp="http://schemas.microsoft.com/office/drawing/2018/hyperlinkcolor" val="tx"/>
                    </a:ext>
                  </a:extLst>
                </a:hlinkClick>
              </a:rPr>
              <a:t> global expansion strategy using the PESTEL framework (airswift.com)</a:t>
            </a:r>
            <a:r>
              <a:rPr lang="en-GB" sz="1800" dirty="0">
                <a:solidFill>
                  <a:schemeClr val="tx1"/>
                </a:solidFill>
                <a:ea typeface="+mn-lt"/>
                <a:cs typeface="+mn-lt"/>
              </a:rPr>
              <a:t>(</a:t>
            </a:r>
            <a:r>
              <a:rPr lang="en-GB" sz="1800" dirty="0" err="1">
                <a:solidFill>
                  <a:schemeClr val="tx1"/>
                </a:solidFill>
                <a:ea typeface="+mn-lt"/>
                <a:cs typeface="+mn-lt"/>
              </a:rPr>
              <a:t>Acccesses</a:t>
            </a:r>
            <a:r>
              <a:rPr lang="en-GB" sz="1800" dirty="0">
                <a:solidFill>
                  <a:schemeClr val="tx1"/>
                </a:solidFill>
                <a:ea typeface="+mn-lt"/>
                <a:cs typeface="+mn-lt"/>
              </a:rPr>
              <a:t> 13th April 2024)</a:t>
            </a:r>
          </a:p>
          <a:p>
            <a:pPr marL="285750" indent="-285750" algn="l">
              <a:buFont typeface="Wingdings" panose="05000000000000000000" pitchFamily="2" charset="2"/>
              <a:buChar char="v"/>
            </a:pPr>
            <a:r>
              <a:rPr lang="en-GB" sz="1800" dirty="0">
                <a:solidFill>
                  <a:schemeClr val="tx1"/>
                </a:solidFill>
                <a:latin typeface="Times New Roman"/>
                <a:cs typeface="Times New Roman"/>
              </a:rPr>
              <a:t>Morrison, J. (2017). The Global Business Environment Challenges and Responsibilities. 4th ed. London: Palgrave</a:t>
            </a:r>
            <a:endParaRPr lang="en-GB" dirty="0"/>
          </a:p>
          <a:p>
            <a:pPr marL="342900" indent="-342900" algn="l">
              <a:buFont typeface="Wingdings" panose="05000000000000000000" pitchFamily="2" charset="2"/>
              <a:buChar char="v"/>
            </a:pPr>
            <a:endParaRPr lang="en-GB" dirty="0"/>
          </a:p>
          <a:p>
            <a:pPr marL="457200" indent="-457200" algn="l">
              <a:buFont typeface="Wingdings" panose="05000000000000000000" pitchFamily="2" charset="2"/>
              <a:buChar char="v"/>
            </a:pPr>
            <a:endParaRPr lang="en-GB" dirty="0">
              <a:latin typeface="Arial"/>
              <a:cs typeface="Arial"/>
            </a:endParaRPr>
          </a:p>
          <a:p>
            <a:pPr marL="285750" indent="-285750">
              <a:buFont typeface="Wingdings" panose="05000000000000000000" pitchFamily="2" charset="2"/>
              <a:buChar char="v"/>
            </a:pPr>
            <a:endParaRPr lang="en-GB" sz="1600" dirty="0"/>
          </a:p>
        </p:txBody>
      </p:sp>
    </p:spTree>
    <p:extLst>
      <p:ext uri="{BB962C8B-B14F-4D97-AF65-F5344CB8AC3E}">
        <p14:creationId xmlns:p14="http://schemas.microsoft.com/office/powerpoint/2010/main" val="24340698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TM02836342[[fn=Ion]]</Template>
  <TotalTime>27</TotalTime>
  <Words>2875</Words>
  <Application>Microsoft Office PowerPoint</Application>
  <PresentationFormat>Widescreen</PresentationFormat>
  <Paragraphs>211</Paragraphs>
  <Slides>33</Slides>
  <Notes>2</Notes>
  <HiddenSlides>0</HiddenSlides>
  <MMClips>5</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  ( A 15-minute task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Navid Nasirpourosgoei</cp:lastModifiedBy>
  <cp:revision>694</cp:revision>
  <dcterms:created xsi:type="dcterms:W3CDTF">2024-04-08T08:35:01Z</dcterms:created>
  <dcterms:modified xsi:type="dcterms:W3CDTF">2025-05-31T11:10:44Z</dcterms:modified>
</cp:coreProperties>
</file>