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19" r:id="rId3"/>
    <p:sldId id="320" r:id="rId4"/>
    <p:sldId id="321" r:id="rId5"/>
    <p:sldId id="322" r:id="rId6"/>
    <p:sldId id="323" r:id="rId7"/>
    <p:sldId id="324" r:id="rId8"/>
    <p:sldId id="325" r:id="rId9"/>
    <p:sldId id="326" r:id="rId10"/>
    <p:sldId id="327" r:id="rId11"/>
    <p:sldId id="328" r:id="rId12"/>
    <p:sldId id="329" r:id="rId13"/>
    <p:sldId id="330" r:id="rId14"/>
    <p:sldId id="331" r:id="rId15"/>
    <p:sldId id="332" r:id="rId16"/>
    <p:sldId id="333" r:id="rId17"/>
    <p:sldId id="334" r:id="rId18"/>
    <p:sldId id="335" r:id="rId19"/>
    <p:sldId id="336" r:id="rId20"/>
    <p:sldId id="337" r:id="rId21"/>
    <p:sldId id="338" r:id="rId22"/>
    <p:sldId id="339" r:id="rId23"/>
    <p:sldId id="340" r:id="rId24"/>
    <p:sldId id="341" r:id="rId25"/>
    <p:sldId id="342" r:id="rId26"/>
    <p:sldId id="343" r:id="rId27"/>
    <p:sldId id="344" r:id="rId28"/>
    <p:sldId id="345" r:id="rId29"/>
    <p:sldId id="346" r:id="rId30"/>
    <p:sldId id="347" r:id="rId31"/>
    <p:sldId id="349" r:id="rId32"/>
    <p:sldId id="350" r:id="rId33"/>
    <p:sldId id="351" r:id="rId34"/>
    <p:sldId id="352" r:id="rId35"/>
    <p:sldId id="353" r:id="rId36"/>
    <p:sldId id="354" r:id="rId37"/>
    <p:sldId id="355" r:id="rId38"/>
    <p:sldId id="356" r:id="rId39"/>
    <p:sldId id="357" r:id="rId40"/>
    <p:sldId id="358" r:id="rId41"/>
    <p:sldId id="359" r:id="rId42"/>
    <p:sldId id="360" r:id="rId43"/>
    <p:sldId id="361" r:id="rId44"/>
    <p:sldId id="362" r:id="rId45"/>
    <p:sldId id="290" r:id="rId46"/>
    <p:sldId id="363" r:id="rId47"/>
    <p:sldId id="364" r:id="rId48"/>
    <p:sldId id="365" r:id="rId49"/>
    <p:sldId id="366"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38" autoAdjust="0"/>
    <p:restoredTop sz="94660"/>
  </p:normalViewPr>
  <p:slideViewPr>
    <p:cSldViewPr snapToGrid="0">
      <p:cViewPr>
        <p:scale>
          <a:sx n="72" d="100"/>
          <a:sy n="72" d="100"/>
        </p:scale>
        <p:origin x="392" y="-1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B0B36-C65E-8501-386F-57F45417663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3B13EFA-F5AA-C63D-E8EC-211A2D1FB1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AD3E33A-8549-68AD-0DF9-BB00C51C1D9D}"/>
              </a:ext>
            </a:extLst>
          </p:cNvPr>
          <p:cNvSpPr>
            <a:spLocks noGrp="1"/>
          </p:cNvSpPr>
          <p:nvPr>
            <p:ph type="dt" sz="half" idx="10"/>
          </p:nvPr>
        </p:nvSpPr>
        <p:spPr/>
        <p:txBody>
          <a:bodyPr/>
          <a:lstStyle/>
          <a:p>
            <a:fld id="{4BF6B7BE-21D3-4272-AF3E-7C61D46A51A0}" type="datetimeFigureOut">
              <a:rPr lang="en-GB" smtClean="0"/>
              <a:t>03/06/2026</a:t>
            </a:fld>
            <a:endParaRPr lang="en-GB"/>
          </a:p>
        </p:txBody>
      </p:sp>
      <p:sp>
        <p:nvSpPr>
          <p:cNvPr id="5" name="Footer Placeholder 4">
            <a:extLst>
              <a:ext uri="{FF2B5EF4-FFF2-40B4-BE49-F238E27FC236}">
                <a16:creationId xmlns:a16="http://schemas.microsoft.com/office/drawing/2014/main" id="{E8F786FA-3D5F-1216-2B4D-979F09EFF7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7CC3B8-CE71-3D71-4426-0F92C366447A}"/>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2190508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F1AAE-C477-2F04-7AF0-68A4065DB84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2AEDB74-81C1-0327-735F-9E47CC9F0B6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8A339EC-B8A0-34E8-170A-5FC7C41FE67E}"/>
              </a:ext>
            </a:extLst>
          </p:cNvPr>
          <p:cNvSpPr>
            <a:spLocks noGrp="1"/>
          </p:cNvSpPr>
          <p:nvPr>
            <p:ph type="dt" sz="half" idx="10"/>
          </p:nvPr>
        </p:nvSpPr>
        <p:spPr/>
        <p:txBody>
          <a:bodyPr/>
          <a:lstStyle/>
          <a:p>
            <a:fld id="{4BF6B7BE-21D3-4272-AF3E-7C61D46A51A0}" type="datetimeFigureOut">
              <a:rPr lang="en-GB" smtClean="0"/>
              <a:t>03/06/2026</a:t>
            </a:fld>
            <a:endParaRPr lang="en-GB"/>
          </a:p>
        </p:txBody>
      </p:sp>
      <p:sp>
        <p:nvSpPr>
          <p:cNvPr id="5" name="Footer Placeholder 4">
            <a:extLst>
              <a:ext uri="{FF2B5EF4-FFF2-40B4-BE49-F238E27FC236}">
                <a16:creationId xmlns:a16="http://schemas.microsoft.com/office/drawing/2014/main" id="{869BB5D3-295F-B935-F1E2-9522F576FE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57A584-0AE4-B9FE-B1FB-8972CA2F08B6}"/>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4047419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9281F-D15D-F136-04BC-2AA4C944ACE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7917B1B-E50B-40EB-E44F-2A3D1509F37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9302F4F-F2E2-FEB4-5848-63ACC44B821C}"/>
              </a:ext>
            </a:extLst>
          </p:cNvPr>
          <p:cNvSpPr>
            <a:spLocks noGrp="1"/>
          </p:cNvSpPr>
          <p:nvPr>
            <p:ph type="dt" sz="half" idx="10"/>
          </p:nvPr>
        </p:nvSpPr>
        <p:spPr/>
        <p:txBody>
          <a:bodyPr/>
          <a:lstStyle/>
          <a:p>
            <a:fld id="{4BF6B7BE-21D3-4272-AF3E-7C61D46A51A0}" type="datetimeFigureOut">
              <a:rPr lang="en-GB" smtClean="0"/>
              <a:t>03/06/2026</a:t>
            </a:fld>
            <a:endParaRPr lang="en-GB"/>
          </a:p>
        </p:txBody>
      </p:sp>
      <p:sp>
        <p:nvSpPr>
          <p:cNvPr id="5" name="Footer Placeholder 4">
            <a:extLst>
              <a:ext uri="{FF2B5EF4-FFF2-40B4-BE49-F238E27FC236}">
                <a16:creationId xmlns:a16="http://schemas.microsoft.com/office/drawing/2014/main" id="{9A54CA2E-9126-BB2C-47F8-D09B928B48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5C17C7-5481-95E5-1CD8-68669BA81196}"/>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2325957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C17DE-8710-70BA-DECE-E5E4024C458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66C73FF-4A88-F656-99D8-15CB8EFEFA7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611EF92-4D44-EA25-92E1-BD95BFA37CB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AFFF445-BCBD-377F-47AA-AB7C3F2D9830}"/>
              </a:ext>
            </a:extLst>
          </p:cNvPr>
          <p:cNvSpPr>
            <a:spLocks noGrp="1"/>
          </p:cNvSpPr>
          <p:nvPr>
            <p:ph type="dt" sz="half" idx="10"/>
          </p:nvPr>
        </p:nvSpPr>
        <p:spPr/>
        <p:txBody>
          <a:bodyPr/>
          <a:lstStyle/>
          <a:p>
            <a:fld id="{4BF6B7BE-21D3-4272-AF3E-7C61D46A51A0}" type="datetimeFigureOut">
              <a:rPr lang="en-GB" smtClean="0"/>
              <a:t>03/06/2026</a:t>
            </a:fld>
            <a:endParaRPr lang="en-GB"/>
          </a:p>
        </p:txBody>
      </p:sp>
      <p:sp>
        <p:nvSpPr>
          <p:cNvPr id="6" name="Footer Placeholder 5">
            <a:extLst>
              <a:ext uri="{FF2B5EF4-FFF2-40B4-BE49-F238E27FC236}">
                <a16:creationId xmlns:a16="http://schemas.microsoft.com/office/drawing/2014/main" id="{D94461B3-8E87-B406-8EB2-90FE36A934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4D2EFC-77A7-0AF1-C25B-E5B7A194C2FD}"/>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1340666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6C0AB-111D-1BA3-5052-27C041ED903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F0AD47B-DBD7-517B-F5D6-F1C7CB4CA9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820D5DF-D239-A51A-3285-0193E29507F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C901384-43D8-F9FF-9777-D4BBD62294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E288949-6ED7-7CFF-753B-B77B8DB568F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10FC39E-22A5-D06B-815E-7A6E97DDF8B3}"/>
              </a:ext>
            </a:extLst>
          </p:cNvPr>
          <p:cNvSpPr>
            <a:spLocks noGrp="1"/>
          </p:cNvSpPr>
          <p:nvPr>
            <p:ph type="dt" sz="half" idx="10"/>
          </p:nvPr>
        </p:nvSpPr>
        <p:spPr/>
        <p:txBody>
          <a:bodyPr/>
          <a:lstStyle/>
          <a:p>
            <a:fld id="{4BF6B7BE-21D3-4272-AF3E-7C61D46A51A0}" type="datetimeFigureOut">
              <a:rPr lang="en-GB" smtClean="0"/>
              <a:t>03/06/2026</a:t>
            </a:fld>
            <a:endParaRPr lang="en-GB"/>
          </a:p>
        </p:txBody>
      </p:sp>
      <p:sp>
        <p:nvSpPr>
          <p:cNvPr id="8" name="Footer Placeholder 7">
            <a:extLst>
              <a:ext uri="{FF2B5EF4-FFF2-40B4-BE49-F238E27FC236}">
                <a16:creationId xmlns:a16="http://schemas.microsoft.com/office/drawing/2014/main" id="{9A7294DA-BE57-CF06-37B2-56F2A6D0991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6179F9A-BFA9-59EC-BD65-F9AC75E1780B}"/>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3300525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0DEAB-A0AE-F3A1-F905-E685214AEF4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F4E3A5F-503E-67D8-AD73-48219771E865}"/>
              </a:ext>
            </a:extLst>
          </p:cNvPr>
          <p:cNvSpPr>
            <a:spLocks noGrp="1"/>
          </p:cNvSpPr>
          <p:nvPr>
            <p:ph type="dt" sz="half" idx="10"/>
          </p:nvPr>
        </p:nvSpPr>
        <p:spPr/>
        <p:txBody>
          <a:bodyPr/>
          <a:lstStyle/>
          <a:p>
            <a:fld id="{4BF6B7BE-21D3-4272-AF3E-7C61D46A51A0}" type="datetimeFigureOut">
              <a:rPr lang="en-GB" smtClean="0"/>
              <a:t>03/06/2026</a:t>
            </a:fld>
            <a:endParaRPr lang="en-GB"/>
          </a:p>
        </p:txBody>
      </p:sp>
      <p:sp>
        <p:nvSpPr>
          <p:cNvPr id="4" name="Footer Placeholder 3">
            <a:extLst>
              <a:ext uri="{FF2B5EF4-FFF2-40B4-BE49-F238E27FC236}">
                <a16:creationId xmlns:a16="http://schemas.microsoft.com/office/drawing/2014/main" id="{DC1F6ADB-3C82-EFBA-CBD8-71047D0B96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50881A-25BA-58A9-912E-FA63EE30A6D0}"/>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3777828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9F59B8-5250-8984-6DD1-6BF61381E8F4}"/>
              </a:ext>
            </a:extLst>
          </p:cNvPr>
          <p:cNvSpPr>
            <a:spLocks noGrp="1"/>
          </p:cNvSpPr>
          <p:nvPr>
            <p:ph type="dt" sz="half" idx="10"/>
          </p:nvPr>
        </p:nvSpPr>
        <p:spPr/>
        <p:txBody>
          <a:bodyPr/>
          <a:lstStyle/>
          <a:p>
            <a:fld id="{4BF6B7BE-21D3-4272-AF3E-7C61D46A51A0}" type="datetimeFigureOut">
              <a:rPr lang="en-GB" smtClean="0"/>
              <a:t>03/06/2026</a:t>
            </a:fld>
            <a:endParaRPr lang="en-GB"/>
          </a:p>
        </p:txBody>
      </p:sp>
      <p:sp>
        <p:nvSpPr>
          <p:cNvPr id="3" name="Footer Placeholder 2">
            <a:extLst>
              <a:ext uri="{FF2B5EF4-FFF2-40B4-BE49-F238E27FC236}">
                <a16:creationId xmlns:a16="http://schemas.microsoft.com/office/drawing/2014/main" id="{B5C37C54-AFC9-8CDC-0B83-B935F400F7D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8262A71-50CB-8434-D238-969D088BE5E8}"/>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13402613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005B8-3CAF-6EFD-351C-0BCC5DEE830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B34EF18-58A5-3EE4-9A14-D131B835B7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3956B5C-CA1F-2AC1-BBC4-D2BC399BC5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3F36634-4A9F-A295-BEA9-93F0ADFE52F6}"/>
              </a:ext>
            </a:extLst>
          </p:cNvPr>
          <p:cNvSpPr>
            <a:spLocks noGrp="1"/>
          </p:cNvSpPr>
          <p:nvPr>
            <p:ph type="dt" sz="half" idx="10"/>
          </p:nvPr>
        </p:nvSpPr>
        <p:spPr/>
        <p:txBody>
          <a:bodyPr/>
          <a:lstStyle/>
          <a:p>
            <a:fld id="{4BF6B7BE-21D3-4272-AF3E-7C61D46A51A0}" type="datetimeFigureOut">
              <a:rPr lang="en-GB" smtClean="0"/>
              <a:t>03/06/2026</a:t>
            </a:fld>
            <a:endParaRPr lang="en-GB"/>
          </a:p>
        </p:txBody>
      </p:sp>
      <p:sp>
        <p:nvSpPr>
          <p:cNvPr id="6" name="Footer Placeholder 5">
            <a:extLst>
              <a:ext uri="{FF2B5EF4-FFF2-40B4-BE49-F238E27FC236}">
                <a16:creationId xmlns:a16="http://schemas.microsoft.com/office/drawing/2014/main" id="{16ADB01E-242F-B1EB-5318-E496A0484F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88E572-8A52-71A6-8B30-69FFF8788506}"/>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29850126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4B0A4-EA5C-6CC8-2CDA-274EC92A222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03193F2-39D8-08BC-52CA-DD9720C140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23DF2F-DD26-69DC-6950-90D251A2EF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B59B2B0-F60F-1926-AF5E-C6DD3143236C}"/>
              </a:ext>
            </a:extLst>
          </p:cNvPr>
          <p:cNvSpPr>
            <a:spLocks noGrp="1"/>
          </p:cNvSpPr>
          <p:nvPr>
            <p:ph type="dt" sz="half" idx="10"/>
          </p:nvPr>
        </p:nvSpPr>
        <p:spPr/>
        <p:txBody>
          <a:bodyPr/>
          <a:lstStyle/>
          <a:p>
            <a:fld id="{4BF6B7BE-21D3-4272-AF3E-7C61D46A51A0}" type="datetimeFigureOut">
              <a:rPr lang="en-GB" smtClean="0"/>
              <a:t>03/06/2026</a:t>
            </a:fld>
            <a:endParaRPr lang="en-GB"/>
          </a:p>
        </p:txBody>
      </p:sp>
      <p:sp>
        <p:nvSpPr>
          <p:cNvPr id="6" name="Footer Placeholder 5">
            <a:extLst>
              <a:ext uri="{FF2B5EF4-FFF2-40B4-BE49-F238E27FC236}">
                <a16:creationId xmlns:a16="http://schemas.microsoft.com/office/drawing/2014/main" id="{DD48F201-6D23-652A-ECD9-D0D374CA83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315326-7C29-984C-02B3-32D35AD130F9}"/>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131326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642DE-D048-9357-7E4F-BCCDA67B158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D25790A-EFAD-043D-1088-E6E8CF5BB6E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0B2DFC-B84C-8993-A517-E29EF923F316}"/>
              </a:ext>
            </a:extLst>
          </p:cNvPr>
          <p:cNvSpPr>
            <a:spLocks noGrp="1"/>
          </p:cNvSpPr>
          <p:nvPr>
            <p:ph type="dt" sz="half" idx="10"/>
          </p:nvPr>
        </p:nvSpPr>
        <p:spPr/>
        <p:txBody>
          <a:bodyPr/>
          <a:lstStyle/>
          <a:p>
            <a:fld id="{4BF6B7BE-21D3-4272-AF3E-7C61D46A51A0}" type="datetimeFigureOut">
              <a:rPr lang="en-GB" smtClean="0"/>
              <a:t>03/06/2026</a:t>
            </a:fld>
            <a:endParaRPr lang="en-GB"/>
          </a:p>
        </p:txBody>
      </p:sp>
      <p:sp>
        <p:nvSpPr>
          <p:cNvPr id="5" name="Footer Placeholder 4">
            <a:extLst>
              <a:ext uri="{FF2B5EF4-FFF2-40B4-BE49-F238E27FC236}">
                <a16:creationId xmlns:a16="http://schemas.microsoft.com/office/drawing/2014/main" id="{3A10110C-2496-8DA4-8737-4C8913B945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C09BFD-1017-125E-E192-6F85EC05CDBC}"/>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2233736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9FEB2A0-6B73-0847-929E-603D591F908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F44C441-2EFF-AF92-120B-DD80C5AA2CA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9C5439C-324B-E5FC-10F5-5D244EBC8420}"/>
              </a:ext>
            </a:extLst>
          </p:cNvPr>
          <p:cNvSpPr>
            <a:spLocks noGrp="1"/>
          </p:cNvSpPr>
          <p:nvPr>
            <p:ph type="dt" sz="half" idx="10"/>
          </p:nvPr>
        </p:nvSpPr>
        <p:spPr/>
        <p:txBody>
          <a:bodyPr/>
          <a:lstStyle/>
          <a:p>
            <a:fld id="{4BF6B7BE-21D3-4272-AF3E-7C61D46A51A0}" type="datetimeFigureOut">
              <a:rPr lang="en-GB" smtClean="0"/>
              <a:t>03/06/2026</a:t>
            </a:fld>
            <a:endParaRPr lang="en-GB"/>
          </a:p>
        </p:txBody>
      </p:sp>
      <p:sp>
        <p:nvSpPr>
          <p:cNvPr id="5" name="Footer Placeholder 4">
            <a:extLst>
              <a:ext uri="{FF2B5EF4-FFF2-40B4-BE49-F238E27FC236}">
                <a16:creationId xmlns:a16="http://schemas.microsoft.com/office/drawing/2014/main" id="{A71FC457-942E-700A-F140-05FD1C0FAD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B0C7F0-79C0-671B-91C2-D778B77691EC}"/>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2064464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B698C3-098A-7850-4475-5EB1BFF3E7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313B03F-275A-0679-D2E6-682ADD3FC9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C4FB35A-5D6A-33A1-B907-7725E05DCE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BF6B7BE-21D3-4272-AF3E-7C61D46A51A0}" type="datetimeFigureOut">
              <a:rPr lang="en-GB" smtClean="0"/>
              <a:t>03/06/2026</a:t>
            </a:fld>
            <a:endParaRPr lang="en-GB"/>
          </a:p>
        </p:txBody>
      </p:sp>
      <p:sp>
        <p:nvSpPr>
          <p:cNvPr id="5" name="Footer Placeholder 4">
            <a:extLst>
              <a:ext uri="{FF2B5EF4-FFF2-40B4-BE49-F238E27FC236}">
                <a16:creationId xmlns:a16="http://schemas.microsoft.com/office/drawing/2014/main" id="{A0341ED9-C002-3EE2-2B55-B9C3C33654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D2D45E2-D23D-0D19-6FA9-A925927520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EA38F8-1F5D-4C06-A29E-9EB475AAA5AF}" type="slidenum">
              <a:rPr lang="en-GB" smtClean="0"/>
              <a:t>‹#›</a:t>
            </a:fld>
            <a:endParaRPr lang="en-GB"/>
          </a:p>
        </p:txBody>
      </p:sp>
    </p:spTree>
    <p:extLst>
      <p:ext uri="{BB962C8B-B14F-4D97-AF65-F5344CB8AC3E}">
        <p14:creationId xmlns:p14="http://schemas.microsoft.com/office/powerpoint/2010/main" val="1799314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9DF25-B3A8-CB9C-812D-C113913A4D8C}"/>
              </a:ext>
            </a:extLst>
          </p:cNvPr>
          <p:cNvSpPr>
            <a:spLocks noGrp="1"/>
          </p:cNvSpPr>
          <p:nvPr>
            <p:ph type="ctrTitle"/>
          </p:nvPr>
        </p:nvSpPr>
        <p:spPr/>
        <p:txBody>
          <a:bodyPr/>
          <a:lstStyle/>
          <a:p>
            <a:r>
              <a:rPr lang="en-GB" dirty="0"/>
              <a:t>Power and Inequality</a:t>
            </a:r>
          </a:p>
        </p:txBody>
      </p:sp>
      <p:sp>
        <p:nvSpPr>
          <p:cNvPr id="3" name="Subtitle 2">
            <a:extLst>
              <a:ext uri="{FF2B5EF4-FFF2-40B4-BE49-F238E27FC236}">
                <a16:creationId xmlns:a16="http://schemas.microsoft.com/office/drawing/2014/main" id="{E9FAE5D8-3285-AF2F-38A9-ED909FEBF013}"/>
              </a:ext>
            </a:extLst>
          </p:cNvPr>
          <p:cNvSpPr>
            <a:spLocks noGrp="1"/>
          </p:cNvSpPr>
          <p:nvPr>
            <p:ph type="subTitle" idx="1"/>
          </p:nvPr>
        </p:nvSpPr>
        <p:spPr/>
        <p:txBody>
          <a:bodyPr>
            <a:normAutofit/>
          </a:bodyPr>
          <a:lstStyle/>
          <a:p>
            <a:r>
              <a:rPr lang="en-GB" sz="3200" dirty="0"/>
              <a:t>Lecture 2: The Origins and Evolution of the State</a:t>
            </a:r>
          </a:p>
        </p:txBody>
      </p:sp>
    </p:spTree>
    <p:extLst>
      <p:ext uri="{BB962C8B-B14F-4D97-AF65-F5344CB8AC3E}">
        <p14:creationId xmlns:p14="http://schemas.microsoft.com/office/powerpoint/2010/main" val="4231618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1EF19-2275-426C-D2D7-AF16CEBE94BA}"/>
              </a:ext>
            </a:extLst>
          </p:cNvPr>
          <p:cNvSpPr>
            <a:spLocks noGrp="1"/>
          </p:cNvSpPr>
          <p:nvPr>
            <p:ph type="title"/>
          </p:nvPr>
        </p:nvSpPr>
        <p:spPr/>
        <p:txBody>
          <a:bodyPr/>
          <a:lstStyle/>
          <a:p>
            <a:pPr algn="ctr"/>
            <a:r>
              <a:rPr lang="en-GB" dirty="0"/>
              <a:t>The Origins and Evolution of the State</a:t>
            </a:r>
          </a:p>
        </p:txBody>
      </p:sp>
      <p:sp>
        <p:nvSpPr>
          <p:cNvPr id="3" name="Content Placeholder 2">
            <a:extLst>
              <a:ext uri="{FF2B5EF4-FFF2-40B4-BE49-F238E27FC236}">
                <a16:creationId xmlns:a16="http://schemas.microsoft.com/office/drawing/2014/main" id="{4D5A9C9F-D64B-8AC2-759B-9E497C8E6C39}"/>
              </a:ext>
            </a:extLst>
          </p:cNvPr>
          <p:cNvSpPr>
            <a:spLocks noGrp="1"/>
          </p:cNvSpPr>
          <p:nvPr>
            <p:ph idx="1"/>
          </p:nvPr>
        </p:nvSpPr>
        <p:spPr/>
        <p:txBody>
          <a:bodyPr/>
          <a:lstStyle/>
          <a:p>
            <a:r>
              <a:rPr lang="en-GB" dirty="0"/>
              <a:t>“In order to understand political and economic developments of our world, it is important to put them into the context of the long-term story of underlying institutional structures of societies.” (Fukuyama) </a:t>
            </a:r>
          </a:p>
          <a:p>
            <a:r>
              <a:rPr lang="en-GB" dirty="0"/>
              <a:t>The study of political development- Change in human societies over time- not just personalities, events, conflicts, and policies. But a Process by which political institutions emerge, evolve, and eventually decay. </a:t>
            </a:r>
          </a:p>
          <a:p>
            <a:endParaRPr lang="en-GB" dirty="0"/>
          </a:p>
        </p:txBody>
      </p:sp>
    </p:spTree>
    <p:extLst>
      <p:ext uri="{BB962C8B-B14F-4D97-AF65-F5344CB8AC3E}">
        <p14:creationId xmlns:p14="http://schemas.microsoft.com/office/powerpoint/2010/main" val="3072537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955A91-B41C-223C-F753-3E8E10A38D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99CC3D-4669-9904-DF20-E4B462C3BD36}"/>
              </a:ext>
            </a:extLst>
          </p:cNvPr>
          <p:cNvSpPr>
            <a:spLocks noGrp="1"/>
          </p:cNvSpPr>
          <p:nvPr>
            <p:ph type="title"/>
          </p:nvPr>
        </p:nvSpPr>
        <p:spPr/>
        <p:txBody>
          <a:bodyPr/>
          <a:lstStyle/>
          <a:p>
            <a:pPr algn="ctr"/>
            <a:r>
              <a:rPr lang="en-GB" dirty="0"/>
              <a:t>Institutions</a:t>
            </a:r>
          </a:p>
        </p:txBody>
      </p:sp>
      <p:sp>
        <p:nvSpPr>
          <p:cNvPr id="3" name="Content Placeholder 2">
            <a:extLst>
              <a:ext uri="{FF2B5EF4-FFF2-40B4-BE49-F238E27FC236}">
                <a16:creationId xmlns:a16="http://schemas.microsoft.com/office/drawing/2014/main" id="{6045B429-C0C0-D609-CF10-D2E842AC66D7}"/>
              </a:ext>
            </a:extLst>
          </p:cNvPr>
          <p:cNvSpPr>
            <a:spLocks noGrp="1"/>
          </p:cNvSpPr>
          <p:nvPr>
            <p:ph idx="1"/>
          </p:nvPr>
        </p:nvSpPr>
        <p:spPr/>
        <p:txBody>
          <a:bodyPr/>
          <a:lstStyle/>
          <a:p>
            <a:r>
              <a:rPr lang="en-GB" dirty="0"/>
              <a:t>Institutions are “stable, valued, recurring patterns of </a:t>
            </a:r>
            <a:r>
              <a:rPr lang="en-GB" dirty="0" err="1"/>
              <a:t>behavior</a:t>
            </a:r>
            <a:r>
              <a:rPr lang="en-GB" dirty="0"/>
              <a:t>” “that persist beyond the tenure of individual leaders</a:t>
            </a:r>
          </a:p>
          <a:p>
            <a:pPr lvl="1"/>
            <a:r>
              <a:rPr lang="en-GB" sz="2800" dirty="0"/>
              <a:t>“persistent rules that shape, limit, and channel human </a:t>
            </a:r>
            <a:r>
              <a:rPr lang="en-GB" sz="2800" dirty="0" err="1"/>
              <a:t>behavior</a:t>
            </a:r>
            <a:r>
              <a:rPr lang="en-GB" sz="2800" dirty="0"/>
              <a:t>”</a:t>
            </a:r>
          </a:p>
          <a:p>
            <a:r>
              <a:rPr lang="en-GB" dirty="0"/>
              <a:t>Samuel Huntington in </a:t>
            </a:r>
            <a:r>
              <a:rPr lang="en-GB" i="1" dirty="0"/>
              <a:t>Political Order in Changing Societies </a:t>
            </a:r>
            <a:r>
              <a:rPr lang="en-GB" dirty="0"/>
              <a:t>– Before a polity can become democratic, it has to first provide basic order. </a:t>
            </a:r>
          </a:p>
          <a:p>
            <a:endParaRPr lang="en-GB" dirty="0"/>
          </a:p>
        </p:txBody>
      </p:sp>
    </p:spTree>
    <p:extLst>
      <p:ext uri="{BB962C8B-B14F-4D97-AF65-F5344CB8AC3E}">
        <p14:creationId xmlns:p14="http://schemas.microsoft.com/office/powerpoint/2010/main" val="1347109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96133-CFAA-AB65-49F7-E8F649E4DF29}"/>
              </a:ext>
            </a:extLst>
          </p:cNvPr>
          <p:cNvSpPr>
            <a:spLocks noGrp="1"/>
          </p:cNvSpPr>
          <p:nvPr>
            <p:ph type="title"/>
          </p:nvPr>
        </p:nvSpPr>
        <p:spPr/>
        <p:txBody>
          <a:bodyPr/>
          <a:lstStyle/>
          <a:p>
            <a:pPr algn="ctr"/>
            <a:r>
              <a:rPr lang="en-GB" dirty="0"/>
              <a:t>Institutional Foundation for Democracy</a:t>
            </a:r>
          </a:p>
        </p:txBody>
      </p:sp>
      <p:sp>
        <p:nvSpPr>
          <p:cNvPr id="3" name="Content Placeholder 2">
            <a:extLst>
              <a:ext uri="{FF2B5EF4-FFF2-40B4-BE49-F238E27FC236}">
                <a16:creationId xmlns:a16="http://schemas.microsoft.com/office/drawing/2014/main" id="{3D361D79-87F9-B659-46C9-AE14A22A48A5}"/>
              </a:ext>
            </a:extLst>
          </p:cNvPr>
          <p:cNvSpPr>
            <a:spLocks noGrp="1"/>
          </p:cNvSpPr>
          <p:nvPr>
            <p:ph idx="1"/>
          </p:nvPr>
        </p:nvSpPr>
        <p:spPr/>
        <p:txBody>
          <a:bodyPr/>
          <a:lstStyle/>
          <a:p>
            <a:pPr marL="0" indent="0">
              <a:buNone/>
            </a:pPr>
            <a:r>
              <a:rPr lang="en-GB" dirty="0"/>
              <a:t>Three sets of institutions necessary for democracy: </a:t>
            </a:r>
          </a:p>
          <a:p>
            <a:pPr lvl="1"/>
            <a:r>
              <a:rPr lang="en-GB" sz="2800" dirty="0"/>
              <a:t>the state</a:t>
            </a:r>
          </a:p>
          <a:p>
            <a:pPr lvl="1"/>
            <a:r>
              <a:rPr lang="en-GB" sz="2800" dirty="0"/>
              <a:t>rule of law</a:t>
            </a:r>
          </a:p>
          <a:p>
            <a:pPr lvl="1"/>
            <a:r>
              <a:rPr lang="en-GB" sz="2800" dirty="0"/>
              <a:t>procedures promoting democratic accountability </a:t>
            </a:r>
          </a:p>
          <a:p>
            <a:endParaRPr lang="en-GB" dirty="0"/>
          </a:p>
        </p:txBody>
      </p:sp>
    </p:spTree>
    <p:extLst>
      <p:ext uri="{BB962C8B-B14F-4D97-AF65-F5344CB8AC3E}">
        <p14:creationId xmlns:p14="http://schemas.microsoft.com/office/powerpoint/2010/main" val="3196698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CF722-3F6E-5E3F-D502-1528684DF58F}"/>
              </a:ext>
            </a:extLst>
          </p:cNvPr>
          <p:cNvSpPr>
            <a:spLocks noGrp="1"/>
          </p:cNvSpPr>
          <p:nvPr>
            <p:ph type="title"/>
          </p:nvPr>
        </p:nvSpPr>
        <p:spPr/>
        <p:txBody>
          <a:bodyPr/>
          <a:lstStyle/>
          <a:p>
            <a:pPr algn="ctr"/>
            <a:r>
              <a:rPr lang="en-GB" dirty="0"/>
              <a:t>The Origins of Political Institutions</a:t>
            </a:r>
          </a:p>
        </p:txBody>
      </p:sp>
      <p:sp>
        <p:nvSpPr>
          <p:cNvPr id="3" name="Content Placeholder 2">
            <a:extLst>
              <a:ext uri="{FF2B5EF4-FFF2-40B4-BE49-F238E27FC236}">
                <a16:creationId xmlns:a16="http://schemas.microsoft.com/office/drawing/2014/main" id="{9F157E03-E893-ECFC-395D-F653F4F101CF}"/>
              </a:ext>
            </a:extLst>
          </p:cNvPr>
          <p:cNvSpPr>
            <a:spLocks noGrp="1"/>
          </p:cNvSpPr>
          <p:nvPr>
            <p:ph idx="1"/>
          </p:nvPr>
        </p:nvSpPr>
        <p:spPr/>
        <p:txBody>
          <a:bodyPr>
            <a:normAutofit/>
          </a:bodyPr>
          <a:lstStyle/>
          <a:p>
            <a:r>
              <a:rPr lang="en-GB" dirty="0"/>
              <a:t>In looking at the origins of political institutions, one must look at human nature and human biology.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34086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AE1751-0DC9-8265-BD02-7DFE690B85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EA30D1-CBA8-282B-FA50-7FE461C2E58A}"/>
              </a:ext>
            </a:extLst>
          </p:cNvPr>
          <p:cNvSpPr>
            <a:spLocks noGrp="1"/>
          </p:cNvSpPr>
          <p:nvPr>
            <p:ph type="title"/>
          </p:nvPr>
        </p:nvSpPr>
        <p:spPr/>
        <p:txBody>
          <a:bodyPr/>
          <a:lstStyle/>
          <a:p>
            <a:pPr algn="ctr"/>
            <a:r>
              <a:rPr lang="en-GB" dirty="0"/>
              <a:t>The Origins of Political Institutions</a:t>
            </a:r>
          </a:p>
        </p:txBody>
      </p:sp>
      <p:sp>
        <p:nvSpPr>
          <p:cNvPr id="3" name="Content Placeholder 2">
            <a:extLst>
              <a:ext uri="{FF2B5EF4-FFF2-40B4-BE49-F238E27FC236}">
                <a16:creationId xmlns:a16="http://schemas.microsoft.com/office/drawing/2014/main" id="{2C304851-76D1-B94F-A422-1DC2C1A10F2F}"/>
              </a:ext>
            </a:extLst>
          </p:cNvPr>
          <p:cNvSpPr>
            <a:spLocks noGrp="1"/>
          </p:cNvSpPr>
          <p:nvPr>
            <p:ph idx="1"/>
          </p:nvPr>
        </p:nvSpPr>
        <p:spPr/>
        <p:txBody>
          <a:bodyPr>
            <a:normAutofit/>
          </a:bodyPr>
          <a:lstStyle/>
          <a:p>
            <a:pPr marL="0" indent="0">
              <a:buNone/>
            </a:pPr>
            <a:r>
              <a:rPr lang="en-GB" dirty="0"/>
              <a:t>I. Human beings are social by nature and were socially organized from the start. </a:t>
            </a:r>
          </a:p>
          <a:p>
            <a:pPr lvl="1"/>
            <a:r>
              <a:rPr lang="en-GB" sz="2600" dirty="0"/>
              <a:t>Natural human sociability revolves around 2 phenomena: Kin selection and reciprocal altruism </a:t>
            </a:r>
          </a:p>
          <a:p>
            <a:pPr lvl="1"/>
            <a:r>
              <a:rPr lang="en-GB" sz="2600" b="1" dirty="0"/>
              <a:t>Kin selection</a:t>
            </a:r>
            <a:r>
              <a:rPr lang="en-GB" sz="2600" dirty="0"/>
              <a:t>- recurring pattern by which humans behave altruistically toward one another in proportion to the number of genes they share- nepotism and genetic relatives are </a:t>
            </a:r>
            <a:r>
              <a:rPr lang="en-GB" sz="2600" dirty="0" err="1"/>
              <a:t>favored</a:t>
            </a:r>
            <a:endParaRPr lang="en-GB" sz="2600" dirty="0"/>
          </a:p>
          <a:p>
            <a:pPr lvl="1"/>
            <a:r>
              <a:rPr lang="en-GB" sz="2600" b="1" dirty="0"/>
              <a:t>Reciprocal altruism</a:t>
            </a:r>
            <a:r>
              <a:rPr lang="en-GB" sz="2600" dirty="0"/>
              <a:t>- involves the exchange of </a:t>
            </a:r>
            <a:r>
              <a:rPr lang="en-GB" sz="2600" dirty="0" err="1"/>
              <a:t>favors</a:t>
            </a:r>
            <a:r>
              <a:rPr lang="en-GB" sz="2600" dirty="0"/>
              <a:t> or resources between unrelated individuals of same species, sometimes members of different species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395415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E735D1-208F-D294-80D3-D8A8289E36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6F888D-6CFE-A7C7-53BE-D6E96996B731}"/>
              </a:ext>
            </a:extLst>
          </p:cNvPr>
          <p:cNvSpPr>
            <a:spLocks noGrp="1"/>
          </p:cNvSpPr>
          <p:nvPr>
            <p:ph type="title"/>
          </p:nvPr>
        </p:nvSpPr>
        <p:spPr/>
        <p:txBody>
          <a:bodyPr/>
          <a:lstStyle/>
          <a:p>
            <a:pPr algn="ctr"/>
            <a:r>
              <a:rPr lang="en-GB" dirty="0"/>
              <a:t>The Origins of Political Institutions</a:t>
            </a:r>
          </a:p>
        </p:txBody>
      </p:sp>
      <p:sp>
        <p:nvSpPr>
          <p:cNvPr id="3" name="Content Placeholder 2">
            <a:extLst>
              <a:ext uri="{FF2B5EF4-FFF2-40B4-BE49-F238E27FC236}">
                <a16:creationId xmlns:a16="http://schemas.microsoft.com/office/drawing/2014/main" id="{BD1FF22A-850D-F1C6-FEA9-292490BFD192}"/>
              </a:ext>
            </a:extLst>
          </p:cNvPr>
          <p:cNvSpPr>
            <a:spLocks noGrp="1"/>
          </p:cNvSpPr>
          <p:nvPr>
            <p:ph idx="1"/>
          </p:nvPr>
        </p:nvSpPr>
        <p:spPr/>
        <p:txBody>
          <a:bodyPr>
            <a:normAutofit/>
          </a:bodyPr>
          <a:lstStyle/>
          <a:p>
            <a:r>
              <a:rPr lang="en-GB" dirty="0"/>
              <a:t>Both phenomena are</a:t>
            </a:r>
          </a:p>
          <a:p>
            <a:pPr lvl="1"/>
            <a:r>
              <a:rPr lang="en-GB" sz="2800" dirty="0"/>
              <a:t>genetically coded</a:t>
            </a:r>
          </a:p>
          <a:p>
            <a:pPr lvl="1"/>
            <a:r>
              <a:rPr lang="en-GB" sz="2800" dirty="0"/>
              <a:t>spontaneous emerge in human interactions </a:t>
            </a:r>
          </a:p>
          <a:p>
            <a:pPr lvl="1"/>
            <a:r>
              <a:rPr lang="en-GB" sz="2800" dirty="0"/>
              <a:t>universal to all cultures and historical periods</a:t>
            </a:r>
          </a:p>
          <a:p>
            <a:r>
              <a:rPr lang="en-GB" dirty="0"/>
              <a:t>“Natural sociability can be overridden by the development of new institutions that provide incentives for other types of </a:t>
            </a:r>
            <a:r>
              <a:rPr lang="en-GB" dirty="0" err="1"/>
              <a:t>behavior</a:t>
            </a:r>
            <a:r>
              <a:rPr lang="en-GB" dirty="0"/>
              <a:t>” However, when these institutions break down, humans revert back to these natural phenomena.</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930373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818F77-C299-C81B-68E9-9E956487BE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6CEB83-975F-663A-E443-3BB52257F17C}"/>
              </a:ext>
            </a:extLst>
          </p:cNvPr>
          <p:cNvSpPr>
            <a:spLocks noGrp="1"/>
          </p:cNvSpPr>
          <p:nvPr>
            <p:ph type="title"/>
          </p:nvPr>
        </p:nvSpPr>
        <p:spPr/>
        <p:txBody>
          <a:bodyPr/>
          <a:lstStyle/>
          <a:p>
            <a:pPr algn="ctr"/>
            <a:r>
              <a:rPr lang="en-GB" dirty="0"/>
              <a:t>The Origins of Political Institutions</a:t>
            </a:r>
          </a:p>
        </p:txBody>
      </p:sp>
      <p:sp>
        <p:nvSpPr>
          <p:cNvPr id="3" name="Content Placeholder 2">
            <a:extLst>
              <a:ext uri="{FF2B5EF4-FFF2-40B4-BE49-F238E27FC236}">
                <a16:creationId xmlns:a16="http://schemas.microsoft.com/office/drawing/2014/main" id="{C0DE3130-0805-C2D6-B3B0-ECF2EED0BD47}"/>
              </a:ext>
            </a:extLst>
          </p:cNvPr>
          <p:cNvSpPr>
            <a:spLocks noGrp="1"/>
          </p:cNvSpPr>
          <p:nvPr>
            <p:ph idx="1"/>
          </p:nvPr>
        </p:nvSpPr>
        <p:spPr/>
        <p:txBody>
          <a:bodyPr>
            <a:normAutofit/>
          </a:bodyPr>
          <a:lstStyle/>
          <a:p>
            <a:pPr marL="0" indent="0">
              <a:buNone/>
            </a:pPr>
            <a:r>
              <a:rPr lang="en-GB" dirty="0"/>
              <a:t>II. Human beings are also norm-creating and norm-following creatures by nature. </a:t>
            </a:r>
          </a:p>
          <a:p>
            <a:pPr lvl="1"/>
            <a:r>
              <a:rPr lang="en-GB" sz="2800" dirty="0"/>
              <a:t>“Human beings create rules for themselves that regulate social interactions and make possible the collective action of groups”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506456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28825A-0264-AB5F-C302-884B43A317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A43BF7-A0CA-F52C-F032-1B0106B29C66}"/>
              </a:ext>
            </a:extLst>
          </p:cNvPr>
          <p:cNvSpPr>
            <a:spLocks noGrp="1"/>
          </p:cNvSpPr>
          <p:nvPr>
            <p:ph type="title"/>
          </p:nvPr>
        </p:nvSpPr>
        <p:spPr/>
        <p:txBody>
          <a:bodyPr/>
          <a:lstStyle/>
          <a:p>
            <a:pPr algn="ctr"/>
            <a:r>
              <a:rPr lang="en-GB" dirty="0"/>
              <a:t>The Origins of Political Institutions</a:t>
            </a:r>
          </a:p>
        </p:txBody>
      </p:sp>
      <p:sp>
        <p:nvSpPr>
          <p:cNvPr id="3" name="Content Placeholder 2">
            <a:extLst>
              <a:ext uri="{FF2B5EF4-FFF2-40B4-BE49-F238E27FC236}">
                <a16:creationId xmlns:a16="http://schemas.microsoft.com/office/drawing/2014/main" id="{C6989B47-665C-C68C-D898-5E3ADF26495D}"/>
              </a:ext>
            </a:extLst>
          </p:cNvPr>
          <p:cNvSpPr>
            <a:spLocks noGrp="1"/>
          </p:cNvSpPr>
          <p:nvPr>
            <p:ph idx="1"/>
          </p:nvPr>
        </p:nvSpPr>
        <p:spPr/>
        <p:txBody>
          <a:bodyPr>
            <a:normAutofit lnSpcReduction="10000"/>
          </a:bodyPr>
          <a:lstStyle/>
          <a:p>
            <a:r>
              <a:rPr lang="en-GB" dirty="0"/>
              <a:t>Norms </a:t>
            </a:r>
          </a:p>
          <a:p>
            <a:pPr lvl="1"/>
            <a:r>
              <a:rPr lang="en-GB" sz="2800" dirty="0"/>
              <a:t>can be rationally designed or negotiated</a:t>
            </a:r>
          </a:p>
          <a:p>
            <a:pPr lvl="1"/>
            <a:r>
              <a:rPr lang="en-GB" sz="2800" dirty="0"/>
              <a:t>however often grounded not in reason but by emotion (pride, guilt, anger, shame)</a:t>
            </a:r>
          </a:p>
          <a:p>
            <a:pPr lvl="1"/>
            <a:r>
              <a:rPr lang="en-GB" sz="2800" dirty="0"/>
              <a:t>often given an intrinsic value and even worshipped, </a:t>
            </a:r>
            <a:r>
              <a:rPr lang="en-GB" sz="2800" dirty="0" err="1"/>
              <a:t>eg</a:t>
            </a:r>
            <a:r>
              <a:rPr lang="en-GB" sz="2800" dirty="0"/>
              <a:t> religious laws of different societies</a:t>
            </a:r>
          </a:p>
          <a:p>
            <a:pPr lvl="1"/>
            <a:r>
              <a:rPr lang="en-GB" sz="2800" dirty="0" err="1"/>
              <a:t>bc</a:t>
            </a:r>
            <a:r>
              <a:rPr lang="en-GB" sz="2800" dirty="0"/>
              <a:t> they are often given intrinsic value, they tend to be highly resistant to change</a:t>
            </a:r>
          </a:p>
          <a:p>
            <a:r>
              <a:rPr lang="en-GB" dirty="0"/>
              <a:t>Because institutions are rules or norms that persist over time, human beings have a natural tendency to institutionalize their </a:t>
            </a:r>
            <a:r>
              <a:rPr lang="en-GB" dirty="0" err="1"/>
              <a:t>behavior</a:t>
            </a:r>
            <a:r>
              <a:rPr lang="en-GB" dirty="0"/>
              <a: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027139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B1DE6A-3047-2ABC-1637-7A32B47CA4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77E3FB-D4FB-67AB-AE6E-F49B5CCA302C}"/>
              </a:ext>
            </a:extLst>
          </p:cNvPr>
          <p:cNvSpPr>
            <a:spLocks noGrp="1"/>
          </p:cNvSpPr>
          <p:nvPr>
            <p:ph type="title"/>
          </p:nvPr>
        </p:nvSpPr>
        <p:spPr/>
        <p:txBody>
          <a:bodyPr/>
          <a:lstStyle/>
          <a:p>
            <a:pPr algn="ctr"/>
            <a:r>
              <a:rPr lang="en-GB" dirty="0"/>
              <a:t>The Emergence of the State: </a:t>
            </a:r>
            <a:br>
              <a:rPr lang="en-GB" dirty="0"/>
            </a:br>
            <a:r>
              <a:rPr lang="en-GB" dirty="0"/>
              <a:t>Band-level Societies</a:t>
            </a:r>
          </a:p>
        </p:txBody>
      </p:sp>
      <p:sp>
        <p:nvSpPr>
          <p:cNvPr id="3" name="Content Placeholder 2">
            <a:extLst>
              <a:ext uri="{FF2B5EF4-FFF2-40B4-BE49-F238E27FC236}">
                <a16:creationId xmlns:a16="http://schemas.microsoft.com/office/drawing/2014/main" id="{D61F6190-6726-06F9-2325-FB1CD3AA4683}"/>
              </a:ext>
            </a:extLst>
          </p:cNvPr>
          <p:cNvSpPr>
            <a:spLocks noGrp="1"/>
          </p:cNvSpPr>
          <p:nvPr>
            <p:ph idx="1"/>
          </p:nvPr>
        </p:nvSpPr>
        <p:spPr/>
        <p:txBody>
          <a:bodyPr>
            <a:normAutofit/>
          </a:bodyPr>
          <a:lstStyle/>
          <a:p>
            <a:r>
              <a:rPr lang="en-GB" dirty="0"/>
              <a:t>For the first 40 or so thousands of years of existence…. Humans were organized into band-level societies: small groups of individuals genetically bonded – in other words nomadic families- and subsisting off of hunting and gathering. </a:t>
            </a:r>
          </a:p>
          <a:p>
            <a:r>
              <a:rPr lang="en-GB" dirty="0"/>
              <a:t>These were preagricultural societies and there was no private property. </a:t>
            </a:r>
          </a:p>
          <a:p>
            <a:r>
              <a:rPr lang="en-GB" dirty="0"/>
              <a:t>Hunter-gatherers inhabited a territorial range that they guarded, moving elsewhere on occasion if infiltrated or disturbed. These societies still exist and include Eskimos, the Bushmen of the Kalahari Desert, and Australian Aborigines.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557142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C0C8EB-7679-B186-0B77-E9BD8F0C02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C53F9D-951F-F70C-5221-5B23D4A8C543}"/>
              </a:ext>
            </a:extLst>
          </p:cNvPr>
          <p:cNvSpPr>
            <a:spLocks noGrp="1"/>
          </p:cNvSpPr>
          <p:nvPr>
            <p:ph type="title"/>
          </p:nvPr>
        </p:nvSpPr>
        <p:spPr/>
        <p:txBody>
          <a:bodyPr/>
          <a:lstStyle/>
          <a:p>
            <a:pPr algn="ctr"/>
            <a:r>
              <a:rPr lang="en-GB" dirty="0"/>
              <a:t>The Emergence of the State: </a:t>
            </a:r>
            <a:br>
              <a:rPr lang="en-GB" dirty="0"/>
            </a:br>
            <a:r>
              <a:rPr lang="en-GB" dirty="0"/>
              <a:t>Band-level Societies</a:t>
            </a:r>
          </a:p>
        </p:txBody>
      </p:sp>
      <p:sp>
        <p:nvSpPr>
          <p:cNvPr id="3" name="Content Placeholder 2">
            <a:extLst>
              <a:ext uri="{FF2B5EF4-FFF2-40B4-BE49-F238E27FC236}">
                <a16:creationId xmlns:a16="http://schemas.microsoft.com/office/drawing/2014/main" id="{1C865286-8C8C-F585-EED1-66072308562B}"/>
              </a:ext>
            </a:extLst>
          </p:cNvPr>
          <p:cNvSpPr>
            <a:spLocks noGrp="1"/>
          </p:cNvSpPr>
          <p:nvPr>
            <p:ph idx="1"/>
          </p:nvPr>
        </p:nvSpPr>
        <p:spPr/>
        <p:txBody>
          <a:bodyPr>
            <a:normAutofit/>
          </a:bodyPr>
          <a:lstStyle/>
          <a:p>
            <a:r>
              <a:rPr lang="en-GB" dirty="0"/>
              <a:t>Band-level societies</a:t>
            </a:r>
          </a:p>
          <a:p>
            <a:pPr lvl="1"/>
            <a:r>
              <a:rPr lang="en-GB" sz="2800" dirty="0"/>
              <a:t>highly egalitarian </a:t>
            </a:r>
          </a:p>
          <a:p>
            <a:pPr lvl="1"/>
            <a:r>
              <a:rPr lang="en-GB" sz="2800" dirty="0"/>
              <a:t>built around nuclear families</a:t>
            </a:r>
          </a:p>
          <a:p>
            <a:pPr lvl="1"/>
            <a:r>
              <a:rPr lang="en-GB" sz="2800" dirty="0"/>
              <a:t>no central source of authority </a:t>
            </a:r>
          </a:p>
          <a:p>
            <a:pPr lvl="1"/>
            <a:r>
              <a:rPr lang="en-GB" sz="2800" dirty="0"/>
              <a:t>no third party reinforcement of rules </a:t>
            </a:r>
          </a:p>
          <a:p>
            <a:pPr lvl="1"/>
            <a:r>
              <a:rPr lang="en-GB" sz="2800" dirty="0"/>
              <a:t>no permanent leadership, no hierarchy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6820410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70392E-6A92-7DE4-8164-F2B0FC7E8F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CF84BC-9E52-6697-B265-4AC8EF3A19BD}"/>
              </a:ext>
            </a:extLst>
          </p:cNvPr>
          <p:cNvSpPr>
            <a:spLocks noGrp="1"/>
          </p:cNvSpPr>
          <p:nvPr>
            <p:ph type="title"/>
          </p:nvPr>
        </p:nvSpPr>
        <p:spPr/>
        <p:txBody>
          <a:bodyPr/>
          <a:lstStyle/>
          <a:p>
            <a:pPr algn="ctr"/>
            <a:r>
              <a:rPr lang="en-GB" dirty="0"/>
              <a:t>The Emergence of the State: </a:t>
            </a:r>
            <a:br>
              <a:rPr lang="en-GB" dirty="0"/>
            </a:br>
            <a:r>
              <a:rPr lang="en-GB" dirty="0"/>
              <a:t>Tribal societies</a:t>
            </a:r>
          </a:p>
        </p:txBody>
      </p:sp>
      <p:sp>
        <p:nvSpPr>
          <p:cNvPr id="3" name="Content Placeholder 2">
            <a:extLst>
              <a:ext uri="{FF2B5EF4-FFF2-40B4-BE49-F238E27FC236}">
                <a16:creationId xmlns:a16="http://schemas.microsoft.com/office/drawing/2014/main" id="{0E2432CF-6D3F-0427-913F-C233E898F4F2}"/>
              </a:ext>
            </a:extLst>
          </p:cNvPr>
          <p:cNvSpPr>
            <a:spLocks noGrp="1"/>
          </p:cNvSpPr>
          <p:nvPr>
            <p:ph idx="1"/>
          </p:nvPr>
        </p:nvSpPr>
        <p:spPr/>
        <p:txBody>
          <a:bodyPr>
            <a:normAutofit lnSpcReduction="10000"/>
          </a:bodyPr>
          <a:lstStyle/>
          <a:p>
            <a:r>
              <a:rPr lang="en-GB" dirty="0"/>
              <a:t>About 10 thousand years ago, tribal level societies emerged with the development of agriculture. </a:t>
            </a:r>
          </a:p>
          <a:p>
            <a:r>
              <a:rPr lang="en-GB" dirty="0"/>
              <a:t>Domestication of grasses and seeds allowed for increases in population and population density. </a:t>
            </a:r>
          </a:p>
          <a:p>
            <a:r>
              <a:rPr lang="en-GB" dirty="0"/>
              <a:t>Tribal societies are united by religious belief through the worship of dead ancestors and a prevailing duty to one’s ancestry. </a:t>
            </a:r>
          </a:p>
          <a:p>
            <a:r>
              <a:rPr lang="en-GB" dirty="0"/>
              <a:t>The community is considered not only consisting of present members of a tribe but also ancestors and unborn descendants.</a:t>
            </a:r>
          </a:p>
          <a:p>
            <a:r>
              <a:rPr lang="en-GB" dirty="0"/>
              <a:t>The existence of male heirs was important to maintaining the continuum of the lineage.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716805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445B24-CAF2-CB3B-BB8F-9E71E37DD1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25DEDA-4E08-8E89-0ED2-F36DA162F3F2}"/>
              </a:ext>
            </a:extLst>
          </p:cNvPr>
          <p:cNvSpPr>
            <a:spLocks noGrp="1"/>
          </p:cNvSpPr>
          <p:nvPr>
            <p:ph type="title"/>
          </p:nvPr>
        </p:nvSpPr>
        <p:spPr/>
        <p:txBody>
          <a:bodyPr/>
          <a:lstStyle/>
          <a:p>
            <a:pPr algn="ctr"/>
            <a:r>
              <a:rPr lang="en-GB" dirty="0"/>
              <a:t>The Emergence of the State: </a:t>
            </a:r>
            <a:br>
              <a:rPr lang="en-GB" dirty="0"/>
            </a:br>
            <a:r>
              <a:rPr lang="en-GB" dirty="0"/>
              <a:t>Tribal societies</a:t>
            </a:r>
          </a:p>
        </p:txBody>
      </p:sp>
      <p:sp>
        <p:nvSpPr>
          <p:cNvPr id="3" name="Content Placeholder 2">
            <a:extLst>
              <a:ext uri="{FF2B5EF4-FFF2-40B4-BE49-F238E27FC236}">
                <a16:creationId xmlns:a16="http://schemas.microsoft.com/office/drawing/2014/main" id="{3BFB31C1-B637-B898-FC4D-D9FF6EC810FA}"/>
              </a:ext>
            </a:extLst>
          </p:cNvPr>
          <p:cNvSpPr>
            <a:spLocks noGrp="1"/>
          </p:cNvSpPr>
          <p:nvPr>
            <p:ph idx="1"/>
          </p:nvPr>
        </p:nvSpPr>
        <p:spPr/>
        <p:txBody>
          <a:bodyPr>
            <a:normAutofit fontScale="92500" lnSpcReduction="20000"/>
          </a:bodyPr>
          <a:lstStyle/>
          <a:p>
            <a:r>
              <a:rPr lang="en-GB" dirty="0"/>
              <a:t>Tribal societies:</a:t>
            </a:r>
          </a:p>
          <a:p>
            <a:pPr lvl="1"/>
            <a:r>
              <a:rPr lang="en-GB" sz="2600" dirty="0"/>
              <a:t>built around principle of common descent </a:t>
            </a:r>
          </a:p>
          <a:p>
            <a:pPr lvl="1"/>
            <a:r>
              <a:rPr lang="en-GB" sz="2600" dirty="0"/>
              <a:t>most basic unit: lineage- group of individuals who trace their descent to a common ancestor</a:t>
            </a:r>
          </a:p>
          <a:p>
            <a:pPr lvl="1"/>
            <a:r>
              <a:rPr lang="en-GB" sz="2600" dirty="0"/>
              <a:t>maintained on the basis of certain religious beliefs </a:t>
            </a:r>
          </a:p>
          <a:p>
            <a:pPr lvl="1"/>
            <a:r>
              <a:rPr lang="en-GB" sz="2600" dirty="0"/>
              <a:t>not natural or default forms of social organization, could be broken down by introduction of new set of religious beliefs such as Christianity in Europe. </a:t>
            </a:r>
          </a:p>
          <a:p>
            <a:pPr lvl="1"/>
            <a:r>
              <a:rPr lang="en-GB" sz="2600" dirty="0"/>
              <a:t>weak central source of authority</a:t>
            </a:r>
          </a:p>
          <a:p>
            <a:pPr marL="457200" lvl="1" indent="0">
              <a:buNone/>
            </a:pPr>
            <a:r>
              <a:rPr lang="en-GB" sz="2600" dirty="0"/>
              <a:t>	1) highly egalitarian</a:t>
            </a:r>
          </a:p>
          <a:p>
            <a:pPr marL="457200" lvl="1" indent="0">
              <a:buNone/>
            </a:pPr>
            <a:r>
              <a:rPr lang="en-GB" sz="2600" dirty="0"/>
              <a:t>	2) no third party enforcement of laws</a:t>
            </a:r>
          </a:p>
          <a:p>
            <a:pPr marL="457200" lvl="1" indent="0">
              <a:buNone/>
            </a:pPr>
            <a:r>
              <a:rPr lang="en-GB" sz="2600" dirty="0"/>
              <a:t>	3) property owned by lineages or kin groups </a:t>
            </a:r>
          </a:p>
          <a:p>
            <a:pPr lvl="1"/>
            <a:r>
              <a:rPr lang="en-GB" sz="2600" dirty="0"/>
              <a:t>organizational flexibility- able to mobilize quickly via the coming together of associated lineages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642846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0C31F7-3B95-0FBE-2A44-32BF3CBDD8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DBF9EA-ABCB-BF2E-A48C-B893B7CDD3B8}"/>
              </a:ext>
            </a:extLst>
          </p:cNvPr>
          <p:cNvSpPr>
            <a:spLocks noGrp="1"/>
          </p:cNvSpPr>
          <p:nvPr>
            <p:ph type="title"/>
          </p:nvPr>
        </p:nvSpPr>
        <p:spPr/>
        <p:txBody>
          <a:bodyPr/>
          <a:lstStyle/>
          <a:p>
            <a:pPr algn="ctr"/>
            <a:r>
              <a:rPr lang="en-GB" dirty="0"/>
              <a:t>The Emergence of the State: </a:t>
            </a:r>
            <a:br>
              <a:rPr lang="en-GB" dirty="0"/>
            </a:br>
            <a:r>
              <a:rPr lang="en-GB" dirty="0"/>
              <a:t>Tribal societies</a:t>
            </a:r>
          </a:p>
        </p:txBody>
      </p:sp>
      <p:sp>
        <p:nvSpPr>
          <p:cNvPr id="3" name="Content Placeholder 2">
            <a:extLst>
              <a:ext uri="{FF2B5EF4-FFF2-40B4-BE49-F238E27FC236}">
                <a16:creationId xmlns:a16="http://schemas.microsoft.com/office/drawing/2014/main" id="{93D438A8-225C-A443-D377-BD6B263B2F4A}"/>
              </a:ext>
            </a:extLst>
          </p:cNvPr>
          <p:cNvSpPr>
            <a:spLocks noGrp="1"/>
          </p:cNvSpPr>
          <p:nvPr>
            <p:ph idx="1"/>
          </p:nvPr>
        </p:nvSpPr>
        <p:spPr/>
        <p:txBody>
          <a:bodyPr>
            <a:normAutofit fontScale="77500" lnSpcReduction="20000"/>
          </a:bodyPr>
          <a:lstStyle/>
          <a:p>
            <a:r>
              <a:rPr lang="en-GB" dirty="0"/>
              <a:t>First tribal societies existed in ancient China, India, Greece, Rome, the Middle East, pre-Columbian America, Germanic forbears of modern Europeans, wherever agriculture was present. </a:t>
            </a:r>
          </a:p>
          <a:p>
            <a:r>
              <a:rPr lang="en-GB" dirty="0"/>
              <a:t>Tribal societies did not disappear with the emergence of the state. However, the introduction of different religious beliefs was a significant factor in the breakdown of tribal kinship structures in Western Europe. </a:t>
            </a:r>
          </a:p>
          <a:p>
            <a:r>
              <a:rPr lang="en-GB" dirty="0"/>
              <a:t>The Catholic Church took a strong position against 1) marriage between close relatives (such as cousins), marriage to widows (levirate), adoption of children, divorce, and concubinage. As these were all “strategies of heirship” utilized by kinship groups to keep property within a group’s control, conversion to Christianity drove the dissolution of kinship societies in German, Norse, Magyar, and Slavic tribes. These changes occurred therefore on a social and cultural level, enforced by the Church, rather than on a political level. </a:t>
            </a:r>
          </a:p>
          <a:p>
            <a:r>
              <a:rPr lang="en-GB" dirty="0"/>
              <a:t>The introduction of Christianity in Western Europe had profound implications for morality and also redefined tribal societies to become bonded by faith rather than kinship loyalties.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755973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21221E-1DD1-7C7B-2EA7-BEB4124924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AD12D0-D19E-6C8B-8C0C-9EE250F19703}"/>
              </a:ext>
            </a:extLst>
          </p:cNvPr>
          <p:cNvSpPr>
            <a:spLocks noGrp="1"/>
          </p:cNvSpPr>
          <p:nvPr>
            <p:ph type="title"/>
          </p:nvPr>
        </p:nvSpPr>
        <p:spPr/>
        <p:txBody>
          <a:bodyPr/>
          <a:lstStyle/>
          <a:p>
            <a:pPr algn="ctr"/>
            <a:r>
              <a:rPr lang="en-GB" dirty="0"/>
              <a:t>The Emergence of the State: </a:t>
            </a:r>
            <a:br>
              <a:rPr lang="en-GB" dirty="0"/>
            </a:br>
            <a:r>
              <a:rPr lang="en-GB" dirty="0"/>
              <a:t>Factors in the Formation of the First States</a:t>
            </a:r>
          </a:p>
        </p:txBody>
      </p:sp>
      <p:sp>
        <p:nvSpPr>
          <p:cNvPr id="3" name="Content Placeholder 2">
            <a:extLst>
              <a:ext uri="{FF2B5EF4-FFF2-40B4-BE49-F238E27FC236}">
                <a16:creationId xmlns:a16="http://schemas.microsoft.com/office/drawing/2014/main" id="{6DA26A4C-FE0D-9EE6-6180-3072BCE911A5}"/>
              </a:ext>
            </a:extLst>
          </p:cNvPr>
          <p:cNvSpPr>
            <a:spLocks noGrp="1"/>
          </p:cNvSpPr>
          <p:nvPr>
            <p:ph idx="1"/>
          </p:nvPr>
        </p:nvSpPr>
        <p:spPr/>
        <p:txBody>
          <a:bodyPr>
            <a:normAutofit/>
          </a:bodyPr>
          <a:lstStyle/>
          <a:p>
            <a:r>
              <a:rPr lang="en-GB" dirty="0"/>
              <a:t>Availability of agricultural surpluses and technology to support them</a:t>
            </a:r>
          </a:p>
          <a:p>
            <a:r>
              <a:rPr lang="en-GB" dirty="0"/>
              <a:t>Certain level of population density</a:t>
            </a:r>
          </a:p>
          <a:p>
            <a:r>
              <a:rPr lang="en-GB" dirty="0"/>
              <a:t>Physical bounding of territories by natural obstructions such as mountains, deserts,</a:t>
            </a:r>
          </a:p>
          <a:p>
            <a:r>
              <a:rPr lang="en-GB" dirty="0"/>
              <a:t> Waterways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67040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EB6CDF-D683-CF99-0560-238A3F7380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3E91B9-03DF-149D-8BB0-4DF8B2EBD581}"/>
              </a:ext>
            </a:extLst>
          </p:cNvPr>
          <p:cNvSpPr>
            <a:spLocks noGrp="1"/>
          </p:cNvSpPr>
          <p:nvPr>
            <p:ph type="title"/>
          </p:nvPr>
        </p:nvSpPr>
        <p:spPr/>
        <p:txBody>
          <a:bodyPr/>
          <a:lstStyle/>
          <a:p>
            <a:pPr algn="ctr"/>
            <a:r>
              <a:rPr lang="en-GB" dirty="0"/>
              <a:t>The Emergence of the State</a:t>
            </a:r>
          </a:p>
        </p:txBody>
      </p:sp>
      <p:sp>
        <p:nvSpPr>
          <p:cNvPr id="3" name="Content Placeholder 2">
            <a:extLst>
              <a:ext uri="{FF2B5EF4-FFF2-40B4-BE49-F238E27FC236}">
                <a16:creationId xmlns:a16="http://schemas.microsoft.com/office/drawing/2014/main" id="{601B1E04-6647-FEB2-8783-4ED5DAE62E14}"/>
              </a:ext>
            </a:extLst>
          </p:cNvPr>
          <p:cNvSpPr>
            <a:spLocks noGrp="1"/>
          </p:cNvSpPr>
          <p:nvPr>
            <p:ph idx="1"/>
          </p:nvPr>
        </p:nvSpPr>
        <p:spPr/>
        <p:txBody>
          <a:bodyPr>
            <a:normAutofit/>
          </a:bodyPr>
          <a:lstStyle/>
          <a:p>
            <a:r>
              <a:rPr lang="en-GB" sz="3200" dirty="0"/>
              <a:t>The State as an institution: “ A single, central source of authority that exercises a legitimate monopoly of force over a defined territory”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343401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FC5976-6132-0106-8D1E-3B11A8BAC0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D7CC12-4978-094D-F0C1-9063CCA5B94A}"/>
              </a:ext>
            </a:extLst>
          </p:cNvPr>
          <p:cNvSpPr>
            <a:spLocks noGrp="1"/>
          </p:cNvSpPr>
          <p:nvPr>
            <p:ph type="title"/>
          </p:nvPr>
        </p:nvSpPr>
        <p:spPr/>
        <p:txBody>
          <a:bodyPr/>
          <a:lstStyle/>
          <a:p>
            <a:pPr algn="ctr"/>
            <a:r>
              <a:rPr lang="en-GB" dirty="0"/>
              <a:t>The Emergence of the State</a:t>
            </a:r>
          </a:p>
        </p:txBody>
      </p:sp>
      <p:sp>
        <p:nvSpPr>
          <p:cNvPr id="3" name="Content Placeholder 2">
            <a:extLst>
              <a:ext uri="{FF2B5EF4-FFF2-40B4-BE49-F238E27FC236}">
                <a16:creationId xmlns:a16="http://schemas.microsoft.com/office/drawing/2014/main" id="{5FE913E0-CC98-184C-A644-C899B72A2259}"/>
              </a:ext>
            </a:extLst>
          </p:cNvPr>
          <p:cNvSpPr>
            <a:spLocks noGrp="1"/>
          </p:cNvSpPr>
          <p:nvPr>
            <p:ph idx="1"/>
          </p:nvPr>
        </p:nvSpPr>
        <p:spPr/>
        <p:txBody>
          <a:bodyPr>
            <a:normAutofit fontScale="85000" lnSpcReduction="20000"/>
          </a:bodyPr>
          <a:lstStyle/>
          <a:p>
            <a:r>
              <a:rPr lang="en-GB" dirty="0"/>
              <a:t>The State</a:t>
            </a:r>
          </a:p>
          <a:p>
            <a:pPr lvl="1"/>
            <a:r>
              <a:rPr lang="en-GB" sz="3000" dirty="0"/>
              <a:t>Centralized source of authority</a:t>
            </a:r>
          </a:p>
          <a:p>
            <a:pPr lvl="1"/>
            <a:r>
              <a:rPr lang="en-GB" sz="3000" dirty="0"/>
              <a:t>Hierarchical</a:t>
            </a:r>
          </a:p>
          <a:p>
            <a:pPr lvl="1"/>
            <a:r>
              <a:rPr lang="en-GB" sz="3000" dirty="0"/>
              <a:t>Backed by a monopoly of the legitimate means of coercion like police or army</a:t>
            </a:r>
          </a:p>
          <a:p>
            <a:pPr lvl="1"/>
            <a:r>
              <a:rPr lang="en-GB" sz="3000" dirty="0"/>
              <a:t>Authority of the state is territorial rather than kinship based</a:t>
            </a:r>
          </a:p>
          <a:p>
            <a:pPr lvl="1"/>
            <a:r>
              <a:rPr lang="en-GB" sz="3000" dirty="0"/>
              <a:t>Higher levels of social inequality than kinship based band/tribal level societies </a:t>
            </a:r>
          </a:p>
          <a:p>
            <a:pPr lvl="2"/>
            <a:r>
              <a:rPr lang="en-GB" sz="3000" dirty="0"/>
              <a:t>Slavery and serfdom expanded under states whereas </a:t>
            </a:r>
            <a:r>
              <a:rPr lang="en-GB" sz="3000" dirty="0" err="1"/>
              <a:t>nonexistent</a:t>
            </a:r>
            <a:r>
              <a:rPr lang="en-GB" sz="3000" dirty="0"/>
              <a:t> in tribes</a:t>
            </a:r>
          </a:p>
          <a:p>
            <a:pPr lvl="1"/>
            <a:r>
              <a:rPr lang="en-GB" sz="3000" dirty="0"/>
              <a:t>Can be legitimized by much more elaborate forms of religious belief, with a priestly class that can hold power directly (theocracy), controlled by secular ruler, or share power with ruler</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3052712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997B6F-2D94-D213-EB54-47CCE15F10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BBAE03-8EBF-B9DD-06D7-394D68D534D7}"/>
              </a:ext>
            </a:extLst>
          </p:cNvPr>
          <p:cNvSpPr>
            <a:spLocks noGrp="1"/>
          </p:cNvSpPr>
          <p:nvPr>
            <p:ph type="title"/>
          </p:nvPr>
        </p:nvSpPr>
        <p:spPr/>
        <p:txBody>
          <a:bodyPr/>
          <a:lstStyle/>
          <a:p>
            <a:pPr algn="ctr"/>
            <a:r>
              <a:rPr lang="en-GB" dirty="0"/>
              <a:t>Two Types of State</a:t>
            </a:r>
          </a:p>
        </p:txBody>
      </p:sp>
      <p:sp>
        <p:nvSpPr>
          <p:cNvPr id="3" name="Content Placeholder 2">
            <a:extLst>
              <a:ext uri="{FF2B5EF4-FFF2-40B4-BE49-F238E27FC236}">
                <a16:creationId xmlns:a16="http://schemas.microsoft.com/office/drawing/2014/main" id="{473DB35F-29B6-8338-766C-A474DEB37926}"/>
              </a:ext>
            </a:extLst>
          </p:cNvPr>
          <p:cNvSpPr>
            <a:spLocks noGrp="1"/>
          </p:cNvSpPr>
          <p:nvPr>
            <p:ph idx="1"/>
          </p:nvPr>
        </p:nvSpPr>
        <p:spPr/>
        <p:txBody>
          <a:bodyPr>
            <a:normAutofit/>
          </a:bodyPr>
          <a:lstStyle/>
          <a:p>
            <a:pPr marL="0" lvl="0" indent="0">
              <a:buNone/>
            </a:pPr>
            <a:r>
              <a:rPr lang="en-GB" dirty="0"/>
              <a:t>1) “Patrimonial” (as described by Max Weber): </a:t>
            </a:r>
          </a:p>
          <a:p>
            <a:pPr lvl="1"/>
            <a:r>
              <a:rPr lang="en-GB" sz="2800" dirty="0"/>
              <a:t>State is the personal property of the ruler, and state administration is an extension of the ruler’s household </a:t>
            </a:r>
          </a:p>
          <a:p>
            <a:pPr lvl="1"/>
            <a:r>
              <a:rPr lang="en-GB" sz="2800" dirty="0"/>
              <a:t>Still exhibit natural human sociability, preference of family and friends</a:t>
            </a:r>
          </a:p>
          <a:p>
            <a:pPr lvl="1"/>
            <a:r>
              <a:rPr lang="en-GB" sz="2800" dirty="0"/>
              <a:t>First patrimonial states formed about 8000 years ago, in valleys of Egypt, Mesopotamia, China, and the Valley of Mexico</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512692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CDD8C3-5D74-70F7-F101-8DB246896B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80ABB5-1248-9342-707A-A8B2BB6578F4}"/>
              </a:ext>
            </a:extLst>
          </p:cNvPr>
          <p:cNvSpPr>
            <a:spLocks noGrp="1"/>
          </p:cNvSpPr>
          <p:nvPr>
            <p:ph type="title"/>
          </p:nvPr>
        </p:nvSpPr>
        <p:spPr/>
        <p:txBody>
          <a:bodyPr/>
          <a:lstStyle/>
          <a:p>
            <a:pPr algn="ctr"/>
            <a:r>
              <a:rPr lang="en-GB" dirty="0"/>
              <a:t>Two Types of State</a:t>
            </a:r>
          </a:p>
        </p:txBody>
      </p:sp>
      <p:sp>
        <p:nvSpPr>
          <p:cNvPr id="3" name="Content Placeholder 2">
            <a:extLst>
              <a:ext uri="{FF2B5EF4-FFF2-40B4-BE49-F238E27FC236}">
                <a16:creationId xmlns:a16="http://schemas.microsoft.com/office/drawing/2014/main" id="{9EAD4F3A-A7A7-16F2-B888-4E380DDC5984}"/>
              </a:ext>
            </a:extLst>
          </p:cNvPr>
          <p:cNvSpPr>
            <a:spLocks noGrp="1"/>
          </p:cNvSpPr>
          <p:nvPr>
            <p:ph idx="1"/>
          </p:nvPr>
        </p:nvSpPr>
        <p:spPr/>
        <p:txBody>
          <a:bodyPr>
            <a:normAutofit/>
          </a:bodyPr>
          <a:lstStyle/>
          <a:p>
            <a:pPr marL="0" indent="0">
              <a:buNone/>
            </a:pPr>
            <a:r>
              <a:rPr lang="en-GB" dirty="0"/>
              <a:t>2) “Modern”</a:t>
            </a:r>
          </a:p>
          <a:p>
            <a:pPr lvl="1"/>
            <a:r>
              <a:rPr lang="en-GB" sz="2800" dirty="0"/>
              <a:t>Emphasize impersonal relations between a citizen and a ruler </a:t>
            </a:r>
          </a:p>
          <a:p>
            <a:pPr lvl="1"/>
            <a:r>
              <a:rPr lang="en-GB" sz="2800" dirty="0"/>
              <a:t>Not dependent on personal ties but on citizenship status</a:t>
            </a:r>
          </a:p>
          <a:p>
            <a:pPr lvl="1"/>
            <a:r>
              <a:rPr lang="en-GB" sz="2800" dirty="0"/>
              <a:t>State administration does not depend on family and friends but recruitment to administrative positions based on merit, education, and technical knowledge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2690174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AD6BA8-0805-1FAF-517D-152C14DA1D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0A3B19-5044-9532-00E6-1CE2B9B04534}"/>
              </a:ext>
            </a:extLst>
          </p:cNvPr>
          <p:cNvSpPr>
            <a:spLocks noGrp="1"/>
          </p:cNvSpPr>
          <p:nvPr>
            <p:ph type="title"/>
          </p:nvPr>
        </p:nvSpPr>
        <p:spPr/>
        <p:txBody>
          <a:bodyPr/>
          <a:lstStyle/>
          <a:p>
            <a:pPr algn="ctr"/>
            <a:r>
              <a:rPr lang="en-GB" dirty="0"/>
              <a:t>Factors involved in the formation of the modern state:</a:t>
            </a:r>
          </a:p>
        </p:txBody>
      </p:sp>
      <p:sp>
        <p:nvSpPr>
          <p:cNvPr id="3" name="Content Placeholder 2">
            <a:extLst>
              <a:ext uri="{FF2B5EF4-FFF2-40B4-BE49-F238E27FC236}">
                <a16:creationId xmlns:a16="http://schemas.microsoft.com/office/drawing/2014/main" id="{91567A00-4E41-C3A1-BBD9-1AC954BBEAEF}"/>
              </a:ext>
            </a:extLst>
          </p:cNvPr>
          <p:cNvSpPr>
            <a:spLocks noGrp="1"/>
          </p:cNvSpPr>
          <p:nvPr>
            <p:ph idx="1"/>
          </p:nvPr>
        </p:nvSpPr>
        <p:spPr/>
        <p:txBody>
          <a:bodyPr>
            <a:normAutofit/>
          </a:bodyPr>
          <a:lstStyle/>
          <a:p>
            <a:r>
              <a:rPr lang="en-GB" dirty="0"/>
              <a:t>Intense prolonged military competition </a:t>
            </a:r>
          </a:p>
          <a:p>
            <a:r>
              <a:rPr lang="en-GB" dirty="0"/>
              <a:t>Military struggle created incentives:</a:t>
            </a:r>
          </a:p>
          <a:p>
            <a:pPr lvl="1"/>
            <a:r>
              <a:rPr lang="en-GB" sz="2800" dirty="0"/>
              <a:t>to tax population </a:t>
            </a:r>
          </a:p>
          <a:p>
            <a:pPr lvl="1"/>
            <a:r>
              <a:rPr lang="en-GB" sz="2800" dirty="0"/>
              <a:t>to create administrative hierarchies</a:t>
            </a:r>
          </a:p>
          <a:p>
            <a:pPr lvl="1"/>
            <a:r>
              <a:rPr lang="en-GB" sz="2800" dirty="0"/>
              <a:t>to create armies	 </a:t>
            </a:r>
          </a:p>
          <a:p>
            <a:pPr lvl="1"/>
            <a:r>
              <a:rPr lang="en-GB" sz="2800" dirty="0"/>
              <a:t>to establish merit and competence rather than personal ties as basis for recruitment and promotion</a:t>
            </a:r>
          </a:p>
          <a:p>
            <a:r>
              <a:rPr lang="en-GB" dirty="0"/>
              <a:t>In the words of sociologist Charles Tilly: “War made the state and the state made war.”</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329074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3428A0-90DE-D57C-39B5-EEEEE791FF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4B5061-3017-D098-C116-CDBA31B0D206}"/>
              </a:ext>
            </a:extLst>
          </p:cNvPr>
          <p:cNvSpPr>
            <a:spLocks noGrp="1"/>
          </p:cNvSpPr>
          <p:nvPr>
            <p:ph type="title"/>
          </p:nvPr>
        </p:nvSpPr>
        <p:spPr/>
        <p:txBody>
          <a:bodyPr/>
          <a:lstStyle/>
          <a:p>
            <a:pPr algn="ctr"/>
            <a:r>
              <a:rPr lang="en-GB" dirty="0"/>
              <a:t>The Modern State: China</a:t>
            </a:r>
          </a:p>
        </p:txBody>
      </p:sp>
      <p:sp>
        <p:nvSpPr>
          <p:cNvPr id="3" name="Content Placeholder 2">
            <a:extLst>
              <a:ext uri="{FF2B5EF4-FFF2-40B4-BE49-F238E27FC236}">
                <a16:creationId xmlns:a16="http://schemas.microsoft.com/office/drawing/2014/main" id="{AF21624A-99DC-CB6B-51E8-78140F0FAE68}"/>
              </a:ext>
            </a:extLst>
          </p:cNvPr>
          <p:cNvSpPr>
            <a:spLocks noGrp="1"/>
          </p:cNvSpPr>
          <p:nvPr>
            <p:ph idx="1"/>
          </p:nvPr>
        </p:nvSpPr>
        <p:spPr/>
        <p:txBody>
          <a:bodyPr>
            <a:normAutofit fontScale="77500" lnSpcReduction="20000"/>
          </a:bodyPr>
          <a:lstStyle/>
          <a:p>
            <a:r>
              <a:rPr lang="en-GB" dirty="0"/>
              <a:t>China was the first civilization to establish a </a:t>
            </a:r>
            <a:r>
              <a:rPr lang="en-GB" dirty="0" err="1"/>
              <a:t>nonpatrimonial</a:t>
            </a:r>
            <a:r>
              <a:rPr lang="en-GB" dirty="0"/>
              <a:t>, modern state, 18 centuries before similar states in Europe emerged. </a:t>
            </a:r>
          </a:p>
          <a:p>
            <a:r>
              <a:rPr lang="en-GB" dirty="0"/>
              <a:t>They established a multi-level administrative bureaucracy and invented the civil service examination in the third century BC. </a:t>
            </a:r>
          </a:p>
          <a:p>
            <a:r>
              <a:rPr lang="en-GB" dirty="0"/>
              <a:t>It was centralized, bureaucratic, and authoritarian. The main driver for the formation of the Chinese state was not domestic infrastructure projects or the rise of a charismatic leader, but rather warfare and the requirements of war. </a:t>
            </a:r>
          </a:p>
          <a:p>
            <a:r>
              <a:rPr lang="en-GB" dirty="0"/>
              <a:t>It gave rise to the creation of trained bureaucrats and administrators, as well as a move away from kinship as basis for political organization. State administrations to collect taxes and maintain standing armies began to emerge during the Western and Eastern Zhou Dynasties from 1200 BC ~ 221 BC. </a:t>
            </a:r>
          </a:p>
          <a:p>
            <a:r>
              <a:rPr lang="en-GB" dirty="0"/>
              <a:t>Although kinship remained the primary type of social organization, states began to form across China due to continuous warfare between kinship groups. The state consolidation process concluded in the third century BC when the King of Qin established a single empire after defeating his rivals.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8719212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96BA65-B92B-1C09-C2B8-4AE0293000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BFDD69-99AE-0E98-9C9C-224E67DBF370}"/>
              </a:ext>
            </a:extLst>
          </p:cNvPr>
          <p:cNvSpPr>
            <a:spLocks noGrp="1"/>
          </p:cNvSpPr>
          <p:nvPr>
            <p:ph type="title"/>
          </p:nvPr>
        </p:nvSpPr>
        <p:spPr/>
        <p:txBody>
          <a:bodyPr/>
          <a:lstStyle/>
          <a:p>
            <a:pPr algn="ctr"/>
            <a:r>
              <a:rPr lang="en-GB" dirty="0"/>
              <a:t>The Modern State: Europe</a:t>
            </a:r>
          </a:p>
        </p:txBody>
      </p:sp>
      <p:sp>
        <p:nvSpPr>
          <p:cNvPr id="3" name="Content Placeholder 2">
            <a:extLst>
              <a:ext uri="{FF2B5EF4-FFF2-40B4-BE49-F238E27FC236}">
                <a16:creationId xmlns:a16="http://schemas.microsoft.com/office/drawing/2014/main" id="{4927158D-66BC-2C6E-F399-69BC13F54FD4}"/>
              </a:ext>
            </a:extLst>
          </p:cNvPr>
          <p:cNvSpPr>
            <a:spLocks noGrp="1"/>
          </p:cNvSpPr>
          <p:nvPr>
            <p:ph idx="1"/>
          </p:nvPr>
        </p:nvSpPr>
        <p:spPr/>
        <p:txBody>
          <a:bodyPr>
            <a:normAutofit fontScale="55000" lnSpcReduction="20000"/>
          </a:bodyPr>
          <a:lstStyle/>
          <a:p>
            <a:r>
              <a:rPr lang="en-GB" sz="4200" dirty="0"/>
              <a:t>Likewise, in Europe a thousand years later, state formation was driven by the need to wage war and also to dispense justice. </a:t>
            </a:r>
          </a:p>
          <a:p>
            <a:r>
              <a:rPr lang="en-GB" sz="4200" dirty="0"/>
              <a:t>It was the need to dispense justice that drove European state building in the medieval period, and it wasn’t until the 16</a:t>
            </a:r>
            <a:r>
              <a:rPr lang="en-GB" sz="4200" baseline="30000" dirty="0"/>
              <a:t>th</a:t>
            </a:r>
            <a:r>
              <a:rPr lang="en-GB" sz="4200" dirty="0"/>
              <a:t> century that waging war became more of a factor. </a:t>
            </a:r>
          </a:p>
          <a:p>
            <a:r>
              <a:rPr lang="en-GB" sz="4200" dirty="0"/>
              <a:t>Although early European states did not actually make the majority of laws, which came from religion and/or the customs of tribes and local communities, they served as impartial arbitrators of law.  </a:t>
            </a:r>
          </a:p>
          <a:p>
            <a:r>
              <a:rPr lang="en-GB" sz="4200" dirty="0"/>
              <a:t>Western European societies had made an early exit from tribal-level organization to feudal society compared to other societies, as mentioned above due to the role of changing religious beliefs with the introduction of Christianity. </a:t>
            </a:r>
          </a:p>
          <a:p>
            <a:r>
              <a:rPr lang="en-GB" sz="4200" dirty="0"/>
              <a:t>During Europe’s feudal period (between the 9</a:t>
            </a:r>
            <a:r>
              <a:rPr lang="en-GB" sz="4200" baseline="30000" dirty="0"/>
              <a:t>th</a:t>
            </a:r>
            <a:r>
              <a:rPr lang="en-GB" sz="4200" dirty="0"/>
              <a:t> and 15</a:t>
            </a:r>
            <a:r>
              <a:rPr lang="en-GB" sz="4200" baseline="30000" dirty="0"/>
              <a:t>th</a:t>
            </a:r>
            <a:r>
              <a:rPr lang="en-GB" sz="4200" dirty="0"/>
              <a:t> centuries), nobility had amassed a significant amount of wealth, military power, and legal standing.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7801953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96846B-0AFC-8F61-1734-7C42F4B2A0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76DB97-8B45-8AC8-9946-292AE9C7FE23}"/>
              </a:ext>
            </a:extLst>
          </p:cNvPr>
          <p:cNvSpPr>
            <a:spLocks noGrp="1"/>
          </p:cNvSpPr>
          <p:nvPr>
            <p:ph type="title"/>
          </p:nvPr>
        </p:nvSpPr>
        <p:spPr/>
        <p:txBody>
          <a:bodyPr/>
          <a:lstStyle/>
          <a:p>
            <a:pPr algn="ctr"/>
            <a:r>
              <a:rPr lang="en-GB" dirty="0"/>
              <a:t>The Modern State: Europe</a:t>
            </a:r>
          </a:p>
        </p:txBody>
      </p:sp>
      <p:sp>
        <p:nvSpPr>
          <p:cNvPr id="3" name="Content Placeholder 2">
            <a:extLst>
              <a:ext uri="{FF2B5EF4-FFF2-40B4-BE49-F238E27FC236}">
                <a16:creationId xmlns:a16="http://schemas.microsoft.com/office/drawing/2014/main" id="{5614EE9D-C841-3DD8-CD50-3B7B6CA4704C}"/>
              </a:ext>
            </a:extLst>
          </p:cNvPr>
          <p:cNvSpPr>
            <a:spLocks noGrp="1"/>
          </p:cNvSpPr>
          <p:nvPr>
            <p:ph idx="1"/>
          </p:nvPr>
        </p:nvSpPr>
        <p:spPr/>
        <p:txBody>
          <a:bodyPr>
            <a:normAutofit fontScale="70000" lnSpcReduction="20000"/>
          </a:bodyPr>
          <a:lstStyle/>
          <a:p>
            <a:r>
              <a:rPr lang="en-GB" dirty="0"/>
              <a:t>While feudalism is often mistakenly considered an economic exploitative relationship between landowner and serf, a more correct definition of feudalism is as a form of decentralized government. </a:t>
            </a:r>
          </a:p>
          <a:p>
            <a:r>
              <a:rPr lang="en-GB" dirty="0"/>
              <a:t>Joseph Strayer: “Western European feudalism is essentially political- it is a form of government.. in which political authority is not monopolized by a small group of military leaders, but is rather evenly distributed among members of the group.” </a:t>
            </a:r>
          </a:p>
          <a:p>
            <a:r>
              <a:rPr lang="en-GB" dirty="0"/>
              <a:t>A fief, for example, was a contractual agreement between lord and vassal where the latter was provided a plot of land and security in exchange for serving the lord in a military capacity. The agreement is required to be renewed on an annual basis, and the vassal could create </a:t>
            </a:r>
            <a:r>
              <a:rPr lang="en-GB" dirty="0" err="1"/>
              <a:t>subfiefs</a:t>
            </a:r>
            <a:r>
              <a:rPr lang="en-GB" dirty="0"/>
              <a:t> and contractual agreements with his own vassals. Vassals could raise armies, tax residents, and administer justice independently in their own right as autonomous political entities. </a:t>
            </a:r>
          </a:p>
          <a:p>
            <a:r>
              <a:rPr lang="en-GB" dirty="0"/>
              <a:t>This autonomy was gradually eroded as monarchs increasingly taxed their populace directly, expanding upon state bureaucracy in order to do so. The need for resources for war drove taxation as well as the establishment of bureaucracy to administer tax policies and fiscal resources. States also needed to expand their territories to enlarge their tax base. Feudal lands were thus consolidated into territorial states over time.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651384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6BC32D-1E59-99C8-FD95-FC83D76678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429C2D-A114-F46C-9977-92701898A0B4}"/>
              </a:ext>
            </a:extLst>
          </p:cNvPr>
          <p:cNvSpPr>
            <a:spLocks noGrp="1"/>
          </p:cNvSpPr>
          <p:nvPr>
            <p:ph type="title"/>
          </p:nvPr>
        </p:nvSpPr>
        <p:spPr/>
        <p:txBody>
          <a:bodyPr/>
          <a:lstStyle/>
          <a:p>
            <a:pPr algn="ctr"/>
            <a:r>
              <a:rPr lang="en-GB" dirty="0"/>
              <a:t>The Modern State: Europe</a:t>
            </a:r>
          </a:p>
        </p:txBody>
      </p:sp>
      <p:sp>
        <p:nvSpPr>
          <p:cNvPr id="3" name="Content Placeholder 2">
            <a:extLst>
              <a:ext uri="{FF2B5EF4-FFF2-40B4-BE49-F238E27FC236}">
                <a16:creationId xmlns:a16="http://schemas.microsoft.com/office/drawing/2014/main" id="{5C66A5C0-2522-CA5A-4F45-ACECD0473DA5}"/>
              </a:ext>
            </a:extLst>
          </p:cNvPr>
          <p:cNvSpPr>
            <a:spLocks noGrp="1"/>
          </p:cNvSpPr>
          <p:nvPr>
            <p:ph idx="1"/>
          </p:nvPr>
        </p:nvSpPr>
        <p:spPr/>
        <p:txBody>
          <a:bodyPr>
            <a:normAutofit/>
          </a:bodyPr>
          <a:lstStyle/>
          <a:p>
            <a:r>
              <a:rPr lang="en-GB" dirty="0"/>
              <a:t>Certain parts of Europe did not face military competition and therefore became modern states relatively late compared to others. </a:t>
            </a:r>
          </a:p>
          <a:p>
            <a:r>
              <a:rPr lang="en-GB" dirty="0"/>
              <a:t>These areas included some German and Eastern European lands, geographically isolated areas like Switzerland. </a:t>
            </a:r>
          </a:p>
          <a:p>
            <a:r>
              <a:rPr lang="en-GB" dirty="0"/>
              <a:t>Others faced growing military expenditures and consolidated centralized power from 15</a:t>
            </a:r>
            <a:r>
              <a:rPr lang="en-GB" baseline="30000" dirty="0"/>
              <a:t>th</a:t>
            </a:r>
            <a:r>
              <a:rPr lang="en-GB" dirty="0"/>
              <a:t> century onward. These included France, Spain, England, the Netherlands, Sweden, Russia, the Hapsburg empire, Poland, Hungary, among others.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7123229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140D5C-435B-89BE-7211-0C3C0813E0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9AB8D9-934F-E192-E38E-CC33C9809327}"/>
              </a:ext>
            </a:extLst>
          </p:cNvPr>
          <p:cNvSpPr>
            <a:spLocks noGrp="1"/>
          </p:cNvSpPr>
          <p:nvPr>
            <p:ph type="title"/>
          </p:nvPr>
        </p:nvSpPr>
        <p:spPr/>
        <p:txBody>
          <a:bodyPr/>
          <a:lstStyle/>
          <a:p>
            <a:pPr algn="ctr"/>
            <a:r>
              <a:rPr lang="en-GB" dirty="0"/>
              <a:t>The Modern State: Europe</a:t>
            </a:r>
          </a:p>
        </p:txBody>
      </p:sp>
      <p:sp>
        <p:nvSpPr>
          <p:cNvPr id="3" name="Content Placeholder 2">
            <a:extLst>
              <a:ext uri="{FF2B5EF4-FFF2-40B4-BE49-F238E27FC236}">
                <a16:creationId xmlns:a16="http://schemas.microsoft.com/office/drawing/2014/main" id="{D8223B4E-902B-5871-842B-292CBF650F7F}"/>
              </a:ext>
            </a:extLst>
          </p:cNvPr>
          <p:cNvSpPr>
            <a:spLocks noGrp="1"/>
          </p:cNvSpPr>
          <p:nvPr>
            <p:ph idx="1"/>
          </p:nvPr>
        </p:nvSpPr>
        <p:spPr/>
        <p:txBody>
          <a:bodyPr>
            <a:normAutofit/>
          </a:bodyPr>
          <a:lstStyle/>
          <a:p>
            <a:r>
              <a:rPr lang="en-GB" dirty="0"/>
              <a:t>Feudal relationship of vassalage</a:t>
            </a:r>
          </a:p>
          <a:p>
            <a:pPr lvl="1"/>
            <a:r>
              <a:rPr lang="en-GB" sz="2800" dirty="0"/>
              <a:t>Voluntary between stronger and weaker individual</a:t>
            </a:r>
          </a:p>
          <a:p>
            <a:pPr lvl="1"/>
            <a:r>
              <a:rPr lang="en-GB" sz="2800" dirty="0"/>
              <a:t>Legal obligations on both sides</a:t>
            </a:r>
          </a:p>
          <a:p>
            <a:pPr lvl="1"/>
            <a:r>
              <a:rPr lang="en-GB" sz="2800" dirty="0"/>
              <a:t>Formalized highly unequal and hierarchical society </a:t>
            </a:r>
          </a:p>
          <a:p>
            <a:pPr lvl="1"/>
            <a:r>
              <a:rPr lang="en-GB" sz="2800" dirty="0"/>
              <a:t>Set precedence for individualism (contracts entered into between individuals) and legal personhood</a:t>
            </a:r>
          </a:p>
          <a:p>
            <a:pPr lvl="1"/>
            <a:r>
              <a:rPr lang="en-GB" sz="2800" dirty="0"/>
              <a:t>Feudal institutions provide for local security, administration of justice, organization of economic life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2030119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86A986-C3F4-345F-8B4E-F9E3040F2A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DD54DB-98BD-CB57-7ECE-B83350265795}"/>
              </a:ext>
            </a:extLst>
          </p:cNvPr>
          <p:cNvSpPr>
            <a:spLocks noGrp="1"/>
          </p:cNvSpPr>
          <p:nvPr>
            <p:ph type="title"/>
          </p:nvPr>
        </p:nvSpPr>
        <p:spPr/>
        <p:txBody>
          <a:bodyPr/>
          <a:lstStyle/>
          <a:p>
            <a:pPr algn="ctr"/>
            <a:r>
              <a:rPr lang="en-GB" dirty="0"/>
              <a:t>The Modern State: Europe vs China</a:t>
            </a:r>
          </a:p>
        </p:txBody>
      </p:sp>
      <p:sp>
        <p:nvSpPr>
          <p:cNvPr id="3" name="Content Placeholder 2">
            <a:extLst>
              <a:ext uri="{FF2B5EF4-FFF2-40B4-BE49-F238E27FC236}">
                <a16:creationId xmlns:a16="http://schemas.microsoft.com/office/drawing/2014/main" id="{D6AC5050-9F22-3140-693D-F40FE536DFA4}"/>
              </a:ext>
            </a:extLst>
          </p:cNvPr>
          <p:cNvSpPr>
            <a:spLocks noGrp="1"/>
          </p:cNvSpPr>
          <p:nvPr>
            <p:ph idx="1"/>
          </p:nvPr>
        </p:nvSpPr>
        <p:spPr/>
        <p:txBody>
          <a:bodyPr>
            <a:normAutofit lnSpcReduction="10000"/>
          </a:bodyPr>
          <a:lstStyle/>
          <a:p>
            <a:r>
              <a:rPr lang="en-GB" dirty="0"/>
              <a:t>The power of rulers in Europe has never been as centralized or absolute as power in China. </a:t>
            </a:r>
          </a:p>
          <a:p>
            <a:r>
              <a:rPr lang="en-GB" dirty="0"/>
              <a:t>In Western Europe, rule of law emerged before the state. </a:t>
            </a:r>
          </a:p>
          <a:p>
            <a:r>
              <a:rPr lang="en-GB" dirty="0"/>
              <a:t>In China, on the other hand, the state emerged before rule of law. China has never had true rule of law. Law was simply whatever was decreed by the ruler, although the Qin Dynasty did stipulate that punishment was to be imposed impartially on all members of society. </a:t>
            </a:r>
          </a:p>
          <a:p>
            <a:r>
              <a:rPr lang="en-GB" dirty="0"/>
              <a:t>When rulers in Europe attempted to build centralized modern states, they had to do so in backdrop of already existing rule of law.</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113602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82D6FC-F98B-9C81-8754-74417C951D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269833-8437-339A-4A93-784DB43AE7FC}"/>
              </a:ext>
            </a:extLst>
          </p:cNvPr>
          <p:cNvSpPr>
            <a:spLocks noGrp="1"/>
          </p:cNvSpPr>
          <p:nvPr>
            <p:ph type="title"/>
          </p:nvPr>
        </p:nvSpPr>
        <p:spPr/>
        <p:txBody>
          <a:bodyPr/>
          <a:lstStyle/>
          <a:p>
            <a:pPr algn="ctr"/>
            <a:r>
              <a:rPr lang="en-GB" dirty="0"/>
              <a:t>The Rule of Law</a:t>
            </a:r>
          </a:p>
        </p:txBody>
      </p:sp>
      <p:sp>
        <p:nvSpPr>
          <p:cNvPr id="3" name="Content Placeholder 2">
            <a:extLst>
              <a:ext uri="{FF2B5EF4-FFF2-40B4-BE49-F238E27FC236}">
                <a16:creationId xmlns:a16="http://schemas.microsoft.com/office/drawing/2014/main" id="{046BB46C-0058-0025-E410-6E0DEE9E6C41}"/>
              </a:ext>
            </a:extLst>
          </p:cNvPr>
          <p:cNvSpPr>
            <a:spLocks noGrp="1"/>
          </p:cNvSpPr>
          <p:nvPr>
            <p:ph idx="1"/>
          </p:nvPr>
        </p:nvSpPr>
        <p:spPr/>
        <p:txBody>
          <a:bodyPr>
            <a:normAutofit fontScale="92500" lnSpcReduction="10000"/>
          </a:bodyPr>
          <a:lstStyle/>
          <a:p>
            <a:r>
              <a:rPr lang="en-GB" dirty="0"/>
              <a:t>“The rule of law in its deepest sense means that there is a social consensus within a society that its laws are just and that they </a:t>
            </a:r>
            <a:r>
              <a:rPr lang="en-GB" dirty="0" err="1"/>
              <a:t>preexist</a:t>
            </a:r>
            <a:r>
              <a:rPr lang="en-GB" dirty="0"/>
              <a:t> and should constrain the </a:t>
            </a:r>
            <a:r>
              <a:rPr lang="en-GB" dirty="0" err="1"/>
              <a:t>behavior</a:t>
            </a:r>
            <a:r>
              <a:rPr lang="en-GB" dirty="0"/>
              <a:t> of whoever happens to be the ruler at a given time.” (262)</a:t>
            </a:r>
          </a:p>
          <a:p>
            <a:r>
              <a:rPr lang="en-GB" dirty="0"/>
              <a:t>Set of rules of </a:t>
            </a:r>
            <a:r>
              <a:rPr lang="en-GB" dirty="0" err="1"/>
              <a:t>behavior</a:t>
            </a:r>
            <a:r>
              <a:rPr lang="en-GB" dirty="0"/>
              <a:t>, reflecting a broad consensus within the society, that is binding even on the most politically powerful actors in a given society </a:t>
            </a:r>
          </a:p>
          <a:p>
            <a:r>
              <a:rPr lang="en-GB" dirty="0"/>
              <a:t>Rule of law should be distinguished from rule by law, in which laws are issued by the ruler but not binding on the ruler </a:t>
            </a:r>
          </a:p>
          <a:p>
            <a:pPr lvl="1"/>
            <a:r>
              <a:rPr lang="en-GB" sz="2600" dirty="0"/>
              <a:t>Has its origins in religion </a:t>
            </a:r>
          </a:p>
          <a:p>
            <a:r>
              <a:rPr lang="en-GB" dirty="0"/>
              <a:t>Religious institutions in many cultures interpreted sacred texts, giving them moral authority over the rest of society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134489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9AC156-9E11-7150-C576-2CFDB5DA46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6D849B-F1EF-0DE2-46BE-487AF6C312CF}"/>
              </a:ext>
            </a:extLst>
          </p:cNvPr>
          <p:cNvSpPr>
            <a:spLocks noGrp="1"/>
          </p:cNvSpPr>
          <p:nvPr>
            <p:ph type="title"/>
          </p:nvPr>
        </p:nvSpPr>
        <p:spPr/>
        <p:txBody>
          <a:bodyPr/>
          <a:lstStyle/>
          <a:p>
            <a:pPr algn="ctr"/>
            <a:r>
              <a:rPr lang="en-GB" dirty="0"/>
              <a:t>The Rule of Law: Europe</a:t>
            </a:r>
          </a:p>
        </p:txBody>
      </p:sp>
      <p:sp>
        <p:nvSpPr>
          <p:cNvPr id="3" name="Content Placeholder 2">
            <a:extLst>
              <a:ext uri="{FF2B5EF4-FFF2-40B4-BE49-F238E27FC236}">
                <a16:creationId xmlns:a16="http://schemas.microsoft.com/office/drawing/2014/main" id="{456D6654-0539-B822-4E86-094CEC939FEC}"/>
              </a:ext>
            </a:extLst>
          </p:cNvPr>
          <p:cNvSpPr>
            <a:spLocks noGrp="1"/>
          </p:cNvSpPr>
          <p:nvPr>
            <p:ph idx="1"/>
          </p:nvPr>
        </p:nvSpPr>
        <p:spPr/>
        <p:txBody>
          <a:bodyPr>
            <a:normAutofit/>
          </a:bodyPr>
          <a:lstStyle/>
          <a:p>
            <a:r>
              <a:rPr lang="en-GB" dirty="0"/>
              <a:t>The rule of law in Europe was rooted in Christianity. Before the emergence of European states, a Christian pontiff in Rome established laws governing marriage and inheritance of property. </a:t>
            </a:r>
          </a:p>
          <a:p>
            <a:r>
              <a:rPr lang="en-GB" dirty="0"/>
              <a:t>The Roman Catholic Church played a major role in the institutionalization of rule of law in Western Europe</a:t>
            </a:r>
          </a:p>
          <a:p>
            <a:pPr lvl="1"/>
            <a:r>
              <a:rPr lang="en-GB" sz="2800" dirty="0"/>
              <a:t>Central, hierarchical resource-rich political actor with influence on kings and emperors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290003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82168A-8FE0-9DCB-181F-3A645D060B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1DADA3-A25C-5907-B1CD-1280AD1DDE26}"/>
              </a:ext>
            </a:extLst>
          </p:cNvPr>
          <p:cNvSpPr>
            <a:spLocks noGrp="1"/>
          </p:cNvSpPr>
          <p:nvPr>
            <p:ph type="title"/>
          </p:nvPr>
        </p:nvSpPr>
        <p:spPr/>
        <p:txBody>
          <a:bodyPr/>
          <a:lstStyle/>
          <a:p>
            <a:pPr algn="ctr"/>
            <a:r>
              <a:rPr lang="en-GB" dirty="0"/>
              <a:t>The Rule of Law: Europe</a:t>
            </a:r>
          </a:p>
        </p:txBody>
      </p:sp>
      <p:sp>
        <p:nvSpPr>
          <p:cNvPr id="3" name="Content Placeholder 2">
            <a:extLst>
              <a:ext uri="{FF2B5EF4-FFF2-40B4-BE49-F238E27FC236}">
                <a16:creationId xmlns:a16="http://schemas.microsoft.com/office/drawing/2014/main" id="{A6C59BA8-859E-FF5F-902A-1D6CE49EAAED}"/>
              </a:ext>
            </a:extLst>
          </p:cNvPr>
          <p:cNvSpPr>
            <a:spLocks noGrp="1"/>
          </p:cNvSpPr>
          <p:nvPr>
            <p:ph idx="1"/>
          </p:nvPr>
        </p:nvSpPr>
        <p:spPr/>
        <p:txBody>
          <a:bodyPr>
            <a:normAutofit/>
          </a:bodyPr>
          <a:lstStyle/>
          <a:p>
            <a:r>
              <a:rPr lang="en-GB" dirty="0"/>
              <a:t>Caesaropapism refers to a system in which religious authority is completely subordinated to the state. </a:t>
            </a:r>
          </a:p>
          <a:p>
            <a:r>
              <a:rPr lang="en-GB" dirty="0"/>
              <a:t>This was the case in China (with the exception of the Tang Dynasty which championed Buddhism) and Russia. </a:t>
            </a:r>
          </a:p>
          <a:p>
            <a:r>
              <a:rPr lang="en-GB" dirty="0"/>
              <a:t>In China, there was never a powerful religious authority such as the Church. In Russia as well, the Eastern Orthodox Church was always subordinate to the state and therefore strong centralized political regimes did emerge.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237511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03BE8F-C234-74C0-098F-7EA67B5CF5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07BE9D-4143-84AA-4155-F3600AB74976}"/>
              </a:ext>
            </a:extLst>
          </p:cNvPr>
          <p:cNvSpPr>
            <a:spLocks noGrp="1"/>
          </p:cNvSpPr>
          <p:nvPr>
            <p:ph type="title"/>
          </p:nvPr>
        </p:nvSpPr>
        <p:spPr/>
        <p:txBody>
          <a:bodyPr/>
          <a:lstStyle/>
          <a:p>
            <a:pPr algn="ctr"/>
            <a:r>
              <a:rPr lang="en-GB" dirty="0"/>
              <a:t>The Rule of Law: Europe</a:t>
            </a:r>
          </a:p>
        </p:txBody>
      </p:sp>
      <p:sp>
        <p:nvSpPr>
          <p:cNvPr id="3" name="Content Placeholder 2">
            <a:extLst>
              <a:ext uri="{FF2B5EF4-FFF2-40B4-BE49-F238E27FC236}">
                <a16:creationId xmlns:a16="http://schemas.microsoft.com/office/drawing/2014/main" id="{8D0F667B-E15A-91A2-AEB5-C16710E168F5}"/>
              </a:ext>
            </a:extLst>
          </p:cNvPr>
          <p:cNvSpPr>
            <a:spLocks noGrp="1"/>
          </p:cNvSpPr>
          <p:nvPr>
            <p:ph idx="1"/>
          </p:nvPr>
        </p:nvSpPr>
        <p:spPr/>
        <p:txBody>
          <a:bodyPr>
            <a:normAutofit fontScale="92500" lnSpcReduction="20000"/>
          </a:bodyPr>
          <a:lstStyle/>
          <a:p>
            <a:r>
              <a:rPr lang="en-GB" dirty="0"/>
              <a:t>When the Catholic church became the state religion of Rome, religious authority was originally </a:t>
            </a:r>
            <a:r>
              <a:rPr lang="en-GB" dirty="0" err="1"/>
              <a:t>caesaropapist</a:t>
            </a:r>
            <a:r>
              <a:rPr lang="en-GB" dirty="0"/>
              <a:t>. </a:t>
            </a:r>
          </a:p>
          <a:p>
            <a:r>
              <a:rPr lang="en-GB" dirty="0"/>
              <a:t>In practicality, this meant that political leaders had the power to appoint ecclesiastical benefices. </a:t>
            </a:r>
          </a:p>
          <a:p>
            <a:r>
              <a:rPr lang="en-GB" dirty="0"/>
              <a:t>This was the case throughout Europe during the early medieval period, when emperors, kings, and feudal lords appointed bishops. They also called church councils and promulgated church law. </a:t>
            </a:r>
          </a:p>
          <a:p>
            <a:r>
              <a:rPr lang="en-GB" dirty="0"/>
              <a:t>Kings throughout Europe had veto power over ability of church to impose penalties on civil authorities. </a:t>
            </a:r>
          </a:p>
          <a:p>
            <a:r>
              <a:rPr lang="en-GB" dirty="0"/>
              <a:t>The power of the Church was therefore limited and because rulers could appoint kinsmen and bishops could marry, it became another premodern patrimonial organization.</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2877436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18BB41-6D8F-64F3-D2CE-D8057C6C9E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057C11-C644-11EF-9EDF-5CB39A19422D}"/>
              </a:ext>
            </a:extLst>
          </p:cNvPr>
          <p:cNvSpPr>
            <a:spLocks noGrp="1"/>
          </p:cNvSpPr>
          <p:nvPr>
            <p:ph type="title"/>
          </p:nvPr>
        </p:nvSpPr>
        <p:spPr/>
        <p:txBody>
          <a:bodyPr/>
          <a:lstStyle/>
          <a:p>
            <a:pPr algn="ctr"/>
            <a:r>
              <a:rPr lang="en-GB" dirty="0"/>
              <a:t>The Rule of Law: Europe</a:t>
            </a:r>
          </a:p>
        </p:txBody>
      </p:sp>
      <p:sp>
        <p:nvSpPr>
          <p:cNvPr id="3" name="Content Placeholder 2">
            <a:extLst>
              <a:ext uri="{FF2B5EF4-FFF2-40B4-BE49-F238E27FC236}">
                <a16:creationId xmlns:a16="http://schemas.microsoft.com/office/drawing/2014/main" id="{77FB8178-BEAC-ECA6-81DA-6D67E8C02C53}"/>
              </a:ext>
            </a:extLst>
          </p:cNvPr>
          <p:cNvSpPr>
            <a:spLocks noGrp="1"/>
          </p:cNvSpPr>
          <p:nvPr>
            <p:ph idx="1"/>
          </p:nvPr>
        </p:nvSpPr>
        <p:spPr/>
        <p:txBody>
          <a:bodyPr>
            <a:normAutofit fontScale="77500" lnSpcReduction="20000"/>
          </a:bodyPr>
          <a:lstStyle/>
          <a:p>
            <a:r>
              <a:rPr lang="en-GB" dirty="0"/>
              <a:t>In the late 11</a:t>
            </a:r>
            <a:r>
              <a:rPr lang="en-GB" baseline="30000" dirty="0"/>
              <a:t>th</a:t>
            </a:r>
            <a:r>
              <a:rPr lang="en-GB" dirty="0"/>
              <a:t> century, a monk named Hildebrand who later became Pope Gregory VII declared independence from the political authority.</a:t>
            </a:r>
          </a:p>
          <a:p>
            <a:r>
              <a:rPr lang="en-GB" dirty="0"/>
              <a:t>Pope Gregory VII prohibited priests from marriage and having children to end patrimonialism and rent seeking via the church. </a:t>
            </a:r>
          </a:p>
          <a:p>
            <a:r>
              <a:rPr lang="en-GB" dirty="0"/>
              <a:t>In a papal manifesto in 1075, Gregory VII withdrew from the emperor the right to depose bishops and of lay investiture, or the appointment of church offices by a secular member of nobility. </a:t>
            </a:r>
          </a:p>
          <a:p>
            <a:r>
              <a:rPr lang="en-GB" dirty="0"/>
              <a:t>The Holy Roman Emperor Henry IV responded by attempting to oust Gregory VII, who responded by excommunicating the emperor. Henry IV then occupied Rome and set up an antipope, Clement III. The conflict continued for another century with Henry V also deposing popes and setting up imperial candidates. </a:t>
            </a:r>
          </a:p>
          <a:p>
            <a:r>
              <a:rPr lang="en-GB" dirty="0"/>
              <a:t>It was not until 1122 that the matter was settled with the Concordat of Worms, in which the Church won its right to appoint its own priests and bishops, while the emperor retained authority in a range of temporal matters. </a:t>
            </a:r>
          </a:p>
          <a:p>
            <a:pPr marL="0" indent="0">
              <a:buNone/>
            </a:pPr>
            <a:endParaRPr lang="en-GB" dirty="0"/>
          </a:p>
        </p:txBody>
      </p:sp>
    </p:spTree>
    <p:extLst>
      <p:ext uri="{BB962C8B-B14F-4D97-AF65-F5344CB8AC3E}">
        <p14:creationId xmlns:p14="http://schemas.microsoft.com/office/powerpoint/2010/main" val="29201982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138235-7A8F-637D-9EC0-8A48DE426A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E909E9-0F5B-F577-0E8F-993F93D3932A}"/>
              </a:ext>
            </a:extLst>
          </p:cNvPr>
          <p:cNvSpPr>
            <a:spLocks noGrp="1"/>
          </p:cNvSpPr>
          <p:nvPr>
            <p:ph type="title"/>
          </p:nvPr>
        </p:nvSpPr>
        <p:spPr/>
        <p:txBody>
          <a:bodyPr/>
          <a:lstStyle/>
          <a:p>
            <a:pPr algn="ctr"/>
            <a:r>
              <a:rPr lang="en-GB" dirty="0"/>
              <a:t>The Rule of Law: Europe</a:t>
            </a:r>
          </a:p>
        </p:txBody>
      </p:sp>
      <p:sp>
        <p:nvSpPr>
          <p:cNvPr id="3" name="Content Placeholder 2">
            <a:extLst>
              <a:ext uri="{FF2B5EF4-FFF2-40B4-BE49-F238E27FC236}">
                <a16:creationId xmlns:a16="http://schemas.microsoft.com/office/drawing/2014/main" id="{9B82F261-39FF-96B1-3F81-36AEFBA640DB}"/>
              </a:ext>
            </a:extLst>
          </p:cNvPr>
          <p:cNvSpPr>
            <a:spLocks noGrp="1"/>
          </p:cNvSpPr>
          <p:nvPr>
            <p:ph idx="1"/>
          </p:nvPr>
        </p:nvSpPr>
        <p:spPr/>
        <p:txBody>
          <a:bodyPr>
            <a:normAutofit/>
          </a:bodyPr>
          <a:lstStyle/>
          <a:p>
            <a:r>
              <a:rPr lang="en-GB" sz="3200" dirty="0"/>
              <a:t>In the process, the Church, in an effort to bolster its case for jurisdiction over matters of investiture, emerged as a guardian of a revived Roman law based on 6</a:t>
            </a:r>
            <a:r>
              <a:rPr lang="en-GB" sz="3200" baseline="30000" dirty="0"/>
              <a:t>th</a:t>
            </a:r>
            <a:r>
              <a:rPr lang="en-GB" sz="3200" dirty="0"/>
              <a:t> century Corpus Juris Civilis, or the Justinian Code. </a:t>
            </a:r>
          </a:p>
          <a:p>
            <a:r>
              <a:rPr lang="en-GB" sz="3200" dirty="0"/>
              <a:t>The Justinian Code became the basis for civil law across Europe as well as other countries from Argentina to Japan. </a:t>
            </a:r>
          </a:p>
          <a:p>
            <a:pPr marL="0" indent="0">
              <a:buNone/>
            </a:pPr>
            <a:endParaRPr lang="en-GB" dirty="0"/>
          </a:p>
        </p:txBody>
      </p:sp>
    </p:spTree>
    <p:extLst>
      <p:ext uri="{BB962C8B-B14F-4D97-AF65-F5344CB8AC3E}">
        <p14:creationId xmlns:p14="http://schemas.microsoft.com/office/powerpoint/2010/main" val="30436097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531B96-8147-2C85-3826-11D03CBD97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9665A3-40B1-EAA1-0493-02DFC6748015}"/>
              </a:ext>
            </a:extLst>
          </p:cNvPr>
          <p:cNvSpPr>
            <a:spLocks noGrp="1"/>
          </p:cNvSpPr>
          <p:nvPr>
            <p:ph type="title"/>
          </p:nvPr>
        </p:nvSpPr>
        <p:spPr/>
        <p:txBody>
          <a:bodyPr/>
          <a:lstStyle/>
          <a:p>
            <a:pPr algn="ctr"/>
            <a:r>
              <a:rPr lang="en-GB" dirty="0"/>
              <a:t>The Rule of Law: Europe</a:t>
            </a:r>
          </a:p>
        </p:txBody>
      </p:sp>
      <p:sp>
        <p:nvSpPr>
          <p:cNvPr id="3" name="Content Placeholder 2">
            <a:extLst>
              <a:ext uri="{FF2B5EF4-FFF2-40B4-BE49-F238E27FC236}">
                <a16:creationId xmlns:a16="http://schemas.microsoft.com/office/drawing/2014/main" id="{AE6D62AF-A565-84AE-8702-5E3410652C7D}"/>
              </a:ext>
            </a:extLst>
          </p:cNvPr>
          <p:cNvSpPr>
            <a:spLocks noGrp="1"/>
          </p:cNvSpPr>
          <p:nvPr>
            <p:ph idx="1"/>
          </p:nvPr>
        </p:nvSpPr>
        <p:spPr/>
        <p:txBody>
          <a:bodyPr>
            <a:normAutofit fontScale="77500" lnSpcReduction="20000"/>
          </a:bodyPr>
          <a:lstStyle/>
          <a:p>
            <a:r>
              <a:rPr lang="en-GB" sz="3200" dirty="0"/>
              <a:t>Additionally, the Church sought to strengthen its legitimacy by establishing a systematic canon law. It became a hierarchical, bureaucratic, law-governed institution with autonomy from political authority. </a:t>
            </a:r>
          </a:p>
          <a:p>
            <a:r>
              <a:rPr lang="en-GB" sz="3200" dirty="0"/>
              <a:t>By separating itself from local clan politics it was better able to manage its own fiscal resources. It could collect taxes, even at times managing its own military forces and maintaining jurisdiction over a small territory. </a:t>
            </a:r>
          </a:p>
          <a:p>
            <a:r>
              <a:rPr lang="en-GB" sz="3200" dirty="0"/>
              <a:t>The Church therefore served as a model of bureaucracy and law for territorial states to emulate. Furthermore, by creating a separate religious authority, rulers had to accept the fact that they were not the ultimate source of law. </a:t>
            </a:r>
          </a:p>
          <a:p>
            <a:r>
              <a:rPr lang="en-GB" sz="3200" dirty="0"/>
              <a:t>This paved the way for the modern secular state in which rulers are viewed as subject to and not above the law, as well as the institutionalization of modern rule of law as separate and autonomous from executive power.</a:t>
            </a:r>
          </a:p>
          <a:p>
            <a:pPr marL="0" indent="0">
              <a:buNone/>
            </a:pPr>
            <a:endParaRPr lang="en-GB" dirty="0"/>
          </a:p>
        </p:txBody>
      </p:sp>
    </p:spTree>
    <p:extLst>
      <p:ext uri="{BB962C8B-B14F-4D97-AF65-F5344CB8AC3E}">
        <p14:creationId xmlns:p14="http://schemas.microsoft.com/office/powerpoint/2010/main" val="16737972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E8ED62-0769-9C31-5B13-EB6E7FC158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669408-1E50-5BDC-8507-B6BF0E19B6CE}"/>
              </a:ext>
            </a:extLst>
          </p:cNvPr>
          <p:cNvSpPr>
            <a:spLocks noGrp="1"/>
          </p:cNvSpPr>
          <p:nvPr>
            <p:ph type="title"/>
          </p:nvPr>
        </p:nvSpPr>
        <p:spPr/>
        <p:txBody>
          <a:bodyPr/>
          <a:lstStyle/>
          <a:p>
            <a:pPr algn="ctr"/>
            <a:r>
              <a:rPr lang="en-GB" dirty="0"/>
              <a:t>The Rule of Law: England</a:t>
            </a:r>
          </a:p>
        </p:txBody>
      </p:sp>
      <p:sp>
        <p:nvSpPr>
          <p:cNvPr id="3" name="Content Placeholder 2">
            <a:extLst>
              <a:ext uri="{FF2B5EF4-FFF2-40B4-BE49-F238E27FC236}">
                <a16:creationId xmlns:a16="http://schemas.microsoft.com/office/drawing/2014/main" id="{6A08B04A-BD74-343F-7850-D1C21820B3C8}"/>
              </a:ext>
            </a:extLst>
          </p:cNvPr>
          <p:cNvSpPr>
            <a:spLocks noGrp="1"/>
          </p:cNvSpPr>
          <p:nvPr>
            <p:ph idx="1"/>
          </p:nvPr>
        </p:nvSpPr>
        <p:spPr/>
        <p:txBody>
          <a:bodyPr>
            <a:normAutofit/>
          </a:bodyPr>
          <a:lstStyle/>
          <a:p>
            <a:r>
              <a:rPr lang="en-GB" dirty="0"/>
              <a:t>England developed an equally strong but different legal tradition as Western Europe: the Common Law. </a:t>
            </a:r>
          </a:p>
          <a:p>
            <a:r>
              <a:rPr lang="en-GB" dirty="0"/>
              <a:t>The Common Law was associated with the rise of the early English state. </a:t>
            </a:r>
          </a:p>
          <a:p>
            <a:r>
              <a:rPr lang="en-GB" dirty="0"/>
              <a:t>The uniform implementation of the Common Law across the English territory was a key vehicle for the expansion of state power following the Norman Conquest. </a:t>
            </a:r>
          </a:p>
          <a:p>
            <a:r>
              <a:rPr lang="en-GB" dirty="0"/>
              <a:t>The replacement of older Danish and Anglo-Saxon nobles with a single centralized authority allowed for the replacement of provincial rules with a national Common Law. </a:t>
            </a:r>
          </a:p>
        </p:txBody>
      </p:sp>
    </p:spTree>
    <p:extLst>
      <p:ext uri="{BB962C8B-B14F-4D97-AF65-F5344CB8AC3E}">
        <p14:creationId xmlns:p14="http://schemas.microsoft.com/office/powerpoint/2010/main" val="36579085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F9035E-3505-13F1-D76E-4CB3BA02F4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150C21-B4C9-C129-7D36-CED8E3CF7368}"/>
              </a:ext>
            </a:extLst>
          </p:cNvPr>
          <p:cNvSpPr>
            <a:spLocks noGrp="1"/>
          </p:cNvSpPr>
          <p:nvPr>
            <p:ph type="title"/>
          </p:nvPr>
        </p:nvSpPr>
        <p:spPr/>
        <p:txBody>
          <a:bodyPr/>
          <a:lstStyle/>
          <a:p>
            <a:pPr algn="ctr"/>
            <a:r>
              <a:rPr lang="en-GB" dirty="0"/>
              <a:t>The Rule of Law: England</a:t>
            </a:r>
          </a:p>
        </p:txBody>
      </p:sp>
      <p:sp>
        <p:nvSpPr>
          <p:cNvPr id="3" name="Content Placeholder 2">
            <a:extLst>
              <a:ext uri="{FF2B5EF4-FFF2-40B4-BE49-F238E27FC236}">
                <a16:creationId xmlns:a16="http://schemas.microsoft.com/office/drawing/2014/main" id="{837EFC0D-224F-4C0E-C94C-5449EEB6C418}"/>
              </a:ext>
            </a:extLst>
          </p:cNvPr>
          <p:cNvSpPr>
            <a:spLocks noGrp="1"/>
          </p:cNvSpPr>
          <p:nvPr>
            <p:ph idx="1"/>
          </p:nvPr>
        </p:nvSpPr>
        <p:spPr/>
        <p:txBody>
          <a:bodyPr>
            <a:normAutofit/>
          </a:bodyPr>
          <a:lstStyle/>
          <a:p>
            <a:r>
              <a:rPr lang="en-GB" dirty="0"/>
              <a:t>As stated by scholars Frederic Maitland and </a:t>
            </a:r>
            <a:r>
              <a:rPr lang="en-GB" dirty="0" err="1"/>
              <a:t>Fredreich</a:t>
            </a:r>
            <a:r>
              <a:rPr lang="en-GB" dirty="0"/>
              <a:t> Pollock: </a:t>
            </a:r>
          </a:p>
          <a:p>
            <a:pPr marL="0" indent="0">
              <a:buNone/>
            </a:pPr>
            <a:r>
              <a:rPr lang="en-GB" dirty="0"/>
              <a:t>“The custom of the king’s court is the custom of England, and becomes the Common Law. As to local customs, the king’s justices will in general phrases express their respect for them. We see no signs of any consciously conceived desire to root them out. None the less, if they are not being destroyed, their further growth is checked. Especially in all matters of procedure, the king’s court, which is now obtaining a thorough control over all other courts, is apt to treat its own as the only just rules.”  </a:t>
            </a:r>
          </a:p>
        </p:txBody>
      </p:sp>
    </p:spTree>
    <p:extLst>
      <p:ext uri="{BB962C8B-B14F-4D97-AF65-F5344CB8AC3E}">
        <p14:creationId xmlns:p14="http://schemas.microsoft.com/office/powerpoint/2010/main" val="5123784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F980B3-BFE1-EA91-CDCE-136B2CB7F7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E9E0BE-199A-4851-BA74-A1DA27BC739C}"/>
              </a:ext>
            </a:extLst>
          </p:cNvPr>
          <p:cNvSpPr>
            <a:spLocks noGrp="1"/>
          </p:cNvSpPr>
          <p:nvPr>
            <p:ph type="title"/>
          </p:nvPr>
        </p:nvSpPr>
        <p:spPr/>
        <p:txBody>
          <a:bodyPr/>
          <a:lstStyle/>
          <a:p>
            <a:pPr algn="ctr"/>
            <a:r>
              <a:rPr lang="en-GB" dirty="0"/>
              <a:t>The Rule of Law: England</a:t>
            </a:r>
          </a:p>
        </p:txBody>
      </p:sp>
      <p:sp>
        <p:nvSpPr>
          <p:cNvPr id="3" name="Content Placeholder 2">
            <a:extLst>
              <a:ext uri="{FF2B5EF4-FFF2-40B4-BE49-F238E27FC236}">
                <a16:creationId xmlns:a16="http://schemas.microsoft.com/office/drawing/2014/main" id="{08B1BFF5-1977-6AE9-E455-4A17F3497D3D}"/>
              </a:ext>
            </a:extLst>
          </p:cNvPr>
          <p:cNvSpPr>
            <a:spLocks noGrp="1"/>
          </p:cNvSpPr>
          <p:nvPr>
            <p:ph idx="1"/>
          </p:nvPr>
        </p:nvSpPr>
        <p:spPr/>
        <p:txBody>
          <a:bodyPr>
            <a:normAutofit/>
          </a:bodyPr>
          <a:lstStyle/>
          <a:p>
            <a:r>
              <a:rPr lang="en-GB" sz="3200" dirty="0"/>
              <a:t>In England, the rule of law was less an instrument of the Church, more the early monarchy who used ability to dispense a common and impersonal justice as means of securing legitimacy of rule</a:t>
            </a:r>
          </a:p>
        </p:txBody>
      </p:sp>
    </p:spTree>
    <p:extLst>
      <p:ext uri="{BB962C8B-B14F-4D97-AF65-F5344CB8AC3E}">
        <p14:creationId xmlns:p14="http://schemas.microsoft.com/office/powerpoint/2010/main" val="8575087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0CDAEA-8DDA-5619-2063-9A3D31860D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532C66-DFF7-9FCE-B248-235A108DA63E}"/>
              </a:ext>
            </a:extLst>
          </p:cNvPr>
          <p:cNvSpPr>
            <a:spLocks noGrp="1"/>
          </p:cNvSpPr>
          <p:nvPr>
            <p:ph type="title"/>
          </p:nvPr>
        </p:nvSpPr>
        <p:spPr/>
        <p:txBody>
          <a:bodyPr/>
          <a:lstStyle/>
          <a:p>
            <a:pPr algn="ctr"/>
            <a:r>
              <a:rPr lang="en-GB"/>
              <a:t>The Rule of Law: England</a:t>
            </a:r>
            <a:endParaRPr lang="en-GB" dirty="0"/>
          </a:p>
        </p:txBody>
      </p:sp>
      <p:sp>
        <p:nvSpPr>
          <p:cNvPr id="3" name="Content Placeholder 2">
            <a:extLst>
              <a:ext uri="{FF2B5EF4-FFF2-40B4-BE49-F238E27FC236}">
                <a16:creationId xmlns:a16="http://schemas.microsoft.com/office/drawing/2014/main" id="{0F1B1AEE-081F-8458-692E-4C9E83E036CF}"/>
              </a:ext>
            </a:extLst>
          </p:cNvPr>
          <p:cNvSpPr>
            <a:spLocks noGrp="1"/>
          </p:cNvSpPr>
          <p:nvPr>
            <p:ph idx="1"/>
          </p:nvPr>
        </p:nvSpPr>
        <p:spPr/>
        <p:txBody>
          <a:bodyPr>
            <a:normAutofit lnSpcReduction="10000"/>
          </a:bodyPr>
          <a:lstStyle/>
          <a:p>
            <a:r>
              <a:rPr lang="en-GB" dirty="0"/>
              <a:t>The king’s court was preferable to local seigneurial courts for a few reasons:</a:t>
            </a:r>
          </a:p>
          <a:p>
            <a:pPr lvl="1"/>
            <a:r>
              <a:rPr lang="en-GB" sz="2800" dirty="0"/>
              <a:t>Perceived as more impartial, less ties to local litigants than local courts, better able to enforce decisions</a:t>
            </a:r>
          </a:p>
          <a:p>
            <a:pPr lvl="1"/>
            <a:r>
              <a:rPr lang="en-GB" sz="2800" dirty="0"/>
              <a:t>Procedural advantages: ability to compel citizens to serve on juries </a:t>
            </a:r>
          </a:p>
          <a:p>
            <a:pPr lvl="1"/>
            <a:r>
              <a:rPr lang="en-GB" sz="2800" dirty="0"/>
              <a:t>Benefited from economies of scale and scope; required manpower, expertise, and education</a:t>
            </a:r>
          </a:p>
          <a:p>
            <a:pPr lvl="1"/>
            <a:r>
              <a:rPr lang="en-GB" sz="2800" dirty="0"/>
              <a:t>Established compilations of customary rules and precedents</a:t>
            </a:r>
          </a:p>
          <a:p>
            <a:pPr lvl="1"/>
            <a:r>
              <a:rPr lang="en-GB" sz="2800" dirty="0"/>
              <a:t>Increasing number of legal specialists who were then appointed as judges </a:t>
            </a:r>
          </a:p>
        </p:txBody>
      </p:sp>
    </p:spTree>
    <p:extLst>
      <p:ext uri="{BB962C8B-B14F-4D97-AF65-F5344CB8AC3E}">
        <p14:creationId xmlns:p14="http://schemas.microsoft.com/office/powerpoint/2010/main" val="14851441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CA1253-46D2-B429-31D9-AD2988CF0E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321642-22B3-EEC1-62D7-2C7449EA320B}"/>
              </a:ext>
            </a:extLst>
          </p:cNvPr>
          <p:cNvSpPr>
            <a:spLocks noGrp="1"/>
          </p:cNvSpPr>
          <p:nvPr>
            <p:ph type="title"/>
          </p:nvPr>
        </p:nvSpPr>
        <p:spPr/>
        <p:txBody>
          <a:bodyPr/>
          <a:lstStyle/>
          <a:p>
            <a:pPr algn="ctr"/>
            <a:r>
              <a:rPr lang="en-GB"/>
              <a:t>The Rule of Law: England</a:t>
            </a:r>
            <a:endParaRPr lang="en-GB" dirty="0"/>
          </a:p>
        </p:txBody>
      </p:sp>
      <p:sp>
        <p:nvSpPr>
          <p:cNvPr id="3" name="Content Placeholder 2">
            <a:extLst>
              <a:ext uri="{FF2B5EF4-FFF2-40B4-BE49-F238E27FC236}">
                <a16:creationId xmlns:a16="http://schemas.microsoft.com/office/drawing/2014/main" id="{EC53BF8B-7E83-9741-6E79-A95DA49DC6CC}"/>
              </a:ext>
            </a:extLst>
          </p:cNvPr>
          <p:cNvSpPr>
            <a:spLocks noGrp="1"/>
          </p:cNvSpPr>
          <p:nvPr>
            <p:ph idx="1"/>
          </p:nvPr>
        </p:nvSpPr>
        <p:spPr/>
        <p:txBody>
          <a:bodyPr>
            <a:normAutofit fontScale="92500"/>
          </a:bodyPr>
          <a:lstStyle/>
          <a:p>
            <a:r>
              <a:rPr lang="en-GB" dirty="0"/>
              <a:t>The king’s ability to administer impartial justice increased legitimacy and authority. </a:t>
            </a:r>
          </a:p>
          <a:p>
            <a:r>
              <a:rPr lang="en-GB" dirty="0"/>
              <a:t>This legal function would prove to be instrumental for the development of property rights in England and legitimacy of the English state. </a:t>
            </a:r>
          </a:p>
          <a:p>
            <a:r>
              <a:rPr lang="en-GB" dirty="0"/>
              <a:t>Over time the king’s courts served as sources of recruitment for national bureaucracies. They also served as a major source of revenue. </a:t>
            </a:r>
          </a:p>
          <a:p>
            <a:r>
              <a:rPr lang="en-GB" dirty="0"/>
              <a:t>According to Joseph Strayer, the legal and financial functions of the early state were more instrumental for state building than military mobilization, although in later years military mobilization played a key role. </a:t>
            </a:r>
          </a:p>
        </p:txBody>
      </p:sp>
    </p:spTree>
    <p:extLst>
      <p:ext uri="{BB962C8B-B14F-4D97-AF65-F5344CB8AC3E}">
        <p14:creationId xmlns:p14="http://schemas.microsoft.com/office/powerpoint/2010/main" val="3178439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11B95A-4DFB-044B-A772-CB19E4DEE8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CC5022-8283-E6F7-80E6-FD1CCF345B88}"/>
              </a:ext>
            </a:extLst>
          </p:cNvPr>
          <p:cNvSpPr>
            <a:spLocks noGrp="1"/>
          </p:cNvSpPr>
          <p:nvPr>
            <p:ph type="title"/>
          </p:nvPr>
        </p:nvSpPr>
        <p:spPr/>
        <p:txBody>
          <a:bodyPr/>
          <a:lstStyle/>
          <a:p>
            <a:pPr algn="ctr"/>
            <a:r>
              <a:rPr lang="en-GB"/>
              <a:t>The Rule of Law: England</a:t>
            </a:r>
            <a:endParaRPr lang="en-GB" dirty="0"/>
          </a:p>
        </p:txBody>
      </p:sp>
      <p:sp>
        <p:nvSpPr>
          <p:cNvPr id="3" name="Content Placeholder 2">
            <a:extLst>
              <a:ext uri="{FF2B5EF4-FFF2-40B4-BE49-F238E27FC236}">
                <a16:creationId xmlns:a16="http://schemas.microsoft.com/office/drawing/2014/main" id="{F417D43A-5C77-24B0-70DB-980AD62A63FF}"/>
              </a:ext>
            </a:extLst>
          </p:cNvPr>
          <p:cNvSpPr>
            <a:spLocks noGrp="1"/>
          </p:cNvSpPr>
          <p:nvPr>
            <p:ph idx="1"/>
          </p:nvPr>
        </p:nvSpPr>
        <p:spPr/>
        <p:txBody>
          <a:bodyPr>
            <a:normAutofit/>
          </a:bodyPr>
          <a:lstStyle/>
          <a:p>
            <a:r>
              <a:rPr lang="en-GB" dirty="0"/>
              <a:t>The Common Law is called common </a:t>
            </a:r>
            <a:r>
              <a:rPr lang="en-GB" dirty="0" err="1"/>
              <a:t>bc</a:t>
            </a:r>
            <a:r>
              <a:rPr lang="en-GB" dirty="0"/>
              <a:t> it was not very particularistic. </a:t>
            </a:r>
          </a:p>
          <a:p>
            <a:r>
              <a:rPr lang="en-GB" dirty="0"/>
              <a:t>The customary laws that governed specific provinces were replaced with the Common Law which had national jurisdiction. </a:t>
            </a:r>
          </a:p>
          <a:p>
            <a:r>
              <a:rPr lang="en-GB" dirty="0"/>
              <a:t>A network of judges applied the law in a unified legal system more systematic and formal than the mixture of customary rules that prevailed earlier. </a:t>
            </a:r>
          </a:p>
          <a:p>
            <a:r>
              <a:rPr lang="en-GB" dirty="0"/>
              <a:t>The king’s courts also served as venues for property registration and land transfers. </a:t>
            </a:r>
          </a:p>
        </p:txBody>
      </p:sp>
    </p:spTree>
    <p:extLst>
      <p:ext uri="{BB962C8B-B14F-4D97-AF65-F5344CB8AC3E}">
        <p14:creationId xmlns:p14="http://schemas.microsoft.com/office/powerpoint/2010/main" val="9305580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82470A-B07D-2755-CDF7-884C1BDEE9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0E7BF9-EC14-6FFA-F294-25214C0C7BDC}"/>
              </a:ext>
            </a:extLst>
          </p:cNvPr>
          <p:cNvSpPr>
            <a:spLocks noGrp="1"/>
          </p:cNvSpPr>
          <p:nvPr>
            <p:ph type="title"/>
          </p:nvPr>
        </p:nvSpPr>
        <p:spPr/>
        <p:txBody>
          <a:bodyPr/>
          <a:lstStyle/>
          <a:p>
            <a:pPr algn="ctr"/>
            <a:r>
              <a:rPr lang="en-GB" dirty="0"/>
              <a:t>Accountability</a:t>
            </a:r>
          </a:p>
        </p:txBody>
      </p:sp>
      <p:sp>
        <p:nvSpPr>
          <p:cNvPr id="3" name="Content Placeholder 2">
            <a:extLst>
              <a:ext uri="{FF2B5EF4-FFF2-40B4-BE49-F238E27FC236}">
                <a16:creationId xmlns:a16="http://schemas.microsoft.com/office/drawing/2014/main" id="{935240F3-9A3D-2C40-2794-3D022BDBF576}"/>
              </a:ext>
            </a:extLst>
          </p:cNvPr>
          <p:cNvSpPr>
            <a:spLocks noGrp="1"/>
          </p:cNvSpPr>
          <p:nvPr>
            <p:ph idx="1"/>
          </p:nvPr>
        </p:nvSpPr>
        <p:spPr/>
        <p:txBody>
          <a:bodyPr>
            <a:normAutofit fontScale="85000" lnSpcReduction="20000"/>
          </a:bodyPr>
          <a:lstStyle/>
          <a:p>
            <a:r>
              <a:rPr lang="en-GB" dirty="0"/>
              <a:t>Accountability refers to the government being responsive to the interests of the whole society- Aristotle called the common good- rather to its own narrow self-interest</a:t>
            </a:r>
          </a:p>
          <a:p>
            <a:r>
              <a:rPr lang="en-GB" dirty="0"/>
              <a:t>Procedural accountability: governments agree to submit itself to certain mechanisms to limit its power. Such procedures help ensure leaders are responsive to the public. In the modern era, the dominant form of procedural accountability is periodic free and fair multiparty elections</a:t>
            </a:r>
          </a:p>
          <a:p>
            <a:pPr lvl="1"/>
            <a:r>
              <a:rPr lang="en-GB" sz="2800" dirty="0"/>
              <a:t>Vertical accountability: elections</a:t>
            </a:r>
          </a:p>
          <a:p>
            <a:pPr lvl="1"/>
            <a:r>
              <a:rPr lang="en-GB" sz="2800" dirty="0"/>
              <a:t>Horizontal accountability: judicial and checks on executive power</a:t>
            </a:r>
          </a:p>
          <a:p>
            <a:pPr lvl="1"/>
            <a:r>
              <a:rPr lang="en-GB" sz="2800" dirty="0"/>
              <a:t>Diagonal accountability: media and civil society 	</a:t>
            </a:r>
          </a:p>
          <a:p>
            <a:r>
              <a:rPr lang="en-GB" dirty="0"/>
              <a:t>Substantive accountability: rulers responding to broader society without necessarily having procedural accountability; unelected governments can have differing degrees of responsiveness to public needs- which is why Aristotle in </a:t>
            </a:r>
            <a:r>
              <a:rPr lang="en-GB" i="1" dirty="0"/>
              <a:t>Politics</a:t>
            </a:r>
            <a:r>
              <a:rPr lang="en-GB" dirty="0"/>
              <a:t> distinguishes between monarchy and tyranny </a:t>
            </a:r>
          </a:p>
        </p:txBody>
      </p:sp>
    </p:spTree>
    <p:extLst>
      <p:ext uri="{BB962C8B-B14F-4D97-AF65-F5344CB8AC3E}">
        <p14:creationId xmlns:p14="http://schemas.microsoft.com/office/powerpoint/2010/main" val="190174770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13D9C5-1BF6-B026-5EEF-6BA2D127A5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3290F3-25C2-F9AE-8D54-52546FC4107C}"/>
              </a:ext>
            </a:extLst>
          </p:cNvPr>
          <p:cNvSpPr>
            <a:spLocks noGrp="1"/>
          </p:cNvSpPr>
          <p:nvPr>
            <p:ph type="title"/>
          </p:nvPr>
        </p:nvSpPr>
        <p:spPr/>
        <p:txBody>
          <a:bodyPr/>
          <a:lstStyle/>
          <a:p>
            <a:pPr algn="ctr"/>
            <a:r>
              <a:rPr lang="en-GB" dirty="0"/>
              <a:t>Accountability</a:t>
            </a:r>
          </a:p>
        </p:txBody>
      </p:sp>
      <p:sp>
        <p:nvSpPr>
          <p:cNvPr id="3" name="Content Placeholder 2">
            <a:extLst>
              <a:ext uri="{FF2B5EF4-FFF2-40B4-BE49-F238E27FC236}">
                <a16:creationId xmlns:a16="http://schemas.microsoft.com/office/drawing/2014/main" id="{140A1232-3A34-3B13-5A17-88750C1859E9}"/>
              </a:ext>
            </a:extLst>
          </p:cNvPr>
          <p:cNvSpPr>
            <a:spLocks noGrp="1"/>
          </p:cNvSpPr>
          <p:nvPr>
            <p:ph idx="1"/>
          </p:nvPr>
        </p:nvSpPr>
        <p:spPr/>
        <p:txBody>
          <a:bodyPr>
            <a:normAutofit/>
          </a:bodyPr>
          <a:lstStyle/>
          <a:p>
            <a:r>
              <a:rPr lang="en-GB" dirty="0"/>
              <a:t>Procedural accountability can be closely connected to substantive accountability, but good procedural accountability does not necessarily translate into substantive accountability </a:t>
            </a:r>
          </a:p>
          <a:p>
            <a:r>
              <a:rPr lang="en-GB" dirty="0"/>
              <a:t>Accountability grew when the state’s consolidation of power was balanced by that of resistance groups. </a:t>
            </a:r>
          </a:p>
        </p:txBody>
      </p:sp>
    </p:spTree>
    <p:extLst>
      <p:ext uri="{BB962C8B-B14F-4D97-AF65-F5344CB8AC3E}">
        <p14:creationId xmlns:p14="http://schemas.microsoft.com/office/powerpoint/2010/main" val="27617426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1B301C-D8E2-9F39-9FA3-72DE249DDD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C986BE-EC5B-3C8A-D140-7C5945FDBBBC}"/>
              </a:ext>
            </a:extLst>
          </p:cNvPr>
          <p:cNvSpPr>
            <a:spLocks noGrp="1"/>
          </p:cNvSpPr>
          <p:nvPr>
            <p:ph type="title"/>
          </p:nvPr>
        </p:nvSpPr>
        <p:spPr/>
        <p:txBody>
          <a:bodyPr/>
          <a:lstStyle/>
          <a:p>
            <a:pPr algn="ctr"/>
            <a:r>
              <a:rPr lang="en-GB" dirty="0"/>
              <a:t>Accountability</a:t>
            </a:r>
          </a:p>
        </p:txBody>
      </p:sp>
      <p:sp>
        <p:nvSpPr>
          <p:cNvPr id="3" name="Content Placeholder 2">
            <a:extLst>
              <a:ext uri="{FF2B5EF4-FFF2-40B4-BE49-F238E27FC236}">
                <a16:creationId xmlns:a16="http://schemas.microsoft.com/office/drawing/2014/main" id="{C0BED5BB-2885-A6F2-46AD-BF7A4B0412EC}"/>
              </a:ext>
            </a:extLst>
          </p:cNvPr>
          <p:cNvSpPr>
            <a:spLocks noGrp="1"/>
          </p:cNvSpPr>
          <p:nvPr>
            <p:ph idx="1"/>
          </p:nvPr>
        </p:nvSpPr>
        <p:spPr/>
        <p:txBody>
          <a:bodyPr>
            <a:normAutofit/>
          </a:bodyPr>
          <a:lstStyle/>
          <a:p>
            <a:r>
              <a:rPr lang="en-GB" dirty="0"/>
              <a:t>The parliament is a central mechanism of accountability, emerging out of feudal institutions of estates in agrarian societies.</a:t>
            </a:r>
          </a:p>
          <a:p>
            <a:r>
              <a:rPr lang="en-GB" dirty="0"/>
              <a:t>The feudal institutions represented elites in society: upper nobility, gentry, bourgeoisie. Monarchs were required to go to these feudal institutions to raise taxes. </a:t>
            </a:r>
          </a:p>
        </p:txBody>
      </p:sp>
    </p:spTree>
    <p:extLst>
      <p:ext uri="{BB962C8B-B14F-4D97-AF65-F5344CB8AC3E}">
        <p14:creationId xmlns:p14="http://schemas.microsoft.com/office/powerpoint/2010/main" val="26029312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3AC1-78CC-FF3A-5C52-BB3E084DCF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A71E8C-18D9-7243-0E86-2A970516EC8C}"/>
              </a:ext>
            </a:extLst>
          </p:cNvPr>
          <p:cNvSpPr>
            <a:spLocks noGrp="1"/>
          </p:cNvSpPr>
          <p:nvPr>
            <p:ph type="title"/>
          </p:nvPr>
        </p:nvSpPr>
        <p:spPr/>
        <p:txBody>
          <a:bodyPr/>
          <a:lstStyle/>
          <a:p>
            <a:pPr algn="ctr"/>
            <a:r>
              <a:rPr lang="en-GB" dirty="0"/>
              <a:t>Accountability</a:t>
            </a:r>
          </a:p>
        </p:txBody>
      </p:sp>
      <p:sp>
        <p:nvSpPr>
          <p:cNvPr id="3" name="Content Placeholder 2">
            <a:extLst>
              <a:ext uri="{FF2B5EF4-FFF2-40B4-BE49-F238E27FC236}">
                <a16:creationId xmlns:a16="http://schemas.microsoft.com/office/drawing/2014/main" id="{28C677A2-9E22-D33F-726A-EAA263E7C46E}"/>
              </a:ext>
            </a:extLst>
          </p:cNvPr>
          <p:cNvSpPr>
            <a:spLocks noGrp="1"/>
          </p:cNvSpPr>
          <p:nvPr>
            <p:ph idx="1"/>
          </p:nvPr>
        </p:nvSpPr>
        <p:spPr/>
        <p:txBody>
          <a:bodyPr>
            <a:normAutofit fontScale="92500" lnSpcReduction="10000"/>
          </a:bodyPr>
          <a:lstStyle/>
          <a:p>
            <a:r>
              <a:rPr lang="en-GB" dirty="0"/>
              <a:t>In the late 16</a:t>
            </a:r>
            <a:r>
              <a:rPr lang="en-GB" baseline="30000" dirty="0"/>
              <a:t>th</a:t>
            </a:r>
            <a:r>
              <a:rPr lang="en-GB" dirty="0"/>
              <a:t> century, monarchs began to try to acquire the right to tax populations directly. This struggle continued for two centuries in various European countries. </a:t>
            </a:r>
          </a:p>
          <a:p>
            <a:r>
              <a:rPr lang="en-GB" dirty="0"/>
              <a:t>France and Spain succeeded in reducing power of estates but were limited by system of rule of law. </a:t>
            </a:r>
          </a:p>
          <a:p>
            <a:r>
              <a:rPr lang="en-GB" dirty="0"/>
              <a:t>In Poland and Hungary, the estates were victorious, resulting in weak central authorities dominated by elites. </a:t>
            </a:r>
          </a:p>
          <a:p>
            <a:r>
              <a:rPr lang="en-GB" dirty="0"/>
              <a:t>In Russia, estates and elites were much weaker than the central authorities. </a:t>
            </a:r>
          </a:p>
          <a:p>
            <a:r>
              <a:rPr lang="en-GB" dirty="0"/>
              <a:t>Only in England was there a relative balance between the monarch and the estates. </a:t>
            </a:r>
          </a:p>
        </p:txBody>
      </p:sp>
    </p:spTree>
    <p:extLst>
      <p:ext uri="{BB962C8B-B14F-4D97-AF65-F5344CB8AC3E}">
        <p14:creationId xmlns:p14="http://schemas.microsoft.com/office/powerpoint/2010/main" val="417505180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A40940-CCDB-261D-86CD-1663009B73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FA5DE1-59E4-77CF-46DE-8B58609BF96D}"/>
              </a:ext>
            </a:extLst>
          </p:cNvPr>
          <p:cNvSpPr>
            <a:spLocks noGrp="1"/>
          </p:cNvSpPr>
          <p:nvPr>
            <p:ph type="title"/>
          </p:nvPr>
        </p:nvSpPr>
        <p:spPr/>
        <p:txBody>
          <a:bodyPr/>
          <a:lstStyle/>
          <a:p>
            <a:pPr algn="ctr"/>
            <a:r>
              <a:rPr lang="en-GB" dirty="0"/>
              <a:t>Accountability: England</a:t>
            </a:r>
          </a:p>
        </p:txBody>
      </p:sp>
      <p:sp>
        <p:nvSpPr>
          <p:cNvPr id="3" name="Content Placeholder 2">
            <a:extLst>
              <a:ext uri="{FF2B5EF4-FFF2-40B4-BE49-F238E27FC236}">
                <a16:creationId xmlns:a16="http://schemas.microsoft.com/office/drawing/2014/main" id="{0CD78F8F-7E90-31F7-2E7A-027203C6844E}"/>
              </a:ext>
            </a:extLst>
          </p:cNvPr>
          <p:cNvSpPr>
            <a:spLocks noGrp="1"/>
          </p:cNvSpPr>
          <p:nvPr>
            <p:ph idx="1"/>
          </p:nvPr>
        </p:nvSpPr>
        <p:spPr/>
        <p:txBody>
          <a:bodyPr>
            <a:normAutofit lnSpcReduction="10000"/>
          </a:bodyPr>
          <a:lstStyle/>
          <a:p>
            <a:r>
              <a:rPr lang="en-GB" dirty="0"/>
              <a:t>Civil war resulted when early Stuart kings seeking to expand their power clashed with a well-organized and armed Parliament. </a:t>
            </a:r>
          </a:p>
          <a:p>
            <a:r>
              <a:rPr lang="en-GB" dirty="0"/>
              <a:t>The conflict continued until the Glorious Revolution of 1688-1689, which resulted in the deposition of the Stuart dynasty and the installation of a new monarch, William of Orange, who agreed to a constitutional settlement embodying “no taxation without representation.” </a:t>
            </a:r>
          </a:p>
          <a:p>
            <a:r>
              <a:rPr lang="en-GB" dirty="0"/>
              <a:t>Under the settlement, a bill of rights for Englishmen was defined, it was agreed that the king could not raise an army without the consent of Parliament, and that no new taxes could be raised without the consent of Parliament. </a:t>
            </a:r>
          </a:p>
        </p:txBody>
      </p:sp>
    </p:spTree>
    <p:extLst>
      <p:ext uri="{BB962C8B-B14F-4D97-AF65-F5344CB8AC3E}">
        <p14:creationId xmlns:p14="http://schemas.microsoft.com/office/powerpoint/2010/main" val="42263307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5451C-46DF-7160-83A2-94036D920369}"/>
              </a:ext>
            </a:extLst>
          </p:cNvPr>
          <p:cNvSpPr>
            <a:spLocks noGrp="1"/>
          </p:cNvSpPr>
          <p:nvPr>
            <p:ph type="title"/>
          </p:nvPr>
        </p:nvSpPr>
        <p:spPr/>
        <p:txBody>
          <a:bodyPr/>
          <a:lstStyle/>
          <a:p>
            <a:pPr algn="ctr"/>
            <a:r>
              <a:rPr lang="en-GB" dirty="0"/>
              <a:t>The English Bill of Rights (1689)</a:t>
            </a:r>
          </a:p>
        </p:txBody>
      </p:sp>
      <p:sp>
        <p:nvSpPr>
          <p:cNvPr id="3" name="Content Placeholder 2">
            <a:extLst>
              <a:ext uri="{FF2B5EF4-FFF2-40B4-BE49-F238E27FC236}">
                <a16:creationId xmlns:a16="http://schemas.microsoft.com/office/drawing/2014/main" id="{A1A2FA95-7E4B-CA38-402F-8EA5EB860176}"/>
              </a:ext>
            </a:extLst>
          </p:cNvPr>
          <p:cNvSpPr>
            <a:spLocks noGrp="1"/>
          </p:cNvSpPr>
          <p:nvPr>
            <p:ph idx="1"/>
          </p:nvPr>
        </p:nvSpPr>
        <p:spPr/>
        <p:txBody>
          <a:bodyPr/>
          <a:lstStyle/>
          <a:p>
            <a:r>
              <a:rPr lang="en-GB" sz="3000" dirty="0">
                <a:effectLst/>
                <a:latin typeface="Aptos" panose="020B0004020202020204" pitchFamily="34" charset="0"/>
                <a:ea typeface="Aptos" panose="020B0004020202020204" pitchFamily="34" charset="0"/>
                <a:cs typeface="Times New Roman" panose="02020603050405020304" pitchFamily="18" charset="0"/>
              </a:rPr>
              <a:t>Rights of individuals: freedom from royal taxation, freedom to petition the monarch, freedom to bear arms, freedom from a standing army, freedom to elect representatives, freedom of speech, among others</a:t>
            </a:r>
          </a:p>
          <a:p>
            <a:r>
              <a:rPr lang="en-GB" sz="3000" kern="100" dirty="0">
                <a:effectLst/>
                <a:latin typeface="Aptos" panose="020B0004020202020204" pitchFamily="34" charset="0"/>
                <a:ea typeface="Aptos" panose="020B0004020202020204" pitchFamily="34" charset="0"/>
                <a:cs typeface="Times New Roman" panose="02020603050405020304" pitchFamily="18" charset="0"/>
              </a:rPr>
              <a:t>Rights of Parliament: regular parliaments, free elections, and parliamentary privilege</a:t>
            </a:r>
          </a:p>
          <a:p>
            <a:r>
              <a:rPr lang="en-GB" sz="3000" kern="100" dirty="0">
                <a:latin typeface="Aptos" panose="020B0004020202020204" pitchFamily="34" charset="0"/>
                <a:ea typeface="Aptos" panose="020B0004020202020204" pitchFamily="34" charset="0"/>
                <a:cs typeface="Times New Roman" panose="02020603050405020304" pitchFamily="18" charset="0"/>
              </a:rPr>
              <a:t>Not only the protection of individuals, but the balance of power between Parliament and the monarchy</a:t>
            </a:r>
            <a:endParaRPr lang="en-GB" sz="3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4197626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0A11C0-51F0-4DD1-9D5D-885F02E6E0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CE9656-4E1B-1383-F64D-5B97C0C7534A}"/>
              </a:ext>
            </a:extLst>
          </p:cNvPr>
          <p:cNvSpPr>
            <a:spLocks noGrp="1"/>
          </p:cNvSpPr>
          <p:nvPr>
            <p:ph type="title"/>
          </p:nvPr>
        </p:nvSpPr>
        <p:spPr/>
        <p:txBody>
          <a:bodyPr/>
          <a:lstStyle/>
          <a:p>
            <a:pPr algn="ctr"/>
            <a:r>
              <a:rPr lang="en-GB" dirty="0"/>
              <a:t>Accountability: England</a:t>
            </a:r>
          </a:p>
        </p:txBody>
      </p:sp>
      <p:sp>
        <p:nvSpPr>
          <p:cNvPr id="3" name="Content Placeholder 2">
            <a:extLst>
              <a:ext uri="{FF2B5EF4-FFF2-40B4-BE49-F238E27FC236}">
                <a16:creationId xmlns:a16="http://schemas.microsoft.com/office/drawing/2014/main" id="{51D82720-8A7C-55DB-F1F6-676BE2586012}"/>
              </a:ext>
            </a:extLst>
          </p:cNvPr>
          <p:cNvSpPr>
            <a:spLocks noGrp="1"/>
          </p:cNvSpPr>
          <p:nvPr>
            <p:ph idx="1"/>
          </p:nvPr>
        </p:nvSpPr>
        <p:spPr/>
        <p:txBody>
          <a:bodyPr>
            <a:normAutofit/>
          </a:bodyPr>
          <a:lstStyle/>
          <a:p>
            <a:r>
              <a:rPr lang="en-GB" dirty="0"/>
              <a:t>It also allowed for an expansion of the English state by allowing the government to issue much higher levels of debt. </a:t>
            </a:r>
          </a:p>
          <a:p>
            <a:r>
              <a:rPr lang="en-GB" dirty="0"/>
              <a:t>The establishment of the Bank of England in 1694 allowed for an expansion of public finance and therefore expansion of the state, as it allowed the government to borrow from transparent public debt markets. </a:t>
            </a:r>
          </a:p>
          <a:p>
            <a:r>
              <a:rPr lang="en-GB" dirty="0"/>
              <a:t>Essentially, the settlement resulting from the Glorious Revolution established that governments can only legitimately rule with the consent of the governed.</a:t>
            </a:r>
          </a:p>
        </p:txBody>
      </p:sp>
    </p:spTree>
    <p:extLst>
      <p:ext uri="{BB962C8B-B14F-4D97-AF65-F5344CB8AC3E}">
        <p14:creationId xmlns:p14="http://schemas.microsoft.com/office/powerpoint/2010/main" val="416631940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186214-108F-B7C7-B7FD-B693526742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5E8CB6-DCC0-4509-90B7-944A89872F53}"/>
              </a:ext>
            </a:extLst>
          </p:cNvPr>
          <p:cNvSpPr>
            <a:spLocks noGrp="1"/>
          </p:cNvSpPr>
          <p:nvPr>
            <p:ph type="title"/>
          </p:nvPr>
        </p:nvSpPr>
        <p:spPr/>
        <p:txBody>
          <a:bodyPr/>
          <a:lstStyle/>
          <a:p>
            <a:pPr algn="ctr"/>
            <a:r>
              <a:rPr lang="en-GB" dirty="0"/>
              <a:t>Accountability: England</a:t>
            </a:r>
          </a:p>
        </p:txBody>
      </p:sp>
      <p:sp>
        <p:nvSpPr>
          <p:cNvPr id="3" name="Content Placeholder 2">
            <a:extLst>
              <a:ext uri="{FF2B5EF4-FFF2-40B4-BE49-F238E27FC236}">
                <a16:creationId xmlns:a16="http://schemas.microsoft.com/office/drawing/2014/main" id="{9B9E6EA8-2374-38CB-C6A3-A940812FB3F5}"/>
              </a:ext>
            </a:extLst>
          </p:cNvPr>
          <p:cNvSpPr>
            <a:spLocks noGrp="1"/>
          </p:cNvSpPr>
          <p:nvPr>
            <p:ph idx="1"/>
          </p:nvPr>
        </p:nvSpPr>
        <p:spPr/>
        <p:txBody>
          <a:bodyPr>
            <a:normAutofit/>
          </a:bodyPr>
          <a:lstStyle/>
          <a:p>
            <a:r>
              <a:rPr lang="en-GB" dirty="0"/>
              <a:t>England was therefore the first large country in which the three institutions of a state, rule of law, and accountability came together in a highly interdependent way. </a:t>
            </a:r>
          </a:p>
          <a:p>
            <a:r>
              <a:rPr lang="en-GB" dirty="0"/>
              <a:t>“Without a strong early state, there would not have been a rule of law and broad perception of legitimate property rights. Without a strong rule of law and legitimate property rights, the Commons would have never been motivated to impose accountability on the English monarchy. And without the principle of accountability, the British state would never have emerged as the great power it became by the time of the French Revolution.”  (Fukuyama)</a:t>
            </a:r>
          </a:p>
        </p:txBody>
      </p:sp>
    </p:spTree>
    <p:extLst>
      <p:ext uri="{BB962C8B-B14F-4D97-AF65-F5344CB8AC3E}">
        <p14:creationId xmlns:p14="http://schemas.microsoft.com/office/powerpoint/2010/main" val="337931048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082AD2-9AD6-B101-AC07-B385A67AEE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CEFE1F-4673-EEEE-B3F2-4B0C9CC76C89}"/>
              </a:ext>
            </a:extLst>
          </p:cNvPr>
          <p:cNvSpPr>
            <a:spLocks noGrp="1"/>
          </p:cNvSpPr>
          <p:nvPr>
            <p:ph type="title"/>
          </p:nvPr>
        </p:nvSpPr>
        <p:spPr/>
        <p:txBody>
          <a:bodyPr/>
          <a:lstStyle/>
          <a:p>
            <a:pPr algn="ctr"/>
            <a:r>
              <a:rPr lang="en-GB" dirty="0"/>
              <a:t>Accountability: England</a:t>
            </a:r>
          </a:p>
        </p:txBody>
      </p:sp>
      <p:sp>
        <p:nvSpPr>
          <p:cNvPr id="3" name="Content Placeholder 2">
            <a:extLst>
              <a:ext uri="{FF2B5EF4-FFF2-40B4-BE49-F238E27FC236}">
                <a16:creationId xmlns:a16="http://schemas.microsoft.com/office/drawing/2014/main" id="{8974D6B6-4636-4FB1-68FA-2563A1322930}"/>
              </a:ext>
            </a:extLst>
          </p:cNvPr>
          <p:cNvSpPr>
            <a:spLocks noGrp="1"/>
          </p:cNvSpPr>
          <p:nvPr>
            <p:ph idx="1"/>
          </p:nvPr>
        </p:nvSpPr>
        <p:spPr/>
        <p:txBody>
          <a:bodyPr>
            <a:normAutofit fontScale="92500" lnSpcReduction="10000"/>
          </a:bodyPr>
          <a:lstStyle/>
          <a:p>
            <a:r>
              <a:rPr lang="en-GB" dirty="0"/>
              <a:t>Associated with William of Orange was philosopher John Locke, whose </a:t>
            </a:r>
            <a:r>
              <a:rPr lang="en-GB" i="1" dirty="0"/>
              <a:t>Second Treatise on Government</a:t>
            </a:r>
            <a:r>
              <a:rPr lang="en-GB" dirty="0"/>
              <a:t> emphasized that obedience to rule should rest on consent of the governed. </a:t>
            </a:r>
          </a:p>
          <a:p>
            <a:r>
              <a:rPr lang="en-GB" dirty="0"/>
              <a:t>Locke argued that rights were natural and inherent in human beings, that governments existed only to protect these rights and can overturn them if they are violated. </a:t>
            </a:r>
          </a:p>
          <a:p>
            <a:r>
              <a:rPr lang="en-GB" dirty="0"/>
              <a:t>These principles: consent of the governed and no taxation without representation would become the premise for the American Revolution in 1776, led by a merchant-planter-gentry elite. </a:t>
            </a:r>
          </a:p>
          <a:p>
            <a:r>
              <a:rPr lang="en-GB" dirty="0"/>
              <a:t>Thomas Jefferson incorporated Locke’s ideas into the American Declaration of Independence. These new political orders established the principle of accountability. </a:t>
            </a:r>
          </a:p>
        </p:txBody>
      </p:sp>
    </p:spTree>
    <p:extLst>
      <p:ext uri="{BB962C8B-B14F-4D97-AF65-F5344CB8AC3E}">
        <p14:creationId xmlns:p14="http://schemas.microsoft.com/office/powerpoint/2010/main" val="5285832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B8B346-8B11-B77A-0A9D-242B565404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318341-F51B-D6D3-8CA9-047C4A41A9ED}"/>
              </a:ext>
            </a:extLst>
          </p:cNvPr>
          <p:cNvSpPr>
            <a:spLocks noGrp="1"/>
          </p:cNvSpPr>
          <p:nvPr>
            <p:ph type="title"/>
          </p:nvPr>
        </p:nvSpPr>
        <p:spPr/>
        <p:txBody>
          <a:bodyPr/>
          <a:lstStyle/>
          <a:p>
            <a:pPr algn="ctr"/>
            <a:r>
              <a:rPr lang="en-GB" dirty="0"/>
              <a:t>Accountability: England</a:t>
            </a:r>
          </a:p>
        </p:txBody>
      </p:sp>
      <p:sp>
        <p:nvSpPr>
          <p:cNvPr id="3" name="Content Placeholder 2">
            <a:extLst>
              <a:ext uri="{FF2B5EF4-FFF2-40B4-BE49-F238E27FC236}">
                <a16:creationId xmlns:a16="http://schemas.microsoft.com/office/drawing/2014/main" id="{0A7AC253-825B-B0A7-FDE2-4020D42634A3}"/>
              </a:ext>
            </a:extLst>
          </p:cNvPr>
          <p:cNvSpPr>
            <a:spLocks noGrp="1"/>
          </p:cNvSpPr>
          <p:nvPr>
            <p:ph idx="1"/>
          </p:nvPr>
        </p:nvSpPr>
        <p:spPr/>
        <p:txBody>
          <a:bodyPr>
            <a:normAutofit/>
          </a:bodyPr>
          <a:lstStyle/>
          <a:p>
            <a:r>
              <a:rPr lang="en-GB" dirty="0"/>
              <a:t>However neither England in 1689 or the United States in 1789 could be considered a modern democracy. The English parliament at the time represented only 4-5% of the population, consisting of upper classes, burgesses, and gentry. Rights were more or less held by white male property owners representing a small part of the population.  </a:t>
            </a:r>
          </a:p>
        </p:txBody>
      </p:sp>
    </p:spTree>
    <p:extLst>
      <p:ext uri="{BB962C8B-B14F-4D97-AF65-F5344CB8AC3E}">
        <p14:creationId xmlns:p14="http://schemas.microsoft.com/office/powerpoint/2010/main" val="23733304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1710</TotalTime>
  <Words>4364</Words>
  <Application>Microsoft Office PowerPoint</Application>
  <PresentationFormat>Widescreen</PresentationFormat>
  <Paragraphs>239</Paragraphs>
  <Slides>49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49</vt:i4>
      </vt:variant>
    </vt:vector>
  </HeadingPairs>
  <TitlesOfParts>
    <vt:vector size="53" baseType="lpstr">
      <vt:lpstr>Aptos</vt:lpstr>
      <vt:lpstr>Aptos Display</vt:lpstr>
      <vt:lpstr>Arial</vt:lpstr>
      <vt:lpstr>Office Theme</vt:lpstr>
      <vt:lpstr>Power and Inequality</vt:lpstr>
      <vt:lpstr>The Origins and Evolution of the State</vt:lpstr>
      <vt:lpstr>Institutions</vt:lpstr>
      <vt:lpstr>Institutional Foundation for Democracy</vt:lpstr>
      <vt:lpstr>The Origins of Political Institutions</vt:lpstr>
      <vt:lpstr>The Origins of Political Institutions</vt:lpstr>
      <vt:lpstr>The Origins of Political Institutions</vt:lpstr>
      <vt:lpstr>The Origins of Political Institutions</vt:lpstr>
      <vt:lpstr>The Origins of Political Institutions</vt:lpstr>
      <vt:lpstr>The Emergence of the State:  Band-level Societies</vt:lpstr>
      <vt:lpstr>The Emergence of the State:  Band-level Societies</vt:lpstr>
      <vt:lpstr>The Emergence of the State:  Tribal societies</vt:lpstr>
      <vt:lpstr>The Emergence of the State:  Tribal societies</vt:lpstr>
      <vt:lpstr>The Emergence of the State:  Tribal societies</vt:lpstr>
      <vt:lpstr>The Emergence of the State:  Factors in the Formation of the First States</vt:lpstr>
      <vt:lpstr>The Emergence of the State</vt:lpstr>
      <vt:lpstr>The Emergence of the State</vt:lpstr>
      <vt:lpstr>Two Types of State</vt:lpstr>
      <vt:lpstr>Two Types of State</vt:lpstr>
      <vt:lpstr>Factors involved in the formation of the modern state:</vt:lpstr>
      <vt:lpstr>The Modern State: China</vt:lpstr>
      <vt:lpstr>The Modern State: Europe</vt:lpstr>
      <vt:lpstr>The Modern State: Europe</vt:lpstr>
      <vt:lpstr>The Modern State: Europe</vt:lpstr>
      <vt:lpstr>The Modern State: Europe</vt:lpstr>
      <vt:lpstr>The Modern State: Europe vs China</vt:lpstr>
      <vt:lpstr>The Rule of Law</vt:lpstr>
      <vt:lpstr>The Rule of Law: Europe</vt:lpstr>
      <vt:lpstr>The Rule of Law: Europe</vt:lpstr>
      <vt:lpstr>The Rule of Law: Europe</vt:lpstr>
      <vt:lpstr>The Rule of Law: Europe</vt:lpstr>
      <vt:lpstr>The Rule of Law: Europe</vt:lpstr>
      <vt:lpstr>The Rule of Law: Europe</vt:lpstr>
      <vt:lpstr>The Rule of Law: England</vt:lpstr>
      <vt:lpstr>The Rule of Law: England</vt:lpstr>
      <vt:lpstr>The Rule of Law: England</vt:lpstr>
      <vt:lpstr>The Rule of Law: England</vt:lpstr>
      <vt:lpstr>The Rule of Law: England</vt:lpstr>
      <vt:lpstr>The Rule of Law: England</vt:lpstr>
      <vt:lpstr>Accountability</vt:lpstr>
      <vt:lpstr>Accountability</vt:lpstr>
      <vt:lpstr>Accountability</vt:lpstr>
      <vt:lpstr>Accountability</vt:lpstr>
      <vt:lpstr>Accountability: England</vt:lpstr>
      <vt:lpstr>The English Bill of Rights (1689)</vt:lpstr>
      <vt:lpstr>Accountability: England</vt:lpstr>
      <vt:lpstr>Accountability: England</vt:lpstr>
      <vt:lpstr>Accountability: England</vt:lpstr>
      <vt:lpstr>Accountability: England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100</cp:revision>
  <dcterms:created xsi:type="dcterms:W3CDTF">2025-06-04T12:26:24Z</dcterms:created>
  <dcterms:modified xsi:type="dcterms:W3CDTF">2026-06-03T16:32:52Z</dcterms:modified>
</cp:coreProperties>
</file>