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0" autoAdjust="0"/>
    <p:restoredTop sz="94576" autoAdjust="0"/>
  </p:normalViewPr>
  <p:slideViewPr>
    <p:cSldViewPr>
      <p:cViewPr varScale="1">
        <p:scale>
          <a:sx n="114" d="100"/>
          <a:sy n="114" d="100"/>
        </p:scale>
        <p:origin x="141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2417678</a:t>
            </a:r>
          </a:p>
          <a:p>
            <a:pPr algn="l" eaLnBrk="1" hangingPunct="1"/>
            <a:r>
              <a:rPr lang="en-GB" altLang="en-US" sz="2800" b="1" dirty="0">
                <a:solidFill>
                  <a:schemeClr val="bg1"/>
                </a:solidFill>
              </a:rPr>
              <a:t>Student name: Rayaan </a:t>
            </a:r>
            <a:r>
              <a:rPr lang="en-GB" altLang="en-US" sz="2800" b="1" dirty="0" err="1">
                <a:solidFill>
                  <a:schemeClr val="bg1"/>
                </a:solidFill>
              </a:rPr>
              <a:t>Mohamud</a:t>
            </a:r>
            <a:endParaRPr lang="en-GB" altLang="en-US" sz="2800" b="1" dirty="0">
              <a:solidFill>
                <a:schemeClr val="bg1"/>
              </a:solidFill>
            </a:endParaRP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102035" y="-188409"/>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140138" y="529210"/>
            <a:ext cx="6437586" cy="5131047"/>
          </a:xfrm>
        </p:spPr>
        <p:txBody>
          <a:bodyPr/>
          <a:lstStyle/>
          <a:p>
            <a:r>
              <a:rPr lang="en-GB" sz="1200" b="0" i="0" dirty="0">
                <a:effectLst/>
                <a:latin typeface="Arial" panose="020B0604020202020204" pitchFamily="34" charset="0"/>
                <a:cs typeface="Arial" panose="020B0604020202020204" pitchFamily="34" charset="0"/>
              </a:rPr>
              <a:t>Diabetes  is a long-term metabolic condition marked by high blood sugar levels due to problems with insulin secretion, insulin action, or both. It is a significant health issue worldwide because of its rising prevalence and its connection to long-term complications that affect the heart, kidneys, nervous system, and eyesight. Proper management of diabetes involves a mix of medical treatment, lifestyle changes, education, and continuous self-monitoring (World Health Organization, 2022).</a:t>
            </a:r>
            <a:endParaRPr lang="en-GB" sz="1200" dirty="0">
              <a:effectLst/>
              <a:latin typeface="Arial" panose="020B0604020202020204" pitchFamily="34" charset="0"/>
              <a:cs typeface="Arial" panose="020B0604020202020204" pitchFamily="34" charset="0"/>
            </a:endParaRPr>
          </a:p>
          <a:p>
            <a:br>
              <a:rPr lang="en-GB" sz="1200" dirty="0">
                <a:effectLst/>
                <a:latin typeface="Arial" panose="020B0604020202020204" pitchFamily="34" charset="0"/>
                <a:cs typeface="Arial" panose="020B0604020202020204" pitchFamily="34" charset="0"/>
              </a:rPr>
            </a:br>
            <a:endParaRPr lang="en-GB" sz="1200" dirty="0">
              <a:effectLst/>
              <a:latin typeface="Arial" panose="020B0604020202020204" pitchFamily="34" charset="0"/>
              <a:cs typeface="Arial" panose="020B0604020202020204" pitchFamily="34" charset="0"/>
            </a:endParaRPr>
          </a:p>
          <a:p>
            <a:r>
              <a:rPr lang="en-GB" sz="1200" b="0" i="0" dirty="0">
                <a:effectLst/>
                <a:latin typeface="Arial" panose="020B0604020202020204" pitchFamily="34" charset="0"/>
                <a:cs typeface="Arial" panose="020B0604020202020204" pitchFamily="34" charset="0"/>
              </a:rPr>
              <a:t>This presentation introduces a fictional character, John Doe, who has Type 2 diabetes mellitus, to explore the real-life effects of the condition in a practical and relatable way. John Doe is a middle-aged man balancing work, family duties, and health needs while managing his diabetes. Through this fictional case study, the presentation will look at how diabetes affects daily routines, including diet, exercise, medication adherence, and blood glucose monitoring.</a:t>
            </a:r>
            <a:endParaRPr lang="en-GB" sz="1200" dirty="0">
              <a:effectLst/>
              <a:latin typeface="Arial" panose="020B0604020202020204" pitchFamily="34" charset="0"/>
              <a:cs typeface="Arial" panose="020B0604020202020204" pitchFamily="34" charset="0"/>
            </a:endParaRPr>
          </a:p>
          <a:p>
            <a:br>
              <a:rPr lang="en-GB" sz="1200" dirty="0">
                <a:effectLst/>
                <a:latin typeface="Arial" panose="020B0604020202020204" pitchFamily="34" charset="0"/>
                <a:cs typeface="Arial" panose="020B0604020202020204" pitchFamily="34" charset="0"/>
              </a:rPr>
            </a:br>
            <a:endParaRPr lang="en-GB" sz="1200" dirty="0">
              <a:effectLst/>
              <a:latin typeface="Arial" panose="020B0604020202020204" pitchFamily="34" charset="0"/>
              <a:cs typeface="Arial" panose="020B0604020202020204" pitchFamily="34" charset="0"/>
            </a:endParaRPr>
          </a:p>
          <a:p>
            <a:r>
              <a:rPr lang="en-GB" sz="1200" b="0" i="0" dirty="0">
                <a:effectLst/>
                <a:latin typeface="Arial" panose="020B0604020202020204" pitchFamily="34" charset="0"/>
                <a:cs typeface="Arial" panose="020B0604020202020204" pitchFamily="34" charset="0"/>
              </a:rPr>
              <a:t>Using a fictional character allows for the ethical discussion of sensitive health issues while reflecting evidence-based practice. John’s experiences highlight common challenges faced by people with diabetes, like maintaining blood sugar control, preventing complications, and adjusting to lifestyle changes. The case also emphasises the importance of patient education, support from healthcare professionals, and self-management strategies in achieving better health outcomes.</a:t>
            </a:r>
            <a:endParaRPr lang="en-GB" sz="1200" dirty="0">
              <a:effectLst/>
              <a:latin typeface="Arial" panose="020B0604020202020204" pitchFamily="34" charset="0"/>
              <a:cs typeface="Arial" panose="020B0604020202020204" pitchFamily="34" charset="0"/>
            </a:endParaRPr>
          </a:p>
          <a:p>
            <a:br>
              <a:rPr lang="en-GB" sz="1200" dirty="0">
                <a:effectLst/>
                <a:latin typeface="Arial" panose="020B0604020202020204" pitchFamily="34" charset="0"/>
                <a:cs typeface="Arial" panose="020B0604020202020204" pitchFamily="34" charset="0"/>
              </a:rPr>
            </a:br>
            <a:endParaRPr lang="en-GB" sz="1200" dirty="0">
              <a:effectLst/>
              <a:latin typeface="Arial" panose="020B0604020202020204" pitchFamily="34" charset="0"/>
              <a:cs typeface="Arial" panose="020B0604020202020204" pitchFamily="34" charset="0"/>
            </a:endParaRPr>
          </a:p>
          <a:p>
            <a:r>
              <a:rPr lang="en-GB" sz="1200" b="0" i="0" dirty="0">
                <a:effectLst/>
                <a:latin typeface="Arial" panose="020B0604020202020204" pitchFamily="34" charset="0"/>
                <a:cs typeface="Arial" panose="020B0604020202020204" pitchFamily="34" charset="0"/>
              </a:rPr>
              <a:t>Overall, this presentation aims to improve understanding of diabetes by connecting clinical knowledge to a realistic personal story. It shows how effective management can enhance quality of life and lower the risk of long-term complications (American Diabetes Association, 2023).</a:t>
            </a:r>
            <a:endParaRPr lang="en-GB" sz="1200" dirty="0">
              <a:effectLst/>
              <a:latin typeface="Arial" panose="020B0604020202020204" pitchFamily="34" charset="0"/>
              <a:cs typeface="Arial" panose="020B0604020202020204" pitchFamily="34" charset="0"/>
            </a:endParaRPr>
          </a:p>
          <a:p>
            <a:endParaRPr lang="en-GB" sz="1900" dirty="0">
              <a:solidFill>
                <a:srgbClr val="00000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8" name="Picture 7">
            <a:extLst>
              <a:ext uri="{FF2B5EF4-FFF2-40B4-BE49-F238E27FC236}">
                <a16:creationId xmlns:a16="http://schemas.microsoft.com/office/drawing/2014/main" id="{249E60E9-63C0-DCE5-06C0-00A55660B75D}"/>
              </a:ext>
            </a:extLst>
          </p:cNvPr>
          <p:cNvPicPr>
            <a:picLocks noChangeAspect="1"/>
          </p:cNvPicPr>
          <p:nvPr/>
        </p:nvPicPr>
        <p:blipFill>
          <a:blip r:embed="rId2"/>
          <a:stretch>
            <a:fillRect/>
          </a:stretch>
        </p:blipFill>
        <p:spPr>
          <a:xfrm>
            <a:off x="6297448" y="814633"/>
            <a:ext cx="2846552" cy="1891781"/>
          </a:xfrm>
          <a:prstGeom prst="rect">
            <a:avLst/>
          </a:prstGeom>
        </p:spPr>
      </p:pic>
      <p:sp>
        <p:nvSpPr>
          <p:cNvPr id="9" name="TextBox 8">
            <a:extLst>
              <a:ext uri="{FF2B5EF4-FFF2-40B4-BE49-F238E27FC236}">
                <a16:creationId xmlns:a16="http://schemas.microsoft.com/office/drawing/2014/main" id="{8446D6B4-E933-C852-9C0D-F5B7BE06F60E}"/>
              </a:ext>
            </a:extLst>
          </p:cNvPr>
          <p:cNvSpPr txBox="1"/>
          <p:nvPr/>
        </p:nvSpPr>
        <p:spPr>
          <a:xfrm>
            <a:off x="3601763" y="2424824"/>
            <a:ext cx="1828800" cy="1828800"/>
          </a:xfrm>
          <a:prstGeom prst="rect">
            <a:avLst/>
          </a:prstGeom>
          <a:noFill/>
        </p:spPr>
        <p:txBody>
          <a:bodyPr wrap="square" rtlCol="0">
            <a:spAutoFit/>
          </a:bodyPr>
          <a:lstStyle/>
          <a:p>
            <a:pPr algn="l"/>
            <a:endParaRPr lang="en-US" dirty="0"/>
          </a:p>
        </p:txBody>
      </p:sp>
      <p:sp>
        <p:nvSpPr>
          <p:cNvPr id="10" name="TextBox 9">
            <a:extLst>
              <a:ext uri="{FF2B5EF4-FFF2-40B4-BE49-F238E27FC236}">
                <a16:creationId xmlns:a16="http://schemas.microsoft.com/office/drawing/2014/main" id="{55A35504-92CE-D06C-C2D3-58F1ED35F830}"/>
              </a:ext>
            </a:extLst>
          </p:cNvPr>
          <p:cNvSpPr txBox="1"/>
          <p:nvPr/>
        </p:nvSpPr>
        <p:spPr>
          <a:xfrm>
            <a:off x="6689177" y="2761155"/>
            <a:ext cx="1828800" cy="492443"/>
          </a:xfrm>
          <a:prstGeom prst="rect">
            <a:avLst/>
          </a:prstGeom>
          <a:noFill/>
        </p:spPr>
        <p:txBody>
          <a:bodyPr wrap="square" rtlCol="0">
            <a:spAutoFit/>
          </a:bodyPr>
          <a:lstStyle/>
          <a:p>
            <a:pPr algn="l"/>
            <a:r>
              <a:rPr lang="en-GB" sz="1300" dirty="0"/>
              <a:t>(Hospital magazine,2025)</a:t>
            </a:r>
            <a:endParaRPr lang="en-US" sz="1300" dirty="0"/>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858126" y="-96144"/>
            <a:ext cx="8229600" cy="1143000"/>
          </a:xfrm>
        </p:spPr>
        <p:txBody>
          <a:bodyPr/>
          <a:lstStyle/>
          <a:p>
            <a:r>
              <a:rPr lang="en-GB" sz="33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250825" y="824261"/>
            <a:ext cx="7544347" cy="5209477"/>
          </a:xfrm>
        </p:spPr>
        <p:txBody>
          <a:bodyPr/>
          <a:lstStyle/>
          <a:p>
            <a:pPr marL="0" indent="0">
              <a:buNone/>
            </a:pPr>
            <a:r>
              <a:rPr lang="en-GB" sz="1300" dirty="0">
                <a:solidFill>
                  <a:srgbClr val="000000"/>
                </a:solidFill>
                <a:latin typeface="Arial" panose="020B0604020202020204" pitchFamily="34" charset="0"/>
                <a:cs typeface="Arial" panose="020B0604020202020204" pitchFamily="34" charset="0"/>
              </a:rPr>
              <a:t>Patient profile:</a:t>
            </a:r>
          </a:p>
          <a:p>
            <a:pPr marL="0" indent="0">
              <a:buNone/>
            </a:pPr>
            <a:endParaRPr lang="en-GB" sz="1300" dirty="0">
              <a:solidFill>
                <a:srgbClr val="000000"/>
              </a:solidFill>
              <a:latin typeface="Arial" panose="020B0604020202020204" pitchFamily="34" charset="0"/>
              <a:cs typeface="Arial" panose="020B0604020202020204" pitchFamily="34" charset="0"/>
            </a:endParaRPr>
          </a:p>
          <a:p>
            <a:pPr marL="0" indent="0">
              <a:buNone/>
            </a:pPr>
            <a:r>
              <a:rPr lang="en-GB" sz="1300" dirty="0">
                <a:solidFill>
                  <a:srgbClr val="000000"/>
                </a:solidFill>
                <a:latin typeface="Arial" panose="020B0604020202020204" pitchFamily="34" charset="0"/>
                <a:cs typeface="Arial" panose="020B0604020202020204" pitchFamily="34" charset="0"/>
              </a:rPr>
              <a:t>Name: John Doe </a:t>
            </a:r>
          </a:p>
          <a:p>
            <a:pPr marL="0" indent="0">
              <a:buNone/>
            </a:pPr>
            <a:r>
              <a:rPr lang="en-GB" sz="1300" dirty="0">
                <a:solidFill>
                  <a:srgbClr val="000000"/>
                </a:solidFill>
                <a:latin typeface="Arial" panose="020B0604020202020204" pitchFamily="34" charset="0"/>
                <a:cs typeface="Arial" panose="020B0604020202020204" pitchFamily="34" charset="0"/>
              </a:rPr>
              <a:t>Age: 56 years old</a:t>
            </a:r>
          </a:p>
          <a:p>
            <a:pPr marL="0" indent="0">
              <a:buNone/>
            </a:pPr>
            <a:r>
              <a:rPr lang="en-GB" sz="1300" dirty="0">
                <a:solidFill>
                  <a:srgbClr val="000000"/>
                </a:solidFill>
                <a:latin typeface="Arial" panose="020B0604020202020204" pitchFamily="34" charset="0"/>
                <a:cs typeface="Arial" panose="020B0604020202020204" pitchFamily="34" charset="0"/>
              </a:rPr>
              <a:t>Gender: male</a:t>
            </a:r>
          </a:p>
          <a:p>
            <a:pPr marL="0" indent="0">
              <a:buNone/>
            </a:pPr>
            <a:r>
              <a:rPr lang="en-GB" sz="1300" dirty="0">
                <a:solidFill>
                  <a:srgbClr val="000000"/>
                </a:solidFill>
                <a:latin typeface="Arial" panose="020B0604020202020204" pitchFamily="34" charset="0"/>
                <a:cs typeface="Arial" panose="020B0604020202020204" pitchFamily="34" charset="0"/>
              </a:rPr>
              <a:t>Weight: 92kg</a:t>
            </a:r>
          </a:p>
          <a:p>
            <a:pPr marL="0" indent="0">
              <a:buNone/>
            </a:pPr>
            <a:r>
              <a:rPr lang="en-GB" sz="1300" dirty="0">
                <a:solidFill>
                  <a:srgbClr val="000000"/>
                </a:solidFill>
                <a:latin typeface="Arial" panose="020B0604020202020204" pitchFamily="34" charset="0"/>
                <a:cs typeface="Arial" panose="020B0604020202020204" pitchFamily="34" charset="0"/>
              </a:rPr>
              <a:t>Hight: 1.75m</a:t>
            </a:r>
          </a:p>
          <a:p>
            <a:pPr marL="0" indent="0">
              <a:buNone/>
            </a:pPr>
            <a:r>
              <a:rPr lang="en-GB" sz="1300" dirty="0">
                <a:solidFill>
                  <a:srgbClr val="000000"/>
                </a:solidFill>
                <a:latin typeface="Arial" panose="020B0604020202020204" pitchFamily="34" charset="0"/>
                <a:cs typeface="Arial" panose="020B0604020202020204" pitchFamily="34" charset="0"/>
              </a:rPr>
              <a:t>Body max index: 30.0kg (obese)</a:t>
            </a:r>
          </a:p>
          <a:p>
            <a:pPr marL="0" indent="0">
              <a:buNone/>
            </a:pPr>
            <a:r>
              <a:rPr lang="en-GB" sz="1300" dirty="0">
                <a:solidFill>
                  <a:srgbClr val="000000"/>
                </a:solidFill>
                <a:latin typeface="Arial" panose="020B0604020202020204" pitchFamily="34" charset="0"/>
                <a:cs typeface="Arial" panose="020B0604020202020204" pitchFamily="34" charset="0"/>
              </a:rPr>
              <a:t>Blood pressure:145/90 </a:t>
            </a:r>
          </a:p>
          <a:p>
            <a:pPr marL="0" indent="0">
              <a:buNone/>
            </a:pPr>
            <a:r>
              <a:rPr lang="en-GB" sz="1300" dirty="0">
                <a:solidFill>
                  <a:srgbClr val="000000"/>
                </a:solidFill>
                <a:latin typeface="Arial" panose="020B0604020202020204" pitchFamily="34" charset="0"/>
                <a:cs typeface="Arial" panose="020B0604020202020204" pitchFamily="34" charset="0"/>
              </a:rPr>
              <a:t>Cholesterol levels: 5.6 </a:t>
            </a:r>
            <a:r>
              <a:rPr lang="en-GB" sz="1300" dirty="0" err="1">
                <a:solidFill>
                  <a:srgbClr val="000000"/>
                </a:solidFill>
                <a:latin typeface="Arial" panose="020B0604020202020204" pitchFamily="34" charset="0"/>
                <a:cs typeface="Arial" panose="020B0604020202020204" pitchFamily="34" charset="0"/>
              </a:rPr>
              <a:t>mmo</a:t>
            </a:r>
            <a:r>
              <a:rPr lang="en-GB" sz="1300" dirty="0">
                <a:solidFill>
                  <a:srgbClr val="000000"/>
                </a:solidFill>
                <a:latin typeface="Arial" panose="020B0604020202020204" pitchFamily="34" charset="0"/>
                <a:cs typeface="Arial" panose="020B0604020202020204" pitchFamily="34" charset="0"/>
              </a:rPr>
              <a:t>/L</a:t>
            </a:r>
          </a:p>
          <a:p>
            <a:r>
              <a:rPr lang="en-GB" sz="1300" dirty="0">
                <a:solidFill>
                  <a:srgbClr val="000000"/>
                </a:solidFill>
                <a:latin typeface="Arial" panose="020B0604020202020204" pitchFamily="34" charset="0"/>
                <a:cs typeface="Arial" panose="020B0604020202020204" pitchFamily="34" charset="0"/>
              </a:rPr>
              <a:t>Medical and lifestyle: </a:t>
            </a:r>
            <a:r>
              <a:rPr lang="en-GB" sz="1300" b="0" i="0" dirty="0">
                <a:effectLst/>
                <a:latin typeface="Arial" panose="020B0604020202020204" pitchFamily="34" charset="0"/>
                <a:cs typeface="Arial" panose="020B0604020202020204" pitchFamily="34" charset="0"/>
              </a:rPr>
              <a:t>John Doe was diagnosed with Type 2 diabetes after routine screening. His risk factors include being overweight, a lack of physical activity, high blood pressure, and a family history of diabetes. He is currently on metformin and medication for high blood pressure. John checks his blood glucose levels at home and goes to regular diabetes review appointments.</a:t>
            </a:r>
            <a:endParaRPr lang="en-GB" sz="1300" dirty="0">
              <a:effectLst/>
              <a:latin typeface="Arial" panose="020B0604020202020204" pitchFamily="34" charset="0"/>
              <a:cs typeface="Arial" panose="020B0604020202020204" pitchFamily="34" charset="0"/>
            </a:endParaRPr>
          </a:p>
          <a:p>
            <a:br>
              <a:rPr lang="en-GB" sz="1300" dirty="0">
                <a:effectLst/>
                <a:latin typeface="Arial" panose="020B0604020202020204" pitchFamily="34" charset="0"/>
                <a:cs typeface="Arial" panose="020B0604020202020204" pitchFamily="34" charset="0"/>
              </a:rPr>
            </a:br>
            <a:endParaRPr lang="en-GB" sz="1300" dirty="0">
              <a:effectLst/>
              <a:latin typeface="Arial" panose="020B0604020202020204" pitchFamily="34" charset="0"/>
              <a:cs typeface="Arial" panose="020B0604020202020204" pitchFamily="34" charset="0"/>
            </a:endParaRPr>
          </a:p>
          <a:p>
            <a:r>
              <a:rPr lang="en-GB" sz="1300" b="0" i="0" dirty="0">
                <a:effectLst/>
                <a:latin typeface="Arial" panose="020B0604020202020204" pitchFamily="34" charset="0"/>
                <a:cs typeface="Arial" panose="020B0604020202020204" pitchFamily="34" charset="0"/>
              </a:rPr>
              <a:t>Lifestyle advice includes changing his diet to cut back on refined carbohydrates and saturated fats, getting more exercise (like brisk walking), and losing weight. John says he struggles to keep up with regular exercise because of work commitments, which impacts his blood sugar control.</a:t>
            </a:r>
            <a:endParaRPr lang="en-GB" sz="1300" dirty="0">
              <a:effectLst/>
              <a:latin typeface="Arial" panose="020B0604020202020204" pitchFamily="34" charset="0"/>
              <a:cs typeface="Arial" panose="020B0604020202020204" pitchFamily="34" charset="0"/>
            </a:endParaRPr>
          </a:p>
          <a:p>
            <a:pPr marL="0" indent="0">
              <a:buNone/>
            </a:pPr>
            <a:endParaRPr lang="en-GB" sz="1300" dirty="0">
              <a:solidFill>
                <a:srgbClr val="000000"/>
              </a:solidFill>
              <a:latin typeface="Arial" panose="020B0604020202020204" pitchFamily="34" charset="0"/>
              <a:cs typeface="Arial" panose="020B0604020202020204" pitchFamily="34" charset="0"/>
            </a:endParaRPr>
          </a:p>
          <a:p>
            <a:pPr marL="0" indent="0">
              <a:buNone/>
            </a:pPr>
            <a:endParaRPr lang="en-GB" sz="1300" dirty="0">
              <a:solidFill>
                <a:srgbClr val="000000"/>
              </a:solidFill>
              <a:latin typeface="Arial" panose="020B0604020202020204" pitchFamily="34" charset="0"/>
              <a:cs typeface="Arial" panose="020B0604020202020204" pitchFamily="34" charset="0"/>
            </a:endParaRPr>
          </a:p>
          <a:p>
            <a:pPr marL="0" indent="0">
              <a:buNone/>
            </a:pPr>
            <a:endParaRPr lang="en-GB" sz="1300" dirty="0">
              <a:solidFill>
                <a:srgbClr val="0070C0"/>
              </a:solidFill>
              <a:latin typeface="Arial" panose="020B0604020202020204" pitchFamily="34" charset="0"/>
              <a:cs typeface="Arial" panose="020B0604020202020204" pitchFamily="34" charset="0"/>
            </a:endParaRPr>
          </a:p>
          <a:p>
            <a:pPr marL="0" indent="0">
              <a:buNone/>
            </a:pPr>
            <a:endParaRPr lang="en-GB" sz="1900" dirty="0">
              <a:solidFill>
                <a:srgbClr val="00000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8" name="Picture 7">
            <a:extLst>
              <a:ext uri="{FF2B5EF4-FFF2-40B4-BE49-F238E27FC236}">
                <a16:creationId xmlns:a16="http://schemas.microsoft.com/office/drawing/2014/main" id="{26EF3878-9950-B719-D5E4-BE8B633C3F64}"/>
              </a:ext>
            </a:extLst>
          </p:cNvPr>
          <p:cNvPicPr>
            <a:picLocks noChangeAspect="1"/>
          </p:cNvPicPr>
          <p:nvPr/>
        </p:nvPicPr>
        <p:blipFill>
          <a:blip r:embed="rId2"/>
          <a:stretch>
            <a:fillRect/>
          </a:stretch>
        </p:blipFill>
        <p:spPr>
          <a:xfrm>
            <a:off x="6404918" y="352318"/>
            <a:ext cx="2628546" cy="1879963"/>
          </a:xfrm>
          <a:prstGeom prst="rect">
            <a:avLst/>
          </a:prstGeom>
        </p:spPr>
      </p:pic>
      <p:sp>
        <p:nvSpPr>
          <p:cNvPr id="9" name="TextBox 8">
            <a:extLst>
              <a:ext uri="{FF2B5EF4-FFF2-40B4-BE49-F238E27FC236}">
                <a16:creationId xmlns:a16="http://schemas.microsoft.com/office/drawing/2014/main" id="{9455D904-B450-BCF8-A0CE-6113408FDFC2}"/>
              </a:ext>
            </a:extLst>
          </p:cNvPr>
          <p:cNvSpPr txBox="1"/>
          <p:nvPr/>
        </p:nvSpPr>
        <p:spPr>
          <a:xfrm>
            <a:off x="6804791" y="2304209"/>
            <a:ext cx="1828800" cy="292388"/>
          </a:xfrm>
          <a:prstGeom prst="rect">
            <a:avLst/>
          </a:prstGeom>
          <a:noFill/>
        </p:spPr>
        <p:txBody>
          <a:bodyPr wrap="square" rtlCol="0">
            <a:spAutoFit/>
          </a:bodyPr>
          <a:lstStyle/>
          <a:p>
            <a:pPr algn="l"/>
            <a:r>
              <a:rPr lang="en-GB" sz="1300" dirty="0"/>
              <a:t>(</a:t>
            </a:r>
            <a:r>
              <a:rPr lang="en-GB" sz="1300" dirty="0" err="1"/>
              <a:t>Alamy</a:t>
            </a:r>
            <a:r>
              <a:rPr lang="en-GB" sz="1300" dirty="0"/>
              <a:t>, 2025)</a:t>
            </a:r>
            <a:endParaRPr lang="en-US" sz="1300" dirty="0"/>
          </a:p>
        </p:txBody>
      </p:sp>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4441" y="-174342"/>
            <a:ext cx="8229600" cy="1143000"/>
          </a:xfrm>
        </p:spPr>
        <p:txBody>
          <a:bodyPr/>
          <a:lstStyle/>
          <a:p>
            <a:pPr algn="ctr"/>
            <a:r>
              <a:rPr lang="en-GB" sz="3600" b="1"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8320" y="676383"/>
            <a:ext cx="8601841" cy="5680403"/>
          </a:xfrm>
        </p:spPr>
        <p:txBody>
          <a:bodyPr/>
          <a:lstStyle/>
          <a:p>
            <a:pPr marL="0" indent="0">
              <a:buNone/>
            </a:pPr>
            <a:r>
              <a:rPr lang="en-GB" sz="1400" b="0" i="0" u="sng" dirty="0">
                <a:effectLst/>
                <a:latin typeface=".SFUI-Regular"/>
              </a:rPr>
              <a:t>Anatomy and Physiology of Diabetes </a:t>
            </a:r>
            <a:br>
              <a:rPr lang="en-GB" sz="1400" u="sng" dirty="0">
                <a:effectLst/>
                <a:latin typeface=".SF UI"/>
              </a:rPr>
            </a:br>
            <a:endParaRPr lang="en-GB" sz="1400" u="sng" dirty="0">
              <a:effectLst/>
              <a:latin typeface=".SF UI"/>
            </a:endParaRPr>
          </a:p>
          <a:p>
            <a:pPr marL="0" indent="0">
              <a:buNone/>
            </a:pPr>
            <a:r>
              <a:rPr lang="en-GB" sz="1400" b="0" i="0" dirty="0">
                <a:effectLst/>
                <a:latin typeface=".SFUI-Regular"/>
              </a:rPr>
              <a:t>Pancreatic Anatomy  </a:t>
            </a:r>
            <a:endParaRPr lang="en-GB" sz="1400" dirty="0">
              <a:effectLst/>
              <a:latin typeface=".SF UI"/>
            </a:endParaRPr>
          </a:p>
          <a:p>
            <a:pPr marL="0" indent="0">
              <a:buNone/>
            </a:pPr>
            <a:r>
              <a:rPr lang="en-GB" sz="1400" b="0" i="0" dirty="0">
                <a:effectLst/>
                <a:latin typeface=".SFUI-Regular"/>
              </a:rPr>
              <a:t>The pancreas plays a central role in regulating glucose. Inside the pancreas are clusters of endocrine cells called the islets of </a:t>
            </a:r>
            <a:r>
              <a:rPr lang="en-GB" sz="1400" b="0" i="0" dirty="0" err="1">
                <a:effectLst/>
                <a:latin typeface=".SFUI-Regular"/>
              </a:rPr>
              <a:t>Langerhans</a:t>
            </a:r>
            <a:r>
              <a:rPr lang="en-GB" sz="1400" b="0" i="0" dirty="0">
                <a:effectLst/>
                <a:latin typeface=".SFUI-Regular"/>
              </a:rPr>
              <a:t>. These clusters contain beta cells that are responsible for releasing insulin. Insulin is sent directly into the bloodstream when blood glucose levels rise, especially after eating (Guyton and Hall, 2021).</a:t>
            </a:r>
            <a:r>
              <a:rPr lang="en-GB" sz="1300" b="0" i="0" dirty="0">
                <a:effectLst/>
                <a:latin typeface=".SFUI-Regular"/>
              </a:rPr>
              <a:t>Role of Insulin  </a:t>
            </a:r>
            <a:endParaRPr lang="en-GB" sz="1300" dirty="0">
              <a:effectLst/>
              <a:latin typeface=".SF UI"/>
            </a:endParaRPr>
          </a:p>
          <a:p>
            <a:pPr marL="0" indent="0">
              <a:buNone/>
            </a:pPr>
            <a:r>
              <a:rPr lang="en-GB" sz="1300" b="0" i="0" dirty="0">
                <a:effectLst/>
                <a:latin typeface=".SFUI-Regular"/>
              </a:rPr>
              <a:t>Insulin is an important hormone that helps muscles and fat tissue absorb glucose. It also stops the liver from producing glucose. Additionally, it aids in glycogen synthesis and fat storage. In healthy people, insulin keeps blood glucose levels within a small normal range (American Diabetes Association, 2023).</a:t>
            </a:r>
            <a:endParaRPr lang="en-GB" sz="1300" dirty="0">
              <a:effectLst/>
              <a:latin typeface=".SF UI"/>
            </a:endParaRPr>
          </a:p>
          <a:p>
            <a:pPr marL="0" indent="0">
              <a:buNone/>
            </a:pPr>
            <a:br>
              <a:rPr lang="en-GB" sz="1300" dirty="0">
                <a:effectLst/>
                <a:latin typeface=".SF UI"/>
              </a:rPr>
            </a:br>
            <a:endParaRPr lang="en-GB" sz="1300" dirty="0">
              <a:effectLst/>
              <a:latin typeface=".SF UI"/>
            </a:endParaRPr>
          </a:p>
          <a:p>
            <a:pPr marL="0" indent="0">
              <a:buNone/>
            </a:pPr>
            <a:r>
              <a:rPr lang="en-GB" sz="1300" b="0" i="0" dirty="0">
                <a:effectLst/>
                <a:latin typeface=".SFUI-Regular"/>
              </a:rPr>
              <a:t>Pathophysiology of Diabetes  </a:t>
            </a:r>
            <a:endParaRPr lang="en-GB" sz="1300" dirty="0">
              <a:effectLst/>
              <a:latin typeface=".SF UI"/>
            </a:endParaRPr>
          </a:p>
          <a:p>
            <a:pPr marL="0" indent="0">
              <a:buNone/>
            </a:pPr>
            <a:r>
              <a:rPr lang="en-GB" sz="1300" b="0" i="0" dirty="0">
                <a:effectLst/>
                <a:latin typeface=".SFUI-Regular"/>
              </a:rPr>
              <a:t>Diabetes mellitus occurs when insulin production or insulin action, or both, are not working properly. In Type 1 diabetes, the body’s immune system destroys pancreatic beta cells, leading to a complete lack of insulin. In Type 2 diabetes, peripheral tissues become resistant to insulin, and over time, the secretion of insulin gradually decreases. This condition results in chronic high blood sugar and a metabolic imbalance.</a:t>
            </a:r>
            <a:endParaRPr lang="en-GB" sz="1300" dirty="0">
              <a:effectLst/>
              <a:latin typeface=".SF UI"/>
            </a:endParaRPr>
          </a:p>
          <a:p>
            <a:pPr marL="0" indent="0">
              <a:buNone/>
            </a:pPr>
            <a:br>
              <a:rPr lang="en-GB" sz="1300" dirty="0">
                <a:effectLst/>
                <a:latin typeface=".SF UI"/>
              </a:rPr>
            </a:br>
            <a:endParaRPr lang="en-GB" sz="1300" dirty="0">
              <a:effectLst/>
              <a:latin typeface=".SF UI"/>
            </a:endParaRPr>
          </a:p>
          <a:p>
            <a:pPr marL="0" indent="0">
              <a:buNone/>
            </a:pPr>
            <a:r>
              <a:rPr lang="en-GB" sz="1300" b="0" i="0" dirty="0">
                <a:effectLst/>
                <a:latin typeface=".SFUI-Regular"/>
              </a:rPr>
              <a:t>Effects of Hyperglycaemia  </a:t>
            </a:r>
            <a:endParaRPr lang="en-GB" sz="1300" dirty="0">
              <a:effectLst/>
              <a:latin typeface=".SF UI"/>
            </a:endParaRPr>
          </a:p>
          <a:p>
            <a:pPr marL="0" indent="0">
              <a:buNone/>
            </a:pPr>
            <a:r>
              <a:rPr lang="en-GB" sz="1300" b="0" i="0" dirty="0">
                <a:effectLst/>
                <a:latin typeface=".SFUI-Regular"/>
              </a:rPr>
              <a:t>Consistently high blood glucose levels harm blood vessels and nerves. Damage to small blood vessels affects the retina, kidneys, and peripheral nerves. Damage to larger vessels increases the likelihood of heart disease. These changes in the body explain the long-term complications linked to poorly managed diabetes (World Health Organization, 2022).</a:t>
            </a:r>
            <a:endParaRPr lang="en-GB" sz="600" dirty="0">
              <a:effectLst/>
              <a:latin typeface=".SF UI"/>
            </a:endParaRPr>
          </a:p>
          <a:p>
            <a:pPr marL="0" indent="0">
              <a:buNone/>
            </a:pPr>
            <a:endParaRPr lang="en-GB" dirty="0">
              <a:solidFill>
                <a:srgbClr val="0070C0"/>
              </a:solidFill>
            </a:endParaRPr>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45829"/>
            <a:ext cx="8229600" cy="922114"/>
          </a:xfrm>
        </p:spPr>
        <p:txBody>
          <a:bodyPr/>
          <a:lstStyle/>
          <a:p>
            <a:r>
              <a:rPr lang="en-GB" sz="3600" b="1" dirty="0"/>
              <a:t>Care Plan (1/3) Lifestyle and Health behaviour </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a:xfrm>
            <a:off x="161268" y="1303387"/>
            <a:ext cx="8515569" cy="3917032"/>
          </a:xfrm>
        </p:spPr>
        <p:txBody>
          <a:bodyPr/>
          <a:lstStyle/>
          <a:p>
            <a:r>
              <a:rPr lang="en-GB" sz="1300" dirty="0">
                <a:solidFill>
                  <a:srgbClr val="000000"/>
                </a:solidFill>
                <a:latin typeface="Arial" panose="020B0604020202020204" pitchFamily="34" charset="0"/>
                <a:cs typeface="Arial" panose="020B0604020202020204" pitchFamily="34" charset="0"/>
              </a:rPr>
              <a:t>Effective management of Type 2 diabetes requires ongoing changes in lifestyle and health behaviours along with medication. For John Doe, the main goals of care are to improve blood sugar control, lower cardiovascular risk, and encourage long-term self-management.</a:t>
            </a:r>
          </a:p>
          <a:p>
            <a:r>
              <a:rPr lang="en-GB" sz="1300" dirty="0">
                <a:solidFill>
                  <a:srgbClr val="000000"/>
                </a:solidFill>
                <a:latin typeface="Arial" panose="020B0604020202020204" pitchFamily="34" charset="0"/>
                <a:cs typeface="Arial" panose="020B0604020202020204" pitchFamily="34" charset="0"/>
              </a:rPr>
              <a:t>Dietary Management:  John should follow a balanced diet that focuses on whole grains, vegetables, lean proteins, and healthy fats, with controlled portion sizes. Cutting back on refined carbohydrates, sugary foods, and saturated fats is important to improve blood sugar levels and aid in weight loss. Referring him to a registered dietitian can provide tailored nutritional advice and enhance adherence (NICE, 2022).</a:t>
            </a:r>
          </a:p>
          <a:p>
            <a:r>
              <a:rPr lang="en-GB" sz="1300" dirty="0">
                <a:solidFill>
                  <a:srgbClr val="000000"/>
                </a:solidFill>
                <a:latin typeface="Arial" panose="020B0604020202020204" pitchFamily="34" charset="0"/>
                <a:cs typeface="Arial" panose="020B0604020202020204" pitchFamily="34" charset="0"/>
              </a:rPr>
              <a:t>Physical Activity:  Regular physical activity improves insulin sensitivity and helps with weight management. John is encouraged to do at least 150 minutes of moderate-intensity aerobic exercise each week, such as brisk walking, along with resistance training twice a week. Activity plans should fit his work schedule to make it easier to stick with them (American Diabetes Association, 2023).</a:t>
            </a:r>
          </a:p>
          <a:p>
            <a:r>
              <a:rPr lang="en-GB" sz="1300" dirty="0">
                <a:solidFill>
                  <a:srgbClr val="000000"/>
                </a:solidFill>
                <a:latin typeface="Arial" panose="020B0604020202020204" pitchFamily="34" charset="0"/>
                <a:cs typeface="Arial" panose="020B0604020202020204" pitchFamily="34" charset="0"/>
              </a:rPr>
              <a:t>Weight Management:  Losing 5 to 10 percent of body weight gradually can greatly improve blood sugar control and lower cardiovascular risk. Behavioural strategies like setting goals and self-monitoring should be included in John’s care plan.</a:t>
            </a:r>
          </a:p>
          <a:p>
            <a:r>
              <a:rPr lang="en-GB" sz="1300" dirty="0">
                <a:solidFill>
                  <a:srgbClr val="000000"/>
                </a:solidFill>
                <a:latin typeface="Arial" panose="020B0604020202020204" pitchFamily="34" charset="0"/>
                <a:cs typeface="Arial" panose="020B0604020202020204" pitchFamily="34" charset="0"/>
              </a:rPr>
              <a:t>Health Behaviours and Education:  Ongoing education about diabetes is crucial for supporting medication adherence, blood sugar monitoring, and recognising low and high blood sugar levels. Quitting smoking and moderating alcohol use should also be emphasised. Regular check-ins with healthcare professionals will help track progress and adjust care strategies, leading to better quality of life and long-term results (WHO, 2022).</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pic>
        <p:nvPicPr>
          <p:cNvPr id="8" name="Picture 7">
            <a:extLst>
              <a:ext uri="{FF2B5EF4-FFF2-40B4-BE49-F238E27FC236}">
                <a16:creationId xmlns:a16="http://schemas.microsoft.com/office/drawing/2014/main" id="{6C63811A-E827-075B-3982-E6C673BA3A21}"/>
              </a:ext>
            </a:extLst>
          </p:cNvPr>
          <p:cNvPicPr>
            <a:picLocks noChangeAspect="1"/>
          </p:cNvPicPr>
          <p:nvPr/>
        </p:nvPicPr>
        <p:blipFill>
          <a:blip r:embed="rId2"/>
          <a:stretch>
            <a:fillRect/>
          </a:stretch>
        </p:blipFill>
        <p:spPr>
          <a:xfrm>
            <a:off x="7660618" y="4957118"/>
            <a:ext cx="1322114" cy="743689"/>
          </a:xfrm>
          <a:prstGeom prst="rect">
            <a:avLst/>
          </a:prstGeom>
        </p:spPr>
      </p:pic>
      <p:sp>
        <p:nvSpPr>
          <p:cNvPr id="9" name="TextBox 8">
            <a:extLst>
              <a:ext uri="{FF2B5EF4-FFF2-40B4-BE49-F238E27FC236}">
                <a16:creationId xmlns:a16="http://schemas.microsoft.com/office/drawing/2014/main" id="{106D1EC9-9A92-480B-43E7-A220DCC1CCBD}"/>
              </a:ext>
            </a:extLst>
          </p:cNvPr>
          <p:cNvSpPr txBox="1"/>
          <p:nvPr/>
        </p:nvSpPr>
        <p:spPr>
          <a:xfrm>
            <a:off x="5982795" y="5314419"/>
            <a:ext cx="1646511" cy="292388"/>
          </a:xfrm>
          <a:prstGeom prst="rect">
            <a:avLst/>
          </a:prstGeom>
          <a:noFill/>
        </p:spPr>
        <p:txBody>
          <a:bodyPr wrap="square" rtlCol="0">
            <a:spAutoFit/>
          </a:bodyPr>
          <a:lstStyle/>
          <a:p>
            <a:pPr algn="l"/>
            <a:r>
              <a:rPr lang="en-GB" sz="1300" dirty="0"/>
              <a:t>(</a:t>
            </a:r>
            <a:r>
              <a:rPr lang="en-GB" sz="1300" dirty="0" err="1"/>
              <a:t>Circlecare,2018</a:t>
            </a:r>
            <a:r>
              <a:rPr lang="en-GB" sz="1300" dirty="0"/>
              <a:t>)</a:t>
            </a:r>
            <a:endParaRPr lang="en-US" sz="1300" dirty="0"/>
          </a:p>
        </p:txBody>
      </p:sp>
    </p:spTree>
    <p:extLst>
      <p:ext uri="{BB962C8B-B14F-4D97-AF65-F5344CB8AC3E}">
        <p14:creationId xmlns:p14="http://schemas.microsoft.com/office/powerpoint/2010/main" val="207094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0" y="0"/>
            <a:ext cx="8229600" cy="922114"/>
          </a:xfrm>
        </p:spPr>
        <p:txBody>
          <a:bodyPr/>
          <a:lstStyle/>
          <a:p>
            <a:r>
              <a:rPr lang="en-GB" sz="3600" b="1" dirty="0"/>
              <a:t>Care Plan (2/3) Everyday Routine</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125412" y="956396"/>
            <a:ext cx="7978775" cy="4945207"/>
          </a:xfrm>
        </p:spPr>
        <p:txBody>
          <a:bodyPr/>
          <a:lstStyle/>
          <a:p>
            <a:pPr marL="0" indent="0">
              <a:buNone/>
            </a:pPr>
            <a:r>
              <a:rPr lang="en-GB" sz="1300" dirty="0">
                <a:solidFill>
                  <a:srgbClr val="000000"/>
                </a:solidFill>
                <a:latin typeface="Arial" panose="020B0604020202020204" pitchFamily="34" charset="0"/>
                <a:cs typeface="Arial" panose="020B0604020202020204" pitchFamily="34" charset="0"/>
              </a:rPr>
              <a:t>A good daily routine is crucial for someone with Type 2 Diabetes to control the condition and maintain stable blood sugar levels. In this case, a good routine promotes a healthy life for John Doe.</a:t>
            </a:r>
          </a:p>
          <a:p>
            <a:pPr marL="0" indent="0">
              <a:buNone/>
            </a:pPr>
            <a:r>
              <a:rPr lang="en-GB" sz="1300" dirty="0">
                <a:solidFill>
                  <a:srgbClr val="000000"/>
                </a:solidFill>
                <a:latin typeface="Arial" panose="020B0604020202020204" pitchFamily="34" charset="0"/>
                <a:cs typeface="Arial" panose="020B0604020202020204" pitchFamily="34" charset="0"/>
              </a:rPr>
              <a:t>Morning Routine:John should start every day by checking his fasting blood sugar level to gauge how well he has controlled his blood glucose levels during the entire night. Taking any prescribed medicines for this condition, metformin for example, at the correct time is very important for the efficacy of the medication.</a:t>
            </a:r>
          </a:p>
          <a:p>
            <a:pPr marL="0" indent="0">
              <a:buNone/>
            </a:pPr>
            <a:r>
              <a:rPr lang="en-GB" sz="1300" dirty="0">
                <a:solidFill>
                  <a:srgbClr val="000000"/>
                </a:solidFill>
                <a:latin typeface="Arial" panose="020B0604020202020204" pitchFamily="34" charset="0"/>
                <a:cs typeface="Arial" panose="020B0604020202020204" pitchFamily="34" charset="0"/>
              </a:rPr>
              <a:t> </a:t>
            </a:r>
          </a:p>
          <a:p>
            <a:pPr marL="0" indent="0">
              <a:buNone/>
            </a:pPr>
            <a:r>
              <a:rPr lang="en-GB" sz="1300" dirty="0">
                <a:solidFill>
                  <a:srgbClr val="000000"/>
                </a:solidFill>
                <a:latin typeface="Arial" panose="020B0604020202020204" pitchFamily="34" charset="0"/>
                <a:cs typeface="Arial" panose="020B0604020202020204" pitchFamily="34" charset="0"/>
              </a:rPr>
              <a:t>A healthy breakfast consisting of fibre, protein, and whole grains will prevent a rise in blood glucose levels after meals.Activities Performed on a Daily Basis and during the day, John is advised to keep himself physically engaged through short walks, the use of the stairs, and standing breaks in the office. Planned eating schedules and regular consumption of meals help maintain consistent blood sugar levels in the body. John is advised to drink plenty of fluid and avoid sugary substances.</a:t>
            </a:r>
          </a:p>
          <a:p>
            <a:pPr marL="0" indent="0">
              <a:buNone/>
            </a:pPr>
            <a:endParaRPr lang="en-GB" sz="1300" dirty="0">
              <a:solidFill>
                <a:srgbClr val="000000"/>
              </a:solidFill>
              <a:latin typeface="Arial" panose="020B0604020202020204" pitchFamily="34" charset="0"/>
              <a:cs typeface="Arial" panose="020B0604020202020204" pitchFamily="34" charset="0"/>
            </a:endParaRPr>
          </a:p>
          <a:p>
            <a:pPr marL="0" indent="0">
              <a:buNone/>
            </a:pPr>
            <a:r>
              <a:rPr lang="en-GB" sz="1300" dirty="0">
                <a:solidFill>
                  <a:srgbClr val="000000"/>
                </a:solidFill>
                <a:latin typeface="Arial" panose="020B0604020202020204" pitchFamily="34" charset="0"/>
                <a:cs typeface="Arial" panose="020B0604020202020204" pitchFamily="34" charset="0"/>
              </a:rPr>
              <a:t>Physical Activity: It is advised that John should try to accomplish a minimum of 30 minutes of moderate exercise on most days of a week. Physical activities like brisk walking cycling help increase insulin sensitivity. Exercise should be performed on a fixed time every day so that there is a routine of compliance (American Diabetes Association, 2023). </a:t>
            </a:r>
          </a:p>
          <a:p>
            <a:pPr marL="0" indent="0">
              <a:buNone/>
            </a:pPr>
            <a:endParaRPr lang="en-GB" sz="1300" dirty="0">
              <a:solidFill>
                <a:srgbClr val="000000"/>
              </a:solidFill>
              <a:latin typeface="Arial" panose="020B0604020202020204" pitchFamily="34" charset="0"/>
              <a:cs typeface="Arial" panose="020B0604020202020204" pitchFamily="34" charset="0"/>
            </a:endParaRPr>
          </a:p>
          <a:p>
            <a:pPr marL="0" indent="0">
              <a:buNone/>
            </a:pPr>
            <a:r>
              <a:rPr lang="en-GB" sz="1300" dirty="0">
                <a:solidFill>
                  <a:srgbClr val="000000"/>
                </a:solidFill>
                <a:latin typeface="Arial" panose="020B0604020202020204" pitchFamily="34" charset="0"/>
                <a:cs typeface="Arial" panose="020B0604020202020204" pitchFamily="34" charset="0"/>
              </a:rPr>
              <a:t>Evening Routine: Mealtimes in the evening must be balanced and measured in the consumption of refined carbohydrates and saturated fats. Blood glucose monitoring is recommended if there are specific directions from healthcare providers. Sufficient rest of 7 to 9 hours is essential since poor rest can be a destructive component in glucose regulation. Ongoing Monitoring: Effective self-management and quality of life are supported by regular self-monitoring and attendance at regular diabetes reviews and education support (NICE, 2022 and WHO, 2022).</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25489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communication and ethical consideration</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350345" y="1381234"/>
            <a:ext cx="8130080" cy="4333765"/>
          </a:xfrm>
        </p:spPr>
        <p:txBody>
          <a:bodyPr/>
          <a:lstStyle/>
          <a:p>
            <a:pPr marL="0" indent="0">
              <a:buNone/>
            </a:pPr>
            <a:r>
              <a:rPr lang="en-GB" sz="1100" b="0" i="0" dirty="0">
                <a:effectLst/>
                <a:latin typeface=".SFUI-Regular"/>
              </a:rPr>
              <a:t>Communication is a critical element within the ethics and holistic care of individual patients living with diabetes. In the case of John Doe, effective communication is essential for informed decision-making and self-management strategies for the long-term management of the condition. Healthcare providers must employ patient-friendly communication about the type and treatment of type 2 diabetes and other aspects of the condition that the patient comprehends according to the NICE guidelines (2022).</a:t>
            </a:r>
            <a:endParaRPr lang="en-GB" sz="1100" dirty="0">
              <a:effectLst/>
              <a:latin typeface=".SF UI"/>
            </a:endParaRPr>
          </a:p>
          <a:p>
            <a:pPr marL="0" indent="0">
              <a:buNone/>
            </a:pPr>
            <a:r>
              <a:rPr lang="en-GB" sz="1100" b="0" i="0" dirty="0">
                <a:effectLst/>
                <a:latin typeface=".SFUI-Regular"/>
              </a:rPr>
              <a:t>Shared decision-making is of prime importance from the ethics of care in managing diabetes. It is essential that John be actively engaged in drawing up practical goals regarding his diet, activity, and medication. This has immense value regarding showing respect to the patient’s autonomy and taking into account the patient’s personal values, culture, and tasks he performs in his daily life. This enables two-way communication in which the patient can share his concerns and difficulties regarding following a treatment plan tailored to his needs (World Health Organization, 2022).</a:t>
            </a:r>
            <a:endParaRPr lang="en-GB" sz="1100" dirty="0">
              <a:effectLst/>
              <a:latin typeface=".SF UI"/>
            </a:endParaRPr>
          </a:p>
          <a:p>
            <a:pPr marL="0" indent="0">
              <a:buNone/>
            </a:pPr>
            <a:br>
              <a:rPr lang="en-GB" sz="1100" dirty="0">
                <a:effectLst/>
                <a:latin typeface=".SF UI"/>
              </a:rPr>
            </a:br>
            <a:endParaRPr lang="en-GB" sz="1100" dirty="0">
              <a:effectLst/>
              <a:latin typeface=".SF UI"/>
            </a:endParaRPr>
          </a:p>
          <a:p>
            <a:pPr marL="0" indent="0">
              <a:buNone/>
            </a:pPr>
            <a:r>
              <a:rPr lang="en-GB" sz="1100" b="0" i="0" dirty="0">
                <a:effectLst/>
                <a:latin typeface=".SFUI-Regular"/>
              </a:rPr>
              <a:t>Confidentiality and data protection are also very important ethical principles. Personal and sensitive data related to health, such as blood glucose levels and medical histories, have to be treated in a professional and legal manner when sharing with relatives and other medical professionals, after obtaining their consent.</a:t>
            </a:r>
            <a:endParaRPr lang="en-GB" sz="1100" dirty="0">
              <a:effectLst/>
              <a:latin typeface=".SF UI"/>
            </a:endParaRPr>
          </a:p>
          <a:p>
            <a:pPr marL="0" indent="0">
              <a:buNone/>
            </a:pPr>
            <a:br>
              <a:rPr lang="en-GB" sz="1100" dirty="0">
                <a:effectLst/>
                <a:latin typeface=".SF UI"/>
              </a:rPr>
            </a:br>
            <a:endParaRPr lang="en-GB" sz="1100" dirty="0">
              <a:effectLst/>
              <a:latin typeface=".SF UI"/>
            </a:endParaRPr>
          </a:p>
          <a:p>
            <a:pPr marL="0" indent="0">
              <a:buNone/>
            </a:pPr>
            <a:r>
              <a:rPr lang="en-GB" sz="1100" b="0" i="0" dirty="0">
                <a:effectLst/>
                <a:latin typeface=".SFUI-Regular"/>
              </a:rPr>
              <a:t>Healthcare practitioners also have a responsibility of ensuring advice and treatment are beneficial and non-harming to John. Furthermore , this responsibility addresses the provision of evidence-based advice and the avoidance of associated blame and stigma related to lifestyle issues. Sensitive communication with no judgment is important and helps in long-term engagement with care (American Diabetes Association, 2023).</a:t>
            </a:r>
            <a:endParaRPr lang="en-GB" sz="1100" dirty="0">
              <a:effectLst/>
              <a:latin typeface=".SF UI"/>
            </a:endParaRPr>
          </a:p>
          <a:p>
            <a:pPr marL="0" indent="0">
              <a:buNone/>
            </a:pPr>
            <a:endParaRPr lang="en-GB" sz="1100" b="0" i="0" dirty="0">
              <a:latin typeface=".SF UI"/>
            </a:endParaRPr>
          </a:p>
          <a:p>
            <a:pPr marL="0" indent="0">
              <a:buNone/>
            </a:pPr>
            <a:r>
              <a:rPr lang="en-GB" sz="1100" b="0" i="0" dirty="0">
                <a:effectLst/>
                <a:latin typeface=".SFUI-Regular"/>
              </a:rPr>
              <a:t>In a general way, ethical and effective communicating fosters the therapeutic relationship, enabling John Doe to more confidently and safely control his diabetes.</a:t>
            </a:r>
            <a:endParaRPr lang="en-GB" sz="1100" dirty="0">
              <a:effectLst/>
              <a:latin typeface=".SF UI"/>
            </a:endParaRPr>
          </a:p>
          <a:p>
            <a:pPr marL="0" indent="0">
              <a:buNone/>
            </a:pPr>
            <a:endParaRPr lang="en-GB" sz="14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418309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803" y="-163394"/>
            <a:ext cx="8229600" cy="1143000"/>
          </a:xfrm>
        </p:spPr>
        <p:txBody>
          <a:bodyPr/>
          <a:lstStyle/>
          <a:p>
            <a:pPr algn="ctr"/>
            <a:r>
              <a:rPr lang="en-GB" sz="36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0" y="760466"/>
            <a:ext cx="8229600" cy="5009275"/>
          </a:xfrm>
        </p:spPr>
        <p:txBody>
          <a:bodyPr/>
          <a:lstStyle/>
          <a:p>
            <a:r>
              <a:rPr lang="en-GB" sz="1400" b="0" i="0" dirty="0">
                <a:effectLst/>
                <a:latin typeface=".SFUI-Regular"/>
              </a:rPr>
              <a:t>Lifestyle and health risk factors significantly impact disease progression and the risk of complications in people with diabetes. Unhealthy diets, such as those high in refined carbohydrates, added sugars, saturated fats, and trans fats, along with low fibre, fruit, and vegetable intake, worsen blood sugar control and lead to weight gain and abnormal lipid levels. Being overweight and having central (abdominal) obesity increase insulin resistance. They are closely linked to the development and progression of type 2 diabetes. </a:t>
            </a:r>
          </a:p>
          <a:p>
            <a:r>
              <a:rPr lang="en-GB" sz="1400" b="0" i="0" dirty="0">
                <a:effectLst/>
                <a:latin typeface=".SFUI-Regular"/>
              </a:rPr>
              <a:t>Physical inactivity also lowers insulin sensitivity, raises blood pressure, and deteriorates lipid profiles, which raises the risk of heart disease. Smoking increases the risk of micro vascular complications by promoting issues like  dysfunction, inflammation, and blood clotting. Drinking too much alcohol can disrupt blood sugar control, interact with medications (which could lead to low blood sugar), and lead to liver disease and heart-related problems. Poor sleep quality and obstructive sleep apnea are associated with worse glucose metabolism and increased heart risks. Psychosocial stress, depression, and limited social support negatively impact self-care behaviours, such as diet, physical activity, and adhering to medication regimens. </a:t>
            </a:r>
          </a:p>
          <a:p>
            <a:r>
              <a:rPr lang="en-GB" sz="1400" b="0" i="0" dirty="0">
                <a:effectLst/>
                <a:latin typeface=".SFUI-Regular"/>
              </a:rPr>
              <a:t>These factors are linked to poorer blood sugar outcomes. Socioeconomic issues, like food insecurity, low health literacy, and limited access to healthcare or safe spaces for exercise, make these risks worse. Finally, having multiple health conditions, such as high blood pressure, abnormal cholesterol levels, or chronic kidney disease, along with certain medications, can increase metabolic risk. Effective management requires a well-rounded approach. This includes personalised lifestyle changes (like diet, exercise, quitting smoking, cutting back on alcohol, and improving sleep), psychosocial support, and active management of related health issues to minimise complications and enhance quality of life (WHO,2021)</a:t>
            </a:r>
            <a:endParaRPr lang="en-GB" sz="15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88727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250825" y="-188311"/>
            <a:ext cx="8229600" cy="1143000"/>
          </a:xfrm>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0" y="841594"/>
            <a:ext cx="8686800" cy="5061717"/>
          </a:xfrm>
        </p:spPr>
        <p:txBody>
          <a:bodyPr/>
          <a:lstStyle/>
          <a:p>
            <a:r>
              <a:rPr lang="en-GB" sz="1200" b="0" i="0" dirty="0">
                <a:effectLst/>
                <a:latin typeface="Arial" panose="020B0604020202020204" pitchFamily="34" charset="0"/>
                <a:cs typeface="Arial" panose="020B0604020202020204" pitchFamily="34" charset="0"/>
              </a:rPr>
              <a:t>Evidence-based recommendations for John Doe's diabetes care focus on structured routines, regular monitoring, and personalised care planning to improve blood sugar control and prevent complications. A daily care routine should include taking prescribed medication or insulin, eating balanced meals based on nutritional advice, and engaging in regular physical activity suited to individual abilities and other health issues. Medical nutrition therapy, which emphasises high-fibre foods, whole grains, proteins, and limiting fats, has strong evidence supporting better blood sugar outcomes (American Diabetes Association (ADA), 2023).</a:t>
            </a:r>
            <a:br>
              <a:rPr lang="en-GB" sz="1200" dirty="0">
                <a:effectLst/>
                <a:latin typeface="Arial" panose="020B0604020202020204" pitchFamily="34" charset="0"/>
                <a:cs typeface="Arial" panose="020B0604020202020204" pitchFamily="34" charset="0"/>
              </a:rPr>
            </a:br>
            <a:endParaRPr lang="en-GB" sz="1200" dirty="0">
              <a:effectLst/>
              <a:latin typeface="Arial" panose="020B0604020202020204" pitchFamily="34" charset="0"/>
              <a:cs typeface="Arial" panose="020B0604020202020204" pitchFamily="34" charset="0"/>
            </a:endParaRPr>
          </a:p>
          <a:p>
            <a:r>
              <a:rPr lang="en-GB" sz="1200" b="0" i="0" dirty="0">
                <a:effectLst/>
                <a:latin typeface="Arial" panose="020B0604020202020204" pitchFamily="34" charset="0"/>
                <a:cs typeface="Arial" panose="020B0604020202020204" pitchFamily="34" charset="0"/>
              </a:rPr>
              <a:t>Routine monitoring is essential in diabetes management. Self-monitoring of blood glucose (SMBG) or continuous glucose monitoring (CGM), depending on the treatment plan, allows for timely adjustments to diet, activity, and medications (ADA, 2023). haemoglobin (HbA1c) should be checked at least twice a year if there are changes in treatment or if targets are not being met. Regular monitoring of blood pressure, cholesterol levels, kidney function, weight, and foot health is crucial to reduce the risk of cardiovascular and microvascular complications (WHO, 2021).</a:t>
            </a:r>
            <a:br>
              <a:rPr lang="en-GB" sz="1200" dirty="0">
                <a:effectLst/>
                <a:latin typeface="Arial" panose="020B0604020202020204" pitchFamily="34" charset="0"/>
                <a:cs typeface="Arial" panose="020B0604020202020204" pitchFamily="34" charset="0"/>
              </a:rPr>
            </a:br>
            <a:endParaRPr lang="en-GB" sz="1200" dirty="0">
              <a:effectLst/>
              <a:latin typeface="Arial" panose="020B0604020202020204" pitchFamily="34" charset="0"/>
              <a:cs typeface="Arial" panose="020B0604020202020204" pitchFamily="34" charset="0"/>
            </a:endParaRPr>
          </a:p>
          <a:p>
            <a:r>
              <a:rPr lang="en-GB" sz="1200" b="0" i="0" dirty="0">
                <a:effectLst/>
                <a:latin typeface="Arial" panose="020B0604020202020204" pitchFamily="34" charset="0"/>
                <a:cs typeface="Arial" panose="020B0604020202020204" pitchFamily="34" charset="0"/>
              </a:rPr>
              <a:t>Care planning should involve John Doe in setting goals, which can enhance compliance and self-confidence. Personalised targets for , weight, and lifestyle choices should take into account age, other health issues, and the risk of low blood sugar (NICE, 2022). Education on managing sick days, recognising low blood sugar, foot care, and quitting smoking is also important. A psychosocial assessment and support should be included because stress and depression can negatively impact diabetes outcomes. Regular reviews and adjustments of the care plan help ensure it stays aligned with clinical needs and personal circumstances.</a:t>
            </a:r>
          </a:p>
          <a:p>
            <a:endParaRPr lang="en-GB" sz="1200" dirty="0">
              <a:latin typeface="Arial" panose="020B0604020202020204" pitchFamily="34" charset="0"/>
              <a:cs typeface="Arial" panose="020B0604020202020204" pitchFamily="34" charset="0"/>
            </a:endParaRPr>
          </a:p>
          <a:p>
            <a:r>
              <a:rPr lang="en-GB" sz="1200" b="0" i="0" u="none" strike="noStrike" dirty="0">
                <a:solidFill>
                  <a:srgbClr val="1F243C"/>
                </a:solidFill>
                <a:effectLst/>
                <a:latin typeface="Arial" panose="020B0604020202020204" pitchFamily="34" charset="0"/>
                <a:cs typeface="Arial" panose="020B0604020202020204" pitchFamily="34" charset="0"/>
              </a:rPr>
              <a:t>Aim for a healthy body weight. If you are overweight, aim for modest weight loss. Manage blood pressure and cholesterol through diet, exercise, and medications as advised. Quit smoking, limit alcohol intake, get enough sleep, and manage stress. These habits improve metabolic health and reduce compli</a:t>
            </a:r>
            <a:r>
              <a:rPr lang="en-GB" sz="1200" b="0" i="0" u="none" strike="noStrike" dirty="0">
                <a:solidFill>
                  <a:srgbClr val="1F243C"/>
                </a:solidFill>
                <a:effectLst/>
                <a:latin typeface="Inter"/>
              </a:rPr>
              <a:t>cations (ACLM,2025), (RACGP,2025).</a:t>
            </a:r>
            <a:endParaRPr lang="en-GB" sz="1200" dirty="0">
              <a:solidFill>
                <a:srgbClr val="00000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a:xfrm>
            <a:off x="250825" y="21309"/>
            <a:ext cx="8229600" cy="1143000"/>
          </a:xfrm>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250825" y="1085632"/>
            <a:ext cx="8229600" cy="3917032"/>
          </a:xfrm>
        </p:spPr>
        <p:txBody>
          <a:bodyPr/>
          <a:lstStyle/>
          <a:p>
            <a:pPr marL="0" indent="0">
              <a:buNone/>
            </a:pPr>
            <a:r>
              <a:rPr lang="en-GB" sz="1500" b="0" i="0" dirty="0">
                <a:effectLst/>
                <a:latin typeface="Arial" panose="020B0604020202020204" pitchFamily="34" charset="0"/>
                <a:cs typeface="Arial" panose="020B0604020202020204" pitchFamily="34" charset="0"/>
              </a:rPr>
              <a:t>In conclusion, managing diabetes and preventing cardiovascular disease requires a solid approach that includes lifestyle changes, following medication plans, and regular monitoring. By sticking to this care plan, John can improve his health and greatly lower his risk of complications. Involving John in his care and offering the right support will help him make healthier choices and enjoy a more fulfilling life. It is also Equally important for access to multidisciplinary healthcare support which can enable personalised care and early prevention of complications. Lifestyle modifications such as maintaining a healthy weight, managing stress, and avoiding harmful habits, can significantly improve long-term outcomes. Effective diabetes management involves a balanced approach that includes healthy eating, regular physical activity, consistent blood glucose monitoring, and commitment to prescribed treatments. Education and patient empowerment plays a vital role in helping individuals understand their condition and help make informed daily decisions.</a:t>
            </a:r>
            <a:endParaRPr lang="en-GB" sz="1500" dirty="0">
              <a:effectLst/>
              <a:latin typeface="Arial" panose="020B0604020202020204" pitchFamily="34" charset="0"/>
              <a:cs typeface="Arial" panose="020B0604020202020204" pitchFamily="34" charset="0"/>
            </a:endParaRPr>
          </a:p>
          <a:p>
            <a:pPr marL="0" indent="0">
              <a:buNone/>
            </a:pPr>
            <a:endParaRPr lang="en-GB" sz="1500" dirty="0">
              <a:effectLst/>
              <a:latin typeface="Arial" panose="020B0604020202020204" pitchFamily="34" charset="0"/>
              <a:cs typeface="Arial" panose="020B0604020202020204" pitchFamily="34" charset="0"/>
            </a:endParaRPr>
          </a:p>
          <a:p>
            <a:pPr marL="0" indent="0">
              <a:buNone/>
            </a:pPr>
            <a:r>
              <a:rPr lang="en-GB" sz="1500" b="0" i="0" dirty="0">
                <a:effectLst/>
                <a:latin typeface="Arial" panose="020B0604020202020204" pitchFamily="34" charset="0"/>
                <a:cs typeface="Arial" panose="020B0604020202020204" pitchFamily="34" charset="0"/>
              </a:rPr>
              <a:t>It’s important to understand that diabetes management is a continuous process. With the right tools and support, John can reach better health results. </a:t>
            </a:r>
            <a:endParaRPr lang="en-GB" sz="1500" dirty="0">
              <a:effectLst/>
              <a:latin typeface="Arial" panose="020B0604020202020204" pitchFamily="34" charset="0"/>
              <a:cs typeface="Arial" panose="020B0604020202020204" pitchFamily="34" charset="0"/>
            </a:endParaRPr>
          </a:p>
          <a:p>
            <a:pPr marL="0" indent="0">
              <a:buNone/>
            </a:pPr>
            <a:br>
              <a:rPr lang="en-GB" sz="1500" dirty="0">
                <a:effectLst/>
                <a:latin typeface="Arial" panose="020B0604020202020204" pitchFamily="34" charset="0"/>
                <a:cs typeface="Arial" panose="020B0604020202020204" pitchFamily="34" charset="0"/>
              </a:rPr>
            </a:br>
            <a:r>
              <a:rPr lang="en-GB" sz="1500" b="0" i="0" dirty="0">
                <a:effectLst/>
                <a:latin typeface="Arial" panose="020B0604020202020204" pitchFamily="34" charset="0"/>
                <a:cs typeface="Arial" panose="020B0604020202020204" pitchFamily="34" charset="0"/>
              </a:rPr>
              <a:t>By focusing on improving his lifestyle, eating well, and staying active, John can take control of his health and strive for a better quality of life.</a:t>
            </a:r>
            <a:endParaRPr lang="en-GB" sz="1500" dirty="0">
              <a:effectLst/>
              <a:latin typeface="Arial" panose="020B0604020202020204" pitchFamily="34" charset="0"/>
              <a:cs typeface="Arial" panose="020B0604020202020204" pitchFamily="34" charset="0"/>
            </a:endParaRPr>
          </a:p>
          <a:p>
            <a:endParaRPr lang="en-GB" sz="1500" dirty="0">
              <a:solidFill>
                <a:srgbClr val="0070C0"/>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65" y="-163293"/>
            <a:ext cx="8229600" cy="1143000"/>
          </a:xfrm>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16357" y="664398"/>
            <a:ext cx="9223987" cy="5717352"/>
          </a:xfrm>
        </p:spPr>
        <p:txBody>
          <a:bodyPr/>
          <a:lstStyle/>
          <a:p>
            <a:pPr marL="0" indent="0">
              <a:buNone/>
            </a:pPr>
            <a:r>
              <a:rPr lang="en-GB" sz="700" b="1" i="0" dirty="0">
                <a:effectLst/>
                <a:latin typeface="Arial" panose="020B0604020202020204" pitchFamily="34" charset="0"/>
                <a:cs typeface="Arial" panose="020B0604020202020204" pitchFamily="34" charset="0"/>
              </a:rPr>
              <a:t>American Diabetes Association (ADA).</a:t>
            </a:r>
            <a:r>
              <a:rPr lang="en-GB" sz="700" b="0" i="0" dirty="0">
                <a:effectLst/>
                <a:latin typeface="Arial" panose="020B0604020202020204" pitchFamily="34" charset="0"/>
                <a:cs typeface="Arial" panose="020B0604020202020204" pitchFamily="34" charset="0"/>
              </a:rPr>
              <a:t> (2023) </a:t>
            </a:r>
            <a:r>
              <a:rPr lang="en-GB" sz="700" b="0" i="1" dirty="0">
                <a:effectLst/>
                <a:latin typeface="Arial" panose="020B0604020202020204" pitchFamily="34" charset="0"/>
                <a:cs typeface="Arial" panose="020B0604020202020204" pitchFamily="34" charset="0"/>
              </a:rPr>
              <a:t>Standards of medical care in diabetes—2023</a:t>
            </a:r>
            <a:r>
              <a:rPr lang="en-GB" sz="700" b="0" i="0" dirty="0">
                <a:effectLst/>
                <a:latin typeface="Arial" panose="020B0604020202020204" pitchFamily="34" charset="0"/>
                <a:cs typeface="Arial" panose="020B0604020202020204" pitchFamily="34" charset="0"/>
              </a:rPr>
              <a:t>. </a:t>
            </a:r>
            <a:r>
              <a:rPr lang="en-GB" sz="700" b="1" i="0" dirty="0">
                <a:effectLst/>
                <a:latin typeface="Arial" panose="020B0604020202020204" pitchFamily="34" charset="0"/>
                <a:cs typeface="Arial" panose="020B0604020202020204" pitchFamily="34" charset="0"/>
              </a:rPr>
              <a:t>Diabetes Care</a:t>
            </a:r>
            <a:r>
              <a:rPr lang="en-GB" sz="700" b="0" i="0" dirty="0">
                <a:effectLst/>
                <a:latin typeface="Arial" panose="020B0604020202020204" pitchFamily="34" charset="0"/>
                <a:cs typeface="Arial" panose="020B0604020202020204" pitchFamily="34" charset="0"/>
              </a:rPr>
              <a:t>, 46(</a:t>
            </a:r>
            <a:r>
              <a:rPr lang="en-GB" sz="700" b="0" i="0" dirty="0" err="1">
                <a:effectLst/>
                <a:latin typeface="Arial" panose="020B0604020202020204" pitchFamily="34" charset="0"/>
                <a:cs typeface="Arial" panose="020B0604020202020204" pitchFamily="34" charset="0"/>
              </a:rPr>
              <a:t>Suppl</a:t>
            </a:r>
            <a:r>
              <a:rPr lang="en-GB" sz="700" b="0" i="0" dirty="0">
                <a:effectLst/>
                <a:latin typeface="Arial" panose="020B0604020202020204" pitchFamily="34" charset="0"/>
                <a:cs typeface="Arial" panose="020B0604020202020204" pitchFamily="34" charset="0"/>
              </a:rPr>
              <a:t>. 1), pp. S1–S350.</a:t>
            </a:r>
            <a:endParaRPr lang="en-GB" sz="700" dirty="0">
              <a:effectLst/>
              <a:latin typeface="Arial" panose="020B0604020202020204" pitchFamily="34" charset="0"/>
              <a:cs typeface="Arial" panose="020B0604020202020204" pitchFamily="34" charset="0"/>
            </a:endParaRPr>
          </a:p>
          <a:p>
            <a:pPr marL="0" indent="0">
              <a:buNone/>
            </a:pP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American Diabetes Association (ADA).</a:t>
            </a:r>
            <a:r>
              <a:rPr lang="en-GB" sz="700" b="0" i="0" dirty="0">
                <a:effectLst/>
                <a:latin typeface="Arial" panose="020B0604020202020204" pitchFamily="34" charset="0"/>
                <a:cs typeface="Arial" panose="020B0604020202020204" pitchFamily="34" charset="0"/>
              </a:rPr>
              <a:t> (2024) </a:t>
            </a:r>
            <a:r>
              <a:rPr lang="en-GB" sz="700" b="0" i="1" dirty="0">
                <a:effectLst/>
                <a:latin typeface="Arial" panose="020B0604020202020204" pitchFamily="34" charset="0"/>
                <a:cs typeface="Arial" panose="020B0604020202020204" pitchFamily="34" charset="0"/>
              </a:rPr>
              <a:t>Standards of care in diabetes</a:t>
            </a:r>
            <a:r>
              <a:rPr lang="en-GB" sz="700" b="0" i="0" dirty="0">
                <a:effectLst/>
                <a:latin typeface="Arial" panose="020B0604020202020204" pitchFamily="34" charset="0"/>
                <a:cs typeface="Arial" panose="020B0604020202020204" pitchFamily="34" charset="0"/>
              </a:rPr>
              <a:t> [online]. Available at: https://diabetes.org </a:t>
            </a:r>
            <a:endParaRPr lang="en-GB" sz="700" dirty="0">
              <a:effectLst/>
              <a:latin typeface="Arial" panose="020B0604020202020204" pitchFamily="34" charset="0"/>
              <a:cs typeface="Arial" panose="020B0604020202020204" pitchFamily="34" charset="0"/>
            </a:endParaRPr>
          </a:p>
          <a:p>
            <a:pPr marL="0" indent="0">
              <a:buNone/>
            </a:pP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err="1">
                <a:effectLst/>
                <a:latin typeface="Arial" panose="020B0604020202020204" pitchFamily="34" charset="0"/>
                <a:cs typeface="Arial" panose="020B0604020202020204" pitchFamily="34" charset="0"/>
              </a:rPr>
              <a:t>Centers</a:t>
            </a:r>
            <a:r>
              <a:rPr lang="en-GB" sz="700" b="1" i="0" dirty="0">
                <a:effectLst/>
                <a:latin typeface="Arial" panose="020B0604020202020204" pitchFamily="34" charset="0"/>
                <a:cs typeface="Arial" panose="020B0604020202020204" pitchFamily="34" charset="0"/>
              </a:rPr>
              <a:t> for Disease Control and Prevention (CDC).</a:t>
            </a:r>
            <a:r>
              <a:rPr lang="en-GB" sz="700" b="0" i="0" dirty="0">
                <a:effectLst/>
                <a:latin typeface="Arial" panose="020B0604020202020204" pitchFamily="34" charset="0"/>
                <a:cs typeface="Arial" panose="020B0604020202020204" pitchFamily="34" charset="0"/>
              </a:rPr>
              <a:t> (2023) </a:t>
            </a:r>
            <a:r>
              <a:rPr lang="en-GB" sz="700" b="0" i="1" dirty="0">
                <a:effectLst/>
                <a:latin typeface="Arial" panose="020B0604020202020204" pitchFamily="34" charset="0"/>
                <a:cs typeface="Arial" panose="020B0604020202020204" pitchFamily="34" charset="0"/>
              </a:rPr>
              <a:t>Diabetes and risk factors</a:t>
            </a:r>
            <a:r>
              <a:rPr lang="en-GB" sz="700" b="0" i="0" dirty="0">
                <a:effectLst/>
                <a:latin typeface="Arial" panose="020B0604020202020204" pitchFamily="34" charset="0"/>
                <a:cs typeface="Arial" panose="020B0604020202020204" pitchFamily="34" charset="0"/>
              </a:rPr>
              <a:t> [online]. Available at: https://www.cdc.gov </a:t>
            </a: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Diabetes UK.</a:t>
            </a:r>
            <a:r>
              <a:rPr lang="en-GB" sz="700" b="0" i="0" dirty="0">
                <a:effectLst/>
                <a:latin typeface="Arial" panose="020B0604020202020204" pitchFamily="34" charset="0"/>
                <a:cs typeface="Arial" panose="020B0604020202020204" pitchFamily="34" charset="0"/>
              </a:rPr>
              <a:t> (2022) </a:t>
            </a:r>
            <a:r>
              <a:rPr lang="en-GB" sz="700" b="0" i="1" dirty="0">
                <a:effectLst/>
                <a:latin typeface="Arial" panose="020B0604020202020204" pitchFamily="34" charset="0"/>
                <a:cs typeface="Arial" panose="020B0604020202020204" pitchFamily="34" charset="0"/>
              </a:rPr>
              <a:t>Diabetes and lifestyle: recommendations for prevention and management</a:t>
            </a:r>
            <a:r>
              <a:rPr lang="en-GB" sz="700" b="0" i="0" dirty="0">
                <a:effectLst/>
                <a:latin typeface="Arial" panose="020B0604020202020204" pitchFamily="34" charset="0"/>
                <a:cs typeface="Arial" panose="020B0604020202020204" pitchFamily="34" charset="0"/>
              </a:rPr>
              <a:t>. London: Diabetes UK.</a:t>
            </a:r>
            <a:endParaRPr lang="en-GB" sz="700" dirty="0">
              <a:effectLst/>
              <a:latin typeface="Arial" panose="020B0604020202020204" pitchFamily="34" charset="0"/>
              <a:cs typeface="Arial" panose="020B0604020202020204" pitchFamily="34" charset="0"/>
            </a:endParaRPr>
          </a:p>
          <a:p>
            <a:pPr marL="0" indent="0">
              <a:buNone/>
            </a:pP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International Diabetes Federation (IDF).</a:t>
            </a:r>
            <a:r>
              <a:rPr lang="en-GB" sz="700" b="0" i="0" dirty="0">
                <a:effectLst/>
                <a:latin typeface="Arial" panose="020B0604020202020204" pitchFamily="34" charset="0"/>
                <a:cs typeface="Arial" panose="020B0604020202020204" pitchFamily="34" charset="0"/>
              </a:rPr>
              <a:t> (2019) </a:t>
            </a:r>
            <a:r>
              <a:rPr lang="en-GB" sz="700" b="0" i="1" dirty="0">
                <a:effectLst/>
                <a:latin typeface="Arial" panose="020B0604020202020204" pitchFamily="34" charset="0"/>
                <a:cs typeface="Arial" panose="020B0604020202020204" pitchFamily="34" charset="0"/>
              </a:rPr>
              <a:t>IDF Diabetes Atlas</a:t>
            </a:r>
            <a:r>
              <a:rPr lang="en-GB" sz="700" b="0" i="0" dirty="0">
                <a:effectLst/>
                <a:latin typeface="Arial" panose="020B0604020202020204" pitchFamily="34" charset="0"/>
                <a:cs typeface="Arial" panose="020B0604020202020204" pitchFamily="34" charset="0"/>
              </a:rPr>
              <a:t>. 9th </a:t>
            </a:r>
            <a:r>
              <a:rPr lang="en-GB" sz="700" b="0" i="0" dirty="0" err="1">
                <a:effectLst/>
                <a:latin typeface="Arial" panose="020B0604020202020204" pitchFamily="34" charset="0"/>
                <a:cs typeface="Arial" panose="020B0604020202020204" pitchFamily="34" charset="0"/>
              </a:rPr>
              <a:t>edn</a:t>
            </a:r>
            <a:r>
              <a:rPr lang="en-GB" sz="700" b="0" i="0" dirty="0">
                <a:effectLst/>
                <a:latin typeface="Arial" panose="020B0604020202020204" pitchFamily="34" charset="0"/>
                <a:cs typeface="Arial" panose="020B0604020202020204" pitchFamily="34" charset="0"/>
              </a:rPr>
              <a:t>. Brussels: IDF.</a:t>
            </a:r>
            <a:endParaRPr lang="en-GB" sz="700" dirty="0">
              <a:effectLst/>
              <a:latin typeface="Arial" panose="020B0604020202020204" pitchFamily="34" charset="0"/>
              <a:cs typeface="Arial" panose="020B0604020202020204" pitchFamily="34" charset="0"/>
            </a:endParaRPr>
          </a:p>
          <a:p>
            <a:pPr marL="0" indent="0">
              <a:buNone/>
            </a:pP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National Institute for Health and Care Excellence (NICE).</a:t>
            </a:r>
            <a:r>
              <a:rPr lang="en-GB" sz="700" b="0" i="0" dirty="0">
                <a:effectLst/>
                <a:latin typeface="Arial" panose="020B0604020202020204" pitchFamily="34" charset="0"/>
                <a:cs typeface="Arial" panose="020B0604020202020204" pitchFamily="34" charset="0"/>
              </a:rPr>
              <a:t> (2022) </a:t>
            </a:r>
            <a:r>
              <a:rPr lang="en-GB" sz="700" b="0" i="1" dirty="0">
                <a:effectLst/>
                <a:latin typeface="Arial" panose="020B0604020202020204" pitchFamily="34" charset="0"/>
                <a:cs typeface="Arial" panose="020B0604020202020204" pitchFamily="34" charset="0"/>
              </a:rPr>
              <a:t>Type 2 diabetes in adults: management (NG28)</a:t>
            </a:r>
            <a:r>
              <a:rPr lang="en-GB" sz="700" b="0" i="0" dirty="0">
                <a:effectLst/>
                <a:latin typeface="Arial" panose="020B0604020202020204" pitchFamily="34" charset="0"/>
                <a:cs typeface="Arial" panose="020B0604020202020204" pitchFamily="34" charset="0"/>
              </a:rPr>
              <a:t>. London: NICE.</a:t>
            </a:r>
            <a:endParaRPr lang="en-GB" sz="700" dirty="0">
              <a:effectLst/>
              <a:latin typeface="Arial" panose="020B0604020202020204" pitchFamily="34" charset="0"/>
              <a:cs typeface="Arial" panose="020B0604020202020204" pitchFamily="34" charset="0"/>
            </a:endParaRPr>
          </a:p>
          <a:p>
            <a:pPr marL="0" indent="0">
              <a:buNone/>
            </a:pP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Royal Australian College of General Practitioners (RACGP).</a:t>
            </a:r>
            <a:r>
              <a:rPr lang="en-GB" sz="700" b="0" i="0" dirty="0">
                <a:effectLst/>
                <a:latin typeface="Arial" panose="020B0604020202020204" pitchFamily="34" charset="0"/>
                <a:cs typeface="Arial" panose="020B0604020202020204" pitchFamily="34" charset="0"/>
              </a:rPr>
              <a:t> (2025) </a:t>
            </a:r>
            <a:r>
              <a:rPr lang="en-GB" sz="700" b="0" i="1" dirty="0">
                <a:effectLst/>
                <a:latin typeface="Arial" panose="020B0604020202020204" pitchFamily="34" charset="0"/>
                <a:cs typeface="Arial" panose="020B0604020202020204" pitchFamily="34" charset="0"/>
              </a:rPr>
              <a:t>Type 2 diabetes: goals for optimum management</a:t>
            </a:r>
            <a:r>
              <a:rPr lang="en-GB" sz="700" b="0" i="0" dirty="0">
                <a:effectLst/>
                <a:latin typeface="Arial" panose="020B0604020202020204" pitchFamily="34" charset="0"/>
                <a:cs typeface="Arial" panose="020B0604020202020204" pitchFamily="34" charset="0"/>
              </a:rPr>
              <a:t> [online]. Available at:</a:t>
            </a:r>
            <a:endParaRPr lang="en-GB" sz="700" dirty="0">
              <a:effectLst/>
              <a:latin typeface="Arial" panose="020B0604020202020204" pitchFamily="34" charset="0"/>
              <a:cs typeface="Arial" panose="020B0604020202020204" pitchFamily="34" charset="0"/>
            </a:endParaRPr>
          </a:p>
          <a:p>
            <a:pPr marL="0" indent="0">
              <a:buNone/>
            </a:pPr>
            <a:r>
              <a:rPr lang="en-GB" sz="700" b="0" i="0" dirty="0">
                <a:effectLst/>
                <a:latin typeface="Arial" panose="020B0604020202020204" pitchFamily="34" charset="0"/>
                <a:cs typeface="Arial" panose="020B0604020202020204" pitchFamily="34" charset="0"/>
              </a:rPr>
              <a:t>https://</a:t>
            </a:r>
            <a:r>
              <a:rPr lang="en-GB" sz="700" b="0" i="0" dirty="0" err="1">
                <a:effectLst/>
                <a:latin typeface="Arial" panose="020B0604020202020204" pitchFamily="34" charset="0"/>
                <a:cs typeface="Arial" panose="020B0604020202020204" pitchFamily="34" charset="0"/>
              </a:rPr>
              <a:t>www.racgp.org.au</a:t>
            </a:r>
            <a:r>
              <a:rPr lang="en-GB" sz="700" b="0" i="0" dirty="0">
                <a:effectLst/>
                <a:latin typeface="Arial" panose="020B0604020202020204" pitchFamily="34" charset="0"/>
                <a:cs typeface="Arial" panose="020B0604020202020204" pitchFamily="34" charset="0"/>
              </a:rPr>
              <a:t>/clinical-resources/clinical-guidelines/</a:t>
            </a:r>
            <a:r>
              <a:rPr lang="en-GB" sz="700" b="0" i="0" dirty="0" err="1">
                <a:effectLst/>
                <a:latin typeface="Arial" panose="020B0604020202020204" pitchFamily="34" charset="0"/>
                <a:cs typeface="Arial" panose="020B0604020202020204" pitchFamily="34" charset="0"/>
              </a:rPr>
              <a:t>key-racgp-guidelines</a:t>
            </a:r>
            <a:r>
              <a:rPr lang="en-GB" sz="700" b="0" i="0" dirty="0">
                <a:effectLst/>
                <a:latin typeface="Arial" panose="020B0604020202020204" pitchFamily="34" charset="0"/>
                <a:cs typeface="Arial" panose="020B0604020202020204" pitchFamily="34" charset="0"/>
              </a:rPr>
              <a:t>/</a:t>
            </a:r>
            <a:r>
              <a:rPr lang="en-GB" sz="700" b="0" i="0" dirty="0" err="1">
                <a:effectLst/>
                <a:latin typeface="Arial" panose="020B0604020202020204" pitchFamily="34" charset="0"/>
                <a:cs typeface="Arial" panose="020B0604020202020204" pitchFamily="34" charset="0"/>
              </a:rPr>
              <a:t>view-all-racgp</a:t>
            </a:r>
            <a:r>
              <a:rPr lang="en-GB" sz="700" b="0" i="0" dirty="0">
                <a:effectLst/>
                <a:latin typeface="Arial" panose="020B0604020202020204" pitchFamily="34" charset="0"/>
                <a:cs typeface="Arial" panose="020B0604020202020204" pitchFamily="34" charset="0"/>
              </a:rPr>
              <a:t>-guidelines/management-of-type-2-diabetes/type-2-diabetes-goals-for-optimum-management </a:t>
            </a: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American College of Lifestyle Medicine (ACLM).</a:t>
            </a:r>
            <a:r>
              <a:rPr lang="en-GB" sz="700" b="0" i="0" dirty="0">
                <a:effectLst/>
                <a:latin typeface="Arial" panose="020B0604020202020204" pitchFamily="34" charset="0"/>
                <a:cs typeface="Arial" panose="020B0604020202020204" pitchFamily="34" charset="0"/>
              </a:rPr>
              <a:t> (2025) </a:t>
            </a:r>
            <a:r>
              <a:rPr lang="en-GB" sz="700" b="0" i="1" dirty="0">
                <a:effectLst/>
                <a:latin typeface="Arial" panose="020B0604020202020204" pitchFamily="34" charset="0"/>
                <a:cs typeface="Arial" panose="020B0604020202020204" pitchFamily="34" charset="0"/>
              </a:rPr>
              <a:t>Executive summary of lifestyle interventions for treatment and remission of type 2 diabetes and </a:t>
            </a:r>
            <a:r>
              <a:rPr lang="en-GB" sz="700" b="0" i="1" dirty="0" err="1">
                <a:effectLst/>
                <a:latin typeface="Arial" panose="020B0604020202020204" pitchFamily="34" charset="0"/>
                <a:cs typeface="Arial" panose="020B0604020202020204" pitchFamily="34" charset="0"/>
              </a:rPr>
              <a:t>prediabetes</a:t>
            </a:r>
            <a:r>
              <a:rPr lang="en-GB" sz="700" b="0" i="1" dirty="0">
                <a:effectLst/>
                <a:latin typeface="Arial" panose="020B0604020202020204" pitchFamily="34" charset="0"/>
                <a:cs typeface="Arial" panose="020B0604020202020204" pitchFamily="34" charset="0"/>
              </a:rPr>
              <a:t> in adults</a:t>
            </a:r>
            <a:r>
              <a:rPr lang="en-GB" sz="700" b="0" i="0" dirty="0">
                <a:effectLst/>
                <a:latin typeface="Arial" panose="020B0604020202020204" pitchFamily="34" charset="0"/>
                <a:cs typeface="Arial" panose="020B0604020202020204" pitchFamily="34" charset="0"/>
              </a:rPr>
              <a:t> [online]. Available at:</a:t>
            </a:r>
            <a:endParaRPr lang="en-GB" sz="700" dirty="0">
              <a:effectLst/>
              <a:latin typeface="Arial" panose="020B0604020202020204" pitchFamily="34" charset="0"/>
              <a:cs typeface="Arial" panose="020B0604020202020204" pitchFamily="34" charset="0"/>
            </a:endParaRPr>
          </a:p>
          <a:p>
            <a:pPr marL="0" indent="0">
              <a:buNone/>
            </a:pPr>
            <a:r>
              <a:rPr lang="en-GB" sz="700" b="0" i="0" dirty="0">
                <a:effectLst/>
                <a:latin typeface="Arial" panose="020B0604020202020204" pitchFamily="34" charset="0"/>
                <a:cs typeface="Arial" panose="020B0604020202020204" pitchFamily="34" charset="0"/>
              </a:rPr>
              <a:t>https://</a:t>
            </a:r>
            <a:r>
              <a:rPr lang="en-GB" sz="700" b="0" i="0" dirty="0" err="1">
                <a:effectLst/>
                <a:latin typeface="Arial" panose="020B0604020202020204" pitchFamily="34" charset="0"/>
                <a:cs typeface="Arial" panose="020B0604020202020204" pitchFamily="34" charset="0"/>
              </a:rPr>
              <a:t>www.guidelinecentral.com</a:t>
            </a:r>
            <a:r>
              <a:rPr lang="en-GB" sz="700" b="0" i="0" dirty="0">
                <a:effectLst/>
                <a:latin typeface="Arial" panose="020B0604020202020204" pitchFamily="34" charset="0"/>
                <a:cs typeface="Arial" panose="020B0604020202020204" pitchFamily="34" charset="0"/>
              </a:rPr>
              <a:t>/insights/</a:t>
            </a:r>
            <a:r>
              <a:rPr lang="en-GB" sz="700" b="0" i="0" dirty="0" err="1">
                <a:effectLst/>
                <a:latin typeface="Arial" panose="020B0604020202020204" pitchFamily="34" charset="0"/>
                <a:cs typeface="Arial" panose="020B0604020202020204" pitchFamily="34" charset="0"/>
              </a:rPr>
              <a:t>june-2025-aclm</a:t>
            </a:r>
            <a:r>
              <a:rPr lang="en-GB" sz="700" b="0" i="0" dirty="0">
                <a:effectLst/>
                <a:latin typeface="Arial" panose="020B0604020202020204" pitchFamily="34" charset="0"/>
                <a:cs typeface="Arial" panose="020B0604020202020204" pitchFamily="34" charset="0"/>
              </a:rPr>
              <a:t>-type2diabetesprediabetes-guideline-spotlight </a:t>
            </a: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World Health Organization (WHO).</a:t>
            </a:r>
            <a:r>
              <a:rPr lang="en-GB" sz="700" b="0" i="0" dirty="0">
                <a:effectLst/>
                <a:latin typeface="Arial" panose="020B0604020202020204" pitchFamily="34" charset="0"/>
                <a:cs typeface="Arial" panose="020B0604020202020204" pitchFamily="34" charset="0"/>
              </a:rPr>
              <a:t> (2021) </a:t>
            </a:r>
            <a:r>
              <a:rPr lang="en-GB" sz="700" b="0" i="1" dirty="0">
                <a:effectLst/>
                <a:latin typeface="Arial" panose="020B0604020202020204" pitchFamily="34" charset="0"/>
                <a:cs typeface="Arial" panose="020B0604020202020204" pitchFamily="34" charset="0"/>
              </a:rPr>
              <a:t>Global report on diabetes</a:t>
            </a:r>
            <a:r>
              <a:rPr lang="en-GB" sz="700" b="0" i="0" dirty="0">
                <a:effectLst/>
                <a:latin typeface="Arial" panose="020B0604020202020204" pitchFamily="34" charset="0"/>
                <a:cs typeface="Arial" panose="020B0604020202020204" pitchFamily="34" charset="0"/>
              </a:rPr>
              <a:t>. Geneva: World Health Organization.</a:t>
            </a:r>
            <a:endParaRPr lang="en-GB" sz="700" dirty="0">
              <a:effectLst/>
              <a:latin typeface="Arial" panose="020B0604020202020204" pitchFamily="34" charset="0"/>
              <a:cs typeface="Arial" panose="020B0604020202020204" pitchFamily="34" charset="0"/>
            </a:endParaRPr>
          </a:p>
          <a:p>
            <a:pPr marL="0" indent="0">
              <a:buNone/>
            </a:pP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World Health Organization (WHO).</a:t>
            </a:r>
            <a:r>
              <a:rPr lang="en-GB" sz="700" b="0" i="0" dirty="0">
                <a:effectLst/>
                <a:latin typeface="Arial" panose="020B0604020202020204" pitchFamily="34" charset="0"/>
                <a:cs typeface="Arial" panose="020B0604020202020204" pitchFamily="34" charset="0"/>
              </a:rPr>
              <a:t> (2022) </a:t>
            </a:r>
            <a:r>
              <a:rPr lang="en-GB" sz="700" b="0" i="1" dirty="0">
                <a:effectLst/>
                <a:latin typeface="Arial" panose="020B0604020202020204" pitchFamily="34" charset="0"/>
                <a:cs typeface="Arial" panose="020B0604020202020204" pitchFamily="34" charset="0"/>
              </a:rPr>
              <a:t>Diabetes</a:t>
            </a:r>
            <a:r>
              <a:rPr lang="en-GB" sz="700" b="0" i="0" dirty="0">
                <a:effectLst/>
                <a:latin typeface="Arial" panose="020B0604020202020204" pitchFamily="34" charset="0"/>
                <a:cs typeface="Arial" panose="020B0604020202020204" pitchFamily="34" charset="0"/>
              </a:rPr>
              <a:t>. Geneva: World Health Organization.</a:t>
            </a:r>
            <a:endParaRPr lang="en-GB" sz="700" dirty="0">
              <a:effectLst/>
              <a:latin typeface="Arial" panose="020B0604020202020204" pitchFamily="34" charset="0"/>
              <a:cs typeface="Arial" panose="020B0604020202020204" pitchFamily="34" charset="0"/>
            </a:endParaRPr>
          </a:p>
          <a:p>
            <a:pPr marL="0" indent="0">
              <a:buNone/>
            </a:pP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World Health Organization (WHO).</a:t>
            </a:r>
            <a:r>
              <a:rPr lang="en-GB" sz="700" b="0" i="0" dirty="0">
                <a:effectLst/>
                <a:latin typeface="Arial" panose="020B0604020202020204" pitchFamily="34" charset="0"/>
                <a:cs typeface="Arial" panose="020B0604020202020204" pitchFamily="34" charset="0"/>
              </a:rPr>
              <a:t> (2023) </a:t>
            </a:r>
            <a:r>
              <a:rPr lang="en-GB" sz="700" b="0" i="1" dirty="0">
                <a:effectLst/>
                <a:latin typeface="Arial" panose="020B0604020202020204" pitchFamily="34" charset="0"/>
                <a:cs typeface="Arial" panose="020B0604020202020204" pitchFamily="34" charset="0"/>
              </a:rPr>
              <a:t>Diabetes</a:t>
            </a:r>
            <a:r>
              <a:rPr lang="en-GB" sz="700" b="0" i="0" dirty="0">
                <a:effectLst/>
                <a:latin typeface="Arial" panose="020B0604020202020204" pitchFamily="34" charset="0"/>
                <a:cs typeface="Arial" panose="020B0604020202020204" pitchFamily="34" charset="0"/>
              </a:rPr>
              <a:t> [online]. Available at: https://www.who.int </a:t>
            </a:r>
          </a:p>
          <a:p>
            <a:pPr marL="0" indent="0">
              <a:buNone/>
            </a:pPr>
            <a:r>
              <a:rPr lang="en-GB" sz="700" b="1" i="0" dirty="0" err="1">
                <a:effectLst/>
                <a:latin typeface="Arial" panose="020B0604020202020204" pitchFamily="34" charset="0"/>
                <a:cs typeface="Arial" panose="020B0604020202020204" pitchFamily="34" charset="0"/>
              </a:rPr>
              <a:t>Alamy</a:t>
            </a:r>
            <a:r>
              <a:rPr lang="en-GB" sz="700" b="1" i="0" dirty="0">
                <a:effectLst/>
                <a:latin typeface="Arial" panose="020B0604020202020204" pitchFamily="34" charset="0"/>
                <a:cs typeface="Arial" panose="020B0604020202020204" pitchFamily="34" charset="0"/>
              </a:rPr>
              <a:t>.</a:t>
            </a:r>
            <a:r>
              <a:rPr lang="en-GB" sz="700" b="0" i="0" dirty="0">
                <a:effectLst/>
                <a:latin typeface="Arial" panose="020B0604020202020204" pitchFamily="34" charset="0"/>
                <a:cs typeface="Arial" panose="020B0604020202020204" pitchFamily="34" charset="0"/>
              </a:rPr>
              <a:t> (no date) </a:t>
            </a:r>
            <a:r>
              <a:rPr lang="en-GB" sz="700" b="0" i="1" dirty="0">
                <a:effectLst/>
                <a:latin typeface="Arial" panose="020B0604020202020204" pitchFamily="34" charset="0"/>
                <a:cs typeface="Arial" panose="020B0604020202020204" pitchFamily="34" charset="0"/>
              </a:rPr>
              <a:t>Diabetes blood sugar glucose test: diseases, diagnosis and treatment of diabetic vector people characters illustration diabetes prevention healthy</a:t>
            </a:r>
            <a:r>
              <a:rPr lang="en-GB" sz="700" b="0" i="0" dirty="0">
                <a:effectLst/>
                <a:latin typeface="Arial" panose="020B0604020202020204" pitchFamily="34" charset="0"/>
                <a:cs typeface="Arial" panose="020B0604020202020204" pitchFamily="34" charset="0"/>
              </a:rPr>
              <a:t> [online]. Available at: https://</a:t>
            </a:r>
            <a:r>
              <a:rPr lang="en-GB" sz="700" b="0" i="0" dirty="0" err="1">
                <a:effectLst/>
                <a:latin typeface="Arial" panose="020B0604020202020204" pitchFamily="34" charset="0"/>
                <a:cs typeface="Arial" panose="020B0604020202020204" pitchFamily="34" charset="0"/>
              </a:rPr>
              <a:t>www.alamy.com</a:t>
            </a:r>
            <a:r>
              <a:rPr lang="en-GB" sz="700" b="0" i="0" dirty="0">
                <a:effectLst/>
                <a:latin typeface="Arial" panose="020B0604020202020204" pitchFamily="34" charset="0"/>
                <a:cs typeface="Arial" panose="020B0604020202020204" pitchFamily="34" charset="0"/>
              </a:rPr>
              <a:t>/diabetes-blood-sugar-glucose-test-diseases-diagnosis-and-treatment-of-diabetic-vector-people-characters-illustration-diabetes-prevention-healthy-image365854439.html </a:t>
            </a:r>
            <a:endParaRPr lang="en-GB" sz="700" dirty="0">
              <a:effectLst/>
              <a:latin typeface="Arial" panose="020B0604020202020204" pitchFamily="34" charset="0"/>
              <a:cs typeface="Arial" panose="020B0604020202020204" pitchFamily="34" charset="0"/>
            </a:endParaRPr>
          </a:p>
          <a:p>
            <a:pPr marL="0" indent="0">
              <a:buNone/>
            </a:pP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Hospitals Magazine.</a:t>
            </a:r>
            <a:r>
              <a:rPr lang="en-GB" sz="700" b="0" i="0" dirty="0">
                <a:effectLst/>
                <a:latin typeface="Arial" panose="020B0604020202020204" pitchFamily="34" charset="0"/>
                <a:cs typeface="Arial" panose="020B0604020202020204" pitchFamily="34" charset="0"/>
              </a:rPr>
              <a:t> (2025) </a:t>
            </a:r>
            <a:r>
              <a:rPr lang="en-GB" sz="700" b="0" i="1" dirty="0">
                <a:effectLst/>
                <a:latin typeface="Arial" panose="020B0604020202020204" pitchFamily="34" charset="0"/>
                <a:cs typeface="Arial" panose="020B0604020202020204" pitchFamily="34" charset="0"/>
              </a:rPr>
              <a:t>Making life easier and smoother for diabetic patients</a:t>
            </a:r>
            <a:r>
              <a:rPr lang="en-GB" sz="700" b="0" i="0" dirty="0">
                <a:effectLst/>
                <a:latin typeface="Arial" panose="020B0604020202020204" pitchFamily="34" charset="0"/>
                <a:cs typeface="Arial" panose="020B0604020202020204" pitchFamily="34" charset="0"/>
              </a:rPr>
              <a:t> [online]. Available at: https://</a:t>
            </a:r>
            <a:r>
              <a:rPr lang="en-GB" sz="700" b="0" i="0" dirty="0" err="1">
                <a:effectLst/>
                <a:latin typeface="Arial" panose="020B0604020202020204" pitchFamily="34" charset="0"/>
                <a:cs typeface="Arial" panose="020B0604020202020204" pitchFamily="34" charset="0"/>
              </a:rPr>
              <a:t>hospitalsmagazine.com</a:t>
            </a:r>
            <a:r>
              <a:rPr lang="en-GB" sz="700" b="0" i="0" dirty="0">
                <a:effectLst/>
                <a:latin typeface="Arial" panose="020B0604020202020204" pitchFamily="34" charset="0"/>
                <a:cs typeface="Arial" panose="020B0604020202020204" pitchFamily="34" charset="0"/>
              </a:rPr>
              <a:t>/making-life-easier-and-smoother-for-diabetic-patients</a:t>
            </a:r>
            <a:endParaRPr lang="en-GB" sz="700" dirty="0">
              <a:effectLst/>
              <a:latin typeface="Arial" panose="020B0604020202020204" pitchFamily="34" charset="0"/>
              <a:cs typeface="Arial" panose="020B0604020202020204" pitchFamily="34" charset="0"/>
            </a:endParaRPr>
          </a:p>
          <a:p>
            <a:pPr marL="0" indent="0">
              <a:buNone/>
            </a:pPr>
            <a:br>
              <a:rPr lang="en-GB" sz="700" dirty="0">
                <a:effectLst/>
                <a:latin typeface="Arial" panose="020B0604020202020204" pitchFamily="34" charset="0"/>
                <a:cs typeface="Arial" panose="020B0604020202020204" pitchFamily="34" charset="0"/>
              </a:rPr>
            </a:br>
            <a:endParaRPr lang="en-GB" sz="700" dirty="0">
              <a:effectLst/>
              <a:latin typeface="Arial" panose="020B0604020202020204" pitchFamily="34" charset="0"/>
              <a:cs typeface="Arial" panose="020B0604020202020204" pitchFamily="34" charset="0"/>
            </a:endParaRPr>
          </a:p>
          <a:p>
            <a:pPr marL="0" indent="0">
              <a:buNone/>
            </a:pPr>
            <a:r>
              <a:rPr lang="en-GB" sz="700" b="1" i="0" dirty="0">
                <a:effectLst/>
                <a:latin typeface="Arial" panose="020B0604020202020204" pitchFamily="34" charset="0"/>
                <a:cs typeface="Arial" panose="020B0604020202020204" pitchFamily="34" charset="0"/>
              </a:rPr>
              <a:t>MyCircleCare.</a:t>
            </a:r>
            <a:r>
              <a:rPr lang="en-GB" sz="700" b="0" i="0" dirty="0">
                <a:effectLst/>
                <a:latin typeface="Arial" panose="020B0604020202020204" pitchFamily="34" charset="0"/>
                <a:cs typeface="Arial" panose="020B0604020202020204" pitchFamily="34" charset="0"/>
              </a:rPr>
              <a:t> (no date) </a:t>
            </a:r>
            <a:r>
              <a:rPr lang="en-GB" sz="700" b="0" i="1" dirty="0">
                <a:effectLst/>
                <a:latin typeface="Arial" panose="020B0604020202020204" pitchFamily="34" charset="0"/>
                <a:cs typeface="Arial" panose="020B0604020202020204" pitchFamily="34" charset="0"/>
              </a:rPr>
              <a:t>Healthy lifestyle can reduce the risk of type 2 diabetes</a:t>
            </a:r>
            <a:r>
              <a:rPr lang="en-GB" sz="700" b="0" i="0" dirty="0">
                <a:effectLst/>
                <a:latin typeface="Arial" panose="020B0604020202020204" pitchFamily="34" charset="0"/>
                <a:cs typeface="Arial" panose="020B0604020202020204" pitchFamily="34" charset="0"/>
              </a:rPr>
              <a:t> [online]. Available at: https://</a:t>
            </a:r>
            <a:r>
              <a:rPr lang="en-GB" sz="700" b="0" i="0" dirty="0" err="1">
                <a:effectLst/>
                <a:latin typeface="Arial" panose="020B0604020202020204" pitchFamily="34" charset="0"/>
                <a:cs typeface="Arial" panose="020B0604020202020204" pitchFamily="34" charset="0"/>
              </a:rPr>
              <a:t>www.mycirclecare.com</a:t>
            </a:r>
            <a:r>
              <a:rPr lang="en-GB" sz="700" b="0" i="0" dirty="0">
                <a:effectLst/>
                <a:latin typeface="Arial" panose="020B0604020202020204" pitchFamily="34" charset="0"/>
                <a:cs typeface="Arial" panose="020B0604020202020204" pitchFamily="34" charset="0"/>
              </a:rPr>
              <a:t>/healthy-lifestyle-can-reduce-the-risk-of-type-2-diabetes-study-</a:t>
            </a:r>
            <a:r>
              <a:rPr lang="en-GB" sz="700" b="0" i="0" dirty="0" err="1">
                <a:effectLst/>
                <a:latin typeface="Arial" panose="020B0604020202020204" pitchFamily="34" charset="0"/>
                <a:cs typeface="Arial" panose="020B0604020202020204" pitchFamily="34" charset="0"/>
              </a:rPr>
              <a:t>circlecare</a:t>
            </a:r>
            <a:endParaRPr lang="en-GB" sz="700" dirty="0">
              <a:effectLst/>
              <a:latin typeface="Arial" panose="020B0604020202020204" pitchFamily="34" charset="0"/>
              <a:cs typeface="Arial" panose="020B0604020202020204" pitchFamily="34" charset="0"/>
            </a:endParaRPr>
          </a:p>
          <a:p>
            <a:pPr marL="0" indent="0">
              <a:buNone/>
            </a:pPr>
            <a:endParaRPr lang="en-GB" sz="700" dirty="0">
              <a:effectLst/>
              <a:latin typeface="Arial" panose="020B0604020202020204" pitchFamily="34" charset="0"/>
              <a:cs typeface="Arial" panose="020B0604020202020204" pitchFamily="34" charset="0"/>
            </a:endParaRPr>
          </a:p>
          <a:p>
            <a:pPr marL="0" indent="0">
              <a:buNone/>
            </a:pPr>
            <a:endParaRPr lang="en-GB" sz="800" dirty="0">
              <a:solidFill>
                <a:srgbClr val="0070C0"/>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210</Words>
  <Application>Microsoft Office PowerPoint</Application>
  <PresentationFormat>On-screen Show (4:3)</PresentationFormat>
  <Paragraphs>46</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PowerPoint Presentation</vt:lpstr>
      <vt:lpstr>Introduction</vt:lpstr>
      <vt:lpstr>Information about the person</vt:lpstr>
      <vt:lpstr>Anatomy and Physiology</vt:lpstr>
      <vt:lpstr>Care Plan (1/3) Lifestyle and Health behaviour </vt:lpstr>
      <vt:lpstr>Care Plan (2/3) Everyday Routine</vt:lpstr>
      <vt:lpstr>Care Plan (3/3) communication and ethical consideration</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Rayaan Mohamud (2417678)</cp:lastModifiedBy>
  <cp:revision>231</cp:revision>
  <cp:lastPrinted>2018-07-09T15:27:01Z</cp:lastPrinted>
  <dcterms:created xsi:type="dcterms:W3CDTF">2002-10-07T19:43:58Z</dcterms:created>
  <dcterms:modified xsi:type="dcterms:W3CDTF">2025-12-18T11:20:58Z</dcterms:modified>
</cp:coreProperties>
</file>