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7"/>
  </p:notesMasterIdLst>
  <p:sldIdLst>
    <p:sldId id="277" r:id="rId2"/>
    <p:sldId id="257" r:id="rId3"/>
    <p:sldId id="258" r:id="rId4"/>
    <p:sldId id="259" r:id="rId5"/>
    <p:sldId id="275" r:id="rId6"/>
    <p:sldId id="274" r:id="rId7"/>
    <p:sldId id="267" r:id="rId8"/>
    <p:sldId id="270" r:id="rId9"/>
    <p:sldId id="261" r:id="rId10"/>
    <p:sldId id="260" r:id="rId11"/>
    <p:sldId id="273" r:id="rId12"/>
    <p:sldId id="276" r:id="rId13"/>
    <p:sldId id="263" r:id="rId14"/>
    <p:sldId id="265" r:id="rId15"/>
    <p:sldId id="266" r:id="rId16"/>
  </p:sldIdLst>
  <p:sldSz cx="12192000" cy="6858000"/>
  <p:notesSz cx="6858000" cy="9144000"/>
  <p:embeddedFontLst>
    <p:embeddedFont>
      <p:font typeface="Arial Black" panose="020B0A04020102020204" pitchFamily="34" charset="0"/>
      <p:bold r:id="rId18"/>
    </p:embeddedFont>
    <p:embeddedFont>
      <p:font typeface="Calibri" panose="020F0502020204030204" pitchFamily="34" charset="0"/>
      <p:regular r:id="rId19"/>
      <p:bold r:id="rId20"/>
      <p:italic r:id="rId21"/>
      <p:boldItalic r:id="rId22"/>
    </p:embeddedFont>
    <p:embeddedFont>
      <p:font typeface="Century Gothic" panose="020B0502020202020204" pitchFamily="34"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622DBDB-A0B8-41A3-8938-251BEDAACEF4}">
  <a:tblStyle styleId="{7622DBDB-A0B8-41A3-8938-251BEDAACEF4}" styleName="Table_0">
    <a:wholeTbl>
      <a:tcTxStyle b="off" i="off">
        <a:font>
          <a:latin typeface="Century Gothic"/>
          <a:ea typeface="Century Gothic"/>
          <a:cs typeface="Century Gothic"/>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1F7E7"/>
          </a:solidFill>
        </a:fill>
      </a:tcStyle>
    </a:wholeTbl>
    <a:band1H>
      <a:tcTxStyle/>
      <a:tcStyle>
        <a:tcBdr/>
        <a:fill>
          <a:solidFill>
            <a:srgbClr val="E2EFCC"/>
          </a:solidFill>
        </a:fill>
      </a:tcStyle>
    </a:band1H>
    <a:band2H>
      <a:tcTxStyle/>
      <a:tcStyle>
        <a:tcBdr/>
      </a:tcStyle>
    </a:band2H>
    <a:band1V>
      <a:tcTxStyle/>
      <a:tcStyle>
        <a:tcBdr/>
        <a:fill>
          <a:solidFill>
            <a:srgbClr val="E2EFCC"/>
          </a:solidFill>
        </a:fill>
      </a:tcStyle>
    </a:band1V>
    <a:band2V>
      <a:tcTxStyle/>
      <a:tcStyle>
        <a:tcBdr/>
      </a:tcStyle>
    </a:band2V>
    <a:lastCol>
      <a:tcTxStyle b="on" i="off">
        <a:font>
          <a:latin typeface="Century Gothic"/>
          <a:ea typeface="Century Gothic"/>
          <a:cs typeface="Century Gothic"/>
        </a:font>
        <a:schemeClr val="lt1"/>
      </a:tcTxStyle>
      <a:tcStyle>
        <a:tcBdr/>
        <a:fill>
          <a:solidFill>
            <a:schemeClr val="accent1"/>
          </a:solidFill>
        </a:fill>
      </a:tcStyle>
    </a:lastCol>
    <a:firstCol>
      <a:tcTxStyle b="on" i="off">
        <a:font>
          <a:latin typeface="Century Gothic"/>
          <a:ea typeface="Century Gothic"/>
          <a:cs typeface="Century Gothic"/>
        </a:font>
        <a:schemeClr val="lt1"/>
      </a:tcTxStyle>
      <a:tcStyle>
        <a:tcBdr/>
        <a:fill>
          <a:solidFill>
            <a:schemeClr val="accent1"/>
          </a:solidFill>
        </a:fill>
      </a:tcStyle>
    </a:firstCol>
    <a:lastRow>
      <a:tcTxStyle b="on" i="off">
        <a:font>
          <a:latin typeface="Century Gothic"/>
          <a:ea typeface="Century Gothic"/>
          <a:cs typeface="Century Gothic"/>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entury Gothic"/>
          <a:ea typeface="Century Gothic"/>
          <a:cs typeface="Century Gothic"/>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71" autoAdjust="0"/>
    <p:restoredTop sz="92165" autoAdjust="0"/>
  </p:normalViewPr>
  <p:slideViewPr>
    <p:cSldViewPr snapToGrid="0">
      <p:cViewPr varScale="1">
        <p:scale>
          <a:sx n="68" d="100"/>
          <a:sy n="68" d="100"/>
        </p:scale>
        <p:origin x="744"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7842759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4" name="Google Shape;15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dirty="0"/>
          </a:p>
        </p:txBody>
      </p:sp>
      <p:sp>
        <p:nvSpPr>
          <p:cNvPr id="155" name="Google Shape;155;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dirty="0"/>
          </a:p>
        </p:txBody>
      </p:sp>
      <p:sp>
        <p:nvSpPr>
          <p:cNvPr id="163" name="Google Shape;16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endParaRPr dirty="0"/>
          </a:p>
        </p:txBody>
      </p:sp>
      <p:sp>
        <p:nvSpPr>
          <p:cNvPr id="171" name="Google Shape;171;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IN" sz="1200" b="0" i="0" u="none" strike="noStrike" cap="none" smtClean="0">
                <a:solidFill>
                  <a:schemeClr val="dk1"/>
                </a:solidFill>
                <a:latin typeface="Calibri"/>
                <a:ea typeface="Calibri"/>
                <a:cs typeface="Calibri"/>
                <a:sym typeface="Calibri"/>
              </a:rPr>
              <a:t>5</a:t>
            </a:fld>
            <a:endParaRPr lang="en-IN"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52422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IN" sz="1200" b="0" i="0" u="none" strike="noStrike" cap="none" smtClean="0">
                <a:solidFill>
                  <a:schemeClr val="dk1"/>
                </a:solidFill>
                <a:latin typeface="Calibri"/>
                <a:ea typeface="Calibri"/>
                <a:cs typeface="Calibri"/>
                <a:sym typeface="Calibri"/>
              </a:rPr>
              <a:t>7</a:t>
            </a:fld>
            <a:endParaRPr lang="en-IN"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26092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6" name="Google Shape;18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9" name="Google Shape;17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17" name="Google Shape;21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13</a:t>
            </a:fld>
            <a:endParaRPr/>
          </a:p>
        </p:txBody>
      </p:sp>
    </p:spTree>
    <p:extLst>
      <p:ext uri="{BB962C8B-B14F-4D97-AF65-F5344CB8AC3E}">
        <p14:creationId xmlns:p14="http://schemas.microsoft.com/office/powerpoint/2010/main" val="1856758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2" name="Google Shape;23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8" name="Google Shape;23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wo Content" type="twoObj">
  <p:cSld name="TWO_OBJECTS">
    <p:spTree>
      <p:nvGrpSpPr>
        <p:cNvPr id="1" name="Shape 27"/>
        <p:cNvGrpSpPr/>
        <p:nvPr/>
      </p:nvGrpSpPr>
      <p:grpSpPr>
        <a:xfrm>
          <a:off x="0" y="0"/>
          <a:ext cx="0" cy="0"/>
          <a:chOff x="0" y="0"/>
          <a:chExt cx="0" cy="0"/>
        </a:xfrm>
      </p:grpSpPr>
      <p:sp>
        <p:nvSpPr>
          <p:cNvPr id="28" name="Google Shape;28;p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3"/>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0" name="Google Shape;30;p3"/>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1" name="Google Shape;31;p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and Content" type="obj">
  <p:cSld name="OBJECT">
    <p:spTree>
      <p:nvGrpSpPr>
        <p:cNvPr id="1" name="Shape 34"/>
        <p:cNvGrpSpPr/>
        <p:nvPr/>
      </p:nvGrpSpPr>
      <p:grpSpPr>
        <a:xfrm>
          <a:off x="0" y="0"/>
          <a:ext cx="0" cy="0"/>
          <a:chOff x="0" y="0"/>
          <a:chExt cx="0" cy="0"/>
        </a:xfrm>
      </p:grpSpPr>
      <p:sp>
        <p:nvSpPr>
          <p:cNvPr id="35" name="Google Shape;35;p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4"/>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37" name="Google Shape;37;p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40"/>
        <p:cNvGrpSpPr/>
        <p:nvPr/>
      </p:nvGrpSpPr>
      <p:grpSpPr>
        <a:xfrm>
          <a:off x="0" y="0"/>
          <a:ext cx="0" cy="0"/>
          <a:chOff x="0" y="0"/>
          <a:chExt cx="0" cy="0"/>
        </a:xfrm>
      </p:grpSpPr>
      <p:sp>
        <p:nvSpPr>
          <p:cNvPr id="41" name="Google Shape;41;p5"/>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chemeClr val="accent1"/>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43" name="Google Shape;43;p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spTree>
      <p:nvGrpSpPr>
        <p:cNvPr id="1" name="Shape 46"/>
        <p:cNvGrpSpPr/>
        <p:nvPr/>
      </p:nvGrpSpPr>
      <p:grpSpPr>
        <a:xfrm>
          <a:off x="0" y="0"/>
          <a:ext cx="0" cy="0"/>
          <a:chOff x="0" y="0"/>
          <a:chExt cx="0" cy="0"/>
        </a:xfrm>
      </p:grpSpPr>
      <p:sp>
        <p:nvSpPr>
          <p:cNvPr id="47" name="Google Shape;47;p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49" name="Google Shape;49;p6"/>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0" name="Google Shape;50;p6"/>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51" name="Google Shape;51;p6"/>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2" name="Google Shape;52;p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Title Only" type="titleOnly">
  <p:cSld name="TITLE_ONLY">
    <p:spTree>
      <p:nvGrpSpPr>
        <p:cNvPr id="1" name="Shape 55"/>
        <p:cNvGrpSpPr/>
        <p:nvPr/>
      </p:nvGrpSpPr>
      <p:grpSpPr>
        <a:xfrm>
          <a:off x="0" y="0"/>
          <a:ext cx="0" cy="0"/>
          <a:chOff x="0" y="0"/>
          <a:chExt cx="0" cy="0"/>
        </a:xfrm>
      </p:grpSpPr>
      <p:sp>
        <p:nvSpPr>
          <p:cNvPr id="56" name="Google Shape;56;p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4"/>
        <p:cNvGrpSpPr/>
        <p:nvPr/>
      </p:nvGrpSpPr>
      <p:grpSpPr>
        <a:xfrm>
          <a:off x="0" y="0"/>
          <a:ext cx="0" cy="0"/>
          <a:chOff x="0" y="0"/>
          <a:chExt cx="0" cy="0"/>
        </a:xfrm>
      </p:grpSpPr>
      <p:sp>
        <p:nvSpPr>
          <p:cNvPr id="65" name="Google Shape;65;p9"/>
          <p:cNvSpPr txBox="1">
            <a:spLocks noGrp="1"/>
          </p:cNvSpPr>
          <p:nvPr>
            <p:ph type="title"/>
          </p:nvPr>
        </p:nvSpPr>
        <p:spPr>
          <a:xfrm>
            <a:off x="1154954" y="1447800"/>
            <a:ext cx="3401064" cy="14478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9"/>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rmAutofit/>
          </a:bodyPr>
          <a:lstStyle>
            <a:lvl1pPr marL="457200" lvl="0" indent="-330200" algn="l">
              <a:spcBef>
                <a:spcPts val="1000"/>
              </a:spcBef>
              <a:spcAft>
                <a:spcPts val="0"/>
              </a:spcAft>
              <a:buSzPts val="1600"/>
              <a:buChar char="►"/>
              <a:defRPr sz="2000"/>
            </a:lvl1pPr>
            <a:lvl2pPr marL="914400" lvl="1" indent="-320040" algn="l">
              <a:spcBef>
                <a:spcPts val="1000"/>
              </a:spcBef>
              <a:spcAft>
                <a:spcPts val="0"/>
              </a:spcAft>
              <a:buSzPts val="1440"/>
              <a:buChar char="►"/>
              <a:defRPr sz="1800"/>
            </a:lvl2pPr>
            <a:lvl3pPr marL="1371600" lvl="2" indent="-309880" algn="l">
              <a:spcBef>
                <a:spcPts val="1000"/>
              </a:spcBef>
              <a:spcAft>
                <a:spcPts val="0"/>
              </a:spcAft>
              <a:buSzPts val="1280"/>
              <a:buChar char="►"/>
              <a:defRPr sz="1600"/>
            </a:lvl3pPr>
            <a:lvl4pPr marL="1828800" lvl="3" indent="-299719" algn="l">
              <a:spcBef>
                <a:spcPts val="1000"/>
              </a:spcBef>
              <a:spcAft>
                <a:spcPts val="0"/>
              </a:spcAft>
              <a:buSzPts val="1120"/>
              <a:buChar char="►"/>
              <a:defRPr sz="1400"/>
            </a:lvl4pPr>
            <a:lvl5pPr marL="2286000" lvl="4" indent="-299720" algn="l">
              <a:spcBef>
                <a:spcPts val="1000"/>
              </a:spcBef>
              <a:spcAft>
                <a:spcPts val="0"/>
              </a:spcAft>
              <a:buSzPts val="1120"/>
              <a:buChar char="►"/>
              <a:defRPr sz="1400"/>
            </a:lvl5pPr>
            <a:lvl6pPr marL="2743200" lvl="5" indent="-299720" algn="l">
              <a:spcBef>
                <a:spcPts val="1000"/>
              </a:spcBef>
              <a:spcAft>
                <a:spcPts val="0"/>
              </a:spcAft>
              <a:buSzPts val="1120"/>
              <a:buChar char="►"/>
              <a:defRPr sz="1400"/>
            </a:lvl6pPr>
            <a:lvl7pPr marL="3200400" lvl="6" indent="-299720" algn="l">
              <a:spcBef>
                <a:spcPts val="1000"/>
              </a:spcBef>
              <a:spcAft>
                <a:spcPts val="0"/>
              </a:spcAft>
              <a:buSzPts val="1120"/>
              <a:buChar char="►"/>
              <a:defRPr sz="1400"/>
            </a:lvl7pPr>
            <a:lvl8pPr marL="3657600" lvl="7" indent="-299720" algn="l">
              <a:spcBef>
                <a:spcPts val="1000"/>
              </a:spcBef>
              <a:spcAft>
                <a:spcPts val="0"/>
              </a:spcAft>
              <a:buSzPts val="1120"/>
              <a:buChar char="►"/>
              <a:defRPr sz="1400"/>
            </a:lvl8pPr>
            <a:lvl9pPr marL="4114800" lvl="8" indent="-299720" algn="l">
              <a:spcBef>
                <a:spcPts val="1000"/>
              </a:spcBef>
              <a:spcAft>
                <a:spcPts val="0"/>
              </a:spcAft>
              <a:buSzPts val="1120"/>
              <a:buChar char="►"/>
              <a:defRPr sz="1400"/>
            </a:lvl9pPr>
          </a:lstStyle>
          <a:p>
            <a:endParaRPr/>
          </a:p>
        </p:txBody>
      </p:sp>
      <p:sp>
        <p:nvSpPr>
          <p:cNvPr id="67" name="Google Shape;67;p9"/>
          <p:cNvSpPr txBox="1">
            <a:spLocks noGrp="1"/>
          </p:cNvSpPr>
          <p:nvPr>
            <p:ph type="body" idx="2"/>
          </p:nvPr>
        </p:nvSpPr>
        <p:spPr>
          <a:xfrm>
            <a:off x="1154954" y="3129280"/>
            <a:ext cx="3401063" cy="289559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68" name="Google Shape;68;p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1"/>
        <p:cNvGrpSpPr/>
        <p:nvPr/>
      </p:nvGrpSpPr>
      <p:grpSpPr>
        <a:xfrm>
          <a:off x="0" y="0"/>
          <a:ext cx="0" cy="0"/>
          <a:chOff x="0" y="0"/>
          <a:chExt cx="0" cy="0"/>
        </a:xfrm>
      </p:grpSpPr>
      <p:sp>
        <p:nvSpPr>
          <p:cNvPr id="72" name="Google Shape;72;p10"/>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0"/>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74" name="Google Shape;74;p10"/>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5" name="Google Shape;75;p1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Panoramic Picture with Caption">
  <p:cSld name="Panoramic Picture with Caption">
    <p:spTree>
      <p:nvGrpSpPr>
        <p:cNvPr id="1" name="Shape 78"/>
        <p:cNvGrpSpPr/>
        <p:nvPr/>
      </p:nvGrpSpPr>
      <p:grpSpPr>
        <a:xfrm>
          <a:off x="0" y="0"/>
          <a:ext cx="0" cy="0"/>
          <a:chOff x="0" y="0"/>
          <a:chExt cx="0" cy="0"/>
        </a:xfrm>
      </p:grpSpPr>
      <p:sp>
        <p:nvSpPr>
          <p:cNvPr id="79" name="Google Shape;79;p11"/>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1"/>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2745"/>
              </a:srgbClr>
            </a:outerShdw>
          </a:effectLst>
        </p:spPr>
      </p:sp>
      <p:sp>
        <p:nvSpPr>
          <p:cNvPr id="81" name="Google Shape;81;p11"/>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2" name="Google Shape;82;p1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85"/>
        <p:cNvGrpSpPr/>
        <p:nvPr/>
      </p:nvGrpSpPr>
      <p:grpSpPr>
        <a:xfrm>
          <a:off x="0" y="0"/>
          <a:ext cx="0" cy="0"/>
          <a:chOff x="0" y="0"/>
          <a:chExt cx="0" cy="0"/>
        </a:xfrm>
      </p:grpSpPr>
      <p:sp>
        <p:nvSpPr>
          <p:cNvPr id="86" name="Google Shape;86;p12"/>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2"/>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8" name="Google Shape;88;p1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91"/>
        <p:cNvGrpSpPr/>
        <p:nvPr/>
      </p:nvGrpSpPr>
      <p:grpSpPr>
        <a:xfrm>
          <a:off x="0" y="0"/>
          <a:ext cx="0" cy="0"/>
          <a:chOff x="0" y="0"/>
          <a:chExt cx="0" cy="0"/>
        </a:xfrm>
      </p:grpSpPr>
      <p:sp>
        <p:nvSpPr>
          <p:cNvPr id="92" name="Google Shape;92;p13"/>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3"/>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b="0" i="0" cap="small">
                <a:solidFill>
                  <a:schemeClr val="accent1"/>
                </a:solidFill>
                <a:latin typeface="Century Gothic"/>
                <a:ea typeface="Century Gothic"/>
                <a:cs typeface="Century Gothic"/>
                <a:sym typeface="Century Gothic"/>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4" name="Google Shape;94;p13"/>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5" name="Google Shape;95;p1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1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1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98" name="Google Shape;98;p13"/>
          <p:cNvSpPr txBox="1"/>
          <p:nvPr/>
        </p:nvSpPr>
        <p:spPr>
          <a:xfrm>
            <a:off x="898295" y="971253"/>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IN" sz="12200" b="0" i="0" u="none" strike="noStrike" cap="none">
                <a:solidFill>
                  <a:schemeClr val="accent1"/>
                </a:solidFill>
                <a:latin typeface="Arial"/>
                <a:ea typeface="Arial"/>
                <a:cs typeface="Arial"/>
                <a:sym typeface="Arial"/>
              </a:rPr>
              <a:t>“</a:t>
            </a:r>
            <a:endParaRPr/>
          </a:p>
        </p:txBody>
      </p:sp>
      <p:sp>
        <p:nvSpPr>
          <p:cNvPr id="99" name="Google Shape;99;p13"/>
          <p:cNvSpPr txBox="1"/>
          <p:nvPr/>
        </p:nvSpPr>
        <p:spPr>
          <a:xfrm>
            <a:off x="9330490" y="2613787"/>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IN" sz="12200" b="0" i="0" u="none" strike="noStrike" cap="none">
                <a:solidFill>
                  <a:schemeClr val="accent1"/>
                </a:solidFill>
                <a:latin typeface="Arial"/>
                <a:ea typeface="Arial"/>
                <a:cs typeface="Arial"/>
                <a:sym typeface="Arial"/>
              </a:rPr>
              <a:t>”</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00"/>
        <p:cNvGrpSpPr/>
        <p:nvPr/>
      </p:nvGrpSpPr>
      <p:grpSpPr>
        <a:xfrm>
          <a:off x="0" y="0"/>
          <a:ext cx="0" cy="0"/>
          <a:chOff x="0" y="0"/>
          <a:chExt cx="0" cy="0"/>
        </a:xfrm>
      </p:grpSpPr>
      <p:sp>
        <p:nvSpPr>
          <p:cNvPr id="101" name="Google Shape;101;p14"/>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4"/>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chemeClr val="accent1"/>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103" name="Google Shape;103;p1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1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3 Column">
  <p:cSld name="3 Column">
    <p:spTree>
      <p:nvGrpSpPr>
        <p:cNvPr id="1" name="Shape 106"/>
        <p:cNvGrpSpPr/>
        <p:nvPr/>
      </p:nvGrpSpPr>
      <p:grpSpPr>
        <a:xfrm>
          <a:off x="0" y="0"/>
          <a:ext cx="0" cy="0"/>
          <a:chOff x="0" y="0"/>
          <a:chExt cx="0" cy="0"/>
        </a:xfrm>
      </p:grpSpPr>
      <p:sp>
        <p:nvSpPr>
          <p:cNvPr id="107" name="Google Shape;107;p1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15"/>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9" name="Google Shape;109;p15"/>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0" name="Google Shape;110;p15"/>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1" name="Google Shape;111;p15"/>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2" name="Google Shape;112;p15"/>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3" name="Google Shape;113;p15"/>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14" name="Google Shape;114;p15"/>
          <p:cNvCxnSpPr/>
          <p:nvPr/>
        </p:nvCxnSpPr>
        <p:spPr>
          <a:xfrm>
            <a:off x="3726142" y="2133600"/>
            <a:ext cx="0" cy="3962400"/>
          </a:xfrm>
          <a:prstGeom prst="straightConnector1">
            <a:avLst/>
          </a:prstGeom>
          <a:noFill/>
          <a:ln w="12700" cap="flat" cmpd="sng">
            <a:solidFill>
              <a:schemeClr val="accent1">
                <a:alpha val="40000"/>
              </a:schemeClr>
            </a:solidFill>
            <a:prstDash val="solid"/>
            <a:round/>
            <a:headEnd type="none" w="sm" len="sm"/>
            <a:tailEnd type="none" w="sm" len="sm"/>
          </a:ln>
        </p:spPr>
      </p:cxnSp>
      <p:cxnSp>
        <p:nvCxnSpPr>
          <p:cNvPr id="115" name="Google Shape;115;p15"/>
          <p:cNvCxnSpPr/>
          <p:nvPr/>
        </p:nvCxnSpPr>
        <p:spPr>
          <a:xfrm>
            <a:off x="6962227" y="2133600"/>
            <a:ext cx="0" cy="3966882"/>
          </a:xfrm>
          <a:prstGeom prst="straightConnector1">
            <a:avLst/>
          </a:prstGeom>
          <a:noFill/>
          <a:ln w="12700" cap="flat" cmpd="sng">
            <a:solidFill>
              <a:schemeClr val="accent1">
                <a:alpha val="40000"/>
              </a:schemeClr>
            </a:solidFill>
            <a:prstDash val="solid"/>
            <a:round/>
            <a:headEnd type="none" w="sm" len="sm"/>
            <a:tailEnd type="none" w="sm" len="sm"/>
          </a:ln>
        </p:spPr>
      </p:cxnSp>
      <p:sp>
        <p:nvSpPr>
          <p:cNvPr id="116" name="Google Shape;116;p1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1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1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3 Picture Column">
  <p:cSld name="3 Picture Column">
    <p:spTree>
      <p:nvGrpSpPr>
        <p:cNvPr id="1" name="Shape 119"/>
        <p:cNvGrpSpPr/>
        <p:nvPr/>
      </p:nvGrpSpPr>
      <p:grpSpPr>
        <a:xfrm>
          <a:off x="0" y="0"/>
          <a:ext cx="0" cy="0"/>
          <a:chOff x="0" y="0"/>
          <a:chExt cx="0" cy="0"/>
        </a:xfrm>
      </p:grpSpPr>
      <p:sp>
        <p:nvSpPr>
          <p:cNvPr id="120" name="Google Shape;120;p1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16"/>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2" name="Google Shape;122;p16"/>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3" name="Google Shape;123;p16"/>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4" name="Google Shape;124;p16"/>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5" name="Google Shape;125;p16"/>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6" name="Google Shape;126;p16"/>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7" name="Google Shape;127;p16"/>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chemeClr val="accent1"/>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8" name="Google Shape;128;p16"/>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9" name="Google Shape;129;p16"/>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30" name="Google Shape;130;p16"/>
          <p:cNvCxnSpPr/>
          <p:nvPr/>
        </p:nvCxnSpPr>
        <p:spPr>
          <a:xfrm>
            <a:off x="3726142" y="2133600"/>
            <a:ext cx="0" cy="3962400"/>
          </a:xfrm>
          <a:prstGeom prst="straightConnector1">
            <a:avLst/>
          </a:prstGeom>
          <a:noFill/>
          <a:ln w="12700" cap="flat" cmpd="sng">
            <a:solidFill>
              <a:schemeClr val="accent1">
                <a:alpha val="40000"/>
              </a:schemeClr>
            </a:solidFill>
            <a:prstDash val="solid"/>
            <a:round/>
            <a:headEnd type="none" w="sm" len="sm"/>
            <a:tailEnd type="none" w="sm" len="sm"/>
          </a:ln>
        </p:spPr>
      </p:cxnSp>
      <p:cxnSp>
        <p:nvCxnSpPr>
          <p:cNvPr id="131" name="Google Shape;131;p16"/>
          <p:cNvCxnSpPr/>
          <p:nvPr/>
        </p:nvCxnSpPr>
        <p:spPr>
          <a:xfrm>
            <a:off x="6962227" y="2133600"/>
            <a:ext cx="0" cy="3966882"/>
          </a:xfrm>
          <a:prstGeom prst="straightConnector1">
            <a:avLst/>
          </a:prstGeom>
          <a:noFill/>
          <a:ln w="12700" cap="flat" cmpd="sng">
            <a:solidFill>
              <a:schemeClr val="accent1">
                <a:alpha val="40000"/>
              </a:schemeClr>
            </a:solidFill>
            <a:prstDash val="solid"/>
            <a:round/>
            <a:headEnd type="none" w="sm" len="sm"/>
            <a:tailEnd type="none" w="sm" len="sm"/>
          </a:ln>
        </p:spPr>
      </p:cxnSp>
      <p:sp>
        <p:nvSpPr>
          <p:cNvPr id="132" name="Google Shape;132;p1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1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1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Title and Vertical Text" type="vertTx">
  <p:cSld name="VERTICAL_TEXT">
    <p:spTree>
      <p:nvGrpSpPr>
        <p:cNvPr id="1" name="Shape 135"/>
        <p:cNvGrpSpPr/>
        <p:nvPr/>
      </p:nvGrpSpPr>
      <p:grpSpPr>
        <a:xfrm>
          <a:off x="0" y="0"/>
          <a:ext cx="0" cy="0"/>
          <a:chOff x="0" y="0"/>
          <a:chExt cx="0" cy="0"/>
        </a:xfrm>
      </p:grpSpPr>
      <p:sp>
        <p:nvSpPr>
          <p:cNvPr id="136" name="Google Shape;136;p1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17"/>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8" name="Google Shape;138;p1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1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1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41"/>
        <p:cNvGrpSpPr/>
        <p:nvPr/>
      </p:nvGrpSpPr>
      <p:grpSpPr>
        <a:xfrm>
          <a:off x="0" y="0"/>
          <a:ext cx="0" cy="0"/>
          <a:chOff x="0" y="0"/>
          <a:chExt cx="0" cy="0"/>
        </a:xfrm>
      </p:grpSpPr>
      <p:sp>
        <p:nvSpPr>
          <p:cNvPr id="142" name="Google Shape;142;p18"/>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18"/>
          <p:cNvSpPr txBox="1">
            <a:spLocks noGrp="1"/>
          </p:cNvSpPr>
          <p:nvPr>
            <p:ph type="body" idx="1"/>
          </p:nvPr>
        </p:nvSpPr>
        <p:spPr>
          <a:xfrm rot="5400000">
            <a:off x="1679576" y="-139699"/>
            <a:ext cx="5368924" cy="7423149"/>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4" name="Google Shape;144;p1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1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1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18000"/>
            <a:lum/>
          </a:blip>
          <a:srcRect/>
          <a:stretch>
            <a:fillRect t="-12000" b="-12000"/>
          </a:stretch>
        </a:blipFill>
        <a:effectLst/>
      </p:bgPr>
    </p:bg>
    <p:spTree>
      <p:nvGrpSpPr>
        <p:cNvPr id="1" name="Shape 9"/>
        <p:cNvGrpSpPr/>
        <p:nvPr/>
      </p:nvGrpSpPr>
      <p:grpSpPr>
        <a:xfrm>
          <a:off x="0" y="0"/>
          <a:ext cx="0" cy="0"/>
          <a:chOff x="0" y="0"/>
          <a:chExt cx="0" cy="0"/>
        </a:xfrm>
      </p:grpSpPr>
      <p:pic>
        <p:nvPicPr>
          <p:cNvPr id="10" name="Google Shape;10;p1"/>
          <p:cNvPicPr preferRelativeResize="0"/>
          <p:nvPr/>
        </p:nvPicPr>
        <p:blipFill rotWithShape="1">
          <a:blip r:embed="rId18">
            <a:alphaModFix/>
          </a:blip>
          <a:srcRect l="3613"/>
          <a:stretch/>
        </p:blipFill>
        <p:spPr>
          <a:xfrm>
            <a:off x="0" y="2669685"/>
            <a:ext cx="4037012" cy="4188315"/>
          </a:xfrm>
          <a:prstGeom prst="rect">
            <a:avLst/>
          </a:prstGeom>
          <a:noFill/>
          <a:ln>
            <a:noFill/>
          </a:ln>
        </p:spPr>
      </p:pic>
      <p:pic>
        <p:nvPicPr>
          <p:cNvPr id="11" name="Google Shape;11;p1"/>
          <p:cNvPicPr preferRelativeResize="0"/>
          <p:nvPr/>
        </p:nvPicPr>
        <p:blipFill rotWithShape="1">
          <a:blip r:embed="rId19">
            <a:alphaModFix/>
          </a:blip>
          <a:srcRect l="35640"/>
          <a:stretch/>
        </p:blipFill>
        <p:spPr>
          <a:xfrm>
            <a:off x="0" y="2892347"/>
            <a:ext cx="1522412" cy="2365453"/>
          </a:xfrm>
          <a:prstGeom prst="rect">
            <a:avLst/>
          </a:prstGeom>
          <a:noFill/>
          <a:ln>
            <a:noFill/>
          </a:ln>
        </p:spPr>
      </p:pic>
      <p:sp>
        <p:nvSpPr>
          <p:cNvPr id="12" name="Google Shape;12;p1"/>
          <p:cNvSpPr/>
          <p:nvPr/>
        </p:nvSpPr>
        <p:spPr>
          <a:xfrm>
            <a:off x="8609012" y="1676400"/>
            <a:ext cx="2819400" cy="2819400"/>
          </a:xfrm>
          <a:prstGeom prst="ellipse">
            <a:avLst/>
          </a:prstGeom>
          <a:gradFill>
            <a:gsLst>
              <a:gs pos="0">
                <a:srgbClr val="78C4F1">
                  <a:alpha val="6666"/>
                </a:srgbClr>
              </a:gs>
              <a:gs pos="36000">
                <a:srgbClr val="78C4F1">
                  <a:alpha val="5882"/>
                </a:srgbClr>
              </a:gs>
              <a:gs pos="69000">
                <a:srgbClr val="78C4F1">
                  <a:alpha val="0"/>
                </a:srgbClr>
              </a:gs>
              <a:gs pos="100000">
                <a:srgbClr val="78C4F1">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Google Shape;13;p1"/>
          <p:cNvPicPr preferRelativeResize="0"/>
          <p:nvPr/>
        </p:nvPicPr>
        <p:blipFill rotWithShape="1">
          <a:blip r:embed="rId20">
            <a:alphaModFix/>
          </a:blip>
          <a:srcRect t="28812"/>
          <a:stretch/>
        </p:blipFill>
        <p:spPr>
          <a:xfrm>
            <a:off x="7999412" y="0"/>
            <a:ext cx="1603387" cy="1141407"/>
          </a:xfrm>
          <a:prstGeom prst="rect">
            <a:avLst/>
          </a:prstGeom>
          <a:noFill/>
          <a:ln>
            <a:noFill/>
          </a:ln>
        </p:spPr>
      </p:pic>
      <p:pic>
        <p:nvPicPr>
          <p:cNvPr id="14" name="Google Shape;14;p1"/>
          <p:cNvPicPr preferRelativeResize="0"/>
          <p:nvPr/>
        </p:nvPicPr>
        <p:blipFill rotWithShape="1">
          <a:blip r:embed="rId21">
            <a:alphaModFix/>
          </a:blip>
          <a:srcRect b="23320"/>
          <a:stretch/>
        </p:blipFill>
        <p:spPr>
          <a:xfrm>
            <a:off x="8609012" y="6096000"/>
            <a:ext cx="993734" cy="762000"/>
          </a:xfrm>
          <a:prstGeom prst="rect">
            <a:avLst/>
          </a:prstGeom>
          <a:noFill/>
          <a:ln>
            <a:noFill/>
          </a:ln>
        </p:spPr>
      </p:pic>
      <p:sp>
        <p:nvSpPr>
          <p:cNvPr id="15" name="Google Shape;15;p1"/>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7" name="Google Shape;17;p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spcBef>
                <a:spcPts val="1000"/>
              </a:spcBef>
              <a:spcAft>
                <a:spcPts val="0"/>
              </a:spcAft>
              <a:buClr>
                <a:schemeClr val="accent1"/>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spcBef>
                <a:spcPts val="1000"/>
              </a:spcBef>
              <a:spcAft>
                <a:spcPts val="0"/>
              </a:spcAft>
              <a:buClr>
                <a:schemeClr val="accent1"/>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spcBef>
                <a:spcPts val="1000"/>
              </a:spcBef>
              <a:spcAft>
                <a:spcPts val="0"/>
              </a:spcAft>
              <a:buClr>
                <a:schemeClr val="accent1"/>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19" algn="l" rtl="0">
              <a:spcBef>
                <a:spcPts val="1000"/>
              </a:spcBef>
              <a:spcAft>
                <a:spcPts val="0"/>
              </a:spcAft>
              <a:buClr>
                <a:schemeClr val="accent1"/>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spcBef>
                <a:spcPts val="1000"/>
              </a:spcBef>
              <a:spcAft>
                <a:spcPts val="0"/>
              </a:spcAft>
              <a:buClr>
                <a:schemeClr val="accent1"/>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spcBef>
                <a:spcPts val="1000"/>
              </a:spcBef>
              <a:spcAft>
                <a:spcPts val="0"/>
              </a:spcAft>
              <a:buClr>
                <a:schemeClr val="accent1"/>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spcBef>
                <a:spcPts val="1000"/>
              </a:spcBef>
              <a:spcAft>
                <a:spcPts val="0"/>
              </a:spcAft>
              <a:buClr>
                <a:schemeClr val="accent1"/>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spcBef>
                <a:spcPts val="1000"/>
              </a:spcBef>
              <a:spcAft>
                <a:spcPts val="0"/>
              </a:spcAft>
              <a:buClr>
                <a:schemeClr val="accent1"/>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spcBef>
                <a:spcPts val="1000"/>
              </a:spcBef>
              <a:spcAft>
                <a:spcPts val="0"/>
              </a:spcAft>
              <a:buClr>
                <a:schemeClr val="accent1"/>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8" name="Google Shape;18;p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9" name="Google Shape;19;p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0" name="Google Shape;20;p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p:cNvSpPr txBox="1"/>
          <p:nvPr/>
        </p:nvSpPr>
        <p:spPr>
          <a:xfrm>
            <a:off x="3305908" y="3542335"/>
            <a:ext cx="5190978" cy="2119747"/>
          </a:xfrm>
          <a:prstGeom prst="rect">
            <a:avLst/>
          </a:prstGeom>
          <a:noFill/>
        </p:spPr>
        <p:style>
          <a:lnRef idx="1">
            <a:schemeClr val="accent4"/>
          </a:lnRef>
          <a:fillRef idx="2">
            <a:schemeClr val="accent4"/>
          </a:fillRef>
          <a:effectRef idx="1">
            <a:schemeClr val="accent4"/>
          </a:effectRef>
          <a:fontRef idx="minor">
            <a:schemeClr val="dk1"/>
          </a:fontRef>
        </p:style>
        <p:txBody>
          <a:bodyPr wrap="square" rtlCol="0">
            <a:spAutoFit/>
          </a:bodyPr>
          <a:lstStyle/>
          <a:p>
            <a:pPr>
              <a:lnSpc>
                <a:spcPct val="150000"/>
              </a:lnSpc>
            </a:pPr>
            <a:r>
              <a:rPr lang="en-US" sz="1800" b="1" dirty="0">
                <a:effectLst/>
                <a:latin typeface="Arial" panose="020B0604020202020204" pitchFamily="34" charset="0"/>
                <a:ea typeface="Times New Roman" panose="02020603050405020304" pitchFamily="18" charset="0"/>
                <a:cs typeface="Arial" panose="020B0604020202020204" pitchFamily="34" charset="0"/>
              </a:rPr>
              <a:t>Student name: </a:t>
            </a:r>
            <a:r>
              <a:rPr lang="en-US" sz="1800" b="1" dirty="0" err="1">
                <a:effectLst/>
                <a:latin typeface="Arial" panose="020B0604020202020204" pitchFamily="34" charset="0"/>
                <a:ea typeface="Times New Roman" panose="02020603050405020304" pitchFamily="18" charset="0"/>
                <a:cs typeface="Arial" panose="020B0604020202020204" pitchFamily="34" charset="0"/>
              </a:rPr>
              <a:t>Ionel</a:t>
            </a:r>
            <a:r>
              <a:rPr lang="en-US" sz="1800" b="1" dirty="0">
                <a:effectLst/>
                <a:latin typeface="Arial" panose="020B0604020202020204" pitchFamily="34" charset="0"/>
                <a:ea typeface="Times New Roman" panose="02020603050405020304" pitchFamily="18" charset="0"/>
                <a:cs typeface="Arial" panose="020B0604020202020204" pitchFamily="34" charset="0"/>
              </a:rPr>
              <a:t> </a:t>
            </a:r>
            <a:r>
              <a:rPr lang="en-US" sz="1800" b="1" dirty="0" err="1">
                <a:effectLst/>
                <a:latin typeface="Arial" panose="020B0604020202020204" pitchFamily="34" charset="0"/>
                <a:ea typeface="Times New Roman" panose="02020603050405020304" pitchFamily="18" charset="0"/>
                <a:cs typeface="Arial" panose="020B0604020202020204" pitchFamily="34" charset="0"/>
              </a:rPr>
              <a:t>Golovatii</a:t>
            </a:r>
            <a:endParaRPr lang="ru-MD" sz="1800" dirty="0">
              <a:effectLst/>
              <a:latin typeface="Times New Roman" panose="02020603050405020304" pitchFamily="18" charset="0"/>
              <a:ea typeface="Arial" panose="020B0604020202020204" pitchFamily="34" charset="0"/>
              <a:cs typeface="Arial" panose="020B0604020202020204" pitchFamily="34" charset="0"/>
            </a:endParaRPr>
          </a:p>
          <a:p>
            <a:pPr>
              <a:lnSpc>
                <a:spcPct val="150000"/>
              </a:lnSpc>
            </a:pPr>
            <a:r>
              <a:rPr lang="en-US" sz="1800" b="1" dirty="0">
                <a:effectLst/>
                <a:latin typeface="Arial" panose="020B0604020202020204" pitchFamily="34" charset="0"/>
                <a:ea typeface="Times New Roman" panose="02020603050405020304" pitchFamily="18" charset="0"/>
                <a:cs typeface="Arial" panose="020B0604020202020204" pitchFamily="34" charset="0"/>
              </a:rPr>
              <a:t>Student ID: 2228604</a:t>
            </a:r>
            <a:endParaRPr lang="ru-MD" sz="1800" dirty="0">
              <a:effectLst/>
              <a:latin typeface="Times New Roman" panose="02020603050405020304" pitchFamily="18" charset="0"/>
              <a:ea typeface="Arial" panose="020B0604020202020204" pitchFamily="34" charset="0"/>
              <a:cs typeface="Arial" panose="020B0604020202020204" pitchFamily="34" charset="0"/>
            </a:endParaRPr>
          </a:p>
          <a:p>
            <a:pPr>
              <a:lnSpc>
                <a:spcPct val="150000"/>
              </a:lnSpc>
            </a:pPr>
            <a:r>
              <a:rPr lang="en-US" sz="1800" b="1" dirty="0">
                <a:effectLst/>
                <a:latin typeface="Arial" panose="020B0604020202020204" pitchFamily="34" charset="0"/>
                <a:ea typeface="Times New Roman" panose="02020603050405020304" pitchFamily="18" charset="0"/>
                <a:cs typeface="Arial" panose="020B0604020202020204" pitchFamily="34" charset="0"/>
              </a:rPr>
              <a:t>Module code: LCBB4005</a:t>
            </a:r>
            <a:endParaRPr lang="ru-MD" sz="1800" dirty="0">
              <a:effectLst/>
              <a:latin typeface="Times New Roman" panose="02020603050405020304" pitchFamily="18" charset="0"/>
              <a:ea typeface="Arial" panose="020B0604020202020204" pitchFamily="34" charset="0"/>
              <a:cs typeface="Arial" panose="020B0604020202020204" pitchFamily="34" charset="0"/>
            </a:endParaRPr>
          </a:p>
          <a:p>
            <a:pPr>
              <a:lnSpc>
                <a:spcPct val="150000"/>
              </a:lnSpc>
            </a:pPr>
            <a:r>
              <a:rPr lang="en-US" sz="1800" b="1" dirty="0">
                <a:effectLst/>
                <a:latin typeface="Arial" panose="020B0604020202020204" pitchFamily="34" charset="0"/>
                <a:ea typeface="Times New Roman" panose="02020603050405020304" pitchFamily="18" charset="0"/>
                <a:cs typeface="Arial" panose="020B0604020202020204" pitchFamily="34" charset="0"/>
              </a:rPr>
              <a:t>Module name: Global Business Environment</a:t>
            </a:r>
            <a:endParaRPr lang="ru-MD" sz="1800" dirty="0">
              <a:effectLst/>
              <a:latin typeface="Times New Roman" panose="02020603050405020304" pitchFamily="18" charset="0"/>
              <a:ea typeface="Arial" panose="020B0604020202020204" pitchFamily="34" charset="0"/>
              <a:cs typeface="Arial" panose="020B0604020202020204" pitchFamily="34" charset="0"/>
            </a:endParaRPr>
          </a:p>
          <a:p>
            <a:pPr>
              <a:lnSpc>
                <a:spcPct val="150000"/>
              </a:lnSpc>
            </a:pPr>
            <a:r>
              <a:rPr lang="en-US" sz="1800" b="1" dirty="0">
                <a:effectLst/>
                <a:latin typeface="Arial" panose="020B0604020202020204" pitchFamily="34" charset="0"/>
                <a:ea typeface="Times New Roman" panose="02020603050405020304" pitchFamily="18" charset="0"/>
                <a:cs typeface="Arial" panose="020B0604020202020204" pitchFamily="34" charset="0"/>
              </a:rPr>
              <a:t>Lecturer: Dr. Hossein Shokri</a:t>
            </a:r>
            <a:endParaRPr lang="ru-MD"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Заголовок 7">
            <a:extLst>
              <a:ext uri="{FF2B5EF4-FFF2-40B4-BE49-F238E27FC236}">
                <a16:creationId xmlns:a16="http://schemas.microsoft.com/office/drawing/2014/main" id="{EA503C04-8D3F-02DD-7432-0AE8A4007DE8}"/>
              </a:ext>
            </a:extLst>
          </p:cNvPr>
          <p:cNvSpPr>
            <a:spLocks noGrp="1"/>
          </p:cNvSpPr>
          <p:nvPr>
            <p:ph type="title"/>
          </p:nvPr>
        </p:nvSpPr>
        <p:spPr>
          <a:xfrm>
            <a:off x="897486" y="1606269"/>
            <a:ext cx="10397027" cy="1400530"/>
          </a:xfrm>
        </p:spPr>
        <p:txBody>
          <a:bodyPr/>
          <a:lstStyle/>
          <a:p>
            <a:pPr algn="ctr"/>
            <a:r>
              <a:rPr lang="en-US" sz="24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analysis of business environmental factors in India and its impact on </a:t>
            </a:r>
            <a:r>
              <a:rPr lang="en-US" sz="2400" b="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Galvon</a:t>
            </a:r>
            <a:r>
              <a:rPr lang="en-US" sz="24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London business operations.</a:t>
            </a:r>
            <a:br>
              <a:rPr lang="ru-MD" sz="1800" dirty="0">
                <a:solidFill>
                  <a:schemeClr val="tx1"/>
                </a:solidFill>
                <a:effectLst/>
                <a:latin typeface="Times New Roman" panose="02020603050405020304" pitchFamily="18" charset="0"/>
                <a:ea typeface="Arial" panose="020B0604020202020204" pitchFamily="34" charset="0"/>
                <a:cs typeface="Arial" panose="020B0604020202020204" pitchFamily="34" charset="0"/>
              </a:rPr>
            </a:br>
            <a:endParaRPr lang="ru-MD" sz="2000" b="1" dirty="0">
              <a:solidFill>
                <a:schemeClr val="tx1"/>
              </a:solidFill>
              <a:latin typeface="+mj-lt"/>
            </a:endParaRPr>
          </a:p>
        </p:txBody>
      </p:sp>
    </p:spTree>
    <p:extLst>
      <p:ext uri="{BB962C8B-B14F-4D97-AF65-F5344CB8AC3E}">
        <p14:creationId xmlns:p14="http://schemas.microsoft.com/office/powerpoint/2010/main" val="471187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156"/>
        <p:cNvGrpSpPr/>
        <p:nvPr/>
      </p:nvGrpSpPr>
      <p:grpSpPr>
        <a:xfrm>
          <a:off x="0" y="0"/>
          <a:ext cx="0" cy="0"/>
          <a:chOff x="0" y="0"/>
          <a:chExt cx="0" cy="0"/>
        </a:xfrm>
      </p:grpSpPr>
      <p:sp>
        <p:nvSpPr>
          <p:cNvPr id="157" name="Google Shape;157;p20"/>
          <p:cNvSpPr txBox="1">
            <a:spLocks noGrp="1"/>
          </p:cNvSpPr>
          <p:nvPr>
            <p:ph type="title"/>
          </p:nvPr>
        </p:nvSpPr>
        <p:spPr>
          <a:xfrm>
            <a:off x="838200" y="278547"/>
            <a:ext cx="10515600" cy="722939"/>
          </a:xfrm>
          <a:prstGeom prst="rect">
            <a:avLst/>
          </a:prstGeom>
          <a:ln/>
        </p:spPr>
        <p:style>
          <a:lnRef idx="1">
            <a:schemeClr val="accent6"/>
          </a:lnRef>
          <a:fillRef idx="2">
            <a:schemeClr val="accent6"/>
          </a:fillRef>
          <a:effectRef idx="1">
            <a:schemeClr val="accent6"/>
          </a:effectRef>
          <a:fontRef idx="minor">
            <a:schemeClr val="dk1"/>
          </a:fontRef>
        </p:style>
        <p:txBody>
          <a:bodyPr spcFirstLastPara="1" wrap="square" lIns="91425" tIns="45700" rIns="91425" bIns="45700" anchor="t" anchorCtr="0">
            <a:noAutofit/>
          </a:bodyPr>
          <a:lstStyle/>
          <a:p>
            <a:pPr lvl="0" algn="ctr">
              <a:buSzPts val="4200"/>
            </a:pPr>
            <a:r>
              <a:rPr lang="en-US" sz="2000" b="1" dirty="0">
                <a:solidFill>
                  <a:schemeClr val="tx1">
                    <a:lumMod val="95000"/>
                    <a:lumOff val="5000"/>
                  </a:schemeClr>
                </a:solidFill>
              </a:rPr>
              <a:t>Introduction to the context of international business and business environmental analysis and organizational strategy.</a:t>
            </a:r>
            <a:endParaRPr lang="en-IN" sz="2000" dirty="0">
              <a:solidFill>
                <a:schemeClr val="tx1">
                  <a:lumMod val="95000"/>
                  <a:lumOff val="5000"/>
                </a:schemeClr>
              </a:solidFill>
            </a:endParaRPr>
          </a:p>
        </p:txBody>
      </p:sp>
      <p:sp>
        <p:nvSpPr>
          <p:cNvPr id="158" name="Google Shape;158;p20"/>
          <p:cNvSpPr txBox="1">
            <a:spLocks noGrp="1"/>
          </p:cNvSpPr>
          <p:nvPr>
            <p:ph type="body" idx="1"/>
          </p:nvPr>
        </p:nvSpPr>
        <p:spPr>
          <a:xfrm>
            <a:off x="361241" y="1748745"/>
            <a:ext cx="5961516" cy="3915682"/>
          </a:xfrm>
          <a:prstGeom prst="rect">
            <a:avLst/>
          </a:prstGeom>
          <a:solidFill>
            <a:schemeClr val="accent3">
              <a:lumMod val="50000"/>
            </a:schemeClr>
          </a:solidFill>
          <a:ln>
            <a:solidFill>
              <a:schemeClr val="bg1"/>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a:bodyPr>
          <a:lstStyle/>
          <a:p>
            <a:r>
              <a:rPr lang="en-US" dirty="0"/>
              <a:t>The term "international business" pertains to the global transfer of commodities, services, assets, money, and information between nations.</a:t>
            </a:r>
          </a:p>
          <a:p>
            <a:r>
              <a:rPr lang="en-US" dirty="0"/>
              <a:t>Analyzing internal and external factors that impact a company's operations is a fundamental principle of the business environment analysis framework. </a:t>
            </a:r>
          </a:p>
          <a:p>
            <a:r>
              <a:rPr lang="en-US" dirty="0"/>
              <a:t>The organization has developed several strategies, including the approach of targeting a specific segment of the market.</a:t>
            </a:r>
          </a:p>
        </p:txBody>
      </p:sp>
      <p:pic>
        <p:nvPicPr>
          <p:cNvPr id="2" name="Picture 2" descr="Think Global - 5 benefits of Global Expansion"/>
          <p:cNvPicPr>
            <a:picLocks noChangeAspect="1" noChangeArrowheads="1"/>
          </p:cNvPicPr>
          <p:nvPr/>
        </p:nvPicPr>
        <p:blipFill rotWithShape="1">
          <a:blip r:embed="rId3">
            <a:extLst>
              <a:ext uri="{28A0092B-C50C-407E-A947-70E740481C1C}">
                <a14:useLocalDpi xmlns:a14="http://schemas.microsoft.com/office/drawing/2010/main" val="0"/>
              </a:ext>
            </a:extLst>
          </a:blip>
          <a:srcRect t="12480" b="15223"/>
          <a:stretch/>
        </p:blipFill>
        <p:spPr bwMode="auto">
          <a:xfrm>
            <a:off x="6651171" y="2122714"/>
            <a:ext cx="4898572" cy="31677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164"/>
        <p:cNvGrpSpPr/>
        <p:nvPr/>
      </p:nvGrpSpPr>
      <p:grpSpPr>
        <a:xfrm>
          <a:off x="0" y="0"/>
          <a:ext cx="0" cy="0"/>
          <a:chOff x="0" y="0"/>
          <a:chExt cx="0" cy="0"/>
        </a:xfrm>
      </p:grpSpPr>
      <p:sp>
        <p:nvSpPr>
          <p:cNvPr id="165" name="Google Shape;165;p21"/>
          <p:cNvSpPr txBox="1">
            <a:spLocks noGrp="1"/>
          </p:cNvSpPr>
          <p:nvPr>
            <p:ph type="title"/>
          </p:nvPr>
        </p:nvSpPr>
        <p:spPr>
          <a:xfrm>
            <a:off x="402771" y="420061"/>
            <a:ext cx="11310258" cy="766482"/>
          </a:xfrm>
          <a:prstGeom prst="rect">
            <a:avLst/>
          </a:prstGeom>
          <a:ln/>
        </p:spPr>
        <p:style>
          <a:lnRef idx="1">
            <a:schemeClr val="accent6"/>
          </a:lnRef>
          <a:fillRef idx="2">
            <a:schemeClr val="accent6"/>
          </a:fillRef>
          <a:effectRef idx="1">
            <a:schemeClr val="accent6"/>
          </a:effectRef>
          <a:fontRef idx="minor">
            <a:schemeClr val="dk1"/>
          </a:fontRef>
        </p:style>
        <p:txBody>
          <a:bodyPr spcFirstLastPara="1" wrap="square" lIns="91425" tIns="45700" rIns="91425" bIns="45700" anchor="t" anchorCtr="0">
            <a:noAutofit/>
          </a:bodyPr>
          <a:lstStyle/>
          <a:p>
            <a:pPr algn="ctr">
              <a:buSzPts val="4200"/>
            </a:pPr>
            <a:r>
              <a:rPr lang="en-US" sz="2800" b="1" dirty="0">
                <a:solidFill>
                  <a:schemeClr val="tx1">
                    <a:lumMod val="95000"/>
                    <a:lumOff val="5000"/>
                  </a:schemeClr>
                </a:solidFill>
              </a:rPr>
              <a:t>Brief introduction to the selected developing country: India</a:t>
            </a:r>
            <a:endParaRPr lang="en-IN" sz="2800" b="1" dirty="0">
              <a:solidFill>
                <a:schemeClr val="tx1">
                  <a:lumMod val="95000"/>
                  <a:lumOff val="5000"/>
                </a:schemeClr>
              </a:solidFill>
            </a:endParaRPr>
          </a:p>
        </p:txBody>
      </p:sp>
      <p:sp>
        <p:nvSpPr>
          <p:cNvPr id="166" name="Google Shape;166;p21"/>
          <p:cNvSpPr txBox="1">
            <a:spLocks noGrp="1"/>
          </p:cNvSpPr>
          <p:nvPr>
            <p:ph type="body" idx="1"/>
          </p:nvPr>
        </p:nvSpPr>
        <p:spPr>
          <a:xfrm>
            <a:off x="326571" y="1371599"/>
            <a:ext cx="5508172" cy="4974771"/>
          </a:xfrm>
          <a:prstGeom prst="rect">
            <a:avLst/>
          </a:prstGeom>
          <a:solidFill>
            <a:schemeClr val="accent3">
              <a:lumMod val="50000"/>
            </a:schemeClr>
          </a:solidFill>
          <a:ln>
            <a:solidFill>
              <a:schemeClr val="bg1"/>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92500" lnSpcReduction="20000"/>
          </a:bodyPr>
          <a:lstStyle/>
          <a:p>
            <a:r>
              <a:rPr lang="en-US" dirty="0"/>
              <a:t>India has sustained its status as one of the nations with the swiftest economic growth rates, even several decades following its independence.</a:t>
            </a:r>
          </a:p>
          <a:p>
            <a:r>
              <a:rPr lang="en-US" dirty="0"/>
              <a:t>India exhibits a higher population density than affluent nations, coupled with elevated levels of infant mortality and a reduced life expectancy.</a:t>
            </a:r>
          </a:p>
          <a:p>
            <a:r>
              <a:rPr lang="en-US" dirty="0"/>
              <a:t>India's per capita income was reported to be $83, and its value was recorded as $83 in the 2017 report by the International Monetary Fund. According to The World Bank (2023), India ranked 140th out of 188 countries (The World Bank, 2023)</a:t>
            </a:r>
          </a:p>
          <a:p>
            <a:r>
              <a:rPr lang="en-US" dirty="0"/>
              <a:t>As per the Indian Trade Portal's report in 2014, India has entered into several bilateral and multilateral trade agreements with various nations to enhance its involvement in global trade.</a:t>
            </a:r>
          </a:p>
        </p:txBody>
      </p:sp>
      <p:pic>
        <p:nvPicPr>
          <p:cNvPr id="8196" name="Picture 4" descr="India | History, Map, Population, Economy, &amp; Facts | Britanni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71" y="1480458"/>
            <a:ext cx="5380716" cy="49094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172"/>
        <p:cNvGrpSpPr/>
        <p:nvPr/>
      </p:nvGrpSpPr>
      <p:grpSpPr>
        <a:xfrm>
          <a:off x="0" y="0"/>
          <a:ext cx="0" cy="0"/>
          <a:chOff x="0" y="0"/>
          <a:chExt cx="0" cy="0"/>
        </a:xfrm>
      </p:grpSpPr>
      <p:sp>
        <p:nvSpPr>
          <p:cNvPr id="173" name="Google Shape;173;p22"/>
          <p:cNvSpPr txBox="1">
            <a:spLocks noGrp="1"/>
          </p:cNvSpPr>
          <p:nvPr>
            <p:ph type="title"/>
          </p:nvPr>
        </p:nvSpPr>
        <p:spPr>
          <a:xfrm>
            <a:off x="348343" y="158805"/>
            <a:ext cx="11353800" cy="1180138"/>
          </a:xfrm>
          <a:prstGeom prst="rect">
            <a:avLst/>
          </a:prstGeom>
          <a:ln/>
        </p:spPr>
        <p:style>
          <a:lnRef idx="1">
            <a:schemeClr val="accent6"/>
          </a:lnRef>
          <a:fillRef idx="2">
            <a:schemeClr val="accent6"/>
          </a:fillRef>
          <a:effectRef idx="1">
            <a:schemeClr val="accent6"/>
          </a:effectRef>
          <a:fontRef idx="minor">
            <a:schemeClr val="dk1"/>
          </a:fontRef>
        </p:style>
        <p:txBody>
          <a:bodyPr spcFirstLastPara="1" wrap="square" lIns="91425" tIns="45700" rIns="91425" bIns="45700" anchor="t" anchorCtr="0">
            <a:noAutofit/>
          </a:bodyPr>
          <a:lstStyle/>
          <a:p>
            <a:pPr lvl="0" algn="ctr">
              <a:buSzPts val="4200"/>
            </a:pPr>
            <a:r>
              <a:rPr lang="en-US" sz="3200" b="1" dirty="0">
                <a:solidFill>
                  <a:schemeClr val="tx1">
                    <a:lumMod val="95000"/>
                    <a:lumOff val="5000"/>
                  </a:schemeClr>
                </a:solidFill>
              </a:rPr>
              <a:t>PESTLE analysis of the fashion brand Galvan London in India</a:t>
            </a:r>
            <a:endParaRPr lang="en-IN" sz="3200" dirty="0">
              <a:solidFill>
                <a:schemeClr val="tx1">
                  <a:lumMod val="95000"/>
                  <a:lumOff val="5000"/>
                </a:schemeClr>
              </a:solidFill>
            </a:endParaRPr>
          </a:p>
        </p:txBody>
      </p:sp>
      <p:sp>
        <p:nvSpPr>
          <p:cNvPr id="174" name="Google Shape;174;p22"/>
          <p:cNvSpPr txBox="1">
            <a:spLocks noGrp="1"/>
          </p:cNvSpPr>
          <p:nvPr>
            <p:ph type="body" idx="1"/>
          </p:nvPr>
        </p:nvSpPr>
        <p:spPr>
          <a:xfrm>
            <a:off x="468086" y="1614261"/>
            <a:ext cx="11114314" cy="5026025"/>
          </a:xfrm>
          <a:prstGeom prst="rect">
            <a:avLst/>
          </a:prstGeom>
          <a:solidFill>
            <a:schemeClr val="accent3">
              <a:lumMod val="50000"/>
            </a:schemeClr>
          </a:solidFill>
          <a:ln>
            <a:solidFill>
              <a:schemeClr val="bg1"/>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77500" lnSpcReduction="20000"/>
          </a:bodyPr>
          <a:lstStyle/>
          <a:p>
            <a:pPr algn="just">
              <a:lnSpc>
                <a:spcPct val="170000"/>
              </a:lnSpc>
            </a:pPr>
            <a:r>
              <a:rPr lang="en-US" sz="2300" b="1" dirty="0"/>
              <a:t>Political:</a:t>
            </a:r>
          </a:p>
          <a:p>
            <a:pPr algn="just">
              <a:lnSpc>
                <a:spcPct val="170000"/>
              </a:lnSpc>
            </a:pPr>
            <a:r>
              <a:rPr lang="en-US" dirty="0"/>
              <a:t>The political landscape is significantly influenced not solely by the actions of the governing body but also by the individual agendas of politicians and the ideological foundations of the primary political factions. </a:t>
            </a:r>
          </a:p>
          <a:p>
            <a:pPr algn="just">
              <a:lnSpc>
                <a:spcPct val="170000"/>
              </a:lnSpc>
            </a:pPr>
            <a:r>
              <a:rPr lang="en-US" dirty="0"/>
              <a:t>Consequently, several political factors impact the business environment in India, particularly in relation to the environment.</a:t>
            </a:r>
          </a:p>
          <a:p>
            <a:pPr algn="just">
              <a:lnSpc>
                <a:spcPct val="170000"/>
              </a:lnSpc>
            </a:pPr>
            <a:r>
              <a:rPr lang="en-US" dirty="0"/>
              <a:t>The government of the Union implements a comprehensive taxation system that encompasses various forms of taxes, including income tax and sales and services tax. </a:t>
            </a:r>
          </a:p>
          <a:p>
            <a:pPr algn="just">
              <a:lnSpc>
                <a:spcPct val="170000"/>
              </a:lnSpc>
            </a:pPr>
            <a:r>
              <a:rPr lang="en-US" sz="2300" b="1" dirty="0"/>
              <a:t>Economic Factors:</a:t>
            </a:r>
          </a:p>
          <a:p>
            <a:pPr algn="just">
              <a:lnSpc>
                <a:spcPct val="170000"/>
              </a:lnSpc>
            </a:pPr>
            <a:r>
              <a:rPr lang="en-US" dirty="0"/>
              <a:t>The Industrial Reform Policy (IRP) was introduced by the Indian government in 1991 to bring about a significant transformation in the country's economy. This policy has since gained widespread recognition and acclaim. </a:t>
            </a:r>
          </a:p>
          <a:p>
            <a:pPr algn="just">
              <a:lnSpc>
                <a:spcPct val="170000"/>
              </a:lnSpc>
            </a:pPr>
            <a:r>
              <a:rPr lang="en-US" dirty="0"/>
              <a:t>The preceding sentence alludes to two specific undertakings: "the liberalization of foreign capital" and "the reduction of business licensing."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C5E85-0CA6-433D-AFD0-EDE14621CA8D}"/>
              </a:ext>
            </a:extLst>
          </p:cNvPr>
          <p:cNvSpPr>
            <a:spLocks noGrp="1"/>
          </p:cNvSpPr>
          <p:nvPr>
            <p:ph type="title"/>
          </p:nvPr>
        </p:nvSpPr>
        <p:spPr>
          <a:xfrm>
            <a:off x="1567541" y="322090"/>
            <a:ext cx="8831635" cy="603196"/>
          </a:xfrm>
        </p:spPr>
        <p:style>
          <a:lnRef idx="1">
            <a:schemeClr val="accent6"/>
          </a:lnRef>
          <a:fillRef idx="2">
            <a:schemeClr val="accent6"/>
          </a:fillRef>
          <a:effectRef idx="1">
            <a:schemeClr val="accent6"/>
          </a:effectRef>
          <a:fontRef idx="minor">
            <a:schemeClr val="dk1"/>
          </a:fontRef>
        </p:style>
        <p:txBody>
          <a:bodyPr/>
          <a:lstStyle/>
          <a:p>
            <a:pPr algn="ctr"/>
            <a:r>
              <a:rPr lang="en-GB" sz="3600" b="1" dirty="0">
                <a:solidFill>
                  <a:schemeClr val="tx1">
                    <a:lumMod val="95000"/>
                    <a:lumOff val="5000"/>
                  </a:schemeClr>
                </a:solidFill>
              </a:rPr>
              <a:t>PESTLE analysis</a:t>
            </a:r>
          </a:p>
        </p:txBody>
      </p:sp>
      <p:sp>
        <p:nvSpPr>
          <p:cNvPr id="3" name="Text Placeholder 2">
            <a:extLst>
              <a:ext uri="{FF2B5EF4-FFF2-40B4-BE49-F238E27FC236}">
                <a16:creationId xmlns:a16="http://schemas.microsoft.com/office/drawing/2014/main" id="{4469D8F6-9F45-47A5-B774-14AB8305D3A7}"/>
              </a:ext>
            </a:extLst>
          </p:cNvPr>
          <p:cNvSpPr>
            <a:spLocks noGrp="1"/>
          </p:cNvSpPr>
          <p:nvPr>
            <p:ph type="body" idx="1"/>
          </p:nvPr>
        </p:nvSpPr>
        <p:spPr>
          <a:xfrm>
            <a:off x="1103312" y="1973489"/>
            <a:ext cx="4396339" cy="4195763"/>
          </a:xfrm>
          <a:solidFill>
            <a:schemeClr val="accent3">
              <a:lumMod val="50000"/>
            </a:schemeClr>
          </a:solidFill>
          <a:ln>
            <a:solidFill>
              <a:schemeClr val="bg1"/>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a:bodyPr>
          <a:lstStyle/>
          <a:p>
            <a:r>
              <a:rPr lang="en-US" b="1" dirty="0"/>
              <a:t>Social Factors :</a:t>
            </a:r>
            <a:endParaRPr lang="en-US" dirty="0"/>
          </a:p>
          <a:p>
            <a:r>
              <a:rPr lang="en-US" dirty="0"/>
              <a:t>The economic activities of a nation are influenced by the sociocultural traditions that are prevalent in that nation. </a:t>
            </a:r>
          </a:p>
          <a:p>
            <a:r>
              <a:rPr lang="en-US" dirty="0"/>
              <a:t>The fashion enterprise can conveniently conduct commercial activities in this area due to the profusion of apparel that conforms to the local cultural norms.</a:t>
            </a:r>
          </a:p>
        </p:txBody>
      </p:sp>
      <p:sp>
        <p:nvSpPr>
          <p:cNvPr id="4" name="Text Placeholder 3">
            <a:extLst>
              <a:ext uri="{FF2B5EF4-FFF2-40B4-BE49-F238E27FC236}">
                <a16:creationId xmlns:a16="http://schemas.microsoft.com/office/drawing/2014/main" id="{004C14DE-6C11-4AE8-9CFC-71B2634C44D8}"/>
              </a:ext>
            </a:extLst>
          </p:cNvPr>
          <p:cNvSpPr>
            <a:spLocks noGrp="1"/>
          </p:cNvSpPr>
          <p:nvPr>
            <p:ph type="body" idx="2"/>
          </p:nvPr>
        </p:nvSpPr>
        <p:spPr>
          <a:xfrm>
            <a:off x="6444343" y="1969008"/>
            <a:ext cx="4887685" cy="4192308"/>
          </a:xfrm>
          <a:solidFill>
            <a:schemeClr val="accent3">
              <a:lumMod val="50000"/>
            </a:schemeClr>
          </a:solidFill>
          <a:ln>
            <a:solidFill>
              <a:schemeClr val="bg1"/>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a:bodyPr>
          <a:lstStyle/>
          <a:p>
            <a:r>
              <a:rPr lang="en-US" b="1" dirty="0"/>
              <a:t>Technological factors :</a:t>
            </a:r>
            <a:endParaRPr lang="en-US" dirty="0"/>
          </a:p>
          <a:p>
            <a:r>
              <a:rPr lang="en-US" dirty="0"/>
              <a:t>The Indian information technology (IT) industry is currently performing </a:t>
            </a:r>
            <a:r>
              <a:rPr lang="en-US" dirty="0" err="1"/>
              <a:t>favourably</a:t>
            </a:r>
            <a:r>
              <a:rPr lang="en-US" dirty="0"/>
              <a:t>.</a:t>
            </a:r>
          </a:p>
          <a:p>
            <a:r>
              <a:rPr lang="en-US" dirty="0"/>
              <a:t>Throughout history, the Indian populace has consistently enjoyed access to global marketplaces. </a:t>
            </a:r>
          </a:p>
          <a:p>
            <a:r>
              <a:rPr lang="en-US" dirty="0"/>
              <a:t>Consequently, there has been an enhancement in the nation's financial status and an increase in the flow of funds. </a:t>
            </a:r>
          </a:p>
        </p:txBody>
      </p:sp>
    </p:spTree>
    <p:extLst>
      <p:ext uri="{BB962C8B-B14F-4D97-AF65-F5344CB8AC3E}">
        <p14:creationId xmlns:p14="http://schemas.microsoft.com/office/powerpoint/2010/main" val="533813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964F8-3F47-4D9F-B66A-41FAF1E7B0F6}"/>
              </a:ext>
            </a:extLst>
          </p:cNvPr>
          <p:cNvSpPr>
            <a:spLocks noGrp="1"/>
          </p:cNvSpPr>
          <p:nvPr>
            <p:ph type="title"/>
          </p:nvPr>
        </p:nvSpPr>
        <p:spPr>
          <a:xfrm>
            <a:off x="2177143" y="267661"/>
            <a:ext cx="7873691" cy="788253"/>
          </a:xfrm>
        </p:spPr>
        <p:style>
          <a:lnRef idx="1">
            <a:schemeClr val="accent5"/>
          </a:lnRef>
          <a:fillRef idx="2">
            <a:schemeClr val="accent5"/>
          </a:fillRef>
          <a:effectRef idx="1">
            <a:schemeClr val="accent5"/>
          </a:effectRef>
          <a:fontRef idx="minor">
            <a:schemeClr val="dk1"/>
          </a:fontRef>
        </p:style>
        <p:txBody>
          <a:bodyPr/>
          <a:lstStyle/>
          <a:p>
            <a:pPr algn="ctr"/>
            <a:r>
              <a:rPr lang="en-GB" b="1" dirty="0">
                <a:solidFill>
                  <a:schemeClr val="tx1">
                    <a:lumMod val="95000"/>
                    <a:lumOff val="5000"/>
                  </a:schemeClr>
                </a:solidFill>
              </a:rPr>
              <a:t>PESTLE analysis</a:t>
            </a:r>
          </a:p>
        </p:txBody>
      </p:sp>
      <p:sp>
        <p:nvSpPr>
          <p:cNvPr id="3" name="Text Placeholder 2">
            <a:extLst>
              <a:ext uri="{FF2B5EF4-FFF2-40B4-BE49-F238E27FC236}">
                <a16:creationId xmlns:a16="http://schemas.microsoft.com/office/drawing/2014/main" id="{3D1FB7D1-D3C0-4B96-B486-710DABF041B1}"/>
              </a:ext>
            </a:extLst>
          </p:cNvPr>
          <p:cNvSpPr>
            <a:spLocks noGrp="1"/>
          </p:cNvSpPr>
          <p:nvPr>
            <p:ph type="body" idx="1"/>
          </p:nvPr>
        </p:nvSpPr>
        <p:spPr>
          <a:xfrm>
            <a:off x="210684" y="1842862"/>
            <a:ext cx="5406345" cy="4195763"/>
          </a:xfrm>
        </p:spPr>
        <p:style>
          <a:lnRef idx="1">
            <a:schemeClr val="accent6"/>
          </a:lnRef>
          <a:fillRef idx="2">
            <a:schemeClr val="accent6"/>
          </a:fillRef>
          <a:effectRef idx="1">
            <a:schemeClr val="accent6"/>
          </a:effectRef>
          <a:fontRef idx="minor">
            <a:schemeClr val="dk1"/>
          </a:fontRef>
        </p:style>
        <p:txBody>
          <a:bodyPr>
            <a:normAutofit/>
          </a:bodyPr>
          <a:lstStyle/>
          <a:p>
            <a:r>
              <a:rPr lang="en-US" b="1" dirty="0">
                <a:solidFill>
                  <a:schemeClr val="tx1">
                    <a:lumMod val="95000"/>
                    <a:lumOff val="5000"/>
                  </a:schemeClr>
                </a:solidFill>
              </a:rPr>
              <a:t>Legal Factors:</a:t>
            </a:r>
          </a:p>
          <a:p>
            <a:r>
              <a:rPr lang="en-US" dirty="0">
                <a:solidFill>
                  <a:schemeClr val="tx1">
                    <a:lumMod val="95000"/>
                    <a:lumOff val="5000"/>
                  </a:schemeClr>
                </a:solidFill>
              </a:rPr>
              <a:t>India has recently enacted legislation prohibiting discrimination against individuals with disabilities, increasing the minimum wage, and promoting recycling. </a:t>
            </a:r>
          </a:p>
          <a:p>
            <a:r>
              <a:rPr lang="en-US" dirty="0">
                <a:solidFill>
                  <a:schemeClr val="tx1">
                    <a:lumMod val="95000"/>
                    <a:lumOff val="5000"/>
                  </a:schemeClr>
                </a:solidFill>
              </a:rPr>
              <a:t>Additional regulations mandate an increase in the quantity of paper required for recycling. </a:t>
            </a:r>
          </a:p>
          <a:p>
            <a:r>
              <a:rPr lang="en-US" dirty="0">
                <a:solidFill>
                  <a:schemeClr val="tx1">
                    <a:lumMod val="95000"/>
                    <a:lumOff val="5000"/>
                  </a:schemeClr>
                </a:solidFill>
              </a:rPr>
              <a:t>Thus, this framework maintains the principles of equitable treatment, non-discrimination in the workplace, and ethical conduct.</a:t>
            </a:r>
          </a:p>
        </p:txBody>
      </p:sp>
      <p:sp>
        <p:nvSpPr>
          <p:cNvPr id="4" name="Text Placeholder 3">
            <a:extLst>
              <a:ext uri="{FF2B5EF4-FFF2-40B4-BE49-F238E27FC236}">
                <a16:creationId xmlns:a16="http://schemas.microsoft.com/office/drawing/2014/main" id="{3CA617D3-547B-480F-B9B0-7A3099345435}"/>
              </a:ext>
            </a:extLst>
          </p:cNvPr>
          <p:cNvSpPr>
            <a:spLocks noGrp="1"/>
          </p:cNvSpPr>
          <p:nvPr>
            <p:ph type="body" idx="2"/>
          </p:nvPr>
        </p:nvSpPr>
        <p:spPr>
          <a:xfrm>
            <a:off x="6139544" y="1860149"/>
            <a:ext cx="5435292" cy="4200245"/>
          </a:xfrm>
        </p:spPr>
        <p:style>
          <a:lnRef idx="1">
            <a:schemeClr val="accent2"/>
          </a:lnRef>
          <a:fillRef idx="2">
            <a:schemeClr val="accent2"/>
          </a:fillRef>
          <a:effectRef idx="1">
            <a:schemeClr val="accent2"/>
          </a:effectRef>
          <a:fontRef idx="minor">
            <a:schemeClr val="dk1"/>
          </a:fontRef>
        </p:style>
        <p:txBody>
          <a:bodyPr>
            <a:normAutofit/>
          </a:bodyPr>
          <a:lstStyle/>
          <a:p>
            <a:r>
              <a:rPr lang="en-US" b="1" dirty="0">
                <a:solidFill>
                  <a:schemeClr val="tx1">
                    <a:lumMod val="95000"/>
                    <a:lumOff val="5000"/>
                  </a:schemeClr>
                </a:solidFill>
              </a:rPr>
              <a:t>Environmental Factors :</a:t>
            </a:r>
          </a:p>
          <a:p>
            <a:r>
              <a:rPr lang="en-US" dirty="0">
                <a:solidFill>
                  <a:schemeClr val="tx1">
                    <a:lumMod val="95000"/>
                    <a:lumOff val="5000"/>
                  </a:schemeClr>
                </a:solidFill>
              </a:rPr>
              <a:t>The escalation of pollution levels and its detrimental impact on public health and safety has raised concerns for the nation in light of the process of industrialization. </a:t>
            </a:r>
          </a:p>
          <a:p>
            <a:r>
              <a:rPr lang="en-US" dirty="0">
                <a:solidFill>
                  <a:schemeClr val="tx1">
                    <a:lumMod val="95000"/>
                    <a:lumOff val="5000"/>
                  </a:schemeClr>
                </a:solidFill>
              </a:rPr>
              <a:t>Implementing strategies such as improved waste management, decreased dependence on transportation, and minimized utilization of animal skin in manufacturing commodities are recommended.</a:t>
            </a:r>
          </a:p>
        </p:txBody>
      </p:sp>
    </p:spTree>
    <p:extLst>
      <p:ext uri="{BB962C8B-B14F-4D97-AF65-F5344CB8AC3E}">
        <p14:creationId xmlns:p14="http://schemas.microsoft.com/office/powerpoint/2010/main" val="1892323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4235F-749D-4A60-9C22-22C9FA321D4E}"/>
              </a:ext>
            </a:extLst>
          </p:cNvPr>
          <p:cNvSpPr>
            <a:spLocks noGrp="1"/>
          </p:cNvSpPr>
          <p:nvPr>
            <p:ph type="title"/>
          </p:nvPr>
        </p:nvSpPr>
        <p:spPr>
          <a:xfrm>
            <a:off x="3378425" y="594232"/>
            <a:ext cx="6418718" cy="777368"/>
          </a:xfrm>
        </p:spPr>
        <p:style>
          <a:lnRef idx="1">
            <a:schemeClr val="accent6"/>
          </a:lnRef>
          <a:fillRef idx="2">
            <a:schemeClr val="accent6"/>
          </a:fillRef>
          <a:effectRef idx="1">
            <a:schemeClr val="accent6"/>
          </a:effectRef>
          <a:fontRef idx="minor">
            <a:schemeClr val="dk1"/>
          </a:fontRef>
        </p:style>
        <p:txBody>
          <a:bodyPr/>
          <a:lstStyle/>
          <a:p>
            <a:pPr algn="ctr"/>
            <a:r>
              <a:rPr lang="en-GB" b="1" dirty="0">
                <a:solidFill>
                  <a:schemeClr val="tx1">
                    <a:lumMod val="95000"/>
                    <a:lumOff val="5000"/>
                  </a:schemeClr>
                </a:solidFill>
              </a:rPr>
              <a:t>Porter’s Five Forces </a:t>
            </a:r>
          </a:p>
        </p:txBody>
      </p:sp>
      <p:sp>
        <p:nvSpPr>
          <p:cNvPr id="3" name="Text Placeholder 2">
            <a:extLst>
              <a:ext uri="{FF2B5EF4-FFF2-40B4-BE49-F238E27FC236}">
                <a16:creationId xmlns:a16="http://schemas.microsoft.com/office/drawing/2014/main" id="{0FD56D22-8A1A-4F55-BBA8-A4FF2CEBAAFC}"/>
              </a:ext>
            </a:extLst>
          </p:cNvPr>
          <p:cNvSpPr>
            <a:spLocks noGrp="1"/>
          </p:cNvSpPr>
          <p:nvPr>
            <p:ph type="body" idx="1"/>
          </p:nvPr>
        </p:nvSpPr>
        <p:spPr>
          <a:xfrm>
            <a:off x="580798" y="1690462"/>
            <a:ext cx="10936288" cy="4949824"/>
          </a:xfrm>
          <a:solidFill>
            <a:schemeClr val="accent3">
              <a:lumMod val="50000"/>
            </a:schemeClr>
          </a:solidFill>
          <a:ln>
            <a:solidFill>
              <a:schemeClr val="bg1"/>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Autofit/>
          </a:bodyPr>
          <a:lstStyle/>
          <a:p>
            <a:pPr algn="just"/>
            <a:r>
              <a:rPr lang="en-US" sz="1600" b="1" dirty="0"/>
              <a:t>The threat of new entrants</a:t>
            </a:r>
            <a:endParaRPr lang="en-US" sz="1600" dirty="0"/>
          </a:p>
          <a:p>
            <a:pPr algn="just"/>
            <a:r>
              <a:rPr lang="en-US" sz="1600" dirty="0"/>
              <a:t>The significant initial costs involved in launching a fashion retail enterprise, including expenses related to physical space, stock, and promotional activities, may pose a significant obstacle for the Galvan-London fashion label. </a:t>
            </a:r>
          </a:p>
          <a:p>
            <a:pPr algn="just"/>
            <a:r>
              <a:rPr lang="en-US" sz="1600" dirty="0"/>
              <a:t>Established competitors such as Lee and Zara possess a notable edge in customer loyalty and brand recognition.</a:t>
            </a:r>
          </a:p>
          <a:p>
            <a:pPr algn="just"/>
            <a:r>
              <a:rPr lang="en-US" sz="1600" b="1" dirty="0"/>
              <a:t>The bargaining power of suppliers </a:t>
            </a:r>
            <a:endParaRPr lang="en-US" sz="1600" dirty="0"/>
          </a:p>
          <a:p>
            <a:pPr algn="just"/>
            <a:r>
              <a:rPr lang="en-US" sz="1600" dirty="0"/>
              <a:t>The ascendancy of fast fashion has led to a decline in the bargaining power of suppliers due to the heightened demands placed on them to manufacture goods in a more efficient and cost-effective manner.</a:t>
            </a:r>
          </a:p>
          <a:p>
            <a:pPr algn="just"/>
            <a:r>
              <a:rPr lang="en-US" sz="1600" b="1" dirty="0"/>
              <a:t>The bargaining power of buyers</a:t>
            </a:r>
            <a:endParaRPr lang="en-US" sz="1600" dirty="0"/>
          </a:p>
          <a:p>
            <a:pPr algn="just"/>
            <a:r>
              <a:rPr lang="en-US" sz="1600" dirty="0"/>
              <a:t>The enhanced capacity of consumers to engage in negotiations can be attributed to the widespread availability of alternatively options and the increasing prevalence of digital platforms (Bush, 2020). </a:t>
            </a:r>
          </a:p>
          <a:p>
            <a:pPr algn="just"/>
            <a:r>
              <a:rPr lang="en-US" sz="1600" dirty="0"/>
              <a:t>These platforms have facilitated the disclosure of information pertaining to products and pricing, thereby enabling consumers to make more informed decisions. </a:t>
            </a:r>
          </a:p>
          <a:p>
            <a:pPr algn="just"/>
            <a:endParaRPr lang="en-US" sz="1600" dirty="0"/>
          </a:p>
        </p:txBody>
      </p:sp>
    </p:spTree>
    <p:extLst>
      <p:ext uri="{BB962C8B-B14F-4D97-AF65-F5344CB8AC3E}">
        <p14:creationId xmlns:p14="http://schemas.microsoft.com/office/powerpoint/2010/main" val="341749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E3D3F-9CDF-45A8-BF0C-B7255925E562}"/>
              </a:ext>
            </a:extLst>
          </p:cNvPr>
          <p:cNvSpPr>
            <a:spLocks noGrp="1"/>
          </p:cNvSpPr>
          <p:nvPr>
            <p:ph type="title"/>
          </p:nvPr>
        </p:nvSpPr>
        <p:spPr>
          <a:xfrm>
            <a:off x="929140" y="311203"/>
            <a:ext cx="9404723" cy="810026"/>
          </a:xfrm>
        </p:spPr>
        <p:style>
          <a:lnRef idx="1">
            <a:schemeClr val="accent6"/>
          </a:lnRef>
          <a:fillRef idx="2">
            <a:schemeClr val="accent6"/>
          </a:fillRef>
          <a:effectRef idx="1">
            <a:schemeClr val="accent6"/>
          </a:effectRef>
          <a:fontRef idx="minor">
            <a:schemeClr val="dk1"/>
          </a:fontRef>
        </p:style>
        <p:txBody>
          <a:bodyPr/>
          <a:lstStyle/>
          <a:p>
            <a:pPr algn="ctr"/>
            <a:r>
              <a:rPr lang="en-GB" b="1" dirty="0">
                <a:solidFill>
                  <a:schemeClr val="tx1">
                    <a:lumMod val="95000"/>
                    <a:lumOff val="5000"/>
                  </a:schemeClr>
                </a:solidFill>
              </a:rPr>
              <a:t>Porter’s Five Forces</a:t>
            </a:r>
          </a:p>
        </p:txBody>
      </p:sp>
      <p:sp>
        <p:nvSpPr>
          <p:cNvPr id="3" name="Text Placeholder 2">
            <a:extLst>
              <a:ext uri="{FF2B5EF4-FFF2-40B4-BE49-F238E27FC236}">
                <a16:creationId xmlns:a16="http://schemas.microsoft.com/office/drawing/2014/main" id="{0371D4FB-5DEA-4586-B3BF-5ED8065BBD39}"/>
              </a:ext>
            </a:extLst>
          </p:cNvPr>
          <p:cNvSpPr>
            <a:spLocks noGrp="1"/>
          </p:cNvSpPr>
          <p:nvPr>
            <p:ph type="body" idx="1"/>
          </p:nvPr>
        </p:nvSpPr>
        <p:spPr>
          <a:xfrm>
            <a:off x="500743" y="1744889"/>
            <a:ext cx="6204857" cy="4264025"/>
          </a:xfrm>
          <a:solidFill>
            <a:schemeClr val="accent3">
              <a:lumMod val="50000"/>
            </a:schemeClr>
          </a:solidFill>
          <a:ln>
            <a:solidFill>
              <a:schemeClr val="bg1">
                <a:lumMod val="95000"/>
              </a:schemeClr>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92500" lnSpcReduction="20000"/>
          </a:bodyPr>
          <a:lstStyle/>
          <a:p>
            <a:r>
              <a:rPr lang="en-US" b="1" dirty="0"/>
              <a:t>The threat of substitute products </a:t>
            </a:r>
            <a:endParaRPr lang="en-US" dirty="0"/>
          </a:p>
          <a:p>
            <a:r>
              <a:rPr lang="en-US" dirty="0"/>
              <a:t>The contemporary consumer is increasingly aware of the detrimental effects of fast fashion on the environment. </a:t>
            </a:r>
          </a:p>
          <a:p>
            <a:r>
              <a:rPr lang="en-US" dirty="0"/>
              <a:t>Consequently, there is a discernible shift in their purchasing behavior towards environmentally sustainable alternatives. </a:t>
            </a:r>
          </a:p>
          <a:p>
            <a:r>
              <a:rPr lang="en-US" b="1" dirty="0"/>
              <a:t>Competitive rivalry: </a:t>
            </a:r>
            <a:endParaRPr lang="en-US" dirty="0"/>
          </a:p>
          <a:p>
            <a:r>
              <a:rPr lang="en-US" dirty="0"/>
              <a:t>The expansion of e-commerce has led to enhanced competitiveness due to augmented accessibility to a worldwide market and the ability of online vendors to offer a wider range of products at more affordable prices. </a:t>
            </a:r>
          </a:p>
          <a:p>
            <a:r>
              <a:rPr lang="en-US" dirty="0"/>
              <a:t>The fashion industry is characterized by a rapid pace of change, with new trends and styles constantly emerging (TOI, 2023).</a:t>
            </a:r>
          </a:p>
        </p:txBody>
      </p:sp>
      <p:pic>
        <p:nvPicPr>
          <p:cNvPr id="3074" name="Picture 2" descr="Simplified Strategy for Finance Professionals - Porter's 5 For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4461" y="1752146"/>
            <a:ext cx="4514850" cy="45053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920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187"/>
        <p:cNvGrpSpPr/>
        <p:nvPr/>
      </p:nvGrpSpPr>
      <p:grpSpPr>
        <a:xfrm>
          <a:off x="0" y="0"/>
          <a:ext cx="0" cy="0"/>
          <a:chOff x="0" y="0"/>
          <a:chExt cx="0" cy="0"/>
        </a:xfrm>
      </p:grpSpPr>
      <p:sp>
        <p:nvSpPr>
          <p:cNvPr id="188" name="Google Shape;188;p24"/>
          <p:cNvSpPr txBox="1">
            <a:spLocks noGrp="1"/>
          </p:cNvSpPr>
          <p:nvPr>
            <p:ph type="title"/>
          </p:nvPr>
        </p:nvSpPr>
        <p:spPr>
          <a:xfrm>
            <a:off x="1077686" y="289432"/>
            <a:ext cx="10363199" cy="679397"/>
          </a:xfrm>
          <a:prstGeom prst="rect">
            <a:avLst/>
          </a:prstGeom>
          <a:ln/>
        </p:spPr>
        <p:style>
          <a:lnRef idx="1">
            <a:schemeClr val="accent4"/>
          </a:lnRef>
          <a:fillRef idx="2">
            <a:schemeClr val="accent4"/>
          </a:fillRef>
          <a:effectRef idx="1">
            <a:schemeClr val="accent4"/>
          </a:effectRef>
          <a:fontRef idx="minor">
            <a:schemeClr val="dk1"/>
          </a:fontRef>
        </p:style>
        <p:txBody>
          <a:bodyPr spcFirstLastPara="1" wrap="square" lIns="91425" tIns="45700" rIns="91425" bIns="45700" anchor="t" anchorCtr="0">
            <a:noAutofit/>
          </a:bodyPr>
          <a:lstStyle/>
          <a:p>
            <a:pPr lvl="0" algn="ctr">
              <a:buSzPts val="4200"/>
            </a:pPr>
            <a:r>
              <a:rPr lang="en-US" sz="3200" b="1" dirty="0">
                <a:solidFill>
                  <a:schemeClr val="tx1">
                    <a:lumMod val="95000"/>
                    <a:lumOff val="5000"/>
                  </a:schemeClr>
                </a:solidFill>
              </a:rPr>
              <a:t>Different Barriers Galvan London Can Face in India</a:t>
            </a:r>
            <a:endParaRPr lang="en-IN" sz="3200" dirty="0">
              <a:solidFill>
                <a:schemeClr val="tx1">
                  <a:lumMod val="95000"/>
                  <a:lumOff val="5000"/>
                </a:schemeClr>
              </a:solidFill>
            </a:endParaRPr>
          </a:p>
        </p:txBody>
      </p:sp>
      <p:sp>
        <p:nvSpPr>
          <p:cNvPr id="4" name="Text Placeholder 2">
            <a:extLst>
              <a:ext uri="{FF2B5EF4-FFF2-40B4-BE49-F238E27FC236}">
                <a16:creationId xmlns:a16="http://schemas.microsoft.com/office/drawing/2014/main" id="{0371D4FB-5DEA-4586-B3BF-5ED8065BBD39}"/>
              </a:ext>
            </a:extLst>
          </p:cNvPr>
          <p:cNvSpPr>
            <a:spLocks noGrp="1"/>
          </p:cNvSpPr>
          <p:nvPr>
            <p:ph type="body" idx="1"/>
          </p:nvPr>
        </p:nvSpPr>
        <p:spPr>
          <a:xfrm>
            <a:off x="215446" y="1069974"/>
            <a:ext cx="11702142" cy="2565855"/>
          </a:xfrm>
          <a:solidFill>
            <a:schemeClr val="accent3">
              <a:lumMod val="50000"/>
            </a:schemeClr>
          </a:solidFill>
          <a:ln>
            <a:solidFill>
              <a:schemeClr val="bg1">
                <a:lumMod val="95000"/>
              </a:schemeClr>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92500" lnSpcReduction="20000"/>
          </a:bodyPr>
          <a:lstStyle/>
          <a:p>
            <a:r>
              <a:rPr lang="en-US" dirty="0"/>
              <a:t>The interrelationships among diverse cultures exert a persistent influence on the functioning of domestic and international enterprises. </a:t>
            </a:r>
          </a:p>
          <a:p>
            <a:r>
              <a:rPr lang="en-US" dirty="0"/>
              <a:t>The manner in which individuals negotiate and make decisions in their professional lives may be influenced by fundamental factors related to communication, behavior, and cognition. Weingarten and colleagues (2020) </a:t>
            </a:r>
          </a:p>
          <a:p>
            <a:r>
              <a:rPr lang="en-US" dirty="0"/>
              <a:t>The production of textile material necessitates its execution in Galvan-London, while also considering the populace's sentiments.</a:t>
            </a:r>
          </a:p>
          <a:p>
            <a:r>
              <a:rPr lang="en-US" dirty="0"/>
              <a:t>Galvan In the context of conducting cross-border business, London must establish robust data protection and security protocols. </a:t>
            </a:r>
          </a:p>
        </p:txBody>
      </p:sp>
      <p:pic>
        <p:nvPicPr>
          <p:cNvPr id="4098" name="Picture 2" descr="India Entry Strategy – Tecnov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7845" y="3709306"/>
            <a:ext cx="4789230" cy="3028951"/>
          </a:xfrm>
          <a:prstGeom prst="rect">
            <a:avLst/>
          </a:prstGeom>
        </p:spPr>
        <p:style>
          <a:lnRef idx="2">
            <a:schemeClr val="dk1"/>
          </a:lnRef>
          <a:fillRef idx="1">
            <a:schemeClr val="lt1"/>
          </a:fillRef>
          <a:effectRef idx="0">
            <a:schemeClr val="dk1"/>
          </a:effectRef>
          <a:fontRef idx="minor">
            <a:schemeClr val="dk1"/>
          </a:fontRef>
        </p:style>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180"/>
        <p:cNvGrpSpPr/>
        <p:nvPr/>
      </p:nvGrpSpPr>
      <p:grpSpPr>
        <a:xfrm>
          <a:off x="0" y="0"/>
          <a:ext cx="0" cy="0"/>
          <a:chOff x="0" y="0"/>
          <a:chExt cx="0" cy="0"/>
        </a:xfrm>
      </p:grpSpPr>
      <p:sp>
        <p:nvSpPr>
          <p:cNvPr id="181" name="Google Shape;181;p23"/>
          <p:cNvSpPr txBox="1">
            <a:spLocks noGrp="1"/>
          </p:cNvSpPr>
          <p:nvPr>
            <p:ph type="title"/>
          </p:nvPr>
        </p:nvSpPr>
        <p:spPr>
          <a:xfrm>
            <a:off x="646111" y="452718"/>
            <a:ext cx="10914518" cy="722939"/>
          </a:xfrm>
          <a:prstGeom prst="rect">
            <a:avLst/>
          </a:prstGeom>
          <a:ln/>
        </p:spPr>
        <p:style>
          <a:lnRef idx="1">
            <a:schemeClr val="accent6"/>
          </a:lnRef>
          <a:fillRef idx="2">
            <a:schemeClr val="accent6"/>
          </a:fillRef>
          <a:effectRef idx="1">
            <a:schemeClr val="accent6"/>
          </a:effectRef>
          <a:fontRef idx="minor">
            <a:schemeClr val="dk1"/>
          </a:fontRef>
        </p:style>
        <p:txBody>
          <a:bodyPr spcFirstLastPara="1" wrap="square" lIns="91425" tIns="45700" rIns="91425" bIns="45700" anchor="t" anchorCtr="0">
            <a:noAutofit/>
          </a:bodyPr>
          <a:lstStyle/>
          <a:p>
            <a:pPr lvl="0" algn="ctr">
              <a:buSzPts val="4200"/>
            </a:pPr>
            <a:r>
              <a:rPr lang="en-US" b="1" dirty="0">
                <a:solidFill>
                  <a:schemeClr val="tx1">
                    <a:lumMod val="95000"/>
                    <a:lumOff val="5000"/>
                  </a:schemeClr>
                </a:solidFill>
              </a:rPr>
              <a:t>Key opportunities for Galvan London </a:t>
            </a:r>
            <a:endParaRPr lang="en-US" dirty="0">
              <a:solidFill>
                <a:schemeClr val="tx1">
                  <a:lumMod val="95000"/>
                  <a:lumOff val="5000"/>
                </a:schemeClr>
              </a:solidFill>
            </a:endParaRPr>
          </a:p>
        </p:txBody>
      </p:sp>
      <p:sp>
        <p:nvSpPr>
          <p:cNvPr id="5" name="Text Placeholder 2">
            <a:extLst>
              <a:ext uri="{FF2B5EF4-FFF2-40B4-BE49-F238E27FC236}">
                <a16:creationId xmlns:a16="http://schemas.microsoft.com/office/drawing/2014/main" id="{0371D4FB-5DEA-4586-B3BF-5ED8065BBD39}"/>
              </a:ext>
            </a:extLst>
          </p:cNvPr>
          <p:cNvSpPr>
            <a:spLocks noGrp="1"/>
          </p:cNvSpPr>
          <p:nvPr>
            <p:ph type="body" idx="1"/>
          </p:nvPr>
        </p:nvSpPr>
        <p:spPr>
          <a:xfrm>
            <a:off x="500743" y="1744889"/>
            <a:ext cx="6204857" cy="4264025"/>
          </a:xfrm>
          <a:solidFill>
            <a:schemeClr val="accent3">
              <a:lumMod val="50000"/>
            </a:schemeClr>
          </a:solidFill>
          <a:ln>
            <a:solidFill>
              <a:schemeClr val="bg1">
                <a:lumMod val="95000"/>
              </a:schemeClr>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lnSpcReduction="10000"/>
          </a:bodyPr>
          <a:lstStyle/>
          <a:p>
            <a:r>
              <a:rPr lang="en-US" dirty="0"/>
              <a:t>Minimal operating costs are a significant factor that facilitates international enterprises in preserving their financial resources.</a:t>
            </a:r>
          </a:p>
          <a:p>
            <a:r>
              <a:rPr lang="en-US" dirty="0"/>
              <a:t>Weingarten and colleagues (2020) have found that the English-speaking demographic in the country offers an additional opportunity for client acquisition through diverse communication formats. </a:t>
            </a:r>
          </a:p>
          <a:p>
            <a:r>
              <a:rPr lang="en-US" dirty="0"/>
              <a:t>India boasts various technical and management institutions that conform to the most rigorous global benchmarks. </a:t>
            </a:r>
          </a:p>
          <a:p>
            <a:r>
              <a:rPr lang="en-US" dirty="0"/>
              <a:t>Furthermore, it should be noted that the nation engages in both multilateral and bilateral free trade agreements.</a:t>
            </a:r>
          </a:p>
        </p:txBody>
      </p:sp>
      <p:pic>
        <p:nvPicPr>
          <p:cNvPr id="5122" name="Picture 2" descr="Galvan (fashion brand)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4829" y="2185534"/>
            <a:ext cx="4923518" cy="3246438"/>
          </a:xfrm>
          <a:prstGeom prst="rect">
            <a:avLst/>
          </a:prstGeom>
        </p:spPr>
        <p:style>
          <a:lnRef idx="2">
            <a:schemeClr val="dk1"/>
          </a:lnRef>
          <a:fillRef idx="1">
            <a:schemeClr val="lt1"/>
          </a:fillRef>
          <a:effectRef idx="0">
            <a:schemeClr val="dk1"/>
          </a:effectRef>
          <a:fontRef idx="minor">
            <a:schemeClr val="dk1"/>
          </a:fontRef>
        </p:style>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5D637-7714-4A1F-B415-9C584BB5958C}"/>
              </a:ext>
            </a:extLst>
          </p:cNvPr>
          <p:cNvSpPr>
            <a:spLocks noGrp="1"/>
          </p:cNvSpPr>
          <p:nvPr>
            <p:ph type="title"/>
          </p:nvPr>
        </p:nvSpPr>
        <p:spPr>
          <a:xfrm>
            <a:off x="533400" y="224119"/>
            <a:ext cx="10689771" cy="929767"/>
          </a:xfrm>
        </p:spPr>
        <p:style>
          <a:lnRef idx="1">
            <a:schemeClr val="accent6"/>
          </a:lnRef>
          <a:fillRef idx="2">
            <a:schemeClr val="accent6"/>
          </a:fillRef>
          <a:effectRef idx="1">
            <a:schemeClr val="accent6"/>
          </a:effectRef>
          <a:fontRef idx="minor">
            <a:schemeClr val="dk1"/>
          </a:fontRef>
        </p:style>
        <p:txBody>
          <a:bodyPr/>
          <a:lstStyle/>
          <a:p>
            <a:pPr algn="ctr"/>
            <a:r>
              <a:rPr lang="en-GB" b="1" dirty="0">
                <a:solidFill>
                  <a:schemeClr val="tx1">
                    <a:lumMod val="95000"/>
                    <a:lumOff val="5000"/>
                  </a:schemeClr>
                </a:solidFill>
              </a:rPr>
              <a:t>Challenges for Galvan London </a:t>
            </a:r>
          </a:p>
        </p:txBody>
      </p:sp>
      <p:sp>
        <p:nvSpPr>
          <p:cNvPr id="5" name="Rounded Rectangle 4"/>
          <p:cNvSpPr/>
          <p:nvPr/>
        </p:nvSpPr>
        <p:spPr>
          <a:xfrm>
            <a:off x="489859" y="1763486"/>
            <a:ext cx="10951028" cy="4169228"/>
          </a:xfrm>
          <a:prstGeom prst="roundRect">
            <a:avLst/>
          </a:prstGeom>
          <a:solidFill>
            <a:schemeClr val="accent3">
              <a:lumMod val="50000"/>
            </a:schemeClr>
          </a:solidFill>
          <a:ln>
            <a:solidFill>
              <a:schemeClr val="bg1">
                <a:lumMod val="95000"/>
              </a:schemeClr>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a:bodyPr>
          <a:lstStyle/>
          <a:p>
            <a:pPr marL="457200" indent="-320040" algn="just">
              <a:spcBef>
                <a:spcPts val="1000"/>
              </a:spcBef>
              <a:buClr>
                <a:schemeClr val="accent1"/>
              </a:buClr>
              <a:buSzPts val="1440"/>
              <a:buFont typeface="Noto Sans Symbols"/>
              <a:buChar char="►"/>
            </a:pPr>
            <a:r>
              <a:rPr lang="en-US" sz="2000" dirty="0">
                <a:solidFill>
                  <a:schemeClr val="lt1"/>
                </a:solidFill>
                <a:latin typeface="Century Gothic"/>
                <a:ea typeface="Century Gothic"/>
                <a:cs typeface="Century Gothic"/>
                <a:sym typeface="Century Gothic"/>
              </a:rPr>
              <a:t>The existing condition of the market's infrastructure presents a potential challenge for Galvan London Ltd. in effectively establishing its presence in the market. </a:t>
            </a:r>
          </a:p>
          <a:p>
            <a:pPr marL="457200" indent="-320040" algn="just">
              <a:spcBef>
                <a:spcPts val="1000"/>
              </a:spcBef>
              <a:buClr>
                <a:schemeClr val="accent1"/>
              </a:buClr>
              <a:buSzPts val="1440"/>
              <a:buFont typeface="Noto Sans Symbols"/>
              <a:buChar char="►"/>
            </a:pPr>
            <a:r>
              <a:rPr lang="en-US" sz="2000" dirty="0">
                <a:solidFill>
                  <a:schemeClr val="lt1"/>
                </a:solidFill>
                <a:latin typeface="Century Gothic"/>
                <a:ea typeface="Century Gothic"/>
                <a:cs typeface="Century Gothic"/>
                <a:sym typeface="Century Gothic"/>
              </a:rPr>
              <a:t>The legal structures established by the Indian government present hindrances to the functioning of commercial enterprises within the country. </a:t>
            </a:r>
          </a:p>
          <a:p>
            <a:pPr marL="457200" indent="-320040" algn="just">
              <a:spcBef>
                <a:spcPts val="1000"/>
              </a:spcBef>
              <a:buClr>
                <a:schemeClr val="accent1"/>
              </a:buClr>
              <a:buSzPts val="1440"/>
              <a:buFont typeface="Noto Sans Symbols"/>
              <a:buChar char="►"/>
            </a:pPr>
            <a:r>
              <a:rPr lang="en-US" sz="2000" dirty="0">
                <a:solidFill>
                  <a:schemeClr val="lt1"/>
                </a:solidFill>
                <a:latin typeface="Century Gothic"/>
                <a:ea typeface="Century Gothic"/>
                <a:cs typeface="Century Gothic"/>
                <a:sym typeface="Century Gothic"/>
              </a:rPr>
              <a:t>This could potentially result in a deceleration of economic </a:t>
            </a:r>
            <a:r>
              <a:rPr lang="en-US" sz="2000" dirty="0" err="1">
                <a:solidFill>
                  <a:schemeClr val="lt1"/>
                </a:solidFill>
                <a:latin typeface="Century Gothic"/>
                <a:ea typeface="Century Gothic"/>
                <a:cs typeface="Century Gothic"/>
                <a:sym typeface="Century Gothic"/>
              </a:rPr>
              <a:t>activety</a:t>
            </a:r>
            <a:r>
              <a:rPr lang="en-US" sz="2000" dirty="0">
                <a:solidFill>
                  <a:schemeClr val="lt1"/>
                </a:solidFill>
                <a:latin typeface="Century Gothic"/>
                <a:ea typeface="Century Gothic"/>
                <a:cs typeface="Century Gothic"/>
                <a:sym typeface="Century Gothic"/>
              </a:rPr>
              <a:t> within the country, along with complications pertaining to the indigenous political factions.</a:t>
            </a:r>
          </a:p>
          <a:p>
            <a:pPr marL="457200" indent="-320040" algn="just">
              <a:spcBef>
                <a:spcPts val="1000"/>
              </a:spcBef>
              <a:buClr>
                <a:schemeClr val="accent1"/>
              </a:buClr>
              <a:buSzPts val="1440"/>
              <a:buFont typeface="Noto Sans Symbols"/>
              <a:buChar char="►"/>
            </a:pPr>
            <a:r>
              <a:rPr lang="en-US" sz="2000" dirty="0">
                <a:solidFill>
                  <a:schemeClr val="lt1"/>
                </a:solidFill>
                <a:latin typeface="Century Gothic"/>
                <a:ea typeface="Century Gothic"/>
                <a:cs typeface="Century Gothic"/>
                <a:sym typeface="Century Gothic"/>
              </a:rPr>
              <a:t>The corporate tax rate in India has been reported to exceed 48% when accounting for the dividend distribution tax and surcharges, as per a recent publication by the OECD authored by Galvin (2020). </a:t>
            </a:r>
          </a:p>
        </p:txBody>
      </p:sp>
    </p:spTree>
    <p:extLst>
      <p:ext uri="{BB962C8B-B14F-4D97-AF65-F5344CB8AC3E}">
        <p14:creationId xmlns:p14="http://schemas.microsoft.com/office/powerpoint/2010/main" val="2283765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9EDD2-7D7D-47F2-B681-1FD5EF9354F3}"/>
              </a:ext>
            </a:extLst>
          </p:cNvPr>
          <p:cNvSpPr>
            <a:spLocks noGrp="1"/>
          </p:cNvSpPr>
          <p:nvPr>
            <p:ph type="title"/>
          </p:nvPr>
        </p:nvSpPr>
        <p:spPr>
          <a:xfrm>
            <a:off x="646111" y="452718"/>
            <a:ext cx="11186660" cy="864453"/>
          </a:xfrm>
        </p:spPr>
        <p:style>
          <a:lnRef idx="1">
            <a:schemeClr val="accent6"/>
          </a:lnRef>
          <a:fillRef idx="2">
            <a:schemeClr val="accent6"/>
          </a:fillRef>
          <a:effectRef idx="1">
            <a:schemeClr val="accent6"/>
          </a:effectRef>
          <a:fontRef idx="minor">
            <a:schemeClr val="dk1"/>
          </a:fontRef>
        </p:style>
        <p:txBody>
          <a:bodyPr/>
          <a:lstStyle/>
          <a:p>
            <a:pPr algn="ctr"/>
            <a:r>
              <a:rPr lang="en-GB" b="1" dirty="0">
                <a:solidFill>
                  <a:schemeClr val="tx1">
                    <a:lumMod val="95000"/>
                    <a:lumOff val="5000"/>
                  </a:schemeClr>
                </a:solidFill>
              </a:rPr>
              <a:t>Recommendation for Galvan London </a:t>
            </a:r>
          </a:p>
        </p:txBody>
      </p:sp>
      <p:sp>
        <p:nvSpPr>
          <p:cNvPr id="4" name="Text Placeholder 3">
            <a:extLst>
              <a:ext uri="{FF2B5EF4-FFF2-40B4-BE49-F238E27FC236}">
                <a16:creationId xmlns:a16="http://schemas.microsoft.com/office/drawing/2014/main" id="{36236603-18D3-4748-83B0-C04859E4FB69}"/>
              </a:ext>
            </a:extLst>
          </p:cNvPr>
          <p:cNvSpPr>
            <a:spLocks noGrp="1"/>
          </p:cNvSpPr>
          <p:nvPr>
            <p:ph type="body" idx="2"/>
          </p:nvPr>
        </p:nvSpPr>
        <p:spPr>
          <a:xfrm flipV="1">
            <a:off x="6503579" y="6495823"/>
            <a:ext cx="4396341" cy="45719"/>
          </a:xfrm>
        </p:spPr>
        <p:txBody>
          <a:bodyPr>
            <a:normAutofit fontScale="25000" lnSpcReduction="20000"/>
          </a:bodyPr>
          <a:lstStyle/>
          <a:p>
            <a:endParaRPr lang="en-GB" dirty="0"/>
          </a:p>
        </p:txBody>
      </p:sp>
      <p:sp>
        <p:nvSpPr>
          <p:cNvPr id="13" name="Text Placeholder 2">
            <a:extLst>
              <a:ext uri="{FF2B5EF4-FFF2-40B4-BE49-F238E27FC236}">
                <a16:creationId xmlns:a16="http://schemas.microsoft.com/office/drawing/2014/main" id="{0371D4FB-5DEA-4586-B3BF-5ED8065BBD39}"/>
              </a:ext>
            </a:extLst>
          </p:cNvPr>
          <p:cNvSpPr>
            <a:spLocks noGrp="1"/>
          </p:cNvSpPr>
          <p:nvPr>
            <p:ph type="body" idx="1"/>
          </p:nvPr>
        </p:nvSpPr>
        <p:spPr>
          <a:xfrm>
            <a:off x="500743" y="1744889"/>
            <a:ext cx="6204857" cy="4645025"/>
          </a:xfrm>
          <a:solidFill>
            <a:schemeClr val="accent3">
              <a:lumMod val="50000"/>
            </a:schemeClr>
          </a:solidFill>
          <a:ln>
            <a:solidFill>
              <a:schemeClr val="bg1">
                <a:lumMod val="95000"/>
              </a:schemeClr>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lnSpcReduction="10000"/>
          </a:bodyPr>
          <a:lstStyle/>
          <a:p>
            <a:r>
              <a:rPr lang="en-US" dirty="0"/>
              <a:t>Enhancing the efficacy of corporate governance in India could be facilitated by vigilant evaluation of organizational performance. </a:t>
            </a:r>
          </a:p>
          <a:p>
            <a:r>
              <a:rPr lang="en-US" dirty="0"/>
              <a:t>Galvan London may consider establishing a dedicated team to monitor, investigate, and record the monthly performance of its diverse stakeholders.   </a:t>
            </a:r>
          </a:p>
          <a:p>
            <a:r>
              <a:rPr lang="en-US" dirty="0"/>
              <a:t>Martinez (2019) posits that a crucial aspect of effective organizational management involves prioritizing key performance indicators (KPIs) and fostering a democratic leadership culture that encourages employee participation in decision-making processes. </a:t>
            </a:r>
          </a:p>
          <a:p>
            <a:r>
              <a:rPr lang="en-US" dirty="0"/>
              <a:t>To ensure effective management of cultural sensitivity, Galvan London must arrange cultural events and activities.</a:t>
            </a:r>
          </a:p>
        </p:txBody>
      </p:sp>
      <p:pic>
        <p:nvPicPr>
          <p:cNvPr id="6146" name="Picture 2" descr="Interview: Galvan London Is The Eveningwear Brand Celebrities Can't Get Enough O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1286" y="1943101"/>
            <a:ext cx="4640487" cy="398961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8061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Shape 218"/>
        <p:cNvGrpSpPr/>
        <p:nvPr/>
      </p:nvGrpSpPr>
      <p:grpSpPr>
        <a:xfrm>
          <a:off x="0" y="0"/>
          <a:ext cx="0" cy="0"/>
          <a:chOff x="0" y="0"/>
          <a:chExt cx="0" cy="0"/>
        </a:xfrm>
      </p:grpSpPr>
      <p:sp>
        <p:nvSpPr>
          <p:cNvPr id="219" name="Google Shape;219;p26"/>
          <p:cNvSpPr txBox="1">
            <a:spLocks noGrp="1"/>
          </p:cNvSpPr>
          <p:nvPr>
            <p:ph type="title"/>
          </p:nvPr>
        </p:nvSpPr>
        <p:spPr>
          <a:xfrm>
            <a:off x="3907973" y="245889"/>
            <a:ext cx="4637314" cy="820911"/>
          </a:xfrm>
          <a:prstGeom prst="rect">
            <a:avLst/>
          </a:prstGeom>
          <a:ln/>
        </p:spPr>
        <p:style>
          <a:lnRef idx="1">
            <a:schemeClr val="accent6"/>
          </a:lnRef>
          <a:fillRef idx="2">
            <a:schemeClr val="accent6"/>
          </a:fillRef>
          <a:effectRef idx="1">
            <a:schemeClr val="accent6"/>
          </a:effectRef>
          <a:fontRef idx="minor">
            <a:schemeClr val="dk1"/>
          </a:fontRef>
        </p:style>
        <p:txBody>
          <a:bodyPr spcFirstLastPara="1" wrap="square" lIns="91425" tIns="45700" rIns="91425" bIns="45700" anchor="t" anchorCtr="0">
            <a:noAutofit/>
          </a:bodyPr>
          <a:lstStyle/>
          <a:p>
            <a:pPr lvl="0" algn="ctr">
              <a:buSzPts val="4200"/>
            </a:pPr>
            <a:r>
              <a:rPr lang="en-IN" b="1" dirty="0">
                <a:solidFill>
                  <a:schemeClr val="tx1">
                    <a:lumMod val="95000"/>
                    <a:lumOff val="5000"/>
                  </a:schemeClr>
                </a:solidFill>
              </a:rPr>
              <a:t>Conclusion</a:t>
            </a:r>
            <a:endParaRPr lang="en-IN" dirty="0">
              <a:solidFill>
                <a:schemeClr val="tx1">
                  <a:lumMod val="95000"/>
                  <a:lumOff val="5000"/>
                </a:schemeClr>
              </a:solidFill>
            </a:endParaRPr>
          </a:p>
        </p:txBody>
      </p:sp>
      <p:sp>
        <p:nvSpPr>
          <p:cNvPr id="220" name="Google Shape;220;p26"/>
          <p:cNvSpPr txBox="1">
            <a:spLocks noGrp="1"/>
          </p:cNvSpPr>
          <p:nvPr>
            <p:ph type="body" idx="1"/>
          </p:nvPr>
        </p:nvSpPr>
        <p:spPr>
          <a:xfrm>
            <a:off x="450169" y="1570719"/>
            <a:ext cx="6364288" cy="4688568"/>
          </a:xfrm>
          <a:prstGeom prst="rect">
            <a:avLst/>
          </a:prstGeom>
          <a:solidFill>
            <a:schemeClr val="accent3">
              <a:lumMod val="50000"/>
            </a:schemeClr>
          </a:solidFill>
          <a:ln>
            <a:solidFill>
              <a:schemeClr val="bg1">
                <a:lumMod val="95000"/>
              </a:schemeClr>
            </a:solidFill>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Autofit/>
          </a:bodyPr>
          <a:lstStyle/>
          <a:p>
            <a:r>
              <a:rPr lang="en-US" dirty="0"/>
              <a:t>It can be inferred that for Galvan London to expand their enterprise in India, meticulous consideration of their organizational culture and structure is imperative. </a:t>
            </a:r>
          </a:p>
          <a:p>
            <a:r>
              <a:rPr lang="en-US" dirty="0"/>
              <a:t>During the course of conducting business operations within a particular nation, an organization may encounter a diverse range of prospects and obstacles.  </a:t>
            </a:r>
          </a:p>
          <a:p>
            <a:r>
              <a:rPr lang="en-US" dirty="0"/>
              <a:t>The inadequate state of the country's infrastructure may pose challenges for the company in terms of establishing and managing its operations in the retail markets, thereby hindering its effectiveness and efficiency. </a:t>
            </a:r>
          </a:p>
          <a:p>
            <a:r>
              <a:rPr lang="en-US" dirty="0"/>
              <a:t>To enhance its operations in India, the corporation must consider various external factors. </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8070" y="1496784"/>
            <a:ext cx="4168372" cy="47407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81080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Shape 233"/>
        <p:cNvGrpSpPr/>
        <p:nvPr/>
      </p:nvGrpSpPr>
      <p:grpSpPr>
        <a:xfrm>
          <a:off x="0" y="0"/>
          <a:ext cx="0" cy="0"/>
          <a:chOff x="0" y="0"/>
          <a:chExt cx="0" cy="0"/>
        </a:xfrm>
      </p:grpSpPr>
      <p:sp>
        <p:nvSpPr>
          <p:cNvPr id="234" name="Google Shape;234;p28"/>
          <p:cNvSpPr txBox="1">
            <a:spLocks noGrp="1"/>
          </p:cNvSpPr>
          <p:nvPr>
            <p:ph type="title"/>
          </p:nvPr>
        </p:nvSpPr>
        <p:spPr>
          <a:xfrm>
            <a:off x="3418113" y="463603"/>
            <a:ext cx="6523863" cy="679396"/>
          </a:xfrm>
          <a:prstGeom prst="rect">
            <a:avLst/>
          </a:prstGeom>
          <a:ln/>
        </p:spPr>
        <p:style>
          <a:lnRef idx="1">
            <a:schemeClr val="accent6"/>
          </a:lnRef>
          <a:fillRef idx="2">
            <a:schemeClr val="accent6"/>
          </a:fillRef>
          <a:effectRef idx="1">
            <a:schemeClr val="accent6"/>
          </a:effectRef>
          <a:fontRef idx="minor">
            <a:schemeClr val="dk1"/>
          </a:fontRef>
        </p:style>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Century Gothic"/>
              <a:buNone/>
            </a:pPr>
            <a:r>
              <a:rPr lang="en-IN" b="1" dirty="0">
                <a:solidFill>
                  <a:schemeClr val="tx1">
                    <a:lumMod val="95000"/>
                    <a:lumOff val="5000"/>
                  </a:schemeClr>
                </a:solidFill>
              </a:rPr>
              <a:t>REFERENCES</a:t>
            </a:r>
            <a:endParaRPr lang="en-IN" dirty="0">
              <a:solidFill>
                <a:schemeClr val="tx1">
                  <a:lumMod val="95000"/>
                  <a:lumOff val="5000"/>
                </a:schemeClr>
              </a:solidFill>
            </a:endParaRPr>
          </a:p>
        </p:txBody>
      </p:sp>
      <p:sp>
        <p:nvSpPr>
          <p:cNvPr id="235" name="Google Shape;235;p28"/>
          <p:cNvSpPr txBox="1">
            <a:spLocks noGrp="1"/>
          </p:cNvSpPr>
          <p:nvPr>
            <p:ph type="body" idx="1"/>
          </p:nvPr>
        </p:nvSpPr>
        <p:spPr>
          <a:xfrm>
            <a:off x="206830" y="1356233"/>
            <a:ext cx="11734800" cy="5055453"/>
          </a:xfrm>
          <a:prstGeom prst="rect">
            <a:avLst/>
          </a:prstGeom>
          <a:ln/>
        </p:spPr>
        <p:style>
          <a:lnRef idx="1">
            <a:schemeClr val="accent3"/>
          </a:lnRef>
          <a:fillRef idx="2">
            <a:schemeClr val="accent3"/>
          </a:fillRef>
          <a:effectRef idx="1">
            <a:schemeClr val="accent3"/>
          </a:effectRef>
          <a:fontRef idx="minor">
            <a:schemeClr val="dk1"/>
          </a:fontRef>
        </p:style>
        <p:txBody>
          <a:bodyPr spcFirstLastPara="1" wrap="square" lIns="91425" tIns="45700" rIns="91425" bIns="45700" anchor="t" anchorCtr="0">
            <a:noAutofit/>
          </a:bodyPr>
          <a:lstStyle/>
          <a:p>
            <a:pPr algn="just"/>
            <a:r>
              <a:rPr lang="en-US" sz="1600" dirty="0">
                <a:solidFill>
                  <a:schemeClr val="tx1">
                    <a:lumMod val="95000"/>
                    <a:lumOff val="5000"/>
                  </a:schemeClr>
                </a:solidFill>
              </a:rPr>
              <a:t>Bush, T. (2020) Five forces analysis of the fashion retail industry, PESTLE Analysis. Available at: https://pestleanalysis.com/five-forces-analysis-of-fashion-retail-industry/ (Accessed: May 4, 2023). </a:t>
            </a:r>
          </a:p>
          <a:p>
            <a:pPr algn="just"/>
            <a:r>
              <a:rPr lang="en-US" sz="1600" dirty="0">
                <a:solidFill>
                  <a:schemeClr val="tx1">
                    <a:lumMod val="95000"/>
                    <a:lumOff val="5000"/>
                  </a:schemeClr>
                </a:solidFill>
              </a:rPr>
              <a:t>Galvin, R., 2020. Yes, there is enough money to decarbonize the economies of high-income countries justly and sustainably. Energy Research &amp; Social Science, 70, p.101739.</a:t>
            </a:r>
          </a:p>
          <a:p>
            <a:pPr algn="just"/>
            <a:r>
              <a:rPr lang="en-US" sz="1600" dirty="0">
                <a:solidFill>
                  <a:schemeClr val="tx1">
                    <a:lumMod val="95000"/>
                    <a:lumOff val="5000"/>
                  </a:schemeClr>
                </a:solidFill>
              </a:rPr>
              <a:t>Indian Trade Portal (2014) Feedback/ help/ queries, Indian Trade Portal. Available at: https://www.indiantradeportal.in/vs.jsp?lang=0&amp;id=0%2C270 (Accessed: May 4, 2023). </a:t>
            </a:r>
          </a:p>
          <a:p>
            <a:pPr algn="just"/>
            <a:r>
              <a:rPr lang="en-US" sz="1600" dirty="0" err="1">
                <a:solidFill>
                  <a:schemeClr val="tx1">
                    <a:lumMod val="95000"/>
                    <a:lumOff val="5000"/>
                  </a:schemeClr>
                </a:solidFill>
              </a:rPr>
              <a:t>Martínez</a:t>
            </a:r>
            <a:r>
              <a:rPr lang="en-US" sz="1600" dirty="0">
                <a:solidFill>
                  <a:schemeClr val="tx1">
                    <a:lumMod val="95000"/>
                    <a:lumOff val="5000"/>
                  </a:schemeClr>
                </a:solidFill>
              </a:rPr>
              <a:t>, A.B., </a:t>
            </a:r>
            <a:r>
              <a:rPr lang="en-US" sz="1600" dirty="0" err="1">
                <a:solidFill>
                  <a:schemeClr val="tx1">
                    <a:lumMod val="95000"/>
                    <a:lumOff val="5000"/>
                  </a:schemeClr>
                </a:solidFill>
              </a:rPr>
              <a:t>Galván</a:t>
            </a:r>
            <a:r>
              <a:rPr lang="en-US" sz="1600" dirty="0">
                <a:solidFill>
                  <a:schemeClr val="tx1">
                    <a:lumMod val="95000"/>
                    <a:lumOff val="5000"/>
                  </a:schemeClr>
                </a:solidFill>
              </a:rPr>
              <a:t>, R.S., </a:t>
            </a:r>
            <a:r>
              <a:rPr lang="en-US" sz="1600" dirty="0" err="1">
                <a:solidFill>
                  <a:schemeClr val="tx1">
                    <a:lumMod val="95000"/>
                    <a:lumOff val="5000"/>
                  </a:schemeClr>
                </a:solidFill>
              </a:rPr>
              <a:t>Botero</a:t>
            </a:r>
            <a:r>
              <a:rPr lang="en-US" sz="1600" dirty="0">
                <a:solidFill>
                  <a:schemeClr val="tx1">
                    <a:lumMod val="95000"/>
                    <a:lumOff val="5000"/>
                  </a:schemeClr>
                </a:solidFill>
              </a:rPr>
              <a:t>, I.C., González-</a:t>
            </a:r>
            <a:r>
              <a:rPr lang="en-US" sz="1600" dirty="0" err="1">
                <a:solidFill>
                  <a:schemeClr val="tx1">
                    <a:lumMod val="95000"/>
                    <a:lumOff val="5000"/>
                  </a:schemeClr>
                </a:solidFill>
              </a:rPr>
              <a:t>López</a:t>
            </a:r>
            <a:r>
              <a:rPr lang="en-US" sz="1600" dirty="0">
                <a:solidFill>
                  <a:schemeClr val="tx1">
                    <a:lumMod val="95000"/>
                    <a:lumOff val="5000"/>
                  </a:schemeClr>
                </a:solidFill>
              </a:rPr>
              <a:t>, Ó.R. and </a:t>
            </a:r>
            <a:r>
              <a:rPr lang="en-US" sz="1600" dirty="0" err="1">
                <a:solidFill>
                  <a:schemeClr val="tx1">
                    <a:lumMod val="95000"/>
                    <a:lumOff val="5000"/>
                  </a:schemeClr>
                </a:solidFill>
              </a:rPr>
              <a:t>Mateos</a:t>
            </a:r>
            <a:r>
              <a:rPr lang="en-US" sz="1600" dirty="0">
                <a:solidFill>
                  <a:schemeClr val="tx1">
                    <a:lumMod val="95000"/>
                    <a:lumOff val="5000"/>
                  </a:schemeClr>
                </a:solidFill>
              </a:rPr>
              <a:t>, M.B., 2019. Exploring family business brands: Understanding predictors and effects. Journal of Family Business Strategy, 10(1), pp.57-68.</a:t>
            </a:r>
          </a:p>
          <a:p>
            <a:pPr algn="just"/>
            <a:r>
              <a:rPr lang="en-US" sz="1600" dirty="0">
                <a:solidFill>
                  <a:schemeClr val="tx1">
                    <a:lumMod val="95000"/>
                    <a:lumOff val="5000"/>
                  </a:schemeClr>
                </a:solidFill>
              </a:rPr>
              <a:t>The World Bank (2023) Overview, World Bank. Available at: https://www.worldbank.org/en/country/india/overview (Accessed: May 4, 2023). </a:t>
            </a:r>
          </a:p>
          <a:p>
            <a:pPr algn="just"/>
            <a:r>
              <a:rPr lang="en-US" sz="1600" dirty="0">
                <a:solidFill>
                  <a:schemeClr val="tx1">
                    <a:lumMod val="95000"/>
                    <a:lumOff val="5000"/>
                  </a:schemeClr>
                </a:solidFill>
              </a:rPr>
              <a:t>TOI (2023) Five forces analysis of the fashion retail industry, Times of India Blog. Available at: https://timesofindia.indiatimes.com/blogs/voices/five-forces-analysis-of-the-fashion-retail-</a:t>
            </a:r>
          </a:p>
          <a:p>
            <a:pPr algn="just"/>
            <a:r>
              <a:rPr lang="en-US" sz="1600" dirty="0">
                <a:solidFill>
                  <a:schemeClr val="tx1">
                    <a:lumMod val="95000"/>
                    <a:lumOff val="5000"/>
                  </a:schemeClr>
                </a:solidFill>
              </a:rPr>
              <a:t>Weingarten, K., </a:t>
            </a:r>
            <a:r>
              <a:rPr lang="en-US" sz="1600" dirty="0" err="1">
                <a:solidFill>
                  <a:schemeClr val="tx1">
                    <a:lumMod val="95000"/>
                    <a:lumOff val="5000"/>
                  </a:schemeClr>
                </a:solidFill>
              </a:rPr>
              <a:t>Galván‐Durán</a:t>
            </a:r>
            <a:r>
              <a:rPr lang="en-US" sz="1600" dirty="0">
                <a:solidFill>
                  <a:schemeClr val="tx1">
                    <a:lumMod val="95000"/>
                    <a:lumOff val="5000"/>
                  </a:schemeClr>
                </a:solidFill>
              </a:rPr>
              <a:t>, A.R., </a:t>
            </a:r>
            <a:r>
              <a:rPr lang="en-US" sz="1600" dirty="0" err="1">
                <a:solidFill>
                  <a:schemeClr val="tx1">
                    <a:lumMod val="95000"/>
                    <a:lumOff val="5000"/>
                  </a:schemeClr>
                </a:solidFill>
              </a:rPr>
              <a:t>D’Urso</a:t>
            </a:r>
            <a:r>
              <a:rPr lang="en-US" sz="1600" dirty="0">
                <a:solidFill>
                  <a:schemeClr val="tx1">
                    <a:lumMod val="95000"/>
                    <a:lumOff val="5000"/>
                  </a:schemeClr>
                </a:solidFill>
              </a:rPr>
              <a:t>, S. and Garcia, D., 2020. The Witness to witness program: Helping the helpers in the context of the Covid‐19 pandemic. Family Process, 59(3), pp.883-897.</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2000"/>
            <a:lum/>
          </a:blip>
          <a:srcRect/>
          <a:stretch>
            <a:fillRect t="-12000" b="-12000"/>
          </a:stretch>
        </a:blipFill>
        <a:effectLst/>
      </p:bgPr>
    </p:bg>
    <p:spTree>
      <p:nvGrpSpPr>
        <p:cNvPr id="1" name="Shape 239"/>
        <p:cNvGrpSpPr/>
        <p:nvPr/>
      </p:nvGrpSpPr>
      <p:grpSpPr>
        <a:xfrm>
          <a:off x="0" y="0"/>
          <a:ext cx="0" cy="0"/>
          <a:chOff x="0" y="0"/>
          <a:chExt cx="0" cy="0"/>
        </a:xfrm>
      </p:grpSpPr>
      <p:sp>
        <p:nvSpPr>
          <p:cNvPr id="7" name="Google Shape;227;p27"/>
          <p:cNvSpPr txBox="1">
            <a:spLocks noGrp="1"/>
          </p:cNvSpPr>
          <p:nvPr>
            <p:ph type="title"/>
          </p:nvPr>
        </p:nvSpPr>
        <p:spPr>
          <a:xfrm>
            <a:off x="3004456" y="2521004"/>
            <a:ext cx="6730691" cy="1212796"/>
          </a:xfrm>
          <a:prstGeom prst="rect">
            <a:avLst/>
          </a:prstGeom>
          <a:ln>
            <a:solidFill>
              <a:schemeClr val="tx2">
                <a:lumMod val="10000"/>
              </a:schemeClr>
            </a:solidFill>
          </a:ln>
        </p:spPr>
        <p:style>
          <a:lnRef idx="1">
            <a:schemeClr val="accent6"/>
          </a:lnRef>
          <a:fillRef idx="2">
            <a:schemeClr val="accent6"/>
          </a:fillRef>
          <a:effectRef idx="1">
            <a:schemeClr val="accent6"/>
          </a:effectRef>
          <a:fontRef idx="minor">
            <a:schemeClr val="dk1"/>
          </a:fontRef>
        </p:style>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Century Gothic"/>
              <a:buNone/>
            </a:pPr>
            <a:r>
              <a:rPr lang="en-IN" sz="6600" dirty="0">
                <a:solidFill>
                  <a:schemeClr val="tx1">
                    <a:lumMod val="95000"/>
                    <a:lumOff val="5000"/>
                  </a:schemeClr>
                </a:solidFill>
                <a:latin typeface="Arial Black" panose="020B0A04020102020204" pitchFamily="34" charset="0"/>
              </a:rPr>
              <a:t>THANK YOU</a:t>
            </a:r>
          </a:p>
        </p:txBody>
      </p:sp>
    </p:spTree>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326</TotalTime>
  <Words>1688</Words>
  <PresentationFormat>Широкоэкранный</PresentationFormat>
  <Paragraphs>97</Paragraphs>
  <Slides>15</Slides>
  <Notes>10</Notes>
  <HiddenSlides>0</HiddenSlides>
  <MMClips>0</MMClips>
  <ScaleCrop>false</ScaleCrop>
  <HeadingPairs>
    <vt:vector size="6" baseType="variant">
      <vt:variant>
        <vt:lpstr>Использованные шрифты</vt:lpstr>
      </vt:variant>
      <vt:variant>
        <vt:i4>6</vt:i4>
      </vt:variant>
      <vt:variant>
        <vt:lpstr>Тема</vt:lpstr>
      </vt:variant>
      <vt:variant>
        <vt:i4>1</vt:i4>
      </vt:variant>
      <vt:variant>
        <vt:lpstr>Заголовки слайдов</vt:lpstr>
      </vt:variant>
      <vt:variant>
        <vt:i4>15</vt:i4>
      </vt:variant>
    </vt:vector>
  </HeadingPairs>
  <TitlesOfParts>
    <vt:vector size="22" baseType="lpstr">
      <vt:lpstr>Century Gothic</vt:lpstr>
      <vt:lpstr>Arial Black</vt:lpstr>
      <vt:lpstr>Times New Roman</vt:lpstr>
      <vt:lpstr>Arial</vt:lpstr>
      <vt:lpstr>Noto Sans Symbols</vt:lpstr>
      <vt:lpstr>Calibri</vt:lpstr>
      <vt:lpstr>Ion</vt:lpstr>
      <vt:lpstr>The analysis of business environmental factors in India and its impact on Galvon London business operations. </vt:lpstr>
      <vt:lpstr>Introduction to the context of international business and business environmental analysis and organizational strategy.</vt:lpstr>
      <vt:lpstr>Brief introduction to the selected developing country: India</vt:lpstr>
      <vt:lpstr>PESTLE analysis of the fashion brand Galvan London in India</vt:lpstr>
      <vt:lpstr>PESTLE analysis</vt:lpstr>
      <vt:lpstr>PESTLE analysis</vt:lpstr>
      <vt:lpstr>Porter’s Five Forces </vt:lpstr>
      <vt:lpstr>Porter’s Five Forces</vt:lpstr>
      <vt:lpstr>Different Barriers Galvan London Can Face in India</vt:lpstr>
      <vt:lpstr>Key opportunities for Galvan London </vt:lpstr>
      <vt:lpstr>Challenges for Galvan London </vt:lpstr>
      <vt:lpstr>Recommendation for Galvan London </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2023-05-07T21:25:58Z</dcterms:modified>
</cp:coreProperties>
</file>