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1891" r:id="rId2"/>
    <p:sldId id="1893" r:id="rId3"/>
    <p:sldId id="1894" r:id="rId4"/>
    <p:sldId id="1882" r:id="rId5"/>
    <p:sldId id="257" r:id="rId6"/>
    <p:sldId id="258" r:id="rId7"/>
    <p:sldId id="259" r:id="rId8"/>
    <p:sldId id="260" r:id="rId9"/>
    <p:sldId id="263" r:id="rId10"/>
    <p:sldId id="262" r:id="rId11"/>
    <p:sldId id="1884" r:id="rId12"/>
    <p:sldId id="1887" r:id="rId13"/>
    <p:sldId id="1888" r:id="rId14"/>
    <p:sldId id="268" r:id="rId15"/>
    <p:sldId id="269" r:id="rId16"/>
    <p:sldId id="1889" r:id="rId17"/>
    <p:sldId id="1890" r:id="rId18"/>
    <p:sldId id="270" r:id="rId19"/>
    <p:sldId id="1892" r:id="rId20"/>
    <p:sldId id="278" r:id="rId21"/>
    <p:sldId id="1886" r:id="rId22"/>
    <p:sldId id="28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136" autoAdjust="0"/>
  </p:normalViewPr>
  <p:slideViewPr>
    <p:cSldViewPr snapToGrid="0">
      <p:cViewPr varScale="1">
        <p:scale>
          <a:sx n="53" d="100"/>
          <a:sy n="53" d="100"/>
        </p:scale>
        <p:origin x="115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shim Uddin" userId="76445bb28c884b4a" providerId="LiveId" clId="{13E93DBA-40D1-44EC-A685-C7F0C51530AD}"/>
    <pc:docChg chg="undo custSel addSld delSld modSld sldOrd">
      <pc:chgData name="Jashim Uddin" userId="76445bb28c884b4a" providerId="LiveId" clId="{13E93DBA-40D1-44EC-A685-C7F0C51530AD}" dt="2025-11-04T08:44:36.480" v="1224" actId="6549"/>
      <pc:docMkLst>
        <pc:docMk/>
      </pc:docMkLst>
      <pc:sldChg chg="new del">
        <pc:chgData name="Jashim Uddin" userId="76445bb28c884b4a" providerId="LiveId" clId="{13E93DBA-40D1-44EC-A685-C7F0C51530AD}" dt="2025-11-03T19:27:28.321" v="2" actId="47"/>
        <pc:sldMkLst>
          <pc:docMk/>
          <pc:sldMk cId="3753487031" sldId="256"/>
        </pc:sldMkLst>
      </pc:sldChg>
      <pc:sldChg chg="addSp delSp modSp add mod setBg modNotesTx">
        <pc:chgData name="Jashim Uddin" userId="76445bb28c884b4a" providerId="LiveId" clId="{13E93DBA-40D1-44EC-A685-C7F0C51530AD}" dt="2025-11-04T05:29:37.736" v="927" actId="14100"/>
        <pc:sldMkLst>
          <pc:docMk/>
          <pc:sldMk cId="0" sldId="257"/>
        </pc:sldMkLst>
        <pc:spChg chg="del">
          <ac:chgData name="Jashim Uddin" userId="76445bb28c884b4a" providerId="LiveId" clId="{13E93DBA-40D1-44EC-A685-C7F0C51530AD}" dt="2025-11-03T19:45:41.216" v="54" actId="478"/>
          <ac:spMkLst>
            <pc:docMk/>
            <pc:sldMk cId="0" sldId="257"/>
            <ac:spMk id="2" creationId="{00000000-0000-0000-0000-000000000000}"/>
          </ac:spMkLst>
        </pc:spChg>
        <pc:spChg chg="mod">
          <ac:chgData name="Jashim Uddin" userId="76445bb28c884b4a" providerId="LiveId" clId="{13E93DBA-40D1-44EC-A685-C7F0C51530AD}" dt="2025-11-04T05:29:10.504" v="924" actId="1076"/>
          <ac:spMkLst>
            <pc:docMk/>
            <pc:sldMk cId="0" sldId="257"/>
            <ac:spMk id="6" creationId="{00000000-0000-0000-0000-000000000000}"/>
          </ac:spMkLst>
        </pc:spChg>
        <pc:spChg chg="del mod">
          <ac:chgData name="Jashim Uddin" userId="76445bb28c884b4a" providerId="LiveId" clId="{13E93DBA-40D1-44EC-A685-C7F0C51530AD}" dt="2025-11-03T19:48:22.036" v="78"/>
          <ac:spMkLst>
            <pc:docMk/>
            <pc:sldMk cId="0" sldId="257"/>
            <ac:spMk id="7" creationId="{00000000-0000-0000-0000-000000000000}"/>
          </ac:spMkLst>
        </pc:spChg>
        <pc:spChg chg="mod">
          <ac:chgData name="Jashim Uddin" userId="76445bb28c884b4a" providerId="LiveId" clId="{13E93DBA-40D1-44EC-A685-C7F0C51530AD}" dt="2025-11-04T05:29:33.064" v="926" actId="1076"/>
          <ac:spMkLst>
            <pc:docMk/>
            <pc:sldMk cId="0" sldId="257"/>
            <ac:spMk id="8" creationId="{1710FEF4-C8D5-49BA-D644-695D7866D334}"/>
          </ac:spMkLst>
        </pc:spChg>
        <pc:grpChg chg="mod">
          <ac:chgData name="Jashim Uddin" userId="76445bb28c884b4a" providerId="LiveId" clId="{13E93DBA-40D1-44EC-A685-C7F0C51530AD}" dt="2025-11-04T05:29:37.736" v="927" actId="14100"/>
          <ac:grpSpMkLst>
            <pc:docMk/>
            <pc:sldMk cId="0" sldId="257"/>
            <ac:grpSpMk id="3" creationId="{00000000-0000-0000-0000-000000000000}"/>
          </ac:grpSpMkLst>
        </pc:grpChg>
        <pc:picChg chg="add mod">
          <ac:chgData name="Jashim Uddin" userId="76445bb28c884b4a" providerId="LiveId" clId="{13E93DBA-40D1-44EC-A685-C7F0C51530AD}" dt="2025-11-04T05:28:30.526" v="919" actId="14100"/>
          <ac:picMkLst>
            <pc:docMk/>
            <pc:sldMk cId="0" sldId="257"/>
            <ac:picMk id="9" creationId="{F52FA71F-C044-BD4D-928D-DAD838EC71B2}"/>
          </ac:picMkLst>
        </pc:picChg>
      </pc:sldChg>
      <pc:sldChg chg="addSp delSp modSp add mod setBg modNotesTx">
        <pc:chgData name="Jashim Uddin" userId="76445bb28c884b4a" providerId="LiveId" clId="{13E93DBA-40D1-44EC-A685-C7F0C51530AD}" dt="2025-11-04T05:30:18.788" v="934" actId="14734"/>
        <pc:sldMkLst>
          <pc:docMk/>
          <pc:sldMk cId="0" sldId="258"/>
        </pc:sldMkLst>
        <pc:spChg chg="del">
          <ac:chgData name="Jashim Uddin" userId="76445bb28c884b4a" providerId="LiveId" clId="{13E93DBA-40D1-44EC-A685-C7F0C51530AD}" dt="2025-11-03T19:54:36.027" v="104" actId="478"/>
          <ac:spMkLst>
            <pc:docMk/>
            <pc:sldMk cId="0" sldId="258"/>
            <ac:spMk id="2" creationId="{00000000-0000-0000-0000-000000000000}"/>
          </ac:spMkLst>
        </pc:spChg>
        <pc:spChg chg="mod">
          <ac:chgData name="Jashim Uddin" userId="76445bb28c884b4a" providerId="LiveId" clId="{13E93DBA-40D1-44EC-A685-C7F0C51530AD}" dt="2025-11-03T21:29:49.015" v="802" actId="2711"/>
          <ac:spMkLst>
            <pc:docMk/>
            <pc:sldMk cId="0" sldId="258"/>
            <ac:spMk id="6" creationId="{00000000-0000-0000-0000-000000000000}"/>
          </ac:spMkLst>
        </pc:spChg>
        <pc:spChg chg="del">
          <ac:chgData name="Jashim Uddin" userId="76445bb28c884b4a" providerId="LiveId" clId="{13E93DBA-40D1-44EC-A685-C7F0C51530AD}" dt="2025-11-03T19:54:39.695" v="106" actId="478"/>
          <ac:spMkLst>
            <pc:docMk/>
            <pc:sldMk cId="0" sldId="258"/>
            <ac:spMk id="7" creationId="{00000000-0000-0000-0000-000000000000}"/>
          </ac:spMkLst>
        </pc:spChg>
        <pc:spChg chg="del">
          <ac:chgData name="Jashim Uddin" userId="76445bb28c884b4a" providerId="LiveId" clId="{13E93DBA-40D1-44EC-A685-C7F0C51530AD}" dt="2025-11-03T19:54:37.913" v="105" actId="478"/>
          <ac:spMkLst>
            <pc:docMk/>
            <pc:sldMk cId="0" sldId="258"/>
            <ac:spMk id="8" creationId="{BEBB0F53-9BEA-D4E2-DFA8-7FF3909CAADC}"/>
          </ac:spMkLst>
        </pc:spChg>
        <pc:grpChg chg="del">
          <ac:chgData name="Jashim Uddin" userId="76445bb28c884b4a" providerId="LiveId" clId="{13E93DBA-40D1-44EC-A685-C7F0C51530AD}" dt="2025-11-03T19:54:23.288" v="97" actId="478"/>
          <ac:grpSpMkLst>
            <pc:docMk/>
            <pc:sldMk cId="0" sldId="258"/>
            <ac:grpSpMk id="3" creationId="{00000000-0000-0000-0000-000000000000}"/>
          </ac:grpSpMkLst>
        </pc:grpChg>
        <pc:graphicFrameChg chg="add mod modGraphic">
          <ac:chgData name="Jashim Uddin" userId="76445bb28c884b4a" providerId="LiveId" clId="{13E93DBA-40D1-44EC-A685-C7F0C51530AD}" dt="2025-11-04T05:30:18.788" v="934" actId="14734"/>
          <ac:graphicFrameMkLst>
            <pc:docMk/>
            <pc:sldMk cId="0" sldId="258"/>
            <ac:graphicFrameMk id="2" creationId="{A1B8B621-69D9-E3F5-5906-3A035D2CB650}"/>
          </ac:graphicFrameMkLst>
        </pc:graphicFrameChg>
        <pc:graphicFrameChg chg="add del mod modGraphic">
          <ac:chgData name="Jashim Uddin" userId="76445bb28c884b4a" providerId="LiveId" clId="{13E93DBA-40D1-44EC-A685-C7F0C51530AD}" dt="2025-11-04T05:29:58.708" v="928" actId="478"/>
          <ac:graphicFrameMkLst>
            <pc:docMk/>
            <pc:sldMk cId="0" sldId="258"/>
            <ac:graphicFrameMk id="9" creationId="{10637035-46DC-EA04-A688-D268099C3C44}"/>
          </ac:graphicFrameMkLst>
        </pc:graphicFrameChg>
      </pc:sldChg>
      <pc:sldChg chg="addSp delSp modSp add mod modNotesTx">
        <pc:chgData name="Jashim Uddin" userId="76445bb28c884b4a" providerId="LiveId" clId="{13E93DBA-40D1-44EC-A685-C7F0C51530AD}" dt="2025-11-04T05:31:43.441" v="945"/>
        <pc:sldMkLst>
          <pc:docMk/>
          <pc:sldMk cId="0" sldId="259"/>
        </pc:sldMkLst>
        <pc:spChg chg="del">
          <ac:chgData name="Jashim Uddin" userId="76445bb28c884b4a" providerId="LiveId" clId="{13E93DBA-40D1-44EC-A685-C7F0C51530AD}" dt="2025-11-03T19:57:54.909" v="143" actId="478"/>
          <ac:spMkLst>
            <pc:docMk/>
            <pc:sldMk cId="0" sldId="259"/>
            <ac:spMk id="2" creationId="{00000000-0000-0000-0000-000000000000}"/>
          </ac:spMkLst>
        </pc:spChg>
        <pc:spChg chg="add mod">
          <ac:chgData name="Jashim Uddin" userId="76445bb28c884b4a" providerId="LiveId" clId="{13E93DBA-40D1-44EC-A685-C7F0C51530AD}" dt="2025-11-04T05:31:43.441" v="945"/>
          <ac:spMkLst>
            <pc:docMk/>
            <pc:sldMk cId="0" sldId="259"/>
            <ac:spMk id="6" creationId="{879D68EC-A707-D1B8-0187-81C2BCA71F89}"/>
          </ac:spMkLst>
        </pc:spChg>
        <pc:spChg chg="del">
          <ac:chgData name="Jashim Uddin" userId="76445bb28c884b4a" providerId="LiveId" clId="{13E93DBA-40D1-44EC-A685-C7F0C51530AD}" dt="2025-11-03T19:57:54.909" v="143" actId="478"/>
          <ac:spMkLst>
            <pc:docMk/>
            <pc:sldMk cId="0" sldId="259"/>
            <ac:spMk id="16" creationId="{00000000-0000-0000-0000-000000000000}"/>
          </ac:spMkLst>
        </pc:spChg>
        <pc:spChg chg="del">
          <ac:chgData name="Jashim Uddin" userId="76445bb28c884b4a" providerId="LiveId" clId="{13E93DBA-40D1-44EC-A685-C7F0C51530AD}" dt="2025-11-03T19:57:54.909" v="143" actId="478"/>
          <ac:spMkLst>
            <pc:docMk/>
            <pc:sldMk cId="0" sldId="259"/>
            <ac:spMk id="20" creationId="{00000000-0000-0000-0000-000000000000}"/>
          </ac:spMkLst>
        </pc:spChg>
        <pc:spChg chg="del">
          <ac:chgData name="Jashim Uddin" userId="76445bb28c884b4a" providerId="LiveId" clId="{13E93DBA-40D1-44EC-A685-C7F0C51530AD}" dt="2025-11-03T19:57:48.563" v="142" actId="478"/>
          <ac:spMkLst>
            <pc:docMk/>
            <pc:sldMk cId="0" sldId="259"/>
            <ac:spMk id="30" creationId="{00000000-0000-0000-0000-000000000000}"/>
          </ac:spMkLst>
        </pc:spChg>
        <pc:spChg chg="del">
          <ac:chgData name="Jashim Uddin" userId="76445bb28c884b4a" providerId="LiveId" clId="{13E93DBA-40D1-44EC-A685-C7F0C51530AD}" dt="2025-11-03T19:57:48.563" v="142" actId="478"/>
          <ac:spMkLst>
            <pc:docMk/>
            <pc:sldMk cId="0" sldId="259"/>
            <ac:spMk id="31" creationId="{00000000-0000-0000-0000-000000000000}"/>
          </ac:spMkLst>
        </pc:spChg>
        <pc:spChg chg="del">
          <ac:chgData name="Jashim Uddin" userId="76445bb28c884b4a" providerId="LiveId" clId="{13E93DBA-40D1-44EC-A685-C7F0C51530AD}" dt="2025-11-03T19:57:48.563" v="142" actId="478"/>
          <ac:spMkLst>
            <pc:docMk/>
            <pc:sldMk cId="0" sldId="259"/>
            <ac:spMk id="33" creationId="{00000000-0000-0000-0000-000000000000}"/>
          </ac:spMkLst>
        </pc:spChg>
        <pc:spChg chg="mod">
          <ac:chgData name="Jashim Uddin" userId="76445bb28c884b4a" providerId="LiveId" clId="{13E93DBA-40D1-44EC-A685-C7F0C51530AD}" dt="2025-11-03T21:30:05.037" v="803" actId="2711"/>
          <ac:spMkLst>
            <pc:docMk/>
            <pc:sldMk cId="0" sldId="259"/>
            <ac:spMk id="37" creationId="{00000000-0000-0000-0000-000000000000}"/>
          </ac:spMkLst>
        </pc:spChg>
        <pc:spChg chg="del">
          <ac:chgData name="Jashim Uddin" userId="76445bb28c884b4a" providerId="LiveId" clId="{13E93DBA-40D1-44EC-A685-C7F0C51530AD}" dt="2025-11-03T19:57:48.563" v="142" actId="478"/>
          <ac:spMkLst>
            <pc:docMk/>
            <pc:sldMk cId="0" sldId="259"/>
            <ac:spMk id="38" creationId="{00000000-0000-0000-0000-000000000000}"/>
          </ac:spMkLst>
        </pc:spChg>
        <pc:spChg chg="del">
          <ac:chgData name="Jashim Uddin" userId="76445bb28c884b4a" providerId="LiveId" clId="{13E93DBA-40D1-44EC-A685-C7F0C51530AD}" dt="2025-11-03T19:57:48.563" v="142" actId="478"/>
          <ac:spMkLst>
            <pc:docMk/>
            <pc:sldMk cId="0" sldId="259"/>
            <ac:spMk id="40" creationId="{00000000-0000-0000-0000-000000000000}"/>
          </ac:spMkLst>
        </pc:spChg>
        <pc:spChg chg="del">
          <ac:chgData name="Jashim Uddin" userId="76445bb28c884b4a" providerId="LiveId" clId="{13E93DBA-40D1-44EC-A685-C7F0C51530AD}" dt="2025-11-03T19:57:48.563" v="142" actId="478"/>
          <ac:spMkLst>
            <pc:docMk/>
            <pc:sldMk cId="0" sldId="259"/>
            <ac:spMk id="41" creationId="{00000000-0000-0000-0000-000000000000}"/>
          </ac:spMkLst>
        </pc:spChg>
        <pc:spChg chg="del">
          <ac:chgData name="Jashim Uddin" userId="76445bb28c884b4a" providerId="LiveId" clId="{13E93DBA-40D1-44EC-A685-C7F0C51530AD}" dt="2025-11-03T19:57:48.563" v="142" actId="478"/>
          <ac:spMkLst>
            <pc:docMk/>
            <pc:sldMk cId="0" sldId="259"/>
            <ac:spMk id="42" creationId="{00000000-0000-0000-0000-000000000000}"/>
          </ac:spMkLst>
        </pc:spChg>
        <pc:spChg chg="del">
          <ac:chgData name="Jashim Uddin" userId="76445bb28c884b4a" providerId="LiveId" clId="{13E93DBA-40D1-44EC-A685-C7F0C51530AD}" dt="2025-11-03T19:57:54.909" v="143" actId="478"/>
          <ac:spMkLst>
            <pc:docMk/>
            <pc:sldMk cId="0" sldId="259"/>
            <ac:spMk id="44" creationId="{00000000-0000-0000-0000-000000000000}"/>
          </ac:spMkLst>
        </pc:spChg>
        <pc:spChg chg="del">
          <ac:chgData name="Jashim Uddin" userId="76445bb28c884b4a" providerId="LiveId" clId="{13E93DBA-40D1-44EC-A685-C7F0C51530AD}" dt="2025-11-03T19:57:48.563" v="142" actId="478"/>
          <ac:spMkLst>
            <pc:docMk/>
            <pc:sldMk cId="0" sldId="259"/>
            <ac:spMk id="45" creationId="{00000000-0000-0000-0000-000000000000}"/>
          </ac:spMkLst>
        </pc:spChg>
        <pc:grpChg chg="del">
          <ac:chgData name="Jashim Uddin" userId="76445bb28c884b4a" providerId="LiveId" clId="{13E93DBA-40D1-44EC-A685-C7F0C51530AD}" dt="2025-11-03T19:57:48.563" v="142" actId="478"/>
          <ac:grpSpMkLst>
            <pc:docMk/>
            <pc:sldMk cId="0" sldId="259"/>
            <ac:grpSpMk id="10" creationId="{00000000-0000-0000-0000-000000000000}"/>
          </ac:grpSpMkLst>
        </pc:grpChg>
        <pc:grpChg chg="del">
          <ac:chgData name="Jashim Uddin" userId="76445bb28c884b4a" providerId="LiveId" clId="{13E93DBA-40D1-44EC-A685-C7F0C51530AD}" dt="2025-11-03T19:57:48.563" v="142" actId="478"/>
          <ac:grpSpMkLst>
            <pc:docMk/>
            <pc:sldMk cId="0" sldId="259"/>
            <ac:grpSpMk id="21" creationId="{00000000-0000-0000-0000-000000000000}"/>
          </ac:grpSpMkLst>
        </pc:grpChg>
        <pc:grpChg chg="del">
          <ac:chgData name="Jashim Uddin" userId="76445bb28c884b4a" providerId="LiveId" clId="{13E93DBA-40D1-44EC-A685-C7F0C51530AD}" dt="2025-11-03T19:57:54.909" v="143" actId="478"/>
          <ac:grpSpMkLst>
            <pc:docMk/>
            <pc:sldMk cId="0" sldId="259"/>
            <ac:grpSpMk id="24" creationId="{00000000-0000-0000-0000-000000000000}"/>
          </ac:grpSpMkLst>
        </pc:grpChg>
      </pc:sldChg>
      <pc:sldChg chg="addSp modSp add mod modNotesTx">
        <pc:chgData name="Jashim Uddin" userId="76445bb28c884b4a" providerId="LiveId" clId="{13E93DBA-40D1-44EC-A685-C7F0C51530AD}" dt="2025-11-03T21:30:13.417" v="804" actId="2711"/>
        <pc:sldMkLst>
          <pc:docMk/>
          <pc:sldMk cId="0" sldId="260"/>
        </pc:sldMkLst>
        <pc:spChg chg="mod">
          <ac:chgData name="Jashim Uddin" userId="76445bb28c884b4a" providerId="LiveId" clId="{13E93DBA-40D1-44EC-A685-C7F0C51530AD}" dt="2025-11-03T21:30:13.417" v="804" actId="2711"/>
          <ac:spMkLst>
            <pc:docMk/>
            <pc:sldMk cId="0" sldId="260"/>
            <ac:spMk id="2" creationId="{00000000-0000-0000-0000-000000000000}"/>
          </ac:spMkLst>
        </pc:spChg>
        <pc:spChg chg="add mod">
          <ac:chgData name="Jashim Uddin" userId="76445bb28c884b4a" providerId="LiveId" clId="{13E93DBA-40D1-44EC-A685-C7F0C51530AD}" dt="2025-11-03T20:06:03.239" v="211" actId="2710"/>
          <ac:spMkLst>
            <pc:docMk/>
            <pc:sldMk cId="0" sldId="260"/>
            <ac:spMk id="3" creationId="{593CFE6D-9608-0A14-19D8-669B8DA06F2B}"/>
          </ac:spMkLst>
        </pc:spChg>
        <pc:spChg chg="mod">
          <ac:chgData name="Jashim Uddin" userId="76445bb28c884b4a" providerId="LiveId" clId="{13E93DBA-40D1-44EC-A685-C7F0C51530AD}" dt="2025-11-03T20:05:21.603" v="200" actId="14100"/>
          <ac:spMkLst>
            <pc:docMk/>
            <pc:sldMk cId="0" sldId="260"/>
            <ac:spMk id="4" creationId="{00000000-0000-0000-0000-000000000000}"/>
          </ac:spMkLst>
        </pc:spChg>
        <pc:spChg chg="add mod">
          <ac:chgData name="Jashim Uddin" userId="76445bb28c884b4a" providerId="LiveId" clId="{13E93DBA-40D1-44EC-A685-C7F0C51530AD}" dt="2025-11-03T20:06:43.049" v="221" actId="113"/>
          <ac:spMkLst>
            <pc:docMk/>
            <pc:sldMk cId="0" sldId="260"/>
            <ac:spMk id="5" creationId="{93B67A26-CE71-2A74-663C-BD9A62B2595A}"/>
          </ac:spMkLst>
        </pc:spChg>
      </pc:sldChg>
      <pc:sldChg chg="delSp add del mod setBg">
        <pc:chgData name="Jashim Uddin" userId="76445bb28c884b4a" providerId="LiveId" clId="{13E93DBA-40D1-44EC-A685-C7F0C51530AD}" dt="2025-11-03T20:02:20.160" v="182" actId="47"/>
        <pc:sldMkLst>
          <pc:docMk/>
          <pc:sldMk cId="0" sldId="261"/>
        </pc:sldMkLst>
        <pc:spChg chg="del">
          <ac:chgData name="Jashim Uddin" userId="76445bb28c884b4a" providerId="LiveId" clId="{13E93DBA-40D1-44EC-A685-C7F0C51530AD}" dt="2025-11-03T20:02:16.282" v="181" actId="478"/>
          <ac:spMkLst>
            <pc:docMk/>
            <pc:sldMk cId="0" sldId="261"/>
            <ac:spMk id="8" creationId="{00000000-0000-0000-0000-000000000000}"/>
          </ac:spMkLst>
        </pc:spChg>
      </pc:sldChg>
      <pc:sldChg chg="addSp delSp modSp add mod modNotesTx">
        <pc:chgData name="Jashim Uddin" userId="76445bb28c884b4a" providerId="LiveId" clId="{13E93DBA-40D1-44EC-A685-C7F0C51530AD}" dt="2025-11-03T21:30:32.822" v="806" actId="2711"/>
        <pc:sldMkLst>
          <pc:docMk/>
          <pc:sldMk cId="0" sldId="262"/>
        </pc:sldMkLst>
        <pc:spChg chg="del">
          <ac:chgData name="Jashim Uddin" userId="76445bb28c884b4a" providerId="LiveId" clId="{13E93DBA-40D1-44EC-A685-C7F0C51530AD}" dt="2025-11-03T20:15:15.784" v="274" actId="478"/>
          <ac:spMkLst>
            <pc:docMk/>
            <pc:sldMk cId="0" sldId="262"/>
            <ac:spMk id="2" creationId="{00000000-0000-0000-0000-000000000000}"/>
          </ac:spMkLst>
        </pc:spChg>
        <pc:spChg chg="mod">
          <ac:chgData name="Jashim Uddin" userId="76445bb28c884b4a" providerId="LiveId" clId="{13E93DBA-40D1-44EC-A685-C7F0C51530AD}" dt="2025-11-03T21:30:32.822" v="806" actId="2711"/>
          <ac:spMkLst>
            <pc:docMk/>
            <pc:sldMk cId="0" sldId="262"/>
            <ac:spMk id="52" creationId="{00000000-0000-0000-0000-000000000000}"/>
          </ac:spMkLst>
        </pc:spChg>
        <pc:spChg chg="add del">
          <ac:chgData name="Jashim Uddin" userId="76445bb28c884b4a" providerId="LiveId" clId="{13E93DBA-40D1-44EC-A685-C7F0C51530AD}" dt="2025-11-03T20:15:22.287" v="279" actId="478"/>
          <ac:spMkLst>
            <pc:docMk/>
            <pc:sldMk cId="0" sldId="262"/>
            <ac:spMk id="53" creationId="{E9D6F690-A3A4-7ED0-F818-FDC47E33CE46}"/>
          </ac:spMkLst>
        </pc:spChg>
        <pc:spChg chg="del">
          <ac:chgData name="Jashim Uddin" userId="76445bb28c884b4a" providerId="LiveId" clId="{13E93DBA-40D1-44EC-A685-C7F0C51530AD}" dt="2025-11-03T20:15:10.019" v="270" actId="478"/>
          <ac:spMkLst>
            <pc:docMk/>
            <pc:sldMk cId="0" sldId="262"/>
            <ac:spMk id="55" creationId="{00000000-0000-0000-0000-000000000000}"/>
          </ac:spMkLst>
        </pc:spChg>
        <pc:spChg chg="del">
          <ac:chgData name="Jashim Uddin" userId="76445bb28c884b4a" providerId="LiveId" clId="{13E93DBA-40D1-44EC-A685-C7F0C51530AD}" dt="2025-11-03T20:15:14.729" v="273" actId="478"/>
          <ac:spMkLst>
            <pc:docMk/>
            <pc:sldMk cId="0" sldId="262"/>
            <ac:spMk id="56" creationId="{00000000-0000-0000-0000-000000000000}"/>
          </ac:spMkLst>
        </pc:spChg>
        <pc:spChg chg="del">
          <ac:chgData name="Jashim Uddin" userId="76445bb28c884b4a" providerId="LiveId" clId="{13E93DBA-40D1-44EC-A685-C7F0C51530AD}" dt="2025-11-03T20:15:10.019" v="270" actId="478"/>
          <ac:spMkLst>
            <pc:docMk/>
            <pc:sldMk cId="0" sldId="262"/>
            <ac:spMk id="58" creationId="{00000000-0000-0000-0000-000000000000}"/>
          </ac:spMkLst>
        </pc:spChg>
        <pc:grpChg chg="del">
          <ac:chgData name="Jashim Uddin" userId="76445bb28c884b4a" providerId="LiveId" clId="{13E93DBA-40D1-44EC-A685-C7F0C51530AD}" dt="2025-11-03T20:15:10.019" v="270" actId="478"/>
          <ac:grpSpMkLst>
            <pc:docMk/>
            <pc:sldMk cId="0" sldId="262"/>
            <ac:grpSpMk id="3" creationId="{00000000-0000-0000-0000-000000000000}"/>
          </ac:grpSpMkLst>
        </pc:grpChg>
        <pc:grpChg chg="del">
          <ac:chgData name="Jashim Uddin" userId="76445bb28c884b4a" providerId="LiveId" clId="{13E93DBA-40D1-44EC-A685-C7F0C51530AD}" dt="2025-11-03T20:15:19.118" v="277" actId="478"/>
          <ac:grpSpMkLst>
            <pc:docMk/>
            <pc:sldMk cId="0" sldId="262"/>
            <ac:grpSpMk id="6" creationId="{00000000-0000-0000-0000-000000000000}"/>
          </ac:grpSpMkLst>
        </pc:grpChg>
        <pc:grpChg chg="del">
          <ac:chgData name="Jashim Uddin" userId="76445bb28c884b4a" providerId="LiveId" clId="{13E93DBA-40D1-44EC-A685-C7F0C51530AD}" dt="2025-11-03T20:15:10.019" v="270" actId="478"/>
          <ac:grpSpMkLst>
            <pc:docMk/>
            <pc:sldMk cId="0" sldId="262"/>
            <ac:grpSpMk id="9" creationId="{00000000-0000-0000-0000-000000000000}"/>
          </ac:grpSpMkLst>
        </pc:grpChg>
        <pc:grpChg chg="del">
          <ac:chgData name="Jashim Uddin" userId="76445bb28c884b4a" providerId="LiveId" clId="{13E93DBA-40D1-44EC-A685-C7F0C51530AD}" dt="2025-11-03T20:15:17.866" v="276" actId="478"/>
          <ac:grpSpMkLst>
            <pc:docMk/>
            <pc:sldMk cId="0" sldId="262"/>
            <ac:grpSpMk id="12" creationId="{00000000-0000-0000-0000-000000000000}"/>
          </ac:grpSpMkLst>
        </pc:grpChg>
        <pc:grpChg chg="del">
          <ac:chgData name="Jashim Uddin" userId="76445bb28c884b4a" providerId="LiveId" clId="{13E93DBA-40D1-44EC-A685-C7F0C51530AD}" dt="2025-11-03T20:15:16.862" v="275" actId="478"/>
          <ac:grpSpMkLst>
            <pc:docMk/>
            <pc:sldMk cId="0" sldId="262"/>
            <ac:grpSpMk id="15" creationId="{00000000-0000-0000-0000-000000000000}"/>
          </ac:grpSpMkLst>
        </pc:grpChg>
        <pc:grpChg chg="del">
          <ac:chgData name="Jashim Uddin" userId="76445bb28c884b4a" providerId="LiveId" clId="{13E93DBA-40D1-44EC-A685-C7F0C51530AD}" dt="2025-11-03T20:15:10.019" v="270" actId="478"/>
          <ac:grpSpMkLst>
            <pc:docMk/>
            <pc:sldMk cId="0" sldId="262"/>
            <ac:grpSpMk id="18" creationId="{00000000-0000-0000-0000-000000000000}"/>
          </ac:grpSpMkLst>
        </pc:grpChg>
        <pc:grpChg chg="del">
          <ac:chgData name="Jashim Uddin" userId="76445bb28c884b4a" providerId="LiveId" clId="{13E93DBA-40D1-44EC-A685-C7F0C51530AD}" dt="2025-11-03T20:15:12.724" v="272" actId="478"/>
          <ac:grpSpMkLst>
            <pc:docMk/>
            <pc:sldMk cId="0" sldId="262"/>
            <ac:grpSpMk id="21" creationId="{00000000-0000-0000-0000-000000000000}"/>
          </ac:grpSpMkLst>
        </pc:grpChg>
        <pc:grpChg chg="del">
          <ac:chgData name="Jashim Uddin" userId="76445bb28c884b4a" providerId="LiveId" clId="{13E93DBA-40D1-44EC-A685-C7F0C51530AD}" dt="2025-11-03T20:15:10.019" v="270" actId="478"/>
          <ac:grpSpMkLst>
            <pc:docMk/>
            <pc:sldMk cId="0" sldId="262"/>
            <ac:grpSpMk id="24" creationId="{00000000-0000-0000-0000-000000000000}"/>
          </ac:grpSpMkLst>
        </pc:grpChg>
        <pc:grpChg chg="del">
          <ac:chgData name="Jashim Uddin" userId="76445bb28c884b4a" providerId="LiveId" clId="{13E93DBA-40D1-44EC-A685-C7F0C51530AD}" dt="2025-11-03T20:14:56.393" v="268" actId="478"/>
          <ac:grpSpMkLst>
            <pc:docMk/>
            <pc:sldMk cId="0" sldId="262"/>
            <ac:grpSpMk id="27" creationId="{00000000-0000-0000-0000-000000000000}"/>
          </ac:grpSpMkLst>
        </pc:grpChg>
        <pc:grpChg chg="del">
          <ac:chgData name="Jashim Uddin" userId="76445bb28c884b4a" providerId="LiveId" clId="{13E93DBA-40D1-44EC-A685-C7F0C51530AD}" dt="2025-11-03T20:15:12.250" v="271" actId="478"/>
          <ac:grpSpMkLst>
            <pc:docMk/>
            <pc:sldMk cId="0" sldId="262"/>
            <ac:grpSpMk id="29" creationId="{00000000-0000-0000-0000-000000000000}"/>
          </ac:grpSpMkLst>
        </pc:grpChg>
        <pc:grpChg chg="del">
          <ac:chgData name="Jashim Uddin" userId="76445bb28c884b4a" providerId="LiveId" clId="{13E93DBA-40D1-44EC-A685-C7F0C51530AD}" dt="2025-11-03T20:15:10.019" v="270" actId="478"/>
          <ac:grpSpMkLst>
            <pc:docMk/>
            <pc:sldMk cId="0" sldId="262"/>
            <ac:grpSpMk id="32" creationId="{00000000-0000-0000-0000-000000000000}"/>
          </ac:grpSpMkLst>
        </pc:grpChg>
        <pc:grpChg chg="del">
          <ac:chgData name="Jashim Uddin" userId="76445bb28c884b4a" providerId="LiveId" clId="{13E93DBA-40D1-44EC-A685-C7F0C51530AD}" dt="2025-11-03T20:14:57.527" v="269" actId="478"/>
          <ac:grpSpMkLst>
            <pc:docMk/>
            <pc:sldMk cId="0" sldId="262"/>
            <ac:grpSpMk id="35" creationId="{00000000-0000-0000-0000-000000000000}"/>
          </ac:grpSpMkLst>
        </pc:grpChg>
        <pc:grpChg chg="del">
          <ac:chgData name="Jashim Uddin" userId="76445bb28c884b4a" providerId="LiveId" clId="{13E93DBA-40D1-44EC-A685-C7F0C51530AD}" dt="2025-11-03T20:15:10.019" v="270" actId="478"/>
          <ac:grpSpMkLst>
            <pc:docMk/>
            <pc:sldMk cId="0" sldId="262"/>
            <ac:grpSpMk id="37" creationId="{00000000-0000-0000-0000-000000000000}"/>
          </ac:grpSpMkLst>
        </pc:grpChg>
        <pc:grpChg chg="del">
          <ac:chgData name="Jashim Uddin" userId="76445bb28c884b4a" providerId="LiveId" clId="{13E93DBA-40D1-44EC-A685-C7F0C51530AD}" dt="2025-11-03T20:15:10.019" v="270" actId="478"/>
          <ac:grpSpMkLst>
            <pc:docMk/>
            <pc:sldMk cId="0" sldId="262"/>
            <ac:grpSpMk id="40" creationId="{00000000-0000-0000-0000-000000000000}"/>
          </ac:grpSpMkLst>
        </pc:grpChg>
        <pc:grpChg chg="del">
          <ac:chgData name="Jashim Uddin" userId="76445bb28c884b4a" providerId="LiveId" clId="{13E93DBA-40D1-44EC-A685-C7F0C51530AD}" dt="2025-11-03T20:16:09.291" v="282" actId="478"/>
          <ac:grpSpMkLst>
            <pc:docMk/>
            <pc:sldMk cId="0" sldId="262"/>
            <ac:grpSpMk id="46" creationId="{00000000-0000-0000-0000-000000000000}"/>
          </ac:grpSpMkLst>
        </pc:grpChg>
        <pc:grpChg chg="del">
          <ac:chgData name="Jashim Uddin" userId="76445bb28c884b4a" providerId="LiveId" clId="{13E93DBA-40D1-44EC-A685-C7F0C51530AD}" dt="2025-11-03T20:15:10.019" v="270" actId="478"/>
          <ac:grpSpMkLst>
            <pc:docMk/>
            <pc:sldMk cId="0" sldId="262"/>
            <ac:grpSpMk id="49" creationId="{00000000-0000-0000-0000-000000000000}"/>
          </ac:grpSpMkLst>
        </pc:grpChg>
        <pc:picChg chg="add mod">
          <ac:chgData name="Jashim Uddin" userId="76445bb28c884b4a" providerId="LiveId" clId="{13E93DBA-40D1-44EC-A685-C7F0C51530AD}" dt="2025-11-03T20:16:12.236" v="283" actId="1076"/>
          <ac:picMkLst>
            <pc:docMk/>
            <pc:sldMk cId="0" sldId="262"/>
            <ac:picMk id="54" creationId="{B6EF414A-539E-1691-090A-747D6D17AE6E}"/>
          </ac:picMkLst>
        </pc:picChg>
      </pc:sldChg>
      <pc:sldChg chg="addSp delSp modSp add mod modNotesTx">
        <pc:chgData name="Jashim Uddin" userId="76445bb28c884b4a" providerId="LiveId" clId="{13E93DBA-40D1-44EC-A685-C7F0C51530AD}" dt="2025-11-03T21:30:24.296" v="805" actId="2711"/>
        <pc:sldMkLst>
          <pc:docMk/>
          <pc:sldMk cId="0" sldId="263"/>
        </pc:sldMkLst>
        <pc:spChg chg="del">
          <ac:chgData name="Jashim Uddin" userId="76445bb28c884b4a" providerId="LiveId" clId="{13E93DBA-40D1-44EC-A685-C7F0C51530AD}" dt="2025-11-03T20:09:07.107" v="238" actId="478"/>
          <ac:spMkLst>
            <pc:docMk/>
            <pc:sldMk cId="0" sldId="263"/>
            <ac:spMk id="2" creationId="{00000000-0000-0000-0000-000000000000}"/>
          </ac:spMkLst>
        </pc:spChg>
        <pc:spChg chg="del">
          <ac:chgData name="Jashim Uddin" userId="76445bb28c884b4a" providerId="LiveId" clId="{13E93DBA-40D1-44EC-A685-C7F0C51530AD}" dt="2025-11-03T20:09:57.710" v="242" actId="478"/>
          <ac:spMkLst>
            <pc:docMk/>
            <pc:sldMk cId="0" sldId="263"/>
            <ac:spMk id="21" creationId="{00000000-0000-0000-0000-000000000000}"/>
          </ac:spMkLst>
        </pc:spChg>
        <pc:spChg chg="mod">
          <ac:chgData name="Jashim Uddin" userId="76445bb28c884b4a" providerId="LiveId" clId="{13E93DBA-40D1-44EC-A685-C7F0C51530AD}" dt="2025-11-03T21:30:24.296" v="805" actId="2711"/>
          <ac:spMkLst>
            <pc:docMk/>
            <pc:sldMk cId="0" sldId="263"/>
            <ac:spMk id="47" creationId="{00000000-0000-0000-0000-000000000000}"/>
          </ac:spMkLst>
        </pc:spChg>
        <pc:spChg chg="del">
          <ac:chgData name="Jashim Uddin" userId="76445bb28c884b4a" providerId="LiveId" clId="{13E93DBA-40D1-44EC-A685-C7F0C51530AD}" dt="2025-11-03T20:09:57.710" v="242" actId="478"/>
          <ac:spMkLst>
            <pc:docMk/>
            <pc:sldMk cId="0" sldId="263"/>
            <ac:spMk id="48" creationId="{00000000-0000-0000-0000-000000000000}"/>
          </ac:spMkLst>
        </pc:spChg>
        <pc:spChg chg="del">
          <ac:chgData name="Jashim Uddin" userId="76445bb28c884b4a" providerId="LiveId" clId="{13E93DBA-40D1-44EC-A685-C7F0C51530AD}" dt="2025-11-03T20:09:57.710" v="242" actId="478"/>
          <ac:spMkLst>
            <pc:docMk/>
            <pc:sldMk cId="0" sldId="263"/>
            <ac:spMk id="49" creationId="{00000000-0000-0000-0000-000000000000}"/>
          </ac:spMkLst>
        </pc:spChg>
        <pc:spChg chg="del">
          <ac:chgData name="Jashim Uddin" userId="76445bb28c884b4a" providerId="LiveId" clId="{13E93DBA-40D1-44EC-A685-C7F0C51530AD}" dt="2025-11-03T20:09:57.710" v="242" actId="478"/>
          <ac:spMkLst>
            <pc:docMk/>
            <pc:sldMk cId="0" sldId="263"/>
            <ac:spMk id="50" creationId="{00000000-0000-0000-0000-000000000000}"/>
          </ac:spMkLst>
        </pc:spChg>
        <pc:spChg chg="del">
          <ac:chgData name="Jashim Uddin" userId="76445bb28c884b4a" providerId="LiveId" clId="{13E93DBA-40D1-44EC-A685-C7F0C51530AD}" dt="2025-11-03T20:09:57.710" v="242" actId="478"/>
          <ac:spMkLst>
            <pc:docMk/>
            <pc:sldMk cId="0" sldId="263"/>
            <ac:spMk id="51" creationId="{00000000-0000-0000-0000-000000000000}"/>
          </ac:spMkLst>
        </pc:spChg>
        <pc:spChg chg="del">
          <ac:chgData name="Jashim Uddin" userId="76445bb28c884b4a" providerId="LiveId" clId="{13E93DBA-40D1-44EC-A685-C7F0C51530AD}" dt="2025-11-03T20:09:57.710" v="242" actId="478"/>
          <ac:spMkLst>
            <pc:docMk/>
            <pc:sldMk cId="0" sldId="263"/>
            <ac:spMk id="52" creationId="{00000000-0000-0000-0000-000000000000}"/>
          </ac:spMkLst>
        </pc:spChg>
        <pc:spChg chg="add mod">
          <ac:chgData name="Jashim Uddin" userId="76445bb28c884b4a" providerId="LiveId" clId="{13E93DBA-40D1-44EC-A685-C7F0C51530AD}" dt="2025-11-03T20:10:51.989" v="259" actId="113"/>
          <ac:spMkLst>
            <pc:docMk/>
            <pc:sldMk cId="0" sldId="263"/>
            <ac:spMk id="54" creationId="{4D636F4D-369A-28CE-E1D9-D3287AC603E3}"/>
          </ac:spMkLst>
        </pc:spChg>
        <pc:grpChg chg="del">
          <ac:chgData name="Jashim Uddin" userId="76445bb28c884b4a" providerId="LiveId" clId="{13E93DBA-40D1-44EC-A685-C7F0C51530AD}" dt="2025-11-03T20:09:03.757" v="235" actId="478"/>
          <ac:grpSpMkLst>
            <pc:docMk/>
            <pc:sldMk cId="0" sldId="263"/>
            <ac:grpSpMk id="3" creationId="{00000000-0000-0000-0000-000000000000}"/>
          </ac:grpSpMkLst>
        </pc:grpChg>
        <pc:grpChg chg="del">
          <ac:chgData name="Jashim Uddin" userId="76445bb28c884b4a" providerId="LiveId" clId="{13E93DBA-40D1-44EC-A685-C7F0C51530AD}" dt="2025-11-03T20:09:09.142" v="240" actId="478"/>
          <ac:grpSpMkLst>
            <pc:docMk/>
            <pc:sldMk cId="0" sldId="263"/>
            <ac:grpSpMk id="6" creationId="{00000000-0000-0000-0000-000000000000}"/>
          </ac:grpSpMkLst>
        </pc:grpChg>
        <pc:grpChg chg="del">
          <ac:chgData name="Jashim Uddin" userId="76445bb28c884b4a" providerId="LiveId" clId="{13E93DBA-40D1-44EC-A685-C7F0C51530AD}" dt="2025-11-03T20:09:08.140" v="239" actId="478"/>
          <ac:grpSpMkLst>
            <pc:docMk/>
            <pc:sldMk cId="0" sldId="263"/>
            <ac:grpSpMk id="9" creationId="{00000000-0000-0000-0000-000000000000}"/>
          </ac:grpSpMkLst>
        </pc:grpChg>
        <pc:grpChg chg="del">
          <ac:chgData name="Jashim Uddin" userId="76445bb28c884b4a" providerId="LiveId" clId="{13E93DBA-40D1-44EC-A685-C7F0C51530AD}" dt="2025-11-03T20:09:05.229" v="236" actId="478"/>
          <ac:grpSpMkLst>
            <pc:docMk/>
            <pc:sldMk cId="0" sldId="263"/>
            <ac:grpSpMk id="12" creationId="{00000000-0000-0000-0000-000000000000}"/>
          </ac:grpSpMkLst>
        </pc:grpChg>
        <pc:grpChg chg="del">
          <ac:chgData name="Jashim Uddin" userId="76445bb28c884b4a" providerId="LiveId" clId="{13E93DBA-40D1-44EC-A685-C7F0C51530AD}" dt="2025-11-03T20:09:10.215" v="241" actId="478"/>
          <ac:grpSpMkLst>
            <pc:docMk/>
            <pc:sldMk cId="0" sldId="263"/>
            <ac:grpSpMk id="15" creationId="{00000000-0000-0000-0000-000000000000}"/>
          </ac:grpSpMkLst>
        </pc:grpChg>
        <pc:grpChg chg="del">
          <ac:chgData name="Jashim Uddin" userId="76445bb28c884b4a" providerId="LiveId" clId="{13E93DBA-40D1-44EC-A685-C7F0C51530AD}" dt="2025-11-03T20:09:06.185" v="237" actId="478"/>
          <ac:grpSpMkLst>
            <pc:docMk/>
            <pc:sldMk cId="0" sldId="263"/>
            <ac:grpSpMk id="18" creationId="{00000000-0000-0000-0000-000000000000}"/>
          </ac:grpSpMkLst>
        </pc:grpChg>
        <pc:grpChg chg="mod">
          <ac:chgData name="Jashim Uddin" userId="76445bb28c884b4a" providerId="LiveId" clId="{13E93DBA-40D1-44EC-A685-C7F0C51530AD}" dt="2025-11-03T20:11:08.323" v="263" actId="1076"/>
          <ac:grpSpMkLst>
            <pc:docMk/>
            <pc:sldMk cId="0" sldId="263"/>
            <ac:grpSpMk id="25" creationId="{00000000-0000-0000-0000-000000000000}"/>
          </ac:grpSpMkLst>
        </pc:grpChg>
        <pc:grpChg chg="del">
          <ac:chgData name="Jashim Uddin" userId="76445bb28c884b4a" providerId="LiveId" clId="{13E93DBA-40D1-44EC-A685-C7F0C51530AD}" dt="2025-11-03T20:07:02.589" v="227" actId="478"/>
          <ac:grpSpMkLst>
            <pc:docMk/>
            <pc:sldMk cId="0" sldId="263"/>
            <ac:grpSpMk id="28" creationId="{00000000-0000-0000-0000-000000000000}"/>
          </ac:grpSpMkLst>
        </pc:grpChg>
        <pc:grpChg chg="del mod">
          <ac:chgData name="Jashim Uddin" userId="76445bb28c884b4a" providerId="LiveId" clId="{13E93DBA-40D1-44EC-A685-C7F0C51530AD}" dt="2025-11-03T20:10:20.304" v="250" actId="478"/>
          <ac:grpSpMkLst>
            <pc:docMk/>
            <pc:sldMk cId="0" sldId="263"/>
            <ac:grpSpMk id="31" creationId="{00000000-0000-0000-0000-000000000000}"/>
          </ac:grpSpMkLst>
        </pc:grpChg>
        <pc:grpChg chg="del">
          <ac:chgData name="Jashim Uddin" userId="76445bb28c884b4a" providerId="LiveId" clId="{13E93DBA-40D1-44EC-A685-C7F0C51530AD}" dt="2025-11-03T20:07:00.437" v="226" actId="478"/>
          <ac:grpSpMkLst>
            <pc:docMk/>
            <pc:sldMk cId="0" sldId="263"/>
            <ac:grpSpMk id="34" creationId="{00000000-0000-0000-0000-000000000000}"/>
          </ac:grpSpMkLst>
        </pc:grpChg>
        <pc:grpChg chg="del">
          <ac:chgData name="Jashim Uddin" userId="76445bb28c884b4a" providerId="LiveId" clId="{13E93DBA-40D1-44EC-A685-C7F0C51530AD}" dt="2025-11-03T20:06:58.434" v="225" actId="478"/>
          <ac:grpSpMkLst>
            <pc:docMk/>
            <pc:sldMk cId="0" sldId="263"/>
            <ac:grpSpMk id="37" creationId="{00000000-0000-0000-0000-000000000000}"/>
          </ac:grpSpMkLst>
        </pc:grpChg>
        <pc:grpChg chg="del">
          <ac:chgData name="Jashim Uddin" userId="76445bb28c884b4a" providerId="LiveId" clId="{13E93DBA-40D1-44EC-A685-C7F0C51530AD}" dt="2025-11-03T20:06:54.317" v="223" actId="478"/>
          <ac:grpSpMkLst>
            <pc:docMk/>
            <pc:sldMk cId="0" sldId="263"/>
            <ac:grpSpMk id="40" creationId="{00000000-0000-0000-0000-000000000000}"/>
          </ac:grpSpMkLst>
        </pc:grpChg>
        <pc:grpChg chg="del">
          <ac:chgData name="Jashim Uddin" userId="76445bb28c884b4a" providerId="LiveId" clId="{13E93DBA-40D1-44EC-A685-C7F0C51530AD}" dt="2025-11-03T20:06:56.273" v="224" actId="478"/>
          <ac:grpSpMkLst>
            <pc:docMk/>
            <pc:sldMk cId="0" sldId="263"/>
            <ac:grpSpMk id="42" creationId="{00000000-0000-0000-0000-000000000000}"/>
          </ac:grpSpMkLst>
        </pc:grpChg>
      </pc:sldChg>
      <pc:sldChg chg="add del">
        <pc:chgData name="Jashim Uddin" userId="76445bb28c884b4a" providerId="LiveId" clId="{13E93DBA-40D1-44EC-A685-C7F0C51530AD}" dt="2025-11-03T20:51:18.905" v="426" actId="47"/>
        <pc:sldMkLst>
          <pc:docMk/>
          <pc:sldMk cId="0" sldId="264"/>
        </pc:sldMkLst>
      </pc:sldChg>
      <pc:sldChg chg="add del">
        <pc:chgData name="Jashim Uddin" userId="76445bb28c884b4a" providerId="LiveId" clId="{13E93DBA-40D1-44EC-A685-C7F0C51530AD}" dt="2025-11-03T20:51:17.483" v="425" actId="47"/>
        <pc:sldMkLst>
          <pc:docMk/>
          <pc:sldMk cId="0" sldId="265"/>
        </pc:sldMkLst>
      </pc:sldChg>
      <pc:sldChg chg="delSp modSp add mod modNotesTx">
        <pc:chgData name="Jashim Uddin" userId="76445bb28c884b4a" providerId="LiveId" clId="{13E93DBA-40D1-44EC-A685-C7F0C51530AD}" dt="2025-11-03T20:53:55.183" v="458" actId="2711"/>
        <pc:sldMkLst>
          <pc:docMk/>
          <pc:sldMk cId="0" sldId="268"/>
        </pc:sldMkLst>
        <pc:spChg chg="del">
          <ac:chgData name="Jashim Uddin" userId="76445bb28c884b4a" providerId="LiveId" clId="{13E93DBA-40D1-44EC-A685-C7F0C51530AD}" dt="2025-11-03T20:53:08.928" v="445" actId="478"/>
          <ac:spMkLst>
            <pc:docMk/>
            <pc:sldMk cId="0" sldId="268"/>
            <ac:spMk id="3" creationId="{00000000-0000-0000-0000-000000000000}"/>
          </ac:spMkLst>
        </pc:spChg>
        <pc:spChg chg="del">
          <ac:chgData name="Jashim Uddin" userId="76445bb28c884b4a" providerId="LiveId" clId="{13E93DBA-40D1-44EC-A685-C7F0C51530AD}" dt="2025-11-03T20:53:11.166" v="448" actId="478"/>
          <ac:spMkLst>
            <pc:docMk/>
            <pc:sldMk cId="0" sldId="268"/>
            <ac:spMk id="4" creationId="{00000000-0000-0000-0000-000000000000}"/>
          </ac:spMkLst>
        </pc:spChg>
        <pc:spChg chg="mod">
          <ac:chgData name="Jashim Uddin" userId="76445bb28c884b4a" providerId="LiveId" clId="{13E93DBA-40D1-44EC-A685-C7F0C51530AD}" dt="2025-11-03T20:53:13.268" v="449" actId="1076"/>
          <ac:spMkLst>
            <pc:docMk/>
            <pc:sldMk cId="0" sldId="268"/>
            <ac:spMk id="5" creationId="{00000000-0000-0000-0000-000000000000}"/>
          </ac:spMkLst>
        </pc:spChg>
        <pc:spChg chg="del">
          <ac:chgData name="Jashim Uddin" userId="76445bb28c884b4a" providerId="LiveId" clId="{13E93DBA-40D1-44EC-A685-C7F0C51530AD}" dt="2025-11-03T20:51:22.012" v="428" actId="478"/>
          <ac:spMkLst>
            <pc:docMk/>
            <pc:sldMk cId="0" sldId="268"/>
            <ac:spMk id="11" creationId="{00000000-0000-0000-0000-000000000000}"/>
          </ac:spMkLst>
        </pc:spChg>
        <pc:spChg chg="mod">
          <ac:chgData name="Jashim Uddin" userId="76445bb28c884b4a" providerId="LiveId" clId="{13E93DBA-40D1-44EC-A685-C7F0C51530AD}" dt="2025-11-03T20:51:34.859" v="434" actId="14100"/>
          <ac:spMkLst>
            <pc:docMk/>
            <pc:sldMk cId="0" sldId="268"/>
            <ac:spMk id="12" creationId="{00000000-0000-0000-0000-000000000000}"/>
          </ac:spMkLst>
        </pc:spChg>
        <pc:spChg chg="mod">
          <ac:chgData name="Jashim Uddin" userId="76445bb28c884b4a" providerId="LiveId" clId="{13E93DBA-40D1-44EC-A685-C7F0C51530AD}" dt="2025-11-03T20:53:46.043" v="457" actId="2711"/>
          <ac:spMkLst>
            <pc:docMk/>
            <pc:sldMk cId="0" sldId="268"/>
            <ac:spMk id="13" creationId="{00000000-0000-0000-0000-000000000000}"/>
          </ac:spMkLst>
        </pc:spChg>
        <pc:spChg chg="del mod">
          <ac:chgData name="Jashim Uddin" userId="76445bb28c884b4a" providerId="LiveId" clId="{13E93DBA-40D1-44EC-A685-C7F0C51530AD}" dt="2025-11-03T20:53:08.935" v="447"/>
          <ac:spMkLst>
            <pc:docMk/>
            <pc:sldMk cId="0" sldId="268"/>
            <ac:spMk id="15" creationId="{00000000-0000-0000-0000-000000000000}"/>
          </ac:spMkLst>
        </pc:spChg>
        <pc:grpChg chg="del">
          <ac:chgData name="Jashim Uddin" userId="76445bb28c884b4a" providerId="LiveId" clId="{13E93DBA-40D1-44EC-A685-C7F0C51530AD}" dt="2025-11-03T20:51:35.995" v="435" actId="478"/>
          <ac:grpSpMkLst>
            <pc:docMk/>
            <pc:sldMk cId="0" sldId="268"/>
            <ac:grpSpMk id="8" creationId="{00000000-0000-0000-0000-000000000000}"/>
          </ac:grpSpMkLst>
        </pc:grpChg>
      </pc:sldChg>
      <pc:sldChg chg="addSp modSp add mod modNotesTx">
        <pc:chgData name="Jashim Uddin" userId="76445bb28c884b4a" providerId="LiveId" clId="{13E93DBA-40D1-44EC-A685-C7F0C51530AD}" dt="2025-11-04T05:44:17.780" v="972" actId="1076"/>
        <pc:sldMkLst>
          <pc:docMk/>
          <pc:sldMk cId="0" sldId="269"/>
        </pc:sldMkLst>
        <pc:spChg chg="mod">
          <ac:chgData name="Jashim Uddin" userId="76445bb28c884b4a" providerId="LiveId" clId="{13E93DBA-40D1-44EC-A685-C7F0C51530AD}" dt="2025-11-04T05:44:10.964" v="971" actId="1076"/>
          <ac:spMkLst>
            <pc:docMk/>
            <pc:sldMk cId="0" sldId="269"/>
            <ac:spMk id="12" creationId="{00000000-0000-0000-0000-000000000000}"/>
          </ac:spMkLst>
        </pc:spChg>
        <pc:spChg chg="mod">
          <ac:chgData name="Jashim Uddin" userId="76445bb28c884b4a" providerId="LiveId" clId="{13E93DBA-40D1-44EC-A685-C7F0C51530AD}" dt="2025-11-04T05:44:17.780" v="972" actId="1076"/>
          <ac:spMkLst>
            <pc:docMk/>
            <pc:sldMk cId="0" sldId="269"/>
            <ac:spMk id="13" creationId="{00000000-0000-0000-0000-000000000000}"/>
          </ac:spMkLst>
        </pc:spChg>
        <pc:picChg chg="add mod">
          <ac:chgData name="Jashim Uddin" userId="76445bb28c884b4a" providerId="LiveId" clId="{13E93DBA-40D1-44EC-A685-C7F0C51530AD}" dt="2025-11-04T05:44:05.391" v="970" actId="1076"/>
          <ac:picMkLst>
            <pc:docMk/>
            <pc:sldMk cId="0" sldId="269"/>
            <ac:picMk id="8" creationId="{A1BCEFF2-00BD-769F-0DC7-DF28C868EEDD}"/>
          </ac:picMkLst>
        </pc:picChg>
      </pc:sldChg>
      <pc:sldChg chg="addSp delSp modSp add mod modNotesTx">
        <pc:chgData name="Jashim Uddin" userId="76445bb28c884b4a" providerId="LiveId" clId="{13E93DBA-40D1-44EC-A685-C7F0C51530AD}" dt="2025-11-03T21:15:29.985" v="686" actId="20577"/>
        <pc:sldMkLst>
          <pc:docMk/>
          <pc:sldMk cId="0" sldId="270"/>
        </pc:sldMkLst>
        <pc:spChg chg="del">
          <ac:chgData name="Jashim Uddin" userId="76445bb28c884b4a" providerId="LiveId" clId="{13E93DBA-40D1-44EC-A685-C7F0C51530AD}" dt="2025-11-03T21:02:36.086" v="482" actId="478"/>
          <ac:spMkLst>
            <pc:docMk/>
            <pc:sldMk cId="0" sldId="270"/>
            <ac:spMk id="7" creationId="{00000000-0000-0000-0000-000000000000}"/>
          </ac:spMkLst>
        </pc:spChg>
        <pc:spChg chg="del">
          <ac:chgData name="Jashim Uddin" userId="76445bb28c884b4a" providerId="LiveId" clId="{13E93DBA-40D1-44EC-A685-C7F0C51530AD}" dt="2025-11-03T21:11:51.485" v="512" actId="478"/>
          <ac:spMkLst>
            <pc:docMk/>
            <pc:sldMk cId="0" sldId="270"/>
            <ac:spMk id="9" creationId="{00000000-0000-0000-0000-000000000000}"/>
          </ac:spMkLst>
        </pc:spChg>
        <pc:spChg chg="del">
          <ac:chgData name="Jashim Uddin" userId="76445bb28c884b4a" providerId="LiveId" clId="{13E93DBA-40D1-44EC-A685-C7F0C51530AD}" dt="2025-11-03T21:11:32.821" v="507" actId="478"/>
          <ac:spMkLst>
            <pc:docMk/>
            <pc:sldMk cId="0" sldId="270"/>
            <ac:spMk id="10" creationId="{00000000-0000-0000-0000-000000000000}"/>
          </ac:spMkLst>
        </pc:spChg>
        <pc:spChg chg="add mod">
          <ac:chgData name="Jashim Uddin" userId="76445bb28c884b4a" providerId="LiveId" clId="{13E93DBA-40D1-44EC-A685-C7F0C51530AD}" dt="2025-11-03T21:11:48.739" v="511"/>
          <ac:spMkLst>
            <pc:docMk/>
            <pc:sldMk cId="0" sldId="270"/>
            <ac:spMk id="12" creationId="{D734EF34-1BFC-D1BF-8590-4455F203CF4C}"/>
          </ac:spMkLst>
        </pc:spChg>
        <pc:spChg chg="add mod">
          <ac:chgData name="Jashim Uddin" userId="76445bb28c884b4a" providerId="LiveId" clId="{13E93DBA-40D1-44EC-A685-C7F0C51530AD}" dt="2025-11-03T21:13:16.465" v="643" actId="2711"/>
          <ac:spMkLst>
            <pc:docMk/>
            <pc:sldMk cId="0" sldId="270"/>
            <ac:spMk id="14" creationId="{01F0FBF3-9669-2853-C9AC-6F1C8F0D02DF}"/>
          </ac:spMkLst>
        </pc:spChg>
        <pc:spChg chg="add mod">
          <ac:chgData name="Jashim Uddin" userId="76445bb28c884b4a" providerId="LiveId" clId="{13E93DBA-40D1-44EC-A685-C7F0C51530AD}" dt="2025-11-03T21:13:26.369" v="647" actId="122"/>
          <ac:spMkLst>
            <pc:docMk/>
            <pc:sldMk cId="0" sldId="270"/>
            <ac:spMk id="16" creationId="{BD2E4CB4-6B76-5965-DF17-CAE216CF713B}"/>
          </ac:spMkLst>
        </pc:spChg>
        <pc:picChg chg="add mod">
          <ac:chgData name="Jashim Uddin" userId="76445bb28c884b4a" providerId="LiveId" clId="{13E93DBA-40D1-44EC-A685-C7F0C51530AD}" dt="2025-11-03T21:12:29.519" v="517" actId="14100"/>
          <ac:picMkLst>
            <pc:docMk/>
            <pc:sldMk cId="0" sldId="270"/>
            <ac:picMk id="11" creationId="{8DB38324-C5BF-B170-4C67-312C339606C8}"/>
          </ac:picMkLst>
        </pc:picChg>
        <pc:picChg chg="add mod">
          <ac:chgData name="Jashim Uddin" userId="76445bb28c884b4a" providerId="LiveId" clId="{13E93DBA-40D1-44EC-A685-C7F0C51530AD}" dt="2025-11-03T21:13:10.146" v="642" actId="1038"/>
          <ac:picMkLst>
            <pc:docMk/>
            <pc:sldMk cId="0" sldId="270"/>
            <ac:picMk id="15" creationId="{05DB0B38-8810-35E1-FCD2-D06222109066}"/>
          </ac:picMkLst>
        </pc:picChg>
      </pc:sldChg>
      <pc:sldChg chg="addSp delSp modSp add del mod modNotesTx">
        <pc:chgData name="Jashim Uddin" userId="76445bb28c884b4a" providerId="LiveId" clId="{13E93DBA-40D1-44EC-A685-C7F0C51530AD}" dt="2025-11-03T21:21:06.362" v="715" actId="47"/>
        <pc:sldMkLst>
          <pc:docMk/>
          <pc:sldMk cId="0" sldId="271"/>
        </pc:sldMkLst>
        <pc:spChg chg="del">
          <ac:chgData name="Jashim Uddin" userId="76445bb28c884b4a" providerId="LiveId" clId="{13E93DBA-40D1-44EC-A685-C7F0C51530AD}" dt="2025-11-03T21:18:30.286" v="693" actId="478"/>
          <ac:spMkLst>
            <pc:docMk/>
            <pc:sldMk cId="0" sldId="271"/>
            <ac:spMk id="11" creationId="{00000000-0000-0000-0000-000000000000}"/>
          </ac:spMkLst>
        </pc:spChg>
        <pc:spChg chg="del">
          <ac:chgData name="Jashim Uddin" userId="76445bb28c884b4a" providerId="LiveId" clId="{13E93DBA-40D1-44EC-A685-C7F0C51530AD}" dt="2025-11-03T21:18:30.286" v="693" actId="478"/>
          <ac:spMkLst>
            <pc:docMk/>
            <pc:sldMk cId="0" sldId="271"/>
            <ac:spMk id="12" creationId="{00000000-0000-0000-0000-000000000000}"/>
          </ac:spMkLst>
        </pc:spChg>
        <pc:spChg chg="del">
          <ac:chgData name="Jashim Uddin" userId="76445bb28c884b4a" providerId="LiveId" clId="{13E93DBA-40D1-44EC-A685-C7F0C51530AD}" dt="2025-11-03T21:18:30.286" v="693" actId="478"/>
          <ac:spMkLst>
            <pc:docMk/>
            <pc:sldMk cId="0" sldId="271"/>
            <ac:spMk id="13" creationId="{00000000-0000-0000-0000-000000000000}"/>
          </ac:spMkLst>
        </pc:spChg>
        <pc:spChg chg="del">
          <ac:chgData name="Jashim Uddin" userId="76445bb28c884b4a" providerId="LiveId" clId="{13E93DBA-40D1-44EC-A685-C7F0C51530AD}" dt="2025-11-03T21:18:30.286" v="693" actId="478"/>
          <ac:spMkLst>
            <pc:docMk/>
            <pc:sldMk cId="0" sldId="271"/>
            <ac:spMk id="14" creationId="{00000000-0000-0000-0000-000000000000}"/>
          </ac:spMkLst>
        </pc:spChg>
        <pc:spChg chg="del">
          <ac:chgData name="Jashim Uddin" userId="76445bb28c884b4a" providerId="LiveId" clId="{13E93DBA-40D1-44EC-A685-C7F0C51530AD}" dt="2025-11-03T21:18:30.286" v="693" actId="478"/>
          <ac:spMkLst>
            <pc:docMk/>
            <pc:sldMk cId="0" sldId="271"/>
            <ac:spMk id="15" creationId="{00000000-0000-0000-0000-000000000000}"/>
          </ac:spMkLst>
        </pc:spChg>
        <pc:spChg chg="del">
          <ac:chgData name="Jashim Uddin" userId="76445bb28c884b4a" providerId="LiveId" clId="{13E93DBA-40D1-44EC-A685-C7F0C51530AD}" dt="2025-11-03T21:18:30.286" v="693" actId="478"/>
          <ac:spMkLst>
            <pc:docMk/>
            <pc:sldMk cId="0" sldId="271"/>
            <ac:spMk id="16" creationId="{00000000-0000-0000-0000-000000000000}"/>
          </ac:spMkLst>
        </pc:spChg>
        <pc:spChg chg="del">
          <ac:chgData name="Jashim Uddin" userId="76445bb28c884b4a" providerId="LiveId" clId="{13E93DBA-40D1-44EC-A685-C7F0C51530AD}" dt="2025-11-03T21:18:30.286" v="693" actId="478"/>
          <ac:spMkLst>
            <pc:docMk/>
            <pc:sldMk cId="0" sldId="271"/>
            <ac:spMk id="17" creationId="{00000000-0000-0000-0000-000000000000}"/>
          </ac:spMkLst>
        </pc:spChg>
        <pc:spChg chg="add mod">
          <ac:chgData name="Jashim Uddin" userId="76445bb28c884b4a" providerId="LiveId" clId="{13E93DBA-40D1-44EC-A685-C7F0C51530AD}" dt="2025-11-03T21:20:07.128" v="700" actId="14100"/>
          <ac:spMkLst>
            <pc:docMk/>
            <pc:sldMk cId="0" sldId="271"/>
            <ac:spMk id="19" creationId="{943DE114-E393-E2F5-F84F-4280E15B6284}"/>
          </ac:spMkLst>
        </pc:spChg>
        <pc:spChg chg="mod">
          <ac:chgData name="Jashim Uddin" userId="76445bb28c884b4a" providerId="LiveId" clId="{13E93DBA-40D1-44EC-A685-C7F0C51530AD}" dt="2025-11-03T21:18:22.144" v="692" actId="1076"/>
          <ac:spMkLst>
            <pc:docMk/>
            <pc:sldMk cId="0" sldId="271"/>
            <ac:spMk id="20" creationId="{00000000-0000-0000-0000-000000000000}"/>
          </ac:spMkLst>
        </pc:spChg>
        <pc:grpChg chg="del">
          <ac:chgData name="Jashim Uddin" userId="76445bb28c884b4a" providerId="LiveId" clId="{13E93DBA-40D1-44EC-A685-C7F0C51530AD}" dt="2025-11-03T21:18:31.922" v="694" actId="478"/>
          <ac:grpSpMkLst>
            <pc:docMk/>
            <pc:sldMk cId="0" sldId="271"/>
            <ac:grpSpMk id="8" creationId="{00000000-0000-0000-0000-000000000000}"/>
          </ac:grpSpMkLst>
        </pc:grpChg>
      </pc:sldChg>
      <pc:sldChg chg="add del">
        <pc:chgData name="Jashim Uddin" userId="76445bb28c884b4a" providerId="LiveId" clId="{13E93DBA-40D1-44EC-A685-C7F0C51530AD}" dt="2025-11-03T21:20:44.946" v="706" actId="47"/>
        <pc:sldMkLst>
          <pc:docMk/>
          <pc:sldMk cId="0" sldId="272"/>
        </pc:sldMkLst>
      </pc:sldChg>
      <pc:sldChg chg="add del">
        <pc:chgData name="Jashim Uddin" userId="76445bb28c884b4a" providerId="LiveId" clId="{13E93DBA-40D1-44EC-A685-C7F0C51530AD}" dt="2025-11-03T21:20:48.443" v="708" actId="47"/>
        <pc:sldMkLst>
          <pc:docMk/>
          <pc:sldMk cId="0" sldId="273"/>
        </pc:sldMkLst>
      </pc:sldChg>
      <pc:sldChg chg="add del">
        <pc:chgData name="Jashim Uddin" userId="76445bb28c884b4a" providerId="LiveId" clId="{13E93DBA-40D1-44EC-A685-C7F0C51530AD}" dt="2025-11-03T21:20:49.891" v="709" actId="47"/>
        <pc:sldMkLst>
          <pc:docMk/>
          <pc:sldMk cId="0" sldId="274"/>
        </pc:sldMkLst>
      </pc:sldChg>
      <pc:sldChg chg="add del">
        <pc:chgData name="Jashim Uddin" userId="76445bb28c884b4a" providerId="LiveId" clId="{13E93DBA-40D1-44EC-A685-C7F0C51530AD}" dt="2025-11-03T21:20:53.162" v="710" actId="47"/>
        <pc:sldMkLst>
          <pc:docMk/>
          <pc:sldMk cId="0" sldId="275"/>
        </pc:sldMkLst>
      </pc:sldChg>
      <pc:sldChg chg="add del">
        <pc:chgData name="Jashim Uddin" userId="76445bb28c884b4a" providerId="LiveId" clId="{13E93DBA-40D1-44EC-A685-C7F0C51530AD}" dt="2025-11-03T21:20:54.583" v="711" actId="47"/>
        <pc:sldMkLst>
          <pc:docMk/>
          <pc:sldMk cId="0" sldId="276"/>
        </pc:sldMkLst>
      </pc:sldChg>
      <pc:sldChg chg="add del">
        <pc:chgData name="Jashim Uddin" userId="76445bb28c884b4a" providerId="LiveId" clId="{13E93DBA-40D1-44EC-A685-C7F0C51530AD}" dt="2025-11-03T21:20:56.963" v="712" actId="47"/>
        <pc:sldMkLst>
          <pc:docMk/>
          <pc:sldMk cId="0" sldId="277"/>
        </pc:sldMkLst>
      </pc:sldChg>
      <pc:sldChg chg="modSp add mod ord modNotesTx">
        <pc:chgData name="Jashim Uddin" userId="76445bb28c884b4a" providerId="LiveId" clId="{13E93DBA-40D1-44EC-A685-C7F0C51530AD}" dt="2025-11-04T05:34:54.038" v="956" actId="403"/>
        <pc:sldMkLst>
          <pc:docMk/>
          <pc:sldMk cId="0" sldId="278"/>
        </pc:sldMkLst>
        <pc:spChg chg="mod">
          <ac:chgData name="Jashim Uddin" userId="76445bb28c884b4a" providerId="LiveId" clId="{13E93DBA-40D1-44EC-A685-C7F0C51530AD}" dt="2025-11-03T21:22:11.451" v="721" actId="403"/>
          <ac:spMkLst>
            <pc:docMk/>
            <pc:sldMk cId="0" sldId="278"/>
            <ac:spMk id="2" creationId="{00000000-0000-0000-0000-000000000000}"/>
          </ac:spMkLst>
        </pc:spChg>
        <pc:spChg chg="mod">
          <ac:chgData name="Jashim Uddin" userId="76445bb28c884b4a" providerId="LiveId" clId="{13E93DBA-40D1-44EC-A685-C7F0C51530AD}" dt="2025-11-04T05:34:54.038" v="956" actId="403"/>
          <ac:spMkLst>
            <pc:docMk/>
            <pc:sldMk cId="0" sldId="278"/>
            <ac:spMk id="3" creationId="{00000000-0000-0000-0000-000000000000}"/>
          </ac:spMkLst>
        </pc:spChg>
      </pc:sldChg>
      <pc:sldChg chg="addSp delSp modSp add mod setBg">
        <pc:chgData name="Jashim Uddin" userId="76445bb28c884b4a" providerId="LiveId" clId="{13E93DBA-40D1-44EC-A685-C7F0C51530AD}" dt="2025-11-03T21:27:03.968" v="787" actId="1076"/>
        <pc:sldMkLst>
          <pc:docMk/>
          <pc:sldMk cId="0" sldId="280"/>
        </pc:sldMkLst>
        <pc:spChg chg="add del mod">
          <ac:chgData name="Jashim Uddin" userId="76445bb28c884b4a" providerId="LiveId" clId="{13E93DBA-40D1-44EC-A685-C7F0C51530AD}" dt="2025-11-03T21:27:00.892" v="786" actId="1076"/>
          <ac:spMkLst>
            <pc:docMk/>
            <pc:sldMk cId="0" sldId="280"/>
            <ac:spMk id="2" creationId="{00000000-0000-0000-0000-000000000000}"/>
          </ac:spMkLst>
        </pc:spChg>
        <pc:spChg chg="del">
          <ac:chgData name="Jashim Uddin" userId="76445bb28c884b4a" providerId="LiveId" clId="{13E93DBA-40D1-44EC-A685-C7F0C51530AD}" dt="2025-11-03T21:26:52.334" v="782" actId="478"/>
          <ac:spMkLst>
            <pc:docMk/>
            <pc:sldMk cId="0" sldId="280"/>
            <ac:spMk id="4" creationId="{00000000-0000-0000-0000-000000000000}"/>
          </ac:spMkLst>
        </pc:spChg>
        <pc:picChg chg="add del mod">
          <ac:chgData name="Jashim Uddin" userId="76445bb28c884b4a" providerId="LiveId" clId="{13E93DBA-40D1-44EC-A685-C7F0C51530AD}" dt="2025-11-03T21:27:03.968" v="787" actId="1076"/>
          <ac:picMkLst>
            <pc:docMk/>
            <pc:sldMk cId="0" sldId="280"/>
            <ac:picMk id="3074" creationId="{B2AADF9A-153E-0780-25CB-56AEB73AE948}"/>
          </ac:picMkLst>
        </pc:picChg>
      </pc:sldChg>
      <pc:sldChg chg="add del">
        <pc:chgData name="Jashim Uddin" userId="76445bb28c884b4a" providerId="LiveId" clId="{13E93DBA-40D1-44EC-A685-C7F0C51530AD}" dt="2025-11-03T20:51:20.136" v="427" actId="47"/>
        <pc:sldMkLst>
          <pc:docMk/>
          <pc:sldMk cId="0" sldId="305"/>
        </pc:sldMkLst>
      </pc:sldChg>
      <pc:sldChg chg="add del">
        <pc:chgData name="Jashim Uddin" userId="76445bb28c884b4a" providerId="LiveId" clId="{13E93DBA-40D1-44EC-A685-C7F0C51530AD}" dt="2025-11-03T21:27:23.676" v="789" actId="47"/>
        <pc:sldMkLst>
          <pc:docMk/>
          <pc:sldMk cId="1458964649" sldId="1881"/>
        </pc:sldMkLst>
      </pc:sldChg>
      <pc:sldChg chg="addSp delSp modSp add mod modNotesTx">
        <pc:chgData name="Jashim Uddin" userId="76445bb28c884b4a" providerId="LiveId" clId="{13E93DBA-40D1-44EC-A685-C7F0C51530AD}" dt="2025-11-04T08:42:32.860" v="1172" actId="6549"/>
        <pc:sldMkLst>
          <pc:docMk/>
          <pc:sldMk cId="0" sldId="1882"/>
        </pc:sldMkLst>
        <pc:spChg chg="mod">
          <ac:chgData name="Jashim Uddin" userId="76445bb28c884b4a" providerId="LiveId" clId="{13E93DBA-40D1-44EC-A685-C7F0C51530AD}" dt="2025-11-04T08:42:20.089" v="1169" actId="20577"/>
          <ac:spMkLst>
            <pc:docMk/>
            <pc:sldMk cId="0" sldId="1882"/>
            <ac:spMk id="12" creationId="{00000000-0000-0000-0000-000000000000}"/>
          </ac:spMkLst>
        </pc:spChg>
        <pc:spChg chg="mod">
          <ac:chgData name="Jashim Uddin" userId="76445bb28c884b4a" providerId="LiveId" clId="{13E93DBA-40D1-44EC-A685-C7F0C51530AD}" dt="2025-11-04T05:26:43.875" v="912"/>
          <ac:spMkLst>
            <pc:docMk/>
            <pc:sldMk cId="0" sldId="1882"/>
            <ac:spMk id="13" creationId="{00000000-0000-0000-0000-000000000000}"/>
          </ac:spMkLst>
        </pc:spChg>
        <pc:grpChg chg="del">
          <ac:chgData name="Jashim Uddin" userId="76445bb28c884b4a" providerId="LiveId" clId="{13E93DBA-40D1-44EC-A685-C7F0C51530AD}" dt="2025-11-03T19:36:42.768" v="38" actId="478"/>
          <ac:grpSpMkLst>
            <pc:docMk/>
            <pc:sldMk cId="0" sldId="1882"/>
            <ac:grpSpMk id="2" creationId="{00000000-0000-0000-0000-000000000000}"/>
          </ac:grpSpMkLst>
        </pc:grpChg>
        <pc:grpChg chg="del">
          <ac:chgData name="Jashim Uddin" userId="76445bb28c884b4a" providerId="LiveId" clId="{13E93DBA-40D1-44EC-A685-C7F0C51530AD}" dt="2025-11-03T19:36:40.350" v="37" actId="478"/>
          <ac:grpSpMkLst>
            <pc:docMk/>
            <pc:sldMk cId="0" sldId="1882"/>
            <ac:grpSpMk id="5" creationId="{00000000-0000-0000-0000-000000000000}"/>
          </ac:grpSpMkLst>
        </pc:grpChg>
        <pc:picChg chg="add mod">
          <ac:chgData name="Jashim Uddin" userId="76445bb28c884b4a" providerId="LiveId" clId="{13E93DBA-40D1-44EC-A685-C7F0C51530AD}" dt="2025-11-03T19:37:15.690" v="48" actId="1076"/>
          <ac:picMkLst>
            <pc:docMk/>
            <pc:sldMk cId="0" sldId="1882"/>
            <ac:picMk id="8" creationId="{2595D33E-00EB-9424-1771-D73762BBFC99}"/>
          </ac:picMkLst>
        </pc:picChg>
        <pc:picChg chg="add mod">
          <ac:chgData name="Jashim Uddin" userId="76445bb28c884b4a" providerId="LiveId" clId="{13E93DBA-40D1-44EC-A685-C7F0C51530AD}" dt="2025-11-03T19:37:12.673" v="47" actId="1076"/>
          <ac:picMkLst>
            <pc:docMk/>
            <pc:sldMk cId="0" sldId="1882"/>
            <ac:picMk id="9" creationId="{02CE7608-7295-0CF5-124C-B1EF0672E2D3}"/>
          </ac:picMkLst>
        </pc:picChg>
        <pc:picChg chg="del">
          <ac:chgData name="Jashim Uddin" userId="76445bb28c884b4a" providerId="LiveId" clId="{13E93DBA-40D1-44EC-A685-C7F0C51530AD}" dt="2025-11-03T19:36:18.096" v="35" actId="478"/>
          <ac:picMkLst>
            <pc:docMk/>
            <pc:sldMk cId="0" sldId="1882"/>
            <ac:picMk id="20" creationId="{CEB80D8C-629D-171F-9675-AF9172FF80A1}"/>
          </ac:picMkLst>
        </pc:picChg>
      </pc:sldChg>
      <pc:sldChg chg="add del">
        <pc:chgData name="Jashim Uddin" userId="76445bb28c884b4a" providerId="LiveId" clId="{13E93DBA-40D1-44EC-A685-C7F0C51530AD}" dt="2025-11-03T20:06:48.936" v="222" actId="47"/>
        <pc:sldMkLst>
          <pc:docMk/>
          <pc:sldMk cId="1903860876" sldId="1883"/>
        </pc:sldMkLst>
      </pc:sldChg>
      <pc:sldChg chg="addSp delSp modSp add mod ord modNotesTx">
        <pc:chgData name="Jashim Uddin" userId="76445bb28c884b4a" providerId="LiveId" clId="{13E93DBA-40D1-44EC-A685-C7F0C51530AD}" dt="2025-11-04T05:32:30.073" v="947"/>
        <pc:sldMkLst>
          <pc:docMk/>
          <pc:sldMk cId="0" sldId="1884"/>
        </pc:sldMkLst>
        <pc:spChg chg="add mod">
          <ac:chgData name="Jashim Uddin" userId="76445bb28c884b4a" providerId="LiveId" clId="{13E93DBA-40D1-44EC-A685-C7F0C51530AD}" dt="2025-11-03T20:22:29.858" v="345" actId="20577"/>
          <ac:spMkLst>
            <pc:docMk/>
            <pc:sldMk cId="0" sldId="1884"/>
            <ac:spMk id="3" creationId="{F5D254E5-EA3D-2714-C486-B08A92105E01}"/>
          </ac:spMkLst>
        </pc:spChg>
        <pc:spChg chg="del">
          <ac:chgData name="Jashim Uddin" userId="76445bb28c884b4a" providerId="LiveId" clId="{13E93DBA-40D1-44EC-A685-C7F0C51530AD}" dt="2025-11-03T20:21:51.604" v="336" actId="478"/>
          <ac:spMkLst>
            <pc:docMk/>
            <pc:sldMk cId="0" sldId="1884"/>
            <ac:spMk id="8" creationId="{1B105B77-6C3C-7303-DDB4-FE9B8C2C2704}"/>
          </ac:spMkLst>
        </pc:spChg>
        <pc:spChg chg="add mod">
          <ac:chgData name="Jashim Uddin" userId="76445bb28c884b4a" providerId="LiveId" clId="{13E93DBA-40D1-44EC-A685-C7F0C51530AD}" dt="2025-11-04T05:32:30.073" v="947"/>
          <ac:spMkLst>
            <pc:docMk/>
            <pc:sldMk cId="0" sldId="1884"/>
            <ac:spMk id="10" creationId="{8E02B58C-966F-77CD-F621-E2BA03607973}"/>
          </ac:spMkLst>
        </pc:spChg>
        <pc:spChg chg="mod">
          <ac:chgData name="Jashim Uddin" userId="76445bb28c884b4a" providerId="LiveId" clId="{13E93DBA-40D1-44EC-A685-C7F0C51530AD}" dt="2025-11-03T21:30:59.200" v="810" actId="2711"/>
          <ac:spMkLst>
            <pc:docMk/>
            <pc:sldMk cId="0" sldId="1884"/>
            <ac:spMk id="16" creationId="{00000000-0000-0000-0000-000000000000}"/>
          </ac:spMkLst>
        </pc:spChg>
        <pc:picChg chg="add mod">
          <ac:chgData name="Jashim Uddin" userId="76445bb28c884b4a" providerId="LiveId" clId="{13E93DBA-40D1-44EC-A685-C7F0C51530AD}" dt="2025-11-03T20:24:03.249" v="360" actId="1076"/>
          <ac:picMkLst>
            <pc:docMk/>
            <pc:sldMk cId="0" sldId="1884"/>
            <ac:picMk id="4" creationId="{323C6571-0F71-258A-B016-3C7113B7E9CD}"/>
          </ac:picMkLst>
        </pc:picChg>
        <pc:picChg chg="add mod">
          <ac:chgData name="Jashim Uddin" userId="76445bb28c884b4a" providerId="LiveId" clId="{13E93DBA-40D1-44EC-A685-C7F0C51530AD}" dt="2025-11-03T20:23:08.546" v="350" actId="1076"/>
          <ac:picMkLst>
            <pc:docMk/>
            <pc:sldMk cId="0" sldId="1884"/>
            <ac:picMk id="6" creationId="{064CA77D-713A-55B8-2496-0209B4051DB9}"/>
          </ac:picMkLst>
        </pc:picChg>
        <pc:picChg chg="add mod">
          <ac:chgData name="Jashim Uddin" userId="76445bb28c884b4a" providerId="LiveId" clId="{13E93DBA-40D1-44EC-A685-C7F0C51530AD}" dt="2025-11-03T20:23:38.050" v="357" actId="1076"/>
          <ac:picMkLst>
            <pc:docMk/>
            <pc:sldMk cId="0" sldId="1884"/>
            <ac:picMk id="7" creationId="{BC7BCF86-7F74-6E63-D6B3-86911C20503C}"/>
          </ac:picMkLst>
        </pc:picChg>
      </pc:sldChg>
      <pc:sldChg chg="add del">
        <pc:chgData name="Jashim Uddin" userId="76445bb28c884b4a" providerId="LiveId" clId="{13E93DBA-40D1-44EC-A685-C7F0C51530AD}" dt="2025-11-03T21:20:46.538" v="707" actId="47"/>
        <pc:sldMkLst>
          <pc:docMk/>
          <pc:sldMk cId="1668248997" sldId="1885"/>
        </pc:sldMkLst>
      </pc:sldChg>
      <pc:sldChg chg="delSp modSp add mod">
        <pc:chgData name="Jashim Uddin" userId="76445bb28c884b4a" providerId="LiveId" clId="{13E93DBA-40D1-44EC-A685-C7F0C51530AD}" dt="2025-11-04T05:50:39.875" v="1039" actId="115"/>
        <pc:sldMkLst>
          <pc:docMk/>
          <pc:sldMk cId="3010430691" sldId="1886"/>
        </pc:sldMkLst>
        <pc:spChg chg="mod">
          <ac:chgData name="Jashim Uddin" userId="76445bb28c884b4a" providerId="LiveId" clId="{13E93DBA-40D1-44EC-A685-C7F0C51530AD}" dt="2025-11-04T05:50:34.200" v="1038" actId="14100"/>
          <ac:spMkLst>
            <pc:docMk/>
            <pc:sldMk cId="3010430691" sldId="1886"/>
            <ac:spMk id="6" creationId="{2A585190-BB13-29E1-8DFA-2B3448503471}"/>
          </ac:spMkLst>
        </pc:spChg>
        <pc:spChg chg="del">
          <ac:chgData name="Jashim Uddin" userId="76445bb28c884b4a" providerId="LiveId" clId="{13E93DBA-40D1-44EC-A685-C7F0C51530AD}" dt="2025-11-04T05:50:26.272" v="1035" actId="478"/>
          <ac:spMkLst>
            <pc:docMk/>
            <pc:sldMk cId="3010430691" sldId="1886"/>
            <ac:spMk id="10" creationId="{A3AB4F3E-DA85-A2D3-526B-70FF22438289}"/>
          </ac:spMkLst>
        </pc:spChg>
        <pc:spChg chg="del">
          <ac:chgData name="Jashim Uddin" userId="76445bb28c884b4a" providerId="LiveId" clId="{13E93DBA-40D1-44EC-A685-C7F0C51530AD}" dt="2025-11-04T05:50:28.449" v="1036" actId="478"/>
          <ac:spMkLst>
            <pc:docMk/>
            <pc:sldMk cId="3010430691" sldId="1886"/>
            <ac:spMk id="11" creationId="{FA6544BB-4658-3528-F7F4-998950A3C3B0}"/>
          </ac:spMkLst>
        </pc:spChg>
        <pc:spChg chg="mod">
          <ac:chgData name="Jashim Uddin" userId="76445bb28c884b4a" providerId="LiveId" clId="{13E93DBA-40D1-44EC-A685-C7F0C51530AD}" dt="2025-11-04T05:50:39.875" v="1039" actId="115"/>
          <ac:spMkLst>
            <pc:docMk/>
            <pc:sldMk cId="3010430691" sldId="1886"/>
            <ac:spMk id="16" creationId="{A90CBCE9-93E2-4E25-C39A-91EA86438610}"/>
          </ac:spMkLst>
        </pc:spChg>
      </pc:sldChg>
      <pc:sldChg chg="addSp delSp modSp add mod modNotesTx">
        <pc:chgData name="Jashim Uddin" userId="76445bb28c884b4a" providerId="LiveId" clId="{13E93DBA-40D1-44EC-A685-C7F0C51530AD}" dt="2025-11-04T05:32:47.489" v="952"/>
        <pc:sldMkLst>
          <pc:docMk/>
          <pc:sldMk cId="354431179" sldId="1887"/>
        </pc:sldMkLst>
        <pc:spChg chg="mod">
          <ac:chgData name="Jashim Uddin" userId="76445bb28c884b4a" providerId="LiveId" clId="{13E93DBA-40D1-44EC-A685-C7F0C51530AD}" dt="2025-11-03T20:25:39.182" v="376" actId="1076"/>
          <ac:spMkLst>
            <pc:docMk/>
            <pc:sldMk cId="354431179" sldId="1887"/>
            <ac:spMk id="3" creationId="{7708BB8F-F4B9-8D90-C703-C89985BC0800}"/>
          </ac:spMkLst>
        </pc:spChg>
        <pc:spChg chg="mod">
          <ac:chgData name="Jashim Uddin" userId="76445bb28c884b4a" providerId="LiveId" clId="{13E93DBA-40D1-44EC-A685-C7F0C51530AD}" dt="2025-11-04T05:32:47.489" v="952"/>
          <ac:spMkLst>
            <pc:docMk/>
            <pc:sldMk cId="354431179" sldId="1887"/>
            <ac:spMk id="10" creationId="{574699F3-8AAF-94C3-5209-EA965FB8CE35}"/>
          </ac:spMkLst>
        </pc:spChg>
        <pc:spChg chg="mod">
          <ac:chgData name="Jashim Uddin" userId="76445bb28c884b4a" providerId="LiveId" clId="{13E93DBA-40D1-44EC-A685-C7F0C51530AD}" dt="2025-11-03T21:30:54.101" v="809" actId="2711"/>
          <ac:spMkLst>
            <pc:docMk/>
            <pc:sldMk cId="354431179" sldId="1887"/>
            <ac:spMk id="16" creationId="{D84674E2-C9EA-6172-0D9B-1864CF143204}"/>
          </ac:spMkLst>
        </pc:spChg>
        <pc:picChg chg="add mod">
          <ac:chgData name="Jashim Uddin" userId="76445bb28c884b4a" providerId="LiveId" clId="{13E93DBA-40D1-44EC-A685-C7F0C51530AD}" dt="2025-11-03T20:26:03.259" v="382" actId="1076"/>
          <ac:picMkLst>
            <pc:docMk/>
            <pc:sldMk cId="354431179" sldId="1887"/>
            <ac:picMk id="2" creationId="{64F45224-6ABA-AEB7-2765-02A6367BF9B1}"/>
          </ac:picMkLst>
        </pc:picChg>
        <pc:picChg chg="del">
          <ac:chgData name="Jashim Uddin" userId="76445bb28c884b4a" providerId="LiveId" clId="{13E93DBA-40D1-44EC-A685-C7F0C51530AD}" dt="2025-11-03T20:25:40.850" v="377" actId="478"/>
          <ac:picMkLst>
            <pc:docMk/>
            <pc:sldMk cId="354431179" sldId="1887"/>
            <ac:picMk id="4" creationId="{0D20D023-BFB8-8AFF-126A-6E34CC78FF7E}"/>
          </ac:picMkLst>
        </pc:picChg>
        <pc:picChg chg="del">
          <ac:chgData name="Jashim Uddin" userId="76445bb28c884b4a" providerId="LiveId" clId="{13E93DBA-40D1-44EC-A685-C7F0C51530AD}" dt="2025-11-03T20:25:41.699" v="378" actId="478"/>
          <ac:picMkLst>
            <pc:docMk/>
            <pc:sldMk cId="354431179" sldId="1887"/>
            <ac:picMk id="6" creationId="{9406EA4F-0750-07F4-7AE8-C05F850D8CB0}"/>
          </ac:picMkLst>
        </pc:picChg>
        <pc:picChg chg="del">
          <ac:chgData name="Jashim Uddin" userId="76445bb28c884b4a" providerId="LiveId" clId="{13E93DBA-40D1-44EC-A685-C7F0C51530AD}" dt="2025-11-03T20:25:42.216" v="379" actId="478"/>
          <ac:picMkLst>
            <pc:docMk/>
            <pc:sldMk cId="354431179" sldId="1887"/>
            <ac:picMk id="7" creationId="{D844A919-0DF0-9225-85DE-28C5671E0989}"/>
          </ac:picMkLst>
        </pc:picChg>
        <pc:picChg chg="add mod">
          <ac:chgData name="Jashim Uddin" userId="76445bb28c884b4a" providerId="LiveId" clId="{13E93DBA-40D1-44EC-A685-C7F0C51530AD}" dt="2025-11-03T20:26:29.874" v="387" actId="14100"/>
          <ac:picMkLst>
            <pc:docMk/>
            <pc:sldMk cId="354431179" sldId="1887"/>
            <ac:picMk id="8" creationId="{601CC6EE-19B3-92EF-A530-EE1EF352C614}"/>
          </ac:picMkLst>
        </pc:picChg>
        <pc:picChg chg="add mod">
          <ac:chgData name="Jashim Uddin" userId="76445bb28c884b4a" providerId="LiveId" clId="{13E93DBA-40D1-44EC-A685-C7F0C51530AD}" dt="2025-11-03T20:26:52.346" v="390" actId="1076"/>
          <ac:picMkLst>
            <pc:docMk/>
            <pc:sldMk cId="354431179" sldId="1887"/>
            <ac:picMk id="9" creationId="{802119BA-3F7B-7D8A-90A7-4C900A07AD26}"/>
          </ac:picMkLst>
        </pc:picChg>
      </pc:sldChg>
      <pc:sldChg chg="addSp delSp modSp add mod modNotesTx">
        <pc:chgData name="Jashim Uddin" userId="76445bb28c884b4a" providerId="LiveId" clId="{13E93DBA-40D1-44EC-A685-C7F0C51530AD}" dt="2025-11-04T05:33:23.145" v="955"/>
        <pc:sldMkLst>
          <pc:docMk/>
          <pc:sldMk cId="816994800" sldId="1888"/>
        </pc:sldMkLst>
        <pc:spChg chg="mod">
          <ac:chgData name="Jashim Uddin" userId="76445bb28c884b4a" providerId="LiveId" clId="{13E93DBA-40D1-44EC-A685-C7F0C51530AD}" dt="2025-11-03T20:28:26.496" v="401" actId="1076"/>
          <ac:spMkLst>
            <pc:docMk/>
            <pc:sldMk cId="816994800" sldId="1888"/>
            <ac:spMk id="3" creationId="{A344FFEF-1D3B-B51F-4E5D-EC883D26D67D}"/>
          </ac:spMkLst>
        </pc:spChg>
        <pc:spChg chg="mod">
          <ac:chgData name="Jashim Uddin" userId="76445bb28c884b4a" providerId="LiveId" clId="{13E93DBA-40D1-44EC-A685-C7F0C51530AD}" dt="2025-11-04T05:33:23.145" v="955"/>
          <ac:spMkLst>
            <pc:docMk/>
            <pc:sldMk cId="816994800" sldId="1888"/>
            <ac:spMk id="10" creationId="{A86698B5-FD9F-2ADD-54ED-94832A80FAEC}"/>
          </ac:spMkLst>
        </pc:spChg>
        <pc:spChg chg="mod">
          <ac:chgData name="Jashim Uddin" userId="76445bb28c884b4a" providerId="LiveId" clId="{13E93DBA-40D1-44EC-A685-C7F0C51530AD}" dt="2025-11-03T20:50:08.304" v="424" actId="2711"/>
          <ac:spMkLst>
            <pc:docMk/>
            <pc:sldMk cId="816994800" sldId="1888"/>
            <ac:spMk id="16" creationId="{9580C8CE-6830-8A25-9404-B5AEC272E9AC}"/>
          </ac:spMkLst>
        </pc:spChg>
        <pc:picChg chg="del">
          <ac:chgData name="Jashim Uddin" userId="76445bb28c884b4a" providerId="LiveId" clId="{13E93DBA-40D1-44EC-A685-C7F0C51530AD}" dt="2025-11-03T20:28:39.336" v="403" actId="478"/>
          <ac:picMkLst>
            <pc:docMk/>
            <pc:sldMk cId="816994800" sldId="1888"/>
            <ac:picMk id="2" creationId="{8F07A9DA-9750-17E8-694E-A3D7D511318D}"/>
          </ac:picMkLst>
        </pc:picChg>
        <pc:picChg chg="add mod">
          <ac:chgData name="Jashim Uddin" userId="76445bb28c884b4a" providerId="LiveId" clId="{13E93DBA-40D1-44EC-A685-C7F0C51530AD}" dt="2025-11-03T20:28:59.914" v="411" actId="1076"/>
          <ac:picMkLst>
            <pc:docMk/>
            <pc:sldMk cId="816994800" sldId="1888"/>
            <ac:picMk id="4" creationId="{CB699908-4463-0DC7-7177-1BA67FCC8B99}"/>
          </ac:picMkLst>
        </pc:picChg>
        <pc:picChg chg="add mod">
          <ac:chgData name="Jashim Uddin" userId="76445bb28c884b4a" providerId="LiveId" clId="{13E93DBA-40D1-44EC-A685-C7F0C51530AD}" dt="2025-11-03T20:29:20.829" v="416" actId="1076"/>
          <ac:picMkLst>
            <pc:docMk/>
            <pc:sldMk cId="816994800" sldId="1888"/>
            <ac:picMk id="6" creationId="{F42C0E3D-7718-3F74-D895-28E03227E680}"/>
          </ac:picMkLst>
        </pc:picChg>
        <pc:picChg chg="add mod">
          <ac:chgData name="Jashim Uddin" userId="76445bb28c884b4a" providerId="LiveId" clId="{13E93DBA-40D1-44EC-A685-C7F0C51530AD}" dt="2025-11-03T20:29:43.330" v="421" actId="1076"/>
          <ac:picMkLst>
            <pc:docMk/>
            <pc:sldMk cId="816994800" sldId="1888"/>
            <ac:picMk id="7" creationId="{72EB8B4A-1029-B742-0935-336AF09E6543}"/>
          </ac:picMkLst>
        </pc:picChg>
        <pc:picChg chg="del">
          <ac:chgData name="Jashim Uddin" userId="76445bb28c884b4a" providerId="LiveId" clId="{13E93DBA-40D1-44EC-A685-C7F0C51530AD}" dt="2025-11-03T20:28:40.186" v="404" actId="478"/>
          <ac:picMkLst>
            <pc:docMk/>
            <pc:sldMk cId="816994800" sldId="1888"/>
            <ac:picMk id="8" creationId="{E39113C5-125D-153E-DA91-450DC91C92E7}"/>
          </ac:picMkLst>
        </pc:picChg>
        <pc:picChg chg="del">
          <ac:chgData name="Jashim Uddin" userId="76445bb28c884b4a" providerId="LiveId" clId="{13E93DBA-40D1-44EC-A685-C7F0C51530AD}" dt="2025-11-03T20:28:40.745" v="405" actId="478"/>
          <ac:picMkLst>
            <pc:docMk/>
            <pc:sldMk cId="816994800" sldId="1888"/>
            <ac:picMk id="9" creationId="{A02D4FD8-8648-8873-151C-154DCFBF9F21}"/>
          </ac:picMkLst>
        </pc:picChg>
      </pc:sldChg>
      <pc:sldChg chg="addSp delSp modSp add mod modNotesTx">
        <pc:chgData name="Jashim Uddin" userId="76445bb28c884b4a" providerId="LiveId" clId="{13E93DBA-40D1-44EC-A685-C7F0C51530AD}" dt="2025-11-04T05:45:51.138" v="986" actId="14100"/>
        <pc:sldMkLst>
          <pc:docMk/>
          <pc:sldMk cId="2115248664" sldId="1889"/>
        </pc:sldMkLst>
        <pc:spChg chg="mod">
          <ac:chgData name="Jashim Uddin" userId="76445bb28c884b4a" providerId="LiveId" clId="{13E93DBA-40D1-44EC-A685-C7F0C51530AD}" dt="2025-11-04T05:45:47.779" v="985" actId="12"/>
          <ac:spMkLst>
            <pc:docMk/>
            <pc:sldMk cId="2115248664" sldId="1889"/>
            <ac:spMk id="13" creationId="{343A407F-979B-F286-32C2-3C1A859B42D6}"/>
          </ac:spMkLst>
        </pc:spChg>
        <pc:picChg chg="del">
          <ac:chgData name="Jashim Uddin" userId="76445bb28c884b4a" providerId="LiveId" clId="{13E93DBA-40D1-44EC-A685-C7F0C51530AD}" dt="2025-11-03T21:04:39.763" v="492" actId="478"/>
          <ac:picMkLst>
            <pc:docMk/>
            <pc:sldMk cId="2115248664" sldId="1889"/>
            <ac:picMk id="8" creationId="{CEE1A1C0-A9FB-0612-D64A-F66FDAD3C6C5}"/>
          </ac:picMkLst>
        </pc:picChg>
        <pc:picChg chg="add mod">
          <ac:chgData name="Jashim Uddin" userId="76445bb28c884b4a" providerId="LiveId" clId="{13E93DBA-40D1-44EC-A685-C7F0C51530AD}" dt="2025-11-04T05:45:51.138" v="986" actId="14100"/>
          <ac:picMkLst>
            <pc:docMk/>
            <pc:sldMk cId="2115248664" sldId="1889"/>
            <ac:picMk id="9" creationId="{FEACB54E-CFFA-1F2D-CCD0-32FDC503F702}"/>
          </ac:picMkLst>
        </pc:picChg>
      </pc:sldChg>
      <pc:sldChg chg="addSp delSp modSp add mod">
        <pc:chgData name="Jashim Uddin" userId="76445bb28c884b4a" providerId="LiveId" clId="{13E93DBA-40D1-44EC-A685-C7F0C51530AD}" dt="2025-11-04T05:45:05.439" v="978" actId="12"/>
        <pc:sldMkLst>
          <pc:docMk/>
          <pc:sldMk cId="1632899247" sldId="1890"/>
        </pc:sldMkLst>
        <pc:spChg chg="mod">
          <ac:chgData name="Jashim Uddin" userId="76445bb28c884b4a" providerId="LiveId" clId="{13E93DBA-40D1-44EC-A685-C7F0C51530AD}" dt="2025-11-04T05:45:05.439" v="978" actId="12"/>
          <ac:spMkLst>
            <pc:docMk/>
            <pc:sldMk cId="1632899247" sldId="1890"/>
            <ac:spMk id="13" creationId="{29E752D1-17DB-3220-CAA7-417CD0313A95}"/>
          </ac:spMkLst>
        </pc:spChg>
        <pc:picChg chg="add mod">
          <ac:chgData name="Jashim Uddin" userId="76445bb28c884b4a" providerId="LiveId" clId="{13E93DBA-40D1-44EC-A685-C7F0C51530AD}" dt="2025-11-03T21:06:42.008" v="506" actId="14100"/>
          <ac:picMkLst>
            <pc:docMk/>
            <pc:sldMk cId="1632899247" sldId="1890"/>
            <ac:picMk id="8" creationId="{92D1F80E-E143-A5AE-12B6-52C1F753A601}"/>
          </ac:picMkLst>
        </pc:picChg>
        <pc:picChg chg="del">
          <ac:chgData name="Jashim Uddin" userId="76445bb28c884b4a" providerId="LiveId" clId="{13E93DBA-40D1-44EC-A685-C7F0C51530AD}" dt="2025-11-03T21:06:01.880" v="501" actId="478"/>
          <ac:picMkLst>
            <pc:docMk/>
            <pc:sldMk cId="1632899247" sldId="1890"/>
            <ac:picMk id="9" creationId="{54F11194-D9DF-6AD8-33A9-6E2C79F8BE8A}"/>
          </ac:picMkLst>
        </pc:picChg>
      </pc:sldChg>
      <pc:sldChg chg="modSp add mod">
        <pc:chgData name="Jashim Uddin" userId="76445bb28c884b4a" providerId="LiveId" clId="{13E93DBA-40D1-44EC-A685-C7F0C51530AD}" dt="2025-11-04T08:44:36.480" v="1224" actId="6549"/>
        <pc:sldMkLst>
          <pc:docMk/>
          <pc:sldMk cId="903946057" sldId="1891"/>
        </pc:sldMkLst>
        <pc:spChg chg="mod">
          <ac:chgData name="Jashim Uddin" userId="76445bb28c884b4a" providerId="LiveId" clId="{13E93DBA-40D1-44EC-A685-C7F0C51530AD}" dt="2025-11-04T08:44:36.480" v="1224" actId="6549"/>
          <ac:spMkLst>
            <pc:docMk/>
            <pc:sldMk cId="903946057" sldId="1891"/>
            <ac:spMk id="2" creationId="{DF9FC242-F018-18CE-4669-56060E4BFFE0}"/>
          </ac:spMkLst>
        </pc:spChg>
        <pc:spChg chg="mod">
          <ac:chgData name="Jashim Uddin" userId="76445bb28c884b4a" providerId="LiveId" clId="{13E93DBA-40D1-44EC-A685-C7F0C51530AD}" dt="2025-11-04T08:44:13.046" v="1211" actId="1036"/>
          <ac:spMkLst>
            <pc:docMk/>
            <pc:sldMk cId="903946057" sldId="1891"/>
            <ac:spMk id="9" creationId="{A55A57ED-E1D4-3DD5-8158-68A453AFA8D5}"/>
          </ac:spMkLst>
        </pc:spChg>
        <pc:spChg chg="mod">
          <ac:chgData name="Jashim Uddin" userId="76445bb28c884b4a" providerId="LiveId" clId="{13E93DBA-40D1-44EC-A685-C7F0C51530AD}" dt="2025-11-04T05:51:00.248" v="1040" actId="1076"/>
          <ac:spMkLst>
            <pc:docMk/>
            <pc:sldMk cId="903946057" sldId="1891"/>
            <ac:spMk id="14" creationId="{D51459DF-C0C0-BA65-F365-1A0627B84513}"/>
          </ac:spMkLst>
        </pc:spChg>
        <pc:graphicFrameChg chg="mod modGraphic">
          <ac:chgData name="Jashim Uddin" userId="76445bb28c884b4a" providerId="LiveId" clId="{13E93DBA-40D1-44EC-A685-C7F0C51530AD}" dt="2025-11-04T08:43:49.244" v="1197" actId="1076"/>
          <ac:graphicFrameMkLst>
            <pc:docMk/>
            <pc:sldMk cId="903946057" sldId="1891"/>
            <ac:graphicFrameMk id="12" creationId="{7BE845A1-9C41-B92B-D3F6-CC6AA9DF67FD}"/>
          </ac:graphicFrameMkLst>
        </pc:graphicFrameChg>
      </pc:sldChg>
      <pc:sldChg chg="addSp delSp modSp add mod modNotesTx">
        <pc:chgData name="Jashim Uddin" userId="76445bb28c884b4a" providerId="LiveId" clId="{13E93DBA-40D1-44EC-A685-C7F0C51530AD}" dt="2025-11-03T21:34:16.001" v="832" actId="113"/>
        <pc:sldMkLst>
          <pc:docMk/>
          <pc:sldMk cId="451792272" sldId="1892"/>
        </pc:sldMkLst>
        <pc:spChg chg="del">
          <ac:chgData name="Jashim Uddin" userId="76445bb28c884b4a" providerId="LiveId" clId="{13E93DBA-40D1-44EC-A685-C7F0C51530AD}" dt="2025-11-03T21:33:17.536" v="820" actId="478"/>
          <ac:spMkLst>
            <pc:docMk/>
            <pc:sldMk cId="451792272" sldId="1892"/>
            <ac:spMk id="2" creationId="{AB4250BD-26B0-4162-B7D8-354D10FBA337}"/>
          </ac:spMkLst>
        </pc:spChg>
        <pc:spChg chg="del">
          <ac:chgData name="Jashim Uddin" userId="76445bb28c884b4a" providerId="LiveId" clId="{13E93DBA-40D1-44EC-A685-C7F0C51530AD}" dt="2025-11-03T21:33:18.235" v="821" actId="478"/>
          <ac:spMkLst>
            <pc:docMk/>
            <pc:sldMk cId="451792272" sldId="1892"/>
            <ac:spMk id="5" creationId="{FF5A6138-7EB0-BFD8-B869-31F1DDE4E0F2}"/>
          </ac:spMkLst>
        </pc:spChg>
        <pc:spChg chg="add mod">
          <ac:chgData name="Jashim Uddin" userId="76445bb28c884b4a" providerId="LiveId" clId="{13E93DBA-40D1-44EC-A685-C7F0C51530AD}" dt="2025-11-03T21:33:48.736" v="828" actId="1076"/>
          <ac:spMkLst>
            <pc:docMk/>
            <pc:sldMk cId="451792272" sldId="1892"/>
            <ac:spMk id="9" creationId="{8F6702C0-983B-708B-F53E-8699B628138D}"/>
          </ac:spMkLst>
        </pc:spChg>
        <pc:spChg chg="mod">
          <ac:chgData name="Jashim Uddin" userId="76445bb28c884b4a" providerId="LiveId" clId="{13E93DBA-40D1-44EC-A685-C7F0C51530AD}" dt="2025-11-03T21:33:11.546" v="815" actId="113"/>
          <ac:spMkLst>
            <pc:docMk/>
            <pc:sldMk cId="451792272" sldId="1892"/>
            <ac:spMk id="12" creationId="{DE7B9D31-2782-C009-7830-2400281E9A56}"/>
          </ac:spMkLst>
        </pc:spChg>
        <pc:spChg chg="del">
          <ac:chgData name="Jashim Uddin" userId="76445bb28c884b4a" providerId="LiveId" clId="{13E93DBA-40D1-44EC-A685-C7F0C51530AD}" dt="2025-11-03T21:33:16.616" v="819" actId="478"/>
          <ac:spMkLst>
            <pc:docMk/>
            <pc:sldMk cId="451792272" sldId="1892"/>
            <ac:spMk id="14" creationId="{94BDAB4E-B23B-6FF0-853E-0E1978472754}"/>
          </ac:spMkLst>
        </pc:spChg>
        <pc:spChg chg="del">
          <ac:chgData name="Jashim Uddin" userId="76445bb28c884b4a" providerId="LiveId" clId="{13E93DBA-40D1-44EC-A685-C7F0C51530AD}" dt="2025-11-03T21:33:15.410" v="818" actId="478"/>
          <ac:spMkLst>
            <pc:docMk/>
            <pc:sldMk cId="451792272" sldId="1892"/>
            <ac:spMk id="16" creationId="{828BE3E8-3550-86EA-C570-5961B10A55F6}"/>
          </ac:spMkLst>
        </pc:spChg>
        <pc:picChg chg="del">
          <ac:chgData name="Jashim Uddin" userId="76445bb28c884b4a" providerId="LiveId" clId="{13E93DBA-40D1-44EC-A685-C7F0C51530AD}" dt="2025-11-03T21:33:13.112" v="816" actId="478"/>
          <ac:picMkLst>
            <pc:docMk/>
            <pc:sldMk cId="451792272" sldId="1892"/>
            <ac:picMk id="11" creationId="{5EB00B01-7C7F-657D-8677-2E6BE92CC234}"/>
          </ac:picMkLst>
        </pc:picChg>
        <pc:picChg chg="del">
          <ac:chgData name="Jashim Uddin" userId="76445bb28c884b4a" providerId="LiveId" clId="{13E93DBA-40D1-44EC-A685-C7F0C51530AD}" dt="2025-11-03T21:33:13.810" v="817" actId="478"/>
          <ac:picMkLst>
            <pc:docMk/>
            <pc:sldMk cId="451792272" sldId="1892"/>
            <ac:picMk id="15" creationId="{7E7B5111-7BFF-E77F-9F18-3820966C6918}"/>
          </ac:picMkLst>
        </pc:picChg>
      </pc:sldChg>
      <pc:sldChg chg="addSp delSp modSp add mod ord modNotesTx">
        <pc:chgData name="Jashim Uddin" userId="76445bb28c884b4a" providerId="LiveId" clId="{13E93DBA-40D1-44EC-A685-C7F0C51530AD}" dt="2025-11-04T08:33:03.269" v="1104" actId="478"/>
        <pc:sldMkLst>
          <pc:docMk/>
          <pc:sldMk cId="2547165411" sldId="1893"/>
        </pc:sldMkLst>
        <pc:spChg chg="add mod">
          <ac:chgData name="Jashim Uddin" userId="76445bb28c884b4a" providerId="LiveId" clId="{13E93DBA-40D1-44EC-A685-C7F0C51530AD}" dt="2025-11-04T08:24:17.352" v="1076" actId="1076"/>
          <ac:spMkLst>
            <pc:docMk/>
            <pc:sldMk cId="2547165411" sldId="1893"/>
            <ac:spMk id="2" creationId="{D0EEB100-E078-6537-B1EC-467A9236F082}"/>
          </ac:spMkLst>
        </pc:spChg>
        <pc:spChg chg="add mod">
          <ac:chgData name="Jashim Uddin" userId="76445bb28c884b4a" providerId="LiveId" clId="{13E93DBA-40D1-44EC-A685-C7F0C51530AD}" dt="2025-11-04T08:25:00.961" v="1082" actId="1076"/>
          <ac:spMkLst>
            <pc:docMk/>
            <pc:sldMk cId="2547165411" sldId="1893"/>
            <ac:spMk id="3" creationId="{55E16DCD-5863-15A7-6D6D-B2021AC6DF3E}"/>
          </ac:spMkLst>
        </pc:spChg>
        <pc:spChg chg="add">
          <ac:chgData name="Jashim Uddin" userId="76445bb28c884b4a" providerId="LiveId" clId="{13E93DBA-40D1-44EC-A685-C7F0C51530AD}" dt="2025-11-04T05:18:53.402" v="881"/>
          <ac:spMkLst>
            <pc:docMk/>
            <pc:sldMk cId="2547165411" sldId="1893"/>
            <ac:spMk id="4" creationId="{1AA7D646-3D3D-3746-A160-9E92CE78ABF3}"/>
          </ac:spMkLst>
        </pc:spChg>
        <pc:spChg chg="add mod">
          <ac:chgData name="Jashim Uddin" userId="76445bb28c884b4a" providerId="LiveId" clId="{13E93DBA-40D1-44EC-A685-C7F0C51530AD}" dt="2025-11-04T08:17:21.831" v="1067" actId="1076"/>
          <ac:spMkLst>
            <pc:docMk/>
            <pc:sldMk cId="2547165411" sldId="1893"/>
            <ac:spMk id="4" creationId="{E2307483-0F65-153B-28A5-580D746315A2}"/>
          </ac:spMkLst>
        </pc:spChg>
        <pc:spChg chg="add mod">
          <ac:chgData name="Jashim Uddin" userId="76445bb28c884b4a" providerId="LiveId" clId="{13E93DBA-40D1-44EC-A685-C7F0C51530AD}" dt="2025-11-04T08:21:54.376" v="1073" actId="404"/>
          <ac:spMkLst>
            <pc:docMk/>
            <pc:sldMk cId="2547165411" sldId="1893"/>
            <ac:spMk id="5" creationId="{0BC81FB6-0769-2F96-148E-F9DCDD2AEF9A}"/>
          </ac:spMkLst>
        </pc:spChg>
        <pc:spChg chg="add">
          <ac:chgData name="Jashim Uddin" userId="76445bb28c884b4a" providerId="LiveId" clId="{13E93DBA-40D1-44EC-A685-C7F0C51530AD}" dt="2025-11-04T05:19:00.777" v="882"/>
          <ac:spMkLst>
            <pc:docMk/>
            <pc:sldMk cId="2547165411" sldId="1893"/>
            <ac:spMk id="5" creationId="{438A2A10-8009-8F8F-B9F9-FD2488476813}"/>
          </ac:spMkLst>
        </pc:spChg>
        <pc:spChg chg="mod">
          <ac:chgData name="Jashim Uddin" userId="76445bb28c884b4a" providerId="LiveId" clId="{13E93DBA-40D1-44EC-A685-C7F0C51530AD}" dt="2025-11-04T08:21:50.021" v="1072" actId="404"/>
          <ac:spMkLst>
            <pc:docMk/>
            <pc:sldMk cId="2547165411" sldId="1893"/>
            <ac:spMk id="12" creationId="{113D6BBE-A16E-E786-DCD6-A732DDD99D12}"/>
          </ac:spMkLst>
        </pc:spChg>
        <pc:spChg chg="mod">
          <ac:chgData name="Jashim Uddin" userId="76445bb28c884b4a" providerId="LiveId" clId="{13E93DBA-40D1-44EC-A685-C7F0C51530AD}" dt="2025-11-04T08:21:43.508" v="1071" actId="1076"/>
          <ac:spMkLst>
            <pc:docMk/>
            <pc:sldMk cId="2547165411" sldId="1893"/>
            <ac:spMk id="13" creationId="{792E3762-F608-F368-DCE7-385987EB3BB4}"/>
          </ac:spMkLst>
        </pc:spChg>
        <pc:picChg chg="add del mod">
          <ac:chgData name="Jashim Uddin" userId="76445bb28c884b4a" providerId="LiveId" clId="{13E93DBA-40D1-44EC-A685-C7F0C51530AD}" dt="2025-11-04T08:33:03.269" v="1104" actId="478"/>
          <ac:picMkLst>
            <pc:docMk/>
            <pc:sldMk cId="2547165411" sldId="1893"/>
            <ac:picMk id="6" creationId="{9F9802CD-FF05-B090-4D9A-FE96EBCD8BD5}"/>
          </ac:picMkLst>
        </pc:picChg>
        <pc:picChg chg="add mod">
          <ac:chgData name="Jashim Uddin" userId="76445bb28c884b4a" providerId="LiveId" clId="{13E93DBA-40D1-44EC-A685-C7F0C51530AD}" dt="2025-11-04T08:27:35.289" v="1086" actId="14100"/>
          <ac:picMkLst>
            <pc:docMk/>
            <pc:sldMk cId="2547165411" sldId="1893"/>
            <ac:picMk id="7" creationId="{52E90BA8-A337-50FD-4D72-938C8FF31C50}"/>
          </ac:picMkLst>
        </pc:picChg>
        <pc:picChg chg="del">
          <ac:chgData name="Jashim Uddin" userId="76445bb28c884b4a" providerId="LiveId" clId="{13E93DBA-40D1-44EC-A685-C7F0C51530AD}" dt="2025-11-04T05:05:46.532" v="834" actId="478"/>
          <ac:picMkLst>
            <pc:docMk/>
            <pc:sldMk cId="2547165411" sldId="1893"/>
            <ac:picMk id="8" creationId="{DB0CBD24-9A5C-2B73-E540-5838D092D3DE}"/>
          </ac:picMkLst>
        </pc:picChg>
        <pc:picChg chg="del">
          <ac:chgData name="Jashim Uddin" userId="76445bb28c884b4a" providerId="LiveId" clId="{13E93DBA-40D1-44EC-A685-C7F0C51530AD}" dt="2025-11-04T05:05:49.190" v="835" actId="478"/>
          <ac:picMkLst>
            <pc:docMk/>
            <pc:sldMk cId="2547165411" sldId="1893"/>
            <ac:picMk id="9" creationId="{3AFA3522-F89F-1A34-B4DB-4709547BED00}"/>
          </ac:picMkLst>
        </pc:picChg>
      </pc:sldChg>
      <pc:sldChg chg="addSp delSp modSp add mod modNotesTx">
        <pc:chgData name="Jashim Uddin" userId="76445bb28c884b4a" providerId="LiveId" clId="{13E93DBA-40D1-44EC-A685-C7F0C51530AD}" dt="2025-11-04T08:41:37.828" v="1151" actId="12"/>
        <pc:sldMkLst>
          <pc:docMk/>
          <pc:sldMk cId="3365899807" sldId="1894"/>
        </pc:sldMkLst>
        <pc:spChg chg="del">
          <ac:chgData name="Jashim Uddin" userId="76445bb28c884b4a" providerId="LiveId" clId="{13E93DBA-40D1-44EC-A685-C7F0C51530AD}" dt="2025-11-04T08:35:26.525" v="1130" actId="478"/>
          <ac:spMkLst>
            <pc:docMk/>
            <pc:sldMk cId="3365899807" sldId="1894"/>
            <ac:spMk id="2" creationId="{390E122E-F23F-0577-F922-EB1D2FEB393B}"/>
          </ac:spMkLst>
        </pc:spChg>
        <pc:spChg chg="del">
          <ac:chgData name="Jashim Uddin" userId="76445bb28c884b4a" providerId="LiveId" clId="{13E93DBA-40D1-44EC-A685-C7F0C51530AD}" dt="2025-11-04T08:35:21.625" v="1129" actId="478"/>
          <ac:spMkLst>
            <pc:docMk/>
            <pc:sldMk cId="3365899807" sldId="1894"/>
            <ac:spMk id="3" creationId="{E6124066-72AA-DE6D-DB94-5CEF099F0CC8}"/>
          </ac:spMkLst>
        </pc:spChg>
        <pc:spChg chg="mod">
          <ac:chgData name="Jashim Uddin" userId="76445bb28c884b4a" providerId="LiveId" clId="{13E93DBA-40D1-44EC-A685-C7F0C51530AD}" dt="2025-11-04T08:35:10.342" v="1127" actId="20577"/>
          <ac:spMkLst>
            <pc:docMk/>
            <pc:sldMk cId="3365899807" sldId="1894"/>
            <ac:spMk id="4" creationId="{2809A2A0-B0DF-6A23-5274-149227589B2E}"/>
          </ac:spMkLst>
        </pc:spChg>
        <pc:spChg chg="mod">
          <ac:chgData name="Jashim Uddin" userId="76445bb28c884b4a" providerId="LiveId" clId="{13E93DBA-40D1-44EC-A685-C7F0C51530AD}" dt="2025-11-04T08:36:48.694" v="1131"/>
          <ac:spMkLst>
            <pc:docMk/>
            <pc:sldMk cId="3365899807" sldId="1894"/>
            <ac:spMk id="5" creationId="{5603677F-16B4-FB82-D517-B52A6AD25512}"/>
          </ac:spMkLst>
        </pc:spChg>
        <pc:spChg chg="mod">
          <ac:chgData name="Jashim Uddin" userId="76445bb28c884b4a" providerId="LiveId" clId="{13E93DBA-40D1-44EC-A685-C7F0C51530AD}" dt="2025-11-04T08:33:39.332" v="1121" actId="6549"/>
          <ac:spMkLst>
            <pc:docMk/>
            <pc:sldMk cId="3365899807" sldId="1894"/>
            <ac:spMk id="12" creationId="{0C1697F5-1A7B-6AB5-26AA-6DB82F167214}"/>
          </ac:spMkLst>
        </pc:spChg>
        <pc:spChg chg="mod">
          <ac:chgData name="Jashim Uddin" userId="76445bb28c884b4a" providerId="LiveId" clId="{13E93DBA-40D1-44EC-A685-C7F0C51530AD}" dt="2025-11-04T08:38:50.914" v="1140" actId="113"/>
          <ac:spMkLst>
            <pc:docMk/>
            <pc:sldMk cId="3365899807" sldId="1894"/>
            <ac:spMk id="13" creationId="{BF725211-9FB7-04DF-A9E1-C328094B865D}"/>
          </ac:spMkLst>
        </pc:spChg>
        <pc:picChg chg="mod">
          <ac:chgData name="Jashim Uddin" userId="76445bb28c884b4a" providerId="LiveId" clId="{13E93DBA-40D1-44EC-A685-C7F0C51530AD}" dt="2025-11-04T08:40:31.123" v="1147" actId="1076"/>
          <ac:picMkLst>
            <pc:docMk/>
            <pc:sldMk cId="3365899807" sldId="1894"/>
            <ac:picMk id="6" creationId="{E1AD39EF-4673-F860-222C-0990A4DA7444}"/>
          </ac:picMkLst>
        </pc:picChg>
        <pc:picChg chg="del">
          <ac:chgData name="Jashim Uddin" userId="76445bb28c884b4a" providerId="LiveId" clId="{13E93DBA-40D1-44EC-A685-C7F0C51530AD}" dt="2025-11-04T08:35:14.929" v="1128" actId="478"/>
          <ac:picMkLst>
            <pc:docMk/>
            <pc:sldMk cId="3365899807" sldId="1894"/>
            <ac:picMk id="7" creationId="{1C46F794-9BFE-0B6D-A99E-06004E1F6FD0}"/>
          </ac:picMkLst>
        </pc:picChg>
        <pc:picChg chg="add mod">
          <ac:chgData name="Jashim Uddin" userId="76445bb28c884b4a" providerId="LiveId" clId="{13E93DBA-40D1-44EC-A685-C7F0C51530AD}" dt="2025-11-04T08:40:27.465" v="1146" actId="1076"/>
          <ac:picMkLst>
            <pc:docMk/>
            <pc:sldMk cId="3365899807" sldId="1894"/>
            <ac:picMk id="8" creationId="{6F855331-57A7-4046-356C-DBD1BE47ADF9}"/>
          </ac:picMkLst>
        </pc:picChg>
      </pc:sldChg>
      <pc:sldMasterChg chg="delSldLayout">
        <pc:chgData name="Jashim Uddin" userId="76445bb28c884b4a" providerId="LiveId" clId="{13E93DBA-40D1-44EC-A685-C7F0C51530AD}" dt="2025-11-03T20:51:20.136" v="427" actId="47"/>
        <pc:sldMasterMkLst>
          <pc:docMk/>
          <pc:sldMasterMk cId="1911488571" sldId="2147483648"/>
        </pc:sldMasterMkLst>
        <pc:sldLayoutChg chg="del">
          <pc:chgData name="Jashim Uddin" userId="76445bb28c884b4a" providerId="LiveId" clId="{13E93DBA-40D1-44EC-A685-C7F0C51530AD}" dt="2025-11-03T20:51:20.136" v="427" actId="47"/>
          <pc:sldLayoutMkLst>
            <pc:docMk/>
            <pc:sldMasterMk cId="1911488571" sldId="2147483648"/>
            <pc:sldLayoutMk cId="1895368815" sldId="214748366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94CB9C-1468-45A1-A632-B4930B200683}" type="datetimeFigureOut">
              <a:rPr lang="en-US" smtClean="0"/>
              <a:t>11/4/2025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74CB8B-9F54-41A8-AE06-EF5B9401E95E}" type="slidenum">
              <a:rPr lang="en-US" smtClean="0"/>
              <a:t>‹#›</a:t>
            </a:fld>
            <a:endParaRPr lang="en-US"/>
          </a:p>
        </p:txBody>
      </p:sp>
    </p:spTree>
    <p:extLst>
      <p:ext uri="{BB962C8B-B14F-4D97-AF65-F5344CB8AC3E}">
        <p14:creationId xmlns:p14="http://schemas.microsoft.com/office/powerpoint/2010/main" val="835996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gov.u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0CFEA4-47A4-40A0-AC99-60B15F86C767}" type="slidenum">
              <a:rPr lang="en-US" smtClean="0"/>
              <a:t>1</a:t>
            </a:fld>
            <a:endParaRPr lang="en-US"/>
          </a:p>
        </p:txBody>
      </p:sp>
    </p:spTree>
    <p:extLst>
      <p:ext uri="{BB962C8B-B14F-4D97-AF65-F5344CB8AC3E}">
        <p14:creationId xmlns:p14="http://schemas.microsoft.com/office/powerpoint/2010/main" val="4085656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6DE6E-E201-54C9-FFB8-12852429F5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0CCC07-508D-0A6B-870E-23E62913BAB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FBBA34D-FC40-D6DE-CDE5-0644CE53E46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solidFill>
                  <a:srgbClr val="000000"/>
                </a:solidFill>
                <a:latin typeface="Montserrat"/>
                <a:ea typeface="Montserrat"/>
                <a:cs typeface="Montserrat"/>
                <a:sym typeface="Montserrat"/>
              </a:rPr>
              <a:t>What is Prostate?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u="sng" dirty="0">
              <a:solidFill>
                <a:srgbClr val="000000"/>
              </a:solidFill>
              <a:latin typeface="Montserrat"/>
              <a:ea typeface="Montserrat"/>
              <a:cs typeface="Montserrat"/>
              <a:sym typeface="Montserrat"/>
            </a:endParaRPr>
          </a:p>
          <a:p>
            <a:pPr algn="just"/>
            <a:r>
              <a:rPr lang="en-US" dirty="0">
                <a:effectLst/>
              </a:rPr>
              <a:t>The prostate is a small, walnut-sized gland in the male reproductive system that sits below the bladder and surrounds the urethra </a:t>
            </a:r>
            <a:r>
              <a:rPr lang="en-US" dirty="0">
                <a:solidFill>
                  <a:srgbClr val="000000"/>
                </a:solidFill>
                <a:latin typeface="Arial" panose="020B0604020202020204" pitchFamily="34" charset="0"/>
                <a:ea typeface="Montserrat"/>
                <a:cs typeface="Arial" panose="020B0604020202020204" pitchFamily="34" charset="0"/>
                <a:sym typeface="Montserrat"/>
              </a:rPr>
              <a:t>(NHS, 2025)</a:t>
            </a:r>
            <a:r>
              <a:rPr lang="en-US" dirty="0">
                <a:effectLst/>
              </a:rPr>
              <a:t>. Its main functions are to produce a fluid that nourishes and carries sperm to form semen, and to help with ejaculation. It also has a role in urination by helping to prevent urine from entering the urethra.</a:t>
            </a:r>
            <a:endParaRPr lang="en-US" sz="1200" b="0" dirty="0">
              <a:solidFill>
                <a:schemeClr val="tx1"/>
              </a:solidFill>
              <a:effectLst/>
              <a:latin typeface="+mn-lt"/>
              <a:ea typeface="+mn-ea"/>
              <a:cs typeface="+mn-cs"/>
            </a:endParaRPr>
          </a:p>
          <a:p>
            <a:pPr algn="just"/>
            <a:endParaRPr lang="en-US" sz="1200" b="0" dirty="0">
              <a:solidFill>
                <a:schemeClr val="tx1"/>
              </a:solidFill>
              <a:effectLst/>
              <a:latin typeface="+mn-lt"/>
              <a:ea typeface="+mn-ea"/>
              <a:cs typeface="+mn-cs"/>
              <a:sym typeface="Montserrat Bold"/>
            </a:endParaRPr>
          </a:p>
          <a:p>
            <a:pPr algn="just"/>
            <a:r>
              <a:rPr lang="en-US" sz="1200" b="1" dirty="0">
                <a:solidFill>
                  <a:srgbClr val="D66D0B"/>
                </a:solidFill>
                <a:latin typeface="Arial" panose="020B0604020202020204" pitchFamily="34" charset="0"/>
                <a:ea typeface="Montserrat Bold"/>
                <a:cs typeface="Arial" panose="020B0604020202020204" pitchFamily="34" charset="0"/>
                <a:sym typeface="Montserrat Bold"/>
              </a:rPr>
              <a:t>Where is the prostate Located?</a:t>
            </a:r>
          </a:p>
          <a:p>
            <a:pPr algn="just"/>
            <a:r>
              <a:rPr lang="en-US" dirty="0">
                <a:effectLst/>
              </a:rPr>
              <a:t>The prostate is located just below the bladder and in front of the rectum, surrounding the upper part of the urethra in men (Cancer Research UK, 2025).</a:t>
            </a:r>
          </a:p>
          <a:p>
            <a:pPr algn="just"/>
            <a:endParaRPr lang="en-US" dirty="0">
              <a:effectLst/>
            </a:endParaRPr>
          </a:p>
          <a:p>
            <a:pPr algn="just"/>
            <a:r>
              <a:rPr lang="en-US" b="1" u="sng" dirty="0">
                <a:effectLst/>
              </a:rPr>
              <a:t>Function of Prostate:</a:t>
            </a:r>
          </a:p>
          <a:p>
            <a:pPr algn="just"/>
            <a:endParaRPr lang="en-US" dirty="0">
              <a:effectLst/>
            </a:endParaRP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Montserrat"/>
                <a:cs typeface="Arial" panose="020B0604020202020204" pitchFamily="34" charset="0"/>
                <a:sym typeface="Montserrat"/>
              </a:rPr>
              <a:t>Produces and secretes seminal fluid that mixes with sperm to form semen.</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Montserrat"/>
                <a:cs typeface="Arial" panose="020B0604020202020204" pitchFamily="34" charset="0"/>
                <a:sym typeface="Montserrat"/>
              </a:rPr>
              <a:t>Nourishes and protects sperm with enzymes and nutrients.</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Montserrat"/>
                <a:cs typeface="Arial" panose="020B0604020202020204" pitchFamily="34" charset="0"/>
                <a:sym typeface="Montserrat"/>
              </a:rPr>
              <a:t>Helps propel semen during ejaculation through muscle contractions.</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Montserrat"/>
                <a:cs typeface="Arial" panose="020B0604020202020204" pitchFamily="34" charset="0"/>
                <a:sym typeface="Montserrat"/>
              </a:rPr>
              <a:t>Controls urine flow by surrounding the urethra and regulating its passage (NHS, 2025).</a:t>
            </a:r>
          </a:p>
          <a:p>
            <a:pPr algn="just"/>
            <a:endParaRPr lang="en-US" dirty="0">
              <a:effectLst/>
            </a:endParaRPr>
          </a:p>
        </p:txBody>
      </p:sp>
      <p:sp>
        <p:nvSpPr>
          <p:cNvPr id="4" name="Slide Number Placeholder 3">
            <a:extLst>
              <a:ext uri="{FF2B5EF4-FFF2-40B4-BE49-F238E27FC236}">
                <a16:creationId xmlns:a16="http://schemas.microsoft.com/office/drawing/2014/main" id="{83906B07-F7E1-63B0-7963-923D24E03B20}"/>
              </a:ext>
            </a:extLst>
          </p:cNvPr>
          <p:cNvSpPr>
            <a:spLocks noGrp="1"/>
          </p:cNvSpPr>
          <p:nvPr>
            <p:ph type="sldNum" sz="quarter" idx="5"/>
          </p:nvPr>
        </p:nvSpPr>
        <p:spPr/>
        <p:txBody>
          <a:bodyPr/>
          <a:lstStyle/>
          <a:p>
            <a:fld id="{3844AD37-03B6-42D0-8376-C02215A77864}" type="slidenum">
              <a:rPr lang="en-US" smtClean="0"/>
              <a:t>2</a:t>
            </a:fld>
            <a:endParaRPr lang="en-US"/>
          </a:p>
        </p:txBody>
      </p:sp>
    </p:spTree>
    <p:extLst>
      <p:ext uri="{BB962C8B-B14F-4D97-AF65-F5344CB8AC3E}">
        <p14:creationId xmlns:p14="http://schemas.microsoft.com/office/powerpoint/2010/main" val="1788185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956D6-73F4-252D-0ED6-203F8741FB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991F9A-5747-642D-B743-406BCB4CB6B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063BBE1-7DD9-8544-02A0-EAC6FC0DE27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solidFill>
                  <a:srgbClr val="000000"/>
                </a:solidFill>
                <a:latin typeface="Montserrat"/>
                <a:ea typeface="Montserrat"/>
                <a:cs typeface="Montserrat"/>
                <a:sym typeface="Montserrat"/>
              </a:rPr>
              <a:t>Definition and Location of Prostate Cancer:</a:t>
            </a:r>
          </a:p>
          <a:p>
            <a:pPr algn="just"/>
            <a:r>
              <a:rPr lang="en-US" dirty="0">
                <a:effectLst/>
              </a:rPr>
              <a:t>Prostate cancer is a cancerous growth that occurs in the prostate gland. The growth is a small walnut-shaped gland in men under the bladder which produces the seminal fluid. The cancer is usually initiated when the cells of the prostate begin to multiply out of control, which usually leads to a </a:t>
            </a:r>
            <a:r>
              <a:rPr lang="en-US" dirty="0" err="1">
                <a:effectLst/>
              </a:rPr>
              <a:t>tumour</a:t>
            </a:r>
            <a:r>
              <a:rPr lang="en-US" dirty="0">
                <a:effectLst/>
              </a:rPr>
              <a:t> being developed that can be either limited to the gland or spread (</a:t>
            </a:r>
            <a:r>
              <a:rPr lang="en-US" dirty="0" err="1">
                <a:effectLst/>
              </a:rPr>
              <a:t>metastasise</a:t>
            </a:r>
            <a:r>
              <a:rPr lang="en-US" dirty="0">
                <a:effectLst/>
              </a:rPr>
              <a:t>) to other parts of the body, including the bones and lymph nodes (NHS, 2025). Prostate cancer in most situations grows gradually, and it may not lead to any symptoms at all, yet there are other types that are aggressive and can spread quickly; thus, they have to be detected and treated early in life to treat them effectively (Cancer Research UK, 2025).</a:t>
            </a:r>
          </a:p>
          <a:p>
            <a:pPr algn="just"/>
            <a:endParaRPr lang="en-US" dirty="0">
              <a:effectLst/>
            </a:endParaRPr>
          </a:p>
          <a:p>
            <a:pPr algn="just"/>
            <a:r>
              <a:rPr lang="en-US" b="1" u="sng" dirty="0">
                <a:effectLst/>
              </a:rPr>
              <a:t>What Happens if Someone has Prostate Cancer?</a:t>
            </a:r>
          </a:p>
          <a:p>
            <a:pPr algn="just"/>
            <a:endParaRPr lang="en-US" dirty="0">
              <a:effectLst/>
            </a:endParaRPr>
          </a:p>
          <a:p>
            <a:r>
              <a:rPr lang="en-US" dirty="0"/>
              <a:t>When a man develops </a:t>
            </a:r>
            <a:r>
              <a:rPr lang="en-US" b="1" dirty="0"/>
              <a:t>prostate cancer</a:t>
            </a:r>
            <a:r>
              <a:rPr lang="en-US" dirty="0"/>
              <a:t>, abnormal cells grow uncontrollably in the prostate gland. These cells can form a </a:t>
            </a:r>
            <a:r>
              <a:rPr lang="en-US" dirty="0" err="1"/>
              <a:t>tumour</a:t>
            </a:r>
            <a:r>
              <a:rPr lang="en-US" dirty="0"/>
              <a:t> that may stay within the gland or spread (</a:t>
            </a:r>
            <a:r>
              <a:rPr lang="en-US" dirty="0" err="1"/>
              <a:t>metastasise</a:t>
            </a:r>
            <a:r>
              <a:rPr lang="en-US" dirty="0"/>
              <a:t>) to nearby tissues, bones, or lymph nodes.</a:t>
            </a:r>
          </a:p>
          <a:p>
            <a:r>
              <a:rPr lang="en-US" dirty="0"/>
              <a:t>Common symptoms include:</a:t>
            </a:r>
          </a:p>
          <a:p>
            <a:pPr marL="171450" indent="-171450">
              <a:buFont typeface="Arial" panose="020B0604020202020204" pitchFamily="34" charset="0"/>
              <a:buChar char="•"/>
            </a:pPr>
            <a:r>
              <a:rPr lang="en-US" dirty="0"/>
              <a:t>Difficulty urinating or weak urine flow</a:t>
            </a:r>
          </a:p>
          <a:p>
            <a:pPr marL="171450" indent="-171450">
              <a:buFont typeface="Arial" panose="020B0604020202020204" pitchFamily="34" charset="0"/>
              <a:buChar char="•"/>
            </a:pPr>
            <a:r>
              <a:rPr lang="en-US" dirty="0"/>
              <a:t>Blood in urine or semen</a:t>
            </a:r>
          </a:p>
          <a:p>
            <a:pPr marL="171450" indent="-171450">
              <a:buFont typeface="Arial" panose="020B0604020202020204" pitchFamily="34" charset="0"/>
              <a:buChar char="•"/>
            </a:pPr>
            <a:r>
              <a:rPr lang="en-US" dirty="0"/>
              <a:t>Pelvic or lower back pain</a:t>
            </a:r>
          </a:p>
          <a:p>
            <a:pPr marL="171450" indent="-171450">
              <a:buFont typeface="Arial" panose="020B0604020202020204" pitchFamily="34" charset="0"/>
              <a:buChar char="•"/>
            </a:pPr>
            <a:r>
              <a:rPr lang="en-US" dirty="0"/>
              <a:t>Erectile dysfunction or fatigue</a:t>
            </a:r>
          </a:p>
          <a:p>
            <a:r>
              <a:rPr lang="en-US" dirty="0"/>
              <a:t>If left untreated, advanced prostate cancer can affect bones and other organs, leading to serious health complications. Early detection through PSA testing and medical consultation significantly improves treatment outcomes and survival rates (Cancer Research UK, 2025).</a:t>
            </a:r>
          </a:p>
          <a:p>
            <a:pPr algn="just"/>
            <a:endParaRPr lang="en-US" dirty="0">
              <a:effectLst/>
            </a:endParaRPr>
          </a:p>
        </p:txBody>
      </p:sp>
      <p:sp>
        <p:nvSpPr>
          <p:cNvPr id="4" name="Slide Number Placeholder 3">
            <a:extLst>
              <a:ext uri="{FF2B5EF4-FFF2-40B4-BE49-F238E27FC236}">
                <a16:creationId xmlns:a16="http://schemas.microsoft.com/office/drawing/2014/main" id="{191E8D43-2FDE-3D41-14A6-06CA0E6FBF80}"/>
              </a:ext>
            </a:extLst>
          </p:cNvPr>
          <p:cNvSpPr>
            <a:spLocks noGrp="1"/>
          </p:cNvSpPr>
          <p:nvPr>
            <p:ph type="sldNum" sz="quarter" idx="5"/>
          </p:nvPr>
        </p:nvSpPr>
        <p:spPr/>
        <p:txBody>
          <a:bodyPr/>
          <a:lstStyle/>
          <a:p>
            <a:fld id="{3844AD37-03B6-42D0-8376-C02215A77864}" type="slidenum">
              <a:rPr lang="en-US" smtClean="0"/>
              <a:t>3</a:t>
            </a:fld>
            <a:endParaRPr lang="en-US"/>
          </a:p>
        </p:txBody>
      </p:sp>
    </p:spTree>
    <p:extLst>
      <p:ext uri="{BB962C8B-B14F-4D97-AF65-F5344CB8AC3E}">
        <p14:creationId xmlns:p14="http://schemas.microsoft.com/office/powerpoint/2010/main" val="1329860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solidFill>
                  <a:srgbClr val="000000"/>
                </a:solidFill>
                <a:latin typeface="Montserrat"/>
                <a:ea typeface="Montserrat"/>
                <a:cs typeface="Montserrat"/>
                <a:sym typeface="Montserrat"/>
              </a:rPr>
              <a:t>UK Statistics:</a:t>
            </a:r>
          </a:p>
          <a:p>
            <a:r>
              <a:rPr lang="en-US" dirty="0">
                <a:effectLst/>
              </a:rPr>
              <a:t>In the UK, prostate cancer ranks as the most common male cancer, with approximately 55,000 new cases of the disease reported annually between 2017 and 2019, which represents some 28 per cent of all male cancer cases (Cancer Research UK, 2024). It is estimated that approximately 1 out of every 8 males are prone to being diagnosed with prostate cancer at some point in their lives (Prostate Cancer UK, 2024). The risk is age-related, with men who have reached 50 and above being at higher risk, but men of Black African or Caribbean ancestry are at even greater risk (Prostate Cancer UK, 2024).</a:t>
            </a:r>
          </a:p>
          <a:p>
            <a:r>
              <a:rPr lang="en-US" dirty="0">
                <a:effectLst/>
              </a:rPr>
              <a:t>In the UK, prostate cancer claims the lives of some 12,000 people on average each year (Cancer Research UK, 2024). Nevertheless, there is an increase in survival rates; five-year survival has improved since the years 2000-2004, with 65 per cent survival, and current survival stands at approximately 75 per cent (JAMA Network, 2024). The incidence rate has increased as well, from 109 new cases per 100,000 person-years in 2000 to 159 in 2021 (PubMed, 2024), and it is projected that in 2040 there can be approximately 85,100 new cases each year (Cancer Research UK, 2024).</a:t>
            </a:r>
          </a:p>
          <a:p>
            <a:r>
              <a:rPr lang="en-US" dirty="0">
                <a:effectLst/>
              </a:rPr>
              <a:t>In spite of the fact that the NHS offers PSA blood tests, a national screening </a:t>
            </a:r>
            <a:r>
              <a:rPr lang="en-US" dirty="0" err="1">
                <a:effectLst/>
              </a:rPr>
              <a:t>programme</a:t>
            </a:r>
            <a:r>
              <a:rPr lang="en-US" dirty="0">
                <a:effectLst/>
              </a:rPr>
              <a:t> is absent, and the choice to test depends on the assessment of a risk on a case-by-case </a:t>
            </a:r>
            <a:r>
              <a:rPr lang="en-US" u="none" dirty="0">
                <a:solidFill>
                  <a:schemeClr val="tx1"/>
                </a:solidFill>
                <a:effectLst/>
              </a:rPr>
              <a:t>basis (</a:t>
            </a:r>
            <a:r>
              <a:rPr lang="en-US" u="none" dirty="0">
                <a:solidFill>
                  <a:schemeClr val="tx1"/>
                </a:solidFill>
                <a:effectLst/>
                <a:hlinkClick r:id="rId3">
                  <a:extLst>
                    <a:ext uri="{A12FA001-AC4F-418D-AE19-62706E023703}">
                      <ahyp:hlinkClr xmlns:ahyp="http://schemas.microsoft.com/office/drawing/2018/hyperlinkcolor" val="tx"/>
                    </a:ext>
                  </a:extLst>
                </a:hlinkClick>
              </a:rPr>
              <a:t>GOV.UK</a:t>
            </a:r>
            <a:r>
              <a:rPr lang="en-US" u="none" dirty="0">
                <a:solidFill>
                  <a:schemeClr val="tx1"/>
                </a:solidFill>
                <a:effectLst/>
              </a:rPr>
              <a:t>, 2024</a:t>
            </a:r>
            <a:r>
              <a:rPr lang="en-US" dirty="0">
                <a:effectLst/>
              </a:rPr>
              <a:t>). Altogether, prostate cancer is a significant healthcare issue in the UK that needs to be given attention to raise awareness, detect it early, and provide more equal access to quality care.</a:t>
            </a:r>
          </a:p>
        </p:txBody>
      </p:sp>
      <p:sp>
        <p:nvSpPr>
          <p:cNvPr id="4" name="Slide Number Placeholder 3"/>
          <p:cNvSpPr>
            <a:spLocks noGrp="1"/>
          </p:cNvSpPr>
          <p:nvPr>
            <p:ph type="sldNum" sz="quarter" idx="5"/>
          </p:nvPr>
        </p:nvSpPr>
        <p:spPr/>
        <p:txBody>
          <a:bodyPr/>
          <a:lstStyle/>
          <a:p>
            <a:fld id="{3844AD37-03B6-42D0-8376-C02215A77864}" type="slidenum">
              <a:rPr lang="en-US" smtClean="0"/>
              <a:t>4</a:t>
            </a:fld>
            <a:endParaRPr lang="en-US"/>
          </a:p>
        </p:txBody>
      </p:sp>
    </p:spTree>
    <p:extLst>
      <p:ext uri="{BB962C8B-B14F-4D97-AF65-F5344CB8AC3E}">
        <p14:creationId xmlns:p14="http://schemas.microsoft.com/office/powerpoint/2010/main" val="40586457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Rationale for the campaign:</a:t>
            </a:r>
          </a:p>
          <a:p>
            <a:endParaRPr lang="en-US" b="1" u="sng" dirty="0"/>
          </a:p>
          <a:p>
            <a:pPr algn="just"/>
            <a:r>
              <a:rPr lang="en-US" b="0" dirty="0"/>
              <a:t>Prostate cancer is the most common cancer in men in the UK, with around 55,300 new cases per year (2017–2019), accounting for about 28% of all new male cancer cases (Cancer Research UK, 2025). Approximately 1 in 8 men in the UK will be diagnosed during their lifetime (Prostate Cancer UK, 2025). The risk increases significantly with age, particularly for men aged over 50, and is higher among men of Black African or Caribbean descent (Prostate Cancer UK, 2025).</a:t>
            </a:r>
          </a:p>
          <a:p>
            <a:pPr algn="just"/>
            <a:r>
              <a:rPr lang="en-US" b="0" dirty="0"/>
              <a:t>Currently, there is no national screening </a:t>
            </a:r>
            <a:r>
              <a:rPr lang="en-US" b="0" dirty="0" err="1"/>
              <a:t>programme</a:t>
            </a:r>
            <a:r>
              <a:rPr lang="en-US" b="0" dirty="0"/>
              <a:t> for prostate cancer using the Prostate-Specific Antigen (PSA) test for asymptomatic men. This is because the UK National Screening Committee (UK NSC) has determined that the evidence does not yet support universal screening due to an uncertain balance between benefits and potential harms (Cancer Research UK, 2025; UK National Screening Committee, 2020).</a:t>
            </a:r>
          </a:p>
          <a:p>
            <a:r>
              <a:rPr lang="en-US" b="0" dirty="0"/>
              <a:t>Given these facts, the campaign “Prostate Cancer Awareness: Power of Early Scanning and Diagnosis” aims to raise awareness of early diagnosis, encourage informed discussions with GPs about PSA testing, and promote lifestyle changes that can reduce prostate cancer risk.</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5</a:t>
            </a:fld>
            <a:endParaRPr lang="en-US"/>
          </a:p>
        </p:txBody>
      </p:sp>
    </p:spTree>
    <p:extLst>
      <p:ext uri="{BB962C8B-B14F-4D97-AF65-F5344CB8AC3E}">
        <p14:creationId xmlns:p14="http://schemas.microsoft.com/office/powerpoint/2010/main" val="1821825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6</a:t>
            </a:fld>
            <a:endParaRPr lang="en-US"/>
          </a:p>
        </p:txBody>
      </p:sp>
    </p:spTree>
    <p:extLst>
      <p:ext uri="{BB962C8B-B14F-4D97-AF65-F5344CB8AC3E}">
        <p14:creationId xmlns:p14="http://schemas.microsoft.com/office/powerpoint/2010/main" val="1510540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Consequence of Poor Habits:</a:t>
            </a:r>
          </a:p>
          <a:p>
            <a:endParaRPr lang="en-US" dirty="0"/>
          </a:p>
          <a:p>
            <a:r>
              <a:rPr lang="en-US" b="1" dirty="0"/>
              <a:t>Short-term (daily life / </a:t>
            </a:r>
            <a:r>
              <a:rPr lang="en-US" b="1" dirty="0" err="1"/>
              <a:t>behaviour</a:t>
            </a:r>
            <a:r>
              <a:rPr lang="en-US" b="1" dirty="0"/>
              <a:t>):</a:t>
            </a:r>
          </a:p>
          <a:p>
            <a:pPr marL="171450" indent="-171450">
              <a:buFont typeface="Arial" panose="020B0604020202020204" pitchFamily="34" charset="0"/>
              <a:buChar char="•"/>
            </a:pPr>
            <a:r>
              <a:rPr lang="en-US" b="0" dirty="0"/>
              <a:t>Delay in </a:t>
            </a:r>
            <a:r>
              <a:rPr lang="en-US" b="0" dirty="0" err="1"/>
              <a:t>recognising</a:t>
            </a:r>
            <a:r>
              <a:rPr lang="en-US" b="0" dirty="0"/>
              <a:t> symptoms (e.g., urinary difficulties, pain) can cause increased anxiety and reduced quality of life (NHS, 2025).</a:t>
            </a:r>
          </a:p>
          <a:p>
            <a:pPr marL="171450" indent="-171450">
              <a:buFont typeface="Arial" panose="020B0604020202020204" pitchFamily="34" charset="0"/>
              <a:buChar char="•"/>
            </a:pPr>
            <a:r>
              <a:rPr lang="en-US" b="0" dirty="0"/>
              <a:t>Avoiding GP visits or PSA testing discussions leads to missed opportunities for early intervention (Department of Health &amp; Social Care, 2024).</a:t>
            </a:r>
          </a:p>
          <a:p>
            <a:pPr marL="171450" indent="-171450">
              <a:buFont typeface="Arial" panose="020B0604020202020204" pitchFamily="34" charset="0"/>
              <a:buChar char="•"/>
            </a:pPr>
            <a:r>
              <a:rPr lang="en-US" b="0" dirty="0"/>
              <a:t>Poor lifestyle habits (diet, inactivity, excess weight) reduce overall well-being and increase general health risks (Prostate Cancer UK, 2025).</a:t>
            </a:r>
          </a:p>
          <a:p>
            <a:r>
              <a:rPr lang="en-US" b="1" dirty="0"/>
              <a:t>Long-term (future health):</a:t>
            </a:r>
          </a:p>
          <a:p>
            <a:pPr marL="171450" indent="-171450">
              <a:buFont typeface="Arial" panose="020B0604020202020204" pitchFamily="34" charset="0"/>
              <a:buChar char="•"/>
            </a:pPr>
            <a:r>
              <a:rPr lang="en-US" b="0" dirty="0"/>
              <a:t>Late-stage diagnosis results in higher mortality and more aggressive treatment requirements (Cancer Research UK, 2025).</a:t>
            </a:r>
          </a:p>
          <a:p>
            <a:pPr marL="171450" indent="-171450">
              <a:buFont typeface="Arial" panose="020B0604020202020204" pitchFamily="34" charset="0"/>
              <a:buChar char="•"/>
            </a:pPr>
            <a:r>
              <a:rPr lang="en-US" b="0" dirty="0"/>
              <a:t>Extensive treatment (e.g., surgery, radiotherapy) can cause incontinence, erectile dysfunction, and reduced life expectancy (Cancer Research UK, 2025).</a:t>
            </a:r>
          </a:p>
          <a:p>
            <a:pPr marL="171450" indent="-171450">
              <a:buFont typeface="Arial" panose="020B0604020202020204" pitchFamily="34" charset="0"/>
              <a:buChar char="•"/>
            </a:pPr>
            <a:r>
              <a:rPr lang="en-US" b="0" dirty="0"/>
              <a:t>Survivorship challenges include managing long-term side effects and healthcare costs, affecting both family and career (NHS, 2025).</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7</a:t>
            </a:fld>
            <a:endParaRPr lang="en-US"/>
          </a:p>
        </p:txBody>
      </p:sp>
    </p:spTree>
    <p:extLst>
      <p:ext uri="{BB962C8B-B14F-4D97-AF65-F5344CB8AC3E}">
        <p14:creationId xmlns:p14="http://schemas.microsoft.com/office/powerpoint/2010/main" val="2916707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Three Key Measurable Campaign Aims and Benefits</a:t>
            </a:r>
            <a:r>
              <a:rPr lang="en-GB" b="1" u="sng" dirty="0"/>
              <a:t>:</a:t>
            </a:r>
          </a:p>
          <a:p>
            <a:endParaRPr lang="en-US" dirty="0"/>
          </a:p>
          <a:p>
            <a:r>
              <a:rPr lang="en-US" b="1" dirty="0">
                <a:effectLst/>
              </a:rPr>
              <a:t>Aim 1:</a:t>
            </a:r>
          </a:p>
          <a:p>
            <a:r>
              <a:rPr lang="en-US" dirty="0">
                <a:effectLst/>
              </a:rPr>
              <a:t>Enhance the percentage of men aged 50 and above who have a formal discussion of the risks of prostate cancer, along with PSA testing at baseline, to a target percentage in 12 months.</a:t>
            </a:r>
          </a:p>
          <a:p>
            <a:pPr marL="171450" indent="-171450">
              <a:buFont typeface="Arial" panose="020B0604020202020204" pitchFamily="34" charset="0"/>
              <a:buChar char="•"/>
            </a:pPr>
            <a:r>
              <a:rPr lang="en-US" b="1" dirty="0">
                <a:effectLst/>
              </a:rPr>
              <a:t>Advantage: </a:t>
            </a:r>
            <a:r>
              <a:rPr lang="en-US" dirty="0">
                <a:effectLst/>
              </a:rPr>
              <a:t>Guarantees men informed choices on early diagnosis, which would </a:t>
            </a:r>
            <a:r>
              <a:rPr lang="en-US" dirty="0" err="1">
                <a:effectLst/>
              </a:rPr>
              <a:t>minimise</a:t>
            </a:r>
            <a:r>
              <a:rPr lang="en-US" dirty="0">
                <a:effectLst/>
              </a:rPr>
              <a:t> the chances of late diagnosis.</a:t>
            </a:r>
          </a:p>
          <a:p>
            <a:pPr marL="171450" indent="-171450">
              <a:buFont typeface="Arial" panose="020B0604020202020204" pitchFamily="34" charset="0"/>
              <a:buChar char="•"/>
            </a:pPr>
            <a:r>
              <a:rPr lang="en-US" b="1" dirty="0">
                <a:effectLst/>
              </a:rPr>
              <a:t>Measurement: </a:t>
            </a:r>
            <a:r>
              <a:rPr lang="en-US" dirty="0">
                <a:effectLst/>
              </a:rPr>
              <a:t>The campaign is measured through pre- and post-campaign GP audits, as well as participant surveys.</a:t>
            </a:r>
          </a:p>
          <a:p>
            <a:endParaRPr lang="en-US" dirty="0">
              <a:effectLst/>
            </a:endParaRPr>
          </a:p>
          <a:p>
            <a:r>
              <a:rPr lang="en-US" b="1" dirty="0">
                <a:effectLst/>
              </a:rPr>
              <a:t>Aim 2:</a:t>
            </a:r>
          </a:p>
          <a:p>
            <a:r>
              <a:rPr lang="en-US" dirty="0">
                <a:effectLst/>
              </a:rPr>
              <a:t>Enhance awareness among 50-74-year-old men that early scanning and diagnosis enhance the survival rate, increasing awareness scores by a predetermined percentage at the campaign.</a:t>
            </a:r>
          </a:p>
          <a:p>
            <a:pPr marL="171450" indent="-171450">
              <a:buFont typeface="Arial" panose="020B0604020202020204" pitchFamily="34" charset="0"/>
              <a:buChar char="•"/>
            </a:pPr>
            <a:r>
              <a:rPr lang="en-US" b="1" dirty="0">
                <a:effectLst/>
              </a:rPr>
              <a:t>Advantage: </a:t>
            </a:r>
            <a:r>
              <a:rPr lang="en-US" dirty="0">
                <a:effectLst/>
              </a:rPr>
              <a:t>Greater knowledge will result in earlier seeking medical assistance and applying proper testing.</a:t>
            </a:r>
          </a:p>
          <a:p>
            <a:pPr marL="171450" indent="-171450">
              <a:buFont typeface="Arial" panose="020B0604020202020204" pitchFamily="34" charset="0"/>
              <a:buChar char="•"/>
            </a:pPr>
            <a:r>
              <a:rPr lang="en-US" b="1" dirty="0">
                <a:effectLst/>
              </a:rPr>
              <a:t>Measurement: </a:t>
            </a:r>
            <a:r>
              <a:rPr lang="en-US" dirty="0">
                <a:effectLst/>
              </a:rPr>
              <a:t>Before and after campaign questionnaires with an assessment of the level of awareness.</a:t>
            </a:r>
          </a:p>
          <a:p>
            <a:endParaRPr lang="en-US" dirty="0">
              <a:effectLst/>
            </a:endParaRPr>
          </a:p>
          <a:p>
            <a:r>
              <a:rPr lang="en-US" b="1" dirty="0">
                <a:effectLst/>
              </a:rPr>
              <a:t>Aim 3:</a:t>
            </a:r>
          </a:p>
          <a:p>
            <a:r>
              <a:rPr lang="en-US" dirty="0">
                <a:effectLst/>
              </a:rPr>
              <a:t>Promote lifestyle modification in the participants (i.e., more exercise, managing weight with a measured percentage willing to report at least one new healthy habit in 6 months).</a:t>
            </a:r>
          </a:p>
          <a:p>
            <a:pPr marL="171450" indent="-171450">
              <a:buFont typeface="Arial" panose="020B0604020202020204" pitchFamily="34" charset="0"/>
              <a:buChar char="•"/>
            </a:pPr>
            <a:r>
              <a:rPr lang="en-US" b="1" dirty="0">
                <a:effectLst/>
              </a:rPr>
              <a:t>Advantage: </a:t>
            </a:r>
            <a:r>
              <a:rPr lang="en-US" dirty="0">
                <a:effectLst/>
              </a:rPr>
              <a:t>Prevention (benefits), general well-being, and less risk factor concerning prostate cancer.</a:t>
            </a:r>
          </a:p>
          <a:p>
            <a:pPr marL="171450" indent="-171450">
              <a:buFont typeface="Arial" panose="020B0604020202020204" pitchFamily="34" charset="0"/>
              <a:buChar char="•"/>
            </a:pPr>
            <a:r>
              <a:rPr lang="en-US" b="1" dirty="0">
                <a:effectLst/>
              </a:rPr>
              <a:t>Measurement: </a:t>
            </a:r>
            <a:r>
              <a:rPr lang="en-US" dirty="0">
                <a:effectLst/>
              </a:rPr>
              <a:t>self-report surveys and cooperation with local health programs.</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8</a:t>
            </a:fld>
            <a:endParaRPr lang="en-US"/>
          </a:p>
        </p:txBody>
      </p:sp>
    </p:spTree>
    <p:extLst>
      <p:ext uri="{BB962C8B-B14F-4D97-AF65-F5344CB8AC3E}">
        <p14:creationId xmlns:p14="http://schemas.microsoft.com/office/powerpoint/2010/main" val="3343957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dirty="0">
                <a:solidFill>
                  <a:srgbClr val="135044"/>
                </a:solidFill>
                <a:latin typeface="Arial" panose="020B0604020202020204" pitchFamily="34" charset="0"/>
                <a:ea typeface="Aileron Ultra-Bold"/>
                <a:cs typeface="Arial" panose="020B0604020202020204" pitchFamily="34" charset="0"/>
                <a:sym typeface="Aileron Ultra-Bold"/>
              </a:rPr>
              <a:t>Tesla's Current HR Policies: Training and Development: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solidFill>
                <a:srgbClr val="135044"/>
              </a:solidFill>
              <a:latin typeface="Arial" panose="020B0604020202020204" pitchFamily="34" charset="0"/>
              <a:ea typeface="Aileron Ultra-Bold"/>
              <a:cs typeface="Arial" panose="020B0604020202020204" pitchFamily="34" charset="0"/>
              <a:sym typeface="Aileron Ultra-Bold"/>
            </a:endParaRPr>
          </a:p>
          <a:p>
            <a:r>
              <a:rPr lang="en-US" dirty="0">
                <a:effectLst/>
              </a:rPr>
              <a:t>In the campaign, Stand Out the Right Way, process and outcome evaluations were applied to evaluate the effectiveness.</a:t>
            </a:r>
          </a:p>
          <a:p>
            <a:r>
              <a:rPr lang="en-US" b="1" dirty="0">
                <a:effectLst/>
              </a:rPr>
              <a:t>Process evaluation: </a:t>
            </a:r>
            <a:r>
              <a:rPr lang="en-US" dirty="0">
                <a:effectLst/>
              </a:rPr>
              <a:t>Monitored attendance rates, participation in workshops, and social media activities to make sure that activities were conducted accordingly (Home Office, 2023).</a:t>
            </a:r>
          </a:p>
          <a:p>
            <a:r>
              <a:rPr lang="en-US" b="1" dirty="0">
                <a:effectLst/>
              </a:rPr>
              <a:t>Outcome evaluation: </a:t>
            </a:r>
            <a:r>
              <a:rPr lang="en-US" dirty="0">
                <a:effectLst/>
              </a:rPr>
              <a:t>Behavioural and lifestyle changes in teens have been measured after intervention.</a:t>
            </a:r>
          </a:p>
          <a:p>
            <a:r>
              <a:rPr lang="en-US" b="1" dirty="0">
                <a:effectLst/>
              </a:rPr>
              <a:t>Measurement methods:</a:t>
            </a:r>
          </a:p>
          <a:p>
            <a:pPr marL="171450" indent="-171450">
              <a:buFont typeface="Arial" panose="020B0604020202020204" pitchFamily="34" charset="0"/>
              <a:buChar char="•"/>
            </a:pPr>
            <a:r>
              <a:rPr lang="en-US" dirty="0">
                <a:effectLst/>
              </a:rPr>
              <a:t>Pre- and post-surveys to determine the level of physical activity, the quality of their sleep, and the level of antisocial </a:t>
            </a:r>
            <a:r>
              <a:rPr lang="en-US" dirty="0" err="1">
                <a:effectLst/>
              </a:rPr>
              <a:t>behaviour</a:t>
            </a:r>
            <a:r>
              <a:rPr lang="en-US" dirty="0">
                <a:effectLst/>
              </a:rPr>
              <a:t> (NHS Digital, 2023).</a:t>
            </a:r>
          </a:p>
          <a:p>
            <a:pPr marL="171450" indent="-171450">
              <a:buFont typeface="Arial" panose="020B0604020202020204" pitchFamily="34" charset="0"/>
              <a:buChar char="•"/>
            </a:pPr>
            <a:r>
              <a:rPr lang="en-US" dirty="0">
                <a:effectLst/>
              </a:rPr>
              <a:t>Objective data to be collected includes wearable fitness trackers and attendance records.</a:t>
            </a:r>
          </a:p>
          <a:p>
            <a:pPr marL="171450" indent="-171450">
              <a:buFont typeface="Arial" panose="020B0604020202020204" pitchFamily="34" charset="0"/>
              <a:buChar char="•"/>
            </a:pPr>
            <a:r>
              <a:rPr lang="en-US" dirty="0">
                <a:effectLst/>
              </a:rPr>
              <a:t>Local police reports and statistics on youth </a:t>
            </a:r>
            <a:r>
              <a:rPr lang="en-US" dirty="0" err="1">
                <a:effectLst/>
              </a:rPr>
              <a:t>centres</a:t>
            </a:r>
            <a:r>
              <a:rPr lang="en-US" dirty="0">
                <a:effectLst/>
              </a:rPr>
              <a:t> to assess the reduction of ASB and positive participation rates.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solidFill>
                <a:srgbClr val="135044"/>
              </a:solidFill>
              <a:latin typeface="Arial" panose="020B0604020202020204" pitchFamily="34" charset="0"/>
              <a:ea typeface="Aileron Ultra-Bold"/>
              <a:cs typeface="Arial" panose="020B0604020202020204" pitchFamily="34" charset="0"/>
              <a:sym typeface="Aileron Ultra-Bold"/>
            </a:endParaRPr>
          </a:p>
        </p:txBody>
      </p:sp>
      <p:sp>
        <p:nvSpPr>
          <p:cNvPr id="4" name="Slide Number Placeholder 3"/>
          <p:cNvSpPr>
            <a:spLocks noGrp="1"/>
          </p:cNvSpPr>
          <p:nvPr>
            <p:ph type="sldNum" sz="quarter" idx="5"/>
          </p:nvPr>
        </p:nvSpPr>
        <p:spPr/>
        <p:txBody>
          <a:bodyPr/>
          <a:lstStyle/>
          <a:p>
            <a:fld id="{3844AD37-03B6-42D0-8376-C02215A77864}" type="slidenum">
              <a:rPr lang="en-US" smtClean="0"/>
              <a:t>9</a:t>
            </a:fld>
            <a:endParaRPr lang="en-US"/>
          </a:p>
        </p:txBody>
      </p:sp>
    </p:spTree>
    <p:extLst>
      <p:ext uri="{BB962C8B-B14F-4D97-AF65-F5344CB8AC3E}">
        <p14:creationId xmlns:p14="http://schemas.microsoft.com/office/powerpoint/2010/main" val="176592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Poster:</a:t>
            </a:r>
          </a:p>
          <a:p>
            <a:endParaRPr lang="en-US" dirty="0"/>
          </a:p>
          <a:p>
            <a:pPr algn="just"/>
            <a:r>
              <a:rPr lang="en-US" dirty="0">
                <a:effectLst/>
              </a:rPr>
              <a:t>The poster, which is called Prostate Cancer Awareness: Power of Early Scanning and Diagnosis, discusses the significance of early diagnosis among men who are above 50 years old. It includes bold images of blue ribbons, the symbol of men's health, and the idea of men talking to their GP, getting tested, and staying ahead. Some of the awareness events that the poster encourages include free PSA testing days, educational events, and fitness challenges. Among the benefits are better early diagnosis, less mortality and healthier lifestyles. The design has clear and motivational language and contrasting </a:t>
            </a:r>
            <a:r>
              <a:rPr lang="en-US" dirty="0" err="1">
                <a:effectLst/>
              </a:rPr>
              <a:t>colours</a:t>
            </a:r>
            <a:r>
              <a:rPr lang="en-US" dirty="0">
                <a:effectLst/>
              </a:rPr>
              <a:t> to gain attention and encourage men to take initiative to manage their prostate health and wellbeing.</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10</a:t>
            </a:fld>
            <a:endParaRPr lang="en-US"/>
          </a:p>
        </p:txBody>
      </p:sp>
    </p:spTree>
    <p:extLst>
      <p:ext uri="{BB962C8B-B14F-4D97-AF65-F5344CB8AC3E}">
        <p14:creationId xmlns:p14="http://schemas.microsoft.com/office/powerpoint/2010/main" val="15614329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Arial" panose="020B0604020202020204" pitchFamily="34" charset="0"/>
                <a:cs typeface="Arial" panose="020B0604020202020204" pitchFamily="34" charset="0"/>
              </a:rPr>
              <a:t>1. Prostate Cancer UK:</a:t>
            </a:r>
          </a:p>
          <a:p>
            <a:endParaRPr lang="en-US" dirty="0"/>
          </a:p>
          <a:p>
            <a:r>
              <a:rPr lang="en-US" dirty="0"/>
              <a:t>Their mission is </a:t>
            </a:r>
            <a:r>
              <a:rPr lang="en-US" i="1" dirty="0"/>
              <a:t>“a future where lives are not limited by prostate cancer”</a:t>
            </a:r>
            <a:r>
              <a:rPr lang="en-US" dirty="0"/>
              <a:t>, focusing on improving diagnosis, treatment, and support for men in the UK. They campaign to reduce late diagnosis and health inequalities (Prostate Cancer UK, 2025).</a:t>
            </a:r>
          </a:p>
          <a:p>
            <a:endParaRPr lang="en-US" dirty="0"/>
          </a:p>
          <a:p>
            <a:endParaRPr lang="en-US" dirty="0"/>
          </a:p>
        </p:txBody>
      </p:sp>
      <p:sp>
        <p:nvSpPr>
          <p:cNvPr id="4" name="Slide Number Placeholder 3"/>
          <p:cNvSpPr>
            <a:spLocks noGrp="1"/>
          </p:cNvSpPr>
          <p:nvPr>
            <p:ph type="sldNum" sz="quarter" idx="5"/>
          </p:nvPr>
        </p:nvSpPr>
        <p:spPr/>
        <p:txBody>
          <a:bodyPr/>
          <a:lstStyle/>
          <a:p>
            <a:fld id="{AC33F88E-8FC4-4507-B370-CE7B336D716B}" type="slidenum">
              <a:rPr lang="en-US" smtClean="0"/>
              <a:t>11</a:t>
            </a:fld>
            <a:endParaRPr lang="en-US"/>
          </a:p>
        </p:txBody>
      </p:sp>
    </p:spTree>
    <p:extLst>
      <p:ext uri="{BB962C8B-B14F-4D97-AF65-F5344CB8AC3E}">
        <p14:creationId xmlns:p14="http://schemas.microsoft.com/office/powerpoint/2010/main" val="11533049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67CF6-283E-96CC-EA3C-A77E37CA8B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0D9F9F-70BF-5B80-16DC-A5A5B8FE3AB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7C2E69D-7A7C-D186-0183-9B6643AB4FE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Arial" panose="020B0604020202020204" pitchFamily="34" charset="0"/>
                <a:cs typeface="Arial" panose="020B0604020202020204" pitchFamily="34" charset="0"/>
              </a:rPr>
              <a:t>2. PROSTaid — Local Charity (East Midlands):</a:t>
            </a:r>
          </a:p>
          <a:p>
            <a:endParaRPr lang="en-US" dirty="0"/>
          </a:p>
          <a:p>
            <a:r>
              <a:rPr lang="en-US" dirty="0"/>
              <a:t>PROSTaid operates in Leicestershire, Rutland and Northamptonshire and aims to raise awareness of prostate cancer locally, fund specialist nurses, and support men and families affected (PROSTaid, 2025).</a:t>
            </a:r>
          </a:p>
          <a:p>
            <a:endParaRPr lang="en-US" dirty="0"/>
          </a:p>
        </p:txBody>
      </p:sp>
      <p:sp>
        <p:nvSpPr>
          <p:cNvPr id="4" name="Slide Number Placeholder 3">
            <a:extLst>
              <a:ext uri="{FF2B5EF4-FFF2-40B4-BE49-F238E27FC236}">
                <a16:creationId xmlns:a16="http://schemas.microsoft.com/office/drawing/2014/main" id="{EA8DB2CF-6F95-CB63-CD58-0E1D19D0BE5A}"/>
              </a:ext>
            </a:extLst>
          </p:cNvPr>
          <p:cNvSpPr>
            <a:spLocks noGrp="1"/>
          </p:cNvSpPr>
          <p:nvPr>
            <p:ph type="sldNum" sz="quarter" idx="5"/>
          </p:nvPr>
        </p:nvSpPr>
        <p:spPr/>
        <p:txBody>
          <a:bodyPr/>
          <a:lstStyle/>
          <a:p>
            <a:fld id="{AC33F88E-8FC4-4507-B370-CE7B336D716B}" type="slidenum">
              <a:rPr lang="en-US" smtClean="0"/>
              <a:t>12</a:t>
            </a:fld>
            <a:endParaRPr lang="en-US"/>
          </a:p>
        </p:txBody>
      </p:sp>
    </p:spTree>
    <p:extLst>
      <p:ext uri="{BB962C8B-B14F-4D97-AF65-F5344CB8AC3E}">
        <p14:creationId xmlns:p14="http://schemas.microsoft.com/office/powerpoint/2010/main" val="2754943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51DEF-30F8-50BB-EBCC-4FDD918EFF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53249A-AA81-3A2E-DECA-17238F70DC1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0D97147-9626-8043-6446-0DB7A6FBBB5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Arial" panose="020B0604020202020204" pitchFamily="34" charset="0"/>
                <a:cs typeface="Arial" panose="020B0604020202020204" pitchFamily="34" charset="0"/>
              </a:rPr>
              <a:t>3. Prostate Cancer Support Association Kent (PCSA Kent):</a:t>
            </a:r>
          </a:p>
          <a:p>
            <a:endParaRPr lang="en-US" dirty="0"/>
          </a:p>
          <a:p>
            <a:r>
              <a:rPr lang="en-US" dirty="0"/>
              <a:t>PCSA Kent is a patient-led charity whose aims are to raise awareness, provide support for patients/families, and fund specialist equipment within hospitals in Kent (PCSA Kent, 2025).</a:t>
            </a:r>
          </a:p>
        </p:txBody>
      </p:sp>
      <p:sp>
        <p:nvSpPr>
          <p:cNvPr id="4" name="Slide Number Placeholder 3">
            <a:extLst>
              <a:ext uri="{FF2B5EF4-FFF2-40B4-BE49-F238E27FC236}">
                <a16:creationId xmlns:a16="http://schemas.microsoft.com/office/drawing/2014/main" id="{89253CAF-0118-C1CC-5F8C-63AE48CDC61B}"/>
              </a:ext>
            </a:extLst>
          </p:cNvPr>
          <p:cNvSpPr>
            <a:spLocks noGrp="1"/>
          </p:cNvSpPr>
          <p:nvPr>
            <p:ph type="sldNum" sz="quarter" idx="5"/>
          </p:nvPr>
        </p:nvSpPr>
        <p:spPr/>
        <p:txBody>
          <a:bodyPr/>
          <a:lstStyle/>
          <a:p>
            <a:fld id="{AC33F88E-8FC4-4507-B370-CE7B336D716B}" type="slidenum">
              <a:rPr lang="en-US" smtClean="0"/>
              <a:t>13</a:t>
            </a:fld>
            <a:endParaRPr lang="en-US"/>
          </a:p>
        </p:txBody>
      </p:sp>
    </p:spTree>
    <p:extLst>
      <p:ext uri="{BB962C8B-B14F-4D97-AF65-F5344CB8AC3E}">
        <p14:creationId xmlns:p14="http://schemas.microsoft.com/office/powerpoint/2010/main" val="1655464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latin typeface="Arial" panose="020B0604020202020204" pitchFamily="34" charset="0"/>
                <a:cs typeface="Arial" panose="020B0604020202020204" pitchFamily="34" charset="0"/>
              </a:rPr>
              <a:t>Resources Used in Existing Campaigns:</a:t>
            </a:r>
          </a:p>
          <a:p>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Awareness Resources: </a:t>
            </a:r>
            <a:r>
              <a:rPr lang="en-US" dirty="0">
                <a:effectLst/>
                <a:latin typeface="Arial" panose="020B0604020202020204" pitchFamily="34" charset="0"/>
                <a:cs typeface="Arial" panose="020B0604020202020204" pitchFamily="34" charset="0"/>
              </a:rPr>
              <a:t>Posters and leaflets, as well as digital infographics, that are used by Prostate Cancer UK to provide important facts and promote the use of PSA testing.</a:t>
            </a: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Community Activities: </a:t>
            </a:r>
            <a:r>
              <a:rPr lang="en-US" dirty="0">
                <a:effectLst/>
                <a:latin typeface="Arial" panose="020B0604020202020204" pitchFamily="34" charset="0"/>
                <a:cs typeface="Arial" panose="020B0604020202020204" pitchFamily="34" charset="0"/>
              </a:rPr>
              <a:t>Local health fairs and awareness walks (e.g., PROSTaid "Blue Walks") to reach out to the community and encourage men to talk about their health.</a:t>
            </a: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Support Groups: </a:t>
            </a:r>
            <a:r>
              <a:rPr lang="en-US" dirty="0">
                <a:effectLst/>
                <a:latin typeface="Arial" panose="020B0604020202020204" pitchFamily="34" charset="0"/>
                <a:cs typeface="Arial" panose="020B0604020202020204" pitchFamily="34" charset="0"/>
              </a:rPr>
              <a:t>Peer advice support groups such as those </a:t>
            </a:r>
            <a:r>
              <a:rPr lang="en-US" dirty="0" err="1">
                <a:effectLst/>
                <a:latin typeface="Arial" panose="020B0604020202020204" pitchFamily="34" charset="0"/>
                <a:cs typeface="Arial" panose="020B0604020202020204" pitchFamily="34" charset="0"/>
              </a:rPr>
              <a:t>organised</a:t>
            </a:r>
            <a:r>
              <a:rPr lang="en-US" dirty="0">
                <a:effectLst/>
                <a:latin typeface="Arial" panose="020B0604020202020204" pitchFamily="34" charset="0"/>
                <a:cs typeface="Arial" panose="020B0604020202020204" pitchFamily="34" charset="0"/>
              </a:rPr>
              <a:t> by PCSA Kent with patients as leaders providing advice to each other and presenting actual experiences.</a:t>
            </a: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Social Media Campaigns: </a:t>
            </a:r>
            <a:r>
              <a:rPr lang="en-US" dirty="0">
                <a:effectLst/>
                <a:latin typeface="Arial" panose="020B0604020202020204" pitchFamily="34" charset="0"/>
                <a:cs typeface="Arial" panose="020B0604020202020204" pitchFamily="34" charset="0"/>
              </a:rPr>
              <a:t>Hashtag campaigns (#MenCheckYourProstate) to increase the publicity and involve men over 50.</a:t>
            </a: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Educational Webinars: </a:t>
            </a:r>
            <a:r>
              <a:rPr lang="en-US" dirty="0">
                <a:effectLst/>
                <a:latin typeface="Arial" panose="020B0604020202020204" pitchFamily="34" charset="0"/>
                <a:cs typeface="Arial" panose="020B0604020202020204" pitchFamily="34" charset="0"/>
              </a:rPr>
              <a:t>Online doctor and survivor meetings to raise awareness regarding early diagnosis and healthy living.</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3844AD37-03B6-42D0-8376-C02215A77864}" type="slidenum">
              <a:rPr lang="en-US" smtClean="0"/>
              <a:t>14</a:t>
            </a:fld>
            <a:endParaRPr lang="en-US"/>
          </a:p>
        </p:txBody>
      </p:sp>
    </p:spTree>
    <p:extLst>
      <p:ext uri="{BB962C8B-B14F-4D97-AF65-F5344CB8AC3E}">
        <p14:creationId xmlns:p14="http://schemas.microsoft.com/office/powerpoint/2010/main" val="41929502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Benefits of Early Detection and Healthy </a:t>
            </a:r>
            <a:r>
              <a:rPr lang="en-US" b="1" u="sng" dirty="0" err="1"/>
              <a:t>Behaviour</a:t>
            </a:r>
            <a:r>
              <a:rPr lang="en-US" b="1" u="sng" dirty="0"/>
              <a:t> Change:</a:t>
            </a:r>
          </a:p>
          <a:p>
            <a:endParaRPr lang="en-US" dirty="0"/>
          </a:p>
          <a:p>
            <a:pPr>
              <a:lnSpc>
                <a:spcPct val="150000"/>
              </a:lnSpc>
            </a:pPr>
            <a:r>
              <a:rPr lang="en-US" b="1" dirty="0">
                <a:latin typeface="Arial" panose="020B0604020202020204" pitchFamily="34" charset="0"/>
                <a:cs typeface="Arial" panose="020B0604020202020204" pitchFamily="34" charset="0"/>
              </a:rPr>
              <a:t>Physiological benefits:</a:t>
            </a: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The sooner a patient is diagnosed with prostate cancer, the more capable and less aggressive the treatment will be for the patient, which will greatly enhance their quality of life and survival rate (Biology Insights, 2024; Together4Cancer, 2024; PubMed,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Early detection of cancer, when </a:t>
            </a:r>
            <a:r>
              <a:rPr lang="en-US" dirty="0" err="1">
                <a:latin typeface="Arial" panose="020B0604020202020204" pitchFamily="34" charset="0"/>
                <a:cs typeface="Arial" panose="020B0604020202020204" pitchFamily="34" charset="0"/>
              </a:rPr>
              <a:t>localised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minimises</a:t>
            </a:r>
            <a:r>
              <a:rPr lang="en-US" dirty="0">
                <a:latin typeface="Arial" panose="020B0604020202020204" pitchFamily="34" charset="0"/>
                <a:cs typeface="Arial" panose="020B0604020202020204" pitchFamily="34" charset="0"/>
              </a:rPr>
              <a:t> the risk of severe complications, including bone metastases, urinary incontinence, or erectile dysfunction, and retains physical functioning and wellbeing (Together4Cancer, 2024; PubMed,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Healthy </a:t>
            </a:r>
            <a:r>
              <a:rPr lang="en-US" dirty="0" err="1">
                <a:latin typeface="Arial" panose="020B0604020202020204" pitchFamily="34" charset="0"/>
                <a:cs typeface="Arial" panose="020B0604020202020204" pitchFamily="34" charset="0"/>
              </a:rPr>
              <a:t>behaviour</a:t>
            </a:r>
            <a:r>
              <a:rPr lang="en-US" dirty="0">
                <a:latin typeface="Arial" panose="020B0604020202020204" pitchFamily="34" charset="0"/>
                <a:cs typeface="Arial" panose="020B0604020202020204" pitchFamily="34" charset="0"/>
              </a:rPr>
              <a:t> changes, including more physical exercise, weight management, and a healthy diet, enhance health outcomes of the heart and immune system, and this will lower the risk of cancer overall (Dove Medical Press, 2024).</a:t>
            </a:r>
          </a:p>
        </p:txBody>
      </p:sp>
      <p:sp>
        <p:nvSpPr>
          <p:cNvPr id="4" name="Slide Number Placeholder 3"/>
          <p:cNvSpPr>
            <a:spLocks noGrp="1"/>
          </p:cNvSpPr>
          <p:nvPr>
            <p:ph type="sldNum" sz="quarter" idx="5"/>
          </p:nvPr>
        </p:nvSpPr>
        <p:spPr/>
        <p:txBody>
          <a:bodyPr/>
          <a:lstStyle/>
          <a:p>
            <a:fld id="{3844AD37-03B6-42D0-8376-C02215A77864}" type="slidenum">
              <a:rPr lang="en-US" smtClean="0"/>
              <a:t>15</a:t>
            </a:fld>
            <a:endParaRPr lang="en-US"/>
          </a:p>
        </p:txBody>
      </p:sp>
    </p:spTree>
    <p:extLst>
      <p:ext uri="{BB962C8B-B14F-4D97-AF65-F5344CB8AC3E}">
        <p14:creationId xmlns:p14="http://schemas.microsoft.com/office/powerpoint/2010/main" val="14750069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1FE56-AB07-C7FE-E321-BA8CCF41B5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10666C-360B-2892-B5A3-64C05F3F9A5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C1B71F3-70C9-F27A-68B5-86B8F0ADC09F}"/>
              </a:ext>
            </a:extLst>
          </p:cNvPr>
          <p:cNvSpPr>
            <a:spLocks noGrp="1"/>
          </p:cNvSpPr>
          <p:nvPr>
            <p:ph type="body" idx="1"/>
          </p:nvPr>
        </p:nvSpPr>
        <p:spPr/>
        <p:txBody>
          <a:bodyPr/>
          <a:lstStyle/>
          <a:p>
            <a:r>
              <a:rPr lang="en-US" b="1" u="sng" dirty="0"/>
              <a:t>Benefits of Early Detection and Healthy </a:t>
            </a:r>
            <a:r>
              <a:rPr lang="en-US" b="1" u="sng" dirty="0" err="1"/>
              <a:t>Behaviour</a:t>
            </a:r>
            <a:r>
              <a:rPr lang="en-US" b="1" u="sng" dirty="0"/>
              <a:t> Change:</a:t>
            </a:r>
          </a:p>
          <a:p>
            <a:endParaRPr lang="en-US" dirty="0"/>
          </a:p>
          <a:p>
            <a:pPr>
              <a:lnSpc>
                <a:spcPct val="150000"/>
              </a:lnSpc>
            </a:pPr>
            <a:r>
              <a:rPr lang="en-US" b="1" dirty="0">
                <a:latin typeface="Arial" panose="020B0604020202020204" pitchFamily="34" charset="0"/>
                <a:cs typeface="Arial" panose="020B0604020202020204" pitchFamily="34" charset="0"/>
              </a:rPr>
              <a:t>Psychological benefits:</a:t>
            </a: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Proactive health activities make men feel more empowered and in charge and help them feel less anxious, less distressed, and less socially isolated due to advanced disease (PubMed,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With a better state of mind, individuals cope with the treatment better and gain greater resilience and life contentment (SpringerLink,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Overall, the campaign helps to promote physical health, social cohesion, and psychological wellbeing, which proves the extensive importance of early detection and healthy lifestyle </a:t>
            </a:r>
            <a:r>
              <a:rPr lang="en-US" dirty="0" err="1">
                <a:latin typeface="Arial" panose="020B0604020202020204" pitchFamily="34" charset="0"/>
                <a:cs typeface="Arial" panose="020B0604020202020204" pitchFamily="34" charset="0"/>
              </a:rPr>
              <a:t>behaviours</a:t>
            </a:r>
            <a:r>
              <a:rPr lang="en-US" dirty="0">
                <a:latin typeface="Arial" panose="020B0604020202020204" pitchFamily="34" charset="0"/>
                <a:cs typeface="Arial" panose="020B0604020202020204" pitchFamily="34" charset="0"/>
              </a:rPr>
              <a:t>.</a:t>
            </a:r>
            <a:endParaRPr lang="en-US" dirty="0">
              <a:effectLst/>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F7EF69A-085E-D559-9552-6983B9E83E51}"/>
              </a:ext>
            </a:extLst>
          </p:cNvPr>
          <p:cNvSpPr>
            <a:spLocks noGrp="1"/>
          </p:cNvSpPr>
          <p:nvPr>
            <p:ph type="sldNum" sz="quarter" idx="5"/>
          </p:nvPr>
        </p:nvSpPr>
        <p:spPr/>
        <p:txBody>
          <a:bodyPr/>
          <a:lstStyle/>
          <a:p>
            <a:fld id="{3844AD37-03B6-42D0-8376-C02215A77864}" type="slidenum">
              <a:rPr lang="en-US" smtClean="0"/>
              <a:t>16</a:t>
            </a:fld>
            <a:endParaRPr lang="en-US"/>
          </a:p>
        </p:txBody>
      </p:sp>
    </p:spTree>
    <p:extLst>
      <p:ext uri="{BB962C8B-B14F-4D97-AF65-F5344CB8AC3E}">
        <p14:creationId xmlns:p14="http://schemas.microsoft.com/office/powerpoint/2010/main" val="3576656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DC714-F033-0F5C-2989-6E33498E39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7540BF-EC3F-DC34-F86F-A643A2F5892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9641067-8D05-625C-5B94-BF605311E94E}"/>
              </a:ext>
            </a:extLst>
          </p:cNvPr>
          <p:cNvSpPr>
            <a:spLocks noGrp="1"/>
          </p:cNvSpPr>
          <p:nvPr>
            <p:ph type="body" idx="1"/>
          </p:nvPr>
        </p:nvSpPr>
        <p:spPr/>
        <p:txBody>
          <a:bodyPr/>
          <a:lstStyle/>
          <a:p>
            <a:r>
              <a:rPr lang="en-US" b="1" u="sng" dirty="0"/>
              <a:t>Benefits of Early Detection and Healthy </a:t>
            </a:r>
            <a:r>
              <a:rPr lang="en-US" b="1" u="sng" dirty="0" err="1"/>
              <a:t>Behaviour</a:t>
            </a:r>
            <a:r>
              <a:rPr lang="en-US" b="1" u="sng" dirty="0"/>
              <a:t> Change:</a:t>
            </a:r>
          </a:p>
          <a:p>
            <a:endParaRPr lang="en-US" dirty="0"/>
          </a:p>
          <a:p>
            <a:pPr>
              <a:lnSpc>
                <a:spcPct val="150000"/>
              </a:lnSpc>
            </a:pPr>
            <a:r>
              <a:rPr lang="en-US" b="1" dirty="0">
                <a:latin typeface="Arial" panose="020B0604020202020204" pitchFamily="34" charset="0"/>
                <a:cs typeface="Arial" panose="020B0604020202020204" pitchFamily="34" charset="0"/>
              </a:rPr>
              <a:t>Sociological benefits:</a:t>
            </a: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Promoting healthy living and early testing encourages openness on the topic of men's health, reducing stigma in the process and supporting other community-based networks (NHS, 2025).</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Increased awareness and early diagnosis can decrease the financial and social cost to the family, workplaces and NHS by decreasing the number of late-stage treatment requirements and </a:t>
            </a:r>
            <a:r>
              <a:rPr lang="en-US" dirty="0" err="1">
                <a:latin typeface="Arial" panose="020B0604020202020204" pitchFamily="34" charset="0"/>
                <a:cs typeface="Arial" panose="020B0604020202020204" pitchFamily="34" charset="0"/>
              </a:rPr>
              <a:t>hospitalisation</a:t>
            </a:r>
            <a:r>
              <a:rPr lang="en-US" dirty="0">
                <a:latin typeface="Arial" panose="020B0604020202020204" pitchFamily="34" charset="0"/>
                <a:cs typeface="Arial" panose="020B0604020202020204" pitchFamily="34" charset="0"/>
              </a:rPr>
              <a:t> (Cancer Research UK, 2025).</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Collective responsibility for health and wellbeing can be enhanced by community-based events and PSA testing days (Prostate Cancer UK, 2025).</a:t>
            </a:r>
            <a:endParaRPr lang="en-US" dirty="0">
              <a:effectLst/>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CD66F74-C0FB-6CBE-BB35-2DAA5189A627}"/>
              </a:ext>
            </a:extLst>
          </p:cNvPr>
          <p:cNvSpPr>
            <a:spLocks noGrp="1"/>
          </p:cNvSpPr>
          <p:nvPr>
            <p:ph type="sldNum" sz="quarter" idx="5"/>
          </p:nvPr>
        </p:nvSpPr>
        <p:spPr/>
        <p:txBody>
          <a:bodyPr/>
          <a:lstStyle/>
          <a:p>
            <a:fld id="{3844AD37-03B6-42D0-8376-C02215A77864}" type="slidenum">
              <a:rPr lang="en-US" smtClean="0"/>
              <a:t>17</a:t>
            </a:fld>
            <a:endParaRPr lang="en-US"/>
          </a:p>
        </p:txBody>
      </p:sp>
    </p:spTree>
    <p:extLst>
      <p:ext uri="{BB962C8B-B14F-4D97-AF65-F5344CB8AC3E}">
        <p14:creationId xmlns:p14="http://schemas.microsoft.com/office/powerpoint/2010/main" val="3266515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b="1" u="sng" dirty="0"/>
              <a:t>Health Behavioural Theories:</a:t>
            </a:r>
          </a:p>
          <a:p>
            <a:endParaRPr lang="en-US" b="1" dirty="0"/>
          </a:p>
          <a:p>
            <a:r>
              <a:rPr lang="en-US" b="1" dirty="0"/>
              <a:t>1. Transtheoretical Model (TTM / Stages of Change)</a:t>
            </a:r>
            <a:br>
              <a:rPr lang="en-US" dirty="0"/>
            </a:br>
            <a:r>
              <a:rPr lang="en-US" dirty="0"/>
              <a:t>TTM identifies stages from pre-contemplation to maintenance (Prochaska &amp; DiClemente, 1983). Men may remain in pre-contemplation due to lack of awareness or fear, preventing progression toward early screening.</a:t>
            </a:r>
            <a:br>
              <a:rPr lang="en-US" dirty="0"/>
            </a:br>
            <a:endParaRPr lang="en-US" dirty="0"/>
          </a:p>
          <a:p>
            <a:r>
              <a:rPr lang="en-US" b="1" dirty="0"/>
              <a:t>2. Health Belief Model (HBM)</a:t>
            </a:r>
            <a:br>
              <a:rPr lang="en-US" dirty="0"/>
            </a:br>
            <a:r>
              <a:rPr lang="en-US" dirty="0"/>
              <a:t>The HBM suggests that individuals’ engagement in health </a:t>
            </a:r>
            <a:r>
              <a:rPr lang="en-US" dirty="0" err="1"/>
              <a:t>behaviours</a:t>
            </a:r>
            <a:r>
              <a:rPr lang="en-US" dirty="0"/>
              <a:t> depends on their perceived susceptibility, severity, benefits, and barriers (Rosenstock, 1974). Men may avoid PSA testing because they underestimate their risk, fear diagnosis, or perceive barriers such as time, cost, or embarrassment.</a:t>
            </a:r>
          </a:p>
        </p:txBody>
      </p:sp>
      <p:sp>
        <p:nvSpPr>
          <p:cNvPr id="4" name="Slide Number Placeholder 3"/>
          <p:cNvSpPr>
            <a:spLocks noGrp="1"/>
          </p:cNvSpPr>
          <p:nvPr>
            <p:ph type="sldNum" sz="quarter" idx="5"/>
          </p:nvPr>
        </p:nvSpPr>
        <p:spPr/>
        <p:txBody>
          <a:bodyPr/>
          <a:lstStyle/>
          <a:p>
            <a:fld id="{3844AD37-03B6-42D0-8376-C02215A77864}" type="slidenum">
              <a:rPr lang="en-US" smtClean="0"/>
              <a:t>18</a:t>
            </a:fld>
            <a:endParaRPr lang="en-US"/>
          </a:p>
        </p:txBody>
      </p:sp>
    </p:spTree>
    <p:extLst>
      <p:ext uri="{BB962C8B-B14F-4D97-AF65-F5344CB8AC3E}">
        <p14:creationId xmlns:p14="http://schemas.microsoft.com/office/powerpoint/2010/main" val="595111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F7F0E-D366-B44E-5F68-44F001669D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E268DA-2F39-6F9A-1528-6AE55B41418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5C2D2FF-5343-7D97-3FC1-4D25E1AA43D9}"/>
              </a:ext>
            </a:extLst>
          </p:cNvPr>
          <p:cNvSpPr>
            <a:spLocks noGrp="1"/>
          </p:cNvSpPr>
          <p:nvPr>
            <p:ph type="body" idx="1"/>
          </p:nvPr>
        </p:nvSpPr>
        <p:spPr/>
        <p:txBody>
          <a:bodyPr/>
          <a:lstStyle/>
          <a:p>
            <a:r>
              <a:rPr lang="en-US" b="1" u="sng" dirty="0"/>
              <a:t>Spreading Awareness:</a:t>
            </a:r>
          </a:p>
          <a:p>
            <a:endParaRPr lang="en-US" b="1" dirty="0"/>
          </a:p>
          <a:p>
            <a:r>
              <a:rPr lang="en-US" b="0" dirty="0"/>
              <a:t>The “Prostate Cancer Awareness: Power of Early Scanning and Diagnosis” campaign aims to spread awareness among men aged 50 and above about the importance of early detection and healthy lifestyle </a:t>
            </a:r>
            <a:r>
              <a:rPr lang="en-US" b="0" dirty="0" err="1"/>
              <a:t>behaviours</a:t>
            </a:r>
            <a:r>
              <a:rPr lang="en-US" b="0" dirty="0"/>
              <a:t>. Through educational workshops, free PSA testing days, posters, social media posts, and community events, the campaign informs men about prostate cancer risks, symptoms, and the benefits of early diagnosis. By using clear, motivational messaging, visual blue ribbon branding, and partnerships with GP clinics and local </a:t>
            </a:r>
            <a:r>
              <a:rPr lang="en-US" b="0" dirty="0" err="1"/>
              <a:t>organisations</a:t>
            </a:r>
            <a:r>
              <a:rPr lang="en-US" b="0" dirty="0"/>
              <a:t>, the campaign encourages men to talk to their GP, get tested, and adopt healthier habits, ultimately improving early detection rates and reducing prostate cancer-related morbidity and mortality.</a:t>
            </a:r>
          </a:p>
        </p:txBody>
      </p:sp>
      <p:sp>
        <p:nvSpPr>
          <p:cNvPr id="4" name="Slide Number Placeholder 3">
            <a:extLst>
              <a:ext uri="{FF2B5EF4-FFF2-40B4-BE49-F238E27FC236}">
                <a16:creationId xmlns:a16="http://schemas.microsoft.com/office/drawing/2014/main" id="{A352BAFC-8589-00E6-608B-9A430D19251B}"/>
              </a:ext>
            </a:extLst>
          </p:cNvPr>
          <p:cNvSpPr>
            <a:spLocks noGrp="1"/>
          </p:cNvSpPr>
          <p:nvPr>
            <p:ph type="sldNum" sz="quarter" idx="5"/>
          </p:nvPr>
        </p:nvSpPr>
        <p:spPr/>
        <p:txBody>
          <a:bodyPr/>
          <a:lstStyle/>
          <a:p>
            <a:fld id="{3844AD37-03B6-42D0-8376-C02215A77864}" type="slidenum">
              <a:rPr lang="en-US" smtClean="0"/>
              <a:t>19</a:t>
            </a:fld>
            <a:endParaRPr lang="en-US"/>
          </a:p>
        </p:txBody>
      </p:sp>
    </p:spTree>
    <p:extLst>
      <p:ext uri="{BB962C8B-B14F-4D97-AF65-F5344CB8AC3E}">
        <p14:creationId xmlns:p14="http://schemas.microsoft.com/office/powerpoint/2010/main" val="2372758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effectLst/>
              </a:rPr>
              <a:t>Conclusion: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The campaign titled Prostate Cancer Awareness: Power of Early Scanning and Diagnosis informs the public about the paramount role of early detection and active care of the health of men over the age of 50. The campaign will increase awareness about risk factors and healthy lifestyle </a:t>
            </a:r>
            <a:r>
              <a:rPr lang="en-US" dirty="0" err="1">
                <a:effectLst/>
              </a:rPr>
              <a:t>behaviours</a:t>
            </a:r>
            <a:r>
              <a:rPr lang="en-US" dirty="0">
                <a:effectLst/>
              </a:rPr>
              <a:t> and address the barriers to PSA testing with the aim of reducing the number of late-stage diagnoses and enhancing overall wellbeing. Workshops, community activities, social media, and GP partnerships are effective ways of involving men and reaching large numbers of people. Finally, promoting informed choice, frequent examinations, and </a:t>
            </a:r>
            <a:r>
              <a:rPr lang="en-US" dirty="0" err="1">
                <a:effectLst/>
              </a:rPr>
              <a:t>behavioural</a:t>
            </a:r>
            <a:r>
              <a:rPr lang="en-US" dirty="0">
                <a:effectLst/>
              </a:rPr>
              <a:t> change could help a great deal to enhance the survival rates, the quality of life, and social interaction among men at risk of prostate cancer.</a:t>
            </a:r>
          </a:p>
          <a:p>
            <a:endParaRPr lang="en-US" dirty="0"/>
          </a:p>
        </p:txBody>
      </p:sp>
      <p:sp>
        <p:nvSpPr>
          <p:cNvPr id="4" name="Slide Number Placeholder 3"/>
          <p:cNvSpPr>
            <a:spLocks noGrp="1"/>
          </p:cNvSpPr>
          <p:nvPr>
            <p:ph type="sldNum" sz="quarter" idx="5"/>
          </p:nvPr>
        </p:nvSpPr>
        <p:spPr/>
        <p:txBody>
          <a:bodyPr/>
          <a:lstStyle/>
          <a:p>
            <a:fld id="{3844AD37-03B6-42D0-8376-C02215A77864}" type="slidenum">
              <a:rPr lang="en-US" smtClean="0"/>
              <a:t>20</a:t>
            </a:fld>
            <a:endParaRPr lang="en-US"/>
          </a:p>
        </p:txBody>
      </p:sp>
    </p:spTree>
    <p:extLst>
      <p:ext uri="{BB962C8B-B14F-4D97-AF65-F5344CB8AC3E}">
        <p14:creationId xmlns:p14="http://schemas.microsoft.com/office/powerpoint/2010/main" val="11277313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7FDA6-7F08-0C52-35A2-650D031B0A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9058E3-05EC-2A9E-9349-855FC764DC8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32882CD-C632-7240-50E2-39CEE9A2A4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AE06B8-CE4A-A344-D892-08CA779278FC}"/>
              </a:ext>
            </a:extLst>
          </p:cNvPr>
          <p:cNvSpPr>
            <a:spLocks noGrp="1"/>
          </p:cNvSpPr>
          <p:nvPr>
            <p:ph type="sldNum" sz="quarter" idx="5"/>
          </p:nvPr>
        </p:nvSpPr>
        <p:spPr/>
        <p:txBody>
          <a:bodyPr/>
          <a:lstStyle/>
          <a:p>
            <a:fld id="{AC33F88E-8FC4-4507-B370-CE7B336D716B}" type="slidenum">
              <a:rPr lang="en-US" smtClean="0"/>
              <a:t>21</a:t>
            </a:fld>
            <a:endParaRPr lang="en-US"/>
          </a:p>
        </p:txBody>
      </p:sp>
    </p:spTree>
    <p:extLst>
      <p:ext uri="{BB962C8B-B14F-4D97-AF65-F5344CB8AC3E}">
        <p14:creationId xmlns:p14="http://schemas.microsoft.com/office/powerpoint/2010/main" val="1568190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97960-AC9E-3C15-EFAB-7F3B9176D41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A57DCAE-80CF-B3FA-17FB-E264E8D62B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A0661E9-291C-4E14-0937-AA5186673EF9}"/>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5" name="Footer Placeholder 4">
            <a:extLst>
              <a:ext uri="{FF2B5EF4-FFF2-40B4-BE49-F238E27FC236}">
                <a16:creationId xmlns:a16="http://schemas.microsoft.com/office/drawing/2014/main" id="{48CFA169-E6E4-1077-C99B-52B57228D6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D67144-FAA4-D144-76E6-E8B5D52FC9A7}"/>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1180018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B2DF3-E44E-1083-3781-46EEDA2723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B720B69-C96B-1633-0E3B-5DB379FC95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23AC8E-9102-3E32-038B-505DFA139DDB}"/>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5" name="Footer Placeholder 4">
            <a:extLst>
              <a:ext uri="{FF2B5EF4-FFF2-40B4-BE49-F238E27FC236}">
                <a16:creationId xmlns:a16="http://schemas.microsoft.com/office/drawing/2014/main" id="{286E2F7A-A59E-E702-119D-44643461D9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98F2C-2AFA-659F-1014-35CCCE2E04C1}"/>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895350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BDB59-F6B6-4A9A-98E2-965FD866A5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7A66E7-049E-0BB7-043B-6C79964FEB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C71FBD-7C29-74B6-A4EB-1AD251FEF37D}"/>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5" name="Footer Placeholder 4">
            <a:extLst>
              <a:ext uri="{FF2B5EF4-FFF2-40B4-BE49-F238E27FC236}">
                <a16:creationId xmlns:a16="http://schemas.microsoft.com/office/drawing/2014/main" id="{82E2C30B-08BD-FC13-68FD-F8D6D860EA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1198DE-2BED-8EC0-6A50-78ADF3DB5F84}"/>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1863806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6AAED-89FC-A109-2E92-D74AB6FA3C2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6128F5A-F098-F7DD-D2C5-107888A293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E4ACBA-38E0-FBFB-C402-D8A0453D18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46C40EC-0D17-1CBC-A6BC-7F4FA2874D72}"/>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6" name="Footer Placeholder 5">
            <a:extLst>
              <a:ext uri="{FF2B5EF4-FFF2-40B4-BE49-F238E27FC236}">
                <a16:creationId xmlns:a16="http://schemas.microsoft.com/office/drawing/2014/main" id="{154B2294-3B7C-6A78-E00D-F981B5E620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15C2F-8F22-4BD5-A770-47851456B862}"/>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4143828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20AFA-04F8-A00C-54BA-70756632FAB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97BB7F7-4B9A-733F-5A06-946B645AB9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DB3951-20EA-DD3A-0756-DEEDE3AFFE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EAD3D4-B8E2-CB22-2A33-0E27503634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410F1E9-2021-4053-2874-D68451CB06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4165D53-8D99-4F6C-D962-730521BAD2F4}"/>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8" name="Footer Placeholder 7">
            <a:extLst>
              <a:ext uri="{FF2B5EF4-FFF2-40B4-BE49-F238E27FC236}">
                <a16:creationId xmlns:a16="http://schemas.microsoft.com/office/drawing/2014/main" id="{F5BCE128-E9DD-FC91-72EB-28CFB87F97E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99EF93-EEA6-A2BC-4253-4B5DBE7C2620}"/>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3840978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58A1F-D2E4-0AFE-5AAE-8B782BC3CBF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CFFBDC3-0A7A-E746-8E7B-E1D9D2DA0968}"/>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4" name="Footer Placeholder 3">
            <a:extLst>
              <a:ext uri="{FF2B5EF4-FFF2-40B4-BE49-F238E27FC236}">
                <a16:creationId xmlns:a16="http://schemas.microsoft.com/office/drawing/2014/main" id="{411F3B26-6162-E8E4-E455-E6C9282562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E98EB79-42A8-B4D6-ED5A-0CEA5AF0FE92}"/>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1098884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839DF4-A8AA-2CE7-B9DB-20AE148C3750}"/>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3" name="Footer Placeholder 2">
            <a:extLst>
              <a:ext uri="{FF2B5EF4-FFF2-40B4-BE49-F238E27FC236}">
                <a16:creationId xmlns:a16="http://schemas.microsoft.com/office/drawing/2014/main" id="{40B318BE-2482-7AC7-60FC-D7499A84272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9D5D65B-4915-868F-30E1-12D9689B04E1}"/>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3816140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86FF8-62B9-F451-3225-507566DBFA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80374AF-8711-6E61-70EC-BEE0ADDB2E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5672BBA-8FCE-C11C-FB16-44F73C6755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D5C7D2-EFB4-BE2E-B969-142785A88FEB}"/>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6" name="Footer Placeholder 5">
            <a:extLst>
              <a:ext uri="{FF2B5EF4-FFF2-40B4-BE49-F238E27FC236}">
                <a16:creationId xmlns:a16="http://schemas.microsoft.com/office/drawing/2014/main" id="{094486BF-053A-C579-1AA0-AED8A2CD82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DE700B-99D6-9693-894D-05B5E5234621}"/>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251274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05929-24D0-8793-C05C-515725F2CD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A2D2F8-59F0-4676-2B10-378D137A6D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0CB489C-D342-A4F1-0E13-B13F809B90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36CFCE-D605-D366-8053-BD2A4BC1FA04}"/>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6" name="Footer Placeholder 5">
            <a:extLst>
              <a:ext uri="{FF2B5EF4-FFF2-40B4-BE49-F238E27FC236}">
                <a16:creationId xmlns:a16="http://schemas.microsoft.com/office/drawing/2014/main" id="{8376C01B-35F7-AADC-8CE6-1752345BD0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506F79-82C0-2F60-2723-6DF9728AB921}"/>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1186335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FC7E7-BE7B-ACD2-1A0A-16D81245EFA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DAFC838-D3DD-532A-9241-2F8E04CFD2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E78724-1657-29A7-B3D7-6AAC4E19E552}"/>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5" name="Footer Placeholder 4">
            <a:extLst>
              <a:ext uri="{FF2B5EF4-FFF2-40B4-BE49-F238E27FC236}">
                <a16:creationId xmlns:a16="http://schemas.microsoft.com/office/drawing/2014/main" id="{721FE194-71CB-D9AB-B42F-22E3C56AD9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0CDB76-93EE-B63F-0B99-82AF5D8057A5}"/>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2685745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D3B8AF-4119-9F43-36B8-446A476B0F7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EF48D50-B361-5BC1-28BA-41D1DAC476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7FD15C-E571-ED76-3018-A1DC92C146B8}"/>
              </a:ext>
            </a:extLst>
          </p:cNvPr>
          <p:cNvSpPr>
            <a:spLocks noGrp="1"/>
          </p:cNvSpPr>
          <p:nvPr>
            <p:ph type="dt" sz="half" idx="10"/>
          </p:nvPr>
        </p:nvSpPr>
        <p:spPr/>
        <p:txBody>
          <a:bodyPr/>
          <a:lstStyle/>
          <a:p>
            <a:fld id="{664D2543-8520-4C2D-9277-B8DF8545A61D}" type="datetimeFigureOut">
              <a:rPr lang="en-US" smtClean="0"/>
              <a:t>11/4/2025</a:t>
            </a:fld>
            <a:endParaRPr lang="en-US"/>
          </a:p>
        </p:txBody>
      </p:sp>
      <p:sp>
        <p:nvSpPr>
          <p:cNvPr id="5" name="Footer Placeholder 4">
            <a:extLst>
              <a:ext uri="{FF2B5EF4-FFF2-40B4-BE49-F238E27FC236}">
                <a16:creationId xmlns:a16="http://schemas.microsoft.com/office/drawing/2014/main" id="{8DF9B3FD-E007-EB31-333D-E368F59E8E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BD360B-0F91-1DF3-F97B-CCE4A64DC4F4}"/>
              </a:ext>
            </a:extLst>
          </p:cNvPr>
          <p:cNvSpPr>
            <a:spLocks noGrp="1"/>
          </p:cNvSpPr>
          <p:nvPr>
            <p:ph type="sldNum" sz="quarter" idx="12"/>
          </p:nvPr>
        </p:nvSpPr>
        <p:spPr/>
        <p:txBody>
          <a:bodyPr/>
          <a:lstStyle/>
          <a:p>
            <a:fld id="{36561090-156E-4B28-A5ED-EDF7B0AD364C}" type="slidenum">
              <a:rPr lang="en-US" smtClean="0"/>
              <a:t>‹#›</a:t>
            </a:fld>
            <a:endParaRPr lang="en-US"/>
          </a:p>
        </p:txBody>
      </p:sp>
    </p:spTree>
    <p:extLst>
      <p:ext uri="{BB962C8B-B14F-4D97-AF65-F5344CB8AC3E}">
        <p14:creationId xmlns:p14="http://schemas.microsoft.com/office/powerpoint/2010/main" val="2049156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BD5C00-C01C-8DDA-ECF5-2D992B5D63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503152A-1F27-3C47-EB60-B432F0AD14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8D96A6-452F-ECCB-20BA-B3D185ACF8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4D2543-8520-4C2D-9277-B8DF8545A61D}" type="datetimeFigureOut">
              <a:rPr lang="en-US" smtClean="0"/>
              <a:t>11/4/2025</a:t>
            </a:fld>
            <a:endParaRPr lang="en-US"/>
          </a:p>
        </p:txBody>
      </p:sp>
      <p:sp>
        <p:nvSpPr>
          <p:cNvPr id="5" name="Footer Placeholder 4">
            <a:extLst>
              <a:ext uri="{FF2B5EF4-FFF2-40B4-BE49-F238E27FC236}">
                <a16:creationId xmlns:a16="http://schemas.microsoft.com/office/drawing/2014/main" id="{F103D3DB-9D4F-22F4-19F2-E0D913E486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717685-74C7-7180-6239-76EE2ECDCA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561090-156E-4B28-A5ED-EDF7B0AD364C}" type="slidenum">
              <a:rPr lang="en-US" smtClean="0"/>
              <a:t>‹#›</a:t>
            </a:fld>
            <a:endParaRPr lang="en-US"/>
          </a:p>
        </p:txBody>
      </p:sp>
    </p:spTree>
    <p:extLst>
      <p:ext uri="{BB962C8B-B14F-4D97-AF65-F5344CB8AC3E}">
        <p14:creationId xmlns:p14="http://schemas.microsoft.com/office/powerpoint/2010/main" val="1911488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view-health-screening-recommendations.service.gov.uk/prostate-cancer/"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15.png"/></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_rels/slide15.xml.rels><?xml version="1.0" encoding="UTF-8" standalone="yes"?>
<Relationships xmlns="http://schemas.openxmlformats.org/package/2006/relationships"><Relationship Id="rId8" Type="http://schemas.openxmlformats.org/officeDocument/2006/relationships/image" Target="../media/image31.svg"/><Relationship Id="rId13" Type="http://schemas.openxmlformats.org/officeDocument/2006/relationships/image" Target="../media/image32.png"/><Relationship Id="rId3" Type="http://schemas.openxmlformats.org/officeDocument/2006/relationships/image" Target="../media/image22.png"/><Relationship Id="rId7" Type="http://schemas.openxmlformats.org/officeDocument/2006/relationships/image" Target="../media/image30.png"/><Relationship Id="rId12" Type="http://schemas.openxmlformats.org/officeDocument/2006/relationships/image" Target="../media/image27.sv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9.svg"/><Relationship Id="rId11" Type="http://schemas.openxmlformats.org/officeDocument/2006/relationships/image" Target="../media/image26.png"/><Relationship Id="rId5" Type="http://schemas.openxmlformats.org/officeDocument/2006/relationships/image" Target="../media/image28.png"/><Relationship Id="rId10" Type="http://schemas.openxmlformats.org/officeDocument/2006/relationships/image" Target="../media/image25.svg"/><Relationship Id="rId4" Type="http://schemas.openxmlformats.org/officeDocument/2006/relationships/image" Target="../media/image23.svg"/><Relationship Id="rId9" Type="http://schemas.openxmlformats.org/officeDocument/2006/relationships/image" Target="../media/image24.png"/></Relationships>
</file>

<file path=ppt/slides/_rels/slide16.xml.rels><?xml version="1.0" encoding="UTF-8" standalone="yes"?>
<Relationships xmlns="http://schemas.openxmlformats.org/package/2006/relationships"><Relationship Id="rId8" Type="http://schemas.openxmlformats.org/officeDocument/2006/relationships/image" Target="../media/image31.svg"/><Relationship Id="rId13" Type="http://schemas.openxmlformats.org/officeDocument/2006/relationships/image" Target="../media/image33.png"/><Relationship Id="rId3" Type="http://schemas.openxmlformats.org/officeDocument/2006/relationships/image" Target="../media/image22.png"/><Relationship Id="rId7" Type="http://schemas.openxmlformats.org/officeDocument/2006/relationships/image" Target="../media/image30.png"/><Relationship Id="rId12" Type="http://schemas.openxmlformats.org/officeDocument/2006/relationships/image" Target="../media/image27.sv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9.svg"/><Relationship Id="rId11" Type="http://schemas.openxmlformats.org/officeDocument/2006/relationships/image" Target="../media/image26.png"/><Relationship Id="rId5" Type="http://schemas.openxmlformats.org/officeDocument/2006/relationships/image" Target="../media/image28.png"/><Relationship Id="rId10" Type="http://schemas.openxmlformats.org/officeDocument/2006/relationships/image" Target="../media/image25.svg"/><Relationship Id="rId4" Type="http://schemas.openxmlformats.org/officeDocument/2006/relationships/image" Target="../media/image23.svg"/><Relationship Id="rId9" Type="http://schemas.openxmlformats.org/officeDocument/2006/relationships/image" Target="../media/image24.png"/></Relationships>
</file>

<file path=ppt/slides/_rels/slide17.xml.rels><?xml version="1.0" encoding="UTF-8" standalone="yes"?>
<Relationships xmlns="http://schemas.openxmlformats.org/package/2006/relationships"><Relationship Id="rId8" Type="http://schemas.openxmlformats.org/officeDocument/2006/relationships/image" Target="../media/image31.svg"/><Relationship Id="rId13" Type="http://schemas.openxmlformats.org/officeDocument/2006/relationships/image" Target="../media/image34.png"/><Relationship Id="rId3" Type="http://schemas.openxmlformats.org/officeDocument/2006/relationships/image" Target="../media/image22.png"/><Relationship Id="rId7" Type="http://schemas.openxmlformats.org/officeDocument/2006/relationships/image" Target="../media/image30.png"/><Relationship Id="rId12" Type="http://schemas.openxmlformats.org/officeDocument/2006/relationships/image" Target="../media/image27.sv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9.svg"/><Relationship Id="rId11" Type="http://schemas.openxmlformats.org/officeDocument/2006/relationships/image" Target="../media/image26.png"/><Relationship Id="rId5" Type="http://schemas.openxmlformats.org/officeDocument/2006/relationships/image" Target="../media/image28.png"/><Relationship Id="rId10" Type="http://schemas.openxmlformats.org/officeDocument/2006/relationships/image" Target="../media/image25.svg"/><Relationship Id="rId4" Type="http://schemas.openxmlformats.org/officeDocument/2006/relationships/image" Target="../media/image23.svg"/><Relationship Id="rId9" Type="http://schemas.openxmlformats.org/officeDocument/2006/relationships/image" Target="../media/image24.png"/></Relationships>
</file>

<file path=ppt/slides/_rels/slide18.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8.png"/><Relationship Id="rId7" Type="http://schemas.openxmlformats.org/officeDocument/2006/relationships/image" Target="../media/image26.png"/><Relationship Id="rId12"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5.svg"/><Relationship Id="rId11" Type="http://schemas.openxmlformats.org/officeDocument/2006/relationships/image" Target="../media/image35.png"/><Relationship Id="rId5" Type="http://schemas.openxmlformats.org/officeDocument/2006/relationships/image" Target="../media/image24.png"/><Relationship Id="rId10" Type="http://schemas.openxmlformats.org/officeDocument/2006/relationships/image" Target="../media/image23.svg"/><Relationship Id="rId4" Type="http://schemas.openxmlformats.org/officeDocument/2006/relationships/image" Target="../media/image29.svg"/><Relationship Id="rId9" Type="http://schemas.openxmlformats.org/officeDocument/2006/relationships/image" Target="../media/image22.png"/></Relationships>
</file>

<file path=ppt/slides/_rels/slide19.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24.png"/><Relationship Id="rId7"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39.svg"/><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8" Type="http://schemas.openxmlformats.org/officeDocument/2006/relationships/hyperlink" Target="https://www.gov.uk/government/publications/prostate-specific-antigen-testing-explanation-and-implementation?utm_source=chatgpt.com" TargetMode="External"/><Relationship Id="rId13" Type="http://schemas.openxmlformats.org/officeDocument/2006/relationships/hyperlink" Target="https://doi.org/10.1177/109019817400200403" TargetMode="External"/><Relationship Id="rId3" Type="http://schemas.openxmlformats.org/officeDocument/2006/relationships/image" Target="../media/image9.png"/><Relationship Id="rId7" Type="http://schemas.openxmlformats.org/officeDocument/2006/relationships/hyperlink" Target="https://www.nhs.uk/tests-and-treatments/psa-test/?utm_source=chatgpt.com" TargetMode="External"/><Relationship Id="rId12" Type="http://schemas.openxmlformats.org/officeDocument/2006/relationships/hyperlink" Target="https://pcsakent.org/?utm_source=chatgpt.com"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hyperlink" Target="https://prostatecanceruk.org/prostate-information-and-support/risk-and-symptoms/are-you-at-risk/?utm_source=chatgpt.com" TargetMode="External"/><Relationship Id="rId11" Type="http://schemas.openxmlformats.org/officeDocument/2006/relationships/hyperlink" Target="https://prostaid.co.uk/about-prostaid/?utm_source=chatgpt.com" TargetMode="External"/><Relationship Id="rId5" Type="http://schemas.openxmlformats.org/officeDocument/2006/relationships/hyperlink" Target="https://www.cancerresearchuk.org/health-professional/cancer-statistics/statistics-by-cancer-type/prostate-cancer?utm_source=chatgpt.com" TargetMode="External"/><Relationship Id="rId10" Type="http://schemas.openxmlformats.org/officeDocument/2006/relationships/hyperlink" Target="https://prostatecanceruk.org/about-us/who-we-are/?utm_source=chatgpt.com" TargetMode="External"/><Relationship Id="rId4" Type="http://schemas.openxmlformats.org/officeDocument/2006/relationships/image" Target="../media/image10.svg"/><Relationship Id="rId9" Type="http://schemas.openxmlformats.org/officeDocument/2006/relationships/hyperlink" Target="https://view-health-screening-recommendations.service.gov.uk/prostate-cancer/?utm_source=chatgpt.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1E52AAE-765E-8887-230C-442BCB4BAF56}"/>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400000"/>
                    </a14:imgEffect>
                  </a14:imgLayer>
                </a14:imgProps>
              </a:ext>
            </a:extLst>
          </a:blip>
          <a:stretch>
            <a:fillRect/>
          </a:stretch>
        </p:blipFill>
        <p:spPr>
          <a:xfrm>
            <a:off x="4554555" y="180213"/>
            <a:ext cx="3448180" cy="1145332"/>
          </a:xfrm>
          <a:prstGeom prst="rect">
            <a:avLst/>
          </a:prstGeom>
        </p:spPr>
      </p:pic>
      <p:sp>
        <p:nvSpPr>
          <p:cNvPr id="5" name="Title 5">
            <a:extLst>
              <a:ext uri="{FF2B5EF4-FFF2-40B4-BE49-F238E27FC236}">
                <a16:creationId xmlns:a16="http://schemas.microsoft.com/office/drawing/2014/main" id="{6CA2E41B-6442-D42C-7650-926E13B882CB}"/>
              </a:ext>
            </a:extLst>
          </p:cNvPr>
          <p:cNvSpPr txBox="1">
            <a:spLocks/>
          </p:cNvSpPr>
          <p:nvPr/>
        </p:nvSpPr>
        <p:spPr>
          <a:xfrm>
            <a:off x="551145" y="1541736"/>
            <a:ext cx="11511419" cy="749141"/>
          </a:xfrm>
          <a:prstGeom prst="rect">
            <a:avLst/>
          </a:prstGeom>
        </p:spPr>
        <p:txBody>
          <a:bodyPr>
            <a:no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US" sz="2800" b="1" dirty="0">
                <a:latin typeface="Times New Roman" panose="02020603050405020304" pitchFamily="18" charset="0"/>
                <a:cs typeface="Times New Roman" panose="02020603050405020304" pitchFamily="18" charset="0"/>
              </a:rPr>
              <a:t>MSc Public Health and Social Care in Practice</a:t>
            </a:r>
          </a:p>
        </p:txBody>
      </p:sp>
      <p:sp>
        <p:nvSpPr>
          <p:cNvPr id="8" name="TextBox 7">
            <a:extLst>
              <a:ext uri="{FF2B5EF4-FFF2-40B4-BE49-F238E27FC236}">
                <a16:creationId xmlns:a16="http://schemas.microsoft.com/office/drawing/2014/main" id="{695FBE97-BC28-B750-47B0-9885FE72F53E}"/>
              </a:ext>
            </a:extLst>
          </p:cNvPr>
          <p:cNvSpPr txBox="1"/>
          <p:nvPr/>
        </p:nvSpPr>
        <p:spPr>
          <a:xfrm>
            <a:off x="4687866" y="2014046"/>
            <a:ext cx="3616960" cy="369332"/>
          </a:xfrm>
          <a:prstGeom prst="rect">
            <a:avLst/>
          </a:prstGeom>
          <a:noFill/>
        </p:spPr>
        <p:txBody>
          <a:bodyPr wrap="square">
            <a:spAutoFit/>
          </a:bodyPr>
          <a:lstStyle/>
          <a:p>
            <a:pPr algn="ctr" defTabSz="457223">
              <a:defRPr/>
            </a:pPr>
            <a:r>
              <a:rPr lang="en-US" b="1" dirty="0">
                <a:solidFill>
                  <a:prstClr val="black"/>
                </a:solidFill>
                <a:latin typeface="Times New Roman" panose="02020603050405020304" pitchFamily="18" charset="0"/>
                <a:cs typeface="Times New Roman" panose="02020603050405020304" pitchFamily="18" charset="0"/>
              </a:rPr>
              <a:t>Module Code: LCHS7000 </a:t>
            </a:r>
          </a:p>
        </p:txBody>
      </p:sp>
      <p:sp>
        <p:nvSpPr>
          <p:cNvPr id="9" name="TextBox 8">
            <a:extLst>
              <a:ext uri="{FF2B5EF4-FFF2-40B4-BE49-F238E27FC236}">
                <a16:creationId xmlns:a16="http://schemas.microsoft.com/office/drawing/2014/main" id="{A55A57ED-E1D4-3DD5-8158-68A453AFA8D5}"/>
              </a:ext>
            </a:extLst>
          </p:cNvPr>
          <p:cNvSpPr txBox="1"/>
          <p:nvPr/>
        </p:nvSpPr>
        <p:spPr>
          <a:xfrm>
            <a:off x="4304718" y="3844440"/>
            <a:ext cx="4000108" cy="400110"/>
          </a:xfrm>
          <a:prstGeom prst="rect">
            <a:avLst/>
          </a:prstGeom>
          <a:noFill/>
        </p:spPr>
        <p:txBody>
          <a:bodyPr wrap="square">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Lecturer: Dr Ruzanna Gevorgyan</a:t>
            </a:r>
          </a:p>
        </p:txBody>
      </p:sp>
      <p:graphicFrame>
        <p:nvGraphicFramePr>
          <p:cNvPr id="12" name="Table 11">
            <a:extLst>
              <a:ext uri="{FF2B5EF4-FFF2-40B4-BE49-F238E27FC236}">
                <a16:creationId xmlns:a16="http://schemas.microsoft.com/office/drawing/2014/main" id="{7BE845A1-9C41-B92B-D3F6-CC6AA9DF67FD}"/>
              </a:ext>
            </a:extLst>
          </p:cNvPr>
          <p:cNvGraphicFramePr>
            <a:graphicFrameLocks noGrp="1"/>
          </p:cNvGraphicFramePr>
          <p:nvPr>
            <p:extLst>
              <p:ext uri="{D42A27DB-BD31-4B8C-83A1-F6EECF244321}">
                <p14:modId xmlns:p14="http://schemas.microsoft.com/office/powerpoint/2010/main" val="170703672"/>
              </p:ext>
            </p:extLst>
          </p:nvPr>
        </p:nvGraphicFramePr>
        <p:xfrm>
          <a:off x="1355892" y="4326687"/>
          <a:ext cx="9845507" cy="1879494"/>
        </p:xfrm>
        <a:graphic>
          <a:graphicData uri="http://schemas.openxmlformats.org/drawingml/2006/table">
            <a:tbl>
              <a:tblPr firstRow="1" bandRow="1">
                <a:tableStyleId>{F5AB1C69-6EDB-4FF4-983F-18BD219EF322}</a:tableStyleId>
              </a:tblPr>
              <a:tblGrid>
                <a:gridCol w="5518264">
                  <a:extLst>
                    <a:ext uri="{9D8B030D-6E8A-4147-A177-3AD203B41FA5}">
                      <a16:colId xmlns:a16="http://schemas.microsoft.com/office/drawing/2014/main" val="319627994"/>
                    </a:ext>
                  </a:extLst>
                </a:gridCol>
                <a:gridCol w="4327243">
                  <a:extLst>
                    <a:ext uri="{9D8B030D-6E8A-4147-A177-3AD203B41FA5}">
                      <a16:colId xmlns:a16="http://schemas.microsoft.com/office/drawing/2014/main" val="1916085107"/>
                    </a:ext>
                  </a:extLst>
                </a:gridCol>
              </a:tblGrid>
              <a:tr h="497967">
                <a:tc>
                  <a:txBody>
                    <a:bodyPr/>
                    <a:lstStyle/>
                    <a:p>
                      <a:pPr algn="ctr"/>
                      <a:r>
                        <a:rPr lang="en-GB" sz="2000" dirty="0"/>
                        <a:t>Name</a:t>
                      </a:r>
                      <a:endParaRPr lang="en-US" sz="2000" dirty="0">
                        <a:latin typeface="Times New Roman" panose="02020603050405020304" pitchFamily="18" charset="0"/>
                        <a:cs typeface="Times New Roman" panose="02020603050405020304" pitchFamily="18" charset="0"/>
                      </a:endParaRPr>
                    </a:p>
                  </a:txBody>
                  <a:tcPr/>
                </a:tc>
                <a:tc>
                  <a:txBody>
                    <a:bodyPr/>
                    <a:lstStyle/>
                    <a:p>
                      <a:pPr algn="ctr"/>
                      <a:r>
                        <a:rPr lang="en-GB" sz="2000" dirty="0"/>
                        <a:t>I.D.</a:t>
                      </a: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04085249"/>
                  </a:ext>
                </a:extLst>
              </a:tr>
              <a:tr h="460509">
                <a:tc>
                  <a:txBody>
                    <a:bodyPr/>
                    <a:lstStyle/>
                    <a:p>
                      <a:pPr algn="ctr"/>
                      <a:r>
                        <a:rPr lang="en-US" sz="2000" b="1" dirty="0">
                          <a:latin typeface="Arial" panose="020B0604020202020204" pitchFamily="34" charset="0"/>
                          <a:cs typeface="Arial" panose="020B0604020202020204" pitchFamily="34" charset="0"/>
                        </a:rPr>
                        <a:t>MD. MUKHLESUR RAHMAN SHEPON </a:t>
                      </a:r>
                    </a:p>
                  </a:txBody>
                  <a:tcPr/>
                </a:tc>
                <a:tc>
                  <a:txBody>
                    <a:bodyPr/>
                    <a:lstStyle/>
                    <a:p>
                      <a:pPr algn="ctr"/>
                      <a:r>
                        <a:rPr lang="en-US" sz="2000" dirty="0">
                          <a:latin typeface="Arial" panose="020B0604020202020204" pitchFamily="34" charset="0"/>
                          <a:cs typeface="Arial" panose="020B0604020202020204" pitchFamily="34" charset="0"/>
                        </a:rPr>
                        <a:t>2435264</a:t>
                      </a:r>
                    </a:p>
                  </a:txBody>
                  <a:tcPr/>
                </a:tc>
                <a:extLst>
                  <a:ext uri="{0D108BD9-81ED-4DB2-BD59-A6C34878D82A}">
                    <a16:rowId xmlns:a16="http://schemas.microsoft.com/office/drawing/2014/main" val="121888873"/>
                  </a:ext>
                </a:extLst>
              </a:tr>
              <a:tr h="460509">
                <a:tc>
                  <a:txBody>
                    <a:bodyPr/>
                    <a:lstStyle/>
                    <a:p>
                      <a:pPr algn="ctr"/>
                      <a:r>
                        <a:rPr lang="en-US" sz="2000" b="1" dirty="0">
                          <a:latin typeface="Arial" panose="020B0604020202020204" pitchFamily="34" charset="0"/>
                          <a:cs typeface="Arial" panose="020B0604020202020204" pitchFamily="34" charset="0"/>
                        </a:rPr>
                        <a:t>TARIQUR RAHMAN </a:t>
                      </a:r>
                    </a:p>
                  </a:txBody>
                  <a:tcPr/>
                </a:tc>
                <a:tc>
                  <a:txBody>
                    <a:bodyPr/>
                    <a:lstStyle/>
                    <a:p>
                      <a:pPr algn="ctr"/>
                      <a:r>
                        <a:rPr lang="en-US" sz="2000" dirty="0">
                          <a:latin typeface="Arial" panose="020B0604020202020204" pitchFamily="34" charset="0"/>
                          <a:cs typeface="Arial" panose="020B0604020202020204" pitchFamily="34" charset="0"/>
                        </a:rPr>
                        <a:t>2504395</a:t>
                      </a:r>
                    </a:p>
                  </a:txBody>
                  <a:tcPr/>
                </a:tc>
                <a:extLst>
                  <a:ext uri="{0D108BD9-81ED-4DB2-BD59-A6C34878D82A}">
                    <a16:rowId xmlns:a16="http://schemas.microsoft.com/office/drawing/2014/main" val="1777967719"/>
                  </a:ext>
                </a:extLst>
              </a:tr>
              <a:tr h="460509">
                <a:tc>
                  <a:txBody>
                    <a:bodyPr/>
                    <a:lstStyle/>
                    <a:p>
                      <a:pPr algn="ctr"/>
                      <a:r>
                        <a:rPr lang="en-US" sz="2000" b="1" dirty="0">
                          <a:latin typeface="Arial" panose="020B0604020202020204" pitchFamily="34" charset="0"/>
                          <a:cs typeface="Arial" panose="020B0604020202020204" pitchFamily="34" charset="0"/>
                        </a:rPr>
                        <a:t>MD SIZAN </a:t>
                      </a:r>
                    </a:p>
                  </a:txBody>
                  <a:tcPr/>
                </a:tc>
                <a:tc>
                  <a:txBody>
                    <a:bodyPr/>
                    <a:lstStyle/>
                    <a:p>
                      <a:pPr algn="ctr"/>
                      <a:r>
                        <a:rPr lang="en-US" sz="2000" dirty="0">
                          <a:latin typeface="Arial" panose="020B0604020202020204" pitchFamily="34" charset="0"/>
                          <a:cs typeface="Arial" panose="020B0604020202020204" pitchFamily="34" charset="0"/>
                        </a:rPr>
                        <a:t>2510690</a:t>
                      </a:r>
                    </a:p>
                  </a:txBody>
                  <a:tcPr/>
                </a:tc>
                <a:extLst>
                  <a:ext uri="{0D108BD9-81ED-4DB2-BD59-A6C34878D82A}">
                    <a16:rowId xmlns:a16="http://schemas.microsoft.com/office/drawing/2014/main" val="70221694"/>
                  </a:ext>
                </a:extLst>
              </a:tr>
            </a:tbl>
          </a:graphicData>
        </a:graphic>
      </p:graphicFrame>
      <p:sp>
        <p:nvSpPr>
          <p:cNvPr id="13" name="TextBox 12">
            <a:extLst>
              <a:ext uri="{FF2B5EF4-FFF2-40B4-BE49-F238E27FC236}">
                <a16:creationId xmlns:a16="http://schemas.microsoft.com/office/drawing/2014/main" id="{03AF5E0D-3ECA-EF50-ACE9-0A0C363DFC10}"/>
              </a:ext>
            </a:extLst>
          </p:cNvPr>
          <p:cNvSpPr txBox="1"/>
          <p:nvPr/>
        </p:nvSpPr>
        <p:spPr>
          <a:xfrm>
            <a:off x="3349501" y="2318870"/>
            <a:ext cx="6551113" cy="369332"/>
          </a:xfrm>
          <a:prstGeom prst="rect">
            <a:avLst/>
          </a:prstGeom>
          <a:noFill/>
        </p:spPr>
        <p:txBody>
          <a:bodyPr wrap="square">
            <a:spAutoFit/>
          </a:bodyPr>
          <a:lstStyle/>
          <a:p>
            <a:pPr defTabSz="457223">
              <a:defRPr/>
            </a:pPr>
            <a:r>
              <a:rPr lang="en-US" b="1" dirty="0">
                <a:solidFill>
                  <a:prstClr val="black"/>
                </a:solidFill>
                <a:latin typeface="Times New Roman" panose="02020603050405020304" pitchFamily="18" charset="0"/>
                <a:cs typeface="Times New Roman" panose="02020603050405020304" pitchFamily="18" charset="0"/>
              </a:rPr>
              <a:t>Module: Social Epidemiology and Public Health Development</a:t>
            </a:r>
          </a:p>
        </p:txBody>
      </p:sp>
      <p:sp>
        <p:nvSpPr>
          <p:cNvPr id="14" name="TextBox 13">
            <a:extLst>
              <a:ext uri="{FF2B5EF4-FFF2-40B4-BE49-F238E27FC236}">
                <a16:creationId xmlns:a16="http://schemas.microsoft.com/office/drawing/2014/main" id="{D51459DF-C0C0-BA65-F365-1A0627B84513}"/>
              </a:ext>
            </a:extLst>
          </p:cNvPr>
          <p:cNvSpPr txBox="1"/>
          <p:nvPr/>
        </p:nvSpPr>
        <p:spPr>
          <a:xfrm>
            <a:off x="4265463" y="6288318"/>
            <a:ext cx="4461765" cy="369332"/>
          </a:xfrm>
          <a:prstGeom prst="rect">
            <a:avLst/>
          </a:prstGeom>
          <a:noFill/>
        </p:spPr>
        <p:txBody>
          <a:bodyPr wrap="square">
            <a:spAutoFit/>
          </a:bodyPr>
          <a:lstStyle/>
          <a:p>
            <a:pPr defTabSz="457223">
              <a:defRPr/>
            </a:pPr>
            <a:r>
              <a:rPr lang="en-US" b="1" dirty="0">
                <a:latin typeface="Times New Roman" panose="02020603050405020304" pitchFamily="18" charset="0"/>
                <a:cs typeface="Times New Roman" panose="02020603050405020304" pitchFamily="18" charset="0"/>
              </a:rPr>
              <a:t>Presentation Date: 05</a:t>
            </a:r>
            <a:r>
              <a:rPr lang="en-US" b="1" baseline="30000" dirty="0">
                <a:latin typeface="Times New Roman" panose="02020603050405020304" pitchFamily="18" charset="0"/>
                <a:cs typeface="Times New Roman" panose="02020603050405020304" pitchFamily="18" charset="0"/>
              </a:rPr>
              <a:t>th</a:t>
            </a:r>
            <a:r>
              <a:rPr lang="en-US" b="1" dirty="0">
                <a:latin typeface="Times New Roman" panose="02020603050405020304" pitchFamily="18" charset="0"/>
                <a:cs typeface="Times New Roman" panose="02020603050405020304" pitchFamily="18" charset="0"/>
              </a:rPr>
              <a:t> November 2025</a:t>
            </a:r>
          </a:p>
        </p:txBody>
      </p:sp>
      <p:sp>
        <p:nvSpPr>
          <p:cNvPr id="2" name="TextBox 1">
            <a:extLst>
              <a:ext uri="{FF2B5EF4-FFF2-40B4-BE49-F238E27FC236}">
                <a16:creationId xmlns:a16="http://schemas.microsoft.com/office/drawing/2014/main" id="{DF9FC242-F018-18CE-4669-56060E4BFFE0}"/>
              </a:ext>
            </a:extLst>
          </p:cNvPr>
          <p:cNvSpPr txBox="1"/>
          <p:nvPr/>
        </p:nvSpPr>
        <p:spPr>
          <a:xfrm>
            <a:off x="1355892" y="2723259"/>
            <a:ext cx="9845508" cy="1200329"/>
          </a:xfrm>
          <a:prstGeom prst="rect">
            <a:avLst/>
          </a:prstGeom>
          <a:noFill/>
        </p:spPr>
        <p:txBody>
          <a:bodyPr wrap="square">
            <a:spAutoFit/>
          </a:bodyPr>
          <a:lstStyle/>
          <a:p>
            <a:pPr lvl="0" algn="ctr">
              <a:defRPr/>
            </a:pPr>
            <a:r>
              <a:rPr lang="en-US" sz="2400" b="1" dirty="0">
                <a:solidFill>
                  <a:prstClr val="black"/>
                </a:solidFill>
                <a:latin typeface="Times New Roman" panose="02020603050405020304" pitchFamily="18" charset="0"/>
                <a:cs typeface="Times New Roman" panose="02020603050405020304" pitchFamily="18" charset="0"/>
              </a:rPr>
              <a:t>Assignment Title: "Prostate Cancer Awareness: Power of Early Scanning and Diagnosis“</a:t>
            </a:r>
          </a:p>
          <a:p>
            <a:pPr lvl="0" algn="ctr">
              <a:defRPr/>
            </a:pPr>
            <a:r>
              <a:rPr lang="en-US" sz="2400" b="1" dirty="0">
                <a:solidFill>
                  <a:prstClr val="black"/>
                </a:solidFill>
                <a:latin typeface="Times New Roman" panose="02020603050405020304" pitchFamily="18" charset="0"/>
                <a:cs typeface="Times New Roman" panose="02020603050405020304" pitchFamily="18" charset="0"/>
              </a:rPr>
              <a:t>Target Age Group: 50+ </a:t>
            </a:r>
          </a:p>
        </p:txBody>
      </p:sp>
    </p:spTree>
    <p:extLst>
      <p:ext uri="{BB962C8B-B14F-4D97-AF65-F5344CB8AC3E}">
        <p14:creationId xmlns:p14="http://schemas.microsoft.com/office/powerpoint/2010/main" val="903946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213BF-70F3-C967-D266-F514B0C6A216}"/>
            </a:ext>
          </a:extLst>
        </p:cNvPr>
        <p:cNvGrpSpPr/>
        <p:nvPr/>
      </p:nvGrpSpPr>
      <p:grpSpPr>
        <a:xfrm>
          <a:off x="0" y="0"/>
          <a:ext cx="0" cy="0"/>
          <a:chOff x="0" y="0"/>
          <a:chExt cx="0" cy="0"/>
        </a:xfrm>
      </p:grpSpPr>
      <p:sp>
        <p:nvSpPr>
          <p:cNvPr id="12" name="TextBox 12">
            <a:extLst>
              <a:ext uri="{FF2B5EF4-FFF2-40B4-BE49-F238E27FC236}">
                <a16:creationId xmlns:a16="http://schemas.microsoft.com/office/drawing/2014/main" id="{113D6BBE-A16E-E786-DCD6-A732DDD99D12}"/>
              </a:ext>
            </a:extLst>
          </p:cNvPr>
          <p:cNvSpPr txBox="1"/>
          <p:nvPr/>
        </p:nvSpPr>
        <p:spPr>
          <a:xfrm>
            <a:off x="685799" y="523886"/>
            <a:ext cx="6701590" cy="589392"/>
          </a:xfrm>
          <a:prstGeom prst="rect">
            <a:avLst/>
          </a:prstGeom>
        </p:spPr>
        <p:txBody>
          <a:bodyPr wrap="square" lIns="0" tIns="0" rIns="0" bIns="0" rtlCol="0" anchor="t">
            <a:spAutoFit/>
          </a:bodyPr>
          <a:lstStyle/>
          <a:p>
            <a:pPr>
              <a:lnSpc>
                <a:spcPts val="5386"/>
              </a:lnSpc>
            </a:pPr>
            <a:r>
              <a:rPr lang="en-US" sz="2000" b="1" dirty="0">
                <a:solidFill>
                  <a:srgbClr val="D66D0B"/>
                </a:solidFill>
                <a:latin typeface="Arial" panose="020B0604020202020204" pitchFamily="34" charset="0"/>
                <a:ea typeface="Montserrat Bold"/>
                <a:cs typeface="Arial" panose="020B0604020202020204" pitchFamily="34" charset="0"/>
                <a:sym typeface="Montserrat Bold"/>
              </a:rPr>
              <a:t>What is Prostate?</a:t>
            </a:r>
          </a:p>
        </p:txBody>
      </p:sp>
      <p:sp>
        <p:nvSpPr>
          <p:cNvPr id="13" name="TextBox 13">
            <a:extLst>
              <a:ext uri="{FF2B5EF4-FFF2-40B4-BE49-F238E27FC236}">
                <a16:creationId xmlns:a16="http://schemas.microsoft.com/office/drawing/2014/main" id="{792E3762-F608-F368-DCE7-385987EB3BB4}"/>
              </a:ext>
            </a:extLst>
          </p:cNvPr>
          <p:cNvSpPr txBox="1"/>
          <p:nvPr/>
        </p:nvSpPr>
        <p:spPr>
          <a:xfrm>
            <a:off x="735931" y="2236542"/>
            <a:ext cx="10720137" cy="779701"/>
          </a:xfrm>
          <a:prstGeom prst="rect">
            <a:avLst/>
          </a:prstGeom>
        </p:spPr>
        <p:txBody>
          <a:bodyPr wrap="square" lIns="0" tIns="0" rIns="0" bIns="0" rtlCol="0" anchor="t">
            <a:spAutoFit/>
          </a:bodyPr>
          <a:lstStyle/>
          <a:p>
            <a:pPr algn="just">
              <a:lnSpc>
                <a:spcPct val="150000"/>
              </a:lnSpc>
            </a:pPr>
            <a:r>
              <a:rPr lang="en-US" dirty="0">
                <a:solidFill>
                  <a:srgbClr val="000000"/>
                </a:solidFill>
                <a:latin typeface="Arial" panose="020B0604020202020204" pitchFamily="34" charset="0"/>
                <a:ea typeface="Montserrat"/>
                <a:cs typeface="Arial" panose="020B0604020202020204" pitchFamily="34" charset="0"/>
                <a:sym typeface="Montserrat"/>
              </a:rPr>
              <a:t>The prostate is located just below the bladder and in front of the rectum, surrounding the upper part of the urethra in men (Cancer Research UK, 2025).</a:t>
            </a:r>
          </a:p>
        </p:txBody>
      </p:sp>
      <p:sp>
        <p:nvSpPr>
          <p:cNvPr id="2" name="TextBox 12">
            <a:extLst>
              <a:ext uri="{FF2B5EF4-FFF2-40B4-BE49-F238E27FC236}">
                <a16:creationId xmlns:a16="http://schemas.microsoft.com/office/drawing/2014/main" id="{D0EEB100-E078-6537-B1EC-467A9236F082}"/>
              </a:ext>
            </a:extLst>
          </p:cNvPr>
          <p:cNvSpPr txBox="1"/>
          <p:nvPr/>
        </p:nvSpPr>
        <p:spPr>
          <a:xfrm>
            <a:off x="735931" y="2952955"/>
            <a:ext cx="6701590" cy="589392"/>
          </a:xfrm>
          <a:prstGeom prst="rect">
            <a:avLst/>
          </a:prstGeom>
        </p:spPr>
        <p:txBody>
          <a:bodyPr wrap="square" lIns="0" tIns="0" rIns="0" bIns="0" rtlCol="0" anchor="t">
            <a:spAutoFit/>
          </a:bodyPr>
          <a:lstStyle/>
          <a:p>
            <a:pPr>
              <a:lnSpc>
                <a:spcPts val="5386"/>
              </a:lnSpc>
            </a:pPr>
            <a:r>
              <a:rPr lang="en-US" sz="2000" b="1" dirty="0">
                <a:solidFill>
                  <a:srgbClr val="D66D0B"/>
                </a:solidFill>
                <a:latin typeface="Arial" panose="020B0604020202020204" pitchFamily="34" charset="0"/>
                <a:ea typeface="Montserrat Bold"/>
                <a:cs typeface="Arial" panose="020B0604020202020204" pitchFamily="34" charset="0"/>
                <a:sym typeface="Montserrat Bold"/>
              </a:rPr>
              <a:t>Functions of the Prostate:</a:t>
            </a:r>
          </a:p>
        </p:txBody>
      </p:sp>
      <p:sp>
        <p:nvSpPr>
          <p:cNvPr id="3" name="TextBox 13">
            <a:extLst>
              <a:ext uri="{FF2B5EF4-FFF2-40B4-BE49-F238E27FC236}">
                <a16:creationId xmlns:a16="http://schemas.microsoft.com/office/drawing/2014/main" id="{55E16DCD-5863-15A7-6D6D-B2021AC6DF3E}"/>
              </a:ext>
            </a:extLst>
          </p:cNvPr>
          <p:cNvSpPr txBox="1"/>
          <p:nvPr/>
        </p:nvSpPr>
        <p:spPr>
          <a:xfrm>
            <a:off x="735931" y="3688902"/>
            <a:ext cx="7218948" cy="2441694"/>
          </a:xfrm>
          <a:prstGeom prst="rect">
            <a:avLst/>
          </a:prstGeom>
        </p:spPr>
        <p:txBody>
          <a:bodyPr wrap="square" lIns="0" tIns="0" rIns="0" bIns="0" rtlCol="0" anchor="t">
            <a:spAutoFit/>
          </a:bodyPr>
          <a:lstStyle/>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Montserrat"/>
                <a:cs typeface="Arial" panose="020B0604020202020204" pitchFamily="34" charset="0"/>
                <a:sym typeface="Montserrat"/>
              </a:rPr>
              <a:t>Produces and secretes seminal fluid that mixes with sperm to form semen.</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Montserrat"/>
                <a:cs typeface="Arial" panose="020B0604020202020204" pitchFamily="34" charset="0"/>
                <a:sym typeface="Montserrat"/>
              </a:rPr>
              <a:t>Nourishes and protects sperm with enzymes and nutrients.</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Montserrat"/>
                <a:cs typeface="Arial" panose="020B0604020202020204" pitchFamily="34" charset="0"/>
                <a:sym typeface="Montserrat"/>
              </a:rPr>
              <a:t>Helps propel semen during ejaculation through muscle contractions.</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Montserrat"/>
                <a:cs typeface="Arial" panose="020B0604020202020204" pitchFamily="34" charset="0"/>
                <a:sym typeface="Montserrat"/>
              </a:rPr>
              <a:t>Controls urine flow by surrounding the urethra and regulating its passage (NHS, 2025).</a:t>
            </a:r>
          </a:p>
        </p:txBody>
      </p:sp>
      <p:sp>
        <p:nvSpPr>
          <p:cNvPr id="4" name="TextBox 13">
            <a:extLst>
              <a:ext uri="{FF2B5EF4-FFF2-40B4-BE49-F238E27FC236}">
                <a16:creationId xmlns:a16="http://schemas.microsoft.com/office/drawing/2014/main" id="{E2307483-0F65-153B-28A5-580D746315A2}"/>
              </a:ext>
            </a:extLst>
          </p:cNvPr>
          <p:cNvSpPr txBox="1"/>
          <p:nvPr/>
        </p:nvSpPr>
        <p:spPr>
          <a:xfrm>
            <a:off x="735931" y="1070984"/>
            <a:ext cx="10720137" cy="779701"/>
          </a:xfrm>
          <a:prstGeom prst="rect">
            <a:avLst/>
          </a:prstGeom>
        </p:spPr>
        <p:txBody>
          <a:bodyPr wrap="square" lIns="0" tIns="0" rIns="0" bIns="0" rtlCol="0" anchor="t">
            <a:spAutoFit/>
          </a:bodyPr>
          <a:lstStyle/>
          <a:p>
            <a:pPr algn="just">
              <a:lnSpc>
                <a:spcPct val="150000"/>
              </a:lnSpc>
            </a:pPr>
            <a:r>
              <a:rPr lang="en-US" dirty="0">
                <a:solidFill>
                  <a:srgbClr val="000000"/>
                </a:solidFill>
                <a:latin typeface="Arial" panose="020B0604020202020204" pitchFamily="34" charset="0"/>
                <a:ea typeface="Montserrat"/>
                <a:cs typeface="Arial" panose="020B0604020202020204" pitchFamily="34" charset="0"/>
                <a:sym typeface="Montserrat"/>
              </a:rPr>
              <a:t>The prostate is a small gland in the male reproductive system, located below the bladder, that produces the fluid which nourishes and protects sperm (NHS, 2025).</a:t>
            </a:r>
          </a:p>
        </p:txBody>
      </p:sp>
      <p:sp>
        <p:nvSpPr>
          <p:cNvPr id="5" name="TextBox 12">
            <a:extLst>
              <a:ext uri="{FF2B5EF4-FFF2-40B4-BE49-F238E27FC236}">
                <a16:creationId xmlns:a16="http://schemas.microsoft.com/office/drawing/2014/main" id="{0BC81FB6-0769-2F96-148E-F9DCDD2AEF9A}"/>
              </a:ext>
            </a:extLst>
          </p:cNvPr>
          <p:cNvSpPr txBox="1"/>
          <p:nvPr/>
        </p:nvSpPr>
        <p:spPr>
          <a:xfrm>
            <a:off x="735931" y="1690904"/>
            <a:ext cx="6701590" cy="589392"/>
          </a:xfrm>
          <a:prstGeom prst="rect">
            <a:avLst/>
          </a:prstGeom>
        </p:spPr>
        <p:txBody>
          <a:bodyPr wrap="square" lIns="0" tIns="0" rIns="0" bIns="0" rtlCol="0" anchor="t">
            <a:spAutoFit/>
          </a:bodyPr>
          <a:lstStyle/>
          <a:p>
            <a:pPr>
              <a:lnSpc>
                <a:spcPts val="5386"/>
              </a:lnSpc>
            </a:pPr>
            <a:r>
              <a:rPr lang="en-US" sz="2000" b="1" dirty="0">
                <a:solidFill>
                  <a:srgbClr val="D66D0B"/>
                </a:solidFill>
                <a:latin typeface="Arial" panose="020B0604020202020204" pitchFamily="34" charset="0"/>
                <a:ea typeface="Montserrat Bold"/>
                <a:cs typeface="Arial" panose="020B0604020202020204" pitchFamily="34" charset="0"/>
                <a:sym typeface="Montserrat Bold"/>
              </a:rPr>
              <a:t>Where is the prostate Located?</a:t>
            </a:r>
          </a:p>
        </p:txBody>
      </p:sp>
      <p:pic>
        <p:nvPicPr>
          <p:cNvPr id="7" name="Picture 6">
            <a:extLst>
              <a:ext uri="{FF2B5EF4-FFF2-40B4-BE49-F238E27FC236}">
                <a16:creationId xmlns:a16="http://schemas.microsoft.com/office/drawing/2014/main" id="{52E90BA8-A337-50FD-4D72-938C8FF31C50}"/>
              </a:ext>
            </a:extLst>
          </p:cNvPr>
          <p:cNvPicPr>
            <a:picLocks noChangeAspect="1"/>
          </p:cNvPicPr>
          <p:nvPr/>
        </p:nvPicPr>
        <p:blipFill>
          <a:blip r:embed="rId3"/>
          <a:stretch>
            <a:fillRect/>
          </a:stretch>
        </p:blipFill>
        <p:spPr>
          <a:xfrm>
            <a:off x="8356736" y="3243017"/>
            <a:ext cx="3317435" cy="3421104"/>
          </a:xfrm>
          <a:prstGeom prst="rect">
            <a:avLst/>
          </a:prstGeom>
        </p:spPr>
      </p:pic>
    </p:spTree>
    <p:extLst>
      <p:ext uri="{BB962C8B-B14F-4D97-AF65-F5344CB8AC3E}">
        <p14:creationId xmlns:p14="http://schemas.microsoft.com/office/powerpoint/2010/main" val="2547165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50E8F-5863-8711-5A06-FA0374E31261}"/>
            </a:ext>
          </a:extLst>
        </p:cNvPr>
        <p:cNvGrpSpPr/>
        <p:nvPr/>
      </p:nvGrpSpPr>
      <p:grpSpPr>
        <a:xfrm>
          <a:off x="0" y="0"/>
          <a:ext cx="0" cy="0"/>
          <a:chOff x="0" y="0"/>
          <a:chExt cx="0" cy="0"/>
        </a:xfrm>
      </p:grpSpPr>
      <p:sp>
        <p:nvSpPr>
          <p:cNvPr id="12" name="TextBox 12">
            <a:extLst>
              <a:ext uri="{FF2B5EF4-FFF2-40B4-BE49-F238E27FC236}">
                <a16:creationId xmlns:a16="http://schemas.microsoft.com/office/drawing/2014/main" id="{0C1697F5-1A7B-6AB5-26AA-6DB82F167214}"/>
              </a:ext>
            </a:extLst>
          </p:cNvPr>
          <p:cNvSpPr txBox="1"/>
          <p:nvPr/>
        </p:nvSpPr>
        <p:spPr>
          <a:xfrm>
            <a:off x="685799" y="523886"/>
            <a:ext cx="6701590" cy="589392"/>
          </a:xfrm>
          <a:prstGeom prst="rect">
            <a:avLst/>
          </a:prstGeom>
        </p:spPr>
        <p:txBody>
          <a:bodyPr wrap="square" lIns="0" tIns="0" rIns="0" bIns="0" rtlCol="0" anchor="t">
            <a:spAutoFit/>
          </a:bodyPr>
          <a:lstStyle/>
          <a:p>
            <a:pPr>
              <a:lnSpc>
                <a:spcPts val="5386"/>
              </a:lnSpc>
            </a:pPr>
            <a:r>
              <a:rPr lang="en-US" sz="2000" b="1" dirty="0">
                <a:solidFill>
                  <a:srgbClr val="D66D0B"/>
                </a:solidFill>
                <a:latin typeface="Arial" panose="020B0604020202020204" pitchFamily="34" charset="0"/>
                <a:ea typeface="Montserrat Bold"/>
                <a:cs typeface="Arial" panose="020B0604020202020204" pitchFamily="34" charset="0"/>
                <a:sym typeface="Montserrat Bold"/>
              </a:rPr>
              <a:t>Prostate Cancer</a:t>
            </a:r>
          </a:p>
        </p:txBody>
      </p:sp>
      <p:sp>
        <p:nvSpPr>
          <p:cNvPr id="13" name="TextBox 13">
            <a:extLst>
              <a:ext uri="{FF2B5EF4-FFF2-40B4-BE49-F238E27FC236}">
                <a16:creationId xmlns:a16="http://schemas.microsoft.com/office/drawing/2014/main" id="{BF725211-9FB7-04DF-A9E1-C328094B865D}"/>
              </a:ext>
            </a:extLst>
          </p:cNvPr>
          <p:cNvSpPr txBox="1"/>
          <p:nvPr/>
        </p:nvSpPr>
        <p:spPr>
          <a:xfrm>
            <a:off x="735931" y="2236542"/>
            <a:ext cx="10720137" cy="2857192"/>
          </a:xfrm>
          <a:prstGeom prst="rect">
            <a:avLst/>
          </a:prstGeom>
        </p:spPr>
        <p:txBody>
          <a:bodyPr wrap="square" lIns="0" tIns="0" rIns="0" bIns="0" rtlCol="0" anchor="t">
            <a:spAutoFit/>
          </a:bodyPr>
          <a:lstStyle/>
          <a:p>
            <a:pPr algn="just">
              <a:lnSpc>
                <a:spcPct val="150000"/>
              </a:lnSpc>
            </a:pPr>
            <a:r>
              <a:rPr lang="en-US" dirty="0">
                <a:solidFill>
                  <a:srgbClr val="000000"/>
                </a:solidFill>
                <a:latin typeface="Arial" panose="020B0604020202020204" pitchFamily="34" charset="0"/>
                <a:ea typeface="Montserrat"/>
                <a:cs typeface="Arial" panose="020B0604020202020204" pitchFamily="34" charset="0"/>
                <a:sym typeface="Montserrat"/>
              </a:rPr>
              <a:t>When a man develops prostate cancer, abnormal cells grow uncontrollably in the prostate gland.</a:t>
            </a:r>
          </a:p>
          <a:p>
            <a:pPr>
              <a:lnSpc>
                <a:spcPct val="150000"/>
              </a:lnSpc>
            </a:pPr>
            <a:r>
              <a:rPr lang="en-US" b="1" dirty="0">
                <a:latin typeface="Arial" panose="020B0604020202020204" pitchFamily="34" charset="0"/>
                <a:cs typeface="Arial" panose="020B0604020202020204" pitchFamily="34" charset="0"/>
              </a:rPr>
              <a:t>Common symptoms include:</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Difficulty urinating or weak urine flow</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Blood in urine or semen</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Pelvic or lower back pain</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Erectile dysfunction or fatigue</a:t>
            </a:r>
          </a:p>
          <a:p>
            <a:pPr algn="just">
              <a:lnSpc>
                <a:spcPct val="150000"/>
              </a:lnSpc>
            </a:pPr>
            <a:endParaRPr lang="en-US" dirty="0">
              <a:solidFill>
                <a:srgbClr val="000000"/>
              </a:solidFill>
              <a:latin typeface="Arial" panose="020B0604020202020204" pitchFamily="34" charset="0"/>
              <a:ea typeface="Montserrat"/>
              <a:cs typeface="Arial" panose="020B0604020202020204" pitchFamily="34" charset="0"/>
              <a:sym typeface="Montserrat"/>
            </a:endParaRPr>
          </a:p>
        </p:txBody>
      </p:sp>
      <p:pic>
        <p:nvPicPr>
          <p:cNvPr id="6" name="Picture 5">
            <a:extLst>
              <a:ext uri="{FF2B5EF4-FFF2-40B4-BE49-F238E27FC236}">
                <a16:creationId xmlns:a16="http://schemas.microsoft.com/office/drawing/2014/main" id="{E1AD39EF-4673-F860-222C-0990A4DA7444}"/>
              </a:ext>
            </a:extLst>
          </p:cNvPr>
          <p:cNvPicPr>
            <a:picLocks noChangeAspect="1"/>
          </p:cNvPicPr>
          <p:nvPr/>
        </p:nvPicPr>
        <p:blipFill>
          <a:blip r:embed="rId3"/>
          <a:stretch>
            <a:fillRect/>
          </a:stretch>
        </p:blipFill>
        <p:spPr>
          <a:xfrm>
            <a:off x="5020707" y="3097122"/>
            <a:ext cx="3461555" cy="3236992"/>
          </a:xfrm>
          <a:prstGeom prst="rect">
            <a:avLst/>
          </a:prstGeom>
        </p:spPr>
      </p:pic>
      <p:sp>
        <p:nvSpPr>
          <p:cNvPr id="4" name="TextBox 13">
            <a:extLst>
              <a:ext uri="{FF2B5EF4-FFF2-40B4-BE49-F238E27FC236}">
                <a16:creationId xmlns:a16="http://schemas.microsoft.com/office/drawing/2014/main" id="{2809A2A0-B0DF-6A23-5274-149227589B2E}"/>
              </a:ext>
            </a:extLst>
          </p:cNvPr>
          <p:cNvSpPr txBox="1"/>
          <p:nvPr/>
        </p:nvSpPr>
        <p:spPr>
          <a:xfrm>
            <a:off x="735931" y="1070984"/>
            <a:ext cx="10720137" cy="779701"/>
          </a:xfrm>
          <a:prstGeom prst="rect">
            <a:avLst/>
          </a:prstGeom>
        </p:spPr>
        <p:txBody>
          <a:bodyPr wrap="square" lIns="0" tIns="0" rIns="0" bIns="0" rtlCol="0" anchor="t">
            <a:spAutoFit/>
          </a:bodyPr>
          <a:lstStyle/>
          <a:p>
            <a:pPr algn="just">
              <a:lnSpc>
                <a:spcPct val="150000"/>
              </a:lnSpc>
            </a:pPr>
            <a:r>
              <a:rPr lang="en-US" dirty="0">
                <a:solidFill>
                  <a:srgbClr val="000000"/>
                </a:solidFill>
                <a:latin typeface="Arial" panose="020B0604020202020204" pitchFamily="34" charset="0"/>
                <a:ea typeface="Montserrat"/>
                <a:cs typeface="Arial" panose="020B0604020202020204" pitchFamily="34" charset="0"/>
                <a:sym typeface="Montserrat"/>
              </a:rPr>
              <a:t>Prostate cancer is a cancerous growth that occurs in the prostate gland. The growth is a small walnut-shaped gland in men under the bladder which produces the seminal fluid </a:t>
            </a:r>
            <a:r>
              <a:rPr lang="en-US" dirty="0">
                <a:latin typeface="Arial" panose="020B0604020202020204" pitchFamily="34" charset="0"/>
                <a:cs typeface="Arial" panose="020B0604020202020204" pitchFamily="34" charset="0"/>
              </a:rPr>
              <a:t>(NHS, 2025)</a:t>
            </a:r>
            <a:r>
              <a:rPr lang="en-US" dirty="0">
                <a:solidFill>
                  <a:srgbClr val="000000"/>
                </a:solidFill>
                <a:latin typeface="Arial" panose="020B0604020202020204" pitchFamily="34" charset="0"/>
                <a:ea typeface="Montserrat"/>
                <a:cs typeface="Arial" panose="020B0604020202020204" pitchFamily="34" charset="0"/>
                <a:sym typeface="Montserrat"/>
              </a:rPr>
              <a:t>.</a:t>
            </a:r>
          </a:p>
        </p:txBody>
      </p:sp>
      <p:sp>
        <p:nvSpPr>
          <p:cNvPr id="5" name="TextBox 12">
            <a:extLst>
              <a:ext uri="{FF2B5EF4-FFF2-40B4-BE49-F238E27FC236}">
                <a16:creationId xmlns:a16="http://schemas.microsoft.com/office/drawing/2014/main" id="{5603677F-16B4-FB82-D517-B52A6AD25512}"/>
              </a:ext>
            </a:extLst>
          </p:cNvPr>
          <p:cNvSpPr txBox="1"/>
          <p:nvPr/>
        </p:nvSpPr>
        <p:spPr>
          <a:xfrm>
            <a:off x="735931" y="1690904"/>
            <a:ext cx="6701590" cy="589392"/>
          </a:xfrm>
          <a:prstGeom prst="rect">
            <a:avLst/>
          </a:prstGeom>
        </p:spPr>
        <p:txBody>
          <a:bodyPr wrap="square" lIns="0" tIns="0" rIns="0" bIns="0" rtlCol="0" anchor="t">
            <a:spAutoFit/>
          </a:bodyPr>
          <a:lstStyle/>
          <a:p>
            <a:pPr>
              <a:lnSpc>
                <a:spcPts val="5386"/>
              </a:lnSpc>
            </a:pPr>
            <a:r>
              <a:rPr lang="en-US" sz="2000" b="1" dirty="0">
                <a:solidFill>
                  <a:srgbClr val="D66D0B"/>
                </a:solidFill>
                <a:latin typeface="Arial" panose="020B0604020202020204" pitchFamily="34" charset="0"/>
                <a:ea typeface="Montserrat Bold"/>
                <a:cs typeface="Arial" panose="020B0604020202020204" pitchFamily="34" charset="0"/>
                <a:sym typeface="Montserrat Bold"/>
              </a:rPr>
              <a:t>What Happens if Someone has Prostate Cancer?</a:t>
            </a:r>
          </a:p>
        </p:txBody>
      </p:sp>
      <p:pic>
        <p:nvPicPr>
          <p:cNvPr id="8" name="Picture 7">
            <a:extLst>
              <a:ext uri="{FF2B5EF4-FFF2-40B4-BE49-F238E27FC236}">
                <a16:creationId xmlns:a16="http://schemas.microsoft.com/office/drawing/2014/main" id="{6F855331-57A7-4046-356C-DBD1BE47ADF9}"/>
              </a:ext>
            </a:extLst>
          </p:cNvPr>
          <p:cNvPicPr>
            <a:picLocks noChangeAspect="1"/>
          </p:cNvPicPr>
          <p:nvPr/>
        </p:nvPicPr>
        <p:blipFill>
          <a:blip r:embed="rId4"/>
          <a:stretch>
            <a:fillRect/>
          </a:stretch>
        </p:blipFill>
        <p:spPr>
          <a:xfrm>
            <a:off x="8721656" y="2839453"/>
            <a:ext cx="3120189" cy="3429000"/>
          </a:xfrm>
          <a:prstGeom prst="rect">
            <a:avLst/>
          </a:prstGeom>
        </p:spPr>
      </p:pic>
    </p:spTree>
    <p:extLst>
      <p:ext uri="{BB962C8B-B14F-4D97-AF65-F5344CB8AC3E}">
        <p14:creationId xmlns:p14="http://schemas.microsoft.com/office/powerpoint/2010/main" val="3365899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2"/>
          <p:cNvSpPr txBox="1"/>
          <p:nvPr/>
        </p:nvSpPr>
        <p:spPr>
          <a:xfrm>
            <a:off x="685800" y="523886"/>
            <a:ext cx="4718856" cy="612796"/>
          </a:xfrm>
          <a:prstGeom prst="rect">
            <a:avLst/>
          </a:prstGeom>
        </p:spPr>
        <p:txBody>
          <a:bodyPr lIns="0" tIns="0" rIns="0" bIns="0" rtlCol="0" anchor="t">
            <a:spAutoFit/>
          </a:bodyPr>
          <a:lstStyle/>
          <a:p>
            <a:pPr>
              <a:lnSpc>
                <a:spcPts val="5386"/>
              </a:lnSpc>
            </a:pPr>
            <a:r>
              <a:rPr lang="en-US" sz="3200" b="1" dirty="0">
                <a:solidFill>
                  <a:srgbClr val="D66D0B"/>
                </a:solidFill>
                <a:latin typeface="Arial" panose="020B0604020202020204" pitchFamily="34" charset="0"/>
                <a:ea typeface="Montserrat Bold"/>
                <a:cs typeface="Arial" panose="020B0604020202020204" pitchFamily="34" charset="0"/>
                <a:sym typeface="Montserrat Bold"/>
              </a:rPr>
              <a:t>UK Statistics:</a:t>
            </a:r>
          </a:p>
        </p:txBody>
      </p:sp>
      <p:sp>
        <p:nvSpPr>
          <p:cNvPr id="13" name="TextBox 13"/>
          <p:cNvSpPr txBox="1"/>
          <p:nvPr/>
        </p:nvSpPr>
        <p:spPr>
          <a:xfrm>
            <a:off x="685800" y="1447800"/>
            <a:ext cx="5518292" cy="4519186"/>
          </a:xfrm>
          <a:prstGeom prst="rect">
            <a:avLst/>
          </a:prstGeom>
        </p:spPr>
        <p:txBody>
          <a:bodyPr lIns="0" tIns="0" rIns="0" bIns="0" rtlCol="0" anchor="t">
            <a:spAutoFit/>
          </a:bodyPr>
          <a:lstStyle/>
          <a:p>
            <a:pPr algn="just">
              <a:lnSpc>
                <a:spcPct val="150000"/>
              </a:lnSpc>
            </a:pPr>
            <a:r>
              <a:rPr lang="en-US" dirty="0">
                <a:solidFill>
                  <a:srgbClr val="000000"/>
                </a:solidFill>
                <a:latin typeface="Arial" panose="020B0604020202020204" pitchFamily="34" charset="0"/>
                <a:ea typeface="Montserrat"/>
                <a:cs typeface="Arial" panose="020B0604020202020204" pitchFamily="34" charset="0"/>
                <a:sym typeface="Montserrat"/>
              </a:rPr>
              <a:t>In the UK, prostate cancer ranks as the most common male cancer, with approximately 55,000 new cases of the disease reported annually between 2017 and 2019, which represents some 28 % of all male cancer cases (Cancer Research UK, 2024). It is estimated that approximately 1 out of every 8 males are prone to being diagnosed with prostate cancer at some point in their lives (Prostate Cancer UK, 2024). The risk is age-related, with men who have reached 50 and above being at higher risk, but men of Black African or Caribbean ancestry are at even greater risk.</a:t>
            </a:r>
          </a:p>
        </p:txBody>
      </p:sp>
      <p:pic>
        <p:nvPicPr>
          <p:cNvPr id="8" name="Picture 7">
            <a:extLst>
              <a:ext uri="{FF2B5EF4-FFF2-40B4-BE49-F238E27FC236}">
                <a16:creationId xmlns:a16="http://schemas.microsoft.com/office/drawing/2014/main" id="{2595D33E-00EB-9424-1771-D73762BBFC99}"/>
              </a:ext>
            </a:extLst>
          </p:cNvPr>
          <p:cNvPicPr>
            <a:picLocks noChangeAspect="1"/>
          </p:cNvPicPr>
          <p:nvPr/>
        </p:nvPicPr>
        <p:blipFill>
          <a:blip r:embed="rId3"/>
          <a:stretch>
            <a:fillRect/>
          </a:stretch>
        </p:blipFill>
        <p:spPr>
          <a:xfrm>
            <a:off x="6625389" y="348916"/>
            <a:ext cx="4718856" cy="2654357"/>
          </a:xfrm>
          <a:prstGeom prst="rect">
            <a:avLst/>
          </a:prstGeom>
        </p:spPr>
      </p:pic>
      <p:pic>
        <p:nvPicPr>
          <p:cNvPr id="9" name="Picture 8">
            <a:extLst>
              <a:ext uri="{FF2B5EF4-FFF2-40B4-BE49-F238E27FC236}">
                <a16:creationId xmlns:a16="http://schemas.microsoft.com/office/drawing/2014/main" id="{02CE7608-7295-0CF5-124C-B1EF0672E2D3}"/>
              </a:ext>
            </a:extLst>
          </p:cNvPr>
          <p:cNvPicPr>
            <a:picLocks noChangeAspect="1"/>
          </p:cNvPicPr>
          <p:nvPr/>
        </p:nvPicPr>
        <p:blipFill>
          <a:blip r:embed="rId4"/>
          <a:stretch>
            <a:fillRect/>
          </a:stretch>
        </p:blipFill>
        <p:spPr>
          <a:xfrm>
            <a:off x="6625389" y="3429000"/>
            <a:ext cx="4762500" cy="28575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406401" y="914518"/>
            <a:ext cx="7582567" cy="5765681"/>
            <a:chOff x="0" y="0"/>
            <a:chExt cx="2603254" cy="2167467"/>
          </a:xfrm>
        </p:grpSpPr>
        <p:sp>
          <p:nvSpPr>
            <p:cNvPr id="4" name="Freeform 4"/>
            <p:cNvSpPr/>
            <p:nvPr/>
          </p:nvSpPr>
          <p:spPr>
            <a:xfrm>
              <a:off x="0" y="0"/>
              <a:ext cx="2603254" cy="2167467"/>
            </a:xfrm>
            <a:custGeom>
              <a:avLst/>
              <a:gdLst/>
              <a:ahLst/>
              <a:cxnLst/>
              <a:rect l="l" t="t" r="r" b="b"/>
              <a:pathLst>
                <a:path w="2603254" h="2167467">
                  <a:moveTo>
                    <a:pt x="39946" y="0"/>
                  </a:moveTo>
                  <a:lnTo>
                    <a:pt x="2563307" y="0"/>
                  </a:lnTo>
                  <a:cubicBezTo>
                    <a:pt x="2573902" y="0"/>
                    <a:pt x="2584062" y="4209"/>
                    <a:pt x="2591554" y="11700"/>
                  </a:cubicBezTo>
                  <a:cubicBezTo>
                    <a:pt x="2599045" y="19191"/>
                    <a:pt x="2603254" y="29352"/>
                    <a:pt x="2603254" y="39946"/>
                  </a:cubicBezTo>
                  <a:lnTo>
                    <a:pt x="2603254" y="2127521"/>
                  </a:lnTo>
                  <a:cubicBezTo>
                    <a:pt x="2603254" y="2149582"/>
                    <a:pt x="2585369" y="2167467"/>
                    <a:pt x="2563307" y="2167467"/>
                  </a:cubicBezTo>
                  <a:lnTo>
                    <a:pt x="39946" y="2167467"/>
                  </a:lnTo>
                  <a:cubicBezTo>
                    <a:pt x="29352" y="2167467"/>
                    <a:pt x="19191" y="2163258"/>
                    <a:pt x="11700" y="2155767"/>
                  </a:cubicBezTo>
                  <a:cubicBezTo>
                    <a:pt x="4209" y="2148275"/>
                    <a:pt x="0" y="2138115"/>
                    <a:pt x="0" y="2127521"/>
                  </a:cubicBezTo>
                  <a:lnTo>
                    <a:pt x="0" y="39946"/>
                  </a:lnTo>
                  <a:cubicBezTo>
                    <a:pt x="0" y="17885"/>
                    <a:pt x="17885" y="0"/>
                    <a:pt x="39946" y="0"/>
                  </a:cubicBezTo>
                  <a:close/>
                </a:path>
              </a:pathLst>
            </a:custGeom>
            <a:solidFill>
              <a:srgbClr val="B7F24A"/>
            </a:solidFill>
            <a:ln w="38100" cap="rnd">
              <a:solidFill>
                <a:srgbClr val="202124"/>
              </a:solidFill>
              <a:prstDash val="solid"/>
              <a:round/>
            </a:ln>
          </p:spPr>
          <p:txBody>
            <a:bodyPr/>
            <a:lstStyle/>
            <a:p>
              <a:endParaRPr lang="en-US" sz="1200"/>
            </a:p>
          </p:txBody>
        </p:sp>
        <p:sp>
          <p:nvSpPr>
            <p:cNvPr id="5" name="TextBox 5"/>
            <p:cNvSpPr txBox="1"/>
            <p:nvPr/>
          </p:nvSpPr>
          <p:spPr>
            <a:xfrm>
              <a:off x="0" y="-66675"/>
              <a:ext cx="2603254" cy="2234142"/>
            </a:xfrm>
            <a:prstGeom prst="rect">
              <a:avLst/>
            </a:prstGeom>
          </p:spPr>
          <p:txBody>
            <a:bodyPr lIns="33867" tIns="33867" rIns="33867" bIns="33867" rtlCol="0" anchor="ctr"/>
            <a:lstStyle/>
            <a:p>
              <a:pPr algn="ctr">
                <a:lnSpc>
                  <a:spcPts val="2239"/>
                </a:lnSpc>
              </a:pPr>
              <a:endParaRPr sz="1200"/>
            </a:p>
          </p:txBody>
        </p:sp>
      </p:grpSp>
      <p:sp>
        <p:nvSpPr>
          <p:cNvPr id="6" name="TextBox 6"/>
          <p:cNvSpPr txBox="1"/>
          <p:nvPr/>
        </p:nvSpPr>
        <p:spPr>
          <a:xfrm>
            <a:off x="1542143" y="177800"/>
            <a:ext cx="4942114" cy="574324"/>
          </a:xfrm>
          <a:prstGeom prst="rect">
            <a:avLst/>
          </a:prstGeom>
        </p:spPr>
        <p:txBody>
          <a:bodyPr lIns="0" tIns="0" rIns="0" bIns="0" rtlCol="0" anchor="t">
            <a:spAutoFit/>
          </a:bodyPr>
          <a:lstStyle/>
          <a:p>
            <a:pPr algn="ctr">
              <a:lnSpc>
                <a:spcPts val="4957"/>
              </a:lnSpc>
            </a:pPr>
            <a:r>
              <a:rPr lang="en-US" sz="3200" b="1" spc="-91" dirty="0">
                <a:solidFill>
                  <a:srgbClr val="202124"/>
                </a:solidFill>
                <a:latin typeface="Arial" panose="020B0604020202020204" pitchFamily="34" charset="0"/>
                <a:ea typeface="Formula Bold"/>
                <a:cs typeface="Arial" panose="020B0604020202020204" pitchFamily="34" charset="0"/>
                <a:sym typeface="Formula Bold"/>
              </a:rPr>
              <a:t>Rationale for the campaign</a:t>
            </a:r>
          </a:p>
        </p:txBody>
      </p:sp>
      <p:sp>
        <p:nvSpPr>
          <p:cNvPr id="8" name="TextBox 7">
            <a:extLst>
              <a:ext uri="{FF2B5EF4-FFF2-40B4-BE49-F238E27FC236}">
                <a16:creationId xmlns:a16="http://schemas.microsoft.com/office/drawing/2014/main" id="{1710FEF4-C8D5-49BA-D644-695D7866D334}"/>
              </a:ext>
            </a:extLst>
          </p:cNvPr>
          <p:cNvSpPr txBox="1"/>
          <p:nvPr/>
        </p:nvSpPr>
        <p:spPr>
          <a:xfrm>
            <a:off x="612942" y="934482"/>
            <a:ext cx="7169484" cy="5765681"/>
          </a:xfrm>
          <a:prstGeom prst="rect">
            <a:avLst/>
          </a:prstGeom>
        </p:spPr>
        <p:txBody>
          <a:bodyPr wrap="square" lIns="0" tIns="0" rIns="0" bIns="0" rtlCol="0" anchor="t">
            <a:spAutoFit/>
          </a:bodyPr>
          <a:lstStyle/>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The predominant cancer that is common among men in the UK is prostate cancer. Approximately 28% of all new cases of male cancer are represented by the number of new cases (55,300 new cases/year) (2017-2019) (Cancer Research UK, 2025). </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In the UK, 1 man per 8 is diagnosed with it in their lifetime (Prostate Cancer UK, 2025). </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Its prevalence is greater with age (particularly in men over 50 years of age) and among men with Black African or Caribbean ancestry. </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In the UK, no routine national screening </a:t>
            </a:r>
            <a:r>
              <a:rPr lang="en-US" dirty="0" err="1">
                <a:effectLst/>
                <a:latin typeface="Arial" panose="020B0604020202020204" pitchFamily="34" charset="0"/>
                <a:cs typeface="Arial" panose="020B0604020202020204" pitchFamily="34" charset="0"/>
              </a:rPr>
              <a:t>programme</a:t>
            </a:r>
            <a:r>
              <a:rPr lang="en-US" dirty="0">
                <a:effectLst/>
                <a:latin typeface="Arial" panose="020B0604020202020204" pitchFamily="34" charset="0"/>
                <a:cs typeface="Arial" panose="020B0604020202020204" pitchFamily="34" charset="0"/>
              </a:rPr>
              <a:t> through the prostate-specific antigen (PSA) test of asymptomatic men exists, as screening was not assessed by the UK National Screening Committee (UK NSC) to have a balance of benefits over harm in support of universal screening (Cancer Research UK, 2025; UK National Screening Committee, 2020).</a:t>
            </a:r>
          </a:p>
        </p:txBody>
      </p:sp>
      <p:pic>
        <p:nvPicPr>
          <p:cNvPr id="9" name="Picture 8">
            <a:extLst>
              <a:ext uri="{FF2B5EF4-FFF2-40B4-BE49-F238E27FC236}">
                <a16:creationId xmlns:a16="http://schemas.microsoft.com/office/drawing/2014/main" id="{F52FA71F-C044-BD4D-928D-DAD838EC71B2}"/>
              </a:ext>
            </a:extLst>
          </p:cNvPr>
          <p:cNvPicPr>
            <a:picLocks noChangeAspect="1"/>
          </p:cNvPicPr>
          <p:nvPr/>
        </p:nvPicPr>
        <p:blipFill>
          <a:blip r:embed="rId3"/>
          <a:stretch>
            <a:fillRect/>
          </a:stretch>
        </p:blipFill>
        <p:spPr>
          <a:xfrm>
            <a:off x="8193504" y="2081464"/>
            <a:ext cx="3744333" cy="29718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2358191" y="509226"/>
            <a:ext cx="7991376" cy="897682"/>
          </a:xfrm>
          <a:prstGeom prst="rect">
            <a:avLst/>
          </a:prstGeom>
        </p:spPr>
        <p:txBody>
          <a:bodyPr wrap="square" lIns="0" tIns="0" rIns="0" bIns="0" rtlCol="0" anchor="t">
            <a:spAutoFit/>
          </a:bodyPr>
          <a:lstStyle/>
          <a:p>
            <a:pPr algn="ctr">
              <a:lnSpc>
                <a:spcPts val="3549"/>
              </a:lnSpc>
            </a:pPr>
            <a:r>
              <a:rPr lang="en-US" sz="3200" b="1" spc="-65" dirty="0">
                <a:solidFill>
                  <a:srgbClr val="202124"/>
                </a:solidFill>
                <a:latin typeface="Arial" panose="020B0604020202020204" pitchFamily="34" charset="0"/>
                <a:ea typeface="Formula Bold"/>
                <a:cs typeface="Arial" panose="020B0604020202020204" pitchFamily="34" charset="0"/>
                <a:sym typeface="Formula Bold"/>
              </a:rPr>
              <a:t>Age group, UK guideline status and incidence/risk statistics</a:t>
            </a:r>
          </a:p>
        </p:txBody>
      </p:sp>
      <p:graphicFrame>
        <p:nvGraphicFramePr>
          <p:cNvPr id="2" name="Table 1">
            <a:extLst>
              <a:ext uri="{FF2B5EF4-FFF2-40B4-BE49-F238E27FC236}">
                <a16:creationId xmlns:a16="http://schemas.microsoft.com/office/drawing/2014/main" id="{A1B8B621-69D9-E3F5-5906-3A035D2CB650}"/>
              </a:ext>
            </a:extLst>
          </p:cNvPr>
          <p:cNvGraphicFramePr>
            <a:graphicFrameLocks noGrp="1"/>
          </p:cNvGraphicFramePr>
          <p:nvPr>
            <p:extLst>
              <p:ext uri="{D42A27DB-BD31-4B8C-83A1-F6EECF244321}">
                <p14:modId xmlns:p14="http://schemas.microsoft.com/office/powerpoint/2010/main" val="333004800"/>
              </p:ext>
            </p:extLst>
          </p:nvPr>
        </p:nvGraphicFramePr>
        <p:xfrm>
          <a:off x="1091961" y="1825625"/>
          <a:ext cx="10008078" cy="4470493"/>
        </p:xfrm>
        <a:graphic>
          <a:graphicData uri="http://schemas.openxmlformats.org/drawingml/2006/table">
            <a:tbl>
              <a:tblPr>
                <a:tableStyleId>{BC89EF96-8CEA-46FF-86C4-4CE0E7609802}</a:tableStyleId>
              </a:tblPr>
              <a:tblGrid>
                <a:gridCol w="1927965">
                  <a:extLst>
                    <a:ext uri="{9D8B030D-6E8A-4147-A177-3AD203B41FA5}">
                      <a16:colId xmlns:a16="http://schemas.microsoft.com/office/drawing/2014/main" val="713985994"/>
                    </a:ext>
                  </a:extLst>
                </a:gridCol>
                <a:gridCol w="4355432">
                  <a:extLst>
                    <a:ext uri="{9D8B030D-6E8A-4147-A177-3AD203B41FA5}">
                      <a16:colId xmlns:a16="http://schemas.microsoft.com/office/drawing/2014/main" val="1302929941"/>
                    </a:ext>
                  </a:extLst>
                </a:gridCol>
                <a:gridCol w="3724681">
                  <a:extLst>
                    <a:ext uri="{9D8B030D-6E8A-4147-A177-3AD203B41FA5}">
                      <a16:colId xmlns:a16="http://schemas.microsoft.com/office/drawing/2014/main" val="25652821"/>
                    </a:ext>
                  </a:extLst>
                </a:gridCol>
              </a:tblGrid>
              <a:tr h="609187">
                <a:tc>
                  <a:txBody>
                    <a:bodyPr/>
                    <a:lstStyle/>
                    <a:p>
                      <a:pPr>
                        <a:buNone/>
                      </a:pPr>
                      <a:r>
                        <a:rPr lang="en-US" sz="1800" b="1">
                          <a:latin typeface="Arial" panose="020B0604020202020204" pitchFamily="34" charset="0"/>
                          <a:cs typeface="Arial" panose="020B0604020202020204" pitchFamily="34" charset="0"/>
                        </a:rPr>
                        <a:t>Age group</a:t>
                      </a:r>
                      <a:endParaRPr lang="en-US" sz="1800">
                        <a:latin typeface="Arial" panose="020B0604020202020204" pitchFamily="34" charset="0"/>
                        <a:cs typeface="Arial" panose="020B0604020202020204" pitchFamily="34" charset="0"/>
                      </a:endParaRPr>
                    </a:p>
                  </a:txBody>
                  <a:tcPr marL="87027" marR="87027" marT="43513" marB="43513" anchor="ctr"/>
                </a:tc>
                <a:tc>
                  <a:txBody>
                    <a:bodyPr/>
                    <a:lstStyle/>
                    <a:p>
                      <a:pPr>
                        <a:buNone/>
                      </a:pPr>
                      <a:r>
                        <a:rPr lang="en-US" sz="1800" b="1">
                          <a:latin typeface="Arial" panose="020B0604020202020204" pitchFamily="34" charset="0"/>
                          <a:cs typeface="Arial" panose="020B0604020202020204" pitchFamily="34" charset="0"/>
                        </a:rPr>
                        <a:t>UK guideline on screening/PSA test</a:t>
                      </a:r>
                      <a:endParaRPr lang="en-US" sz="1800">
                        <a:latin typeface="Arial" panose="020B0604020202020204" pitchFamily="34" charset="0"/>
                        <a:cs typeface="Arial" panose="020B0604020202020204" pitchFamily="34" charset="0"/>
                      </a:endParaRPr>
                    </a:p>
                  </a:txBody>
                  <a:tcPr marL="87027" marR="87027" marT="43513" marB="43513" anchor="ctr"/>
                </a:tc>
                <a:tc>
                  <a:txBody>
                    <a:bodyPr/>
                    <a:lstStyle/>
                    <a:p>
                      <a:pPr>
                        <a:buNone/>
                      </a:pPr>
                      <a:r>
                        <a:rPr lang="en-US" sz="1800" b="1">
                          <a:latin typeface="Arial" panose="020B0604020202020204" pitchFamily="34" charset="0"/>
                          <a:cs typeface="Arial" panose="020B0604020202020204" pitchFamily="34" charset="0"/>
                        </a:rPr>
                        <a:t>UK incidence / risk data</a:t>
                      </a:r>
                      <a:r>
                        <a:rPr lang="en-US" sz="1800">
                          <a:latin typeface="Arial" panose="020B0604020202020204" pitchFamily="34" charset="0"/>
                          <a:cs typeface="Arial" panose="020B0604020202020204" pitchFamily="34" charset="0"/>
                        </a:rPr>
                        <a:t>*</a:t>
                      </a:r>
                    </a:p>
                  </a:txBody>
                  <a:tcPr marL="87027" marR="87027" marT="43513" marB="43513" anchor="ctr"/>
                </a:tc>
                <a:extLst>
                  <a:ext uri="{0D108BD9-81ED-4DB2-BD59-A6C34878D82A}">
                    <a16:rowId xmlns:a16="http://schemas.microsoft.com/office/drawing/2014/main" val="2715951373"/>
                  </a:ext>
                </a:extLst>
              </a:tr>
              <a:tr h="1131348">
                <a:tc>
                  <a:txBody>
                    <a:bodyPr/>
                    <a:lstStyle/>
                    <a:p>
                      <a:pPr>
                        <a:buNone/>
                      </a:pPr>
                      <a:r>
                        <a:rPr lang="en-US" sz="1800" b="1">
                          <a:latin typeface="Arial" panose="020B0604020202020204" pitchFamily="34" charset="0"/>
                          <a:cs typeface="Arial" panose="020B0604020202020204" pitchFamily="34" charset="0"/>
                        </a:rPr>
                        <a:t>Under 50</a:t>
                      </a:r>
                      <a:endParaRPr lang="en-US" sz="1800">
                        <a:latin typeface="Arial" panose="020B0604020202020204" pitchFamily="34" charset="0"/>
                        <a:cs typeface="Arial" panose="020B0604020202020204" pitchFamily="34" charset="0"/>
                      </a:endParaRPr>
                    </a:p>
                  </a:txBody>
                  <a:tcPr marL="87027" marR="87027" marT="43513" marB="43513" anchor="ctr"/>
                </a:tc>
                <a:tc>
                  <a:txBody>
                    <a:bodyPr/>
                    <a:lstStyle/>
                    <a:p>
                      <a:pPr>
                        <a:buNone/>
                      </a:pPr>
                      <a:r>
                        <a:rPr lang="en-US" sz="1800">
                          <a:latin typeface="Arial" panose="020B0604020202020204" pitchFamily="34" charset="0"/>
                          <a:cs typeface="Arial" panose="020B0604020202020204" pitchFamily="34" charset="0"/>
                        </a:rPr>
                        <a:t>Routine screening </a:t>
                      </a:r>
                      <a:r>
                        <a:rPr lang="en-US" sz="1800" b="1">
                          <a:latin typeface="Arial" panose="020B0604020202020204" pitchFamily="34" charset="0"/>
                          <a:cs typeface="Arial" panose="020B0604020202020204" pitchFamily="34" charset="0"/>
                        </a:rPr>
                        <a:t>not recommended</a:t>
                      </a:r>
                      <a:r>
                        <a:rPr lang="en-US" sz="1800">
                          <a:latin typeface="Arial" panose="020B0604020202020204" pitchFamily="34" charset="0"/>
                          <a:cs typeface="Arial" panose="020B0604020202020204" pitchFamily="34" charset="0"/>
                        </a:rPr>
                        <a:t> (per UK NSC) (</a:t>
                      </a:r>
                      <a:r>
                        <a:rPr lang="en-US" sz="1800">
                          <a:latin typeface="Arial" panose="020B0604020202020204" pitchFamily="34" charset="0"/>
                          <a:cs typeface="Arial" panose="020B0604020202020204" pitchFamily="34" charset="0"/>
                          <a:hlinkClick r:id="rId3"/>
                        </a:rPr>
                        <a:t>UK National Screening Committee, 2020</a:t>
                      </a:r>
                      <a:r>
                        <a:rPr lang="en-US" sz="1800">
                          <a:latin typeface="Arial" panose="020B0604020202020204" pitchFamily="34" charset="0"/>
                          <a:cs typeface="Arial" panose="020B0604020202020204" pitchFamily="34" charset="0"/>
                        </a:rPr>
                        <a:t>)</a:t>
                      </a:r>
                    </a:p>
                  </a:txBody>
                  <a:tcPr marL="87027" marR="87027" marT="43513" marB="43513" anchor="ctr"/>
                </a:tc>
                <a:tc>
                  <a:txBody>
                    <a:bodyPr/>
                    <a:lstStyle/>
                    <a:p>
                      <a:pPr>
                        <a:buNone/>
                      </a:pPr>
                      <a:r>
                        <a:rPr lang="en-US" sz="1800">
                          <a:latin typeface="Arial" panose="020B0604020202020204" pitchFamily="34" charset="0"/>
                          <a:cs typeface="Arial" panose="020B0604020202020204" pitchFamily="34" charset="0"/>
                        </a:rPr>
                        <a:t>Lower incidence; risk increases with age (Prostate Cancer UK, 2025).</a:t>
                      </a:r>
                    </a:p>
                  </a:txBody>
                  <a:tcPr marL="87027" marR="87027" marT="43513" marB="43513" anchor="ctr"/>
                </a:tc>
                <a:extLst>
                  <a:ext uri="{0D108BD9-81ED-4DB2-BD59-A6C34878D82A}">
                    <a16:rowId xmlns:a16="http://schemas.microsoft.com/office/drawing/2014/main" val="180655404"/>
                  </a:ext>
                </a:extLst>
              </a:tr>
              <a:tr h="870268">
                <a:tc>
                  <a:txBody>
                    <a:bodyPr/>
                    <a:lstStyle/>
                    <a:p>
                      <a:pPr>
                        <a:buNone/>
                      </a:pPr>
                      <a:r>
                        <a:rPr lang="en-US" sz="1800" b="1">
                          <a:latin typeface="Arial" panose="020B0604020202020204" pitchFamily="34" charset="0"/>
                          <a:cs typeface="Arial" panose="020B0604020202020204" pitchFamily="34" charset="0"/>
                        </a:rPr>
                        <a:t>50–59</a:t>
                      </a:r>
                      <a:endParaRPr lang="en-US" sz="1800">
                        <a:latin typeface="Arial" panose="020B0604020202020204" pitchFamily="34" charset="0"/>
                        <a:cs typeface="Arial" panose="020B0604020202020204" pitchFamily="34" charset="0"/>
                      </a:endParaRPr>
                    </a:p>
                  </a:txBody>
                  <a:tcPr marL="87027" marR="87027" marT="43513" marB="43513" anchor="ctr"/>
                </a:tc>
                <a:tc>
                  <a:txBody>
                    <a:bodyPr/>
                    <a:lstStyle/>
                    <a:p>
                      <a:pPr>
                        <a:buNone/>
                      </a:pPr>
                      <a:r>
                        <a:rPr lang="en-US" sz="1800">
                          <a:latin typeface="Arial" panose="020B0604020202020204" pitchFamily="34" charset="0"/>
                          <a:cs typeface="Arial" panose="020B0604020202020204" pitchFamily="34" charset="0"/>
                        </a:rPr>
                        <a:t>Men aged 50+ can </a:t>
                      </a:r>
                      <a:r>
                        <a:rPr lang="en-US" sz="1800" b="1">
                          <a:latin typeface="Arial" panose="020B0604020202020204" pitchFamily="34" charset="0"/>
                          <a:cs typeface="Arial" panose="020B0604020202020204" pitchFamily="34" charset="0"/>
                        </a:rPr>
                        <a:t>ask GP</a:t>
                      </a:r>
                      <a:r>
                        <a:rPr lang="en-US" sz="1800">
                          <a:latin typeface="Arial" panose="020B0604020202020204" pitchFamily="34" charset="0"/>
                          <a:cs typeface="Arial" panose="020B0604020202020204" pitchFamily="34" charset="0"/>
                        </a:rPr>
                        <a:t> about PSA test, but no automatic invitation (NHS, 2025).</a:t>
                      </a:r>
                    </a:p>
                  </a:txBody>
                  <a:tcPr marL="87027" marR="87027" marT="43513" marB="43513" anchor="ctr"/>
                </a:tc>
                <a:tc>
                  <a:txBody>
                    <a:bodyPr/>
                    <a:lstStyle/>
                    <a:p>
                      <a:pPr>
                        <a:buNone/>
                      </a:pPr>
                      <a:r>
                        <a:rPr lang="en-US" sz="1800">
                          <a:latin typeface="Arial" panose="020B0604020202020204" pitchFamily="34" charset="0"/>
                          <a:cs typeface="Arial" panose="020B0604020202020204" pitchFamily="34" charset="0"/>
                        </a:rPr>
                        <a:t>Lifetime risk around </a:t>
                      </a:r>
                      <a:r>
                        <a:rPr lang="en-US" sz="1800" b="1">
                          <a:latin typeface="Arial" panose="020B0604020202020204" pitchFamily="34" charset="0"/>
                          <a:cs typeface="Arial" panose="020B0604020202020204" pitchFamily="34" charset="0"/>
                        </a:rPr>
                        <a:t>1 in 8 men</a:t>
                      </a:r>
                      <a:r>
                        <a:rPr lang="en-US" sz="1800">
                          <a:latin typeface="Arial" panose="020B0604020202020204" pitchFamily="34" charset="0"/>
                          <a:cs typeface="Arial" panose="020B0604020202020204" pitchFamily="34" charset="0"/>
                        </a:rPr>
                        <a:t>; incidence rises with age (Prostate Cancer UK, 2025).</a:t>
                      </a:r>
                    </a:p>
                  </a:txBody>
                  <a:tcPr marL="87027" marR="87027" marT="43513" marB="43513" anchor="ctr"/>
                </a:tc>
                <a:extLst>
                  <a:ext uri="{0D108BD9-81ED-4DB2-BD59-A6C34878D82A}">
                    <a16:rowId xmlns:a16="http://schemas.microsoft.com/office/drawing/2014/main" val="2551837736"/>
                  </a:ext>
                </a:extLst>
              </a:tr>
              <a:tr h="870268">
                <a:tc>
                  <a:txBody>
                    <a:bodyPr/>
                    <a:lstStyle/>
                    <a:p>
                      <a:pPr>
                        <a:buNone/>
                      </a:pPr>
                      <a:r>
                        <a:rPr lang="en-US" sz="1800" b="1">
                          <a:latin typeface="Arial" panose="020B0604020202020204" pitchFamily="34" charset="0"/>
                          <a:cs typeface="Arial" panose="020B0604020202020204" pitchFamily="34" charset="0"/>
                        </a:rPr>
                        <a:t>60–74</a:t>
                      </a:r>
                      <a:endParaRPr lang="en-US" sz="1800">
                        <a:latin typeface="Arial" panose="020B0604020202020204" pitchFamily="34" charset="0"/>
                        <a:cs typeface="Arial" panose="020B0604020202020204" pitchFamily="34" charset="0"/>
                      </a:endParaRPr>
                    </a:p>
                  </a:txBody>
                  <a:tcPr marL="87027" marR="87027" marT="43513" marB="43513" anchor="ctr"/>
                </a:tc>
                <a:tc>
                  <a:txBody>
                    <a:bodyPr/>
                    <a:lstStyle/>
                    <a:p>
                      <a:pPr>
                        <a:buNone/>
                      </a:pPr>
                      <a:r>
                        <a:rPr lang="en-US" sz="1800">
                          <a:latin typeface="Arial" panose="020B0604020202020204" pitchFamily="34" charset="0"/>
                          <a:cs typeface="Arial" panose="020B0604020202020204" pitchFamily="34" charset="0"/>
                        </a:rPr>
                        <a:t>Same as 50+ (informed discussion encouraged) (Department of Health &amp; Social Care, 2024).</a:t>
                      </a:r>
                    </a:p>
                  </a:txBody>
                  <a:tcPr marL="87027" marR="87027" marT="43513" marB="43513" anchor="ctr"/>
                </a:tc>
                <a:tc>
                  <a:txBody>
                    <a:bodyPr/>
                    <a:lstStyle/>
                    <a:p>
                      <a:pPr>
                        <a:buNone/>
                      </a:pPr>
                      <a:r>
                        <a:rPr lang="en-US" sz="1800">
                          <a:latin typeface="Arial" panose="020B0604020202020204" pitchFamily="34" charset="0"/>
                          <a:cs typeface="Arial" panose="020B0604020202020204" pitchFamily="34" charset="0"/>
                        </a:rPr>
                        <a:t>Incidence highest in the 75–79 age group; high among 60–74 (Cancer Research UK, 2025).</a:t>
                      </a:r>
                    </a:p>
                  </a:txBody>
                  <a:tcPr marL="87027" marR="87027" marT="43513" marB="43513" anchor="ctr"/>
                </a:tc>
                <a:extLst>
                  <a:ext uri="{0D108BD9-81ED-4DB2-BD59-A6C34878D82A}">
                    <a16:rowId xmlns:a16="http://schemas.microsoft.com/office/drawing/2014/main" val="963099956"/>
                  </a:ext>
                </a:extLst>
              </a:tr>
              <a:tr h="870268">
                <a:tc>
                  <a:txBody>
                    <a:bodyPr/>
                    <a:lstStyle/>
                    <a:p>
                      <a:pPr>
                        <a:buNone/>
                      </a:pPr>
                      <a:r>
                        <a:rPr lang="en-US" sz="1800" b="1">
                          <a:latin typeface="Arial" panose="020B0604020202020204" pitchFamily="34" charset="0"/>
                          <a:cs typeface="Arial" panose="020B0604020202020204" pitchFamily="34" charset="0"/>
                        </a:rPr>
                        <a:t>75+</a:t>
                      </a:r>
                      <a:endParaRPr lang="en-US" sz="1800">
                        <a:latin typeface="Arial" panose="020B0604020202020204" pitchFamily="34" charset="0"/>
                        <a:cs typeface="Arial" panose="020B0604020202020204" pitchFamily="34" charset="0"/>
                      </a:endParaRPr>
                    </a:p>
                  </a:txBody>
                  <a:tcPr marL="87027" marR="87027" marT="43513" marB="43513" anchor="ctr"/>
                </a:tc>
                <a:tc>
                  <a:txBody>
                    <a:bodyPr/>
                    <a:lstStyle/>
                    <a:p>
                      <a:pPr>
                        <a:buNone/>
                      </a:pPr>
                      <a:r>
                        <a:rPr lang="en-US" sz="1800">
                          <a:latin typeface="Arial" panose="020B0604020202020204" pitchFamily="34" charset="0"/>
                          <a:cs typeface="Arial" panose="020B0604020202020204" pitchFamily="34" charset="0"/>
                        </a:rPr>
                        <a:t>Screening </a:t>
                      </a:r>
                      <a:r>
                        <a:rPr lang="en-US" sz="1800" b="1">
                          <a:latin typeface="Arial" panose="020B0604020202020204" pitchFamily="34" charset="0"/>
                          <a:cs typeface="Arial" panose="020B0604020202020204" pitchFamily="34" charset="0"/>
                        </a:rPr>
                        <a:t>not recommended</a:t>
                      </a:r>
                      <a:r>
                        <a:rPr lang="en-US" sz="1800">
                          <a:latin typeface="Arial" panose="020B0604020202020204" pitchFamily="34" charset="0"/>
                          <a:cs typeface="Arial" panose="020B0604020202020204" pitchFamily="34" charset="0"/>
                        </a:rPr>
                        <a:t> because of reduced life expectancy and increased harms (PMC, 2025).</a:t>
                      </a:r>
                    </a:p>
                  </a:txBody>
                  <a:tcPr marL="87027" marR="87027" marT="43513" marB="43513" anchor="ctr"/>
                </a:tc>
                <a:tc>
                  <a:txBody>
                    <a:bodyPr/>
                    <a:lstStyle/>
                    <a:p>
                      <a:pPr>
                        <a:buNone/>
                      </a:pPr>
                      <a:r>
                        <a:rPr lang="en-US" sz="1800" dirty="0">
                          <a:latin typeface="Arial" panose="020B0604020202020204" pitchFamily="34" charset="0"/>
                          <a:cs typeface="Arial" panose="020B0604020202020204" pitchFamily="34" charset="0"/>
                        </a:rPr>
                        <a:t>About </a:t>
                      </a:r>
                      <a:r>
                        <a:rPr lang="en-US" sz="1800" b="1" dirty="0">
                          <a:latin typeface="Arial" panose="020B0604020202020204" pitchFamily="34" charset="0"/>
                          <a:cs typeface="Arial" panose="020B0604020202020204" pitchFamily="34" charset="0"/>
                        </a:rPr>
                        <a:t>3 in 10 new cases</a:t>
                      </a:r>
                      <a:r>
                        <a:rPr lang="en-US" sz="1800" dirty="0">
                          <a:latin typeface="Arial" panose="020B0604020202020204" pitchFamily="34" charset="0"/>
                          <a:cs typeface="Arial" panose="020B0604020202020204" pitchFamily="34" charset="0"/>
                        </a:rPr>
                        <a:t> occur in men aged 75+ (Cancer Research UK, 2025).</a:t>
                      </a:r>
                    </a:p>
                  </a:txBody>
                  <a:tcPr marL="87027" marR="87027" marT="43513" marB="43513" anchor="ctr"/>
                </a:tc>
                <a:extLst>
                  <a:ext uri="{0D108BD9-81ED-4DB2-BD59-A6C34878D82A}">
                    <a16:rowId xmlns:a16="http://schemas.microsoft.com/office/drawing/2014/main" val="2532930436"/>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4"/>
          <p:cNvGrpSpPr/>
          <p:nvPr/>
        </p:nvGrpSpPr>
        <p:grpSpPr>
          <a:xfrm rot="-2159275">
            <a:off x="-837841" y="-487364"/>
            <a:ext cx="2444201" cy="1247711"/>
            <a:chOff x="0" y="0"/>
            <a:chExt cx="965610" cy="492923"/>
          </a:xfrm>
        </p:grpSpPr>
        <p:sp>
          <p:nvSpPr>
            <p:cNvPr id="35" name="Freeform 35"/>
            <p:cNvSpPr/>
            <p:nvPr/>
          </p:nvSpPr>
          <p:spPr>
            <a:xfrm>
              <a:off x="0" y="0"/>
              <a:ext cx="965610" cy="492923"/>
            </a:xfrm>
            <a:custGeom>
              <a:avLst/>
              <a:gdLst/>
              <a:ahLst/>
              <a:cxnLst/>
              <a:rect l="l" t="t" r="r" b="b"/>
              <a:pathLst>
                <a:path w="965610" h="492923">
                  <a:moveTo>
                    <a:pt x="0" y="0"/>
                  </a:moveTo>
                  <a:lnTo>
                    <a:pt x="965610" y="0"/>
                  </a:lnTo>
                  <a:lnTo>
                    <a:pt x="965610" y="492923"/>
                  </a:lnTo>
                  <a:lnTo>
                    <a:pt x="0" y="492923"/>
                  </a:lnTo>
                  <a:close/>
                </a:path>
              </a:pathLst>
            </a:custGeom>
            <a:solidFill>
              <a:srgbClr val="F47B31"/>
            </a:solidFill>
            <a:ln w="247650" cap="sq">
              <a:solidFill>
                <a:srgbClr val="000000"/>
              </a:solidFill>
              <a:prstDash val="solid"/>
              <a:miter/>
            </a:ln>
          </p:spPr>
          <p:txBody>
            <a:bodyPr/>
            <a:lstStyle/>
            <a:p>
              <a:endParaRPr lang="en-US" sz="1200"/>
            </a:p>
          </p:txBody>
        </p:sp>
        <p:sp>
          <p:nvSpPr>
            <p:cNvPr id="36" name="TextBox 36"/>
            <p:cNvSpPr txBox="1"/>
            <p:nvPr/>
          </p:nvSpPr>
          <p:spPr>
            <a:xfrm>
              <a:off x="0" y="-57150"/>
              <a:ext cx="965610" cy="550073"/>
            </a:xfrm>
            <a:prstGeom prst="rect">
              <a:avLst/>
            </a:prstGeom>
          </p:spPr>
          <p:txBody>
            <a:bodyPr lIns="33867" tIns="33867" rIns="33867" bIns="33867" rtlCol="0" anchor="ctr"/>
            <a:lstStyle/>
            <a:p>
              <a:pPr algn="ctr">
                <a:lnSpc>
                  <a:spcPts val="1773"/>
                </a:lnSpc>
              </a:pPr>
              <a:endParaRPr sz="1200"/>
            </a:p>
          </p:txBody>
        </p:sp>
      </p:grpSp>
      <p:sp>
        <p:nvSpPr>
          <p:cNvPr id="37" name="TextBox 37"/>
          <p:cNvSpPr txBox="1"/>
          <p:nvPr/>
        </p:nvSpPr>
        <p:spPr>
          <a:xfrm>
            <a:off x="856370" y="528424"/>
            <a:ext cx="10479260" cy="575735"/>
          </a:xfrm>
          <a:prstGeom prst="rect">
            <a:avLst/>
          </a:prstGeom>
        </p:spPr>
        <p:txBody>
          <a:bodyPr lIns="0" tIns="0" rIns="0" bIns="0" rtlCol="0" anchor="t">
            <a:spAutoFit/>
          </a:bodyPr>
          <a:lstStyle/>
          <a:p>
            <a:pPr algn="ctr">
              <a:lnSpc>
                <a:spcPts val="4818"/>
              </a:lnSpc>
            </a:pPr>
            <a:r>
              <a:rPr lang="en-US" sz="3200" b="1" dirty="0">
                <a:solidFill>
                  <a:srgbClr val="D66D0B"/>
                </a:solidFill>
                <a:latin typeface="Arial" panose="020B0604020202020204" pitchFamily="34" charset="0"/>
                <a:ea typeface="Montserrat Bold"/>
                <a:cs typeface="Arial" panose="020B0604020202020204" pitchFamily="34" charset="0"/>
                <a:sym typeface="Montserrat Bold"/>
              </a:rPr>
              <a:t>Consequence of Poor Habits</a:t>
            </a:r>
          </a:p>
        </p:txBody>
      </p:sp>
      <p:sp>
        <p:nvSpPr>
          <p:cNvPr id="39" name="TextBox 39"/>
          <p:cNvSpPr txBox="1"/>
          <p:nvPr/>
        </p:nvSpPr>
        <p:spPr>
          <a:xfrm>
            <a:off x="1934921" y="4194605"/>
            <a:ext cx="3339491" cy="346249"/>
          </a:xfrm>
          <a:prstGeom prst="rect">
            <a:avLst/>
          </a:prstGeom>
        </p:spPr>
        <p:txBody>
          <a:bodyPr lIns="0" tIns="0" rIns="0" bIns="0" rtlCol="0" anchor="t">
            <a:spAutoFit/>
          </a:bodyPr>
          <a:lstStyle/>
          <a:p>
            <a:pPr>
              <a:lnSpc>
                <a:spcPts val="2741"/>
              </a:lnSpc>
            </a:pPr>
            <a:r>
              <a:rPr lang="en-US" sz="2284" b="1">
                <a:solidFill>
                  <a:srgbClr val="FFFFFF"/>
                </a:solidFill>
                <a:latin typeface="Montserrat Bold"/>
                <a:ea typeface="Montserrat Bold"/>
                <a:cs typeface="Montserrat Bold"/>
                <a:sym typeface="Montserrat Bold"/>
              </a:rPr>
              <a:t>Variety</a:t>
            </a:r>
          </a:p>
        </p:txBody>
      </p:sp>
      <p:grpSp>
        <p:nvGrpSpPr>
          <p:cNvPr id="46" name="Group 46"/>
          <p:cNvGrpSpPr/>
          <p:nvPr/>
        </p:nvGrpSpPr>
        <p:grpSpPr>
          <a:xfrm rot="2130493">
            <a:off x="10637440" y="-546114"/>
            <a:ext cx="2444201" cy="1247711"/>
            <a:chOff x="0" y="0"/>
            <a:chExt cx="965610" cy="492923"/>
          </a:xfrm>
        </p:grpSpPr>
        <p:sp>
          <p:nvSpPr>
            <p:cNvPr id="47" name="Freeform 47"/>
            <p:cNvSpPr/>
            <p:nvPr/>
          </p:nvSpPr>
          <p:spPr>
            <a:xfrm>
              <a:off x="0" y="0"/>
              <a:ext cx="965610" cy="492923"/>
            </a:xfrm>
            <a:custGeom>
              <a:avLst/>
              <a:gdLst/>
              <a:ahLst/>
              <a:cxnLst/>
              <a:rect l="l" t="t" r="r" b="b"/>
              <a:pathLst>
                <a:path w="965610" h="492923">
                  <a:moveTo>
                    <a:pt x="0" y="0"/>
                  </a:moveTo>
                  <a:lnTo>
                    <a:pt x="965610" y="0"/>
                  </a:lnTo>
                  <a:lnTo>
                    <a:pt x="965610" y="492923"/>
                  </a:lnTo>
                  <a:lnTo>
                    <a:pt x="0" y="492923"/>
                  </a:lnTo>
                  <a:close/>
                </a:path>
              </a:pathLst>
            </a:custGeom>
            <a:solidFill>
              <a:srgbClr val="F47B31"/>
            </a:solidFill>
            <a:ln w="247650" cap="sq">
              <a:solidFill>
                <a:srgbClr val="000000"/>
              </a:solidFill>
              <a:prstDash val="solid"/>
              <a:miter/>
            </a:ln>
          </p:spPr>
          <p:txBody>
            <a:bodyPr/>
            <a:lstStyle/>
            <a:p>
              <a:endParaRPr lang="en-US" sz="1200"/>
            </a:p>
          </p:txBody>
        </p:sp>
        <p:sp>
          <p:nvSpPr>
            <p:cNvPr id="48" name="TextBox 48"/>
            <p:cNvSpPr txBox="1"/>
            <p:nvPr/>
          </p:nvSpPr>
          <p:spPr>
            <a:xfrm>
              <a:off x="0" y="-57150"/>
              <a:ext cx="965610" cy="550073"/>
            </a:xfrm>
            <a:prstGeom prst="rect">
              <a:avLst/>
            </a:prstGeom>
          </p:spPr>
          <p:txBody>
            <a:bodyPr lIns="33867" tIns="33867" rIns="33867" bIns="33867" rtlCol="0" anchor="ctr"/>
            <a:lstStyle/>
            <a:p>
              <a:pPr algn="ctr">
                <a:lnSpc>
                  <a:spcPts val="1773"/>
                </a:lnSpc>
              </a:pPr>
              <a:endParaRPr sz="1200"/>
            </a:p>
          </p:txBody>
        </p:sp>
      </p:grpSp>
      <p:sp>
        <p:nvSpPr>
          <p:cNvPr id="6" name="TextBox 19">
            <a:extLst>
              <a:ext uri="{FF2B5EF4-FFF2-40B4-BE49-F238E27FC236}">
                <a16:creationId xmlns:a16="http://schemas.microsoft.com/office/drawing/2014/main" id="{879D68EC-A707-D1B8-0187-81C2BCA71F89}"/>
              </a:ext>
            </a:extLst>
          </p:cNvPr>
          <p:cNvSpPr txBox="1"/>
          <p:nvPr/>
        </p:nvSpPr>
        <p:spPr>
          <a:xfrm>
            <a:off x="1545689" y="1412451"/>
            <a:ext cx="9901534" cy="5350183"/>
          </a:xfrm>
          <a:prstGeom prst="rect">
            <a:avLst/>
          </a:prstGeom>
        </p:spPr>
        <p:txBody>
          <a:bodyPr wrap="square" lIns="0" tIns="0" rIns="0" bIns="0" rtlCol="0" anchor="t">
            <a:spAutoFit/>
          </a:bodyPr>
          <a:lstStyle/>
          <a:p>
            <a:pPr algn="just">
              <a:lnSpc>
                <a:spcPct val="150000"/>
              </a:lnSpc>
            </a:pPr>
            <a:r>
              <a:rPr lang="en-US" b="1" dirty="0">
                <a:solidFill>
                  <a:srgbClr val="FF0000"/>
                </a:solidFill>
                <a:latin typeface="Arial" panose="020B0604020202020204" pitchFamily="34" charset="0"/>
                <a:cs typeface="Arial" panose="020B0604020202020204" pitchFamily="34" charset="0"/>
              </a:rPr>
              <a:t>Short-term — daily life (examples):</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Delay in </a:t>
            </a:r>
            <a:r>
              <a:rPr lang="en-US" dirty="0" err="1">
                <a:solidFill>
                  <a:schemeClr val="accent6">
                    <a:lumMod val="50000"/>
                  </a:schemeClr>
                </a:solidFill>
                <a:latin typeface="Arial" panose="020B0604020202020204" pitchFamily="34" charset="0"/>
                <a:cs typeface="Arial" panose="020B0604020202020204" pitchFamily="34" charset="0"/>
              </a:rPr>
              <a:t>recognising</a:t>
            </a:r>
            <a:r>
              <a:rPr lang="en-US" dirty="0">
                <a:solidFill>
                  <a:schemeClr val="accent6">
                    <a:lumMod val="50000"/>
                  </a:schemeClr>
                </a:solidFill>
                <a:latin typeface="Arial" panose="020B0604020202020204" pitchFamily="34" charset="0"/>
                <a:cs typeface="Arial" panose="020B0604020202020204" pitchFamily="34" charset="0"/>
              </a:rPr>
              <a:t> symptoms (e.g., urinary difficulties, pain) can cause increased anxiety (NHS, 2025).</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Avoiding GP visits or PSA testing discussions leads to missed opportunities for early intervention (Department of Health &amp; Social Care, 2024).</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Poor lifestyle habits (diet, inactivity, excess weight) reduce overall well-being.</a:t>
            </a:r>
          </a:p>
          <a:p>
            <a:pPr algn="just">
              <a:lnSpc>
                <a:spcPct val="150000"/>
              </a:lnSpc>
            </a:pPr>
            <a:endParaRPr lang="en-US" b="1" dirty="0">
              <a:solidFill>
                <a:srgbClr val="FF0000"/>
              </a:solidFill>
              <a:latin typeface="Arial" panose="020B0604020202020204" pitchFamily="34" charset="0"/>
              <a:cs typeface="Arial" panose="020B0604020202020204" pitchFamily="34" charset="0"/>
            </a:endParaRPr>
          </a:p>
          <a:p>
            <a:pPr algn="just">
              <a:lnSpc>
                <a:spcPct val="150000"/>
              </a:lnSpc>
            </a:pPr>
            <a:r>
              <a:rPr lang="en-US" b="1" dirty="0">
                <a:solidFill>
                  <a:srgbClr val="FF0000"/>
                </a:solidFill>
                <a:latin typeface="Arial" panose="020B0604020202020204" pitchFamily="34" charset="0"/>
                <a:cs typeface="Arial" panose="020B0604020202020204" pitchFamily="34" charset="0"/>
              </a:rPr>
              <a:t>Long-term — future (examples):</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Late-stage diagnosis results in higher mortality and more aggressive treatment requirements.</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Extensive treatment (e.g., surgery, radiotherapy) can cause incontinence, erectile dysfunction, and reduced life expectancy (Cancer Research UK, 2025). </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rial" panose="020B0604020202020204" pitchFamily="34" charset="0"/>
                <a:cs typeface="Arial" panose="020B0604020202020204" pitchFamily="34" charset="0"/>
              </a:rPr>
              <a:t>Survivorship challenges include managing long-term side effects and healthcare costs, affecting both family and career (NHS, 2025).</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489388" y="422888"/>
            <a:ext cx="9213223" cy="1170641"/>
          </a:xfrm>
          <a:prstGeom prst="rect">
            <a:avLst/>
          </a:prstGeom>
        </p:spPr>
        <p:txBody>
          <a:bodyPr wrap="square" lIns="0" tIns="0" rIns="0" bIns="0" rtlCol="0" anchor="t">
            <a:spAutoFit/>
          </a:bodyPr>
          <a:lstStyle/>
          <a:p>
            <a:pPr algn="ctr">
              <a:lnSpc>
                <a:spcPts val="4818"/>
              </a:lnSpc>
            </a:pPr>
            <a:r>
              <a:rPr lang="en-US" sz="3200" dirty="0">
                <a:solidFill>
                  <a:srgbClr val="D66D0B"/>
                </a:solidFill>
                <a:latin typeface="Arial" panose="020B0604020202020204" pitchFamily="34" charset="0"/>
                <a:ea typeface="Montserrat"/>
                <a:cs typeface="Arial" panose="020B0604020202020204" pitchFamily="34" charset="0"/>
                <a:sym typeface="Montserrat"/>
              </a:rPr>
              <a:t>Three Key Measurable Campaign Aims and Benefits</a:t>
            </a:r>
            <a:endParaRPr lang="en-US" sz="5400" dirty="0">
              <a:solidFill>
                <a:srgbClr val="D66D0B"/>
              </a:solidFill>
              <a:latin typeface="Arial" panose="020B0604020202020204" pitchFamily="34" charset="0"/>
              <a:ea typeface="Montserrat"/>
              <a:cs typeface="Arial" panose="020B0604020202020204" pitchFamily="34" charset="0"/>
              <a:sym typeface="Montserrat"/>
            </a:endParaRPr>
          </a:p>
        </p:txBody>
      </p:sp>
      <p:sp>
        <p:nvSpPr>
          <p:cNvPr id="4" name="TextBox 4"/>
          <p:cNvSpPr txBox="1"/>
          <p:nvPr/>
        </p:nvSpPr>
        <p:spPr>
          <a:xfrm>
            <a:off x="1155032" y="1266680"/>
            <a:ext cx="9769642" cy="1195199"/>
          </a:xfrm>
          <a:prstGeom prst="rect">
            <a:avLst/>
          </a:prstGeom>
        </p:spPr>
        <p:txBody>
          <a:bodyPr wrap="square" lIns="0" tIns="0" rIns="0" bIns="0" rtlCol="0" anchor="t">
            <a:spAutoFit/>
          </a:bodyPr>
          <a:lstStyle/>
          <a:p>
            <a:pPr>
              <a:lnSpc>
                <a:spcPct val="150000"/>
              </a:lnSpc>
            </a:pPr>
            <a:r>
              <a:rPr lang="en-US" b="1" dirty="0">
                <a:effectLst/>
                <a:latin typeface="Arial" panose="020B0604020202020204" pitchFamily="34" charset="0"/>
                <a:cs typeface="Arial" panose="020B0604020202020204" pitchFamily="34" charset="0"/>
              </a:rPr>
              <a:t>Aim 1:</a:t>
            </a:r>
          </a:p>
          <a:p>
            <a:pPr>
              <a:lnSpc>
                <a:spcPct val="150000"/>
              </a:lnSpc>
            </a:pPr>
            <a:r>
              <a:rPr lang="en-US" dirty="0">
                <a:effectLst/>
                <a:latin typeface="Arial" panose="020B0604020202020204" pitchFamily="34" charset="0"/>
                <a:cs typeface="Arial" panose="020B0604020202020204" pitchFamily="34" charset="0"/>
              </a:rPr>
              <a:t>Enhance the percentage of men aged 50 and above who have a formal discussion of the risks of prostate cancer, along with PSA testing at baseline, to a target percentage in 12 months.</a:t>
            </a:r>
          </a:p>
        </p:txBody>
      </p:sp>
      <p:sp>
        <p:nvSpPr>
          <p:cNvPr id="9" name="TextBox 9"/>
          <p:cNvSpPr txBox="1"/>
          <p:nvPr/>
        </p:nvSpPr>
        <p:spPr>
          <a:xfrm>
            <a:off x="3573655" y="5800071"/>
            <a:ext cx="2825537" cy="205184"/>
          </a:xfrm>
          <a:prstGeom prst="rect">
            <a:avLst/>
          </a:prstGeom>
        </p:spPr>
        <p:txBody>
          <a:bodyPr lIns="0" tIns="0" rIns="0" bIns="0" rtlCol="0" anchor="t">
            <a:spAutoFit/>
          </a:bodyPr>
          <a:lstStyle/>
          <a:p>
            <a:pPr>
              <a:lnSpc>
                <a:spcPts val="1610"/>
              </a:lnSpc>
            </a:pPr>
            <a:r>
              <a:rPr lang="en-US" sz="1400" b="1">
                <a:solidFill>
                  <a:srgbClr val="FFFFFF"/>
                </a:solidFill>
                <a:latin typeface="Montserrat Bold"/>
                <a:ea typeface="Montserrat Bold"/>
                <a:cs typeface="Montserrat Bold"/>
                <a:sym typeface="Montserrat Bold"/>
              </a:rPr>
              <a:t>Profit</a:t>
            </a:r>
          </a:p>
        </p:txBody>
      </p:sp>
      <p:sp>
        <p:nvSpPr>
          <p:cNvPr id="3" name="TextBox 4">
            <a:extLst>
              <a:ext uri="{FF2B5EF4-FFF2-40B4-BE49-F238E27FC236}">
                <a16:creationId xmlns:a16="http://schemas.microsoft.com/office/drawing/2014/main" id="{593CFE6D-9608-0A14-19D8-669B8DA06F2B}"/>
              </a:ext>
            </a:extLst>
          </p:cNvPr>
          <p:cNvSpPr txBox="1"/>
          <p:nvPr/>
        </p:nvSpPr>
        <p:spPr>
          <a:xfrm>
            <a:off x="1155032" y="2747826"/>
            <a:ext cx="9769642" cy="1195199"/>
          </a:xfrm>
          <a:prstGeom prst="rect">
            <a:avLst/>
          </a:prstGeom>
        </p:spPr>
        <p:txBody>
          <a:bodyPr wrap="square" lIns="0" tIns="0" rIns="0" bIns="0" rtlCol="0" anchor="t">
            <a:spAutoFit/>
          </a:bodyPr>
          <a:lstStyle/>
          <a:p>
            <a:pPr>
              <a:lnSpc>
                <a:spcPct val="150000"/>
              </a:lnSpc>
            </a:pPr>
            <a:r>
              <a:rPr lang="en-US" b="1" dirty="0">
                <a:effectLst/>
                <a:latin typeface="Arial" panose="020B0604020202020204" pitchFamily="34" charset="0"/>
                <a:cs typeface="Arial" panose="020B0604020202020204" pitchFamily="34" charset="0"/>
              </a:rPr>
              <a:t>Aim 2:</a:t>
            </a:r>
          </a:p>
          <a:p>
            <a:pPr>
              <a:lnSpc>
                <a:spcPct val="150000"/>
              </a:lnSpc>
            </a:pPr>
            <a:r>
              <a:rPr lang="en-US" dirty="0">
                <a:effectLst/>
                <a:latin typeface="Arial" panose="020B0604020202020204" pitchFamily="34" charset="0"/>
                <a:cs typeface="Arial" panose="020B0604020202020204" pitchFamily="34" charset="0"/>
              </a:rPr>
              <a:t>Enhance awareness among 50-74-year-old men that early scanning and diagnosis enhance the survival rate, increasing awareness scores by a predetermined percentage at the campaign.</a:t>
            </a:r>
          </a:p>
        </p:txBody>
      </p:sp>
      <p:sp>
        <p:nvSpPr>
          <p:cNvPr id="5" name="TextBox 4">
            <a:extLst>
              <a:ext uri="{FF2B5EF4-FFF2-40B4-BE49-F238E27FC236}">
                <a16:creationId xmlns:a16="http://schemas.microsoft.com/office/drawing/2014/main" id="{93B67A26-CE71-2A74-663C-BD9A62B2595A}"/>
              </a:ext>
            </a:extLst>
          </p:cNvPr>
          <p:cNvSpPr txBox="1"/>
          <p:nvPr/>
        </p:nvSpPr>
        <p:spPr>
          <a:xfrm>
            <a:off x="1155032" y="4376684"/>
            <a:ext cx="9769642" cy="1195199"/>
          </a:xfrm>
          <a:prstGeom prst="rect">
            <a:avLst/>
          </a:prstGeom>
        </p:spPr>
        <p:txBody>
          <a:bodyPr wrap="square" lIns="0" tIns="0" rIns="0" bIns="0" rtlCol="0" anchor="t">
            <a:spAutoFit/>
          </a:bodyPr>
          <a:lstStyle/>
          <a:p>
            <a:pPr>
              <a:lnSpc>
                <a:spcPct val="150000"/>
              </a:lnSpc>
            </a:pPr>
            <a:r>
              <a:rPr lang="en-US" b="1" dirty="0">
                <a:effectLst/>
                <a:latin typeface="Arial" panose="020B0604020202020204" pitchFamily="34" charset="0"/>
                <a:cs typeface="Arial" panose="020B0604020202020204" pitchFamily="34" charset="0"/>
              </a:rPr>
              <a:t>Aim 3:</a:t>
            </a:r>
          </a:p>
          <a:p>
            <a:pPr>
              <a:lnSpc>
                <a:spcPct val="150000"/>
              </a:lnSpc>
            </a:pPr>
            <a:r>
              <a:rPr lang="en-US" dirty="0">
                <a:effectLst/>
                <a:latin typeface="Arial" panose="020B0604020202020204" pitchFamily="34" charset="0"/>
                <a:cs typeface="Arial" panose="020B0604020202020204" pitchFamily="34" charset="0"/>
              </a:rPr>
              <a:t>Promote lifestyle modification in the participants (i.e., more exercise, managing weight with a measured percentage willing to report at least one new healthy habit in 6 months).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2"/>
          <p:cNvGrpSpPr/>
          <p:nvPr/>
        </p:nvGrpSpPr>
        <p:grpSpPr>
          <a:xfrm>
            <a:off x="0" y="0"/>
            <a:ext cx="12192000" cy="141573"/>
            <a:chOff x="0" y="0"/>
            <a:chExt cx="4816593" cy="55930"/>
          </a:xfrm>
        </p:grpSpPr>
        <p:sp>
          <p:nvSpPr>
            <p:cNvPr id="23" name="Freeform 23"/>
            <p:cNvSpPr/>
            <p:nvPr/>
          </p:nvSpPr>
          <p:spPr>
            <a:xfrm>
              <a:off x="0" y="0"/>
              <a:ext cx="4816592" cy="55930"/>
            </a:xfrm>
            <a:custGeom>
              <a:avLst/>
              <a:gdLst/>
              <a:ahLst/>
              <a:cxnLst/>
              <a:rect l="l" t="t" r="r" b="b"/>
              <a:pathLst>
                <a:path w="4816592" h="55930">
                  <a:moveTo>
                    <a:pt x="0" y="0"/>
                  </a:moveTo>
                  <a:lnTo>
                    <a:pt x="4816592" y="0"/>
                  </a:lnTo>
                  <a:lnTo>
                    <a:pt x="4816592" y="55930"/>
                  </a:lnTo>
                  <a:lnTo>
                    <a:pt x="0" y="55930"/>
                  </a:lnTo>
                  <a:close/>
                </a:path>
              </a:pathLst>
            </a:custGeom>
            <a:solidFill>
              <a:srgbClr val="135044"/>
            </a:solidFill>
          </p:spPr>
          <p:txBody>
            <a:bodyPr/>
            <a:lstStyle/>
            <a:p>
              <a:endParaRPr lang="en-US" sz="1200"/>
            </a:p>
          </p:txBody>
        </p:sp>
        <p:sp>
          <p:nvSpPr>
            <p:cNvPr id="24" name="TextBox 24"/>
            <p:cNvSpPr txBox="1"/>
            <p:nvPr/>
          </p:nvSpPr>
          <p:spPr>
            <a:xfrm>
              <a:off x="0" y="-38100"/>
              <a:ext cx="4816593" cy="94030"/>
            </a:xfrm>
            <a:prstGeom prst="rect">
              <a:avLst/>
            </a:prstGeom>
          </p:spPr>
          <p:txBody>
            <a:bodyPr lIns="33867" tIns="33867" rIns="33867" bIns="33867" rtlCol="0" anchor="ctr"/>
            <a:lstStyle/>
            <a:p>
              <a:pPr algn="ctr">
                <a:lnSpc>
                  <a:spcPts val="1773"/>
                </a:lnSpc>
              </a:pPr>
              <a:endParaRPr sz="1200"/>
            </a:p>
          </p:txBody>
        </p:sp>
      </p:grpSp>
      <p:grpSp>
        <p:nvGrpSpPr>
          <p:cNvPr id="25" name="Group 25"/>
          <p:cNvGrpSpPr/>
          <p:nvPr/>
        </p:nvGrpSpPr>
        <p:grpSpPr>
          <a:xfrm>
            <a:off x="8189573" y="-2183154"/>
            <a:ext cx="4081247" cy="3507321"/>
            <a:chOff x="0" y="0"/>
            <a:chExt cx="812800" cy="698500"/>
          </a:xfrm>
        </p:grpSpPr>
        <p:sp>
          <p:nvSpPr>
            <p:cNvPr id="26" name="Freeform 26"/>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sz="1200"/>
            </a:p>
          </p:txBody>
        </p:sp>
        <p:sp>
          <p:nvSpPr>
            <p:cNvPr id="27" name="TextBox 27"/>
            <p:cNvSpPr txBox="1"/>
            <p:nvPr/>
          </p:nvSpPr>
          <p:spPr>
            <a:xfrm>
              <a:off x="114300" y="-38100"/>
              <a:ext cx="584200" cy="736600"/>
            </a:xfrm>
            <a:prstGeom prst="rect">
              <a:avLst/>
            </a:prstGeom>
          </p:spPr>
          <p:txBody>
            <a:bodyPr lIns="22779" tIns="22779" rIns="22779" bIns="22779" rtlCol="0" anchor="ctr"/>
            <a:lstStyle/>
            <a:p>
              <a:pPr algn="ctr">
                <a:lnSpc>
                  <a:spcPts val="1773"/>
                </a:lnSpc>
                <a:spcBef>
                  <a:spcPct val="0"/>
                </a:spcBef>
              </a:pPr>
              <a:endParaRPr sz="1200"/>
            </a:p>
          </p:txBody>
        </p:sp>
      </p:grpSp>
      <p:grpSp>
        <p:nvGrpSpPr>
          <p:cNvPr id="44" name="Group 44"/>
          <p:cNvGrpSpPr/>
          <p:nvPr/>
        </p:nvGrpSpPr>
        <p:grpSpPr>
          <a:xfrm>
            <a:off x="10873478" y="4988145"/>
            <a:ext cx="4081247" cy="3507321"/>
            <a:chOff x="0" y="0"/>
            <a:chExt cx="812800" cy="698500"/>
          </a:xfrm>
        </p:grpSpPr>
        <p:sp>
          <p:nvSpPr>
            <p:cNvPr id="45" name="Freeform 45"/>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135044"/>
            </a:solidFill>
          </p:spPr>
          <p:txBody>
            <a:bodyPr/>
            <a:lstStyle/>
            <a:p>
              <a:endParaRPr lang="en-US" sz="1200"/>
            </a:p>
          </p:txBody>
        </p:sp>
        <p:sp>
          <p:nvSpPr>
            <p:cNvPr id="46" name="TextBox 46"/>
            <p:cNvSpPr txBox="1"/>
            <p:nvPr/>
          </p:nvSpPr>
          <p:spPr>
            <a:xfrm>
              <a:off x="114300" y="-38100"/>
              <a:ext cx="584200" cy="736600"/>
            </a:xfrm>
            <a:prstGeom prst="rect">
              <a:avLst/>
            </a:prstGeom>
          </p:spPr>
          <p:txBody>
            <a:bodyPr lIns="22779" tIns="22779" rIns="22779" bIns="22779" rtlCol="0" anchor="ctr"/>
            <a:lstStyle/>
            <a:p>
              <a:pPr algn="ctr">
                <a:lnSpc>
                  <a:spcPts val="1773"/>
                </a:lnSpc>
                <a:spcBef>
                  <a:spcPct val="0"/>
                </a:spcBef>
              </a:pPr>
              <a:endParaRPr sz="1200"/>
            </a:p>
          </p:txBody>
        </p:sp>
      </p:grpSp>
      <p:sp>
        <p:nvSpPr>
          <p:cNvPr id="47" name="TextBox 47"/>
          <p:cNvSpPr txBox="1"/>
          <p:nvPr/>
        </p:nvSpPr>
        <p:spPr>
          <a:xfrm>
            <a:off x="1961803" y="810912"/>
            <a:ext cx="7549946" cy="579646"/>
          </a:xfrm>
          <a:prstGeom prst="rect">
            <a:avLst/>
          </a:prstGeom>
        </p:spPr>
        <p:txBody>
          <a:bodyPr lIns="0" tIns="0" rIns="0" bIns="0" rtlCol="0" anchor="t">
            <a:spAutoFit/>
          </a:bodyPr>
          <a:lstStyle/>
          <a:p>
            <a:pPr algn="ctr">
              <a:lnSpc>
                <a:spcPts val="4947"/>
              </a:lnSpc>
            </a:pPr>
            <a:r>
              <a:rPr lang="en-US" sz="3200" b="1" dirty="0">
                <a:solidFill>
                  <a:srgbClr val="135044"/>
                </a:solidFill>
                <a:latin typeface="Arial" panose="020B0604020202020204" pitchFamily="34" charset="0"/>
                <a:ea typeface="Aileron Ultra-Bold"/>
                <a:cs typeface="Arial" panose="020B0604020202020204" pitchFamily="34" charset="0"/>
                <a:sym typeface="Aileron Ultra-Bold"/>
              </a:rPr>
              <a:t>Evaluation of Campaign</a:t>
            </a:r>
          </a:p>
        </p:txBody>
      </p:sp>
      <p:sp>
        <p:nvSpPr>
          <p:cNvPr id="54" name="TextBox 53">
            <a:extLst>
              <a:ext uri="{FF2B5EF4-FFF2-40B4-BE49-F238E27FC236}">
                <a16:creationId xmlns:a16="http://schemas.microsoft.com/office/drawing/2014/main" id="{4D636F4D-369A-28CE-E1D9-D3287AC603E3}"/>
              </a:ext>
            </a:extLst>
          </p:cNvPr>
          <p:cNvSpPr txBox="1"/>
          <p:nvPr/>
        </p:nvSpPr>
        <p:spPr>
          <a:xfrm>
            <a:off x="475641" y="1550125"/>
            <a:ext cx="10971762" cy="5027017"/>
          </a:xfrm>
          <a:prstGeom prst="rect">
            <a:avLst/>
          </a:prstGeom>
          <a:noFill/>
        </p:spPr>
        <p:txBody>
          <a:bodyPr wrap="square">
            <a:spAutoFit/>
          </a:bodyPr>
          <a:lstStyle/>
          <a:p>
            <a:pPr algn="ctr">
              <a:lnSpc>
                <a:spcPct val="150000"/>
              </a:lnSpc>
              <a:buNone/>
            </a:pPr>
            <a:r>
              <a:rPr lang="en-US" dirty="0">
                <a:effectLst/>
                <a:latin typeface="Arial" panose="020B0604020202020204" pitchFamily="34" charset="0"/>
                <a:cs typeface="Arial" panose="020B0604020202020204" pitchFamily="34" charset="0"/>
              </a:rPr>
              <a:t>In the campaign, </a:t>
            </a:r>
            <a:r>
              <a:rPr lang="en-US" i="1" dirty="0">
                <a:effectLst/>
                <a:latin typeface="Arial" panose="020B0604020202020204" pitchFamily="34" charset="0"/>
                <a:cs typeface="Arial" panose="020B0604020202020204" pitchFamily="34" charset="0"/>
              </a:rPr>
              <a:t>Stand Out the Right Way</a:t>
            </a:r>
            <a:r>
              <a:rPr lang="en-US" dirty="0">
                <a:effectLst/>
                <a:latin typeface="Arial" panose="020B0604020202020204" pitchFamily="34" charset="0"/>
                <a:cs typeface="Arial" panose="020B0604020202020204" pitchFamily="34" charset="0"/>
              </a:rPr>
              <a:t>, process and outcome evaluations were applied to evaluate the effectiveness.</a:t>
            </a:r>
          </a:p>
          <a:p>
            <a:pPr algn="ctr">
              <a:lnSpc>
                <a:spcPct val="150000"/>
              </a:lnSpc>
              <a:buNone/>
            </a:pPr>
            <a:endParaRPr lang="en-US" dirty="0">
              <a:effectLst/>
              <a:latin typeface="Arial" panose="020B0604020202020204" pitchFamily="34" charset="0"/>
              <a:cs typeface="Arial" panose="020B0604020202020204" pitchFamily="34" charset="0"/>
            </a:endParaRPr>
          </a:p>
          <a:p>
            <a:pPr>
              <a:lnSpc>
                <a:spcPct val="150000"/>
              </a:lnSpc>
              <a:buNone/>
            </a:pPr>
            <a:r>
              <a:rPr lang="en-US" b="1" dirty="0">
                <a:effectLst/>
                <a:latin typeface="Arial" panose="020B0604020202020204" pitchFamily="34" charset="0"/>
                <a:cs typeface="Arial" panose="020B0604020202020204" pitchFamily="34" charset="0"/>
              </a:rPr>
              <a:t>Process evaluation: </a:t>
            </a:r>
            <a:r>
              <a:rPr lang="en-US" dirty="0">
                <a:effectLst/>
                <a:latin typeface="Arial" panose="020B0604020202020204" pitchFamily="34" charset="0"/>
                <a:cs typeface="Arial" panose="020B0604020202020204" pitchFamily="34" charset="0"/>
              </a:rPr>
              <a:t>Monitored attendance rates, participation in workshops, and social media activities to make sure that activities were conducted accordingly (Home Office, 2023).</a:t>
            </a:r>
          </a:p>
          <a:p>
            <a:pPr>
              <a:lnSpc>
                <a:spcPct val="150000"/>
              </a:lnSpc>
              <a:buNone/>
            </a:pPr>
            <a:r>
              <a:rPr lang="en-US" b="1" dirty="0">
                <a:effectLst/>
                <a:latin typeface="Arial" panose="020B0604020202020204" pitchFamily="34" charset="0"/>
                <a:cs typeface="Arial" panose="020B0604020202020204" pitchFamily="34" charset="0"/>
              </a:rPr>
              <a:t>Outcome evaluation: </a:t>
            </a:r>
            <a:r>
              <a:rPr lang="en-US" dirty="0">
                <a:effectLst/>
                <a:latin typeface="Arial" panose="020B0604020202020204" pitchFamily="34" charset="0"/>
                <a:cs typeface="Arial" panose="020B0604020202020204" pitchFamily="34" charset="0"/>
              </a:rPr>
              <a:t>Behavioural and lifestyle changes in teens have been measured after intervention.</a:t>
            </a:r>
          </a:p>
          <a:p>
            <a:pPr>
              <a:lnSpc>
                <a:spcPct val="150000"/>
              </a:lnSpc>
              <a:buNone/>
            </a:pPr>
            <a:r>
              <a:rPr lang="en-US" b="1" dirty="0">
                <a:effectLst/>
                <a:latin typeface="Arial" panose="020B0604020202020204" pitchFamily="34" charset="0"/>
                <a:cs typeface="Arial" panose="020B0604020202020204" pitchFamily="34" charset="0"/>
              </a:rPr>
              <a:t>Measurement methods:</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Pre- and post-surveys to determine the level of physical activity, the quality of their sleep, and the level of antisocial </a:t>
            </a:r>
            <a:r>
              <a:rPr lang="en-US" dirty="0" err="1">
                <a:effectLst/>
                <a:latin typeface="Arial" panose="020B0604020202020204" pitchFamily="34" charset="0"/>
                <a:cs typeface="Arial" panose="020B0604020202020204" pitchFamily="34" charset="0"/>
              </a:rPr>
              <a:t>behaviour</a:t>
            </a:r>
            <a:r>
              <a:rPr lang="en-US" dirty="0">
                <a:effectLst/>
                <a:latin typeface="Arial" panose="020B0604020202020204" pitchFamily="34" charset="0"/>
                <a:cs typeface="Arial" panose="020B0604020202020204" pitchFamily="34" charset="0"/>
              </a:rPr>
              <a:t> (NHS Digital, 2023).</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Objective data to be collected includes wearable fitness trackers and attendance records.</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Local police reports and statistics on youth </a:t>
            </a:r>
            <a:r>
              <a:rPr lang="en-US" dirty="0" err="1">
                <a:effectLst/>
                <a:latin typeface="Arial" panose="020B0604020202020204" pitchFamily="34" charset="0"/>
                <a:cs typeface="Arial" panose="020B0604020202020204" pitchFamily="34" charset="0"/>
              </a:rPr>
              <a:t>centres</a:t>
            </a:r>
            <a:r>
              <a:rPr lang="en-US" dirty="0">
                <a:effectLst/>
                <a:latin typeface="Arial" panose="020B0604020202020204" pitchFamily="34" charset="0"/>
                <a:cs typeface="Arial" panose="020B0604020202020204" pitchFamily="34" charset="0"/>
              </a:rPr>
              <a:t> to assess the reduction of ASB and positive participation rates.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52"/>
          <p:cNvSpPr txBox="1"/>
          <p:nvPr/>
        </p:nvSpPr>
        <p:spPr>
          <a:xfrm>
            <a:off x="2394285" y="3139177"/>
            <a:ext cx="2586789" cy="579646"/>
          </a:xfrm>
          <a:prstGeom prst="rect">
            <a:avLst/>
          </a:prstGeom>
        </p:spPr>
        <p:txBody>
          <a:bodyPr wrap="square" lIns="0" tIns="0" rIns="0" bIns="0" rtlCol="0" anchor="t">
            <a:spAutoFit/>
          </a:bodyPr>
          <a:lstStyle/>
          <a:p>
            <a:pPr>
              <a:lnSpc>
                <a:spcPts val="4947"/>
              </a:lnSpc>
            </a:pPr>
            <a:r>
              <a:rPr lang="en-US" sz="3200" b="1" i="1" dirty="0">
                <a:solidFill>
                  <a:srgbClr val="C00000"/>
                </a:solidFill>
                <a:latin typeface="Arial" panose="020B0604020202020204" pitchFamily="34" charset="0"/>
                <a:ea typeface="Aileron Ultra-Bold"/>
                <a:cs typeface="Arial" panose="020B0604020202020204" pitchFamily="34" charset="0"/>
                <a:sym typeface="Aileron Ultra-Bold"/>
              </a:rPr>
              <a:t>The Poster:</a:t>
            </a:r>
          </a:p>
        </p:txBody>
      </p:sp>
      <p:pic>
        <p:nvPicPr>
          <p:cNvPr id="54" name="Picture 53">
            <a:extLst>
              <a:ext uri="{FF2B5EF4-FFF2-40B4-BE49-F238E27FC236}">
                <a16:creationId xmlns:a16="http://schemas.microsoft.com/office/drawing/2014/main" id="{B6EF414A-539E-1691-090A-747D6D17AE6E}"/>
              </a:ext>
            </a:extLst>
          </p:cNvPr>
          <p:cNvPicPr>
            <a:picLocks noChangeAspect="1"/>
          </p:cNvPicPr>
          <p:nvPr/>
        </p:nvPicPr>
        <p:blipFill>
          <a:blip r:embed="rId3"/>
          <a:stretch>
            <a:fillRect/>
          </a:stretch>
        </p:blipFill>
        <p:spPr>
          <a:xfrm>
            <a:off x="7431505" y="0"/>
            <a:ext cx="4572000" cy="68580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a:off x="-196704" y="-151828"/>
            <a:ext cx="749955" cy="749955"/>
          </a:xfrm>
          <a:custGeom>
            <a:avLst/>
            <a:gdLst/>
            <a:ahLst/>
            <a:cxnLst/>
            <a:rect l="l" t="t" r="r" b="b"/>
            <a:pathLst>
              <a:path w="1124933" h="1124933">
                <a:moveTo>
                  <a:pt x="0" y="0"/>
                </a:moveTo>
                <a:lnTo>
                  <a:pt x="1124934" y="0"/>
                </a:lnTo>
                <a:lnTo>
                  <a:pt x="1124934" y="1124934"/>
                </a:lnTo>
                <a:lnTo>
                  <a:pt x="0" y="11249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11" name="Freeform 11"/>
          <p:cNvSpPr/>
          <p:nvPr/>
        </p:nvSpPr>
        <p:spPr>
          <a:xfrm>
            <a:off x="-636796" y="6281366"/>
            <a:ext cx="1630138" cy="892130"/>
          </a:xfrm>
          <a:custGeom>
            <a:avLst/>
            <a:gdLst/>
            <a:ahLst/>
            <a:cxnLst/>
            <a:rect l="l" t="t" r="r" b="b"/>
            <a:pathLst>
              <a:path w="2445207" h="1338195">
                <a:moveTo>
                  <a:pt x="0" y="0"/>
                </a:moveTo>
                <a:lnTo>
                  <a:pt x="2445208" y="0"/>
                </a:lnTo>
                <a:lnTo>
                  <a:pt x="2445208" y="1338196"/>
                </a:lnTo>
                <a:lnTo>
                  <a:pt x="0" y="133819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16" name="TextBox 16"/>
          <p:cNvSpPr txBox="1"/>
          <p:nvPr/>
        </p:nvSpPr>
        <p:spPr>
          <a:xfrm>
            <a:off x="1780673" y="314712"/>
            <a:ext cx="9252285" cy="810478"/>
          </a:xfrm>
          <a:prstGeom prst="rect">
            <a:avLst/>
          </a:prstGeom>
        </p:spPr>
        <p:txBody>
          <a:bodyPr wrap="square" lIns="0" tIns="0" rIns="0" bIns="0" rtlCol="0" anchor="t">
            <a:spAutoFit/>
          </a:bodyPr>
          <a:lstStyle/>
          <a:p>
            <a:pPr algn="ctr">
              <a:lnSpc>
                <a:spcPts val="7348"/>
              </a:lnSpc>
            </a:pPr>
            <a:r>
              <a:rPr lang="en-US" sz="3200" b="1" dirty="0">
                <a:solidFill>
                  <a:srgbClr val="C00000"/>
                </a:solidFill>
                <a:latin typeface="Arial" panose="020B0604020202020204" pitchFamily="34" charset="0"/>
                <a:cs typeface="Arial" panose="020B0604020202020204" pitchFamily="34" charset="0"/>
              </a:rPr>
              <a:t>Potential Partner and Their Aims</a:t>
            </a:r>
          </a:p>
        </p:txBody>
      </p:sp>
      <p:sp>
        <p:nvSpPr>
          <p:cNvPr id="3" name="TextBox 2">
            <a:extLst>
              <a:ext uri="{FF2B5EF4-FFF2-40B4-BE49-F238E27FC236}">
                <a16:creationId xmlns:a16="http://schemas.microsoft.com/office/drawing/2014/main" id="{F5D254E5-EA3D-2714-C486-B08A92105E01}"/>
              </a:ext>
            </a:extLst>
          </p:cNvPr>
          <p:cNvSpPr txBox="1"/>
          <p:nvPr/>
        </p:nvSpPr>
        <p:spPr>
          <a:xfrm>
            <a:off x="4277227" y="1517802"/>
            <a:ext cx="3807995" cy="461665"/>
          </a:xfrm>
          <a:prstGeom prst="rect">
            <a:avLst/>
          </a:prstGeom>
          <a:noFill/>
        </p:spPr>
        <p:txBody>
          <a:bodyPr wrap="square">
            <a:spAutoFit/>
          </a:bodyPr>
          <a:lstStyle/>
          <a:p>
            <a:pPr algn="ctr"/>
            <a:r>
              <a:rPr lang="en-US" sz="2400" b="1" dirty="0">
                <a:latin typeface="Arial" panose="020B0604020202020204" pitchFamily="34" charset="0"/>
                <a:cs typeface="Arial" panose="020B0604020202020204" pitchFamily="34" charset="0"/>
              </a:rPr>
              <a:t>1. Prostate Cancer UK:</a:t>
            </a:r>
          </a:p>
        </p:txBody>
      </p:sp>
      <p:pic>
        <p:nvPicPr>
          <p:cNvPr id="4" name="Picture 3">
            <a:extLst>
              <a:ext uri="{FF2B5EF4-FFF2-40B4-BE49-F238E27FC236}">
                <a16:creationId xmlns:a16="http://schemas.microsoft.com/office/drawing/2014/main" id="{323C6571-0F71-258A-B016-3C7113B7E9CD}"/>
              </a:ext>
            </a:extLst>
          </p:cNvPr>
          <p:cNvPicPr>
            <a:picLocks noChangeAspect="1"/>
          </p:cNvPicPr>
          <p:nvPr/>
        </p:nvPicPr>
        <p:blipFill>
          <a:blip r:embed="rId7"/>
          <a:stretch>
            <a:fillRect/>
          </a:stretch>
        </p:blipFill>
        <p:spPr>
          <a:xfrm>
            <a:off x="0" y="1855871"/>
            <a:ext cx="4286250" cy="2857500"/>
          </a:xfrm>
          <a:prstGeom prst="rect">
            <a:avLst/>
          </a:prstGeom>
        </p:spPr>
      </p:pic>
      <p:pic>
        <p:nvPicPr>
          <p:cNvPr id="6" name="Picture 5">
            <a:extLst>
              <a:ext uri="{FF2B5EF4-FFF2-40B4-BE49-F238E27FC236}">
                <a16:creationId xmlns:a16="http://schemas.microsoft.com/office/drawing/2014/main" id="{064CA77D-713A-55B8-2496-0209B4051DB9}"/>
              </a:ext>
            </a:extLst>
          </p:cNvPr>
          <p:cNvPicPr>
            <a:picLocks noChangeAspect="1"/>
          </p:cNvPicPr>
          <p:nvPr/>
        </p:nvPicPr>
        <p:blipFill>
          <a:blip r:embed="rId8"/>
          <a:stretch>
            <a:fillRect/>
          </a:stretch>
        </p:blipFill>
        <p:spPr>
          <a:xfrm>
            <a:off x="4286250" y="2411511"/>
            <a:ext cx="2639929" cy="2639929"/>
          </a:xfrm>
          <a:prstGeom prst="rect">
            <a:avLst/>
          </a:prstGeom>
        </p:spPr>
      </p:pic>
      <p:pic>
        <p:nvPicPr>
          <p:cNvPr id="7" name="Picture 6">
            <a:extLst>
              <a:ext uri="{FF2B5EF4-FFF2-40B4-BE49-F238E27FC236}">
                <a16:creationId xmlns:a16="http://schemas.microsoft.com/office/drawing/2014/main" id="{BC7BCF86-7F74-6E63-D6B3-86911C20503C}"/>
              </a:ext>
            </a:extLst>
          </p:cNvPr>
          <p:cNvPicPr>
            <a:picLocks noChangeAspect="1"/>
          </p:cNvPicPr>
          <p:nvPr/>
        </p:nvPicPr>
        <p:blipFill>
          <a:blip r:embed="rId9"/>
          <a:stretch>
            <a:fillRect/>
          </a:stretch>
        </p:blipFill>
        <p:spPr>
          <a:xfrm>
            <a:off x="8085222" y="2371493"/>
            <a:ext cx="2639929" cy="2640516"/>
          </a:xfrm>
          <a:prstGeom prst="rect">
            <a:avLst/>
          </a:prstGeom>
        </p:spPr>
      </p:pic>
      <p:sp>
        <p:nvSpPr>
          <p:cNvPr id="10" name="TextBox 9">
            <a:extLst>
              <a:ext uri="{FF2B5EF4-FFF2-40B4-BE49-F238E27FC236}">
                <a16:creationId xmlns:a16="http://schemas.microsoft.com/office/drawing/2014/main" id="{8E02B58C-966F-77CD-F621-E2BA03607973}"/>
              </a:ext>
            </a:extLst>
          </p:cNvPr>
          <p:cNvSpPr txBox="1"/>
          <p:nvPr/>
        </p:nvSpPr>
        <p:spPr>
          <a:xfrm>
            <a:off x="553251" y="5105397"/>
            <a:ext cx="10780496" cy="646331"/>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Their mission is “a future where lives are not limited by prostate cancer,” focusing on improving diagnosis, treatment and support for men in the UK (Prostate Cancer UK, 2025).</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B7238-0014-0477-ABFA-92EFBCDBD640}"/>
            </a:ext>
          </a:extLst>
        </p:cNvPr>
        <p:cNvGrpSpPr/>
        <p:nvPr/>
      </p:nvGrpSpPr>
      <p:grpSpPr>
        <a:xfrm>
          <a:off x="0" y="0"/>
          <a:ext cx="0" cy="0"/>
          <a:chOff x="0" y="0"/>
          <a:chExt cx="0" cy="0"/>
        </a:xfrm>
      </p:grpSpPr>
      <p:sp>
        <p:nvSpPr>
          <p:cNvPr id="5" name="Freeform 5">
            <a:extLst>
              <a:ext uri="{FF2B5EF4-FFF2-40B4-BE49-F238E27FC236}">
                <a16:creationId xmlns:a16="http://schemas.microsoft.com/office/drawing/2014/main" id="{78C47B03-EED2-F1F5-F3EA-FC0BFBD6C1E4}"/>
              </a:ext>
            </a:extLst>
          </p:cNvPr>
          <p:cNvSpPr/>
          <p:nvPr/>
        </p:nvSpPr>
        <p:spPr>
          <a:xfrm>
            <a:off x="-196704" y="-151828"/>
            <a:ext cx="749955" cy="749955"/>
          </a:xfrm>
          <a:custGeom>
            <a:avLst/>
            <a:gdLst/>
            <a:ahLst/>
            <a:cxnLst/>
            <a:rect l="l" t="t" r="r" b="b"/>
            <a:pathLst>
              <a:path w="1124933" h="1124933">
                <a:moveTo>
                  <a:pt x="0" y="0"/>
                </a:moveTo>
                <a:lnTo>
                  <a:pt x="1124934" y="0"/>
                </a:lnTo>
                <a:lnTo>
                  <a:pt x="1124934" y="1124934"/>
                </a:lnTo>
                <a:lnTo>
                  <a:pt x="0" y="11249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11" name="Freeform 11">
            <a:extLst>
              <a:ext uri="{FF2B5EF4-FFF2-40B4-BE49-F238E27FC236}">
                <a16:creationId xmlns:a16="http://schemas.microsoft.com/office/drawing/2014/main" id="{858E97D4-2B6B-D39E-7C06-34D447A261ED}"/>
              </a:ext>
            </a:extLst>
          </p:cNvPr>
          <p:cNvSpPr/>
          <p:nvPr/>
        </p:nvSpPr>
        <p:spPr>
          <a:xfrm>
            <a:off x="-636796" y="6281366"/>
            <a:ext cx="1630138" cy="892130"/>
          </a:xfrm>
          <a:custGeom>
            <a:avLst/>
            <a:gdLst/>
            <a:ahLst/>
            <a:cxnLst/>
            <a:rect l="l" t="t" r="r" b="b"/>
            <a:pathLst>
              <a:path w="2445207" h="1338195">
                <a:moveTo>
                  <a:pt x="0" y="0"/>
                </a:moveTo>
                <a:lnTo>
                  <a:pt x="2445208" y="0"/>
                </a:lnTo>
                <a:lnTo>
                  <a:pt x="2445208" y="1338196"/>
                </a:lnTo>
                <a:lnTo>
                  <a:pt x="0" y="133819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16" name="TextBox 16">
            <a:extLst>
              <a:ext uri="{FF2B5EF4-FFF2-40B4-BE49-F238E27FC236}">
                <a16:creationId xmlns:a16="http://schemas.microsoft.com/office/drawing/2014/main" id="{D84674E2-C9EA-6172-0D9B-1864CF143204}"/>
              </a:ext>
            </a:extLst>
          </p:cNvPr>
          <p:cNvSpPr txBox="1"/>
          <p:nvPr/>
        </p:nvSpPr>
        <p:spPr>
          <a:xfrm>
            <a:off x="1780673" y="314712"/>
            <a:ext cx="9252285" cy="810478"/>
          </a:xfrm>
          <a:prstGeom prst="rect">
            <a:avLst/>
          </a:prstGeom>
        </p:spPr>
        <p:txBody>
          <a:bodyPr wrap="square" lIns="0" tIns="0" rIns="0" bIns="0" rtlCol="0" anchor="t">
            <a:spAutoFit/>
          </a:bodyPr>
          <a:lstStyle/>
          <a:p>
            <a:pPr algn="ctr">
              <a:lnSpc>
                <a:spcPts val="7348"/>
              </a:lnSpc>
            </a:pPr>
            <a:r>
              <a:rPr lang="en-US" sz="3200" b="1" dirty="0">
                <a:solidFill>
                  <a:srgbClr val="C00000"/>
                </a:solidFill>
                <a:latin typeface="Arial" panose="020B0604020202020204" pitchFamily="34" charset="0"/>
                <a:cs typeface="Arial" panose="020B0604020202020204" pitchFamily="34" charset="0"/>
              </a:rPr>
              <a:t>Potential Partner and Their Aims</a:t>
            </a:r>
          </a:p>
        </p:txBody>
      </p:sp>
      <p:sp>
        <p:nvSpPr>
          <p:cNvPr id="3" name="TextBox 2">
            <a:extLst>
              <a:ext uri="{FF2B5EF4-FFF2-40B4-BE49-F238E27FC236}">
                <a16:creationId xmlns:a16="http://schemas.microsoft.com/office/drawing/2014/main" id="{7708BB8F-F4B9-8D90-C703-C89985BC0800}"/>
              </a:ext>
            </a:extLst>
          </p:cNvPr>
          <p:cNvSpPr txBox="1"/>
          <p:nvPr/>
        </p:nvSpPr>
        <p:spPr>
          <a:xfrm>
            <a:off x="2923673" y="1420208"/>
            <a:ext cx="6966284" cy="461665"/>
          </a:xfrm>
          <a:prstGeom prst="rect">
            <a:avLst/>
          </a:prstGeom>
          <a:noFill/>
        </p:spPr>
        <p:txBody>
          <a:bodyPr wrap="square">
            <a:spAutoFit/>
          </a:bodyPr>
          <a:lstStyle/>
          <a:p>
            <a:pPr algn="ctr"/>
            <a:r>
              <a:rPr lang="en-US" sz="2400" b="1" dirty="0">
                <a:latin typeface="Arial" panose="020B0604020202020204" pitchFamily="34" charset="0"/>
                <a:cs typeface="Arial" panose="020B0604020202020204" pitchFamily="34" charset="0"/>
              </a:rPr>
              <a:t>2. PROSTaid — Local Charity (East Midlands)</a:t>
            </a:r>
          </a:p>
        </p:txBody>
      </p:sp>
      <p:sp>
        <p:nvSpPr>
          <p:cNvPr id="10" name="TextBox 9">
            <a:extLst>
              <a:ext uri="{FF2B5EF4-FFF2-40B4-BE49-F238E27FC236}">
                <a16:creationId xmlns:a16="http://schemas.microsoft.com/office/drawing/2014/main" id="{574699F3-8AAF-94C3-5209-EA965FB8CE35}"/>
              </a:ext>
            </a:extLst>
          </p:cNvPr>
          <p:cNvSpPr txBox="1"/>
          <p:nvPr/>
        </p:nvSpPr>
        <p:spPr>
          <a:xfrm>
            <a:off x="553251" y="5105397"/>
            <a:ext cx="10780496" cy="923330"/>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PROSTaid operates in Leicestershire, Rutland and Northamptonshire and aims to raise awareness of prostate cancer locally, fund specialist nurses, and support men and families affected (</a:t>
            </a:r>
            <a:r>
              <a:rPr lang="en-US" b="1" dirty="0" err="1">
                <a:latin typeface="Arial" panose="020B0604020202020204" pitchFamily="34" charset="0"/>
                <a:cs typeface="Arial" panose="020B0604020202020204" pitchFamily="34" charset="0"/>
              </a:rPr>
              <a:t>PROSTaid</a:t>
            </a:r>
            <a:r>
              <a:rPr lang="en-US" b="1" dirty="0">
                <a:latin typeface="Arial" panose="020B0604020202020204" pitchFamily="34" charset="0"/>
                <a:cs typeface="Arial" panose="020B0604020202020204" pitchFamily="34" charset="0"/>
              </a:rPr>
              <a:t>, 2025).</a:t>
            </a:r>
          </a:p>
        </p:txBody>
      </p:sp>
      <p:pic>
        <p:nvPicPr>
          <p:cNvPr id="2" name="Picture 1">
            <a:extLst>
              <a:ext uri="{FF2B5EF4-FFF2-40B4-BE49-F238E27FC236}">
                <a16:creationId xmlns:a16="http://schemas.microsoft.com/office/drawing/2014/main" id="{64F45224-6ABA-AEB7-2765-02A6367BF9B1}"/>
              </a:ext>
            </a:extLst>
          </p:cNvPr>
          <p:cNvPicPr>
            <a:picLocks noChangeAspect="1"/>
          </p:cNvPicPr>
          <p:nvPr/>
        </p:nvPicPr>
        <p:blipFill>
          <a:blip r:embed="rId7"/>
          <a:stretch>
            <a:fillRect/>
          </a:stretch>
        </p:blipFill>
        <p:spPr>
          <a:xfrm>
            <a:off x="58625" y="2074162"/>
            <a:ext cx="3444096" cy="2731168"/>
          </a:xfrm>
          <a:prstGeom prst="rect">
            <a:avLst/>
          </a:prstGeom>
        </p:spPr>
      </p:pic>
      <p:pic>
        <p:nvPicPr>
          <p:cNvPr id="8" name="Picture 7">
            <a:extLst>
              <a:ext uri="{FF2B5EF4-FFF2-40B4-BE49-F238E27FC236}">
                <a16:creationId xmlns:a16="http://schemas.microsoft.com/office/drawing/2014/main" id="{601CC6EE-19B3-92EF-A530-EE1EF352C614}"/>
              </a:ext>
            </a:extLst>
          </p:cNvPr>
          <p:cNvPicPr>
            <a:picLocks noChangeAspect="1"/>
          </p:cNvPicPr>
          <p:nvPr/>
        </p:nvPicPr>
        <p:blipFill>
          <a:blip r:embed="rId8"/>
          <a:stretch>
            <a:fillRect/>
          </a:stretch>
        </p:blipFill>
        <p:spPr>
          <a:xfrm>
            <a:off x="4759367" y="1881873"/>
            <a:ext cx="1853989" cy="3143186"/>
          </a:xfrm>
          <a:prstGeom prst="rect">
            <a:avLst/>
          </a:prstGeom>
        </p:spPr>
      </p:pic>
      <p:pic>
        <p:nvPicPr>
          <p:cNvPr id="9" name="Picture 8">
            <a:extLst>
              <a:ext uri="{FF2B5EF4-FFF2-40B4-BE49-F238E27FC236}">
                <a16:creationId xmlns:a16="http://schemas.microsoft.com/office/drawing/2014/main" id="{802119BA-3F7B-7D8A-90A7-4C900A07AD26}"/>
              </a:ext>
            </a:extLst>
          </p:cNvPr>
          <p:cNvPicPr>
            <a:picLocks noChangeAspect="1"/>
          </p:cNvPicPr>
          <p:nvPr/>
        </p:nvPicPr>
        <p:blipFill>
          <a:blip r:embed="rId9"/>
          <a:stretch>
            <a:fillRect/>
          </a:stretch>
        </p:blipFill>
        <p:spPr>
          <a:xfrm>
            <a:off x="7315200" y="2338669"/>
            <a:ext cx="4419600" cy="2309932"/>
          </a:xfrm>
          <a:prstGeom prst="rect">
            <a:avLst/>
          </a:prstGeom>
        </p:spPr>
      </p:pic>
    </p:spTree>
    <p:extLst>
      <p:ext uri="{BB962C8B-B14F-4D97-AF65-F5344CB8AC3E}">
        <p14:creationId xmlns:p14="http://schemas.microsoft.com/office/powerpoint/2010/main" val="354431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B2122-4887-A0CA-C0D8-37D6E91EACA3}"/>
            </a:ext>
          </a:extLst>
        </p:cNvPr>
        <p:cNvGrpSpPr/>
        <p:nvPr/>
      </p:nvGrpSpPr>
      <p:grpSpPr>
        <a:xfrm>
          <a:off x="0" y="0"/>
          <a:ext cx="0" cy="0"/>
          <a:chOff x="0" y="0"/>
          <a:chExt cx="0" cy="0"/>
        </a:xfrm>
      </p:grpSpPr>
      <p:sp>
        <p:nvSpPr>
          <p:cNvPr id="5" name="Freeform 5">
            <a:extLst>
              <a:ext uri="{FF2B5EF4-FFF2-40B4-BE49-F238E27FC236}">
                <a16:creationId xmlns:a16="http://schemas.microsoft.com/office/drawing/2014/main" id="{E5F2ACBC-DCDB-024F-48D1-7A4E70A75055}"/>
              </a:ext>
            </a:extLst>
          </p:cNvPr>
          <p:cNvSpPr/>
          <p:nvPr/>
        </p:nvSpPr>
        <p:spPr>
          <a:xfrm>
            <a:off x="-196704" y="-151828"/>
            <a:ext cx="749955" cy="749955"/>
          </a:xfrm>
          <a:custGeom>
            <a:avLst/>
            <a:gdLst/>
            <a:ahLst/>
            <a:cxnLst/>
            <a:rect l="l" t="t" r="r" b="b"/>
            <a:pathLst>
              <a:path w="1124933" h="1124933">
                <a:moveTo>
                  <a:pt x="0" y="0"/>
                </a:moveTo>
                <a:lnTo>
                  <a:pt x="1124934" y="0"/>
                </a:lnTo>
                <a:lnTo>
                  <a:pt x="1124934" y="1124934"/>
                </a:lnTo>
                <a:lnTo>
                  <a:pt x="0" y="11249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11" name="Freeform 11">
            <a:extLst>
              <a:ext uri="{FF2B5EF4-FFF2-40B4-BE49-F238E27FC236}">
                <a16:creationId xmlns:a16="http://schemas.microsoft.com/office/drawing/2014/main" id="{6B0D352D-46F5-E985-6F00-8EAC50162BA1}"/>
              </a:ext>
            </a:extLst>
          </p:cNvPr>
          <p:cNvSpPr/>
          <p:nvPr/>
        </p:nvSpPr>
        <p:spPr>
          <a:xfrm>
            <a:off x="-636796" y="6281366"/>
            <a:ext cx="1630138" cy="892130"/>
          </a:xfrm>
          <a:custGeom>
            <a:avLst/>
            <a:gdLst/>
            <a:ahLst/>
            <a:cxnLst/>
            <a:rect l="l" t="t" r="r" b="b"/>
            <a:pathLst>
              <a:path w="2445207" h="1338195">
                <a:moveTo>
                  <a:pt x="0" y="0"/>
                </a:moveTo>
                <a:lnTo>
                  <a:pt x="2445208" y="0"/>
                </a:lnTo>
                <a:lnTo>
                  <a:pt x="2445208" y="1338196"/>
                </a:lnTo>
                <a:lnTo>
                  <a:pt x="0" y="133819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16" name="TextBox 16">
            <a:extLst>
              <a:ext uri="{FF2B5EF4-FFF2-40B4-BE49-F238E27FC236}">
                <a16:creationId xmlns:a16="http://schemas.microsoft.com/office/drawing/2014/main" id="{9580C8CE-6830-8A25-9404-B5AEC272E9AC}"/>
              </a:ext>
            </a:extLst>
          </p:cNvPr>
          <p:cNvSpPr txBox="1"/>
          <p:nvPr/>
        </p:nvSpPr>
        <p:spPr>
          <a:xfrm>
            <a:off x="1780673" y="314712"/>
            <a:ext cx="9252285" cy="810478"/>
          </a:xfrm>
          <a:prstGeom prst="rect">
            <a:avLst/>
          </a:prstGeom>
        </p:spPr>
        <p:txBody>
          <a:bodyPr wrap="square" lIns="0" tIns="0" rIns="0" bIns="0" rtlCol="0" anchor="t">
            <a:spAutoFit/>
          </a:bodyPr>
          <a:lstStyle/>
          <a:p>
            <a:pPr algn="ctr">
              <a:lnSpc>
                <a:spcPts val="7348"/>
              </a:lnSpc>
            </a:pPr>
            <a:r>
              <a:rPr lang="en-US" sz="3200" b="1" dirty="0">
                <a:solidFill>
                  <a:srgbClr val="C00000"/>
                </a:solidFill>
                <a:latin typeface="Arial" panose="020B0604020202020204" pitchFamily="34" charset="0"/>
                <a:cs typeface="Arial" panose="020B0604020202020204" pitchFamily="34" charset="0"/>
              </a:rPr>
              <a:t>Potential Partner and Their Aims</a:t>
            </a:r>
          </a:p>
        </p:txBody>
      </p:sp>
      <p:sp>
        <p:nvSpPr>
          <p:cNvPr id="3" name="TextBox 2">
            <a:extLst>
              <a:ext uri="{FF2B5EF4-FFF2-40B4-BE49-F238E27FC236}">
                <a16:creationId xmlns:a16="http://schemas.microsoft.com/office/drawing/2014/main" id="{A344FFEF-1D3B-B51F-4E5D-EC883D26D67D}"/>
              </a:ext>
            </a:extLst>
          </p:cNvPr>
          <p:cNvSpPr txBox="1"/>
          <p:nvPr/>
        </p:nvSpPr>
        <p:spPr>
          <a:xfrm>
            <a:off x="1503948" y="1312430"/>
            <a:ext cx="9408694" cy="461665"/>
          </a:xfrm>
          <a:prstGeom prst="rect">
            <a:avLst/>
          </a:prstGeom>
          <a:noFill/>
        </p:spPr>
        <p:txBody>
          <a:bodyPr wrap="square">
            <a:spAutoFit/>
          </a:bodyPr>
          <a:lstStyle/>
          <a:p>
            <a:pPr algn="ctr"/>
            <a:r>
              <a:rPr lang="en-US" sz="2400" b="1" dirty="0">
                <a:latin typeface="Arial" panose="020B0604020202020204" pitchFamily="34" charset="0"/>
                <a:cs typeface="Arial" panose="020B0604020202020204" pitchFamily="34" charset="0"/>
              </a:rPr>
              <a:t>3. Prostate Cancer Support Association Kent (PCSA Kent)</a:t>
            </a:r>
          </a:p>
        </p:txBody>
      </p:sp>
      <p:sp>
        <p:nvSpPr>
          <p:cNvPr id="10" name="TextBox 9">
            <a:extLst>
              <a:ext uri="{FF2B5EF4-FFF2-40B4-BE49-F238E27FC236}">
                <a16:creationId xmlns:a16="http://schemas.microsoft.com/office/drawing/2014/main" id="{A86698B5-FD9F-2ADD-54ED-94832A80FAEC}"/>
              </a:ext>
            </a:extLst>
          </p:cNvPr>
          <p:cNvSpPr txBox="1"/>
          <p:nvPr/>
        </p:nvSpPr>
        <p:spPr>
          <a:xfrm>
            <a:off x="553251" y="5105397"/>
            <a:ext cx="10780496" cy="646331"/>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PCSA Kent is a patient-led charity whose aims are to raise awareness, provide support for patients/families, and fund specialist equipment within hospitals in Kent (PCSA Kent, 2025).</a:t>
            </a:r>
          </a:p>
        </p:txBody>
      </p:sp>
      <p:pic>
        <p:nvPicPr>
          <p:cNvPr id="4" name="Picture 3">
            <a:extLst>
              <a:ext uri="{FF2B5EF4-FFF2-40B4-BE49-F238E27FC236}">
                <a16:creationId xmlns:a16="http://schemas.microsoft.com/office/drawing/2014/main" id="{CB699908-4463-0DC7-7177-1BA67FCC8B99}"/>
              </a:ext>
            </a:extLst>
          </p:cNvPr>
          <p:cNvPicPr>
            <a:picLocks noChangeAspect="1"/>
          </p:cNvPicPr>
          <p:nvPr/>
        </p:nvPicPr>
        <p:blipFill>
          <a:blip r:embed="rId7"/>
          <a:stretch>
            <a:fillRect/>
          </a:stretch>
        </p:blipFill>
        <p:spPr>
          <a:xfrm>
            <a:off x="909122" y="1961335"/>
            <a:ext cx="1517160" cy="2944176"/>
          </a:xfrm>
          <a:prstGeom prst="rect">
            <a:avLst/>
          </a:prstGeom>
        </p:spPr>
      </p:pic>
      <p:pic>
        <p:nvPicPr>
          <p:cNvPr id="6" name="Picture 5">
            <a:extLst>
              <a:ext uri="{FF2B5EF4-FFF2-40B4-BE49-F238E27FC236}">
                <a16:creationId xmlns:a16="http://schemas.microsoft.com/office/drawing/2014/main" id="{F42C0E3D-7718-3F74-D895-28E03227E680}"/>
              </a:ext>
            </a:extLst>
          </p:cNvPr>
          <p:cNvPicPr>
            <a:picLocks noChangeAspect="1"/>
          </p:cNvPicPr>
          <p:nvPr/>
        </p:nvPicPr>
        <p:blipFill>
          <a:blip r:embed="rId8"/>
          <a:stretch>
            <a:fillRect/>
          </a:stretch>
        </p:blipFill>
        <p:spPr>
          <a:xfrm>
            <a:off x="4354429" y="1832142"/>
            <a:ext cx="2395287" cy="3193716"/>
          </a:xfrm>
          <a:prstGeom prst="rect">
            <a:avLst/>
          </a:prstGeom>
        </p:spPr>
      </p:pic>
      <p:pic>
        <p:nvPicPr>
          <p:cNvPr id="7" name="Picture 6">
            <a:extLst>
              <a:ext uri="{FF2B5EF4-FFF2-40B4-BE49-F238E27FC236}">
                <a16:creationId xmlns:a16="http://schemas.microsoft.com/office/drawing/2014/main" id="{72EB8B4A-1029-B742-0935-336AF09E6543}"/>
              </a:ext>
            </a:extLst>
          </p:cNvPr>
          <p:cNvPicPr>
            <a:picLocks noChangeAspect="1"/>
          </p:cNvPicPr>
          <p:nvPr/>
        </p:nvPicPr>
        <p:blipFill>
          <a:blip r:embed="rId9"/>
          <a:stretch>
            <a:fillRect/>
          </a:stretch>
        </p:blipFill>
        <p:spPr>
          <a:xfrm>
            <a:off x="7264880" y="1961335"/>
            <a:ext cx="4017998" cy="2763896"/>
          </a:xfrm>
          <a:prstGeom prst="rect">
            <a:avLst/>
          </a:prstGeom>
        </p:spPr>
      </p:pic>
    </p:spTree>
    <p:extLst>
      <p:ext uri="{BB962C8B-B14F-4D97-AF65-F5344CB8AC3E}">
        <p14:creationId xmlns:p14="http://schemas.microsoft.com/office/powerpoint/2010/main" val="816994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75492" y="-1173665"/>
            <a:ext cx="2376920" cy="2376920"/>
          </a:xfrm>
          <a:custGeom>
            <a:avLst/>
            <a:gdLst/>
            <a:ahLst/>
            <a:cxnLst/>
            <a:rect l="l" t="t" r="r" b="b"/>
            <a:pathLst>
              <a:path w="3565380" h="3565380">
                <a:moveTo>
                  <a:pt x="0" y="0"/>
                </a:moveTo>
                <a:lnTo>
                  <a:pt x="3565380" y="0"/>
                </a:lnTo>
                <a:lnTo>
                  <a:pt x="3565380" y="3565380"/>
                </a:lnTo>
                <a:lnTo>
                  <a:pt x="0" y="356538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5" name="Freeform 5"/>
          <p:cNvSpPr/>
          <p:nvPr/>
        </p:nvSpPr>
        <p:spPr>
          <a:xfrm flipV="1">
            <a:off x="10772866" y="6090959"/>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6" name="Freeform 6"/>
          <p:cNvSpPr/>
          <p:nvPr/>
        </p:nvSpPr>
        <p:spPr>
          <a:xfrm>
            <a:off x="-94991" y="5607941"/>
            <a:ext cx="570483" cy="564259"/>
          </a:xfrm>
          <a:custGeom>
            <a:avLst/>
            <a:gdLst/>
            <a:ahLst/>
            <a:cxnLst/>
            <a:rect l="l" t="t" r="r" b="b"/>
            <a:pathLst>
              <a:path w="855724" h="846389">
                <a:moveTo>
                  <a:pt x="0" y="0"/>
                </a:moveTo>
                <a:lnTo>
                  <a:pt x="855724" y="0"/>
                </a:lnTo>
                <a:lnTo>
                  <a:pt x="855724" y="846389"/>
                </a:lnTo>
                <a:lnTo>
                  <a:pt x="0" y="84638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7" name="Freeform 7"/>
          <p:cNvSpPr/>
          <p:nvPr/>
        </p:nvSpPr>
        <p:spPr>
          <a:xfrm>
            <a:off x="2019610" y="-506599"/>
            <a:ext cx="1271393" cy="1257524"/>
          </a:xfrm>
          <a:custGeom>
            <a:avLst/>
            <a:gdLst/>
            <a:ahLst/>
            <a:cxnLst/>
            <a:rect l="l" t="t" r="r" b="b"/>
            <a:pathLst>
              <a:path w="1907090" h="1886286">
                <a:moveTo>
                  <a:pt x="0" y="0"/>
                </a:moveTo>
                <a:lnTo>
                  <a:pt x="1907090" y="0"/>
                </a:lnTo>
                <a:lnTo>
                  <a:pt x="1907090" y="1886286"/>
                </a:lnTo>
                <a:lnTo>
                  <a:pt x="0" y="188628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12" name="TextBox 12"/>
          <p:cNvSpPr txBox="1"/>
          <p:nvPr/>
        </p:nvSpPr>
        <p:spPr>
          <a:xfrm>
            <a:off x="968167" y="1088402"/>
            <a:ext cx="8608970" cy="647421"/>
          </a:xfrm>
          <a:prstGeom prst="rect">
            <a:avLst/>
          </a:prstGeom>
        </p:spPr>
        <p:txBody>
          <a:bodyPr wrap="square" lIns="0" tIns="0" rIns="0" bIns="0" rtlCol="0" anchor="t">
            <a:spAutoFit/>
          </a:bodyPr>
          <a:lstStyle/>
          <a:p>
            <a:pPr algn="ctr">
              <a:lnSpc>
                <a:spcPct val="150000"/>
              </a:lnSpc>
              <a:spcBef>
                <a:spcPct val="0"/>
              </a:spcBef>
            </a:pPr>
            <a:r>
              <a:rPr lang="en-US" sz="3200" dirty="0">
                <a:solidFill>
                  <a:srgbClr val="000000"/>
                </a:solidFill>
                <a:latin typeface="Arial" panose="020B0604020202020204" pitchFamily="34" charset="0"/>
                <a:ea typeface="Hero"/>
                <a:cs typeface="Arial" panose="020B0604020202020204" pitchFamily="34" charset="0"/>
                <a:sym typeface="Hero"/>
              </a:rPr>
              <a:t>Resources Used in Existing Campaigns</a:t>
            </a:r>
          </a:p>
        </p:txBody>
      </p:sp>
      <p:sp>
        <p:nvSpPr>
          <p:cNvPr id="13" name="TextBox 13"/>
          <p:cNvSpPr txBox="1"/>
          <p:nvPr/>
        </p:nvSpPr>
        <p:spPr>
          <a:xfrm>
            <a:off x="1089280" y="2165573"/>
            <a:ext cx="10461036" cy="4112023"/>
          </a:xfrm>
          <a:prstGeom prst="rect">
            <a:avLst/>
          </a:prstGeom>
        </p:spPr>
        <p:txBody>
          <a:bodyPr wrap="square" lIns="0" tIns="0" rIns="0" bIns="0" rtlCol="0" anchor="t">
            <a:spAutoFit/>
          </a:bodyPr>
          <a:lstStyle/>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Awareness Resources: </a:t>
            </a:r>
            <a:r>
              <a:rPr lang="en-US" dirty="0">
                <a:effectLst/>
                <a:latin typeface="Arial" panose="020B0604020202020204" pitchFamily="34" charset="0"/>
                <a:cs typeface="Arial" panose="020B0604020202020204" pitchFamily="34" charset="0"/>
              </a:rPr>
              <a:t>Posters and leaflets, as well as digital infographics, that are used by Prostate Cancer UK to provide important facts and promote the use of PSA testing.</a:t>
            </a: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Community Activities: </a:t>
            </a:r>
            <a:r>
              <a:rPr lang="en-US" dirty="0">
                <a:effectLst/>
                <a:latin typeface="Arial" panose="020B0604020202020204" pitchFamily="34" charset="0"/>
                <a:cs typeface="Arial" panose="020B0604020202020204" pitchFamily="34" charset="0"/>
              </a:rPr>
              <a:t>Local health fairs and awareness walks (e.g., PROSTaid "Blue Walks") to reach out to the community and encourage men to talk about their health.</a:t>
            </a: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Support Groups: </a:t>
            </a:r>
            <a:r>
              <a:rPr lang="en-US" dirty="0">
                <a:effectLst/>
                <a:latin typeface="Arial" panose="020B0604020202020204" pitchFamily="34" charset="0"/>
                <a:cs typeface="Arial" panose="020B0604020202020204" pitchFamily="34" charset="0"/>
              </a:rPr>
              <a:t>Peer advice support groups such as those </a:t>
            </a:r>
            <a:r>
              <a:rPr lang="en-US" dirty="0" err="1">
                <a:effectLst/>
                <a:latin typeface="Arial" panose="020B0604020202020204" pitchFamily="34" charset="0"/>
                <a:cs typeface="Arial" panose="020B0604020202020204" pitchFamily="34" charset="0"/>
              </a:rPr>
              <a:t>organised</a:t>
            </a:r>
            <a:r>
              <a:rPr lang="en-US" dirty="0">
                <a:effectLst/>
                <a:latin typeface="Arial" panose="020B0604020202020204" pitchFamily="34" charset="0"/>
                <a:cs typeface="Arial" panose="020B0604020202020204" pitchFamily="34" charset="0"/>
              </a:rPr>
              <a:t> by PCSA Kent with patients as leaders providing advice to each other and presenting actual experiences.</a:t>
            </a: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Social Media Campaigns: </a:t>
            </a:r>
            <a:r>
              <a:rPr lang="en-US" dirty="0">
                <a:effectLst/>
                <a:latin typeface="Arial" panose="020B0604020202020204" pitchFamily="34" charset="0"/>
                <a:cs typeface="Arial" panose="020B0604020202020204" pitchFamily="34" charset="0"/>
              </a:rPr>
              <a:t>Hashtag campaigns (#MenCheckYourProstate) to increase the publicity and involve men over 50.</a:t>
            </a:r>
          </a:p>
          <a:p>
            <a:pPr marL="285750" indent="-285750">
              <a:lnSpc>
                <a:spcPct val="150000"/>
              </a:lnSpc>
              <a:buFont typeface="Arial" panose="020B0604020202020204" pitchFamily="34" charset="0"/>
              <a:buChar char="•"/>
            </a:pPr>
            <a:r>
              <a:rPr lang="en-US" b="1" dirty="0">
                <a:effectLst/>
                <a:latin typeface="Arial" panose="020B0604020202020204" pitchFamily="34" charset="0"/>
                <a:cs typeface="Arial" panose="020B0604020202020204" pitchFamily="34" charset="0"/>
              </a:rPr>
              <a:t>Educational Webinars: </a:t>
            </a:r>
            <a:r>
              <a:rPr lang="en-US" dirty="0">
                <a:effectLst/>
                <a:latin typeface="Arial" panose="020B0604020202020204" pitchFamily="34" charset="0"/>
                <a:cs typeface="Arial" panose="020B0604020202020204" pitchFamily="34" charset="0"/>
              </a:rPr>
              <a:t>Online doctor and survivor meetings to raise awareness regarding early diagnosis and healthy living.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747533" y="-1188460"/>
            <a:ext cx="2376920" cy="2376920"/>
          </a:xfrm>
          <a:custGeom>
            <a:avLst/>
            <a:gdLst/>
            <a:ahLst/>
            <a:cxnLst/>
            <a:rect l="l" t="t" r="r" b="b"/>
            <a:pathLst>
              <a:path w="3565380" h="3565380">
                <a:moveTo>
                  <a:pt x="0" y="0"/>
                </a:moveTo>
                <a:lnTo>
                  <a:pt x="3565380" y="0"/>
                </a:lnTo>
                <a:lnTo>
                  <a:pt x="3565380" y="3565380"/>
                </a:lnTo>
                <a:lnTo>
                  <a:pt x="0" y="356538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3" name="Freeform 3"/>
          <p:cNvSpPr/>
          <p:nvPr/>
        </p:nvSpPr>
        <p:spPr>
          <a:xfrm>
            <a:off x="-672142" y="5492659"/>
            <a:ext cx="1914767" cy="1914767"/>
          </a:xfrm>
          <a:custGeom>
            <a:avLst/>
            <a:gdLst/>
            <a:ahLst/>
            <a:cxnLst/>
            <a:rect l="l" t="t" r="r" b="b"/>
            <a:pathLst>
              <a:path w="2872150" h="2872150">
                <a:moveTo>
                  <a:pt x="0" y="0"/>
                </a:moveTo>
                <a:lnTo>
                  <a:pt x="2872150" y="0"/>
                </a:lnTo>
                <a:lnTo>
                  <a:pt x="2872150" y="2872150"/>
                </a:lnTo>
                <a:lnTo>
                  <a:pt x="0" y="28721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4" name="Freeform 4"/>
          <p:cNvSpPr/>
          <p:nvPr/>
        </p:nvSpPr>
        <p:spPr>
          <a:xfrm>
            <a:off x="-470937" y="5492659"/>
            <a:ext cx="1004458" cy="1582957"/>
          </a:xfrm>
          <a:custGeom>
            <a:avLst/>
            <a:gdLst/>
            <a:ahLst/>
            <a:cxnLst/>
            <a:rect l="l" t="t" r="r" b="b"/>
            <a:pathLst>
              <a:path w="1506687" h="2374435">
                <a:moveTo>
                  <a:pt x="0" y="0"/>
                </a:moveTo>
                <a:lnTo>
                  <a:pt x="1506687" y="0"/>
                </a:lnTo>
                <a:lnTo>
                  <a:pt x="1506687" y="2374435"/>
                </a:lnTo>
                <a:lnTo>
                  <a:pt x="0" y="237443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5" name="Freeform 5"/>
          <p:cNvSpPr/>
          <p:nvPr/>
        </p:nvSpPr>
        <p:spPr>
          <a:xfrm flipV="1">
            <a:off x="11124453" y="6066522"/>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sz="1200"/>
          </a:p>
        </p:txBody>
      </p:sp>
      <p:sp>
        <p:nvSpPr>
          <p:cNvPr id="6" name="Freeform 6"/>
          <p:cNvSpPr/>
          <p:nvPr/>
        </p:nvSpPr>
        <p:spPr>
          <a:xfrm>
            <a:off x="0" y="1732938"/>
            <a:ext cx="570483" cy="56425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1200"/>
          </a:p>
        </p:txBody>
      </p:sp>
      <p:sp>
        <p:nvSpPr>
          <p:cNvPr id="7" name="Freeform 7"/>
          <p:cNvSpPr/>
          <p:nvPr/>
        </p:nvSpPr>
        <p:spPr>
          <a:xfrm>
            <a:off x="10488756" y="-690094"/>
            <a:ext cx="1271393" cy="1257524"/>
          </a:xfrm>
          <a:custGeom>
            <a:avLst/>
            <a:gdLst/>
            <a:ahLst/>
            <a:cxnLst/>
            <a:rect l="l" t="t" r="r" b="b"/>
            <a:pathLst>
              <a:path w="1907090" h="1886286">
                <a:moveTo>
                  <a:pt x="0" y="0"/>
                </a:moveTo>
                <a:lnTo>
                  <a:pt x="1907090" y="0"/>
                </a:lnTo>
                <a:lnTo>
                  <a:pt x="1907090" y="1886286"/>
                </a:lnTo>
                <a:lnTo>
                  <a:pt x="0" y="188628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1200"/>
          </a:p>
        </p:txBody>
      </p:sp>
      <p:sp>
        <p:nvSpPr>
          <p:cNvPr id="12" name="TextBox 12"/>
          <p:cNvSpPr txBox="1"/>
          <p:nvPr/>
        </p:nvSpPr>
        <p:spPr>
          <a:xfrm>
            <a:off x="414446" y="727347"/>
            <a:ext cx="11363107" cy="647421"/>
          </a:xfrm>
          <a:prstGeom prst="rect">
            <a:avLst/>
          </a:prstGeom>
        </p:spPr>
        <p:txBody>
          <a:bodyPr wrap="square" lIns="0" tIns="0" rIns="0" bIns="0" rtlCol="0" anchor="t">
            <a:spAutoFit/>
          </a:bodyPr>
          <a:lstStyle/>
          <a:p>
            <a:pPr algn="ctr">
              <a:lnSpc>
                <a:spcPct val="150000"/>
              </a:lnSpc>
              <a:spcBef>
                <a:spcPct val="0"/>
              </a:spcBef>
            </a:pPr>
            <a:r>
              <a:rPr lang="en-US" sz="3200" dirty="0">
                <a:solidFill>
                  <a:srgbClr val="000000"/>
                </a:solidFill>
                <a:latin typeface="Arial" panose="020B0604020202020204" pitchFamily="34" charset="0"/>
                <a:ea typeface="Hero"/>
                <a:cs typeface="Arial" panose="020B0604020202020204" pitchFamily="34" charset="0"/>
                <a:sym typeface="Hero"/>
              </a:rPr>
              <a:t>Benefits of Early Detection and Healthy </a:t>
            </a:r>
            <a:r>
              <a:rPr lang="en-US" sz="3200" dirty="0" err="1">
                <a:solidFill>
                  <a:srgbClr val="000000"/>
                </a:solidFill>
                <a:latin typeface="Arial" panose="020B0604020202020204" pitchFamily="34" charset="0"/>
                <a:ea typeface="Hero"/>
                <a:cs typeface="Arial" panose="020B0604020202020204" pitchFamily="34" charset="0"/>
                <a:sym typeface="Hero"/>
              </a:rPr>
              <a:t>Behaviour</a:t>
            </a:r>
            <a:r>
              <a:rPr lang="en-US" sz="3200" dirty="0">
                <a:solidFill>
                  <a:srgbClr val="000000"/>
                </a:solidFill>
                <a:latin typeface="Arial" panose="020B0604020202020204" pitchFamily="34" charset="0"/>
                <a:ea typeface="Hero"/>
                <a:cs typeface="Arial" panose="020B0604020202020204" pitchFamily="34" charset="0"/>
                <a:sym typeface="Hero"/>
              </a:rPr>
              <a:t> Change</a:t>
            </a:r>
          </a:p>
        </p:txBody>
      </p:sp>
      <p:sp>
        <p:nvSpPr>
          <p:cNvPr id="13" name="TextBox 13"/>
          <p:cNvSpPr txBox="1"/>
          <p:nvPr/>
        </p:nvSpPr>
        <p:spPr>
          <a:xfrm>
            <a:off x="830978" y="1348377"/>
            <a:ext cx="8300990" cy="5350183"/>
          </a:xfrm>
          <a:prstGeom prst="rect">
            <a:avLst/>
          </a:prstGeom>
        </p:spPr>
        <p:txBody>
          <a:bodyPr wrap="square" lIns="0" tIns="0" rIns="0" bIns="0" rtlCol="0" anchor="t">
            <a:spAutoFit/>
          </a:bodyPr>
          <a:lstStyle/>
          <a:p>
            <a:pPr>
              <a:lnSpc>
                <a:spcPct val="150000"/>
              </a:lnSpc>
            </a:pPr>
            <a:r>
              <a:rPr lang="en-US" b="1" dirty="0">
                <a:latin typeface="Arial" panose="020B0604020202020204" pitchFamily="34" charset="0"/>
                <a:cs typeface="Arial" panose="020B0604020202020204" pitchFamily="34" charset="0"/>
              </a:rPr>
              <a:t>Physiological benefits:</a:t>
            </a: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The sooner a patient is diagnosed with prostate cancer, the more capable and less aggressive the treatment will be for the patient, which will greatly enhance their quality of life and survival rate (Biology Insights, 2024; Together4Cancer, 2024; PubMed,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Early detection of cancer, when </a:t>
            </a:r>
            <a:r>
              <a:rPr lang="en-US" dirty="0" err="1">
                <a:latin typeface="Arial" panose="020B0604020202020204" pitchFamily="34" charset="0"/>
                <a:cs typeface="Arial" panose="020B0604020202020204" pitchFamily="34" charset="0"/>
              </a:rPr>
              <a:t>localised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minimises</a:t>
            </a:r>
            <a:r>
              <a:rPr lang="en-US" dirty="0">
                <a:latin typeface="Arial" panose="020B0604020202020204" pitchFamily="34" charset="0"/>
                <a:cs typeface="Arial" panose="020B0604020202020204" pitchFamily="34" charset="0"/>
              </a:rPr>
              <a:t> the risk of severe complications, including bone metastases, urinary incontinence, or erectile dysfunction, and retains physical functioning and wellbeing (Together4Cancer, 2024; PubMed,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Healthy </a:t>
            </a:r>
            <a:r>
              <a:rPr lang="en-US" dirty="0" err="1">
                <a:latin typeface="Arial" panose="020B0604020202020204" pitchFamily="34" charset="0"/>
                <a:cs typeface="Arial" panose="020B0604020202020204" pitchFamily="34" charset="0"/>
              </a:rPr>
              <a:t>behaviour</a:t>
            </a:r>
            <a:r>
              <a:rPr lang="en-US" dirty="0">
                <a:latin typeface="Arial" panose="020B0604020202020204" pitchFamily="34" charset="0"/>
                <a:cs typeface="Arial" panose="020B0604020202020204" pitchFamily="34" charset="0"/>
              </a:rPr>
              <a:t> changes, including more physical exercise, weight management, and a healthy diet, enhance health outcomes of the heart and immune system, and this will lower the risk of cancer overall (Dove Medical Press, 2024).</a:t>
            </a:r>
          </a:p>
        </p:txBody>
      </p:sp>
      <p:pic>
        <p:nvPicPr>
          <p:cNvPr id="8" name="Picture 7">
            <a:extLst>
              <a:ext uri="{FF2B5EF4-FFF2-40B4-BE49-F238E27FC236}">
                <a16:creationId xmlns:a16="http://schemas.microsoft.com/office/drawing/2014/main" id="{A1BCEFF2-00BD-769F-0DC7-DF28C868EEDD}"/>
              </a:ext>
            </a:extLst>
          </p:cNvPr>
          <p:cNvPicPr>
            <a:picLocks noChangeAspect="1"/>
          </p:cNvPicPr>
          <p:nvPr/>
        </p:nvPicPr>
        <p:blipFill>
          <a:blip r:embed="rId13"/>
          <a:stretch>
            <a:fillRect/>
          </a:stretch>
        </p:blipFill>
        <p:spPr>
          <a:xfrm>
            <a:off x="8948542" y="3104069"/>
            <a:ext cx="2988084" cy="224611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64368-74E4-DF60-AFD1-FC731BC09B8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5DF3C17-38E4-C8C9-4343-30B84394890D}"/>
              </a:ext>
            </a:extLst>
          </p:cNvPr>
          <p:cNvSpPr/>
          <p:nvPr/>
        </p:nvSpPr>
        <p:spPr>
          <a:xfrm>
            <a:off x="8747533" y="-1188460"/>
            <a:ext cx="2376920" cy="2376920"/>
          </a:xfrm>
          <a:custGeom>
            <a:avLst/>
            <a:gdLst/>
            <a:ahLst/>
            <a:cxnLst/>
            <a:rect l="l" t="t" r="r" b="b"/>
            <a:pathLst>
              <a:path w="3565380" h="3565380">
                <a:moveTo>
                  <a:pt x="0" y="0"/>
                </a:moveTo>
                <a:lnTo>
                  <a:pt x="3565380" y="0"/>
                </a:lnTo>
                <a:lnTo>
                  <a:pt x="3565380" y="3565380"/>
                </a:lnTo>
                <a:lnTo>
                  <a:pt x="0" y="356538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3" name="Freeform 3">
            <a:extLst>
              <a:ext uri="{FF2B5EF4-FFF2-40B4-BE49-F238E27FC236}">
                <a16:creationId xmlns:a16="http://schemas.microsoft.com/office/drawing/2014/main" id="{022C3677-7FCD-FADA-B04E-F84AF1BC4547}"/>
              </a:ext>
            </a:extLst>
          </p:cNvPr>
          <p:cNvSpPr/>
          <p:nvPr/>
        </p:nvSpPr>
        <p:spPr>
          <a:xfrm>
            <a:off x="-672142" y="5492659"/>
            <a:ext cx="1914767" cy="1914767"/>
          </a:xfrm>
          <a:custGeom>
            <a:avLst/>
            <a:gdLst/>
            <a:ahLst/>
            <a:cxnLst/>
            <a:rect l="l" t="t" r="r" b="b"/>
            <a:pathLst>
              <a:path w="2872150" h="2872150">
                <a:moveTo>
                  <a:pt x="0" y="0"/>
                </a:moveTo>
                <a:lnTo>
                  <a:pt x="2872150" y="0"/>
                </a:lnTo>
                <a:lnTo>
                  <a:pt x="2872150" y="2872150"/>
                </a:lnTo>
                <a:lnTo>
                  <a:pt x="0" y="28721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4" name="Freeform 4">
            <a:extLst>
              <a:ext uri="{FF2B5EF4-FFF2-40B4-BE49-F238E27FC236}">
                <a16:creationId xmlns:a16="http://schemas.microsoft.com/office/drawing/2014/main" id="{DB532321-72F7-4BB3-EC57-B9082C58E8E8}"/>
              </a:ext>
            </a:extLst>
          </p:cNvPr>
          <p:cNvSpPr/>
          <p:nvPr/>
        </p:nvSpPr>
        <p:spPr>
          <a:xfrm>
            <a:off x="-470937" y="5492659"/>
            <a:ext cx="1004458" cy="1582957"/>
          </a:xfrm>
          <a:custGeom>
            <a:avLst/>
            <a:gdLst/>
            <a:ahLst/>
            <a:cxnLst/>
            <a:rect l="l" t="t" r="r" b="b"/>
            <a:pathLst>
              <a:path w="1506687" h="2374435">
                <a:moveTo>
                  <a:pt x="0" y="0"/>
                </a:moveTo>
                <a:lnTo>
                  <a:pt x="1506687" y="0"/>
                </a:lnTo>
                <a:lnTo>
                  <a:pt x="1506687" y="2374435"/>
                </a:lnTo>
                <a:lnTo>
                  <a:pt x="0" y="237443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5" name="Freeform 5">
            <a:extLst>
              <a:ext uri="{FF2B5EF4-FFF2-40B4-BE49-F238E27FC236}">
                <a16:creationId xmlns:a16="http://schemas.microsoft.com/office/drawing/2014/main" id="{444CAD29-AADE-87F1-66D0-ABF4DFE5E568}"/>
              </a:ext>
            </a:extLst>
          </p:cNvPr>
          <p:cNvSpPr/>
          <p:nvPr/>
        </p:nvSpPr>
        <p:spPr>
          <a:xfrm flipV="1">
            <a:off x="11124453" y="6066522"/>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sz="1200"/>
          </a:p>
        </p:txBody>
      </p:sp>
      <p:sp>
        <p:nvSpPr>
          <p:cNvPr id="6" name="Freeform 6">
            <a:extLst>
              <a:ext uri="{FF2B5EF4-FFF2-40B4-BE49-F238E27FC236}">
                <a16:creationId xmlns:a16="http://schemas.microsoft.com/office/drawing/2014/main" id="{342A29F3-002C-BCC0-27D6-34AF48207034}"/>
              </a:ext>
            </a:extLst>
          </p:cNvPr>
          <p:cNvSpPr/>
          <p:nvPr/>
        </p:nvSpPr>
        <p:spPr>
          <a:xfrm>
            <a:off x="0" y="1732938"/>
            <a:ext cx="570483" cy="56425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1200"/>
          </a:p>
        </p:txBody>
      </p:sp>
      <p:sp>
        <p:nvSpPr>
          <p:cNvPr id="7" name="Freeform 7">
            <a:extLst>
              <a:ext uri="{FF2B5EF4-FFF2-40B4-BE49-F238E27FC236}">
                <a16:creationId xmlns:a16="http://schemas.microsoft.com/office/drawing/2014/main" id="{1538346F-240C-BF20-6C3A-B05C145BAC7A}"/>
              </a:ext>
            </a:extLst>
          </p:cNvPr>
          <p:cNvSpPr/>
          <p:nvPr/>
        </p:nvSpPr>
        <p:spPr>
          <a:xfrm>
            <a:off x="10488756" y="-690094"/>
            <a:ext cx="1271393" cy="1257524"/>
          </a:xfrm>
          <a:custGeom>
            <a:avLst/>
            <a:gdLst/>
            <a:ahLst/>
            <a:cxnLst/>
            <a:rect l="l" t="t" r="r" b="b"/>
            <a:pathLst>
              <a:path w="1907090" h="1886286">
                <a:moveTo>
                  <a:pt x="0" y="0"/>
                </a:moveTo>
                <a:lnTo>
                  <a:pt x="1907090" y="0"/>
                </a:lnTo>
                <a:lnTo>
                  <a:pt x="1907090" y="1886286"/>
                </a:lnTo>
                <a:lnTo>
                  <a:pt x="0" y="188628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1200"/>
          </a:p>
        </p:txBody>
      </p:sp>
      <p:sp>
        <p:nvSpPr>
          <p:cNvPr id="12" name="TextBox 12">
            <a:extLst>
              <a:ext uri="{FF2B5EF4-FFF2-40B4-BE49-F238E27FC236}">
                <a16:creationId xmlns:a16="http://schemas.microsoft.com/office/drawing/2014/main" id="{24767964-5C5A-21D6-0B14-C42D0AC3265C}"/>
              </a:ext>
            </a:extLst>
          </p:cNvPr>
          <p:cNvSpPr txBox="1"/>
          <p:nvPr/>
        </p:nvSpPr>
        <p:spPr>
          <a:xfrm>
            <a:off x="570483" y="851554"/>
            <a:ext cx="11363107" cy="647421"/>
          </a:xfrm>
          <a:prstGeom prst="rect">
            <a:avLst/>
          </a:prstGeom>
        </p:spPr>
        <p:txBody>
          <a:bodyPr wrap="square" lIns="0" tIns="0" rIns="0" bIns="0" rtlCol="0" anchor="t">
            <a:spAutoFit/>
          </a:bodyPr>
          <a:lstStyle/>
          <a:p>
            <a:pPr algn="ctr">
              <a:lnSpc>
                <a:spcPct val="150000"/>
              </a:lnSpc>
              <a:spcBef>
                <a:spcPct val="0"/>
              </a:spcBef>
            </a:pPr>
            <a:r>
              <a:rPr lang="en-US" sz="3200" dirty="0">
                <a:solidFill>
                  <a:srgbClr val="000000"/>
                </a:solidFill>
                <a:latin typeface="Arial" panose="020B0604020202020204" pitchFamily="34" charset="0"/>
                <a:ea typeface="Hero"/>
                <a:cs typeface="Arial" panose="020B0604020202020204" pitchFamily="34" charset="0"/>
                <a:sym typeface="Hero"/>
              </a:rPr>
              <a:t>Benefits of Early Detection and Healthy </a:t>
            </a:r>
            <a:r>
              <a:rPr lang="en-US" sz="3200" dirty="0" err="1">
                <a:solidFill>
                  <a:srgbClr val="000000"/>
                </a:solidFill>
                <a:latin typeface="Arial" panose="020B0604020202020204" pitchFamily="34" charset="0"/>
                <a:ea typeface="Hero"/>
                <a:cs typeface="Arial" panose="020B0604020202020204" pitchFamily="34" charset="0"/>
                <a:sym typeface="Hero"/>
              </a:rPr>
              <a:t>Behaviour</a:t>
            </a:r>
            <a:r>
              <a:rPr lang="en-US" sz="3200" dirty="0">
                <a:solidFill>
                  <a:srgbClr val="000000"/>
                </a:solidFill>
                <a:latin typeface="Arial" panose="020B0604020202020204" pitchFamily="34" charset="0"/>
                <a:ea typeface="Hero"/>
                <a:cs typeface="Arial" panose="020B0604020202020204" pitchFamily="34" charset="0"/>
                <a:sym typeface="Hero"/>
              </a:rPr>
              <a:t> Change</a:t>
            </a:r>
          </a:p>
        </p:txBody>
      </p:sp>
      <p:sp>
        <p:nvSpPr>
          <p:cNvPr id="13" name="TextBox 13">
            <a:extLst>
              <a:ext uri="{FF2B5EF4-FFF2-40B4-BE49-F238E27FC236}">
                <a16:creationId xmlns:a16="http://schemas.microsoft.com/office/drawing/2014/main" id="{343A407F-979B-F286-32C2-3C1A859B42D6}"/>
              </a:ext>
            </a:extLst>
          </p:cNvPr>
          <p:cNvSpPr txBox="1"/>
          <p:nvPr/>
        </p:nvSpPr>
        <p:spPr>
          <a:xfrm>
            <a:off x="570482" y="1938654"/>
            <a:ext cx="7442549" cy="3688189"/>
          </a:xfrm>
          <a:prstGeom prst="rect">
            <a:avLst/>
          </a:prstGeom>
        </p:spPr>
        <p:txBody>
          <a:bodyPr wrap="square" lIns="0" tIns="0" rIns="0" bIns="0" rtlCol="0" anchor="t">
            <a:spAutoFit/>
          </a:bodyPr>
          <a:lstStyle/>
          <a:p>
            <a:pPr>
              <a:lnSpc>
                <a:spcPct val="150000"/>
              </a:lnSpc>
            </a:pPr>
            <a:r>
              <a:rPr lang="en-US" b="1" dirty="0">
                <a:latin typeface="Arial" panose="020B0604020202020204" pitchFamily="34" charset="0"/>
                <a:cs typeface="Arial" panose="020B0604020202020204" pitchFamily="34" charset="0"/>
              </a:rPr>
              <a:t>Psychological benefits:</a:t>
            </a: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Proactive health activities make men feel more empowered and in charge and help them feel less anxious, less distressed, and less socially isolated due to advanced disease (PubMed,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With a better state of mind, individuals cope with the treatment better and gain greater resilience and life contentment (SpringerLink, 2024).</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Overall, the campaign helps to promote physical health, social cohesion, and psychological wellbeing, which proves the extensive importance of early detection and healthy lifestyle </a:t>
            </a:r>
            <a:r>
              <a:rPr lang="en-US" dirty="0" err="1">
                <a:latin typeface="Arial" panose="020B0604020202020204" pitchFamily="34" charset="0"/>
                <a:cs typeface="Arial" panose="020B0604020202020204" pitchFamily="34" charset="0"/>
              </a:rPr>
              <a:t>behaviours</a:t>
            </a:r>
            <a:r>
              <a:rPr lang="en-US" dirty="0">
                <a:latin typeface="Arial" panose="020B0604020202020204" pitchFamily="34" charset="0"/>
                <a:cs typeface="Arial" panose="020B0604020202020204" pitchFamily="34" charset="0"/>
              </a:rPr>
              <a:t>.</a:t>
            </a:r>
            <a:endParaRPr lang="en-US" dirty="0">
              <a:effectLst/>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FEACB54E-CFFA-1F2D-CCD0-32FDC503F702}"/>
              </a:ext>
            </a:extLst>
          </p:cNvPr>
          <p:cNvPicPr>
            <a:picLocks noChangeAspect="1"/>
          </p:cNvPicPr>
          <p:nvPr/>
        </p:nvPicPr>
        <p:blipFill>
          <a:blip r:embed="rId13"/>
          <a:stretch>
            <a:fillRect/>
          </a:stretch>
        </p:blipFill>
        <p:spPr>
          <a:xfrm>
            <a:off x="8049992" y="2587804"/>
            <a:ext cx="3883598" cy="2904855"/>
          </a:xfrm>
          <a:prstGeom prst="rect">
            <a:avLst/>
          </a:prstGeom>
        </p:spPr>
      </p:pic>
    </p:spTree>
    <p:extLst>
      <p:ext uri="{BB962C8B-B14F-4D97-AF65-F5344CB8AC3E}">
        <p14:creationId xmlns:p14="http://schemas.microsoft.com/office/powerpoint/2010/main" val="2115248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57BC7-876D-97E0-4F0E-3F8553B4AF6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22F5BF5-AB0C-E5BF-1095-2D0EBE762068}"/>
              </a:ext>
            </a:extLst>
          </p:cNvPr>
          <p:cNvSpPr/>
          <p:nvPr/>
        </p:nvSpPr>
        <p:spPr>
          <a:xfrm>
            <a:off x="8747533" y="-1188460"/>
            <a:ext cx="2376920" cy="2376920"/>
          </a:xfrm>
          <a:custGeom>
            <a:avLst/>
            <a:gdLst/>
            <a:ahLst/>
            <a:cxnLst/>
            <a:rect l="l" t="t" r="r" b="b"/>
            <a:pathLst>
              <a:path w="3565380" h="3565380">
                <a:moveTo>
                  <a:pt x="0" y="0"/>
                </a:moveTo>
                <a:lnTo>
                  <a:pt x="3565380" y="0"/>
                </a:lnTo>
                <a:lnTo>
                  <a:pt x="3565380" y="3565380"/>
                </a:lnTo>
                <a:lnTo>
                  <a:pt x="0" y="356538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3" name="Freeform 3">
            <a:extLst>
              <a:ext uri="{FF2B5EF4-FFF2-40B4-BE49-F238E27FC236}">
                <a16:creationId xmlns:a16="http://schemas.microsoft.com/office/drawing/2014/main" id="{B63F283A-B45C-60A9-15FD-B64BA0749862}"/>
              </a:ext>
            </a:extLst>
          </p:cNvPr>
          <p:cNvSpPr/>
          <p:nvPr/>
        </p:nvSpPr>
        <p:spPr>
          <a:xfrm>
            <a:off x="-672142" y="5492659"/>
            <a:ext cx="1914767" cy="1914767"/>
          </a:xfrm>
          <a:custGeom>
            <a:avLst/>
            <a:gdLst/>
            <a:ahLst/>
            <a:cxnLst/>
            <a:rect l="l" t="t" r="r" b="b"/>
            <a:pathLst>
              <a:path w="2872150" h="2872150">
                <a:moveTo>
                  <a:pt x="0" y="0"/>
                </a:moveTo>
                <a:lnTo>
                  <a:pt x="2872150" y="0"/>
                </a:lnTo>
                <a:lnTo>
                  <a:pt x="2872150" y="2872150"/>
                </a:lnTo>
                <a:lnTo>
                  <a:pt x="0" y="28721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4" name="Freeform 4">
            <a:extLst>
              <a:ext uri="{FF2B5EF4-FFF2-40B4-BE49-F238E27FC236}">
                <a16:creationId xmlns:a16="http://schemas.microsoft.com/office/drawing/2014/main" id="{91DC88C2-372A-5123-F40A-D2389F4EBB77}"/>
              </a:ext>
            </a:extLst>
          </p:cNvPr>
          <p:cNvSpPr/>
          <p:nvPr/>
        </p:nvSpPr>
        <p:spPr>
          <a:xfrm>
            <a:off x="-470937" y="5492659"/>
            <a:ext cx="1004458" cy="1582957"/>
          </a:xfrm>
          <a:custGeom>
            <a:avLst/>
            <a:gdLst/>
            <a:ahLst/>
            <a:cxnLst/>
            <a:rect l="l" t="t" r="r" b="b"/>
            <a:pathLst>
              <a:path w="1506687" h="2374435">
                <a:moveTo>
                  <a:pt x="0" y="0"/>
                </a:moveTo>
                <a:lnTo>
                  <a:pt x="1506687" y="0"/>
                </a:lnTo>
                <a:lnTo>
                  <a:pt x="1506687" y="2374435"/>
                </a:lnTo>
                <a:lnTo>
                  <a:pt x="0" y="237443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5" name="Freeform 5">
            <a:extLst>
              <a:ext uri="{FF2B5EF4-FFF2-40B4-BE49-F238E27FC236}">
                <a16:creationId xmlns:a16="http://schemas.microsoft.com/office/drawing/2014/main" id="{58C0CBF6-FD7F-B57D-011A-34A28B1F4255}"/>
              </a:ext>
            </a:extLst>
          </p:cNvPr>
          <p:cNvSpPr/>
          <p:nvPr/>
        </p:nvSpPr>
        <p:spPr>
          <a:xfrm flipV="1">
            <a:off x="11124453" y="6066522"/>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sz="1200"/>
          </a:p>
        </p:txBody>
      </p:sp>
      <p:sp>
        <p:nvSpPr>
          <p:cNvPr id="6" name="Freeform 6">
            <a:extLst>
              <a:ext uri="{FF2B5EF4-FFF2-40B4-BE49-F238E27FC236}">
                <a16:creationId xmlns:a16="http://schemas.microsoft.com/office/drawing/2014/main" id="{999595F5-D6BC-A671-3E01-375AADAD31E4}"/>
              </a:ext>
            </a:extLst>
          </p:cNvPr>
          <p:cNvSpPr/>
          <p:nvPr/>
        </p:nvSpPr>
        <p:spPr>
          <a:xfrm>
            <a:off x="0" y="1732938"/>
            <a:ext cx="570483" cy="56425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1200"/>
          </a:p>
        </p:txBody>
      </p:sp>
      <p:sp>
        <p:nvSpPr>
          <p:cNvPr id="7" name="Freeform 7">
            <a:extLst>
              <a:ext uri="{FF2B5EF4-FFF2-40B4-BE49-F238E27FC236}">
                <a16:creationId xmlns:a16="http://schemas.microsoft.com/office/drawing/2014/main" id="{A3970206-D9B5-09A5-064D-FDF825F5F79A}"/>
              </a:ext>
            </a:extLst>
          </p:cNvPr>
          <p:cNvSpPr/>
          <p:nvPr/>
        </p:nvSpPr>
        <p:spPr>
          <a:xfrm>
            <a:off x="10488756" y="-690094"/>
            <a:ext cx="1271393" cy="1257524"/>
          </a:xfrm>
          <a:custGeom>
            <a:avLst/>
            <a:gdLst/>
            <a:ahLst/>
            <a:cxnLst/>
            <a:rect l="l" t="t" r="r" b="b"/>
            <a:pathLst>
              <a:path w="1907090" h="1886286">
                <a:moveTo>
                  <a:pt x="0" y="0"/>
                </a:moveTo>
                <a:lnTo>
                  <a:pt x="1907090" y="0"/>
                </a:lnTo>
                <a:lnTo>
                  <a:pt x="1907090" y="1886286"/>
                </a:lnTo>
                <a:lnTo>
                  <a:pt x="0" y="188628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1200"/>
          </a:p>
        </p:txBody>
      </p:sp>
      <p:sp>
        <p:nvSpPr>
          <p:cNvPr id="12" name="TextBox 12">
            <a:extLst>
              <a:ext uri="{FF2B5EF4-FFF2-40B4-BE49-F238E27FC236}">
                <a16:creationId xmlns:a16="http://schemas.microsoft.com/office/drawing/2014/main" id="{0F85A77D-2345-762A-3805-F5805E15C716}"/>
              </a:ext>
            </a:extLst>
          </p:cNvPr>
          <p:cNvSpPr txBox="1"/>
          <p:nvPr/>
        </p:nvSpPr>
        <p:spPr>
          <a:xfrm>
            <a:off x="570483" y="851554"/>
            <a:ext cx="11363107" cy="647421"/>
          </a:xfrm>
          <a:prstGeom prst="rect">
            <a:avLst/>
          </a:prstGeom>
        </p:spPr>
        <p:txBody>
          <a:bodyPr wrap="square" lIns="0" tIns="0" rIns="0" bIns="0" rtlCol="0" anchor="t">
            <a:spAutoFit/>
          </a:bodyPr>
          <a:lstStyle/>
          <a:p>
            <a:pPr algn="ctr">
              <a:lnSpc>
                <a:spcPct val="150000"/>
              </a:lnSpc>
              <a:spcBef>
                <a:spcPct val="0"/>
              </a:spcBef>
            </a:pPr>
            <a:r>
              <a:rPr lang="en-US" sz="3200" dirty="0">
                <a:solidFill>
                  <a:srgbClr val="000000"/>
                </a:solidFill>
                <a:latin typeface="Arial" panose="020B0604020202020204" pitchFamily="34" charset="0"/>
                <a:ea typeface="Hero"/>
                <a:cs typeface="Arial" panose="020B0604020202020204" pitchFamily="34" charset="0"/>
                <a:sym typeface="Hero"/>
              </a:rPr>
              <a:t>Benefits of Early Detection and Healthy </a:t>
            </a:r>
            <a:r>
              <a:rPr lang="en-US" sz="3200" dirty="0" err="1">
                <a:solidFill>
                  <a:srgbClr val="000000"/>
                </a:solidFill>
                <a:latin typeface="Arial" panose="020B0604020202020204" pitchFamily="34" charset="0"/>
                <a:ea typeface="Hero"/>
                <a:cs typeface="Arial" panose="020B0604020202020204" pitchFamily="34" charset="0"/>
                <a:sym typeface="Hero"/>
              </a:rPr>
              <a:t>Behaviour</a:t>
            </a:r>
            <a:r>
              <a:rPr lang="en-US" sz="3200" dirty="0">
                <a:solidFill>
                  <a:srgbClr val="000000"/>
                </a:solidFill>
                <a:latin typeface="Arial" panose="020B0604020202020204" pitchFamily="34" charset="0"/>
                <a:ea typeface="Hero"/>
                <a:cs typeface="Arial" panose="020B0604020202020204" pitchFamily="34" charset="0"/>
                <a:sym typeface="Hero"/>
              </a:rPr>
              <a:t> Change</a:t>
            </a:r>
          </a:p>
        </p:txBody>
      </p:sp>
      <p:sp>
        <p:nvSpPr>
          <p:cNvPr id="13" name="TextBox 13">
            <a:extLst>
              <a:ext uri="{FF2B5EF4-FFF2-40B4-BE49-F238E27FC236}">
                <a16:creationId xmlns:a16="http://schemas.microsoft.com/office/drawing/2014/main" id="{29E752D1-17DB-3220-CAA7-417CD0313A95}"/>
              </a:ext>
            </a:extLst>
          </p:cNvPr>
          <p:cNvSpPr txBox="1"/>
          <p:nvPr/>
        </p:nvSpPr>
        <p:spPr>
          <a:xfrm>
            <a:off x="803633" y="1938654"/>
            <a:ext cx="7004862" cy="4519186"/>
          </a:xfrm>
          <a:prstGeom prst="rect">
            <a:avLst/>
          </a:prstGeom>
        </p:spPr>
        <p:txBody>
          <a:bodyPr wrap="square" lIns="0" tIns="0" rIns="0" bIns="0" rtlCol="0" anchor="t">
            <a:spAutoFit/>
          </a:bodyPr>
          <a:lstStyle/>
          <a:p>
            <a:pPr>
              <a:lnSpc>
                <a:spcPct val="150000"/>
              </a:lnSpc>
            </a:pPr>
            <a:r>
              <a:rPr lang="en-US" b="1" dirty="0">
                <a:latin typeface="Arial" panose="020B0604020202020204" pitchFamily="34" charset="0"/>
                <a:cs typeface="Arial" panose="020B0604020202020204" pitchFamily="34" charset="0"/>
              </a:rPr>
              <a:t>Sociological benefits:</a:t>
            </a:r>
            <a:endParaRPr lang="en-US"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Promoting healthy living and early testing encourages openness on the topic of men's health, reducing stigma in the process and supporting other community-based networks (NHS, 2025).</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Increased awareness and early diagnosis can decrease the financial and social cost to the family, workplaces and NHS by decreasing the number of late-stage treatment requirements and </a:t>
            </a:r>
            <a:r>
              <a:rPr lang="en-US" dirty="0" err="1">
                <a:latin typeface="Arial" panose="020B0604020202020204" pitchFamily="34" charset="0"/>
                <a:cs typeface="Arial" panose="020B0604020202020204" pitchFamily="34" charset="0"/>
              </a:rPr>
              <a:t>hospitalisation</a:t>
            </a:r>
            <a:r>
              <a:rPr lang="en-US" dirty="0">
                <a:latin typeface="Arial" panose="020B0604020202020204" pitchFamily="34" charset="0"/>
                <a:cs typeface="Arial" panose="020B0604020202020204" pitchFamily="34" charset="0"/>
              </a:rPr>
              <a:t> (Cancer Research UK, 2025).</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Collective responsibility for health and wellbeing can be enhanced by community-based events and PSA testing days (Prostate Cancer UK, 2025).</a:t>
            </a:r>
            <a:endParaRPr lang="en-US" dirty="0">
              <a:effectLst/>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92D1F80E-E143-A5AE-12B6-52C1F753A601}"/>
              </a:ext>
            </a:extLst>
          </p:cNvPr>
          <p:cNvPicPr>
            <a:picLocks noChangeAspect="1"/>
          </p:cNvPicPr>
          <p:nvPr/>
        </p:nvPicPr>
        <p:blipFill>
          <a:blip r:embed="rId13"/>
          <a:stretch>
            <a:fillRect/>
          </a:stretch>
        </p:blipFill>
        <p:spPr>
          <a:xfrm>
            <a:off x="7899279" y="2887579"/>
            <a:ext cx="3489088" cy="2605080"/>
          </a:xfrm>
          <a:prstGeom prst="rect">
            <a:avLst/>
          </a:prstGeom>
        </p:spPr>
      </p:pic>
    </p:spTree>
    <p:extLst>
      <p:ext uri="{BB962C8B-B14F-4D97-AF65-F5344CB8AC3E}">
        <p14:creationId xmlns:p14="http://schemas.microsoft.com/office/powerpoint/2010/main" val="1632899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58067" y="1319544"/>
            <a:ext cx="2109457" cy="2109457"/>
          </a:xfrm>
          <a:custGeom>
            <a:avLst/>
            <a:gdLst/>
            <a:ahLst/>
            <a:cxnLst/>
            <a:rect l="l" t="t" r="r" b="b"/>
            <a:pathLst>
              <a:path w="3164185" h="3164185">
                <a:moveTo>
                  <a:pt x="0" y="0"/>
                </a:moveTo>
                <a:lnTo>
                  <a:pt x="3164185" y="0"/>
                </a:lnTo>
                <a:lnTo>
                  <a:pt x="3164185" y="3164185"/>
                </a:lnTo>
                <a:lnTo>
                  <a:pt x="0" y="316418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3" name="Freeform 3"/>
          <p:cNvSpPr/>
          <p:nvPr/>
        </p:nvSpPr>
        <p:spPr>
          <a:xfrm flipV="1">
            <a:off x="685800" y="6172200"/>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4" name="Freeform 4"/>
          <p:cNvSpPr/>
          <p:nvPr/>
        </p:nvSpPr>
        <p:spPr>
          <a:xfrm>
            <a:off x="11124453" y="403671"/>
            <a:ext cx="570483" cy="56425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5" name="Freeform 5"/>
          <p:cNvSpPr/>
          <p:nvPr/>
        </p:nvSpPr>
        <p:spPr>
          <a:xfrm rot="-5400000">
            <a:off x="-635697" y="974865"/>
            <a:ext cx="1271393" cy="1257524"/>
          </a:xfrm>
          <a:custGeom>
            <a:avLst/>
            <a:gdLst/>
            <a:ahLst/>
            <a:cxnLst/>
            <a:rect l="l" t="t" r="r" b="b"/>
            <a:pathLst>
              <a:path w="1907090" h="1886286">
                <a:moveTo>
                  <a:pt x="0" y="0"/>
                </a:moveTo>
                <a:lnTo>
                  <a:pt x="1907090" y="0"/>
                </a:lnTo>
                <a:lnTo>
                  <a:pt x="1907090" y="1886285"/>
                </a:lnTo>
                <a:lnTo>
                  <a:pt x="0" y="188628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6" name="Freeform 6"/>
          <p:cNvSpPr/>
          <p:nvPr/>
        </p:nvSpPr>
        <p:spPr>
          <a:xfrm rot="-5400000">
            <a:off x="11268872" y="-96715"/>
            <a:ext cx="1302159" cy="1302159"/>
          </a:xfrm>
          <a:custGeom>
            <a:avLst/>
            <a:gdLst/>
            <a:ahLst/>
            <a:cxnLst/>
            <a:rect l="l" t="t" r="r" b="b"/>
            <a:pathLst>
              <a:path w="1953238" h="1953238">
                <a:moveTo>
                  <a:pt x="0" y="0"/>
                </a:moveTo>
                <a:lnTo>
                  <a:pt x="1953238" y="0"/>
                </a:lnTo>
                <a:lnTo>
                  <a:pt x="1953238" y="1953238"/>
                </a:lnTo>
                <a:lnTo>
                  <a:pt x="0" y="195323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sz="1200"/>
          </a:p>
        </p:txBody>
      </p:sp>
      <p:sp>
        <p:nvSpPr>
          <p:cNvPr id="8" name="Freeform 8"/>
          <p:cNvSpPr/>
          <p:nvPr/>
        </p:nvSpPr>
        <p:spPr>
          <a:xfrm flipV="1">
            <a:off x="10501742" y="6172200"/>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pic>
        <p:nvPicPr>
          <p:cNvPr id="11" name="Picture 10">
            <a:extLst>
              <a:ext uri="{FF2B5EF4-FFF2-40B4-BE49-F238E27FC236}">
                <a16:creationId xmlns:a16="http://schemas.microsoft.com/office/drawing/2014/main" id="{8DB38324-C5BF-B170-4C67-312C339606C8}"/>
              </a:ext>
            </a:extLst>
          </p:cNvPr>
          <p:cNvPicPr>
            <a:picLocks noChangeAspect="1"/>
          </p:cNvPicPr>
          <p:nvPr/>
        </p:nvPicPr>
        <p:blipFill>
          <a:blip r:embed="rId11"/>
          <a:stretch>
            <a:fillRect/>
          </a:stretch>
        </p:blipFill>
        <p:spPr>
          <a:xfrm>
            <a:off x="854242" y="1970609"/>
            <a:ext cx="4920916" cy="3690687"/>
          </a:xfrm>
          <a:prstGeom prst="rect">
            <a:avLst/>
          </a:prstGeom>
        </p:spPr>
      </p:pic>
      <p:sp>
        <p:nvSpPr>
          <p:cNvPr id="12" name="TextBox 3">
            <a:extLst>
              <a:ext uri="{FF2B5EF4-FFF2-40B4-BE49-F238E27FC236}">
                <a16:creationId xmlns:a16="http://schemas.microsoft.com/office/drawing/2014/main" id="{D734EF34-1BFC-D1BF-8590-4455F203CF4C}"/>
              </a:ext>
            </a:extLst>
          </p:cNvPr>
          <p:cNvSpPr txBox="1"/>
          <p:nvPr/>
        </p:nvSpPr>
        <p:spPr>
          <a:xfrm>
            <a:off x="1306644" y="286523"/>
            <a:ext cx="9974864" cy="692497"/>
          </a:xfrm>
          <a:prstGeom prst="rect">
            <a:avLst/>
          </a:prstGeom>
        </p:spPr>
        <p:txBody>
          <a:bodyPr wrap="square" lIns="0" tIns="0" rIns="0" bIns="0" rtlCol="0" anchor="t">
            <a:spAutoFit/>
          </a:bodyPr>
          <a:lstStyle/>
          <a:p>
            <a:pPr algn="ctr">
              <a:lnSpc>
                <a:spcPts val="6214"/>
              </a:lnSpc>
            </a:pPr>
            <a:r>
              <a:rPr lang="en-US" sz="3200" b="1" dirty="0">
                <a:solidFill>
                  <a:srgbClr val="22423D"/>
                </a:solidFill>
                <a:latin typeface="Arial" panose="020B0604020202020204" pitchFamily="34" charset="0"/>
                <a:cs typeface="Arial" panose="020B0604020202020204" pitchFamily="34" charset="0"/>
              </a:rPr>
              <a:t>Health Behavioural Theories</a:t>
            </a:r>
          </a:p>
        </p:txBody>
      </p:sp>
      <p:sp>
        <p:nvSpPr>
          <p:cNvPr id="14" name="TextBox 13">
            <a:extLst>
              <a:ext uri="{FF2B5EF4-FFF2-40B4-BE49-F238E27FC236}">
                <a16:creationId xmlns:a16="http://schemas.microsoft.com/office/drawing/2014/main" id="{01F0FBF3-9669-2853-C9AC-6F1C8F0D02DF}"/>
              </a:ext>
            </a:extLst>
          </p:cNvPr>
          <p:cNvSpPr txBox="1"/>
          <p:nvPr/>
        </p:nvSpPr>
        <p:spPr>
          <a:xfrm>
            <a:off x="951390" y="1661485"/>
            <a:ext cx="6864016" cy="369332"/>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Transtheoretical Model (TTM / Stages of Change)</a:t>
            </a:r>
          </a:p>
        </p:txBody>
      </p:sp>
      <p:pic>
        <p:nvPicPr>
          <p:cNvPr id="15" name="Picture 14">
            <a:extLst>
              <a:ext uri="{FF2B5EF4-FFF2-40B4-BE49-F238E27FC236}">
                <a16:creationId xmlns:a16="http://schemas.microsoft.com/office/drawing/2014/main" id="{05DB0B38-8810-35E1-FCD2-D06222109066}"/>
              </a:ext>
            </a:extLst>
          </p:cNvPr>
          <p:cNvPicPr>
            <a:picLocks noChangeAspect="1"/>
          </p:cNvPicPr>
          <p:nvPr/>
        </p:nvPicPr>
        <p:blipFill>
          <a:blip r:embed="rId12"/>
          <a:stretch>
            <a:fillRect/>
          </a:stretch>
        </p:blipFill>
        <p:spPr>
          <a:xfrm>
            <a:off x="6204062" y="2153786"/>
            <a:ext cx="5955875" cy="3925953"/>
          </a:xfrm>
          <a:prstGeom prst="rect">
            <a:avLst/>
          </a:prstGeom>
        </p:spPr>
      </p:pic>
      <p:sp>
        <p:nvSpPr>
          <p:cNvPr id="16" name="TextBox 15">
            <a:extLst>
              <a:ext uri="{FF2B5EF4-FFF2-40B4-BE49-F238E27FC236}">
                <a16:creationId xmlns:a16="http://schemas.microsoft.com/office/drawing/2014/main" id="{BD2E4CB4-6B76-5965-DF17-CAE216CF713B}"/>
              </a:ext>
            </a:extLst>
          </p:cNvPr>
          <p:cNvSpPr txBox="1"/>
          <p:nvPr/>
        </p:nvSpPr>
        <p:spPr>
          <a:xfrm>
            <a:off x="6680843" y="1692591"/>
            <a:ext cx="6093912" cy="369332"/>
          </a:xfrm>
          <a:prstGeom prst="rect">
            <a:avLst/>
          </a:prstGeom>
          <a:noFill/>
        </p:spPr>
        <p:txBody>
          <a:bodyPr wrap="square">
            <a:spAutoFit/>
          </a:bodyPr>
          <a:lstStyle/>
          <a:p>
            <a:pPr algn="ctr"/>
            <a:r>
              <a:rPr lang="en-US" b="1" dirty="0">
                <a:latin typeface="Arial" panose="020B0604020202020204" pitchFamily="34" charset="0"/>
                <a:cs typeface="Arial" panose="020B0604020202020204" pitchFamily="34" charset="0"/>
              </a:rPr>
              <a:t> Health Belief Model (HBM)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8D210-DA77-B1AE-622D-4A00AF65E907}"/>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3BA4AF25-EB6A-61AF-6132-C2E725CD8F55}"/>
              </a:ext>
            </a:extLst>
          </p:cNvPr>
          <p:cNvSpPr/>
          <p:nvPr/>
        </p:nvSpPr>
        <p:spPr>
          <a:xfrm flipV="1">
            <a:off x="685800" y="6172200"/>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4" name="Freeform 4">
            <a:extLst>
              <a:ext uri="{FF2B5EF4-FFF2-40B4-BE49-F238E27FC236}">
                <a16:creationId xmlns:a16="http://schemas.microsoft.com/office/drawing/2014/main" id="{6662AB8D-2D8F-959B-E7F4-D40B4F59AE1B}"/>
              </a:ext>
            </a:extLst>
          </p:cNvPr>
          <p:cNvSpPr/>
          <p:nvPr/>
        </p:nvSpPr>
        <p:spPr>
          <a:xfrm>
            <a:off x="11124453" y="403671"/>
            <a:ext cx="570483" cy="564259"/>
          </a:xfrm>
          <a:custGeom>
            <a:avLst/>
            <a:gdLst/>
            <a:ahLst/>
            <a:cxnLst/>
            <a:rect l="l" t="t" r="r" b="b"/>
            <a:pathLst>
              <a:path w="855724" h="846389">
                <a:moveTo>
                  <a:pt x="0" y="0"/>
                </a:moveTo>
                <a:lnTo>
                  <a:pt x="855724" y="0"/>
                </a:lnTo>
                <a:lnTo>
                  <a:pt x="855724" y="846388"/>
                </a:lnTo>
                <a:lnTo>
                  <a:pt x="0" y="84638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1200"/>
          </a:p>
        </p:txBody>
      </p:sp>
      <p:sp>
        <p:nvSpPr>
          <p:cNvPr id="6" name="Freeform 6">
            <a:extLst>
              <a:ext uri="{FF2B5EF4-FFF2-40B4-BE49-F238E27FC236}">
                <a16:creationId xmlns:a16="http://schemas.microsoft.com/office/drawing/2014/main" id="{2AFBB359-CCA7-1938-830A-F9F0943C2EFC}"/>
              </a:ext>
            </a:extLst>
          </p:cNvPr>
          <p:cNvSpPr/>
          <p:nvPr/>
        </p:nvSpPr>
        <p:spPr>
          <a:xfrm rot="-5400000">
            <a:off x="11268872" y="-96715"/>
            <a:ext cx="1302159" cy="1302159"/>
          </a:xfrm>
          <a:custGeom>
            <a:avLst/>
            <a:gdLst/>
            <a:ahLst/>
            <a:cxnLst/>
            <a:rect l="l" t="t" r="r" b="b"/>
            <a:pathLst>
              <a:path w="1953238" h="1953238">
                <a:moveTo>
                  <a:pt x="0" y="0"/>
                </a:moveTo>
                <a:lnTo>
                  <a:pt x="1953238" y="0"/>
                </a:lnTo>
                <a:lnTo>
                  <a:pt x="1953238" y="1953238"/>
                </a:lnTo>
                <a:lnTo>
                  <a:pt x="0" y="19532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1200"/>
          </a:p>
        </p:txBody>
      </p:sp>
      <p:sp>
        <p:nvSpPr>
          <p:cNvPr id="8" name="Freeform 8">
            <a:extLst>
              <a:ext uri="{FF2B5EF4-FFF2-40B4-BE49-F238E27FC236}">
                <a16:creationId xmlns:a16="http://schemas.microsoft.com/office/drawing/2014/main" id="{FAFB8C89-5803-E823-9F10-F7755F09DBC9}"/>
              </a:ext>
            </a:extLst>
          </p:cNvPr>
          <p:cNvSpPr/>
          <p:nvPr/>
        </p:nvSpPr>
        <p:spPr>
          <a:xfrm flipV="1">
            <a:off x="10501742" y="6172200"/>
            <a:ext cx="1004458" cy="767041"/>
          </a:xfrm>
          <a:custGeom>
            <a:avLst/>
            <a:gdLst/>
            <a:ahLst/>
            <a:cxnLst/>
            <a:rect l="l" t="t" r="r" b="b"/>
            <a:pathLst>
              <a:path w="1506687" h="1150561">
                <a:moveTo>
                  <a:pt x="0" y="1150561"/>
                </a:moveTo>
                <a:lnTo>
                  <a:pt x="1506687" y="1150561"/>
                </a:lnTo>
                <a:lnTo>
                  <a:pt x="1506687" y="0"/>
                </a:lnTo>
                <a:lnTo>
                  <a:pt x="0" y="0"/>
                </a:lnTo>
                <a:lnTo>
                  <a:pt x="0" y="1150561"/>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12" name="TextBox 3">
            <a:extLst>
              <a:ext uri="{FF2B5EF4-FFF2-40B4-BE49-F238E27FC236}">
                <a16:creationId xmlns:a16="http://schemas.microsoft.com/office/drawing/2014/main" id="{DE7B9D31-2782-C009-7830-2400281E9A56}"/>
              </a:ext>
            </a:extLst>
          </p:cNvPr>
          <p:cNvSpPr txBox="1"/>
          <p:nvPr/>
        </p:nvSpPr>
        <p:spPr>
          <a:xfrm>
            <a:off x="1306644" y="286523"/>
            <a:ext cx="9974864" cy="701474"/>
          </a:xfrm>
          <a:prstGeom prst="rect">
            <a:avLst/>
          </a:prstGeom>
        </p:spPr>
        <p:txBody>
          <a:bodyPr wrap="square" lIns="0" tIns="0" rIns="0" bIns="0" rtlCol="0" anchor="t">
            <a:spAutoFit/>
          </a:bodyPr>
          <a:lstStyle/>
          <a:p>
            <a:pPr algn="ctr">
              <a:lnSpc>
                <a:spcPts val="6214"/>
              </a:lnSpc>
            </a:pPr>
            <a:r>
              <a:rPr lang="en-US" sz="3200" b="1" dirty="0">
                <a:latin typeface="Arial" panose="020B0604020202020204" pitchFamily="34" charset="0"/>
                <a:cs typeface="Arial" panose="020B0604020202020204" pitchFamily="34" charset="0"/>
              </a:rPr>
              <a:t>Spreading Awareness</a:t>
            </a:r>
            <a:endParaRPr lang="en-US" sz="3200" b="1" dirty="0">
              <a:solidFill>
                <a:srgbClr val="22423D"/>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8F6702C0-983B-708B-F53E-8699B628138D}"/>
              </a:ext>
            </a:extLst>
          </p:cNvPr>
          <p:cNvSpPr txBox="1"/>
          <p:nvPr/>
        </p:nvSpPr>
        <p:spPr>
          <a:xfrm>
            <a:off x="1528252" y="1468316"/>
            <a:ext cx="10166684" cy="3365024"/>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Target audience: Men that are 50 years and above.</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Encourage early diagnosis by use of the PSA test and symptom awareness.</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Conduct educational </a:t>
            </a:r>
            <a:r>
              <a:rPr lang="en-US" dirty="0" err="1">
                <a:effectLst/>
                <a:latin typeface="Arial" panose="020B0604020202020204" pitchFamily="34" charset="0"/>
                <a:cs typeface="Arial" panose="020B0604020202020204" pitchFamily="34" charset="0"/>
              </a:rPr>
              <a:t>programmes</a:t>
            </a:r>
            <a:r>
              <a:rPr lang="en-US" dirty="0">
                <a:effectLst/>
                <a:latin typeface="Arial" panose="020B0604020202020204" pitchFamily="34" charset="0"/>
                <a:cs typeface="Arial" panose="020B0604020202020204" pitchFamily="34" charset="0"/>
              </a:rPr>
              <a:t>, community events and testing days with no charges.</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Appeal to the audience by using posters, social media, and the blue ribbon for visual branding.</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Collaborate with GP clinics and local </a:t>
            </a:r>
            <a:r>
              <a:rPr lang="en-US" dirty="0" err="1">
                <a:effectLst/>
                <a:latin typeface="Arial" panose="020B0604020202020204" pitchFamily="34" charset="0"/>
                <a:cs typeface="Arial" panose="020B0604020202020204" pitchFamily="34" charset="0"/>
              </a:rPr>
              <a:t>organisations</a:t>
            </a:r>
            <a:r>
              <a:rPr lang="en-US" dirty="0">
                <a:effectLst/>
                <a:latin typeface="Arial" panose="020B0604020202020204" pitchFamily="34" charset="0"/>
                <a:cs typeface="Arial" panose="020B0604020202020204" pitchFamily="34" charset="0"/>
              </a:rPr>
              <a:t> to approach men at risk.</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Promote healthy lifestyle practices, such as physical activity, a healthy diet, and body weight.</a:t>
            </a:r>
          </a:p>
          <a:p>
            <a:pPr marL="285750" indent="-285750">
              <a:lnSpc>
                <a:spcPct val="150000"/>
              </a:lnSpc>
              <a:buFont typeface="Arial" panose="020B0604020202020204" pitchFamily="34" charset="0"/>
              <a:buChar char="•"/>
            </a:pPr>
            <a:r>
              <a:rPr lang="en-US" dirty="0">
                <a:effectLst/>
                <a:latin typeface="Arial" panose="020B0604020202020204" pitchFamily="34" charset="0"/>
                <a:cs typeface="Arial" panose="020B0604020202020204" pitchFamily="34" charset="0"/>
              </a:rPr>
              <a:t>Aim: To encourage a better understanding of prostate cancer, enhance the rates of early diagnosis, and decrease the rates of morbidity and mortality because of prostate cancer.</a:t>
            </a:r>
          </a:p>
        </p:txBody>
      </p:sp>
    </p:spTree>
    <p:extLst>
      <p:ext uri="{BB962C8B-B14F-4D97-AF65-F5344CB8AC3E}">
        <p14:creationId xmlns:p14="http://schemas.microsoft.com/office/powerpoint/2010/main" val="451792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685800" y="941293"/>
            <a:ext cx="10441008" cy="583942"/>
          </a:xfrm>
          <a:prstGeom prst="rect">
            <a:avLst/>
          </a:prstGeom>
        </p:spPr>
        <p:txBody>
          <a:bodyPr lIns="0" tIns="0" rIns="0" bIns="0" rtlCol="0" anchor="t">
            <a:spAutoFit/>
          </a:bodyPr>
          <a:lstStyle/>
          <a:p>
            <a:pPr>
              <a:lnSpc>
                <a:spcPts val="5134"/>
              </a:lnSpc>
              <a:spcBef>
                <a:spcPct val="0"/>
              </a:spcBef>
            </a:pPr>
            <a:r>
              <a:rPr lang="en-US" sz="3200" b="1" dirty="0">
                <a:solidFill>
                  <a:srgbClr val="001D39"/>
                </a:solidFill>
                <a:latin typeface="Arial" panose="020B0604020202020204" pitchFamily="34" charset="0"/>
                <a:ea typeface="TT Drugs Bold"/>
                <a:cs typeface="Arial" panose="020B0604020202020204" pitchFamily="34" charset="0"/>
                <a:sym typeface="TT Drugs Bold"/>
              </a:rPr>
              <a:t>Conclusion</a:t>
            </a:r>
            <a:endParaRPr lang="en-US" sz="2133" b="1" dirty="0">
              <a:solidFill>
                <a:srgbClr val="001D39"/>
              </a:solidFill>
              <a:latin typeface="Arial" panose="020B0604020202020204" pitchFamily="34" charset="0"/>
              <a:ea typeface="TT Drugs Bold"/>
              <a:cs typeface="Arial" panose="020B0604020202020204" pitchFamily="34" charset="0"/>
              <a:sym typeface="TT Drugs Bold"/>
            </a:endParaRPr>
          </a:p>
        </p:txBody>
      </p:sp>
      <p:sp>
        <p:nvSpPr>
          <p:cNvPr id="3" name="TextBox 3"/>
          <p:cNvSpPr txBox="1"/>
          <p:nvPr/>
        </p:nvSpPr>
        <p:spPr>
          <a:xfrm>
            <a:off x="685800" y="1787415"/>
            <a:ext cx="10723058" cy="3272691"/>
          </a:xfrm>
          <a:prstGeom prst="rect">
            <a:avLst/>
          </a:prstGeom>
        </p:spPr>
        <p:txBody>
          <a:bodyPr lIns="0" tIns="0" rIns="0" bIns="0" rtlCol="0" anchor="t">
            <a:spAutoFit/>
          </a:bodyPr>
          <a:lstStyle/>
          <a:p>
            <a:pPr algn="just">
              <a:lnSpc>
                <a:spcPct val="150000"/>
              </a:lnSpc>
            </a:pPr>
            <a:r>
              <a:rPr lang="en-US" dirty="0">
                <a:solidFill>
                  <a:srgbClr val="0F121F"/>
                </a:solidFill>
                <a:latin typeface="Arial" panose="020B0604020202020204" pitchFamily="34" charset="0"/>
                <a:ea typeface="Proxima Nova"/>
                <a:cs typeface="Arial" panose="020B0604020202020204" pitchFamily="34" charset="0"/>
                <a:sym typeface="Proxima Nova"/>
              </a:rPr>
              <a:t>The campaign titled Prostate Cancer Awareness: Power of Early Scanning and Diagnosis informs the public about the paramount role of early detection and active care of the health of men over the age of 50. The campaign will increase awareness about risk factors and healthy lifestyle </a:t>
            </a:r>
            <a:r>
              <a:rPr lang="en-US" dirty="0" err="1">
                <a:solidFill>
                  <a:srgbClr val="0F121F"/>
                </a:solidFill>
                <a:latin typeface="Arial" panose="020B0604020202020204" pitchFamily="34" charset="0"/>
                <a:ea typeface="Proxima Nova"/>
                <a:cs typeface="Arial" panose="020B0604020202020204" pitchFamily="34" charset="0"/>
                <a:sym typeface="Proxima Nova"/>
              </a:rPr>
              <a:t>behaviours</a:t>
            </a:r>
            <a:r>
              <a:rPr lang="en-US" dirty="0">
                <a:solidFill>
                  <a:srgbClr val="0F121F"/>
                </a:solidFill>
                <a:latin typeface="Arial" panose="020B0604020202020204" pitchFamily="34" charset="0"/>
                <a:ea typeface="Proxima Nova"/>
                <a:cs typeface="Arial" panose="020B0604020202020204" pitchFamily="34" charset="0"/>
                <a:sym typeface="Proxima Nova"/>
              </a:rPr>
              <a:t> and address the barriers to PSA testing with the aim of reducing the number of late-stage diagnoses and enhancing overall wellbeing. Workshops, community activities, social media, and GP partnerships are effective ways of involving men and reaching large numbers of people. Finally, promoting informed choice, frequent examinations, and </a:t>
            </a:r>
            <a:r>
              <a:rPr lang="en-US" dirty="0" err="1">
                <a:solidFill>
                  <a:srgbClr val="0F121F"/>
                </a:solidFill>
                <a:latin typeface="Arial" panose="020B0604020202020204" pitchFamily="34" charset="0"/>
                <a:ea typeface="Proxima Nova"/>
                <a:cs typeface="Arial" panose="020B0604020202020204" pitchFamily="34" charset="0"/>
                <a:sym typeface="Proxima Nova"/>
              </a:rPr>
              <a:t>behavioural</a:t>
            </a:r>
            <a:r>
              <a:rPr lang="en-US" dirty="0">
                <a:solidFill>
                  <a:srgbClr val="0F121F"/>
                </a:solidFill>
                <a:latin typeface="Arial" panose="020B0604020202020204" pitchFamily="34" charset="0"/>
                <a:ea typeface="Proxima Nova"/>
                <a:cs typeface="Arial" panose="020B0604020202020204" pitchFamily="34" charset="0"/>
                <a:sym typeface="Proxima Nova"/>
              </a:rPr>
              <a:t> change could help a great deal to enhance the survival rates, the quality of life, and social interaction among men at risk of prostate cancer.</a:t>
            </a:r>
          </a:p>
        </p:txBody>
      </p:sp>
      <p:sp>
        <p:nvSpPr>
          <p:cNvPr id="4" name="Freeform 4"/>
          <p:cNvSpPr/>
          <p:nvPr/>
        </p:nvSpPr>
        <p:spPr>
          <a:xfrm rot="5301520" flipH="1" flipV="1">
            <a:off x="718878" y="3322363"/>
            <a:ext cx="4131880" cy="7334699"/>
          </a:xfrm>
          <a:custGeom>
            <a:avLst/>
            <a:gdLst/>
            <a:ahLst/>
            <a:cxnLst/>
            <a:rect l="l" t="t" r="r" b="b"/>
            <a:pathLst>
              <a:path w="6197820" h="11002048">
                <a:moveTo>
                  <a:pt x="6197821" y="11002047"/>
                </a:moveTo>
                <a:lnTo>
                  <a:pt x="0" y="11002047"/>
                </a:lnTo>
                <a:lnTo>
                  <a:pt x="0" y="0"/>
                </a:lnTo>
                <a:lnTo>
                  <a:pt x="6197821" y="0"/>
                </a:lnTo>
                <a:lnTo>
                  <a:pt x="6197821" y="11002047"/>
                </a:lnTo>
                <a:close/>
              </a:path>
            </a:pathLst>
          </a:custGeom>
          <a:blipFill>
            <a:blip r:embed="rId3"/>
            <a:stretch>
              <a:fillRect/>
            </a:stretch>
          </a:blipFill>
        </p:spPr>
        <p:txBody>
          <a:bodyPr/>
          <a:lstStyle/>
          <a:p>
            <a:endParaRPr lang="en-US" sz="1200"/>
          </a:p>
        </p:txBody>
      </p:sp>
      <p:sp>
        <p:nvSpPr>
          <p:cNvPr id="5" name="Freeform 5"/>
          <p:cNvSpPr/>
          <p:nvPr/>
        </p:nvSpPr>
        <p:spPr>
          <a:xfrm flipH="1">
            <a:off x="7315200" y="5619658"/>
            <a:ext cx="4876800" cy="2101457"/>
          </a:xfrm>
          <a:custGeom>
            <a:avLst/>
            <a:gdLst/>
            <a:ahLst/>
            <a:cxnLst/>
            <a:rect l="l" t="t" r="r" b="b"/>
            <a:pathLst>
              <a:path w="7315200" h="3152186">
                <a:moveTo>
                  <a:pt x="7315200" y="0"/>
                </a:moveTo>
                <a:lnTo>
                  <a:pt x="0" y="0"/>
                </a:lnTo>
                <a:lnTo>
                  <a:pt x="0" y="3152186"/>
                </a:lnTo>
                <a:lnTo>
                  <a:pt x="7315200" y="3152186"/>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12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4D02C-0BDB-F3FD-D0D1-DEA4B1FC47CC}"/>
            </a:ext>
          </a:extLst>
        </p:cNvPr>
        <p:cNvGrpSpPr/>
        <p:nvPr/>
      </p:nvGrpSpPr>
      <p:grpSpPr>
        <a:xfrm>
          <a:off x="0" y="0"/>
          <a:ext cx="0" cy="0"/>
          <a:chOff x="0" y="0"/>
          <a:chExt cx="0" cy="0"/>
        </a:xfrm>
      </p:grpSpPr>
      <p:sp>
        <p:nvSpPr>
          <p:cNvPr id="5" name="Freeform 5">
            <a:extLst>
              <a:ext uri="{FF2B5EF4-FFF2-40B4-BE49-F238E27FC236}">
                <a16:creationId xmlns:a16="http://schemas.microsoft.com/office/drawing/2014/main" id="{3BC6A410-4911-4F67-A910-44885C285621}"/>
              </a:ext>
            </a:extLst>
          </p:cNvPr>
          <p:cNvSpPr/>
          <p:nvPr/>
        </p:nvSpPr>
        <p:spPr>
          <a:xfrm>
            <a:off x="-196704" y="-151828"/>
            <a:ext cx="749955" cy="749955"/>
          </a:xfrm>
          <a:custGeom>
            <a:avLst/>
            <a:gdLst/>
            <a:ahLst/>
            <a:cxnLst/>
            <a:rect l="l" t="t" r="r" b="b"/>
            <a:pathLst>
              <a:path w="1124933" h="1124933">
                <a:moveTo>
                  <a:pt x="0" y="0"/>
                </a:moveTo>
                <a:lnTo>
                  <a:pt x="1124934" y="0"/>
                </a:lnTo>
                <a:lnTo>
                  <a:pt x="1124934" y="1124934"/>
                </a:lnTo>
                <a:lnTo>
                  <a:pt x="0" y="11249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16" name="TextBox 16">
            <a:extLst>
              <a:ext uri="{FF2B5EF4-FFF2-40B4-BE49-F238E27FC236}">
                <a16:creationId xmlns:a16="http://schemas.microsoft.com/office/drawing/2014/main" id="{A90CBCE9-93E2-4E25-C39A-91EA86438610}"/>
              </a:ext>
            </a:extLst>
          </p:cNvPr>
          <p:cNvSpPr txBox="1"/>
          <p:nvPr/>
        </p:nvSpPr>
        <p:spPr>
          <a:xfrm>
            <a:off x="4509168" y="155074"/>
            <a:ext cx="3473612" cy="461665"/>
          </a:xfrm>
          <a:prstGeom prst="rect">
            <a:avLst/>
          </a:prstGeom>
        </p:spPr>
        <p:txBody>
          <a:bodyPr lIns="0" tIns="0" rIns="0" bIns="0" rtlCol="0" anchor="t">
            <a:spAutoFit/>
          </a:bodyPr>
          <a:lstStyle/>
          <a:p>
            <a:pPr algn="ctr">
              <a:lnSpc>
                <a:spcPts val="3616"/>
              </a:lnSpc>
            </a:pPr>
            <a:r>
              <a:rPr lang="en-GB" sz="3200" b="1" spc="-96" dirty="0">
                <a:solidFill>
                  <a:srgbClr val="000000"/>
                </a:solidFill>
                <a:latin typeface="Arial" panose="020B0604020202020204" pitchFamily="34" charset="0"/>
                <a:ea typeface="DM Sans Bold"/>
                <a:cs typeface="Arial" panose="020B0604020202020204" pitchFamily="34" charset="0"/>
                <a:sym typeface="DM Sans Bold"/>
              </a:rPr>
              <a:t>R</a:t>
            </a:r>
            <a:r>
              <a:rPr lang="en-US" sz="3200" b="1" spc="-96" dirty="0">
                <a:solidFill>
                  <a:srgbClr val="000000"/>
                </a:solidFill>
                <a:latin typeface="Arial" panose="020B0604020202020204" pitchFamily="34" charset="0"/>
                <a:ea typeface="DM Sans Bold"/>
                <a:cs typeface="Arial" panose="020B0604020202020204" pitchFamily="34" charset="0"/>
                <a:sym typeface="DM Sans Bold"/>
              </a:rPr>
              <a:t>efferences</a:t>
            </a:r>
          </a:p>
        </p:txBody>
      </p:sp>
      <p:sp>
        <p:nvSpPr>
          <p:cNvPr id="6" name="Rectangle 1">
            <a:extLst>
              <a:ext uri="{FF2B5EF4-FFF2-40B4-BE49-F238E27FC236}">
                <a16:creationId xmlns:a16="http://schemas.microsoft.com/office/drawing/2014/main" id="{2A585190-BB13-29E1-8DFA-2B3448503471}"/>
              </a:ext>
            </a:extLst>
          </p:cNvPr>
          <p:cNvSpPr>
            <a:spLocks noChangeArrowheads="1"/>
          </p:cNvSpPr>
          <p:nvPr/>
        </p:nvSpPr>
        <p:spPr bwMode="auto">
          <a:xfrm>
            <a:off x="445167" y="537434"/>
            <a:ext cx="11526253" cy="69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0960" tIns="30480" rIns="60960" bIns="30480" numCol="1" anchor="ctr" anchorCtr="0" compatLnSpc="1">
            <a:prstTxWarp prst="textNoShape">
              <a:avLst/>
            </a:prstTxWarp>
            <a:spAutoFit/>
          </a:bodyPr>
          <a:lstStyle/>
          <a:p>
            <a:pPr marL="228611" indent="-228611" defTabSz="609630" eaLnBrk="0" fontAlgn="base" hangingPunct="0">
              <a:spcBef>
                <a:spcPct val="0"/>
              </a:spcBef>
              <a:spcAft>
                <a:spcPct val="0"/>
              </a:spcAft>
              <a:buFont typeface="Arial" panose="020B0604020202020204" pitchFamily="34" charset="0"/>
              <a:buChar char="•"/>
            </a:pPr>
            <a:r>
              <a:rPr lang="en-US" sz="1600" dirty="0"/>
              <a:t>Cancer Research UK. (2024) </a:t>
            </a:r>
            <a:r>
              <a:rPr lang="en-US" sz="1600" i="1" dirty="0"/>
              <a:t>Prostate cancer statistics</a:t>
            </a:r>
            <a:r>
              <a:rPr lang="en-US" sz="1600" dirty="0"/>
              <a:t> [online]. Available at: </a:t>
            </a:r>
            <a:r>
              <a:rPr lang="en-US" sz="1600" dirty="0">
                <a:hlinkClick r:id="rId5"/>
              </a:rPr>
              <a:t>https://www.cancerresearchuk.org/health-professional/cancer-statistics/statistics-by-cancer-type/prostate-cancer</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Cancer Research UK (2025) </a:t>
            </a:r>
            <a:r>
              <a:rPr lang="en-US" sz="1600" i="1" dirty="0"/>
              <a:t>Prostate cancer statistics</a:t>
            </a:r>
            <a:r>
              <a:rPr lang="en-US" sz="1600" dirty="0"/>
              <a:t>. Available at: </a:t>
            </a:r>
            <a:r>
              <a:rPr lang="en-US" sz="1600" dirty="0">
                <a:hlinkClick r:id="rId5"/>
              </a:rPr>
              <a:t>https://www.cancerresearchuk.org/health-professional/cancer-statistics/statistics-by-cancer-type/prostate-cancer</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Prostate Cancer UK (2025) </a:t>
            </a:r>
            <a:r>
              <a:rPr lang="en-US" sz="1600" i="1" dirty="0"/>
              <a:t>Are you at risk?</a:t>
            </a:r>
            <a:r>
              <a:rPr lang="en-US" sz="1600" dirty="0"/>
              <a:t> Available at: </a:t>
            </a:r>
            <a:r>
              <a:rPr lang="en-US" sz="1600" dirty="0">
                <a:hlinkClick r:id="rId6"/>
              </a:rPr>
              <a:t>https://prostatecanceruk.org/prostate-information-and-support/risk-and-symptoms/are-you-at-risk/</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NHS (2025) </a:t>
            </a:r>
            <a:r>
              <a:rPr lang="en-US" sz="1600" i="1" dirty="0"/>
              <a:t>PSA test – NHS</a:t>
            </a:r>
            <a:r>
              <a:rPr lang="en-US" sz="1600" dirty="0"/>
              <a:t>. Available at: </a:t>
            </a:r>
            <a:r>
              <a:rPr lang="en-US" sz="1600" dirty="0">
                <a:hlinkClick r:id="rId7"/>
              </a:rPr>
              <a:t>https://www.nhs.uk/tests-and-treatments/psa-test/</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Department of Health &amp; Social Care (2024) </a:t>
            </a:r>
            <a:r>
              <a:rPr lang="en-US" sz="1600" i="1" dirty="0"/>
              <a:t>Prostate-specific antigen testing: explanation and implementation</a:t>
            </a:r>
            <a:r>
              <a:rPr lang="en-US" sz="1600" dirty="0"/>
              <a:t>. Available at: </a:t>
            </a:r>
            <a:r>
              <a:rPr lang="en-US" sz="1600" dirty="0">
                <a:hlinkClick r:id="rId8"/>
              </a:rPr>
              <a:t>https://www.gov.uk/government/publications/prostate-specific-antigen-testing-explanation-and-implementation</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UK National Screening Committee (2020) </a:t>
            </a:r>
            <a:r>
              <a:rPr lang="en-US" sz="1600" i="1" dirty="0"/>
              <a:t>Prostate cancer screening recommendation</a:t>
            </a:r>
            <a:r>
              <a:rPr lang="en-US" sz="1600" dirty="0"/>
              <a:t>. Available at: </a:t>
            </a:r>
            <a:r>
              <a:rPr lang="en-US" sz="1600" dirty="0">
                <a:hlinkClick r:id="rId9"/>
              </a:rPr>
              <a:t>https://view-health-screening-recommendations.service.gov.uk/prostate-cancer/</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Prostate Cancer UK (2025) </a:t>
            </a:r>
            <a:r>
              <a:rPr lang="en-US" sz="1600" i="1" dirty="0"/>
              <a:t>About us: who we are</a:t>
            </a:r>
            <a:r>
              <a:rPr lang="en-US" sz="1600" dirty="0"/>
              <a:t>. Available at: </a:t>
            </a:r>
            <a:r>
              <a:rPr lang="en-US" sz="1600" dirty="0">
                <a:hlinkClick r:id="rId10"/>
              </a:rPr>
              <a:t>https://prostatecanceruk.org/about-us/who-we-are/</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PROSTaid (2025) </a:t>
            </a:r>
            <a:r>
              <a:rPr lang="en-US" sz="1600" i="1" dirty="0"/>
              <a:t>About PROSTaid</a:t>
            </a:r>
            <a:r>
              <a:rPr lang="en-US" sz="1600" dirty="0"/>
              <a:t>. Available at: </a:t>
            </a:r>
            <a:r>
              <a:rPr lang="en-US" sz="1600" dirty="0">
                <a:hlinkClick r:id="rId11"/>
              </a:rPr>
              <a:t>https://prostaid.co.uk/about-prostaid/</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Prostate Cancer Support Association Kent (PCSA Kent) (2025) </a:t>
            </a:r>
            <a:r>
              <a:rPr lang="en-US" sz="1600" i="1" dirty="0"/>
              <a:t>About us</a:t>
            </a:r>
            <a:r>
              <a:rPr lang="en-US" sz="1600" dirty="0"/>
              <a:t>. Available at: </a:t>
            </a:r>
            <a:r>
              <a:rPr lang="en-US" sz="1600" dirty="0">
                <a:hlinkClick r:id="rId12"/>
              </a:rPr>
              <a:t>https://pcsakent.org/</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Ajzen, I. (1991) ‘The theory of planned behavior’, </a:t>
            </a:r>
            <a:r>
              <a:rPr lang="en-US" sz="1600" i="1" dirty="0"/>
              <a:t>Organizational Behavior and Human Decision Processes</a:t>
            </a:r>
            <a:r>
              <a:rPr lang="en-US" sz="1600" dirty="0"/>
              <a:t>, 50(2), pp. 179–211. Available at: https://doi.org/10.1016/0749-5978(91)90020-T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Rosenstock, I.M. (1974) ‘Historical origins of the health belief model’, </a:t>
            </a:r>
            <a:r>
              <a:rPr lang="en-US" sz="1600" i="1" dirty="0"/>
              <a:t>Health Education Monographs</a:t>
            </a:r>
            <a:r>
              <a:rPr lang="en-US" sz="1600" dirty="0"/>
              <a:t>, 2(4), pp. 328–335. Available at: </a:t>
            </a:r>
            <a:r>
              <a:rPr lang="en-US" sz="1600" dirty="0">
                <a:hlinkClick r:id="rId13"/>
              </a:rPr>
              <a:t>https://doi.org/10.1177/109019817400200403</a:t>
            </a:r>
            <a:r>
              <a:rPr lang="en-US" sz="1600" dirty="0"/>
              <a:t>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NHS (2025) Prostate cancer – Overview. Available at: https://www.nhs.uk/conditions/prostate-cancer/ (Accessed: 4 November 2025).</a:t>
            </a:r>
          </a:p>
          <a:p>
            <a:pPr marL="228611" indent="-228611" defTabSz="609630" eaLnBrk="0" fontAlgn="base" hangingPunct="0">
              <a:spcBef>
                <a:spcPct val="0"/>
              </a:spcBef>
              <a:spcAft>
                <a:spcPct val="0"/>
              </a:spcAft>
              <a:buFont typeface="Arial" panose="020B0604020202020204" pitchFamily="34" charset="0"/>
              <a:buChar char="•"/>
            </a:pPr>
            <a:r>
              <a:rPr lang="en-US" sz="1600" dirty="0"/>
              <a:t>Cancer Research UK (2025) What is prostate cancer? Available at: https://www.cancerresearchuk.org/about-cancer/prostate-cancer (Accessed: 4 November 2025).</a:t>
            </a:r>
          </a:p>
          <a:p>
            <a:pPr marL="228611" indent="-228611" defTabSz="609630" eaLnBrk="0" fontAlgn="base" hangingPunct="0">
              <a:spcBef>
                <a:spcPct val="0"/>
              </a:spcBef>
              <a:spcAft>
                <a:spcPct val="0"/>
              </a:spcAft>
              <a:buFont typeface="Arial" panose="020B0604020202020204" pitchFamily="34" charset="0"/>
              <a:buChar char="•"/>
            </a:pPr>
            <a:endParaRPr lang="en-US" sz="1600" dirty="0"/>
          </a:p>
          <a:p>
            <a:pPr marL="228611" indent="-228611" defTabSz="609630" eaLnBrk="0" fontAlgn="base" hangingPunct="0">
              <a:spcBef>
                <a:spcPct val="0"/>
              </a:spcBef>
              <a:spcAft>
                <a:spcPct val="0"/>
              </a:spcAft>
              <a:buFont typeface="Arial" panose="020B0604020202020204" pitchFamily="34" charset="0"/>
              <a:buChar char="•"/>
            </a:pPr>
            <a:endParaRPr lang="en-US" sz="1600" dirty="0"/>
          </a:p>
          <a:p>
            <a:pPr marL="228611" indent="-228611" defTabSz="609630" eaLnBrk="0" fontAlgn="base" hangingPunct="0">
              <a:spcBef>
                <a:spcPct val="0"/>
              </a:spcBef>
              <a:spcAft>
                <a:spcPct val="0"/>
              </a:spcAft>
              <a:buFont typeface="Arial" panose="020B0604020202020204" pitchFamily="34" charset="0"/>
              <a:buChar char="•"/>
            </a:pPr>
            <a:endParaRPr lang="en-US" altLang="en-US" sz="1600" dirty="0">
              <a:latin typeface="Arial" panose="020B0604020202020204" pitchFamily="34" charset="0"/>
            </a:endParaRPr>
          </a:p>
        </p:txBody>
      </p:sp>
    </p:spTree>
    <p:extLst>
      <p:ext uri="{BB962C8B-B14F-4D97-AF65-F5344CB8AC3E}">
        <p14:creationId xmlns:p14="http://schemas.microsoft.com/office/powerpoint/2010/main" val="30104306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92356" y="0"/>
            <a:ext cx="10820400" cy="6662218"/>
          </a:xfrm>
          <a:custGeom>
            <a:avLst/>
            <a:gdLst/>
            <a:ahLst/>
            <a:cxnLst/>
            <a:rect l="l" t="t" r="r" b="b"/>
            <a:pathLst>
              <a:path w="16230600" h="9993327">
                <a:moveTo>
                  <a:pt x="0" y="0"/>
                </a:moveTo>
                <a:lnTo>
                  <a:pt x="16230600" y="0"/>
                </a:lnTo>
                <a:lnTo>
                  <a:pt x="16230600" y="9993326"/>
                </a:lnTo>
                <a:lnTo>
                  <a:pt x="0" y="9993326"/>
                </a:lnTo>
                <a:lnTo>
                  <a:pt x="0" y="0"/>
                </a:lnTo>
                <a:close/>
              </a:path>
            </a:pathLst>
          </a:custGeom>
          <a:blipFill>
            <a:blip r:embed="rId2"/>
            <a:stretch>
              <a:fillRect t="-19905" b="-19905"/>
            </a:stretch>
          </a:blipFill>
        </p:spPr>
        <p:txBody>
          <a:bodyPr/>
          <a:lstStyle/>
          <a:p>
            <a:endParaRPr lang="en-US" sz="1200"/>
          </a:p>
        </p:txBody>
      </p:sp>
      <p:pic>
        <p:nvPicPr>
          <p:cNvPr id="3074" name="Picture 2" descr="THANK YOU! colorful typography banner THANK YOU! colorful vector typography banner thank you sign stock illustrations">
            <a:extLst>
              <a:ext uri="{FF2B5EF4-FFF2-40B4-BE49-F238E27FC236}">
                <a16:creationId xmlns:a16="http://schemas.microsoft.com/office/drawing/2014/main" id="{B2AADF9A-153E-0780-25CB-56AEB73AE9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1350" y="1723023"/>
            <a:ext cx="5829300" cy="2762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TotalTime>
  <Words>5084</Words>
  <Application>Microsoft Office PowerPoint</Application>
  <PresentationFormat>Widescreen</PresentationFormat>
  <Paragraphs>279</Paragraphs>
  <Slides>22</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Calibri Light</vt:lpstr>
      <vt:lpstr>Montserrat</vt:lpstr>
      <vt:lpstr>Montserrat 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Jashim Uddin</dc:creator>
  <cp:lastModifiedBy>MD SIZAN</cp:lastModifiedBy>
  <cp:revision>4</cp:revision>
  <dcterms:created xsi:type="dcterms:W3CDTF">2025-11-03T19:27:10Z</dcterms:created>
  <dcterms:modified xsi:type="dcterms:W3CDTF">2025-11-04T09:29:30Z</dcterms:modified>
</cp:coreProperties>
</file>