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5" d="100"/>
          <a:sy n="75" d="100"/>
        </p:scale>
        <p:origin x="-1616"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printerSettings" Target="printerSettings/printerSettings1.bin"/><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p>
            <a:fld id="{25021ACA-2A20-7340-83A5-DFB0FE58F6EE}" type="datetimeFigureOut">
              <a:rPr lang="en-US" smtClean="0"/>
              <a:t>25/01/2015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F92735-E1C5-CC43-841A-65F1ABBA4835}" type="slidenum">
              <a:rPr lang="en-US" smtClean="0"/>
              <a:t>‹#›</a:t>
            </a:fld>
            <a:endParaRPr lang="en-US"/>
          </a:p>
        </p:txBody>
      </p:sp>
    </p:spTree>
    <p:extLst>
      <p:ext uri="{BB962C8B-B14F-4D97-AF65-F5344CB8AC3E}">
        <p14:creationId xmlns:p14="http://schemas.microsoft.com/office/powerpoint/2010/main" val="3670892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25021ACA-2A20-7340-83A5-DFB0FE58F6EE}" type="datetimeFigureOut">
              <a:rPr lang="en-US" smtClean="0"/>
              <a:t>25/01/2015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F92735-E1C5-CC43-841A-65F1ABBA4835}" type="slidenum">
              <a:rPr lang="en-US" smtClean="0"/>
              <a:t>‹#›</a:t>
            </a:fld>
            <a:endParaRPr lang="en-US"/>
          </a:p>
        </p:txBody>
      </p:sp>
    </p:spTree>
    <p:extLst>
      <p:ext uri="{BB962C8B-B14F-4D97-AF65-F5344CB8AC3E}">
        <p14:creationId xmlns:p14="http://schemas.microsoft.com/office/powerpoint/2010/main" val="9897282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25021ACA-2A20-7340-83A5-DFB0FE58F6EE}" type="datetimeFigureOut">
              <a:rPr lang="en-US" smtClean="0"/>
              <a:t>25/01/2015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F92735-E1C5-CC43-841A-65F1ABBA4835}" type="slidenum">
              <a:rPr lang="en-US" smtClean="0"/>
              <a:t>‹#›</a:t>
            </a:fld>
            <a:endParaRPr lang="en-US"/>
          </a:p>
        </p:txBody>
      </p:sp>
    </p:spTree>
    <p:extLst>
      <p:ext uri="{BB962C8B-B14F-4D97-AF65-F5344CB8AC3E}">
        <p14:creationId xmlns:p14="http://schemas.microsoft.com/office/powerpoint/2010/main" val="3548654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p>
            <a:fld id="{25021ACA-2A20-7340-83A5-DFB0FE58F6EE}" type="datetimeFigureOut">
              <a:rPr lang="en-US" smtClean="0"/>
              <a:t>25/01/2015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F92735-E1C5-CC43-841A-65F1ABBA4835}" type="slidenum">
              <a:rPr lang="en-US" smtClean="0"/>
              <a:t>‹#›</a:t>
            </a:fld>
            <a:endParaRPr lang="en-US"/>
          </a:p>
        </p:txBody>
      </p:sp>
    </p:spTree>
    <p:extLst>
      <p:ext uri="{BB962C8B-B14F-4D97-AF65-F5344CB8AC3E}">
        <p14:creationId xmlns:p14="http://schemas.microsoft.com/office/powerpoint/2010/main" val="26882088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fld id="{25021ACA-2A20-7340-83A5-DFB0FE58F6EE}" type="datetimeFigureOut">
              <a:rPr lang="en-US" smtClean="0"/>
              <a:t>25/01/2015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BF92735-E1C5-CC43-841A-65F1ABBA4835}" type="slidenum">
              <a:rPr lang="en-US" smtClean="0"/>
              <a:t>‹#›</a:t>
            </a:fld>
            <a:endParaRPr lang="en-US"/>
          </a:p>
        </p:txBody>
      </p:sp>
    </p:spTree>
    <p:extLst>
      <p:ext uri="{BB962C8B-B14F-4D97-AF65-F5344CB8AC3E}">
        <p14:creationId xmlns:p14="http://schemas.microsoft.com/office/powerpoint/2010/main" val="3452629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fld id="{25021ACA-2A20-7340-83A5-DFB0FE58F6EE}" type="datetimeFigureOut">
              <a:rPr lang="en-US" smtClean="0"/>
              <a:t>25/01/2015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BF92735-E1C5-CC43-841A-65F1ABBA4835}" type="slidenum">
              <a:rPr lang="en-US" smtClean="0"/>
              <a:t>‹#›</a:t>
            </a:fld>
            <a:endParaRPr lang="en-US"/>
          </a:p>
        </p:txBody>
      </p:sp>
    </p:spTree>
    <p:extLst>
      <p:ext uri="{BB962C8B-B14F-4D97-AF65-F5344CB8AC3E}">
        <p14:creationId xmlns:p14="http://schemas.microsoft.com/office/powerpoint/2010/main" val="2059487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021ACA-2A20-7340-83A5-DFB0FE58F6EE}" type="datetimeFigureOut">
              <a:rPr lang="en-US" smtClean="0"/>
              <a:t>25/01/2015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BF92735-E1C5-CC43-841A-65F1ABBA4835}" type="slidenum">
              <a:rPr lang="en-US" smtClean="0"/>
              <a:t>‹#›</a:t>
            </a:fld>
            <a:endParaRPr lang="en-US"/>
          </a:p>
        </p:txBody>
      </p:sp>
    </p:spTree>
    <p:extLst>
      <p:ext uri="{BB962C8B-B14F-4D97-AF65-F5344CB8AC3E}">
        <p14:creationId xmlns:p14="http://schemas.microsoft.com/office/powerpoint/2010/main" val="807559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25021ACA-2A20-7340-83A5-DFB0FE58F6EE}" type="datetimeFigureOut">
              <a:rPr lang="en-US" smtClean="0"/>
              <a:t>25/01/2015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F92735-E1C5-CC43-841A-65F1ABBA4835}" type="slidenum">
              <a:rPr lang="en-US" smtClean="0"/>
              <a:t>‹#›</a:t>
            </a:fld>
            <a:endParaRPr lang="en-US"/>
          </a:p>
        </p:txBody>
      </p:sp>
    </p:spTree>
    <p:extLst>
      <p:ext uri="{BB962C8B-B14F-4D97-AF65-F5344CB8AC3E}">
        <p14:creationId xmlns:p14="http://schemas.microsoft.com/office/powerpoint/2010/main" val="1986665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25021ACA-2A20-7340-83A5-DFB0FE58F6EE}" type="datetimeFigureOut">
              <a:rPr lang="en-US" smtClean="0"/>
              <a:t>25/01/2015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BF92735-E1C5-CC43-841A-65F1ABBA4835}" type="slidenum">
              <a:rPr lang="en-US" smtClean="0"/>
              <a:t>‹#›</a:t>
            </a:fld>
            <a:endParaRPr lang="en-US"/>
          </a:p>
        </p:txBody>
      </p:sp>
    </p:spTree>
    <p:extLst>
      <p:ext uri="{BB962C8B-B14F-4D97-AF65-F5344CB8AC3E}">
        <p14:creationId xmlns:p14="http://schemas.microsoft.com/office/powerpoint/2010/main" val="42160340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25021ACA-2A20-7340-83A5-DFB0FE58F6EE}" type="datetimeFigureOut">
              <a:rPr lang="en-US" smtClean="0"/>
              <a:t>25/01/2015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F92735-E1C5-CC43-841A-65F1ABBA4835}" type="slidenum">
              <a:rPr lang="en-US" smtClean="0"/>
              <a:t>‹#›</a:t>
            </a:fld>
            <a:endParaRPr lang="en-US"/>
          </a:p>
        </p:txBody>
      </p:sp>
    </p:spTree>
    <p:extLst>
      <p:ext uri="{BB962C8B-B14F-4D97-AF65-F5344CB8AC3E}">
        <p14:creationId xmlns:p14="http://schemas.microsoft.com/office/powerpoint/2010/main" val="2155830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25021ACA-2A20-7340-83A5-DFB0FE58F6EE}" type="datetimeFigureOut">
              <a:rPr lang="en-US" smtClean="0"/>
              <a:t>25/01/2015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BF92735-E1C5-CC43-841A-65F1ABBA4835}" type="slidenum">
              <a:rPr lang="en-US" smtClean="0"/>
              <a:t>‹#›</a:t>
            </a:fld>
            <a:endParaRPr lang="en-US"/>
          </a:p>
        </p:txBody>
      </p:sp>
    </p:spTree>
    <p:extLst>
      <p:ext uri="{BB962C8B-B14F-4D97-AF65-F5344CB8AC3E}">
        <p14:creationId xmlns:p14="http://schemas.microsoft.com/office/powerpoint/2010/main" val="224065962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021ACA-2A20-7340-83A5-DFB0FE58F6EE}" type="datetimeFigureOut">
              <a:rPr lang="en-US" smtClean="0"/>
              <a:t>25/01/2015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F92735-E1C5-CC43-841A-65F1ABBA4835}" type="slidenum">
              <a:rPr lang="en-US" smtClean="0"/>
              <a:t>‹#›</a:t>
            </a:fld>
            <a:endParaRPr lang="en-US"/>
          </a:p>
        </p:txBody>
      </p:sp>
    </p:spTree>
    <p:extLst>
      <p:ext uri="{BB962C8B-B14F-4D97-AF65-F5344CB8AC3E}">
        <p14:creationId xmlns:p14="http://schemas.microsoft.com/office/powerpoint/2010/main" val="1200459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Classical Myth and Art</a:t>
            </a:r>
            <a:endParaRPr lang="en-US" dirty="0"/>
          </a:p>
        </p:txBody>
      </p:sp>
      <p:sp>
        <p:nvSpPr>
          <p:cNvPr id="3" name="Subtitle 2"/>
          <p:cNvSpPr>
            <a:spLocks noGrp="1"/>
          </p:cNvSpPr>
          <p:nvPr>
            <p:ph type="subTitle" idx="1"/>
          </p:nvPr>
        </p:nvSpPr>
        <p:spPr/>
        <p:txBody>
          <a:bodyPr/>
          <a:lstStyle/>
          <a:p>
            <a:r>
              <a:rPr lang="en-US" dirty="0" smtClean="0"/>
              <a:t>1</a:t>
            </a:r>
            <a:endParaRPr lang="en-US" dirty="0"/>
          </a:p>
        </p:txBody>
      </p:sp>
    </p:spTree>
    <p:extLst>
      <p:ext uri="{BB962C8B-B14F-4D97-AF65-F5344CB8AC3E}">
        <p14:creationId xmlns:p14="http://schemas.microsoft.com/office/powerpoint/2010/main" val="24866366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Frozen: myth or story?</a:t>
            </a:r>
            <a:endParaRPr lang="en-US" dirty="0"/>
          </a:p>
        </p:txBody>
      </p:sp>
      <p:pic>
        <p:nvPicPr>
          <p:cNvPr id="6" name="Content Placeholder 5"/>
          <p:cNvPicPr>
            <a:picLocks noGrp="1" noChangeAspect="1"/>
          </p:cNvPicPr>
          <p:nvPr>
            <p:ph idx="1"/>
          </p:nvPr>
        </p:nvPicPr>
        <p:blipFill>
          <a:blip r:embed="rId2"/>
          <a:srcRect l="4542" r="4542"/>
          <a:stretch>
            <a:fillRect/>
          </a:stretch>
        </p:blipFill>
        <p:spPr/>
      </p:pic>
    </p:spTree>
    <p:extLst>
      <p:ext uri="{BB962C8B-B14F-4D97-AF65-F5344CB8AC3E}">
        <p14:creationId xmlns:p14="http://schemas.microsoft.com/office/powerpoint/2010/main" val="2467512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Immanence of Myth (2011) Hunter S. Thompson</a:t>
            </a:r>
            <a:endParaRPr lang="en-US" dirty="0"/>
          </a:p>
        </p:txBody>
      </p:sp>
      <p:sp>
        <p:nvSpPr>
          <p:cNvPr id="3" name="Content Placeholder 2"/>
          <p:cNvSpPr>
            <a:spLocks noGrp="1"/>
          </p:cNvSpPr>
          <p:nvPr>
            <p:ph idx="1"/>
          </p:nvPr>
        </p:nvSpPr>
        <p:spPr/>
        <p:txBody>
          <a:bodyPr>
            <a:normAutofit fontScale="70000" lnSpcReduction="20000"/>
          </a:bodyPr>
          <a:lstStyle/>
          <a:p>
            <a:r>
              <a:rPr lang="en-US" dirty="0" smtClean="0"/>
              <a:t>We may use myths to explore why something is the way it is, or what we are to do with it, but a given myth remains just an interface. It is through us, through embodiment and direct interaction, that it is made immanent. There is no transcendent realm beyond the symbols, and in themselves, the symbols are empty shells. The myth is living because we are ever-changing and transitory. In other words, we are living, and myth too is living. It is a part of us, our mirror. It is like the moon in relation to the sun — without the sun, the moon would cast no light, but in the presence of the sun, it appears to have a light of its own. If this seems far-flung, consider this statement: coming world conflicts will be driven by ideological forces along cultural fault lines. In other words, by our ideas about ourselves, others, and the nature of the world we live in. Ideas are not just ideas, when they take hold of us.</a:t>
            </a:r>
            <a:endParaRPr lang="en-US" dirty="0"/>
          </a:p>
        </p:txBody>
      </p:sp>
    </p:spTree>
    <p:extLst>
      <p:ext uri="{BB962C8B-B14F-4D97-AF65-F5344CB8AC3E}">
        <p14:creationId xmlns:p14="http://schemas.microsoft.com/office/powerpoint/2010/main" val="2979912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Modern myths?</a:t>
            </a:r>
            <a:endParaRPr lang="en-US" dirty="0"/>
          </a:p>
        </p:txBody>
      </p:sp>
      <p:pic>
        <p:nvPicPr>
          <p:cNvPr id="4" name="Content Placeholder 3"/>
          <p:cNvPicPr>
            <a:picLocks noGrp="1" noChangeAspect="1"/>
          </p:cNvPicPr>
          <p:nvPr>
            <p:ph idx="1"/>
          </p:nvPr>
        </p:nvPicPr>
        <p:blipFill rotWithShape="1">
          <a:blip r:embed="rId2"/>
          <a:srcRect t="13379" b="31649"/>
          <a:stretch/>
        </p:blipFill>
        <p:spPr>
          <a:xfrm>
            <a:off x="728663" y="1727201"/>
            <a:ext cx="8229600" cy="4664605"/>
          </a:xfrm>
        </p:spPr>
      </p:pic>
    </p:spTree>
    <p:extLst>
      <p:ext uri="{BB962C8B-B14F-4D97-AF65-F5344CB8AC3E}">
        <p14:creationId xmlns:p14="http://schemas.microsoft.com/office/powerpoint/2010/main" val="2814623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558800" y="792163"/>
            <a:ext cx="8128000" cy="5334000"/>
          </a:xfrm>
          <a:prstGeom prst="rect">
            <a:avLst/>
          </a:prstGeom>
        </p:spPr>
      </p:pic>
    </p:spTree>
    <p:extLst>
      <p:ext uri="{BB962C8B-B14F-4D97-AF65-F5344CB8AC3E}">
        <p14:creationId xmlns:p14="http://schemas.microsoft.com/office/powerpoint/2010/main" val="2887789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srcRect t="30794" b="30794"/>
          <a:stretch>
            <a:fillRect/>
          </a:stretch>
        </p:blipFill>
        <p:spPr>
          <a:xfrm>
            <a:off x="457200" y="274638"/>
            <a:ext cx="8229600" cy="5414962"/>
          </a:xfrm>
        </p:spPr>
      </p:pic>
    </p:spTree>
    <p:extLst>
      <p:ext uri="{BB962C8B-B14F-4D97-AF65-F5344CB8AC3E}">
        <p14:creationId xmlns:p14="http://schemas.microsoft.com/office/powerpoint/2010/main" val="4534812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endParaRPr lang="en-US" dirty="0" smtClean="0"/>
          </a:p>
          <a:p>
            <a:pPr marL="0" indent="0">
              <a:buNone/>
            </a:pPr>
            <a:endParaRPr lang="en-US" dirty="0"/>
          </a:p>
        </p:txBody>
      </p:sp>
      <p:pic>
        <p:nvPicPr>
          <p:cNvPr id="4" name="Picture 3"/>
          <p:cNvPicPr>
            <a:picLocks noChangeAspect="1"/>
          </p:cNvPicPr>
          <p:nvPr/>
        </p:nvPicPr>
        <p:blipFill>
          <a:blip r:embed="rId2"/>
          <a:stretch>
            <a:fillRect/>
          </a:stretch>
        </p:blipFill>
        <p:spPr>
          <a:xfrm>
            <a:off x="0" y="529166"/>
            <a:ext cx="9144000" cy="5143500"/>
          </a:xfrm>
          <a:prstGeom prst="rect">
            <a:avLst/>
          </a:prstGeom>
        </p:spPr>
      </p:pic>
    </p:spTree>
    <p:extLst>
      <p:ext uri="{BB962C8B-B14F-4D97-AF65-F5344CB8AC3E}">
        <p14:creationId xmlns:p14="http://schemas.microsoft.com/office/powerpoint/2010/main" val="1085860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Ancient Myths: Heracles and the </a:t>
            </a:r>
            <a:r>
              <a:rPr lang="en-US" dirty="0" err="1" smtClean="0"/>
              <a:t>Nemean</a:t>
            </a:r>
            <a:r>
              <a:rPr lang="en-US" dirty="0" smtClean="0"/>
              <a:t> Lion</a:t>
            </a:r>
            <a:endParaRPr lang="en-US" dirty="0"/>
          </a:p>
        </p:txBody>
      </p:sp>
      <p:sp>
        <p:nvSpPr>
          <p:cNvPr id="3" name="Content Placeholder 2"/>
          <p:cNvSpPr>
            <a:spLocks noGrp="1"/>
          </p:cNvSpPr>
          <p:nvPr>
            <p:ph idx="1"/>
          </p:nvPr>
        </p:nvSpPr>
        <p:spPr/>
        <p:txBody>
          <a:bodyPr/>
          <a:lstStyle/>
          <a:p>
            <a:endParaRPr lang="en-US" dirty="0"/>
          </a:p>
        </p:txBody>
      </p:sp>
      <p:pic>
        <p:nvPicPr>
          <p:cNvPr id="4" name="Picture 3"/>
          <p:cNvPicPr>
            <a:picLocks noChangeAspect="1"/>
          </p:cNvPicPr>
          <p:nvPr/>
        </p:nvPicPr>
        <p:blipFill>
          <a:blip r:embed="rId2"/>
          <a:stretch>
            <a:fillRect/>
          </a:stretch>
        </p:blipFill>
        <p:spPr>
          <a:xfrm>
            <a:off x="2188633" y="2108200"/>
            <a:ext cx="4191000" cy="3314700"/>
          </a:xfrm>
          <a:prstGeom prst="rect">
            <a:avLst/>
          </a:prstGeom>
        </p:spPr>
      </p:pic>
    </p:spTree>
    <p:extLst>
      <p:ext uri="{BB962C8B-B14F-4D97-AF65-F5344CB8AC3E}">
        <p14:creationId xmlns:p14="http://schemas.microsoft.com/office/powerpoint/2010/main" val="469971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Prometheus creates humans from the earth</a:t>
            </a:r>
            <a:endParaRPr lang="en-US" dirty="0"/>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2667000" y="1739900"/>
            <a:ext cx="3810000" cy="3365500"/>
          </a:xfrm>
          <a:prstGeom prst="rect">
            <a:avLst/>
          </a:prstGeom>
        </p:spPr>
      </p:pic>
    </p:spTree>
    <p:extLst>
      <p:ext uri="{BB962C8B-B14F-4D97-AF65-F5344CB8AC3E}">
        <p14:creationId xmlns:p14="http://schemas.microsoft.com/office/powerpoint/2010/main" val="1728312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2143"/>
            <a:ext cx="8229600" cy="1143000"/>
          </a:xfrm>
        </p:spPr>
        <p:txBody>
          <a:bodyPr/>
          <a:lstStyle/>
          <a:p>
            <a:endParaRPr lang="en-US"/>
          </a:p>
        </p:txBody>
      </p:sp>
      <p:pic>
        <p:nvPicPr>
          <p:cNvPr id="4" name="Content Placeholder 3"/>
          <p:cNvPicPr>
            <a:picLocks noGrp="1" noChangeAspect="1"/>
          </p:cNvPicPr>
          <p:nvPr>
            <p:ph idx="1"/>
          </p:nvPr>
        </p:nvPicPr>
        <p:blipFill>
          <a:blip r:embed="rId2"/>
          <a:srcRect l="-84690" r="-84690"/>
          <a:stretch>
            <a:fillRect/>
          </a:stretch>
        </p:blipFill>
        <p:spPr>
          <a:xfrm>
            <a:off x="457200" y="609601"/>
            <a:ext cx="8229600" cy="5635096"/>
          </a:xfrm>
        </p:spPr>
      </p:pic>
    </p:spTree>
    <p:extLst>
      <p:ext uri="{BB962C8B-B14F-4D97-AF65-F5344CB8AC3E}">
        <p14:creationId xmlns:p14="http://schemas.microsoft.com/office/powerpoint/2010/main" val="25978156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Political mythology: JFK?</a:t>
            </a:r>
            <a:endParaRPr lang="en-US" dirty="0"/>
          </a:p>
        </p:txBody>
      </p:sp>
      <p:pic>
        <p:nvPicPr>
          <p:cNvPr id="4" name="Content Placeholder 3"/>
          <p:cNvPicPr>
            <a:picLocks noGrp="1" noChangeAspect="1"/>
          </p:cNvPicPr>
          <p:nvPr>
            <p:ph idx="1"/>
          </p:nvPr>
        </p:nvPicPr>
        <p:blipFill>
          <a:blip r:embed="rId2"/>
          <a:srcRect l="2870" r="2870"/>
          <a:stretch>
            <a:fillRect/>
          </a:stretch>
        </p:blipFill>
        <p:spPr/>
      </p:pic>
    </p:spTree>
    <p:extLst>
      <p:ext uri="{BB962C8B-B14F-4D97-AF65-F5344CB8AC3E}">
        <p14:creationId xmlns:p14="http://schemas.microsoft.com/office/powerpoint/2010/main" val="39595608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Political Myth</a:t>
            </a:r>
            <a:endParaRPr lang="en-US" dirty="0"/>
          </a:p>
        </p:txBody>
      </p:sp>
      <p:sp>
        <p:nvSpPr>
          <p:cNvPr id="3" name="Content Placeholder 2"/>
          <p:cNvSpPr>
            <a:spLocks noGrp="1"/>
          </p:cNvSpPr>
          <p:nvPr>
            <p:ph idx="1"/>
          </p:nvPr>
        </p:nvSpPr>
        <p:spPr/>
        <p:txBody>
          <a:bodyPr>
            <a:normAutofit lnSpcReduction="10000"/>
          </a:bodyPr>
          <a:lstStyle/>
          <a:p>
            <a:r>
              <a:rPr lang="en-US" dirty="0" smtClean="0"/>
              <a:t>In 2001, Christopher G. Flood described a working definition of a political myth as</a:t>
            </a:r>
          </a:p>
          <a:p>
            <a:pPr marL="0" indent="0">
              <a:buNone/>
            </a:pPr>
            <a:r>
              <a:rPr lang="en-US" b="1" dirty="0" smtClean="0"/>
              <a:t>	“</a:t>
            </a:r>
            <a:r>
              <a:rPr lang="en-US" dirty="0" smtClean="0"/>
              <a:t> </a:t>
            </a:r>
            <a:r>
              <a:rPr lang="en-US" dirty="0" smtClean="0">
                <a:effectLst/>
              </a:rPr>
              <a:t>an ideologically marked narrative which 	purports to give a true account of a set of 	past, present, or predicted political events 	and which is accepted as valid in its essentials 	by a social group.”</a:t>
            </a:r>
          </a:p>
          <a:p>
            <a:pPr marL="0" indent="0">
              <a:buNone/>
            </a:pPr>
            <a:endParaRPr lang="en-US" dirty="0"/>
          </a:p>
          <a:p>
            <a:pPr marL="0" indent="0">
              <a:buNone/>
            </a:pPr>
            <a:r>
              <a:rPr lang="en-US" dirty="0" err="1" smtClean="0"/>
              <a:t>Routledge</a:t>
            </a:r>
            <a:r>
              <a:rPr lang="en-US" dirty="0" smtClean="0"/>
              <a:t>, p.44.</a:t>
            </a:r>
            <a:endParaRPr lang="en-US" dirty="0"/>
          </a:p>
        </p:txBody>
      </p:sp>
    </p:spTree>
    <p:extLst>
      <p:ext uri="{BB962C8B-B14F-4D97-AF65-F5344CB8AC3E}">
        <p14:creationId xmlns:p14="http://schemas.microsoft.com/office/powerpoint/2010/main" val="35342764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Other types of myth?</a:t>
            </a:r>
            <a:br>
              <a:rPr lang="en-US" dirty="0" smtClean="0"/>
            </a:br>
            <a:endParaRPr lang="en-US" dirty="0"/>
          </a:p>
        </p:txBody>
      </p:sp>
      <p:sp>
        <p:nvSpPr>
          <p:cNvPr id="3" name="Content Placeholder 2"/>
          <p:cNvSpPr>
            <a:spLocks noGrp="1"/>
          </p:cNvSpPr>
          <p:nvPr>
            <p:ph idx="1"/>
          </p:nvPr>
        </p:nvSpPr>
        <p:spPr/>
        <p:txBody>
          <a:bodyPr/>
          <a:lstStyle/>
          <a:p>
            <a:r>
              <a:rPr lang="en-US" dirty="0" smtClean="0"/>
              <a:t>Next time, please bring an example of a modern myth (images v. good).</a:t>
            </a:r>
          </a:p>
          <a:p>
            <a:endParaRPr lang="en-US" dirty="0"/>
          </a:p>
          <a:p>
            <a:r>
              <a:rPr lang="en-US" dirty="0" smtClean="0"/>
              <a:t>How many types of myth are there? Political, personal, society-based…? </a:t>
            </a:r>
            <a:endParaRPr lang="en-US" dirty="0"/>
          </a:p>
        </p:txBody>
      </p:sp>
    </p:spTree>
    <p:extLst>
      <p:ext uri="{BB962C8B-B14F-4D97-AF65-F5344CB8AC3E}">
        <p14:creationId xmlns:p14="http://schemas.microsoft.com/office/powerpoint/2010/main" val="15787063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72</TotalTime>
  <Words>307</Words>
  <Application>Microsoft Macintosh PowerPoint</Application>
  <PresentationFormat>On-screen Show (4:3)</PresentationFormat>
  <Paragraphs>18</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Classical Myth and Art</vt:lpstr>
      <vt:lpstr>Frozen: myth or story?</vt:lpstr>
      <vt:lpstr>The Immanence of Myth (2011) Hunter S. Thompson</vt:lpstr>
      <vt:lpstr>Modern myths?</vt:lpstr>
      <vt:lpstr>PowerPoint Presentation</vt:lpstr>
      <vt:lpstr>PowerPoint Presentation</vt:lpstr>
      <vt:lpstr>PowerPoint Presentation</vt:lpstr>
      <vt:lpstr>Ancient Myths: Heracles and the Nemean Lion</vt:lpstr>
      <vt:lpstr>Prometheus creates humans from the earth</vt:lpstr>
      <vt:lpstr>PowerPoint Presentation</vt:lpstr>
      <vt:lpstr>Political mythology: JFK?</vt:lpstr>
      <vt:lpstr>Political Myth</vt:lpstr>
      <vt:lpstr>Other types of myth?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Classical Myth and Art</dc:title>
  <dc:creator>Jane Hood</dc:creator>
  <cp:lastModifiedBy>Jane Hood</cp:lastModifiedBy>
  <cp:revision>11</cp:revision>
  <dcterms:created xsi:type="dcterms:W3CDTF">2015-01-25T15:40:41Z</dcterms:created>
  <dcterms:modified xsi:type="dcterms:W3CDTF">2015-01-25T16:53:18Z</dcterms:modified>
</cp:coreProperties>
</file>