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7" r:id="rId3"/>
    <p:sldId id="260" r:id="rId4"/>
    <p:sldId id="259" r:id="rId5"/>
    <p:sldId id="270" r:id="rId6"/>
    <p:sldId id="272" r:id="rId7"/>
    <p:sldId id="266" r:id="rId8"/>
    <p:sldId id="273" r:id="rId9"/>
    <p:sldId id="277" r:id="rId10"/>
    <p:sldId id="282" r:id="rId11"/>
    <p:sldId id="283" r:id="rId12"/>
    <p:sldId id="271" r:id="rId13"/>
    <p:sldId id="278" r:id="rId14"/>
    <p:sldId id="279" r:id="rId15"/>
    <p:sldId id="280" r:id="rId16"/>
    <p:sldId id="286" r:id="rId17"/>
    <p:sldId id="285" r:id="rId18"/>
    <p:sldId id="287" r:id="rId19"/>
    <p:sldId id="288" r:id="rId20"/>
    <p:sldId id="290" r:id="rId21"/>
    <p:sldId id="293" r:id="rId22"/>
    <p:sldId id="294" r:id="rId23"/>
    <p:sldId id="295" r:id="rId24"/>
    <p:sldId id="296" r:id="rId25"/>
    <p:sldId id="298" r:id="rId26"/>
    <p:sldId id="300" r:id="rId27"/>
    <p:sldId id="299" r:id="rId28"/>
    <p:sldId id="30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EBFCFD52-7F12-A64C-AC19-9D54EDAE26FA}">
          <p14:sldIdLst>
            <p14:sldId id="256"/>
            <p14:sldId id="257"/>
            <p14:sldId id="260"/>
            <p14:sldId id="259"/>
            <p14:sldId id="270"/>
            <p14:sldId id="272"/>
            <p14:sldId id="266"/>
            <p14:sldId id="273"/>
            <p14:sldId id="277"/>
            <p14:sldId id="282"/>
            <p14:sldId id="283"/>
            <p14:sldId id="271"/>
            <p14:sldId id="278"/>
            <p14:sldId id="279"/>
            <p14:sldId id="280"/>
            <p14:sldId id="286"/>
            <p14:sldId id="285"/>
            <p14:sldId id="287"/>
            <p14:sldId id="288"/>
          </p14:sldIdLst>
        </p14:section>
        <p14:section name="Conclusion" id="{630D321B-7519-314D-944C-6839DCD99869}">
          <p14:sldIdLst>
            <p14:sldId id="290"/>
            <p14:sldId id="293"/>
            <p14:sldId id="294"/>
            <p14:sldId id="295"/>
            <p14:sldId id="296"/>
            <p14:sldId id="298"/>
          </p14:sldIdLst>
        </p14:section>
        <p14:section name="Reference List" id="{066686B2-5A37-A845-B60B-6F88DE7B04A8}">
          <p14:sldIdLst>
            <p14:sldId id="300"/>
            <p14:sldId id="299"/>
            <p14:sldId id="30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29000"/>
    <a:srgbClr val="945200"/>
    <a:srgbClr val="FF40FF"/>
    <a:srgbClr val="FFFD78"/>
    <a:srgbClr val="FF8AD8"/>
    <a:srgbClr val="D883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0554B-7F78-944E-A0E0-84200DE7E6C4}" v="65" dt="2020-07-09T12:51:12.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338"/>
    <p:restoredTop sz="92318"/>
  </p:normalViewPr>
  <p:slideViewPr>
    <p:cSldViewPr snapToGrid="0" snapToObjects="1">
      <p:cViewPr varScale="1">
        <p:scale>
          <a:sx n="117" d="100"/>
          <a:sy n="117" d="100"/>
        </p:scale>
        <p:origin x="720" y="168"/>
      </p:cViewPr>
      <p:guideLst/>
    </p:cSldViewPr>
  </p:slideViewPr>
  <p:notesTextViewPr>
    <p:cViewPr>
      <p:scale>
        <a:sx n="110" d="100"/>
        <a:sy n="11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9B09B0-3195-AB42-BFDE-FD3535109ED2}" type="datetimeFigureOut">
              <a:rPr lang="en-US" smtClean="0"/>
              <a:t>7/9/20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E67388-8305-0C48-B417-F987F3878E09}" type="slidenum">
              <a:rPr lang="en-US" smtClean="0"/>
              <a:t>‹#›</a:t>
            </a:fld>
            <a:endParaRPr lang="en-US"/>
          </a:p>
        </p:txBody>
      </p:sp>
    </p:spTree>
    <p:extLst>
      <p:ext uri="{BB962C8B-B14F-4D97-AF65-F5344CB8AC3E}">
        <p14:creationId xmlns:p14="http://schemas.microsoft.com/office/powerpoint/2010/main" val="4131004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s://www.youtube.com/watch?v=0af00UcTO-c" TargetMode="External"/><Relationship Id="rId3" Type="http://schemas.openxmlformats.org/officeDocument/2006/relationships/hyperlink" Target="https://www.ebrd.com/downloads/research/transition/tr14b.pdf" TargetMode="External"/><Relationship Id="rId7" Type="http://schemas.openxmlformats.org/officeDocument/2006/relationships/hyperlink" Target="https://www.telegraph.co.uk/business/new-work-culture/creativity-in-business/"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skillsyouneed.com/ps/reflective-practice.html#:~:text=Reflective%20practice%20has%20huge%20benefits,active%20engagement%20in%20work%20processes" TargetMode="External"/><Relationship Id="rId5" Type="http://schemas.openxmlformats.org/officeDocument/2006/relationships/hyperlink" Target="https://www.youtube.com/watch?v=TtsM9VGNlII&amp;t=15s" TargetMode="External"/><Relationship Id="rId4" Type="http://schemas.openxmlformats.org/officeDocument/2006/relationships/hyperlink" Target="https://www.eln.io/blog/gibbs-reflective-cycle-model-1988" TargetMode="External"/></Relationships>
</file>

<file path=ppt/notesSlides/_rels/notesSlide23.xml.rels><?xml version="1.0" encoding="UTF-8" standalone="yes"?>
<Relationships xmlns="http://schemas.openxmlformats.org/package/2006/relationships"><Relationship Id="rId8" Type="http://schemas.openxmlformats.org/officeDocument/2006/relationships/hyperlink" Target="https://www.youtube.com/watch?v=0af00UcTO-c" TargetMode="External"/><Relationship Id="rId3" Type="http://schemas.openxmlformats.org/officeDocument/2006/relationships/hyperlink" Target="https://www.ebrd.com/downloads/research/transition/tr14b.pdf" TargetMode="External"/><Relationship Id="rId7" Type="http://schemas.openxmlformats.org/officeDocument/2006/relationships/hyperlink" Target="https://www.telegraph.co.uk/business/new-work-culture/creativity-in-business/"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skillsyouneed.com/ps/reflective-practice.html#:~:text=Reflective%20practice%20has%20huge%20benefits,active%20engagement%20in%20work%20processes" TargetMode="External"/><Relationship Id="rId5" Type="http://schemas.openxmlformats.org/officeDocument/2006/relationships/hyperlink" Target="https://www.youtube.com/watch?v=TtsM9VGNlII&amp;t=15s" TargetMode="External"/><Relationship Id="rId4" Type="http://schemas.openxmlformats.org/officeDocument/2006/relationships/hyperlink" Target="https://www.eln.io/blog/gibbs-reflective-cycle-model-1988"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This Presentation is a critical reflection on what I have learned and discovered as a result of studying this module; innovation and creativity</a:t>
            </a:r>
          </a:p>
          <a:p>
            <a:pPr marL="171450" indent="-171450">
              <a:buFont typeface="Arial" panose="020B0604020202020204" pitchFamily="34" charset="0"/>
              <a:buChar char="•"/>
            </a:pPr>
            <a:r>
              <a:rPr lang="en-US" dirty="0"/>
              <a:t>I have applied Gibbs reflective model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FFE67388-8305-0C48-B417-F987F3878E09}" type="slidenum">
              <a:rPr lang="en-US" smtClean="0"/>
              <a:t>2</a:t>
            </a:fld>
            <a:endParaRPr lang="en-US"/>
          </a:p>
        </p:txBody>
      </p:sp>
    </p:spTree>
    <p:extLst>
      <p:ext uri="{BB962C8B-B14F-4D97-AF65-F5344CB8AC3E}">
        <p14:creationId xmlns:p14="http://schemas.microsoft.com/office/powerpoint/2010/main" val="1429791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3</a:t>
            </a:fld>
            <a:endParaRPr lang="en-US"/>
          </a:p>
        </p:txBody>
      </p:sp>
    </p:spTree>
    <p:extLst>
      <p:ext uri="{BB962C8B-B14F-4D97-AF65-F5344CB8AC3E}">
        <p14:creationId xmlns:p14="http://schemas.microsoft.com/office/powerpoint/2010/main" val="713313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purpose of this presentation I have applied the Gibbs model of reflection, This model is a reflective model – is to help people learn from experience.</a:t>
            </a:r>
          </a:p>
          <a:p>
            <a:endParaRPr lang="en-US" dirty="0"/>
          </a:p>
        </p:txBody>
      </p:sp>
      <p:sp>
        <p:nvSpPr>
          <p:cNvPr id="4" name="Slide Number Placeholder 3"/>
          <p:cNvSpPr>
            <a:spLocks noGrp="1"/>
          </p:cNvSpPr>
          <p:nvPr>
            <p:ph type="sldNum" sz="quarter" idx="5"/>
          </p:nvPr>
        </p:nvSpPr>
        <p:spPr/>
        <p:txBody>
          <a:bodyPr/>
          <a:lstStyle/>
          <a:p>
            <a:fld id="{FFE67388-8305-0C48-B417-F987F3878E09}" type="slidenum">
              <a:rPr lang="en-US" smtClean="0"/>
              <a:t>4</a:t>
            </a:fld>
            <a:endParaRPr lang="en-US"/>
          </a:p>
        </p:txBody>
      </p:sp>
    </p:spTree>
    <p:extLst>
      <p:ext uri="{BB962C8B-B14F-4D97-AF65-F5344CB8AC3E}">
        <p14:creationId xmlns:p14="http://schemas.microsoft.com/office/powerpoint/2010/main" val="1279592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Description – </a:t>
            </a:r>
          </a:p>
          <a:p>
            <a:pPr marL="171450" indent="-171450" algn="l">
              <a:buFont typeface="Arial" panose="020B0604020202020204" pitchFamily="34" charset="0"/>
              <a:buChar char="•"/>
            </a:pPr>
            <a:r>
              <a:rPr lang="en-GB" dirty="0"/>
              <a:t>the week 1 topic is What is innovation? in this session the tutor demonstrated the activities. </a:t>
            </a:r>
          </a:p>
          <a:p>
            <a:pPr marL="171450" indent="-171450" algn="l">
              <a:buFont typeface="Arial" panose="020B0604020202020204" pitchFamily="34" charset="0"/>
              <a:buChar char="•"/>
            </a:pPr>
            <a:r>
              <a:rPr lang="en-GB" dirty="0"/>
              <a:t>Tutor explained the benefit of watching the videos uploaded. </a:t>
            </a:r>
          </a:p>
          <a:p>
            <a:pPr marL="0" indent="0" algn="l">
              <a:buFont typeface="Arial" panose="020B0604020202020204" pitchFamily="34" charset="0"/>
              <a:buNone/>
            </a:pPr>
            <a:r>
              <a:rPr lang="en-GB" dirty="0"/>
              <a:t>Feelings -  </a:t>
            </a:r>
          </a:p>
          <a:p>
            <a:pPr marL="171450" indent="-171450" algn="l">
              <a:buFont typeface="Arial" panose="020B0604020202020204" pitchFamily="34" charset="0"/>
              <a:buChar char="•"/>
            </a:pPr>
            <a:r>
              <a:rPr lang="en-GB" sz="1200" dirty="0">
                <a:solidFill>
                  <a:schemeClr val="bg1"/>
                </a:solidFill>
              </a:rPr>
              <a:t>I initially thought that innovation and creativity meant the same thing, </a:t>
            </a:r>
          </a:p>
          <a:p>
            <a:pPr marL="285750" indent="-285750">
              <a:buFont typeface="Arial" panose="020B0604020202020204" pitchFamily="34" charset="0"/>
              <a:buChar char="•"/>
            </a:pPr>
            <a:r>
              <a:rPr lang="en-GB" sz="1200" dirty="0">
                <a:solidFill>
                  <a:schemeClr val="bg1"/>
                </a:solidFill>
              </a:rPr>
              <a:t>I could not differentiate invention and innovation</a:t>
            </a:r>
          </a:p>
          <a:p>
            <a:pPr marL="285750" indent="-285750">
              <a:buFont typeface="Arial" panose="020B0604020202020204" pitchFamily="34" charset="0"/>
              <a:buChar char="•"/>
            </a:pPr>
            <a:r>
              <a:rPr lang="en-GB" sz="1200" dirty="0">
                <a:solidFill>
                  <a:schemeClr val="bg1"/>
                </a:solidFill>
              </a:rPr>
              <a:t>Video activity was long and I could not concentrate properly</a:t>
            </a:r>
          </a:p>
          <a:p>
            <a:r>
              <a:rPr lang="en-GB" dirty="0"/>
              <a:t>Evaluation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session was good, the activities were enjoyable as it was challenging to do research for the tasks</a:t>
            </a:r>
          </a:p>
          <a:p>
            <a:r>
              <a:rPr lang="en-GB" dirty="0"/>
              <a:t>Analysis </a:t>
            </a:r>
          </a:p>
          <a:p>
            <a:pPr marL="285750" indent="-285750">
              <a:buFont typeface="Arial" panose="020B0604020202020204" pitchFamily="34" charset="0"/>
              <a:buChar char="•"/>
            </a:pPr>
            <a:r>
              <a:rPr lang="en-GB" sz="1200" dirty="0"/>
              <a:t>distinguish invention and innovation</a:t>
            </a:r>
          </a:p>
          <a:p>
            <a:pPr marL="285750" indent="-285750">
              <a:buFont typeface="Arial" panose="020B0604020202020204" pitchFamily="34" charset="0"/>
              <a:buChar char="•"/>
            </a:pPr>
            <a:r>
              <a:rPr lang="en-GB" sz="1200" dirty="0"/>
              <a:t>Invention area result of invention</a:t>
            </a:r>
          </a:p>
          <a:p>
            <a:pPr marL="285750" indent="-285750">
              <a:buFont typeface="Arial" panose="020B0604020202020204" pitchFamily="34" charset="0"/>
              <a:buChar char="•"/>
            </a:pPr>
            <a:r>
              <a:rPr lang="en-GB" sz="1200" dirty="0"/>
              <a:t>Generic understanding of the types of innovation – however required further research and reading to understand each type of innovation</a:t>
            </a:r>
          </a:p>
          <a:p>
            <a:pPr marL="285750" indent="-285750">
              <a:buFont typeface="Arial" panose="020B0604020202020204" pitchFamily="34" charset="0"/>
              <a:buChar char="•"/>
            </a:pPr>
            <a:r>
              <a:rPr lang="en-GB" sz="1200" dirty="0"/>
              <a:t>Established some of the top innovators</a:t>
            </a:r>
          </a:p>
          <a:p>
            <a:pPr marL="285750" indent="-285750">
              <a:buFont typeface="Arial" panose="020B0604020202020204" pitchFamily="34" charset="0"/>
              <a:buChar char="•"/>
            </a:pPr>
            <a:r>
              <a:rPr lang="en-GB" sz="1200" dirty="0"/>
              <a:t>I have found that I have an innovate mindset</a:t>
            </a:r>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7</a:t>
            </a:fld>
            <a:endParaRPr lang="en-US"/>
          </a:p>
        </p:txBody>
      </p:sp>
    </p:spTree>
    <p:extLst>
      <p:ext uri="{BB962C8B-B14F-4D97-AF65-F5344CB8AC3E}">
        <p14:creationId xmlns:p14="http://schemas.microsoft.com/office/powerpoint/2010/main" val="669441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p>
          <a:p>
            <a:pPr marL="285750" indent="-285750" algn="just">
              <a:buFont typeface="Arial" panose="020B0604020202020204" pitchFamily="34" charset="0"/>
              <a:buChar char="•"/>
            </a:pPr>
            <a:r>
              <a:rPr lang="en-GB" sz="1200" dirty="0">
                <a:solidFill>
                  <a:schemeClr val="bg1"/>
                </a:solidFill>
              </a:rPr>
              <a:t>I do not believe anything could have been changed </a:t>
            </a:r>
          </a:p>
          <a:p>
            <a:pPr marL="285750" indent="-285750">
              <a:buFont typeface="Arial" panose="020B0604020202020204" pitchFamily="34" charset="0"/>
              <a:buChar char="•"/>
            </a:pPr>
            <a:r>
              <a:rPr lang="en-GB" sz="1200" dirty="0">
                <a:solidFill>
                  <a:schemeClr val="bg1"/>
                </a:solidFill>
              </a:rPr>
              <a:t>I would want to be participative in activities such as; analysing different innovation opportunities and and what is general change in organisations</a:t>
            </a:r>
          </a:p>
          <a:p>
            <a:pPr marL="285750" indent="-285750">
              <a:buFont typeface="Arial" panose="020B0604020202020204" pitchFamily="34" charset="0"/>
              <a:buChar char="•"/>
            </a:pPr>
            <a:r>
              <a:rPr lang="en-GB" sz="1200" dirty="0">
                <a:solidFill>
                  <a:schemeClr val="bg1"/>
                </a:solidFill>
              </a:rPr>
              <a:t>I would suggest shorter clips or videos this will enable me to stay engaged and help with concentration.</a:t>
            </a:r>
          </a:p>
          <a:p>
            <a:r>
              <a:rPr lang="en-GB" dirty="0"/>
              <a:t>Action Plan</a:t>
            </a:r>
          </a:p>
          <a:p>
            <a:pPr marL="285750" indent="-285750">
              <a:buFont typeface="Arial" panose="020B0604020202020204" pitchFamily="34" charset="0"/>
              <a:buChar char="•"/>
            </a:pPr>
            <a:r>
              <a:rPr lang="en-GB" sz="1200" dirty="0"/>
              <a:t>Activities on case studies to see the innovation by organisations</a:t>
            </a:r>
          </a:p>
          <a:p>
            <a:pPr marL="285750" indent="-285750">
              <a:buFont typeface="Arial" panose="020B0604020202020204" pitchFamily="34" charset="0"/>
              <a:buChar char="•"/>
            </a:pPr>
            <a:r>
              <a:rPr lang="en-GB" sz="1200" dirty="0"/>
              <a:t>Video clips to be shorter to keep students engaged and not get distracted </a:t>
            </a:r>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8</a:t>
            </a:fld>
            <a:endParaRPr lang="en-US"/>
          </a:p>
        </p:txBody>
      </p:sp>
    </p:spTree>
    <p:extLst>
      <p:ext uri="{BB962C8B-B14F-4D97-AF65-F5344CB8AC3E}">
        <p14:creationId xmlns:p14="http://schemas.microsoft.com/office/powerpoint/2010/main" val="867191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Continued – reflection on learning week 2</a:t>
            </a:r>
          </a:p>
        </p:txBody>
      </p:sp>
      <p:sp>
        <p:nvSpPr>
          <p:cNvPr id="4" name="Slide Number Placeholder 3"/>
          <p:cNvSpPr>
            <a:spLocks noGrp="1"/>
          </p:cNvSpPr>
          <p:nvPr>
            <p:ph type="sldNum" sz="quarter" idx="5"/>
          </p:nvPr>
        </p:nvSpPr>
        <p:spPr/>
        <p:txBody>
          <a:bodyPr/>
          <a:lstStyle/>
          <a:p>
            <a:fld id="{FFE67388-8305-0C48-B417-F987F3878E09}" type="slidenum">
              <a:rPr lang="en-US" smtClean="0"/>
              <a:t>9</a:t>
            </a:fld>
            <a:endParaRPr lang="en-US"/>
          </a:p>
        </p:txBody>
      </p:sp>
    </p:spTree>
    <p:extLst>
      <p:ext uri="{BB962C8B-B14F-4D97-AF65-F5344CB8AC3E}">
        <p14:creationId xmlns:p14="http://schemas.microsoft.com/office/powerpoint/2010/main" val="3757620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Continued – reflection on learning week 2</a:t>
            </a:r>
          </a:p>
        </p:txBody>
      </p:sp>
      <p:sp>
        <p:nvSpPr>
          <p:cNvPr id="4" name="Slide Number Placeholder 3"/>
          <p:cNvSpPr>
            <a:spLocks noGrp="1"/>
          </p:cNvSpPr>
          <p:nvPr>
            <p:ph type="sldNum" sz="quarter" idx="5"/>
          </p:nvPr>
        </p:nvSpPr>
        <p:spPr/>
        <p:txBody>
          <a:bodyPr/>
          <a:lstStyle/>
          <a:p>
            <a:fld id="{FFE67388-8305-0C48-B417-F987F3878E09}" type="slidenum">
              <a:rPr lang="en-US" smtClean="0"/>
              <a:t>10</a:t>
            </a:fld>
            <a:endParaRPr lang="en-US"/>
          </a:p>
        </p:txBody>
      </p:sp>
    </p:spTree>
    <p:extLst>
      <p:ext uri="{BB962C8B-B14F-4D97-AF65-F5344CB8AC3E}">
        <p14:creationId xmlns:p14="http://schemas.microsoft.com/office/powerpoint/2010/main" val="1292672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Continued – reflection on learning week 2</a:t>
            </a:r>
          </a:p>
        </p:txBody>
      </p:sp>
      <p:sp>
        <p:nvSpPr>
          <p:cNvPr id="4" name="Slide Number Placeholder 3"/>
          <p:cNvSpPr>
            <a:spLocks noGrp="1"/>
          </p:cNvSpPr>
          <p:nvPr>
            <p:ph type="sldNum" sz="quarter" idx="5"/>
          </p:nvPr>
        </p:nvSpPr>
        <p:spPr/>
        <p:txBody>
          <a:bodyPr/>
          <a:lstStyle/>
          <a:p>
            <a:fld id="{FFE67388-8305-0C48-B417-F987F3878E09}" type="slidenum">
              <a:rPr lang="en-US" smtClean="0"/>
              <a:t>11</a:t>
            </a:fld>
            <a:endParaRPr lang="en-US"/>
          </a:p>
        </p:txBody>
      </p:sp>
    </p:spTree>
    <p:extLst>
      <p:ext uri="{BB962C8B-B14F-4D97-AF65-F5344CB8AC3E}">
        <p14:creationId xmlns:p14="http://schemas.microsoft.com/office/powerpoint/2010/main" val="3490025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Description</a:t>
            </a:r>
          </a:p>
          <a:p>
            <a:pPr marL="285750" indent="-285750">
              <a:buFont typeface="Arial" panose="020B0604020202020204" pitchFamily="34" charset="0"/>
              <a:buChar char="•"/>
            </a:pPr>
            <a:r>
              <a:rPr lang="en-GB" dirty="0"/>
              <a:t>Innovation Models</a:t>
            </a:r>
          </a:p>
          <a:p>
            <a:pPr marL="285750" indent="-285750">
              <a:buFont typeface="Arial" panose="020B0604020202020204" pitchFamily="34" charset="0"/>
              <a:buChar char="•"/>
            </a:pPr>
            <a:r>
              <a:rPr lang="en-GB" dirty="0"/>
              <a:t>The session began with tutor demonstrating the activities on Moodle.</a:t>
            </a:r>
          </a:p>
          <a:p>
            <a:pPr marL="285750" indent="-285750">
              <a:buFont typeface="Arial" panose="020B0604020202020204" pitchFamily="34" charset="0"/>
              <a:buChar char="•"/>
            </a:pPr>
            <a:r>
              <a:rPr lang="en-GB" dirty="0"/>
              <a:t>Kahoot quiz to recap innovation </a:t>
            </a:r>
          </a:p>
          <a:p>
            <a:pPr marL="285750" indent="-285750">
              <a:buFont typeface="Arial" panose="020B0604020202020204" pitchFamily="34" charset="0"/>
              <a:buChar char="•"/>
            </a:pPr>
            <a:r>
              <a:rPr lang="en-GB" dirty="0"/>
              <a:t>Introduction to Open/Closed innovation model</a:t>
            </a:r>
          </a:p>
          <a:p>
            <a:pPr marL="285750" indent="-285750">
              <a:buFont typeface="Arial" panose="020B0604020202020204" pitchFamily="34" charset="0"/>
              <a:buChar char="•"/>
            </a:pPr>
            <a:r>
              <a:rPr lang="en-GB" dirty="0"/>
              <a:t>Case study video</a:t>
            </a:r>
          </a:p>
          <a:p>
            <a:pPr marL="285750" indent="-285750">
              <a:buFont typeface="Arial" panose="020B0604020202020204" pitchFamily="34" charset="0"/>
              <a:buChar char="•"/>
            </a:pPr>
            <a:r>
              <a:rPr lang="en-GB" dirty="0"/>
              <a:t>The innovation Process</a:t>
            </a:r>
          </a:p>
          <a:p>
            <a:pPr marL="285750" indent="-285750">
              <a:buFont typeface="Arial" panose="020B0604020202020204" pitchFamily="34" charset="0"/>
              <a:buChar char="•"/>
            </a:pPr>
            <a:r>
              <a:rPr lang="en-GB" dirty="0"/>
              <a:t>The innovation Space</a:t>
            </a:r>
          </a:p>
          <a:p>
            <a:r>
              <a:rPr lang="en-GB" dirty="0"/>
              <a:t>Feelings </a:t>
            </a:r>
          </a:p>
          <a:p>
            <a:pPr marL="171450" indent="-171450">
              <a:buFont typeface="Arial" panose="020B0604020202020204" pitchFamily="34" charset="0"/>
              <a:buChar char="•"/>
            </a:pPr>
            <a:r>
              <a:rPr lang="en-GB" dirty="0"/>
              <a:t>The Kahoot quiz was challenging as there were unfamiliar questions of what innovation is in an organisation context</a:t>
            </a:r>
          </a:p>
          <a:p>
            <a:pPr marL="171450" indent="-171450">
              <a:buFont typeface="Arial" panose="020B0604020202020204" pitchFamily="34" charset="0"/>
              <a:buChar char="•"/>
            </a:pPr>
            <a:r>
              <a:rPr lang="en-GB" dirty="0"/>
              <a:t>This session activities and the discovering the innovation models was extremely overwhelming in the understand the innovation Space model, the ‘Finnigan's fish bar’ clip was relevant for this model, however I could not link the innovation space with it, it did not help me in understanding the model.</a:t>
            </a:r>
          </a:p>
          <a:p>
            <a:pPr marL="171450" indent="-171450">
              <a:buFont typeface="Arial" panose="020B0604020202020204" pitchFamily="34" charset="0"/>
              <a:buChar char="•"/>
            </a:pPr>
            <a:r>
              <a:rPr lang="en-GB" dirty="0"/>
              <a:t>Google/Apple case study was good as I developed a brief understanding of the pros and cons of using open/closed innovation.</a:t>
            </a:r>
          </a:p>
          <a:p>
            <a:pPr marL="171450" indent="-171450">
              <a:buFont typeface="Arial" panose="020B0604020202020204" pitchFamily="34" charset="0"/>
              <a:buChar char="•"/>
            </a:pPr>
            <a:r>
              <a:rPr lang="en-GB" dirty="0"/>
              <a:t>Joe Tidd’s discussion of The innovation Process model was confusing and overwhelming and I had to watch the clip a couple of times as I could not concentrate because I did not thoroughly understand the actual model itself and this is why I was delayed in understanding the pros/cons of this model. </a:t>
            </a:r>
          </a:p>
          <a:p>
            <a:pPr marL="0" indent="0">
              <a:buFont typeface="Arial" panose="020B0604020202020204" pitchFamily="34" charset="0"/>
              <a:buNone/>
            </a:pPr>
            <a:r>
              <a:rPr lang="en-GB" dirty="0"/>
              <a:t>Evaluation</a:t>
            </a:r>
          </a:p>
          <a:p>
            <a:pPr marL="171450" indent="-171450">
              <a:buFont typeface="Arial" panose="020B0604020202020204" pitchFamily="34" charset="0"/>
              <a:buChar char="•"/>
            </a:pPr>
            <a:r>
              <a:rPr lang="en-GB" dirty="0"/>
              <a:t>Though the Kahoot quiz was challenging I found it useful as I was able to discover that innovation has much more input in the organisation and not just about creating new things.</a:t>
            </a:r>
          </a:p>
          <a:p>
            <a:pPr marL="171450" indent="-171450">
              <a:buFont typeface="Arial" panose="020B0604020202020204" pitchFamily="34" charset="0"/>
              <a:buChar char="•"/>
            </a:pPr>
            <a:r>
              <a:rPr lang="en-GB" dirty="0"/>
              <a:t>The Google/Apple case study was formal, however good to understand the procs/cons of the application of open/closed innovation.</a:t>
            </a:r>
          </a:p>
          <a:p>
            <a:pPr marL="171450" indent="-171450">
              <a:buFont typeface="Arial" panose="020B0604020202020204" pitchFamily="34" charset="0"/>
              <a:buChar char="•"/>
            </a:pPr>
            <a:r>
              <a:rPr lang="en-GB" dirty="0"/>
              <a:t>I could not understand the Joe Tidd clip, I understood that it is a discussion about the pros/cons of the model, however, if I did not thoroughly understand the actual model, then I can not move forward and take more information in. </a:t>
            </a:r>
          </a:p>
          <a:p>
            <a:pPr marL="171450" indent="-171450">
              <a:buFont typeface="Arial" panose="020B0604020202020204" pitchFamily="34" charset="0"/>
              <a:buChar char="•"/>
            </a:pPr>
            <a:r>
              <a:rPr lang="en-GB" dirty="0"/>
              <a:t>The Finnegan Fish Bar, case study was a good example, however I could not connect the model of innovation space to the case study, this may be due to feeling overwhelmed with the previous activities and long clips.</a:t>
            </a:r>
          </a:p>
        </p:txBody>
      </p:sp>
      <p:sp>
        <p:nvSpPr>
          <p:cNvPr id="4" name="Slide Number Placeholder 3"/>
          <p:cNvSpPr>
            <a:spLocks noGrp="1"/>
          </p:cNvSpPr>
          <p:nvPr>
            <p:ph type="sldNum" sz="quarter" idx="5"/>
          </p:nvPr>
        </p:nvSpPr>
        <p:spPr/>
        <p:txBody>
          <a:bodyPr/>
          <a:lstStyle/>
          <a:p>
            <a:fld id="{FFE67388-8305-0C48-B417-F987F3878E09}" type="slidenum">
              <a:rPr lang="en-US" smtClean="0"/>
              <a:t>12</a:t>
            </a:fld>
            <a:endParaRPr lang="en-US"/>
          </a:p>
        </p:txBody>
      </p:sp>
    </p:spTree>
    <p:extLst>
      <p:ext uri="{BB962C8B-B14F-4D97-AF65-F5344CB8AC3E}">
        <p14:creationId xmlns:p14="http://schemas.microsoft.com/office/powerpoint/2010/main" val="2098779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a:t>
            </a:r>
          </a:p>
          <a:p>
            <a:pPr marL="285750" indent="-285750">
              <a:buFont typeface="Arial" panose="020B0604020202020204" pitchFamily="34" charset="0"/>
              <a:buChar char="•"/>
            </a:pPr>
            <a:r>
              <a:rPr lang="en-GB" sz="1200" dirty="0">
                <a:solidFill>
                  <a:schemeClr val="bg1"/>
                </a:solidFill>
              </a:rPr>
              <a:t>discovered that innovation has a more superior purpose in the business environment.</a:t>
            </a:r>
          </a:p>
          <a:p>
            <a:pPr marL="285750" indent="-285750">
              <a:buFont typeface="Arial" panose="020B0604020202020204" pitchFamily="34" charset="0"/>
              <a:buChar char="•"/>
            </a:pPr>
            <a:r>
              <a:rPr lang="en-GB" sz="1200" dirty="0">
                <a:solidFill>
                  <a:schemeClr val="bg1"/>
                </a:solidFill>
              </a:rPr>
              <a:t>There is many areas in the business that needs to be evaluated before an innovation strategy.</a:t>
            </a:r>
          </a:p>
          <a:p>
            <a:pPr marL="285750" indent="-285750">
              <a:buFont typeface="Arial" panose="020B0604020202020204" pitchFamily="34" charset="0"/>
              <a:buChar char="•"/>
            </a:pPr>
            <a:r>
              <a:rPr lang="en-GB" sz="1200" dirty="0">
                <a:solidFill>
                  <a:schemeClr val="bg1"/>
                </a:solidFill>
              </a:rPr>
              <a:t>Brief understanding of how creativity is developed in an open/closed environment.</a:t>
            </a:r>
          </a:p>
          <a:p>
            <a:pPr marL="285750" indent="-285750">
              <a:buFont typeface="Arial" panose="020B0604020202020204" pitchFamily="34" charset="0"/>
              <a:buChar char="•"/>
            </a:pPr>
            <a:r>
              <a:rPr lang="en-GB" sz="1200" dirty="0">
                <a:solidFill>
                  <a:schemeClr val="bg1"/>
                </a:solidFill>
              </a:rPr>
              <a:t>Pros/cons of using open/closed innovation.</a:t>
            </a:r>
          </a:p>
          <a:p>
            <a:pPr marL="285750" indent="-285750">
              <a:buFont typeface="Arial" panose="020B0604020202020204" pitchFamily="34" charset="0"/>
              <a:buChar char="•"/>
            </a:pPr>
            <a:r>
              <a:rPr lang="en-GB" sz="1200" dirty="0">
                <a:solidFill>
                  <a:schemeClr val="bg1"/>
                </a:solidFill>
              </a:rPr>
              <a:t>I have established the different models aid in innovation opportunity, but not how the models works.</a:t>
            </a:r>
          </a:p>
          <a:p>
            <a:pPr marL="0" indent="0">
              <a:buFont typeface="Arial" panose="020B0604020202020204" pitchFamily="34" charset="0"/>
              <a:buNone/>
            </a:pPr>
            <a:r>
              <a:rPr lang="en-GB" sz="1200" dirty="0">
                <a:solidFill>
                  <a:schemeClr val="bg1"/>
                </a:solidFill>
              </a:rPr>
              <a:t>Conclusion</a:t>
            </a:r>
          </a:p>
          <a:p>
            <a:pPr marL="171450" indent="-171450">
              <a:buFont typeface="Arial" panose="020B0604020202020204" pitchFamily="34" charset="0"/>
              <a:buChar char="•"/>
            </a:pPr>
            <a:r>
              <a:rPr lang="en-GB" sz="1200" dirty="0">
                <a:solidFill>
                  <a:schemeClr val="bg1"/>
                </a:solidFill>
              </a:rPr>
              <a:t>I personally feel that the models could have been explained better by the tutor, although tutor did give brief description of it, I could not connect the visual explanations of case studies.</a:t>
            </a:r>
          </a:p>
          <a:p>
            <a:pPr marL="171450" indent="-171450">
              <a:buFont typeface="Arial" panose="020B0604020202020204" pitchFamily="34" charset="0"/>
              <a:buChar char="•"/>
            </a:pPr>
            <a:r>
              <a:rPr lang="en-GB" sz="1200" dirty="0">
                <a:solidFill>
                  <a:schemeClr val="bg1"/>
                </a:solidFill>
              </a:rPr>
              <a:t>If tutor was able to demonstrate shorter case studies of how organisation apply the models. </a:t>
            </a:r>
          </a:p>
          <a:p>
            <a:pPr marL="0" indent="0">
              <a:buFont typeface="Arial" panose="020B0604020202020204" pitchFamily="34" charset="0"/>
              <a:buNone/>
            </a:pPr>
            <a:r>
              <a:rPr lang="en-GB" sz="1200" dirty="0">
                <a:solidFill>
                  <a:schemeClr val="bg1"/>
                </a:solidFill>
              </a:rPr>
              <a:t>Action Plan</a:t>
            </a:r>
          </a:p>
          <a:p>
            <a:pPr marL="285750" indent="-285750">
              <a:buFont typeface="Arial" panose="020B0604020202020204" pitchFamily="34" charset="0"/>
              <a:buChar char="•"/>
            </a:pPr>
            <a:r>
              <a:rPr lang="en-GB" dirty="0">
                <a:solidFill>
                  <a:schemeClr val="bg1"/>
                </a:solidFill>
              </a:rPr>
              <a:t>I would like my tutor to demonstrate the phases of the innovation models in parts.</a:t>
            </a:r>
          </a:p>
          <a:p>
            <a:pPr marL="285750" indent="-285750">
              <a:buFont typeface="Arial" panose="020B0604020202020204" pitchFamily="34" charset="0"/>
              <a:buChar char="•"/>
            </a:pPr>
            <a:r>
              <a:rPr lang="en-GB" dirty="0">
                <a:solidFill>
                  <a:schemeClr val="bg1"/>
                </a:solidFill>
              </a:rPr>
              <a:t>Use shorter clips and case studies of how to apply the models </a:t>
            </a:r>
          </a:p>
          <a:p>
            <a:pPr marL="285750" indent="-285750">
              <a:buFont typeface="Arial" panose="020B0604020202020204" pitchFamily="34" charset="0"/>
              <a:buChar char="•"/>
            </a:pPr>
            <a:r>
              <a:rPr lang="en-GB" dirty="0">
                <a:solidFill>
                  <a:schemeClr val="bg1"/>
                </a:solidFill>
              </a:rPr>
              <a:t>Activities of applying these models to innovation opportunity and give feedbacks to students analysis.</a:t>
            </a:r>
          </a:p>
          <a:p>
            <a:pPr marL="0" indent="0">
              <a:buFont typeface="Arial" panose="020B0604020202020204" pitchFamily="34" charset="0"/>
              <a:buNone/>
            </a:pPr>
            <a:endParaRPr lang="en-GB" sz="1200" dirty="0">
              <a:solidFill>
                <a:schemeClr val="bg1"/>
              </a:solidFill>
            </a:endParaRPr>
          </a:p>
          <a:p>
            <a:pPr algn="ctr"/>
            <a:endParaRPr lang="en-GB" sz="1200" b="1" dirty="0">
              <a:solidFill>
                <a:schemeClr val="accent1">
                  <a:lumMod val="75000"/>
                </a:schemeClr>
              </a:solidFill>
            </a:endParaRPr>
          </a:p>
          <a:p>
            <a:pPr algn="l"/>
            <a:endParaRPr lang="en-GB" sz="1200" b="1" dirty="0">
              <a:solidFill>
                <a:schemeClr val="accent1">
                  <a:lumMod val="75000"/>
                </a:schemeClr>
              </a:solidFill>
            </a:endParaRPr>
          </a:p>
        </p:txBody>
      </p:sp>
      <p:sp>
        <p:nvSpPr>
          <p:cNvPr id="4" name="Slide Number Placeholder 3"/>
          <p:cNvSpPr>
            <a:spLocks noGrp="1"/>
          </p:cNvSpPr>
          <p:nvPr>
            <p:ph type="sldNum" sz="quarter" idx="5"/>
          </p:nvPr>
        </p:nvSpPr>
        <p:spPr/>
        <p:txBody>
          <a:bodyPr/>
          <a:lstStyle/>
          <a:p>
            <a:fld id="{FFE67388-8305-0C48-B417-F987F3878E09}" type="slidenum">
              <a:rPr lang="en-US" smtClean="0"/>
              <a:t>13</a:t>
            </a:fld>
            <a:endParaRPr lang="en-US"/>
          </a:p>
        </p:txBody>
      </p:sp>
    </p:spTree>
    <p:extLst>
      <p:ext uri="{BB962C8B-B14F-4D97-AF65-F5344CB8AC3E}">
        <p14:creationId xmlns:p14="http://schemas.microsoft.com/office/powerpoint/2010/main" val="1786946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1"/>
                </a:solidFill>
              </a:rPr>
              <a:t>Description</a:t>
            </a:r>
          </a:p>
          <a:p>
            <a:pPr marL="285750" indent="-285750">
              <a:buFont typeface="Arial" panose="020B0604020202020204" pitchFamily="34" charset="0"/>
              <a:buChar char="•"/>
            </a:pPr>
            <a:r>
              <a:rPr lang="en-GB" sz="1200" dirty="0">
                <a:solidFill>
                  <a:schemeClr val="bg1"/>
                </a:solidFill>
              </a:rPr>
              <a:t>The topic was The Innovative Organisation</a:t>
            </a:r>
          </a:p>
          <a:p>
            <a:pPr marL="285750" indent="-285750">
              <a:buFont typeface="Arial" panose="020B0604020202020204" pitchFamily="34" charset="0"/>
              <a:buChar char="•"/>
            </a:pPr>
            <a:r>
              <a:rPr lang="en-GB" sz="1200" dirty="0">
                <a:solidFill>
                  <a:schemeClr val="bg1"/>
                </a:solidFill>
              </a:rPr>
              <a:t>The session started with tutor introducing the topic and guidance of the activities</a:t>
            </a:r>
          </a:p>
          <a:p>
            <a:pPr marL="285750" indent="-285750">
              <a:buFont typeface="Arial" panose="020B0604020202020204" pitchFamily="34" charset="0"/>
              <a:buChar char="•"/>
            </a:pPr>
            <a:r>
              <a:rPr lang="en-GB" sz="1200" dirty="0">
                <a:solidFill>
                  <a:schemeClr val="bg1"/>
                </a:solidFill>
              </a:rPr>
              <a:t>Activity 1 how to assess the effective of an innovation opportunity by applying the FFA Kurt Lewin model</a:t>
            </a:r>
          </a:p>
          <a:p>
            <a:pPr marL="285750" indent="-285750">
              <a:buFont typeface="Arial" panose="020B0604020202020204" pitchFamily="34" charset="0"/>
              <a:buChar char="•"/>
            </a:pPr>
            <a:r>
              <a:rPr lang="en-GB" sz="1200" dirty="0">
                <a:solidFill>
                  <a:schemeClr val="bg1"/>
                </a:solidFill>
              </a:rPr>
              <a:t>Researching top 10 innovative companies  and characteristics of innovators. </a:t>
            </a:r>
          </a:p>
          <a:p>
            <a:pPr algn="ctr"/>
            <a:r>
              <a:rPr lang="en-GB" sz="1200" dirty="0"/>
              <a:t>Feelings</a:t>
            </a:r>
          </a:p>
          <a:p>
            <a:pPr marL="285750" indent="-285750">
              <a:buFont typeface="Arial" panose="020B0604020202020204" pitchFamily="34" charset="0"/>
              <a:buChar char="•"/>
            </a:pPr>
            <a:r>
              <a:rPr lang="en-GB" sz="1200" dirty="0"/>
              <a:t>The demonstration by the tutor of the FFA model was very helpful, I believe that this was a great start to the session.</a:t>
            </a:r>
          </a:p>
          <a:p>
            <a:pPr marL="285750" indent="-285750">
              <a:buFont typeface="Arial" panose="020B0604020202020204" pitchFamily="34" charset="0"/>
              <a:buChar char="•"/>
            </a:pPr>
            <a:r>
              <a:rPr lang="en-GB" sz="1200" dirty="0"/>
              <a:t>Towards the end of the activities I started to procrastinate, and had to watch the video clip of Professor </a:t>
            </a:r>
            <a:r>
              <a:rPr lang="en-GB" sz="1200" dirty="0" err="1"/>
              <a:t>Gregersons</a:t>
            </a:r>
            <a:r>
              <a:rPr lang="en-GB" sz="1200" dirty="0"/>
              <a:t> debate of characteristics of innovators </a:t>
            </a:r>
          </a:p>
          <a:p>
            <a:pPr algn="ctr"/>
            <a:r>
              <a:rPr lang="en-GB" sz="1200" dirty="0"/>
              <a:t>Evaluation</a:t>
            </a:r>
          </a:p>
          <a:p>
            <a:pPr marL="285750" indent="-285750">
              <a:buFont typeface="Arial" panose="020B0604020202020204" pitchFamily="34" charset="0"/>
              <a:buChar char="•"/>
            </a:pPr>
            <a:r>
              <a:rPr lang="en-GB" sz="1200" dirty="0"/>
              <a:t>The session was good – this is because I was able to undertake the FFA assessment of effectiveness and understood the relevancy it has in innovation strategies.</a:t>
            </a:r>
          </a:p>
          <a:p>
            <a:pPr marL="285750" indent="-285750">
              <a:buFont typeface="Arial" panose="020B0604020202020204" pitchFamily="34" charset="0"/>
              <a:buChar char="•"/>
            </a:pPr>
            <a:r>
              <a:rPr lang="en-GB" sz="1200" dirty="0"/>
              <a:t>I had discovered new information of the characteristics of a successful innovator.</a:t>
            </a:r>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14</a:t>
            </a:fld>
            <a:endParaRPr lang="en-US"/>
          </a:p>
        </p:txBody>
      </p:sp>
    </p:spTree>
    <p:extLst>
      <p:ext uri="{BB962C8B-B14F-4D97-AF65-F5344CB8AC3E}">
        <p14:creationId xmlns:p14="http://schemas.microsoft.com/office/powerpoint/2010/main" val="1802725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dirty="0"/>
              <a:t>Analysis</a:t>
            </a:r>
          </a:p>
          <a:p>
            <a:pPr marL="285750" indent="-285750">
              <a:buFont typeface="Arial" panose="020B0604020202020204" pitchFamily="34" charset="0"/>
              <a:buChar char="•"/>
            </a:pPr>
            <a:r>
              <a:rPr lang="en-GB" sz="1200" dirty="0"/>
              <a:t>I have developed an understanding of the importance of apply models that can measure the effectiveness of innovation in an organisational context.</a:t>
            </a:r>
          </a:p>
          <a:p>
            <a:pPr marL="285750" indent="-285750">
              <a:buFont typeface="Arial" panose="020B0604020202020204" pitchFamily="34" charset="0"/>
              <a:buChar char="•"/>
            </a:pPr>
            <a:r>
              <a:rPr lang="en-GB" sz="1200" dirty="0"/>
              <a:t>The characteristics of an innovator, who has effective questioning, networking, observing and experimenting skills.</a:t>
            </a:r>
          </a:p>
          <a:p>
            <a:pPr marL="285750" indent="-285750">
              <a:buFont typeface="Arial" panose="020B0604020202020204" pitchFamily="34" charset="0"/>
              <a:buChar char="•"/>
            </a:pPr>
            <a:r>
              <a:rPr lang="en-GB" sz="1200" dirty="0"/>
              <a:t>People who question a lot are likely to make a breakthrough of a new opportunity.</a:t>
            </a:r>
          </a:p>
          <a:p>
            <a:pPr marL="285750" indent="-285750">
              <a:buFont typeface="Arial" panose="020B0604020202020204" pitchFamily="34" charset="0"/>
              <a:buChar char="•"/>
            </a:pPr>
            <a:r>
              <a:rPr lang="en-GB" sz="1200" dirty="0"/>
              <a:t>The video clip explained that innovation is partly fixed in the DNA, up to 30% is a genetic component however, however a person needs to be nurtured to reinforce their innovative skills. This is when people are fostered in what they are good at by their peers at an early offset. </a:t>
            </a:r>
          </a:p>
          <a:p>
            <a:pPr algn="ctr"/>
            <a:r>
              <a:rPr lang="en-GB" sz="1200" dirty="0"/>
              <a:t>Conclusion</a:t>
            </a:r>
          </a:p>
          <a:p>
            <a:pPr marL="285750" indent="-285750">
              <a:buFont typeface="Arial" panose="020B0604020202020204" pitchFamily="34" charset="0"/>
              <a:buChar char="•"/>
            </a:pPr>
            <a:r>
              <a:rPr lang="en-GB" sz="1200" dirty="0"/>
              <a:t>I do not believe the session could have been different,</a:t>
            </a:r>
          </a:p>
          <a:p>
            <a:pPr marL="285750" indent="-285750">
              <a:buFont typeface="Arial" panose="020B0604020202020204" pitchFamily="34" charset="0"/>
              <a:buChar char="•"/>
            </a:pPr>
            <a:r>
              <a:rPr lang="en-GB" sz="1200" dirty="0"/>
              <a:t>The points made by the Professor was informative, </a:t>
            </a:r>
          </a:p>
          <a:p>
            <a:pPr marL="285750" indent="-285750">
              <a:buFont typeface="Arial" panose="020B0604020202020204" pitchFamily="34" charset="0"/>
              <a:buChar char="•"/>
            </a:pPr>
            <a:r>
              <a:rPr lang="en-GB" sz="1200" dirty="0"/>
              <a:t>Video clip was long which distracted the concentration</a:t>
            </a:r>
          </a:p>
          <a:p>
            <a:pPr marL="285750" indent="-285750">
              <a:buFont typeface="Arial" panose="020B0604020202020204" pitchFamily="34" charset="0"/>
              <a:buChar char="•"/>
            </a:pPr>
            <a:r>
              <a:rPr lang="en-GB" sz="1200" dirty="0"/>
              <a:t>I would suggest that the clips are shortened or edited to highlight the key points.</a:t>
            </a:r>
          </a:p>
          <a:p>
            <a:pPr algn="ctr"/>
            <a:r>
              <a:rPr lang="en-GB" sz="1200" dirty="0">
                <a:solidFill>
                  <a:schemeClr val="bg1"/>
                </a:solidFill>
              </a:rPr>
              <a:t>Action Plan</a:t>
            </a:r>
          </a:p>
          <a:p>
            <a:pPr marL="285750" indent="-285750">
              <a:buFont typeface="Arial" panose="020B0604020202020204" pitchFamily="34" charset="0"/>
              <a:buChar char="•"/>
            </a:pPr>
            <a:r>
              <a:rPr lang="en-GB" sz="1200" dirty="0">
                <a:solidFill>
                  <a:schemeClr val="bg1"/>
                </a:solidFill>
              </a:rPr>
              <a:t>Editing the clips in bitesize such as characteristics </a:t>
            </a:r>
          </a:p>
          <a:p>
            <a:pPr marL="285750" indent="-285750">
              <a:buFont typeface="Arial" panose="020B0604020202020204" pitchFamily="34" charset="0"/>
              <a:buChar char="•"/>
            </a:pPr>
            <a:r>
              <a:rPr lang="en-GB" sz="1200" dirty="0">
                <a:solidFill>
                  <a:schemeClr val="bg1"/>
                </a:solidFill>
              </a:rPr>
              <a:t>Separate clip or discussion of the DNA hypothesis</a:t>
            </a:r>
          </a:p>
          <a:p>
            <a:pPr marL="285750" indent="-285750">
              <a:buFont typeface="Arial" panose="020B0604020202020204" pitchFamily="34" charset="0"/>
              <a:buChar char="•"/>
            </a:pPr>
            <a:r>
              <a:rPr lang="en-GB" sz="1200" dirty="0">
                <a:solidFill>
                  <a:schemeClr val="bg1"/>
                </a:solidFill>
              </a:rPr>
              <a:t>Or PowerPoint slides with the data and link of the clip optional for student to watch. </a:t>
            </a:r>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15</a:t>
            </a:fld>
            <a:endParaRPr lang="en-US"/>
          </a:p>
        </p:txBody>
      </p:sp>
    </p:spTree>
    <p:extLst>
      <p:ext uri="{BB962C8B-B14F-4D97-AF65-F5344CB8AC3E}">
        <p14:creationId xmlns:p14="http://schemas.microsoft.com/office/powerpoint/2010/main" val="3286338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dirty="0"/>
              <a:t>Description</a:t>
            </a:r>
          </a:p>
          <a:p>
            <a:pPr marL="285750" indent="-285750">
              <a:buFont typeface="Arial" panose="020B0604020202020204" pitchFamily="34" charset="0"/>
              <a:buChar char="•"/>
            </a:pPr>
            <a:r>
              <a:rPr lang="en-GB" sz="1200" dirty="0"/>
              <a:t>Topic – Where do ideas come from?</a:t>
            </a:r>
          </a:p>
          <a:p>
            <a:pPr marL="285750" indent="-285750">
              <a:buFont typeface="Arial" panose="020B0604020202020204" pitchFamily="34" charset="0"/>
              <a:buChar char="•"/>
            </a:pPr>
            <a:r>
              <a:rPr lang="en-GB" sz="1200" dirty="0"/>
              <a:t>Activities – Ted Talk clip</a:t>
            </a:r>
          </a:p>
          <a:p>
            <a:pPr marL="285750" indent="-285750">
              <a:buFont typeface="Arial" panose="020B0604020202020204" pitchFamily="34" charset="0"/>
              <a:buChar char="•"/>
            </a:pPr>
            <a:r>
              <a:rPr lang="en-GB" sz="1200" dirty="0"/>
              <a:t> introduction to ‘Six Hat’s’</a:t>
            </a:r>
          </a:p>
          <a:p>
            <a:pPr marL="285750" indent="-285750">
              <a:buFont typeface="Arial" panose="020B0604020202020204" pitchFamily="34" charset="0"/>
              <a:buChar char="•"/>
            </a:pPr>
            <a:r>
              <a:rPr lang="en-GB" sz="1200" dirty="0"/>
              <a:t>Quiz</a:t>
            </a:r>
          </a:p>
          <a:p>
            <a:pPr algn="ctr"/>
            <a:r>
              <a:rPr lang="en-GB" sz="1200" dirty="0">
                <a:solidFill>
                  <a:schemeClr val="bg1"/>
                </a:solidFill>
              </a:rPr>
              <a:t>Feelings</a:t>
            </a:r>
          </a:p>
          <a:p>
            <a:pPr marL="171450" indent="-171450">
              <a:buFont typeface="Arial" panose="020B0604020202020204" pitchFamily="34" charset="0"/>
              <a:buChar char="•"/>
            </a:pPr>
            <a:r>
              <a:rPr lang="en-GB" sz="1200" dirty="0">
                <a:solidFill>
                  <a:schemeClr val="bg1"/>
                </a:solidFill>
              </a:rPr>
              <a:t>Good start to the session with video to understand where good ideas come from. Although long clip.</a:t>
            </a:r>
          </a:p>
          <a:p>
            <a:pPr marL="171450" indent="-171450">
              <a:buFont typeface="Arial" panose="020B0604020202020204" pitchFamily="34" charset="0"/>
              <a:buChar char="•"/>
            </a:pPr>
            <a:r>
              <a:rPr lang="en-GB" sz="1200" dirty="0">
                <a:solidFill>
                  <a:schemeClr val="bg1"/>
                </a:solidFill>
              </a:rPr>
              <a:t>Initially confused how the Six Hat model is connected with innovation</a:t>
            </a:r>
          </a:p>
          <a:p>
            <a:pPr algn="ctr"/>
            <a:r>
              <a:rPr lang="en-GB" sz="1200" dirty="0">
                <a:solidFill>
                  <a:schemeClr val="bg1"/>
                </a:solidFill>
              </a:rPr>
              <a:t>Evaluation</a:t>
            </a:r>
          </a:p>
          <a:p>
            <a:pPr marL="285750" indent="-285750">
              <a:buFont typeface="Arial" panose="020B0604020202020204" pitchFamily="34" charset="0"/>
              <a:buChar char="•"/>
            </a:pPr>
            <a:r>
              <a:rPr lang="en-GB" sz="1200" dirty="0">
                <a:solidFill>
                  <a:schemeClr val="bg1"/>
                </a:solidFill>
              </a:rPr>
              <a:t>The Ted Talk video by Steven Johnson was informative</a:t>
            </a:r>
          </a:p>
          <a:p>
            <a:pPr marL="171450" indent="-171450">
              <a:buFont typeface="Arial" panose="020B0604020202020204" pitchFamily="34" charset="0"/>
              <a:buChar char="•"/>
            </a:pPr>
            <a:endParaRPr lang="en-GB" sz="1200" dirty="0">
              <a:solidFill>
                <a:schemeClr val="bg1"/>
              </a:solidFill>
            </a:endParaRP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p:txBody>
      </p:sp>
      <p:sp>
        <p:nvSpPr>
          <p:cNvPr id="4" name="Slide Number Placeholder 3"/>
          <p:cNvSpPr>
            <a:spLocks noGrp="1"/>
          </p:cNvSpPr>
          <p:nvPr>
            <p:ph type="sldNum" sz="quarter" idx="5"/>
          </p:nvPr>
        </p:nvSpPr>
        <p:spPr/>
        <p:txBody>
          <a:bodyPr/>
          <a:lstStyle/>
          <a:p>
            <a:fld id="{FFE67388-8305-0C48-B417-F987F3878E09}" type="slidenum">
              <a:rPr lang="en-US" smtClean="0"/>
              <a:t>16</a:t>
            </a:fld>
            <a:endParaRPr lang="en-US"/>
          </a:p>
        </p:txBody>
      </p:sp>
    </p:spTree>
    <p:extLst>
      <p:ext uri="{BB962C8B-B14F-4D97-AF65-F5344CB8AC3E}">
        <p14:creationId xmlns:p14="http://schemas.microsoft.com/office/powerpoint/2010/main" val="839396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Description</a:t>
            </a:r>
          </a:p>
          <a:p>
            <a:pPr marL="171450" indent="-171450">
              <a:buFont typeface="Arial" panose="020B0604020202020204" pitchFamily="34" charset="0"/>
              <a:buChar char="•"/>
            </a:pPr>
            <a:r>
              <a:rPr lang="en-GB" dirty="0"/>
              <a:t>Topic – Leadership Style</a:t>
            </a:r>
          </a:p>
          <a:p>
            <a:pPr marL="171450" indent="-171450">
              <a:buFont typeface="Arial" panose="020B0604020202020204" pitchFamily="34" charset="0"/>
              <a:buChar char="•"/>
            </a:pPr>
            <a:r>
              <a:rPr lang="en-GB" dirty="0"/>
              <a:t>This session purpose was to analyse and evaluate different leadership styles and management theories or practices that would support a new innovation strategy.</a:t>
            </a:r>
          </a:p>
          <a:p>
            <a:pPr marL="171450" indent="-171450">
              <a:buFont typeface="Arial" panose="020B0604020202020204" pitchFamily="34" charset="0"/>
              <a:buChar char="•"/>
            </a:pPr>
            <a:r>
              <a:rPr lang="en-GB" dirty="0"/>
              <a:t>In this session I completed self assessment of my preferred leadership style.</a:t>
            </a:r>
          </a:p>
          <a:p>
            <a:pPr marL="171450" indent="-171450">
              <a:buFont typeface="Arial" panose="020B0604020202020204" pitchFamily="34" charset="0"/>
              <a:buChar char="•"/>
            </a:pPr>
            <a:r>
              <a:rPr lang="en-GB" dirty="0"/>
              <a:t>Differentiating leaders and managers.</a:t>
            </a:r>
          </a:p>
          <a:p>
            <a:pPr marL="171450" indent="-171450">
              <a:buFont typeface="Arial" panose="020B0604020202020204" pitchFamily="34" charset="0"/>
              <a:buChar char="•"/>
            </a:pPr>
            <a:r>
              <a:rPr lang="en-GB" dirty="0"/>
              <a:t>Classical Management theories.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Feelings</a:t>
            </a:r>
          </a:p>
          <a:p>
            <a:pPr marL="171450" indent="-171450">
              <a:buFont typeface="Arial" panose="020B0604020202020204" pitchFamily="34" charset="0"/>
              <a:buChar char="•"/>
            </a:pPr>
            <a:r>
              <a:rPr lang="en-GB" dirty="0"/>
              <a:t>I believed that this session was repetitive, </a:t>
            </a:r>
          </a:p>
          <a:p>
            <a:pPr marL="171450" indent="-171450">
              <a:buFont typeface="Arial" panose="020B0604020202020204" pitchFamily="34" charset="0"/>
              <a:buChar char="•"/>
            </a:pPr>
            <a:r>
              <a:rPr lang="en-GB" dirty="0"/>
              <a:t>I am not surprised that my  self assessment demonstrated that my leadership style is paternalistic, although I believe I am also democratic which has been confirmed in my previous module: Leadership.</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Evaluation</a:t>
            </a:r>
          </a:p>
          <a:p>
            <a:pPr marL="171450" indent="-171450">
              <a:buFont typeface="Arial" panose="020B0604020202020204" pitchFamily="34" charset="0"/>
              <a:buChar char="•"/>
            </a:pPr>
            <a:r>
              <a:rPr lang="en-GB" dirty="0"/>
              <a:t>I enjoyed researching and discussing my top leaders and why – this was an interesting activity</a:t>
            </a:r>
          </a:p>
          <a:p>
            <a:pPr marL="171450" indent="-171450">
              <a:buFont typeface="Arial" panose="020B0604020202020204" pitchFamily="34" charset="0"/>
              <a:buChar char="•"/>
            </a:pPr>
            <a:r>
              <a:rPr lang="en-GB" dirty="0"/>
              <a:t>The self assessment was good as this has indicated that my leadership style has changed since last term from democratic to paternalistic, I have evaluated this is based on the questionnaires and my style will change due to situations.</a:t>
            </a:r>
          </a:p>
          <a:p>
            <a:pPr marL="171450" indent="-171450">
              <a:buFont typeface="Arial" panose="020B0604020202020204" pitchFamily="34" charset="0"/>
              <a:buChar char="•"/>
            </a:pPr>
            <a:r>
              <a:rPr lang="en-GB" dirty="0"/>
              <a:t>Leadership vs management – good activity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18</a:t>
            </a:fld>
            <a:endParaRPr lang="en-US"/>
          </a:p>
        </p:txBody>
      </p:sp>
    </p:spTree>
    <p:extLst>
      <p:ext uri="{BB962C8B-B14F-4D97-AF65-F5344CB8AC3E}">
        <p14:creationId xmlns:p14="http://schemas.microsoft.com/office/powerpoint/2010/main" val="2308065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a:t>
            </a:r>
          </a:p>
          <a:p>
            <a:pPr marL="171450" indent="-171450">
              <a:buFont typeface="Arial" panose="020B0604020202020204" pitchFamily="34" charset="0"/>
              <a:buChar char="•"/>
            </a:pPr>
            <a:r>
              <a:rPr lang="en-GB" dirty="0"/>
              <a:t>The session has provided information that leadership and management have a direct impact on innovation opportunities and as a leader it is important to be adaptive and apply the suitable management style and approach, that can guide managers actions when implementing a new strategy.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Conclusion</a:t>
            </a:r>
          </a:p>
          <a:p>
            <a:pPr marL="171450" indent="-171450">
              <a:buFont typeface="Arial" panose="020B0604020202020204" pitchFamily="34" charset="0"/>
              <a:buChar char="•"/>
            </a:pPr>
            <a:r>
              <a:rPr lang="en-GB" dirty="0"/>
              <a:t>The overall session was good and discussions, this is because I am familiar with concepts of this weeks topic.</a:t>
            </a:r>
          </a:p>
          <a:p>
            <a:pPr marL="171450" indent="-171450">
              <a:buFont typeface="Arial" panose="020B0604020202020204" pitchFamily="34" charset="0"/>
              <a:buChar char="•"/>
            </a:pPr>
            <a:r>
              <a:rPr lang="en-GB" dirty="0"/>
              <a:t>However, I do feel that there are other management theories that can support the innovation strategy and not just the classical models.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Action Plan </a:t>
            </a:r>
          </a:p>
          <a:p>
            <a:pPr marL="171450" indent="-171450">
              <a:buFont typeface="Arial" panose="020B0604020202020204" pitchFamily="34" charset="0"/>
              <a:buChar char="•"/>
            </a:pPr>
            <a:r>
              <a:rPr lang="en-GB" dirty="0"/>
              <a:t>Activities for student to analyse which management style is required for their innovation opportunity for the assignments, this will prepare the student when developing a strategy or action plan on the recommendations section for the assignment report.</a:t>
            </a:r>
          </a:p>
        </p:txBody>
      </p:sp>
      <p:sp>
        <p:nvSpPr>
          <p:cNvPr id="4" name="Slide Number Placeholder 3"/>
          <p:cNvSpPr>
            <a:spLocks noGrp="1"/>
          </p:cNvSpPr>
          <p:nvPr>
            <p:ph type="sldNum" sz="quarter" idx="5"/>
          </p:nvPr>
        </p:nvSpPr>
        <p:spPr/>
        <p:txBody>
          <a:bodyPr/>
          <a:lstStyle/>
          <a:p>
            <a:fld id="{FFE67388-8305-0C48-B417-F987F3878E09}" type="slidenum">
              <a:rPr lang="en-US" smtClean="0"/>
              <a:t>19</a:t>
            </a:fld>
            <a:endParaRPr lang="en-US"/>
          </a:p>
        </p:txBody>
      </p:sp>
    </p:spTree>
    <p:extLst>
      <p:ext uri="{BB962C8B-B14F-4D97-AF65-F5344CB8AC3E}">
        <p14:creationId xmlns:p14="http://schemas.microsoft.com/office/powerpoint/2010/main" val="432181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20</a:t>
            </a:fld>
            <a:endParaRPr lang="en-US"/>
          </a:p>
        </p:txBody>
      </p:sp>
    </p:spTree>
    <p:extLst>
      <p:ext uri="{BB962C8B-B14F-4D97-AF65-F5344CB8AC3E}">
        <p14:creationId xmlns:p14="http://schemas.microsoft.com/office/powerpoint/2010/main" val="1526788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a:p>
            <a:endParaRPr lang="en-GB" dirty="0"/>
          </a:p>
          <a:p>
            <a:pPr marL="285750" indent="-285750" algn="just">
              <a:buFont typeface="Arial" panose="020B0604020202020204" pitchFamily="34" charset="0"/>
              <a:buChar char="•"/>
            </a:pPr>
            <a:r>
              <a:rPr lang="en-GB" sz="1200" dirty="0"/>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a:p>
            <a:pPr marL="285750" indent="-285750" algn="just">
              <a:buFont typeface="Arial" panose="020B0604020202020204" pitchFamily="34" charset="0"/>
              <a:buChar char="•"/>
            </a:pPr>
            <a:r>
              <a:rPr lang="en-GB" sz="1200" dirty="0"/>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a:p>
            <a:endParaRPr lang="en-GB" dirty="0"/>
          </a:p>
          <a:p>
            <a:endParaRPr lang="en-GB" dirty="0"/>
          </a:p>
          <a:p>
            <a:r>
              <a:rPr lang="en-GB" dirty="0"/>
              <a:t>I have found that the innovation models deem effective and by applying the models will give managers a structure on how to implement successfully to create value, as well as looking risk factors and challenges faced. </a:t>
            </a:r>
          </a:p>
          <a:p>
            <a:r>
              <a:rPr lang="en-GB" dirty="0"/>
              <a:t>It has been found on week 3 that successful organisations; Google and Apple use open and closed innovation, although both types have risks, both are successful and are continuously progressing with their innovative culture and mindset. </a:t>
            </a:r>
          </a:p>
          <a:p>
            <a:r>
              <a:rPr lang="en-GB" dirty="0"/>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dirty="0" err="1"/>
              <a:t>strategise</a:t>
            </a:r>
            <a:r>
              <a:rPr lang="en-GB" dirty="0"/>
              <a:t>. </a:t>
            </a:r>
          </a:p>
          <a:p>
            <a:r>
              <a:rPr lang="en-GB" dirty="0"/>
              <a:t>Organisations are successful because they have the talent such as Apple has Steve Job. The video clip describes the characteristics of an innovator, my analysis evaluates that if an organisation is to successful innovators then they must either foster their people or hire individuals with the DNA stated by </a:t>
            </a:r>
            <a:r>
              <a:rPr lang="en-GB" dirty="0" err="1"/>
              <a:t>Gregerson</a:t>
            </a:r>
            <a:r>
              <a:rPr lang="en-GB" dirty="0"/>
              <a:t> (2011).</a:t>
            </a:r>
          </a:p>
          <a:p>
            <a:r>
              <a:rPr lang="en-GB" dirty="0"/>
              <a:t>In week 5 I have learned that good ideas come from others and experiences, Johnson (2010) has argued that good ideas come when knowledge and speculation clashes, this occurs when people from different backgrounds get together and talk. </a:t>
            </a:r>
          </a:p>
          <a:p>
            <a:r>
              <a:rPr lang="en-GB" dirty="0"/>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a:p>
            <a:r>
              <a:rPr lang="en-GB" dirty="0"/>
              <a:t>There are many kinds of literature and interviews and discussions that I have discovered in this module sessions by professionals who have highly emphasised of the art of innovation in an organisation and successful innovators and how creativity is a necessity to it.</a:t>
            </a:r>
          </a:p>
          <a:p>
            <a:r>
              <a:rPr lang="en-GB" dirty="0"/>
              <a:t>The areas of my learning have supported my decision of this conclusion</a:t>
            </a:r>
          </a:p>
        </p:txBody>
      </p:sp>
      <p:sp>
        <p:nvSpPr>
          <p:cNvPr id="4" name="Slide Number Placeholder 3"/>
          <p:cNvSpPr>
            <a:spLocks noGrp="1"/>
          </p:cNvSpPr>
          <p:nvPr>
            <p:ph type="sldNum" sz="quarter" idx="5"/>
          </p:nvPr>
        </p:nvSpPr>
        <p:spPr/>
        <p:txBody>
          <a:bodyPr/>
          <a:lstStyle/>
          <a:p>
            <a:fld id="{FFE67388-8305-0C48-B417-F987F3878E09}" type="slidenum">
              <a:rPr lang="en-US" smtClean="0"/>
              <a:t>21</a:t>
            </a:fld>
            <a:endParaRPr lang="en-US"/>
          </a:p>
        </p:txBody>
      </p:sp>
    </p:spTree>
    <p:extLst>
      <p:ext uri="{BB962C8B-B14F-4D97-AF65-F5344CB8AC3E}">
        <p14:creationId xmlns:p14="http://schemas.microsoft.com/office/powerpoint/2010/main" val="933834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a:p>
            <a:endParaRPr lang="en-GB" dirty="0"/>
          </a:p>
          <a:p>
            <a:pPr marL="285750" indent="-285750" algn="just">
              <a:buFont typeface="Arial" panose="020B0604020202020204" pitchFamily="34" charset="0"/>
              <a:buChar char="•"/>
            </a:pPr>
            <a:r>
              <a:rPr lang="en-GB" sz="1200" dirty="0"/>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a:p>
            <a:pPr marL="285750" indent="-285750" algn="just">
              <a:buFont typeface="Arial" panose="020B0604020202020204" pitchFamily="34" charset="0"/>
              <a:buChar char="•"/>
            </a:pPr>
            <a:r>
              <a:rPr lang="en-GB" sz="1200" dirty="0"/>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a:p>
            <a:endParaRPr lang="en-GB" dirty="0"/>
          </a:p>
          <a:p>
            <a:endParaRPr lang="en-GB" dirty="0"/>
          </a:p>
          <a:p>
            <a:r>
              <a:rPr lang="en-GB" dirty="0"/>
              <a:t>I have found that the innovation models deem effective and by applying the models will give managers a structure on how to implement successfully to create value, as well as looking risk factors and challenges faced. </a:t>
            </a:r>
          </a:p>
          <a:p>
            <a:r>
              <a:rPr lang="en-GB" dirty="0"/>
              <a:t>It has been found on week 3 that successful organisations; Google and Apple use open and closed innovation, although both types have risks, both are successful and are continuously progressing with their innovative culture and mindset. </a:t>
            </a:r>
          </a:p>
          <a:p>
            <a:r>
              <a:rPr lang="en-GB" dirty="0"/>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dirty="0" err="1"/>
              <a:t>strategise</a:t>
            </a:r>
            <a:r>
              <a:rPr lang="en-GB" dirty="0"/>
              <a:t>. </a:t>
            </a:r>
          </a:p>
          <a:p>
            <a:r>
              <a:rPr lang="en-GB" dirty="0"/>
              <a:t>Organisations are successful because they have the talent such as Apple has Steve Job. The video clip describes the characteristics of an innovator, my analysis evaluates that if an organisation is to successful innovators then they must either foster their people or hire individuals with the DNA stated by </a:t>
            </a:r>
            <a:r>
              <a:rPr lang="en-GB" dirty="0" err="1"/>
              <a:t>Gregerson</a:t>
            </a:r>
            <a:r>
              <a:rPr lang="en-GB" dirty="0"/>
              <a:t> on </a:t>
            </a:r>
            <a:r>
              <a:rPr lang="en-GB" dirty="0" err="1"/>
              <a:t>Insead</a:t>
            </a:r>
            <a:r>
              <a:rPr lang="en-GB" dirty="0"/>
              <a:t> (2011).</a:t>
            </a:r>
          </a:p>
          <a:p>
            <a:r>
              <a:rPr lang="en-GB" dirty="0"/>
              <a:t>In week 5 I have learned that good ideas come from others and experiences, Johnson (2010) has argued that good ideas come when knowledge and speculation clashes, this occurs when people from different backgrounds get together and talk. </a:t>
            </a:r>
          </a:p>
          <a:p>
            <a:r>
              <a:rPr lang="en-GB" dirty="0"/>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a:p>
            <a:r>
              <a:rPr lang="en-GB" dirty="0"/>
              <a:t>There are many kinds of literature and interviews and discussions that I have discovered in this module sessions by professionals who have highly emphasised of the art of innovation in an organisation and successful innovators and how creativity is a necessity to it.</a:t>
            </a:r>
          </a:p>
          <a:p>
            <a:r>
              <a:rPr lang="en-GB" dirty="0"/>
              <a:t>The areas of my learning have supported my decision of this conclusion</a:t>
            </a:r>
          </a:p>
        </p:txBody>
      </p:sp>
      <p:sp>
        <p:nvSpPr>
          <p:cNvPr id="4" name="Slide Number Placeholder 3"/>
          <p:cNvSpPr>
            <a:spLocks noGrp="1"/>
          </p:cNvSpPr>
          <p:nvPr>
            <p:ph type="sldNum" sz="quarter" idx="5"/>
          </p:nvPr>
        </p:nvSpPr>
        <p:spPr/>
        <p:txBody>
          <a:bodyPr/>
          <a:lstStyle/>
          <a:p>
            <a:fld id="{FFE67388-8305-0C48-B417-F987F3878E09}" type="slidenum">
              <a:rPr lang="en-US" smtClean="0"/>
              <a:t>22</a:t>
            </a:fld>
            <a:endParaRPr lang="en-US"/>
          </a:p>
        </p:txBody>
      </p:sp>
    </p:spTree>
    <p:extLst>
      <p:ext uri="{BB962C8B-B14F-4D97-AF65-F5344CB8AC3E}">
        <p14:creationId xmlns:p14="http://schemas.microsoft.com/office/powerpoint/2010/main" val="2657217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a:p>
            <a:endParaRPr lang="en-GB" dirty="0"/>
          </a:p>
          <a:p>
            <a:pPr marL="285750" indent="-285750" algn="just">
              <a:buFont typeface="Arial" panose="020B0604020202020204" pitchFamily="34" charset="0"/>
              <a:buChar char="•"/>
            </a:pPr>
            <a:r>
              <a:rPr lang="en-GB" sz="1200" dirty="0"/>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a:p>
            <a:pPr marL="285750" indent="-285750" algn="just">
              <a:buFont typeface="Arial" panose="020B0604020202020204" pitchFamily="34" charset="0"/>
              <a:buChar char="•"/>
            </a:pPr>
            <a:r>
              <a:rPr lang="en-GB" sz="1200" dirty="0"/>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a:p>
            <a:endParaRPr lang="en-GB" dirty="0"/>
          </a:p>
          <a:p>
            <a:endParaRPr lang="en-GB" dirty="0"/>
          </a:p>
          <a:p>
            <a:r>
              <a:rPr lang="en-GB" dirty="0"/>
              <a:t>I have found that the innovation models deem effective and by applying the models will give managers a structure on how to implement successfully to create value, as well as looking risk factors and challenges faced. </a:t>
            </a:r>
          </a:p>
          <a:p>
            <a:r>
              <a:rPr lang="en-GB" dirty="0"/>
              <a:t>It has been found on week 3 that successful organisations; Google and Apple use open and closed innovation, although both types have risks, both are successful and are continuously progressing with their innovative culture and mindset. </a:t>
            </a:r>
          </a:p>
          <a:p>
            <a:r>
              <a:rPr lang="en-GB" dirty="0"/>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dirty="0" err="1"/>
              <a:t>strategise</a:t>
            </a:r>
            <a:r>
              <a:rPr lang="en-GB" dirty="0"/>
              <a:t>. </a:t>
            </a:r>
          </a:p>
          <a:p>
            <a:r>
              <a:rPr lang="en-GB" dirty="0"/>
              <a:t>Organisations are successful because they have the talent such as Apple has Steve Job. The video clip describes the characteristics of an innovator, my analysis evaluates that if an organisation is to successful innovators then they must either foster their people or hire individuals with the DNA stated by </a:t>
            </a:r>
            <a:r>
              <a:rPr lang="en-GB" dirty="0" err="1"/>
              <a:t>Gregerson</a:t>
            </a:r>
            <a:r>
              <a:rPr lang="en-GB" dirty="0"/>
              <a:t> (2011).</a:t>
            </a:r>
          </a:p>
          <a:p>
            <a:r>
              <a:rPr lang="en-GB" dirty="0"/>
              <a:t>In week 5 I have learned that good ideas come from others and experiences, Johnson (2010) has argued that good ideas come when knowledge and speculation clashes, this occurs when people from different backgrounds get together and talk. </a:t>
            </a:r>
          </a:p>
          <a:p>
            <a:r>
              <a:rPr lang="en-GB" dirty="0"/>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a:p>
            <a:r>
              <a:rPr lang="en-GB" dirty="0"/>
              <a:t>There are many kinds of literature and interviews and discussions that I have discovered in this module sessions by professionals who have highly emphasised of the art of innovation in an organisation and successful innovators and how creativity is a necessity to it.</a:t>
            </a:r>
          </a:p>
          <a:p>
            <a:r>
              <a:rPr lang="en-GB" dirty="0"/>
              <a:t>The areas of my learning have supported my decision of this conclusion</a:t>
            </a:r>
          </a:p>
        </p:txBody>
      </p:sp>
      <p:sp>
        <p:nvSpPr>
          <p:cNvPr id="4" name="Slide Number Placeholder 3"/>
          <p:cNvSpPr>
            <a:spLocks noGrp="1"/>
          </p:cNvSpPr>
          <p:nvPr>
            <p:ph type="sldNum" sz="quarter" idx="5"/>
          </p:nvPr>
        </p:nvSpPr>
        <p:spPr/>
        <p:txBody>
          <a:bodyPr/>
          <a:lstStyle/>
          <a:p>
            <a:fld id="{FFE67388-8305-0C48-B417-F987F3878E09}" type="slidenum">
              <a:rPr lang="en-US" smtClean="0"/>
              <a:t>23</a:t>
            </a:fld>
            <a:endParaRPr lang="en-US"/>
          </a:p>
        </p:txBody>
      </p:sp>
    </p:spTree>
    <p:extLst>
      <p:ext uri="{BB962C8B-B14F-4D97-AF65-F5344CB8AC3E}">
        <p14:creationId xmlns:p14="http://schemas.microsoft.com/office/powerpoint/2010/main" val="12215282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a:p>
            <a:endParaRPr lang="en-GB" dirty="0"/>
          </a:p>
          <a:p>
            <a:pPr marL="285750" indent="-285750" algn="just">
              <a:buFont typeface="Arial" panose="020B0604020202020204" pitchFamily="34" charset="0"/>
              <a:buChar char="•"/>
            </a:pPr>
            <a:r>
              <a:rPr lang="en-GB" sz="1200" dirty="0"/>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a:p>
            <a:pPr marL="285750" indent="-285750" algn="just">
              <a:buFont typeface="Arial" panose="020B0604020202020204" pitchFamily="34" charset="0"/>
              <a:buChar char="•"/>
            </a:pPr>
            <a:r>
              <a:rPr lang="en-GB" sz="1200" dirty="0"/>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a:p>
            <a:endParaRPr lang="en-GB" dirty="0"/>
          </a:p>
          <a:p>
            <a:endParaRPr lang="en-GB" dirty="0"/>
          </a:p>
          <a:p>
            <a:r>
              <a:rPr lang="en-GB" dirty="0"/>
              <a:t>I have found that the innovation models deem effective and by applying the models will give managers a structure on how to implement successfully to create value, as well as looking risk factors and challenges faced. </a:t>
            </a:r>
          </a:p>
          <a:p>
            <a:r>
              <a:rPr lang="en-GB" dirty="0"/>
              <a:t>It has been found on week 3 that successful organisations; Google and Apple use open and closed innovation, although both types have risks, both are successful and are continuously progressing with their innovative culture and mindset. </a:t>
            </a:r>
          </a:p>
          <a:p>
            <a:r>
              <a:rPr lang="en-GB" dirty="0"/>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dirty="0" err="1"/>
              <a:t>strategise</a:t>
            </a:r>
            <a:r>
              <a:rPr lang="en-GB" dirty="0"/>
              <a:t>. </a:t>
            </a:r>
          </a:p>
          <a:p>
            <a:r>
              <a:rPr lang="en-GB" dirty="0"/>
              <a:t>Organisations are successful because they have the talent such as Apple has Steve Job. The video clip describes the characteristics of an innovator, my analysis evaluates that if an organisation is to successful innovators then they must either foster their people or hire individuals with the DNA stated by </a:t>
            </a:r>
            <a:r>
              <a:rPr lang="en-GB" dirty="0" err="1"/>
              <a:t>Gregerson</a:t>
            </a:r>
            <a:r>
              <a:rPr lang="en-GB" dirty="0"/>
              <a:t> (2011).</a:t>
            </a:r>
          </a:p>
          <a:p>
            <a:r>
              <a:rPr lang="en-GB" dirty="0"/>
              <a:t>In week 5 I have learned that good ideas come from others and experiences, Johnson (2010) has argued that good ideas come when knowledge and speculation clashes, this occurs when people from different backgrounds get together and talk. </a:t>
            </a:r>
          </a:p>
          <a:p>
            <a:r>
              <a:rPr lang="en-GB" dirty="0"/>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a:p>
            <a:r>
              <a:rPr lang="en-GB" dirty="0"/>
              <a:t>There are many kinds of literature and interviews and discussions that I have discovered in this module sessions by professionals who have highly emphasised of the art of innovation in an organisation and successful innovators and how creativity is a necessity to it.</a:t>
            </a:r>
          </a:p>
          <a:p>
            <a:r>
              <a:rPr lang="en-GB" dirty="0"/>
              <a:t>The areas of my learning have supported my decision of this conclusion</a:t>
            </a:r>
          </a:p>
        </p:txBody>
      </p:sp>
      <p:sp>
        <p:nvSpPr>
          <p:cNvPr id="4" name="Slide Number Placeholder 3"/>
          <p:cNvSpPr>
            <a:spLocks noGrp="1"/>
          </p:cNvSpPr>
          <p:nvPr>
            <p:ph type="sldNum" sz="quarter" idx="5"/>
          </p:nvPr>
        </p:nvSpPr>
        <p:spPr/>
        <p:txBody>
          <a:bodyPr/>
          <a:lstStyle/>
          <a:p>
            <a:fld id="{FFE67388-8305-0C48-B417-F987F3878E09}" type="slidenum">
              <a:rPr lang="en-US" smtClean="0"/>
              <a:t>24</a:t>
            </a:fld>
            <a:endParaRPr lang="en-US"/>
          </a:p>
        </p:txBody>
      </p:sp>
    </p:spTree>
    <p:extLst>
      <p:ext uri="{BB962C8B-B14F-4D97-AF65-F5344CB8AC3E}">
        <p14:creationId xmlns:p14="http://schemas.microsoft.com/office/powerpoint/2010/main" val="17381308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a:p>
            <a:endParaRPr lang="en-GB" dirty="0"/>
          </a:p>
          <a:p>
            <a:pPr marL="285750" indent="-285750" algn="just">
              <a:buFont typeface="Arial" panose="020B0604020202020204" pitchFamily="34" charset="0"/>
              <a:buChar char="•"/>
            </a:pPr>
            <a:r>
              <a:rPr lang="en-GB" sz="1200" dirty="0"/>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a:p>
            <a:pPr marL="285750" indent="-285750" algn="just">
              <a:buFont typeface="Arial" panose="020B0604020202020204" pitchFamily="34" charset="0"/>
              <a:buChar char="•"/>
            </a:pPr>
            <a:r>
              <a:rPr lang="en-GB" sz="1200" dirty="0"/>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a:p>
            <a:endParaRPr lang="en-GB" dirty="0"/>
          </a:p>
          <a:p>
            <a:endParaRPr lang="en-GB" dirty="0"/>
          </a:p>
          <a:p>
            <a:r>
              <a:rPr lang="en-GB" dirty="0"/>
              <a:t>I have found that the innovation models deem effective and by applying the models will give managers a structure on how to implement successfully to create value, as well as looking risk factors and challenges faced. </a:t>
            </a:r>
          </a:p>
          <a:p>
            <a:r>
              <a:rPr lang="en-GB" dirty="0"/>
              <a:t>It has been found on week 3 that successful organisations; Google and Apple use open and closed innovation, although both types have risks, both are successful and are continuously progressing with their innovative culture and mindset. </a:t>
            </a:r>
          </a:p>
          <a:p>
            <a:r>
              <a:rPr lang="en-GB" dirty="0"/>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dirty="0" err="1"/>
              <a:t>strategise</a:t>
            </a:r>
            <a:r>
              <a:rPr lang="en-GB" dirty="0"/>
              <a:t>. </a:t>
            </a:r>
          </a:p>
          <a:p>
            <a:r>
              <a:rPr lang="en-GB" dirty="0"/>
              <a:t>Organisations are successful because they have the talent such as Apple has Steve Job. The video clip describes the characteristics of an innovator, my analysis evaluates that if an organisation is to successful innovators then they must either foster their people or hire individuals with the DNA stated by </a:t>
            </a:r>
            <a:r>
              <a:rPr lang="en-GB" dirty="0" err="1"/>
              <a:t>Gregerson</a:t>
            </a:r>
            <a:r>
              <a:rPr lang="en-GB" dirty="0"/>
              <a:t> (2011).</a:t>
            </a:r>
          </a:p>
          <a:p>
            <a:r>
              <a:rPr lang="en-GB" dirty="0"/>
              <a:t>In week 5 I have learned that good ideas come from others and experiences, Johnson (2010) has argued that good ideas come when knowledge and speculation clashes, this occurs when people from different backgrounds get together and talk. </a:t>
            </a:r>
          </a:p>
          <a:p>
            <a:r>
              <a:rPr lang="en-GB" dirty="0"/>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a:p>
            <a:r>
              <a:rPr lang="en-GB" dirty="0"/>
              <a:t>There are many kinds of literature and interviews and discussions that I have discovered in this module sessions by professionals who have highly emphasised of the art of innovation in an organisation and successful innovators and how creativity is a necessity to it.</a:t>
            </a:r>
          </a:p>
          <a:p>
            <a:r>
              <a:rPr lang="en-GB" dirty="0"/>
              <a:t>The areas of my learning have supported my decision of this conclusion</a:t>
            </a:r>
          </a:p>
        </p:txBody>
      </p:sp>
      <p:sp>
        <p:nvSpPr>
          <p:cNvPr id="4" name="Slide Number Placeholder 3"/>
          <p:cNvSpPr>
            <a:spLocks noGrp="1"/>
          </p:cNvSpPr>
          <p:nvPr>
            <p:ph type="sldNum" sz="quarter" idx="5"/>
          </p:nvPr>
        </p:nvSpPr>
        <p:spPr/>
        <p:txBody>
          <a:bodyPr/>
          <a:lstStyle/>
          <a:p>
            <a:fld id="{FFE67388-8305-0C48-B417-F987F3878E09}" type="slidenum">
              <a:rPr lang="en-US" smtClean="0"/>
              <a:t>25</a:t>
            </a:fld>
            <a:endParaRPr lang="en-US"/>
          </a:p>
        </p:txBody>
      </p:sp>
    </p:spTree>
    <p:extLst>
      <p:ext uri="{BB962C8B-B14F-4D97-AF65-F5344CB8AC3E}">
        <p14:creationId xmlns:p14="http://schemas.microsoft.com/office/powerpoint/2010/main" val="2180652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Ashby, C. (2006) Model’s for Reflective Practice, </a:t>
            </a:r>
            <a:r>
              <a:rPr lang="en-GB" sz="1200" i="1" dirty="0"/>
              <a:t>Practice Nurse, </a:t>
            </a:r>
            <a:r>
              <a:rPr lang="en-GB" sz="1200" dirty="0"/>
              <a:t>32(10), pp.28-31</a:t>
            </a:r>
          </a:p>
          <a:p>
            <a:endParaRPr lang="en-GB" sz="1200" dirty="0"/>
          </a:p>
          <a:p>
            <a:r>
              <a:rPr lang="en-GB" sz="1200" dirty="0"/>
              <a:t>EBDR (2014) </a:t>
            </a:r>
            <a:r>
              <a:rPr lang="en-GB" sz="1200" i="1" dirty="0"/>
              <a:t>Innovation and Firm Productivity</a:t>
            </a:r>
          </a:p>
          <a:p>
            <a:r>
              <a:rPr lang="en-GB" sz="1200" dirty="0"/>
              <a:t>Available at: </a:t>
            </a:r>
            <a:r>
              <a:rPr lang="en-GB" sz="1200" dirty="0">
                <a:hlinkClick r:id="rId3"/>
              </a:rPr>
              <a:t>https://www.ebrd.com/downloads/research/transition/tr14b.pdf</a:t>
            </a:r>
            <a:r>
              <a:rPr lang="en-GB" sz="1200" dirty="0"/>
              <a:t> </a:t>
            </a:r>
          </a:p>
          <a:p>
            <a:r>
              <a:rPr lang="en-GB" sz="1200" dirty="0"/>
              <a:t>(accessed: 3</a:t>
            </a:r>
            <a:r>
              <a:rPr lang="en-GB" sz="1200" baseline="30000" dirty="0"/>
              <a:t>rd</a:t>
            </a:r>
            <a:r>
              <a:rPr lang="en-GB" sz="1200" dirty="0"/>
              <a:t> July 2020)</a:t>
            </a:r>
          </a:p>
          <a:p>
            <a:endParaRPr lang="en-GB" sz="1200" dirty="0"/>
          </a:p>
          <a:p>
            <a:r>
              <a:rPr lang="en-GB" sz="1200" dirty="0"/>
              <a:t>ELN (2016) </a:t>
            </a:r>
            <a:r>
              <a:rPr lang="en-GB" sz="1200" i="1" dirty="0"/>
              <a:t>Gibbs Reflective Cycle Model (1988) </a:t>
            </a:r>
            <a:endParaRPr lang="en-GB" sz="1200" dirty="0"/>
          </a:p>
          <a:p>
            <a:r>
              <a:rPr lang="en-GB" sz="1200" dirty="0"/>
              <a:t>Available at: </a:t>
            </a:r>
            <a:r>
              <a:rPr lang="en-GB" sz="1200" dirty="0">
                <a:hlinkClick r:id="rId4"/>
              </a:rPr>
              <a:t>https://www.eln.io/blog/gibbs-reflective-cycle-model-1988</a:t>
            </a:r>
            <a:endParaRPr lang="en-GB" sz="1200" dirty="0"/>
          </a:p>
          <a:p>
            <a:r>
              <a:rPr lang="en-GB" sz="1200" dirty="0"/>
              <a:t>(Accessed: 1</a:t>
            </a:r>
            <a:r>
              <a:rPr lang="en-GB" sz="1200" baseline="30000" dirty="0"/>
              <a:t>st</a:t>
            </a:r>
            <a:r>
              <a:rPr lang="en-GB" sz="1200" dirty="0"/>
              <a:t> July 2020)</a:t>
            </a:r>
          </a:p>
          <a:p>
            <a:endParaRPr lang="en-GB" sz="1200" dirty="0"/>
          </a:p>
          <a:p>
            <a:r>
              <a:rPr lang="en-GB" sz="1200" dirty="0" err="1"/>
              <a:t>Mahlanze</a:t>
            </a:r>
            <a:r>
              <a:rPr lang="en-GB" sz="1200" dirty="0"/>
              <a:t>, H.T., Sibiya, M.N. &amp; Govender, S. (2015) Guided Reflection: A valuable tool for improving undergraduate student nurses levels of reflection, </a:t>
            </a:r>
            <a:r>
              <a:rPr lang="en-GB" sz="1200" i="1" dirty="0"/>
              <a:t>African Journal for Physical, health education, Recreation and Dance, </a:t>
            </a:r>
            <a:r>
              <a:rPr lang="en-GB" sz="1200" dirty="0"/>
              <a:t>pp.396-409</a:t>
            </a:r>
          </a:p>
          <a:p>
            <a:r>
              <a:rPr lang="en-GB" sz="1200" dirty="0"/>
              <a:t>Mercer, D., 2020. Crossing Over- A Reflective Piece. </a:t>
            </a:r>
            <a:r>
              <a:rPr lang="en-GB" sz="1200" i="1" dirty="0"/>
              <a:t>Prison Service Journal, </a:t>
            </a:r>
            <a:r>
              <a:rPr lang="en-GB" sz="1200" dirty="0"/>
              <a:t>(248), p.40.</a:t>
            </a:r>
          </a:p>
          <a:p>
            <a:endParaRPr lang="en-GB" sz="1200" dirty="0"/>
          </a:p>
          <a:p>
            <a:r>
              <a:rPr lang="en-GB" sz="1200" dirty="0"/>
              <a:t>Lang, R. &amp; McNaught, K. (2013) Reflective practice in a capstone business internship subject. </a:t>
            </a:r>
            <a:r>
              <a:rPr lang="en-GB" sz="1200" i="1" dirty="0"/>
              <a:t>Journal of International Education in Business, </a:t>
            </a:r>
            <a:r>
              <a:rPr lang="en-GB" sz="1200" dirty="0"/>
              <a:t>6(1), pp.7–21.</a:t>
            </a:r>
          </a:p>
          <a:p>
            <a:endParaRPr lang="en-GB" sz="1200" dirty="0"/>
          </a:p>
          <a:p>
            <a:r>
              <a:rPr lang="en-GB" sz="1200" dirty="0" err="1"/>
              <a:t>Insead</a:t>
            </a:r>
            <a:r>
              <a:rPr lang="en-GB" sz="1200" dirty="0"/>
              <a:t> (2011) </a:t>
            </a:r>
            <a:r>
              <a:rPr lang="en-GB" sz="1200" dirty="0" err="1"/>
              <a:t>Youtube</a:t>
            </a:r>
            <a:r>
              <a:rPr lang="en-GB" sz="1200" dirty="0"/>
              <a:t>, </a:t>
            </a:r>
            <a:r>
              <a:rPr lang="en-GB" sz="1200" i="1" dirty="0"/>
              <a:t>The DNA of the world’s most innovative companies</a:t>
            </a:r>
          </a:p>
          <a:p>
            <a:r>
              <a:rPr lang="en-GB" sz="1200" dirty="0"/>
              <a:t>Available at: </a:t>
            </a:r>
            <a:r>
              <a:rPr lang="en-GB" sz="1200" dirty="0">
                <a:hlinkClick r:id="rId5"/>
              </a:rPr>
              <a:t>https://www.youtube.com/watch?v=TtsM9VGNlII&amp;t=15s</a:t>
            </a:r>
            <a:endParaRPr lang="en-GB" sz="1200" dirty="0"/>
          </a:p>
          <a:p>
            <a:r>
              <a:rPr lang="en-GB" sz="1200" dirty="0"/>
              <a:t>(accessed: 4</a:t>
            </a:r>
            <a:r>
              <a:rPr lang="en-GB" sz="1200" baseline="30000" dirty="0"/>
              <a:t>th</a:t>
            </a:r>
            <a:r>
              <a:rPr lang="en-GB" sz="1200" dirty="0"/>
              <a:t> July 2020)</a:t>
            </a:r>
          </a:p>
          <a:p>
            <a:endParaRPr lang="en-GB" sz="1200" dirty="0"/>
          </a:p>
          <a:p>
            <a:r>
              <a:rPr lang="en-GB" sz="1200" dirty="0" err="1"/>
              <a:t>Jayasree</a:t>
            </a:r>
            <a:r>
              <a:rPr lang="en-GB" sz="1200" dirty="0"/>
              <a:t>, R. &amp; John, S. (2013) Learning to Become a Nurse: Nursing Student's Perceptions on Reflective Practice. </a:t>
            </a:r>
            <a:r>
              <a:rPr lang="en-GB" sz="1200" i="1" dirty="0"/>
              <a:t>International Journal of Nursing Care, </a:t>
            </a:r>
            <a:r>
              <a:rPr lang="en-GB" sz="1200" dirty="0"/>
              <a:t>1(1), pp.33–38.</a:t>
            </a:r>
          </a:p>
          <a:p>
            <a:endParaRPr lang="en-GB" sz="1200" dirty="0"/>
          </a:p>
          <a:p>
            <a:r>
              <a:rPr lang="en-GB" sz="1200" dirty="0"/>
              <a:t>Johnson, S (2010) </a:t>
            </a:r>
            <a:r>
              <a:rPr lang="en-GB" sz="1200" i="1" dirty="0"/>
              <a:t>Where Good Ideas come from: The natural history of innovation, </a:t>
            </a:r>
            <a:r>
              <a:rPr lang="en-GB" sz="1200" dirty="0"/>
              <a:t>Riverhead Becks</a:t>
            </a:r>
          </a:p>
          <a:p>
            <a:endParaRPr lang="en-GB" sz="1200" dirty="0"/>
          </a:p>
          <a:p>
            <a:r>
              <a:rPr lang="en-GB" sz="1200" dirty="0"/>
              <a:t>Skills You Need (2020) </a:t>
            </a:r>
            <a:r>
              <a:rPr lang="en-GB" sz="1200" i="1" dirty="0"/>
              <a:t>Reflective Practice</a:t>
            </a:r>
          </a:p>
          <a:p>
            <a:r>
              <a:rPr lang="en-GB" sz="1200" dirty="0"/>
              <a:t>Available at: </a:t>
            </a:r>
            <a:r>
              <a:rPr lang="en-GB" sz="1200" dirty="0">
                <a:hlinkClick r:id="rId6"/>
              </a:rPr>
              <a:t>https://www.skillsyouneed.com/ps/reflective-practice.html#:~:text=Reflective%20practice%20has%20huge%20benefits,active%20engagement%20in%20work%20processes</a:t>
            </a:r>
            <a:r>
              <a:rPr lang="en-GB" sz="1200" dirty="0"/>
              <a:t>.</a:t>
            </a:r>
          </a:p>
          <a:p>
            <a:r>
              <a:rPr lang="en-GB" sz="1200" dirty="0"/>
              <a:t>(Accessed: 3</a:t>
            </a:r>
            <a:r>
              <a:rPr lang="en-GB" sz="1200" baseline="30000" dirty="0"/>
              <a:t>rd</a:t>
            </a:r>
            <a:r>
              <a:rPr lang="en-GB" sz="1200" dirty="0"/>
              <a:t> July 2020)</a:t>
            </a:r>
          </a:p>
          <a:p>
            <a:endParaRPr lang="en-GB" sz="1200" dirty="0"/>
          </a:p>
          <a:p>
            <a:r>
              <a:rPr lang="en-GB" sz="1200" dirty="0" err="1"/>
              <a:t>Siclair</a:t>
            </a:r>
            <a:r>
              <a:rPr lang="en-GB" sz="1200" dirty="0"/>
              <a:t>, E (2019) </a:t>
            </a:r>
            <a:r>
              <a:rPr lang="en-GB" sz="1200" i="1" dirty="0"/>
              <a:t>The </a:t>
            </a:r>
            <a:r>
              <a:rPr lang="en-GB" sz="1200" i="1" dirty="0" err="1"/>
              <a:t>Tlepgraph</a:t>
            </a:r>
            <a:r>
              <a:rPr lang="en-GB" sz="1200" i="1" dirty="0"/>
              <a:t>: Why </a:t>
            </a:r>
            <a:r>
              <a:rPr lang="en-GB" sz="1200" i="1" dirty="0" err="1"/>
              <a:t>buainsesss</a:t>
            </a:r>
            <a:r>
              <a:rPr lang="en-GB" sz="1200" i="1" dirty="0"/>
              <a:t> needs a creative solution</a:t>
            </a:r>
          </a:p>
          <a:p>
            <a:r>
              <a:rPr lang="en-GB" sz="1200" i="1" dirty="0" err="1"/>
              <a:t>Avialbalt</a:t>
            </a:r>
            <a:r>
              <a:rPr lang="en-GB" sz="1200" i="1" dirty="0"/>
              <a:t> at: </a:t>
            </a:r>
            <a:r>
              <a:rPr lang="en-GB" sz="1200" i="1" dirty="0">
                <a:hlinkClick r:id="rId7"/>
              </a:rPr>
              <a:t>https://www.telegraph.co.uk/business/new-work-culture/creativity-in-business/</a:t>
            </a:r>
            <a:endParaRPr lang="en-GB" sz="1200" i="1" dirty="0"/>
          </a:p>
          <a:p>
            <a:r>
              <a:rPr lang="en-GB" sz="1200" i="1" dirty="0"/>
              <a:t>(Accessed 4</a:t>
            </a:r>
            <a:r>
              <a:rPr lang="en-GB" sz="1200" i="1" baseline="30000" dirty="0"/>
              <a:t>th</a:t>
            </a:r>
            <a:r>
              <a:rPr lang="en-GB" sz="1200" i="1" dirty="0"/>
              <a:t> July 2020)</a:t>
            </a:r>
            <a:endParaRPr lang="en-GB" sz="1200" dirty="0"/>
          </a:p>
          <a:p>
            <a:endParaRPr lang="en-GB" sz="1200" dirty="0"/>
          </a:p>
          <a:p>
            <a:endParaRPr lang="en-GB" sz="1200" dirty="0"/>
          </a:p>
          <a:p>
            <a:r>
              <a:rPr lang="en-GB" sz="1200" dirty="0"/>
              <a:t>TED (2010) TED Talk: </a:t>
            </a:r>
            <a:r>
              <a:rPr lang="en-GB" sz="1200" i="1" dirty="0"/>
              <a:t>Where good idea’s come from | Steven Johnson</a:t>
            </a:r>
          </a:p>
          <a:p>
            <a:r>
              <a:rPr lang="en-GB" sz="1200" dirty="0"/>
              <a:t>Available at: </a:t>
            </a:r>
            <a:r>
              <a:rPr lang="en-GB" sz="1200" dirty="0">
                <a:hlinkClick r:id="rId8"/>
              </a:rPr>
              <a:t>https://www.youtube.com/watch?v=0af00UcTO-c</a:t>
            </a:r>
            <a:endParaRPr lang="en-GB" sz="1200" dirty="0"/>
          </a:p>
          <a:p>
            <a:r>
              <a:rPr lang="en-GB" sz="1200" dirty="0"/>
              <a:t>(accessed: 4</a:t>
            </a:r>
            <a:r>
              <a:rPr lang="en-GB" sz="1200" baseline="30000" dirty="0"/>
              <a:t>th</a:t>
            </a:r>
            <a:r>
              <a:rPr lang="en-GB" sz="1200" dirty="0"/>
              <a:t> July 2020)</a:t>
            </a:r>
          </a:p>
          <a:p>
            <a:endParaRPr lang="en-GB" sz="1200" dirty="0"/>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26</a:t>
            </a:fld>
            <a:endParaRPr lang="en-US"/>
          </a:p>
        </p:txBody>
      </p:sp>
    </p:spTree>
    <p:extLst>
      <p:ext uri="{BB962C8B-B14F-4D97-AF65-F5344CB8AC3E}">
        <p14:creationId xmlns:p14="http://schemas.microsoft.com/office/powerpoint/2010/main" val="4055639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Ashby, C. (2006) Model’s for Reflective Practice, </a:t>
            </a:r>
            <a:r>
              <a:rPr lang="en-GB" sz="1200" i="1" dirty="0"/>
              <a:t>Practice Nurse, </a:t>
            </a:r>
            <a:r>
              <a:rPr lang="en-GB" sz="1200" dirty="0"/>
              <a:t>32(10), pp.28-31</a:t>
            </a:r>
          </a:p>
          <a:p>
            <a:endParaRPr lang="en-GB" sz="1200" dirty="0"/>
          </a:p>
          <a:p>
            <a:r>
              <a:rPr lang="en-GB" sz="1200" dirty="0"/>
              <a:t>EBDR (2014) </a:t>
            </a:r>
            <a:r>
              <a:rPr lang="en-GB" sz="1200" i="1" dirty="0"/>
              <a:t>Innovation and Firm Productivity</a:t>
            </a:r>
          </a:p>
          <a:p>
            <a:r>
              <a:rPr lang="en-GB" sz="1200" dirty="0"/>
              <a:t>Available at: </a:t>
            </a:r>
            <a:r>
              <a:rPr lang="en-GB" sz="1200" dirty="0">
                <a:hlinkClick r:id="rId3"/>
              </a:rPr>
              <a:t>https://www.ebrd.com/downloads/research/transition/tr14b.pdf</a:t>
            </a:r>
            <a:r>
              <a:rPr lang="en-GB" sz="1200" dirty="0"/>
              <a:t> </a:t>
            </a:r>
          </a:p>
          <a:p>
            <a:r>
              <a:rPr lang="en-GB" sz="1200" dirty="0"/>
              <a:t>(accessed: 3</a:t>
            </a:r>
            <a:r>
              <a:rPr lang="en-GB" sz="1200" baseline="30000" dirty="0"/>
              <a:t>rd</a:t>
            </a:r>
            <a:r>
              <a:rPr lang="en-GB" sz="1200" dirty="0"/>
              <a:t> July 2020)</a:t>
            </a:r>
          </a:p>
          <a:p>
            <a:endParaRPr lang="en-GB" sz="1200" dirty="0"/>
          </a:p>
          <a:p>
            <a:r>
              <a:rPr lang="en-GB" sz="1200" dirty="0"/>
              <a:t>ELN (2016) </a:t>
            </a:r>
            <a:r>
              <a:rPr lang="en-GB" sz="1200" i="1" dirty="0"/>
              <a:t>Gibbs Reflective Cycle Model (1988) </a:t>
            </a:r>
            <a:endParaRPr lang="en-GB" sz="1200" dirty="0"/>
          </a:p>
          <a:p>
            <a:r>
              <a:rPr lang="en-GB" sz="1200" dirty="0"/>
              <a:t>Available at: </a:t>
            </a:r>
            <a:r>
              <a:rPr lang="en-GB" sz="1200" dirty="0">
                <a:hlinkClick r:id="rId4"/>
              </a:rPr>
              <a:t>https://www.eln.io/blog/gibbs-reflective-cycle-model-1988</a:t>
            </a:r>
            <a:endParaRPr lang="en-GB" sz="1200" dirty="0"/>
          </a:p>
          <a:p>
            <a:r>
              <a:rPr lang="en-GB" sz="1200" dirty="0"/>
              <a:t>(Accessed: 1</a:t>
            </a:r>
            <a:r>
              <a:rPr lang="en-GB" sz="1200" baseline="30000" dirty="0"/>
              <a:t>st</a:t>
            </a:r>
            <a:r>
              <a:rPr lang="en-GB" sz="1200" dirty="0"/>
              <a:t> July 2020)</a:t>
            </a:r>
          </a:p>
          <a:p>
            <a:endParaRPr lang="en-GB" sz="1200" dirty="0"/>
          </a:p>
          <a:p>
            <a:r>
              <a:rPr lang="en-GB" sz="1200" dirty="0" err="1"/>
              <a:t>Mahlanze</a:t>
            </a:r>
            <a:r>
              <a:rPr lang="en-GB" sz="1200" dirty="0"/>
              <a:t>, H.T., Sibiya, M.N. &amp; Govender, S. (2015) Guided Reflection: A valuable tool for improving undergraduate student nurses levels of reflection, </a:t>
            </a:r>
            <a:r>
              <a:rPr lang="en-GB" sz="1200" i="1" dirty="0"/>
              <a:t>African Journal for Physical, health education, Recreation and Dance, </a:t>
            </a:r>
            <a:r>
              <a:rPr lang="en-GB" sz="1200" dirty="0"/>
              <a:t>pp.396-409</a:t>
            </a:r>
          </a:p>
          <a:p>
            <a:endParaRPr lang="en-GB" sz="1200" dirty="0"/>
          </a:p>
          <a:p>
            <a:r>
              <a:rPr lang="en-GB" sz="1200" dirty="0"/>
              <a:t>Mercer, D., 2020. Crossing Over- A Reflective Piece. </a:t>
            </a:r>
            <a:r>
              <a:rPr lang="en-GB" sz="1200" i="1" dirty="0"/>
              <a:t>Prison Service Journal, </a:t>
            </a:r>
            <a:r>
              <a:rPr lang="en-GB" sz="1200" dirty="0"/>
              <a:t>(248), p.40.</a:t>
            </a:r>
          </a:p>
          <a:p>
            <a:endParaRPr lang="en-GB" sz="1200" dirty="0"/>
          </a:p>
          <a:p>
            <a:r>
              <a:rPr lang="en-GB" sz="1200" dirty="0"/>
              <a:t>Lang, R. &amp; McNaught, K. (2013) Reflective practice in a capstone business internship subject. </a:t>
            </a:r>
            <a:r>
              <a:rPr lang="en-GB" sz="1200" i="1" dirty="0"/>
              <a:t>Journal of International Education in Business, </a:t>
            </a:r>
            <a:r>
              <a:rPr lang="en-GB" sz="1200" dirty="0"/>
              <a:t>6(1), pp.7–21.</a:t>
            </a:r>
          </a:p>
          <a:p>
            <a:endParaRPr lang="en-GB" sz="1200" dirty="0"/>
          </a:p>
          <a:p>
            <a:r>
              <a:rPr lang="en-GB" sz="1200" dirty="0" err="1"/>
              <a:t>Insead</a:t>
            </a:r>
            <a:r>
              <a:rPr lang="en-GB" sz="1200" dirty="0"/>
              <a:t> (2011) </a:t>
            </a:r>
            <a:r>
              <a:rPr lang="en-GB" sz="1200" dirty="0" err="1"/>
              <a:t>Youtube</a:t>
            </a:r>
            <a:r>
              <a:rPr lang="en-GB" sz="1200" dirty="0"/>
              <a:t>, </a:t>
            </a:r>
            <a:r>
              <a:rPr lang="en-GB" sz="1200" i="1" dirty="0"/>
              <a:t>The DNA of the world’s most innovative companies</a:t>
            </a:r>
          </a:p>
          <a:p>
            <a:r>
              <a:rPr lang="en-GB" sz="1200" dirty="0"/>
              <a:t>Available at: </a:t>
            </a:r>
            <a:r>
              <a:rPr lang="en-GB" sz="1200" dirty="0">
                <a:hlinkClick r:id="rId5"/>
              </a:rPr>
              <a:t>https://www.youtube.com/watch?v=TtsM9VGNlII&amp;t=15s</a:t>
            </a:r>
            <a:endParaRPr lang="en-GB" sz="1200" dirty="0"/>
          </a:p>
          <a:p>
            <a:r>
              <a:rPr lang="en-GB" sz="1200" dirty="0"/>
              <a:t>(accessed: 4</a:t>
            </a:r>
            <a:r>
              <a:rPr lang="en-GB" sz="1200" baseline="30000" dirty="0"/>
              <a:t>th</a:t>
            </a:r>
            <a:r>
              <a:rPr lang="en-GB" sz="1200" dirty="0"/>
              <a:t> July 2020)</a:t>
            </a:r>
          </a:p>
          <a:p>
            <a:endParaRPr lang="en-GB" sz="1200" dirty="0"/>
          </a:p>
          <a:p>
            <a:r>
              <a:rPr lang="en-GB" sz="1200" dirty="0" err="1"/>
              <a:t>Jayasree</a:t>
            </a:r>
            <a:r>
              <a:rPr lang="en-GB" sz="1200" dirty="0"/>
              <a:t>, R. &amp; John, S. (2013) Learning to Become a Nurse: Nursing Student's Perceptions on Reflective Practice. </a:t>
            </a:r>
            <a:r>
              <a:rPr lang="en-GB" sz="1200" i="1" dirty="0"/>
              <a:t>International Journal of Nursing Care, </a:t>
            </a:r>
            <a:r>
              <a:rPr lang="en-GB" sz="1200" dirty="0"/>
              <a:t>1(1), pp.33–38.</a:t>
            </a:r>
          </a:p>
          <a:p>
            <a:endParaRPr lang="en-GB" sz="1200" dirty="0"/>
          </a:p>
          <a:p>
            <a:r>
              <a:rPr lang="en-GB" sz="1200" dirty="0"/>
              <a:t>Johnson, S (2010) </a:t>
            </a:r>
            <a:r>
              <a:rPr lang="en-GB" sz="1200" i="1" dirty="0"/>
              <a:t>Where Good Ideas come from: The natural history of innovation, </a:t>
            </a:r>
            <a:r>
              <a:rPr lang="en-GB" sz="1200" dirty="0"/>
              <a:t>Riverhead Becks</a:t>
            </a:r>
          </a:p>
          <a:p>
            <a:endParaRPr lang="en-GB" sz="1200" dirty="0"/>
          </a:p>
          <a:p>
            <a:r>
              <a:rPr lang="en-GB" sz="1200" dirty="0"/>
              <a:t>Skills You Need (2020) </a:t>
            </a:r>
            <a:r>
              <a:rPr lang="en-GB" sz="1200" i="1" dirty="0"/>
              <a:t>Reflective Practice</a:t>
            </a:r>
          </a:p>
          <a:p>
            <a:r>
              <a:rPr lang="en-GB" sz="1200" dirty="0"/>
              <a:t>Available at: </a:t>
            </a:r>
            <a:r>
              <a:rPr lang="en-GB" sz="1200" dirty="0">
                <a:hlinkClick r:id="rId6"/>
              </a:rPr>
              <a:t>https://www.skillsyouneed.com/ps/reflective-practice.html#:~:text=Reflective%20practice%20has%20huge%20benefits,active%20engagement%20in%20work%20processes</a:t>
            </a:r>
            <a:r>
              <a:rPr lang="en-GB" sz="1200" dirty="0"/>
              <a:t>.</a:t>
            </a:r>
          </a:p>
          <a:p>
            <a:r>
              <a:rPr lang="en-GB" sz="1200" dirty="0"/>
              <a:t>(Accessed: 3</a:t>
            </a:r>
            <a:r>
              <a:rPr lang="en-GB" sz="1200" baseline="30000" dirty="0"/>
              <a:t>rd</a:t>
            </a:r>
            <a:r>
              <a:rPr lang="en-GB" sz="1200" dirty="0"/>
              <a:t> July 2020)</a:t>
            </a:r>
          </a:p>
          <a:p>
            <a:endParaRPr lang="en-GB" sz="1200" dirty="0"/>
          </a:p>
          <a:p>
            <a:r>
              <a:rPr lang="en-GB" sz="1200" dirty="0" err="1"/>
              <a:t>Siclair</a:t>
            </a:r>
            <a:r>
              <a:rPr lang="en-GB" sz="1200" dirty="0"/>
              <a:t>, E (2019) </a:t>
            </a:r>
            <a:r>
              <a:rPr lang="en-GB" sz="1200" i="1" dirty="0"/>
              <a:t>The </a:t>
            </a:r>
            <a:r>
              <a:rPr lang="en-GB" sz="1200" i="1" dirty="0" err="1"/>
              <a:t>Tlepgraph</a:t>
            </a:r>
            <a:r>
              <a:rPr lang="en-GB" sz="1200" i="1" dirty="0"/>
              <a:t>: Why </a:t>
            </a:r>
            <a:r>
              <a:rPr lang="en-GB" sz="1200" i="1" dirty="0" err="1"/>
              <a:t>buainsesss</a:t>
            </a:r>
            <a:r>
              <a:rPr lang="en-GB" sz="1200" i="1" dirty="0"/>
              <a:t> needs a creative solution</a:t>
            </a:r>
          </a:p>
          <a:p>
            <a:r>
              <a:rPr lang="en-GB" sz="1200" i="1" dirty="0" err="1"/>
              <a:t>Avialbalt</a:t>
            </a:r>
            <a:r>
              <a:rPr lang="en-GB" sz="1200" i="1" dirty="0"/>
              <a:t> at: </a:t>
            </a:r>
            <a:r>
              <a:rPr lang="en-GB" sz="1200" i="1" dirty="0">
                <a:hlinkClick r:id="rId7"/>
              </a:rPr>
              <a:t>https://www.telegraph.co.uk/business/new-work-culture/creativity-in-business/</a:t>
            </a:r>
            <a:endParaRPr lang="en-GB" sz="1200" i="1" dirty="0"/>
          </a:p>
          <a:p>
            <a:r>
              <a:rPr lang="en-GB" sz="1200" i="1" dirty="0"/>
              <a:t>(Accessed 4</a:t>
            </a:r>
            <a:r>
              <a:rPr lang="en-GB" sz="1200" i="1" baseline="30000" dirty="0"/>
              <a:t>th</a:t>
            </a:r>
            <a:r>
              <a:rPr lang="en-GB" sz="1200" i="1" dirty="0"/>
              <a:t> July 2020)</a:t>
            </a:r>
            <a:endParaRPr lang="en-GB" sz="1200" dirty="0"/>
          </a:p>
          <a:p>
            <a:endParaRPr lang="en-GB" sz="1200" dirty="0"/>
          </a:p>
          <a:p>
            <a:endParaRPr lang="en-GB" sz="1200" dirty="0"/>
          </a:p>
          <a:p>
            <a:r>
              <a:rPr lang="en-GB" sz="1200" dirty="0"/>
              <a:t>TED (2010) TED Talk: </a:t>
            </a:r>
            <a:r>
              <a:rPr lang="en-GB" sz="1200" i="1" dirty="0"/>
              <a:t>Where good idea’s come from | Steven Johnson</a:t>
            </a:r>
          </a:p>
          <a:p>
            <a:r>
              <a:rPr lang="en-GB" sz="1200" dirty="0"/>
              <a:t>Available at: </a:t>
            </a:r>
            <a:r>
              <a:rPr lang="en-GB" sz="1200" dirty="0">
                <a:hlinkClick r:id="rId8"/>
              </a:rPr>
              <a:t>https://www.youtube.com/watch?v=0af00UcTO-c</a:t>
            </a:r>
            <a:endParaRPr lang="en-GB" sz="1200" dirty="0"/>
          </a:p>
          <a:p>
            <a:r>
              <a:rPr lang="en-GB" sz="1200" dirty="0"/>
              <a:t>(accessed: 4</a:t>
            </a:r>
            <a:r>
              <a:rPr lang="en-GB" sz="1200" baseline="30000" dirty="0"/>
              <a:t>th</a:t>
            </a:r>
            <a:r>
              <a:rPr lang="en-GB" sz="1200" dirty="0"/>
              <a:t> July 2020)</a:t>
            </a:r>
          </a:p>
          <a:p>
            <a:endParaRPr lang="en-GB" sz="1200" dirty="0"/>
          </a:p>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27</a:t>
            </a:fld>
            <a:endParaRPr lang="en-US"/>
          </a:p>
        </p:txBody>
      </p:sp>
    </p:spTree>
    <p:extLst>
      <p:ext uri="{BB962C8B-B14F-4D97-AF65-F5344CB8AC3E}">
        <p14:creationId xmlns:p14="http://schemas.microsoft.com/office/powerpoint/2010/main" val="4161252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E67388-8305-0C48-B417-F987F3878E09}" type="slidenum">
              <a:rPr lang="en-US" smtClean="0"/>
              <a:t>28</a:t>
            </a:fld>
            <a:endParaRPr lang="en-US"/>
          </a:p>
        </p:txBody>
      </p:sp>
    </p:spTree>
    <p:extLst>
      <p:ext uri="{BB962C8B-B14F-4D97-AF65-F5344CB8AC3E}">
        <p14:creationId xmlns:p14="http://schemas.microsoft.com/office/powerpoint/2010/main" val="98800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7/9/20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7/9/20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7/9/20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7/9/20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7/9/20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7/9/20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gif"/><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8.jp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9.jp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9.jp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9.jp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13.jp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14.jp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7.jpeg"/><Relationship Id="rId5" Type="http://schemas.openxmlformats.org/officeDocument/2006/relationships/image" Target="../media/image16.jp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hyperlink" Target="https://www.ebrd.com/downloads/research/transition/tr14b.pdf" TargetMode="External"/><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hyperlink" Target="https://www.youtube.com/watch?v=TtsM9VGNlII&amp;t=15s" TargetMode="External"/><Relationship Id="rId4" Type="http://schemas.openxmlformats.org/officeDocument/2006/relationships/hyperlink" Target="https://www.eln.io/blog/gibbs-reflective-cycle-model-1988"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killsyouneed.com/ps/reflective-practice.html#:~:text=Reflective%20practice%20has%20huge%20benefits,active%20engagement%20in%20work%20processes"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hyperlink" Target="https://libguides.cam.ac.uk/reflectivepracticetoolkit/barriers" TargetMode="External"/><Relationship Id="rId5" Type="http://schemas.openxmlformats.org/officeDocument/2006/relationships/hyperlink" Target="https://www.youtube.com/watch?v=0af00UcTO-c" TargetMode="External"/><Relationship Id="rId4" Type="http://schemas.openxmlformats.org/officeDocument/2006/relationships/hyperlink" Target="https://www.telegraph.co.uk/business/new-work-culture/creativity-in-business/"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23050-4DCC-244B-9E30-364D18D6BEF2}"/>
              </a:ext>
            </a:extLst>
          </p:cNvPr>
          <p:cNvSpPr>
            <a:spLocks noGrp="1"/>
          </p:cNvSpPr>
          <p:nvPr>
            <p:ph type="ctrTitle"/>
          </p:nvPr>
        </p:nvSpPr>
        <p:spPr>
          <a:xfrm>
            <a:off x="810002" y="639097"/>
            <a:ext cx="4961534" cy="3781101"/>
          </a:xfrm>
        </p:spPr>
        <p:txBody>
          <a:bodyPr>
            <a:normAutofit/>
          </a:bodyPr>
          <a:lstStyle/>
          <a:p>
            <a:pPr>
              <a:lnSpc>
                <a:spcPct val="90000"/>
              </a:lnSpc>
            </a:pPr>
            <a:r>
              <a:rPr lang="en-US" sz="4200" dirty="0"/>
              <a:t>Does Innovation and Creativity Provide Business Advantage?</a:t>
            </a:r>
            <a:br>
              <a:rPr lang="en-US" sz="4200" dirty="0"/>
            </a:br>
            <a:r>
              <a:rPr lang="en-US" sz="4200" dirty="0"/>
              <a:t>– Reflective Presentation</a:t>
            </a:r>
          </a:p>
        </p:txBody>
      </p:sp>
      <p:sp>
        <p:nvSpPr>
          <p:cNvPr id="51" name="Freeform: Shape 53">
            <a:extLst>
              <a:ext uri="{FF2B5EF4-FFF2-40B4-BE49-F238E27FC236}">
                <a16:creationId xmlns:a16="http://schemas.microsoft.com/office/drawing/2014/main" id="{B8C5E8AB-9755-4F92-B14D-88791F4FC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896681"/>
            <a:ext cx="12188952" cy="1961319"/>
          </a:xfrm>
          <a:custGeom>
            <a:avLst/>
            <a:gdLst>
              <a:gd name="connsiteX0" fmla="*/ 0 w 12188952"/>
              <a:gd name="connsiteY0" fmla="*/ 0 h 1961319"/>
              <a:gd name="connsiteX1" fmla="*/ 1996017 w 12188952"/>
              <a:gd name="connsiteY1" fmla="*/ 0 h 1961319"/>
              <a:gd name="connsiteX2" fmla="*/ 2377017 w 12188952"/>
              <a:gd name="connsiteY2" fmla="*/ 263783 h 1961319"/>
              <a:gd name="connsiteX3" fmla="*/ 2385484 w 12188952"/>
              <a:gd name="connsiteY3" fmla="*/ 266713 h 1961319"/>
              <a:gd name="connsiteX4" fmla="*/ 2398184 w 12188952"/>
              <a:gd name="connsiteY4" fmla="*/ 271110 h 1961319"/>
              <a:gd name="connsiteX5" fmla="*/ 2410883 w 12188952"/>
              <a:gd name="connsiteY5" fmla="*/ 275506 h 1961319"/>
              <a:gd name="connsiteX6" fmla="*/ 2421467 w 12188952"/>
              <a:gd name="connsiteY6" fmla="*/ 275506 h 1961319"/>
              <a:gd name="connsiteX7" fmla="*/ 2434167 w 12188952"/>
              <a:gd name="connsiteY7" fmla="*/ 275506 h 1961319"/>
              <a:gd name="connsiteX8" fmla="*/ 2444750 w 12188952"/>
              <a:gd name="connsiteY8" fmla="*/ 271110 h 1961319"/>
              <a:gd name="connsiteX9" fmla="*/ 2457450 w 12188952"/>
              <a:gd name="connsiteY9" fmla="*/ 266713 h 1961319"/>
              <a:gd name="connsiteX10" fmla="*/ 2465917 w 12188952"/>
              <a:gd name="connsiteY10" fmla="*/ 263783 h 1961319"/>
              <a:gd name="connsiteX11" fmla="*/ 2846917 w 12188952"/>
              <a:gd name="connsiteY11" fmla="*/ 0 h 1961319"/>
              <a:gd name="connsiteX12" fmla="*/ 12188952 w 12188952"/>
              <a:gd name="connsiteY12" fmla="*/ 0 h 1961319"/>
              <a:gd name="connsiteX13" fmla="*/ 12188952 w 12188952"/>
              <a:gd name="connsiteY13" fmla="*/ 1264506 h 1961319"/>
              <a:gd name="connsiteX14" fmla="*/ 12188952 w 12188952"/>
              <a:gd name="connsiteY14" fmla="*/ 1917775 h 1961319"/>
              <a:gd name="connsiteX15" fmla="*/ 12188952 w 12188952"/>
              <a:gd name="connsiteY15" fmla="*/ 1961319 h 1961319"/>
              <a:gd name="connsiteX16" fmla="*/ 0 w 12188952"/>
              <a:gd name="connsiteY16" fmla="*/ 1961319 h 1961319"/>
              <a:gd name="connsiteX17" fmla="*/ 0 w 12188952"/>
              <a:gd name="connsiteY17" fmla="*/ 1917775 h 1961319"/>
              <a:gd name="connsiteX18" fmla="*/ 0 w 12188952"/>
              <a:gd name="connsiteY18" fmla="*/ 1264506 h 196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88952" h="1961319">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88952" y="0"/>
                </a:lnTo>
                <a:lnTo>
                  <a:pt x="12188952" y="1264506"/>
                </a:lnTo>
                <a:lnTo>
                  <a:pt x="12188952" y="1917775"/>
                </a:lnTo>
                <a:lnTo>
                  <a:pt x="12188952" y="1961319"/>
                </a:lnTo>
                <a:lnTo>
                  <a:pt x="0" y="1961319"/>
                </a:lnTo>
                <a:lnTo>
                  <a:pt x="0" y="1917775"/>
                </a:lnTo>
                <a:lnTo>
                  <a:pt x="0" y="1264506"/>
                </a:lnTo>
                <a:close/>
              </a:path>
            </a:pathLst>
          </a:custGeom>
          <a:solidFill>
            <a:srgbClr val="21212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39D3323-EA90-0145-B34B-F8CEC40A623E}"/>
              </a:ext>
            </a:extLst>
          </p:cNvPr>
          <p:cNvSpPr>
            <a:spLocks noGrp="1"/>
          </p:cNvSpPr>
          <p:nvPr>
            <p:ph type="subTitle" idx="1"/>
          </p:nvPr>
        </p:nvSpPr>
        <p:spPr>
          <a:xfrm>
            <a:off x="810001" y="5280847"/>
            <a:ext cx="4961535" cy="785656"/>
          </a:xfrm>
        </p:spPr>
        <p:txBody>
          <a:bodyPr>
            <a:noAutofit/>
          </a:bodyPr>
          <a:lstStyle/>
          <a:p>
            <a:pPr>
              <a:lnSpc>
                <a:spcPct val="90000"/>
              </a:lnSpc>
            </a:pPr>
            <a:r>
              <a:rPr lang="en-US" sz="1600" dirty="0">
                <a:solidFill>
                  <a:srgbClr val="FFFFFF"/>
                </a:solidFill>
              </a:rPr>
              <a:t>By Farzana Hussen 1709301</a:t>
            </a:r>
          </a:p>
          <a:p>
            <a:pPr>
              <a:lnSpc>
                <a:spcPct val="90000"/>
              </a:lnSpc>
            </a:pPr>
            <a:r>
              <a:rPr lang="en-US" sz="1600" dirty="0">
                <a:solidFill>
                  <a:srgbClr val="FFFFFF"/>
                </a:solidFill>
              </a:rPr>
              <a:t>10</a:t>
            </a:r>
            <a:r>
              <a:rPr lang="en-US" sz="1600" baseline="30000" dirty="0">
                <a:solidFill>
                  <a:srgbClr val="FFFFFF"/>
                </a:solidFill>
              </a:rPr>
              <a:t>th</a:t>
            </a:r>
            <a:r>
              <a:rPr lang="en-US" sz="1600" dirty="0">
                <a:solidFill>
                  <a:srgbClr val="FFFFFF"/>
                </a:solidFill>
              </a:rPr>
              <a:t> July 2020</a:t>
            </a:r>
          </a:p>
          <a:p>
            <a:pPr>
              <a:lnSpc>
                <a:spcPct val="90000"/>
              </a:lnSpc>
            </a:pPr>
            <a:r>
              <a:rPr lang="en-US" sz="1600" dirty="0">
                <a:solidFill>
                  <a:srgbClr val="FFFFFF"/>
                </a:solidFill>
              </a:rPr>
              <a:t>BMSW6102</a:t>
            </a:r>
          </a:p>
        </p:txBody>
      </p:sp>
      <p:sp>
        <p:nvSpPr>
          <p:cNvPr id="52" name="Rectangle 55">
            <a:extLst>
              <a:ext uri="{FF2B5EF4-FFF2-40B4-BE49-F238E27FC236}">
                <a16:creationId xmlns:a16="http://schemas.microsoft.com/office/drawing/2014/main" id="{54F2E435-6009-43BC-8A4B-89A894831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0916" y="0"/>
            <a:ext cx="609108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8" name="Rounded Rectangle 14">
            <a:extLst>
              <a:ext uri="{FF2B5EF4-FFF2-40B4-BE49-F238E27FC236}">
                <a16:creationId xmlns:a16="http://schemas.microsoft.com/office/drawing/2014/main" id="{4B9EE88D-53BD-40A5-BC4F-3ACBEFC12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6326" y="958640"/>
            <a:ext cx="4792210"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close up of a logo&#10;&#10;Description automatically generated">
            <a:extLst>
              <a:ext uri="{FF2B5EF4-FFF2-40B4-BE49-F238E27FC236}">
                <a16:creationId xmlns:a16="http://schemas.microsoft.com/office/drawing/2014/main" id="{E7CDD484-6FE2-0745-BFFF-4E6F9F3DC1BF}"/>
              </a:ext>
            </a:extLst>
          </p:cNvPr>
          <p:cNvPicPr>
            <a:picLocks noChangeAspect="1"/>
          </p:cNvPicPr>
          <p:nvPr/>
        </p:nvPicPr>
        <p:blipFill rotWithShape="1">
          <a:blip r:embed="rId4"/>
          <a:srcRect r="3497" b="-3"/>
          <a:stretch/>
        </p:blipFill>
        <p:spPr>
          <a:xfrm>
            <a:off x="7068226" y="1251276"/>
            <a:ext cx="4174333" cy="4325739"/>
          </a:xfrm>
          <a:prstGeom prst="rect">
            <a:avLst/>
          </a:prstGeom>
        </p:spPr>
      </p:pic>
      <p:pic>
        <p:nvPicPr>
          <p:cNvPr id="5" name="Recorded Sound" descr="Recorded Sound">
            <a:hlinkClick r:id="" action="ppaction://media"/>
            <a:extLst>
              <a:ext uri="{FF2B5EF4-FFF2-40B4-BE49-F238E27FC236}">
                <a16:creationId xmlns:a16="http://schemas.microsoft.com/office/drawing/2014/main" id="{4B7954DD-1175-0943-BB5D-7BD4B1E5CC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003133" y="5481358"/>
            <a:ext cx="812800" cy="812800"/>
          </a:xfrm>
          <a:prstGeom prst="rect">
            <a:avLst/>
          </a:prstGeom>
        </p:spPr>
      </p:pic>
    </p:spTree>
    <p:extLst>
      <p:ext uri="{BB962C8B-B14F-4D97-AF65-F5344CB8AC3E}">
        <p14:creationId xmlns:p14="http://schemas.microsoft.com/office/powerpoint/2010/main" val="3027532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1">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pic>
        <p:nvPicPr>
          <p:cNvPr id="7" name="Picture 6" descr="A close up of a computer keyboard&#10;&#10;Description automatically generated">
            <a:extLst>
              <a:ext uri="{FF2B5EF4-FFF2-40B4-BE49-F238E27FC236}">
                <a16:creationId xmlns:a16="http://schemas.microsoft.com/office/drawing/2014/main" id="{9D3A4BEC-7953-4549-8B2B-53A8076A1B51}"/>
              </a:ext>
            </a:extLst>
          </p:cNvPr>
          <p:cNvPicPr>
            <a:picLocks noChangeAspect="1"/>
          </p:cNvPicPr>
          <p:nvPr/>
        </p:nvPicPr>
        <p:blipFill>
          <a:blip r:embed="rId5"/>
          <a:stretch>
            <a:fillRect/>
          </a:stretch>
        </p:blipFill>
        <p:spPr>
          <a:xfrm>
            <a:off x="463961" y="1521673"/>
            <a:ext cx="6612856" cy="3455216"/>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A8EB02A7-E49B-E146-94CC-F8CF3222708D}"/>
              </a:ext>
            </a:extLst>
          </p:cNvPr>
          <p:cNvSpPr>
            <a:spLocks noGrp="1"/>
          </p:cNvSpPr>
          <p:nvPr>
            <p:ph idx="1"/>
          </p:nvPr>
        </p:nvSpPr>
        <p:spPr>
          <a:xfrm>
            <a:off x="7675701" y="1420690"/>
            <a:ext cx="4395592" cy="4016619"/>
          </a:xfrm>
        </p:spPr>
        <p:txBody>
          <a:bodyPr anchor="t">
            <a:normAutofit/>
          </a:bodyPr>
          <a:lstStyle/>
          <a:p>
            <a:r>
              <a:rPr lang="en-US" sz="1600" dirty="0">
                <a:solidFill>
                  <a:srgbClr val="FFFFFF"/>
                </a:solidFill>
              </a:rPr>
              <a:t>This presentation is a personal reflection of my ideas, knowledge and understanding of the innovation concept.</a:t>
            </a:r>
          </a:p>
          <a:p>
            <a:r>
              <a:rPr lang="en-US" sz="1600" dirty="0">
                <a:solidFill>
                  <a:srgbClr val="FFFFFF"/>
                </a:solidFill>
              </a:rPr>
              <a:t>Model of reflection</a:t>
            </a:r>
          </a:p>
          <a:p>
            <a:r>
              <a:rPr lang="en-US" sz="1600" dirty="0">
                <a:solidFill>
                  <a:srgbClr val="FFFFFF"/>
                </a:solidFill>
              </a:rPr>
              <a:t>Does innovation and creativity provide business advantage ?</a:t>
            </a:r>
          </a:p>
        </p:txBody>
      </p:sp>
      <p:pic>
        <p:nvPicPr>
          <p:cNvPr id="4" name="Recorded Sound" descr="Recorded Sound">
            <a:hlinkClick r:id="" action="ppaction://media"/>
            <a:extLst>
              <a:ext uri="{FF2B5EF4-FFF2-40B4-BE49-F238E27FC236}">
                <a16:creationId xmlns:a16="http://schemas.microsoft.com/office/drawing/2014/main" id="{07349780-6AB5-7043-8E46-E9721B4C1D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467097" y="3904343"/>
            <a:ext cx="812800" cy="812800"/>
          </a:xfrm>
          <a:prstGeom prst="rect">
            <a:avLst/>
          </a:prstGeom>
        </p:spPr>
      </p:pic>
    </p:spTree>
    <p:extLst>
      <p:ext uri="{BB962C8B-B14F-4D97-AF65-F5344CB8AC3E}">
        <p14:creationId xmlns:p14="http://schemas.microsoft.com/office/powerpoint/2010/main" val="448040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7">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C81813-D426-4F4A-87F0-2F2B04ED06E8}"/>
              </a:ext>
            </a:extLst>
          </p:cNvPr>
          <p:cNvSpPr>
            <a:spLocks noGrp="1"/>
          </p:cNvSpPr>
          <p:nvPr>
            <p:ph type="title"/>
          </p:nvPr>
        </p:nvSpPr>
        <p:spPr>
          <a:xfrm>
            <a:off x="810000" y="5154307"/>
            <a:ext cx="10571998" cy="970450"/>
          </a:xfrm>
        </p:spPr>
        <p:txBody>
          <a:bodyPr>
            <a:normAutofit/>
          </a:bodyPr>
          <a:lstStyle/>
          <a:p>
            <a:r>
              <a:rPr lang="en-US" dirty="0"/>
              <a:t>Reflective Models</a:t>
            </a:r>
          </a:p>
        </p:txBody>
      </p:sp>
      <p:pic>
        <p:nvPicPr>
          <p:cNvPr id="6" name="Picture 5" descr="A picture containing drawing&#10;&#10;Description automatically generated">
            <a:extLst>
              <a:ext uri="{FF2B5EF4-FFF2-40B4-BE49-F238E27FC236}">
                <a16:creationId xmlns:a16="http://schemas.microsoft.com/office/drawing/2014/main" id="{88D1FC74-3118-0C43-8DAB-6089C77A148F}"/>
              </a:ext>
            </a:extLst>
          </p:cNvPr>
          <p:cNvPicPr>
            <a:picLocks noChangeAspect="1"/>
          </p:cNvPicPr>
          <p:nvPr/>
        </p:nvPicPr>
        <p:blipFill>
          <a:blip r:embed="rId5"/>
          <a:stretch>
            <a:fillRect/>
          </a:stretch>
        </p:blipFill>
        <p:spPr>
          <a:xfrm>
            <a:off x="451757" y="810001"/>
            <a:ext cx="2846614" cy="3782876"/>
          </a:xfrm>
          <a:prstGeom prst="roundRect">
            <a:avLst>
              <a:gd name="adj" fmla="val 3876"/>
            </a:avLst>
          </a:prstGeom>
          <a:ln>
            <a:solidFill>
              <a:schemeClr val="accent1"/>
            </a:solidFill>
          </a:ln>
          <a:effectLst/>
        </p:spPr>
      </p:pic>
      <p:sp>
        <p:nvSpPr>
          <p:cNvPr id="9" name="Content Placeholder 2">
            <a:extLst>
              <a:ext uri="{FF2B5EF4-FFF2-40B4-BE49-F238E27FC236}">
                <a16:creationId xmlns:a16="http://schemas.microsoft.com/office/drawing/2014/main" id="{90B52ACD-FC03-994C-8B13-6729789E855C}"/>
              </a:ext>
            </a:extLst>
          </p:cNvPr>
          <p:cNvSpPr>
            <a:spLocks noGrp="1"/>
          </p:cNvSpPr>
          <p:nvPr>
            <p:ph idx="1"/>
          </p:nvPr>
        </p:nvSpPr>
        <p:spPr>
          <a:xfrm>
            <a:off x="3796131" y="810001"/>
            <a:ext cx="8123726" cy="3580281"/>
          </a:xfrm>
          <a:effectLst/>
        </p:spPr>
        <p:txBody>
          <a:bodyPr>
            <a:noAutofit/>
          </a:bodyPr>
          <a:lstStyle/>
          <a:p>
            <a:pPr algn="just">
              <a:lnSpc>
                <a:spcPct val="90000"/>
              </a:lnSpc>
            </a:pPr>
            <a:r>
              <a:rPr lang="en-US" sz="1600" b="1" dirty="0"/>
              <a:t>Why reflect? </a:t>
            </a:r>
            <a:r>
              <a:rPr lang="en-US" sz="1600" dirty="0"/>
              <a:t>– </a:t>
            </a:r>
            <a:r>
              <a:rPr lang="en-US" sz="1600" dirty="0" err="1"/>
              <a:t>Jayasree</a:t>
            </a:r>
            <a:r>
              <a:rPr lang="en-US" sz="1600" dirty="0"/>
              <a:t> &amp; John (2013) state that there has been a rapid growth of the reflective practice in the last two decades and it is regarded as an essential element in professional development, therefore many kinds of literature emphasizes the importance of reflective practice.</a:t>
            </a:r>
          </a:p>
          <a:p>
            <a:pPr algn="just">
              <a:lnSpc>
                <a:spcPct val="90000"/>
              </a:lnSpc>
            </a:pPr>
            <a:r>
              <a:rPr lang="en-US" sz="1600" dirty="0"/>
              <a:t>Lang &amp; </a:t>
            </a:r>
            <a:r>
              <a:rPr lang="en-US" sz="1600" dirty="0" err="1"/>
              <a:t>Mcnaught</a:t>
            </a:r>
            <a:r>
              <a:rPr lang="en-US" sz="1600" dirty="0"/>
              <a:t> (2013) state that reflective practice is a critical activity in problem-based and experiential learning, the reflective skill, is regarded as a valuable tool for fostering students lifelong learning and professional practice in higher education.</a:t>
            </a:r>
          </a:p>
          <a:p>
            <a:pPr algn="just">
              <a:lnSpc>
                <a:spcPct val="90000"/>
              </a:lnSpc>
            </a:pPr>
            <a:r>
              <a:rPr lang="en-US" sz="1600" dirty="0"/>
              <a:t>It has been found that Ashby (2006) explains that using a reflective model, supports individuals to see the incident from different perspectives instead of focusing on our reaction on it. By having a format for reflection, helps to maintain the practice of reflecting. </a:t>
            </a:r>
          </a:p>
          <a:p>
            <a:pPr algn="just">
              <a:lnSpc>
                <a:spcPct val="90000"/>
              </a:lnSpc>
            </a:pPr>
            <a:r>
              <a:rPr lang="en-US" sz="1600" dirty="0"/>
              <a:t>All reflective models cover the same ground in different ways</a:t>
            </a:r>
          </a:p>
        </p:txBody>
      </p:sp>
      <p:sp>
        <p:nvSpPr>
          <p:cNvPr id="37"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pic>
        <p:nvPicPr>
          <p:cNvPr id="7" name="Reflective models" descr="Reflective models">
            <a:hlinkClick r:id="" action="ppaction://media"/>
            <a:extLst>
              <a:ext uri="{FF2B5EF4-FFF2-40B4-BE49-F238E27FC236}">
                <a16:creationId xmlns:a16="http://schemas.microsoft.com/office/drawing/2014/main" id="{691504E0-220C-BF48-B72B-16BE16462F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58972" y="5391092"/>
            <a:ext cx="812800" cy="812800"/>
          </a:xfrm>
          <a:prstGeom prst="rect">
            <a:avLst/>
          </a:prstGeom>
        </p:spPr>
      </p:pic>
    </p:spTree>
    <p:extLst>
      <p:ext uri="{BB962C8B-B14F-4D97-AF65-F5344CB8AC3E}">
        <p14:creationId xmlns:p14="http://schemas.microsoft.com/office/powerpoint/2010/main" val="3757566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7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11">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8BAC68-D642-0349-B00C-254FD37433C6}"/>
              </a:ext>
            </a:extLst>
          </p:cNvPr>
          <p:cNvSpPr>
            <a:spLocks noGrp="1"/>
          </p:cNvSpPr>
          <p:nvPr>
            <p:ph type="title"/>
          </p:nvPr>
        </p:nvSpPr>
        <p:spPr>
          <a:xfrm>
            <a:off x="451514" y="457201"/>
            <a:ext cx="3575737" cy="1332688"/>
          </a:xfrm>
        </p:spPr>
        <p:txBody>
          <a:bodyPr anchor="b">
            <a:normAutofit/>
          </a:bodyPr>
          <a:lstStyle/>
          <a:p>
            <a:pPr algn="ctr"/>
            <a:r>
              <a:rPr lang="en-US" sz="3200" dirty="0">
                <a:solidFill>
                  <a:srgbClr val="FFFFFF"/>
                </a:solidFill>
              </a:rPr>
              <a:t>Gibb’s Model of Reflection</a:t>
            </a:r>
          </a:p>
        </p:txBody>
      </p:sp>
      <p:sp>
        <p:nvSpPr>
          <p:cNvPr id="3" name="Content Placeholder 2">
            <a:extLst>
              <a:ext uri="{FF2B5EF4-FFF2-40B4-BE49-F238E27FC236}">
                <a16:creationId xmlns:a16="http://schemas.microsoft.com/office/drawing/2014/main" id="{C15ACD97-EBC6-4B41-B51E-6BC3413AC925}"/>
              </a:ext>
            </a:extLst>
          </p:cNvPr>
          <p:cNvSpPr>
            <a:spLocks noGrp="1"/>
          </p:cNvSpPr>
          <p:nvPr>
            <p:ph idx="1"/>
          </p:nvPr>
        </p:nvSpPr>
        <p:spPr>
          <a:xfrm>
            <a:off x="451514" y="2046514"/>
            <a:ext cx="3575737" cy="3994848"/>
          </a:xfrm>
        </p:spPr>
        <p:txBody>
          <a:bodyPr>
            <a:normAutofit/>
          </a:bodyPr>
          <a:lstStyle/>
          <a:p>
            <a:r>
              <a:rPr lang="en-US" sz="1500" dirty="0">
                <a:solidFill>
                  <a:srgbClr val="FFFFFF"/>
                </a:solidFill>
              </a:rPr>
              <a:t>Developed in 1988 by Professor Graham Gibbs</a:t>
            </a:r>
          </a:p>
          <a:p>
            <a:r>
              <a:rPr lang="en-US" sz="1500" dirty="0">
                <a:solidFill>
                  <a:srgbClr val="FFFFFF"/>
                </a:solidFill>
              </a:rPr>
              <a:t>The model is partly inspired by Kolb’s learning cycle, the model enables individuals to reflect effectively on incidents or occurrence be it daily or occasionally and learn from it.</a:t>
            </a:r>
          </a:p>
          <a:p>
            <a:r>
              <a:rPr lang="en-US" sz="1500" dirty="0">
                <a:solidFill>
                  <a:srgbClr val="FFFFFF"/>
                </a:solidFill>
              </a:rPr>
              <a:t>It is described as a cycle or loop that comprises of six elements</a:t>
            </a:r>
          </a:p>
          <a:p>
            <a:r>
              <a:rPr lang="en-US" sz="1500" dirty="0">
                <a:solidFill>
                  <a:srgbClr val="FFFFFF"/>
                </a:solidFill>
              </a:rPr>
              <a:t>The model asks broad questions</a:t>
            </a:r>
          </a:p>
          <a:p>
            <a:r>
              <a:rPr lang="en-US" sz="1500" dirty="0">
                <a:solidFill>
                  <a:srgbClr val="FFFFFF"/>
                </a:solidFill>
              </a:rPr>
              <a:t>The purpose of the model is to give structure to learning from experiences (ELN, 2016).</a:t>
            </a:r>
          </a:p>
          <a:p>
            <a:endParaRPr lang="en-US" sz="1500" dirty="0">
              <a:solidFill>
                <a:srgbClr val="FFFFFF"/>
              </a:solidFill>
            </a:endParaRPr>
          </a:p>
          <a:p>
            <a:endParaRPr lang="en-US" sz="1500" dirty="0">
              <a:solidFill>
                <a:srgbClr val="FFFFFF"/>
              </a:solidFill>
            </a:endParaRPr>
          </a:p>
        </p:txBody>
      </p:sp>
      <p:pic>
        <p:nvPicPr>
          <p:cNvPr id="7" name="Picture 6" descr="A close up of a map&#10;&#10;Description automatically generated">
            <a:extLst>
              <a:ext uri="{FF2B5EF4-FFF2-40B4-BE49-F238E27FC236}">
                <a16:creationId xmlns:a16="http://schemas.microsoft.com/office/drawing/2014/main" id="{3BF8899F-CD00-9F46-BB7B-28B0969E6ADA}"/>
              </a:ext>
            </a:extLst>
          </p:cNvPr>
          <p:cNvPicPr>
            <a:picLocks noChangeAspect="1"/>
          </p:cNvPicPr>
          <p:nvPr/>
        </p:nvPicPr>
        <p:blipFill>
          <a:blip r:embed="rId5"/>
          <a:stretch>
            <a:fillRect/>
          </a:stretch>
        </p:blipFill>
        <p:spPr>
          <a:xfrm>
            <a:off x="5280790" y="758652"/>
            <a:ext cx="6267743" cy="5042051"/>
          </a:xfrm>
          <a:prstGeom prst="roundRect">
            <a:avLst>
              <a:gd name="adj" fmla="val 3876"/>
            </a:avLst>
          </a:prstGeom>
          <a:ln>
            <a:solidFill>
              <a:schemeClr val="accent1"/>
            </a:solidFill>
          </a:ln>
          <a:effectLst/>
        </p:spPr>
      </p:pic>
      <p:pic>
        <p:nvPicPr>
          <p:cNvPr id="5" name="Recorded Sound" descr="Recorded Sound">
            <a:hlinkClick r:id="" action="ppaction://media"/>
            <a:extLst>
              <a:ext uri="{FF2B5EF4-FFF2-40B4-BE49-F238E27FC236}">
                <a16:creationId xmlns:a16="http://schemas.microsoft.com/office/drawing/2014/main" id="{AFC33A28-F179-4D47-8EB4-4F1D6B05BF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694543" y="5634962"/>
            <a:ext cx="812800" cy="812800"/>
          </a:xfrm>
          <a:prstGeom prst="rect">
            <a:avLst/>
          </a:prstGeom>
        </p:spPr>
      </p:pic>
    </p:spTree>
    <p:extLst>
      <p:ext uri="{BB962C8B-B14F-4D97-AF65-F5344CB8AC3E}">
        <p14:creationId xmlns:p14="http://schemas.microsoft.com/office/powerpoint/2010/main" val="1951004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7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4"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5EBC66E2-F506-6345-BF58-4C54C80DF3CB}"/>
              </a:ext>
            </a:extLst>
          </p:cNvPr>
          <p:cNvSpPr/>
          <p:nvPr/>
        </p:nvSpPr>
        <p:spPr>
          <a:xfrm>
            <a:off x="810000" y="447188"/>
            <a:ext cx="10571998" cy="970450"/>
          </a:xfrm>
          <a:prstGeom prst="rect">
            <a:avLst/>
          </a:prstGeom>
        </p:spPr>
        <p:txBody>
          <a:bodyPr vert="horz" lIns="91440" tIns="45720" rIns="91440" bIns="45720" rtlCol="0" anchor="b">
            <a:normAutofit/>
          </a:bodyPr>
          <a:lstStyle/>
          <a:p>
            <a:pPr>
              <a:spcBef>
                <a:spcPct val="0"/>
              </a:spcBef>
              <a:spcAft>
                <a:spcPts val="600"/>
              </a:spcAft>
            </a:pPr>
            <a:r>
              <a:rPr lang="en-US" sz="4000" b="1">
                <a:solidFill>
                  <a:srgbClr val="FEFEFE"/>
                </a:solidFill>
                <a:latin typeface="+mj-lt"/>
                <a:ea typeface="+mj-ea"/>
                <a:cs typeface="+mj-cs"/>
              </a:rPr>
              <a:t>Benefits of reflective models</a:t>
            </a:r>
          </a:p>
        </p:txBody>
      </p:sp>
      <p:sp>
        <p:nvSpPr>
          <p:cNvPr id="6" name="Content Placeholder 2">
            <a:extLst>
              <a:ext uri="{FF2B5EF4-FFF2-40B4-BE49-F238E27FC236}">
                <a16:creationId xmlns:a16="http://schemas.microsoft.com/office/drawing/2014/main" id="{D49ACF4F-E60C-FE48-8959-96BB95FF7D89}"/>
              </a:ext>
            </a:extLst>
          </p:cNvPr>
          <p:cNvSpPr txBox="1">
            <a:spLocks/>
          </p:cNvSpPr>
          <p:nvPr/>
        </p:nvSpPr>
        <p:spPr>
          <a:xfrm>
            <a:off x="244929" y="2492557"/>
            <a:ext cx="8017933" cy="3632200"/>
          </a:xfrm>
          <a:prstGeom prst="rect">
            <a:avLst/>
          </a:prstGeom>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lnSpc>
                <a:spcPct val="90000"/>
              </a:lnSpc>
            </a:pPr>
            <a:r>
              <a:rPr lang="en-US" sz="1600" dirty="0"/>
              <a:t>Generally, models lead to developing professional competence.</a:t>
            </a:r>
          </a:p>
          <a:p>
            <a:pPr>
              <a:lnSpc>
                <a:spcPct val="90000"/>
              </a:lnSpc>
            </a:pPr>
            <a:r>
              <a:rPr lang="en-US" sz="1600" dirty="0"/>
              <a:t>Increases self-awareness, a key factor for emotional intelligent</a:t>
            </a:r>
          </a:p>
          <a:p>
            <a:pPr>
              <a:lnSpc>
                <a:spcPct val="90000"/>
              </a:lnSpc>
            </a:pPr>
            <a:r>
              <a:rPr lang="en-US" sz="1600" dirty="0"/>
              <a:t>Potential to help develop creative thinking skills (</a:t>
            </a:r>
            <a:r>
              <a:rPr lang="en-US" sz="1600" dirty="0" err="1"/>
              <a:t>SkillsYouNeed</a:t>
            </a:r>
            <a:r>
              <a:rPr lang="en-US" sz="1600" dirty="0"/>
              <a:t>, 2020).</a:t>
            </a:r>
          </a:p>
          <a:p>
            <a:pPr>
              <a:lnSpc>
                <a:spcPct val="90000"/>
              </a:lnSpc>
            </a:pPr>
            <a:r>
              <a:rPr lang="en-US" sz="1600" dirty="0"/>
              <a:t>The framework prompts individuals to think systematically about different aspects of an activity or experience. </a:t>
            </a:r>
          </a:p>
          <a:p>
            <a:pPr>
              <a:lnSpc>
                <a:spcPct val="90000"/>
              </a:lnSpc>
            </a:pPr>
            <a:r>
              <a:rPr lang="en-US" sz="1600" dirty="0"/>
              <a:t>The Gibbs cycle supports individuals and students to structure of organising the thoughts under each element of the cycle (</a:t>
            </a:r>
            <a:r>
              <a:rPr lang="en-US" sz="1600" dirty="0" err="1"/>
              <a:t>Jayasree</a:t>
            </a:r>
            <a:r>
              <a:rPr lang="en-US" sz="1600" dirty="0"/>
              <a:t> &amp; John, 2013).</a:t>
            </a:r>
          </a:p>
          <a:p>
            <a:pPr>
              <a:lnSpc>
                <a:spcPct val="90000"/>
              </a:lnSpc>
            </a:pPr>
            <a:r>
              <a:rPr lang="en-US" sz="1600" dirty="0"/>
              <a:t>Mercer (2020) emphasizes that the model allows reflection on learning and planning for future events based on successes and drawbacks of the present experience.</a:t>
            </a:r>
          </a:p>
          <a:p>
            <a:pPr>
              <a:lnSpc>
                <a:spcPct val="90000"/>
              </a:lnSpc>
            </a:pPr>
            <a:r>
              <a:rPr lang="en-US" sz="1600" dirty="0" err="1"/>
              <a:t>Mahlanze</a:t>
            </a:r>
            <a:r>
              <a:rPr lang="en-US" sz="1600" dirty="0"/>
              <a:t> et al (2015) study evaluated that Gibb’s model proved to be user-friendly by their students, easy to follow, the cycle supported to identify the areas of strength and areas of challenges of the students.</a:t>
            </a:r>
          </a:p>
        </p:txBody>
      </p:sp>
      <p:pic>
        <p:nvPicPr>
          <p:cNvPr id="11" name="Picture 10" descr="A picture containing drawing, mirror&#10;&#10;Description automatically generated">
            <a:extLst>
              <a:ext uri="{FF2B5EF4-FFF2-40B4-BE49-F238E27FC236}">
                <a16:creationId xmlns:a16="http://schemas.microsoft.com/office/drawing/2014/main" id="{CC2F0E95-A2DB-F342-92EC-9D1887621B41}"/>
              </a:ext>
            </a:extLst>
          </p:cNvPr>
          <p:cNvPicPr>
            <a:picLocks noChangeAspect="1"/>
          </p:cNvPicPr>
          <p:nvPr/>
        </p:nvPicPr>
        <p:blipFill>
          <a:blip r:embed="rId4"/>
          <a:stretch>
            <a:fillRect/>
          </a:stretch>
        </p:blipFill>
        <p:spPr>
          <a:xfrm>
            <a:off x="8466138" y="3622861"/>
            <a:ext cx="2913062" cy="1296615"/>
          </a:xfrm>
          <a:prstGeom prst="roundRect">
            <a:avLst>
              <a:gd name="adj" fmla="val 3876"/>
            </a:avLst>
          </a:prstGeom>
          <a:ln>
            <a:solidFill>
              <a:schemeClr val="accent1"/>
            </a:solidFill>
          </a:ln>
          <a:effectLst/>
        </p:spPr>
      </p:pic>
      <p:sp>
        <p:nvSpPr>
          <p:cNvPr id="12" name="Title 1">
            <a:extLst>
              <a:ext uri="{FF2B5EF4-FFF2-40B4-BE49-F238E27FC236}">
                <a16:creationId xmlns:a16="http://schemas.microsoft.com/office/drawing/2014/main" id="{F74C2325-ACEB-B044-B10D-74D5E7ECAB44}"/>
              </a:ext>
            </a:extLst>
          </p:cNvPr>
          <p:cNvSpPr txBox="1">
            <a:spLocks/>
          </p:cNvSpPr>
          <p:nvPr/>
        </p:nvSpPr>
        <p:spPr>
          <a:xfrm>
            <a:off x="810000" y="5154307"/>
            <a:ext cx="10571998" cy="970450"/>
          </a:xfrm>
          <a:prstGeom prst="rect">
            <a:avLst/>
          </a:prstGeom>
        </p:spPr>
        <p:txBody>
          <a:bodyPr vert="horz" lIns="91440" tIns="45720" rIns="91440" bIns="45720" rtlCol="0" anchor="b">
            <a:norm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endParaRPr lang="en-US" dirty="0"/>
          </a:p>
        </p:txBody>
      </p:sp>
      <p:pic>
        <p:nvPicPr>
          <p:cNvPr id="3" name="Recorded Sound" descr="Recorded Sound">
            <a:hlinkClick r:id="" action="ppaction://media"/>
            <a:extLst>
              <a:ext uri="{FF2B5EF4-FFF2-40B4-BE49-F238E27FC236}">
                <a16:creationId xmlns:a16="http://schemas.microsoft.com/office/drawing/2014/main" id="{5049DA05-9977-A04D-9FD5-7DA38D8567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92771" y="2286246"/>
            <a:ext cx="812800" cy="812800"/>
          </a:xfrm>
          <a:prstGeom prst="rect">
            <a:avLst/>
          </a:prstGeom>
        </p:spPr>
      </p:pic>
    </p:spTree>
    <p:extLst>
      <p:ext uri="{BB962C8B-B14F-4D97-AF65-F5344CB8AC3E}">
        <p14:creationId xmlns:p14="http://schemas.microsoft.com/office/powerpoint/2010/main" val="230799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2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5EBC66E2-F506-6345-BF58-4C54C80DF3CB}"/>
              </a:ext>
            </a:extLst>
          </p:cNvPr>
          <p:cNvSpPr/>
          <p:nvPr/>
        </p:nvSpPr>
        <p:spPr>
          <a:xfrm>
            <a:off x="810000" y="447188"/>
            <a:ext cx="10571998" cy="970450"/>
          </a:xfrm>
          <a:prstGeom prst="rect">
            <a:avLst/>
          </a:prstGeom>
        </p:spPr>
        <p:txBody>
          <a:bodyPr vert="horz" lIns="91440" tIns="45720" rIns="91440" bIns="45720" rtlCol="0" anchor="b">
            <a:normAutofit/>
          </a:bodyPr>
          <a:lstStyle/>
          <a:p>
            <a:pPr>
              <a:spcBef>
                <a:spcPct val="0"/>
              </a:spcBef>
              <a:spcAft>
                <a:spcPts val="600"/>
              </a:spcAft>
            </a:pPr>
            <a:r>
              <a:rPr lang="en-US" sz="4000" b="1" dirty="0">
                <a:solidFill>
                  <a:srgbClr val="FEFEFE"/>
                </a:solidFill>
                <a:latin typeface="+mj-lt"/>
                <a:ea typeface="+mj-ea"/>
                <a:cs typeface="+mj-cs"/>
              </a:rPr>
              <a:t>Drawback of reflective models</a:t>
            </a:r>
          </a:p>
        </p:txBody>
      </p:sp>
      <p:sp>
        <p:nvSpPr>
          <p:cNvPr id="7" name="Content Placeholder 3">
            <a:extLst>
              <a:ext uri="{FF2B5EF4-FFF2-40B4-BE49-F238E27FC236}">
                <a16:creationId xmlns:a16="http://schemas.microsoft.com/office/drawing/2014/main" id="{68909C82-5668-1F4A-A0AB-C175B71C65BC}"/>
              </a:ext>
            </a:extLst>
          </p:cNvPr>
          <p:cNvSpPr txBox="1">
            <a:spLocks/>
          </p:cNvSpPr>
          <p:nvPr/>
        </p:nvSpPr>
        <p:spPr>
          <a:xfrm>
            <a:off x="818713" y="2413000"/>
            <a:ext cx="7199220" cy="3632200"/>
          </a:xfrm>
          <a:prstGeom prst="rect">
            <a:avLst/>
          </a:prstGeom>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US" dirty="0"/>
              <a:t>The model of reflection can be time-consuming (University of Cambridge, 2020).</a:t>
            </a:r>
          </a:p>
          <a:p>
            <a:r>
              <a:rPr lang="en-US" dirty="0"/>
              <a:t>May create confusion as to which experience to reflect on (University of Cambridge, 2020).</a:t>
            </a:r>
          </a:p>
          <a:p>
            <a:r>
              <a:rPr lang="en-US" dirty="0"/>
              <a:t> </a:t>
            </a:r>
            <a:r>
              <a:rPr lang="en-US" dirty="0" err="1"/>
              <a:t>Mahlanze</a:t>
            </a:r>
            <a:r>
              <a:rPr lang="en-US" dirty="0"/>
              <a:t> et al (2015) </a:t>
            </a:r>
            <a:r>
              <a:rPr lang="en-US" dirty="0" err="1"/>
              <a:t>summarise</a:t>
            </a:r>
            <a:r>
              <a:rPr lang="en-US" dirty="0"/>
              <a:t> that individuals or student's development of reflective practice can be enhanced if educators participate actively in guiding and supporting by coaching or mentoring. </a:t>
            </a:r>
          </a:p>
        </p:txBody>
      </p:sp>
      <p:pic>
        <p:nvPicPr>
          <p:cNvPr id="11" name="Picture 10" descr="A picture containing drawing, mirror&#10;&#10;Description automatically generated">
            <a:extLst>
              <a:ext uri="{FF2B5EF4-FFF2-40B4-BE49-F238E27FC236}">
                <a16:creationId xmlns:a16="http://schemas.microsoft.com/office/drawing/2014/main" id="{CC2F0E95-A2DB-F342-92EC-9D1887621B41}"/>
              </a:ext>
            </a:extLst>
          </p:cNvPr>
          <p:cNvPicPr>
            <a:picLocks noChangeAspect="1"/>
          </p:cNvPicPr>
          <p:nvPr/>
        </p:nvPicPr>
        <p:blipFill>
          <a:blip r:embed="rId4"/>
          <a:stretch>
            <a:fillRect/>
          </a:stretch>
        </p:blipFill>
        <p:spPr>
          <a:xfrm>
            <a:off x="8466138" y="3622861"/>
            <a:ext cx="2913062" cy="1296615"/>
          </a:xfrm>
          <a:prstGeom prst="roundRect">
            <a:avLst>
              <a:gd name="adj" fmla="val 3876"/>
            </a:avLst>
          </a:prstGeom>
          <a:ln>
            <a:solidFill>
              <a:schemeClr val="accent1"/>
            </a:solidFill>
          </a:ln>
          <a:effectLst/>
        </p:spPr>
      </p:pic>
      <p:pic>
        <p:nvPicPr>
          <p:cNvPr id="2" name="Recorded Sound" descr="Recorded Sound">
            <a:hlinkClick r:id="" action="ppaction://media"/>
            <a:extLst>
              <a:ext uri="{FF2B5EF4-FFF2-40B4-BE49-F238E27FC236}">
                <a16:creationId xmlns:a16="http://schemas.microsoft.com/office/drawing/2014/main" id="{96B9EC8C-1329-E44C-9F25-49D40BDA02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69217" y="2413000"/>
            <a:ext cx="1106904" cy="1020308"/>
          </a:xfrm>
          <a:prstGeom prst="rect">
            <a:avLst/>
          </a:prstGeom>
        </p:spPr>
      </p:pic>
    </p:spTree>
    <p:extLst>
      <p:ext uri="{BB962C8B-B14F-4D97-AF65-F5344CB8AC3E}">
        <p14:creationId xmlns:p14="http://schemas.microsoft.com/office/powerpoint/2010/main" val="370368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descr="A close up of a logo&#10;&#10;Description automatically generated">
            <a:extLst>
              <a:ext uri="{FF2B5EF4-FFF2-40B4-BE49-F238E27FC236}">
                <a16:creationId xmlns:a16="http://schemas.microsoft.com/office/drawing/2014/main" id="{FC3D2ABC-CE73-5847-BE3D-04D396511820}"/>
              </a:ext>
            </a:extLst>
          </p:cNvPr>
          <p:cNvPicPr>
            <a:picLocks noChangeAspect="1"/>
          </p:cNvPicPr>
          <p:nvPr/>
        </p:nvPicPr>
        <p:blipFill>
          <a:blip r:embed="rId5"/>
          <a:stretch>
            <a:fillRect/>
          </a:stretch>
        </p:blipFill>
        <p:spPr>
          <a:xfrm>
            <a:off x="0" y="0"/>
            <a:ext cx="12192000" cy="6834567"/>
          </a:xfrm>
          <a:prstGeom prst="rect">
            <a:avLst/>
          </a:prstGeom>
        </p:spPr>
      </p:pic>
      <p:sp>
        <p:nvSpPr>
          <p:cNvPr id="10" name="Rounded Rectangular Callout 9">
            <a:extLst>
              <a:ext uri="{FF2B5EF4-FFF2-40B4-BE49-F238E27FC236}">
                <a16:creationId xmlns:a16="http://schemas.microsoft.com/office/drawing/2014/main" id="{332B9117-A1E7-3C42-AB5D-529CE6D60C68}"/>
              </a:ext>
            </a:extLst>
          </p:cNvPr>
          <p:cNvSpPr/>
          <p:nvPr/>
        </p:nvSpPr>
        <p:spPr>
          <a:xfrm rot="20974001">
            <a:off x="707286" y="359536"/>
            <a:ext cx="4085763" cy="4094063"/>
          </a:xfrm>
          <a:prstGeom prst="wedgeRoundRectCallout">
            <a:avLst/>
          </a:prstGeom>
          <a:solidFill>
            <a:schemeClr val="accent1">
              <a:lumMod val="50000"/>
            </a:schemeClr>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Description</a:t>
            </a:r>
          </a:p>
          <a:p>
            <a:pPr marL="285750" indent="-285750">
              <a:buFont typeface="Arial" panose="020B0604020202020204" pitchFamily="34" charset="0"/>
              <a:buChar char="•"/>
            </a:pPr>
            <a:r>
              <a:rPr lang="en-GB" dirty="0"/>
              <a:t>What is innovation?</a:t>
            </a:r>
          </a:p>
          <a:p>
            <a:pPr marL="285750" indent="-285750">
              <a:buFont typeface="Arial" panose="020B0604020202020204" pitchFamily="34" charset="0"/>
              <a:buChar char="•"/>
            </a:pPr>
            <a:r>
              <a:rPr lang="en-GB" dirty="0"/>
              <a:t>The tutor demonstrated the activities</a:t>
            </a:r>
          </a:p>
          <a:p>
            <a:pPr marL="285750" indent="-285750">
              <a:buFont typeface="Arial" panose="020B0604020202020204" pitchFamily="34" charset="0"/>
              <a:buChar char="•"/>
            </a:pPr>
            <a:r>
              <a:rPr lang="en-GB" dirty="0"/>
              <a:t>Tutor explained the benefit of watching the videos clips and further reading to support the understanding of the module. </a:t>
            </a:r>
          </a:p>
          <a:p>
            <a:pPr marL="285750" indent="-285750">
              <a:buFont typeface="Arial" panose="020B0604020202020204" pitchFamily="34" charset="0"/>
              <a:buChar char="•"/>
            </a:pPr>
            <a:r>
              <a:rPr lang="en-GB" dirty="0"/>
              <a:t>differentiate invention and innovation</a:t>
            </a:r>
            <a:endParaRPr lang="en-GB" dirty="0">
              <a:solidFill>
                <a:schemeClr val="tx1"/>
              </a:solidFill>
            </a:endParaRPr>
          </a:p>
        </p:txBody>
      </p:sp>
      <p:sp>
        <p:nvSpPr>
          <p:cNvPr id="12" name="Rounded Rectangular Callout 11">
            <a:extLst>
              <a:ext uri="{FF2B5EF4-FFF2-40B4-BE49-F238E27FC236}">
                <a16:creationId xmlns:a16="http://schemas.microsoft.com/office/drawing/2014/main" id="{880F5676-2C14-F94D-851E-049F0CE945A2}"/>
              </a:ext>
            </a:extLst>
          </p:cNvPr>
          <p:cNvSpPr/>
          <p:nvPr/>
        </p:nvSpPr>
        <p:spPr>
          <a:xfrm rot="651867">
            <a:off x="5288901" y="923684"/>
            <a:ext cx="2994997" cy="2965765"/>
          </a:xfrm>
          <a:prstGeom prst="wedgeRoundRectCallout">
            <a:avLst/>
          </a:prstGeom>
          <a:ln>
            <a:solidFill>
              <a:srgbClr val="000000"/>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dirty="0">
                <a:solidFill>
                  <a:schemeClr val="bg1"/>
                </a:solidFill>
              </a:rPr>
              <a:t>Feelings</a:t>
            </a:r>
          </a:p>
          <a:p>
            <a:pPr marL="285750" indent="-285750">
              <a:buFont typeface="Arial" panose="020B0604020202020204" pitchFamily="34" charset="0"/>
              <a:buChar char="•"/>
            </a:pPr>
            <a:r>
              <a:rPr lang="en-GB" sz="1400" dirty="0">
                <a:solidFill>
                  <a:schemeClr val="bg1"/>
                </a:solidFill>
              </a:rPr>
              <a:t>I initially thought that innovation and creativity meant the same thing, </a:t>
            </a:r>
          </a:p>
          <a:p>
            <a:pPr marL="285750" indent="-285750">
              <a:buFont typeface="Arial" panose="020B0604020202020204" pitchFamily="34" charset="0"/>
              <a:buChar char="•"/>
            </a:pPr>
            <a:r>
              <a:rPr lang="en-GB" sz="1400" dirty="0">
                <a:solidFill>
                  <a:schemeClr val="bg1"/>
                </a:solidFill>
              </a:rPr>
              <a:t>I was unsure with differentiating invention and innovation</a:t>
            </a:r>
          </a:p>
          <a:p>
            <a:pPr marL="285750" indent="-285750">
              <a:buFont typeface="Arial" panose="020B0604020202020204" pitchFamily="34" charset="0"/>
              <a:buChar char="•"/>
            </a:pPr>
            <a:r>
              <a:rPr lang="en-GB" sz="1400" dirty="0">
                <a:solidFill>
                  <a:schemeClr val="bg1"/>
                </a:solidFill>
              </a:rPr>
              <a:t>Video activity was long and I could not concentrate properly</a:t>
            </a:r>
          </a:p>
        </p:txBody>
      </p:sp>
      <p:sp>
        <p:nvSpPr>
          <p:cNvPr id="13" name="Oval Callout 12">
            <a:extLst>
              <a:ext uri="{FF2B5EF4-FFF2-40B4-BE49-F238E27FC236}">
                <a16:creationId xmlns:a16="http://schemas.microsoft.com/office/drawing/2014/main" id="{49DD7584-067B-BB4D-A800-553E959569D8}"/>
              </a:ext>
            </a:extLst>
          </p:cNvPr>
          <p:cNvSpPr/>
          <p:nvPr/>
        </p:nvSpPr>
        <p:spPr>
          <a:xfrm rot="704553">
            <a:off x="8825068" y="879313"/>
            <a:ext cx="3140421" cy="2832423"/>
          </a:xfrm>
          <a:prstGeom prst="wedgeEllipseCallout">
            <a:avLst/>
          </a:prstGeom>
          <a:solidFill>
            <a:schemeClr val="accent1">
              <a:lumMod val="75000"/>
            </a:schemeClr>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Evaluation</a:t>
            </a:r>
          </a:p>
          <a:p>
            <a:r>
              <a:rPr lang="en-GB" sz="1400" dirty="0"/>
              <a:t>•The session was good, the activities were enjoyable as it was challenging to research the tasks</a:t>
            </a:r>
          </a:p>
        </p:txBody>
      </p:sp>
      <p:sp>
        <p:nvSpPr>
          <p:cNvPr id="8" name="Title 1">
            <a:extLst>
              <a:ext uri="{FF2B5EF4-FFF2-40B4-BE49-F238E27FC236}">
                <a16:creationId xmlns:a16="http://schemas.microsoft.com/office/drawing/2014/main" id="{1C04D2DE-78B9-0A48-AAD1-045D6AD745D7}"/>
              </a:ext>
            </a:extLst>
          </p:cNvPr>
          <p:cNvSpPr txBox="1">
            <a:spLocks/>
          </p:cNvSpPr>
          <p:nvPr/>
        </p:nvSpPr>
        <p:spPr>
          <a:xfrm>
            <a:off x="555658" y="5904759"/>
            <a:ext cx="10572000" cy="779529"/>
          </a:xfrm>
          <a:prstGeom prst="rect">
            <a:avLst/>
          </a:prstGeom>
        </p:spPr>
        <p:txBody>
          <a:bodyPr vert="horz" lIns="91440" tIns="45720" rIns="91440" bIns="45720" rtlCol="0" anchor="b">
            <a:norm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dirty="0"/>
              <a:t>Reflection on Learning - Week 1</a:t>
            </a:r>
          </a:p>
        </p:txBody>
      </p:sp>
      <p:pic>
        <p:nvPicPr>
          <p:cNvPr id="3" name="Recorded Sound" descr="Recorded Sound">
            <a:hlinkClick r:id="" action="ppaction://media"/>
            <a:extLst>
              <a:ext uri="{FF2B5EF4-FFF2-40B4-BE49-F238E27FC236}">
                <a16:creationId xmlns:a16="http://schemas.microsoft.com/office/drawing/2014/main" id="{8AFCA5F1-50F3-444C-9B83-78D1F42FD5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69709" y="5862209"/>
            <a:ext cx="812800" cy="812800"/>
          </a:xfrm>
          <a:prstGeom prst="rect">
            <a:avLst/>
          </a:prstGeom>
        </p:spPr>
      </p:pic>
    </p:spTree>
    <p:extLst>
      <p:ext uri="{BB962C8B-B14F-4D97-AF65-F5344CB8AC3E}">
        <p14:creationId xmlns:p14="http://schemas.microsoft.com/office/powerpoint/2010/main" val="212627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9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descr="A close up of a logo&#10;&#10;Description automatically generated">
            <a:extLst>
              <a:ext uri="{FF2B5EF4-FFF2-40B4-BE49-F238E27FC236}">
                <a16:creationId xmlns:a16="http://schemas.microsoft.com/office/drawing/2014/main" id="{FC3D2ABC-CE73-5847-BE3D-04D396511820}"/>
              </a:ext>
            </a:extLst>
          </p:cNvPr>
          <p:cNvPicPr>
            <a:picLocks noChangeAspect="1"/>
          </p:cNvPicPr>
          <p:nvPr/>
        </p:nvPicPr>
        <p:blipFill>
          <a:blip r:embed="rId5"/>
          <a:stretch>
            <a:fillRect/>
          </a:stretch>
        </p:blipFill>
        <p:spPr>
          <a:xfrm>
            <a:off x="0" y="0"/>
            <a:ext cx="12192000" cy="6829192"/>
          </a:xfrm>
          <a:prstGeom prst="rect">
            <a:avLst/>
          </a:prstGeom>
          <a:solidFill>
            <a:schemeClr val="accent1">
              <a:lumMod val="60000"/>
              <a:lumOff val="40000"/>
            </a:schemeClr>
          </a:solidFill>
        </p:spPr>
      </p:pic>
      <p:sp>
        <p:nvSpPr>
          <p:cNvPr id="12" name="Rounded Rectangular Callout 11">
            <a:extLst>
              <a:ext uri="{FF2B5EF4-FFF2-40B4-BE49-F238E27FC236}">
                <a16:creationId xmlns:a16="http://schemas.microsoft.com/office/drawing/2014/main" id="{880F5676-2C14-F94D-851E-049F0CE945A2}"/>
              </a:ext>
            </a:extLst>
          </p:cNvPr>
          <p:cNvSpPr/>
          <p:nvPr/>
        </p:nvSpPr>
        <p:spPr>
          <a:xfrm rot="20897111">
            <a:off x="3726429" y="611584"/>
            <a:ext cx="4057740" cy="3397680"/>
          </a:xfrm>
          <a:prstGeom prst="wedgeRoundRectCallout">
            <a:avLst/>
          </a:prstGeom>
          <a:ln>
            <a:solidFill>
              <a:srgbClr val="000000"/>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dirty="0">
                <a:solidFill>
                  <a:schemeClr val="bg1"/>
                </a:solidFill>
              </a:rPr>
              <a:t>Conclusion</a:t>
            </a:r>
          </a:p>
          <a:p>
            <a:pPr marL="285750" indent="-285750" algn="just">
              <a:buFont typeface="Arial" panose="020B0604020202020204" pitchFamily="34" charset="0"/>
              <a:buChar char="•"/>
            </a:pPr>
            <a:r>
              <a:rPr lang="en-GB" sz="1400" dirty="0">
                <a:solidFill>
                  <a:schemeClr val="bg1"/>
                </a:solidFill>
              </a:rPr>
              <a:t>I do not believe any change is essential, however, the TED Talk is very informative.</a:t>
            </a:r>
          </a:p>
          <a:p>
            <a:pPr marL="285750" indent="-285750" algn="just">
              <a:buFont typeface="Arial" panose="020B0604020202020204" pitchFamily="34" charset="0"/>
              <a:buChar char="•"/>
            </a:pPr>
            <a:r>
              <a:rPr lang="en-GB" sz="1400" dirty="0">
                <a:solidFill>
                  <a:schemeClr val="bg1"/>
                </a:solidFill>
              </a:rPr>
              <a:t>I would want to be participative in activities such as; analysing different innovation opportunities</a:t>
            </a:r>
          </a:p>
          <a:p>
            <a:pPr marL="285750" indent="-285750" algn="just">
              <a:buFont typeface="Arial" panose="020B0604020202020204" pitchFamily="34" charset="0"/>
              <a:buChar char="•"/>
            </a:pPr>
            <a:r>
              <a:rPr lang="en-GB" sz="1400" dirty="0">
                <a:solidFill>
                  <a:schemeClr val="bg1"/>
                </a:solidFill>
              </a:rPr>
              <a:t>I would suggest shorter clips or videos this will enable me to stay engaged and help with concentration.</a:t>
            </a:r>
          </a:p>
        </p:txBody>
      </p:sp>
      <p:sp>
        <p:nvSpPr>
          <p:cNvPr id="14" name="Rounded Rectangular Callout 13">
            <a:extLst>
              <a:ext uri="{FF2B5EF4-FFF2-40B4-BE49-F238E27FC236}">
                <a16:creationId xmlns:a16="http://schemas.microsoft.com/office/drawing/2014/main" id="{E6CB53BD-103A-4645-B292-6CC4934736EF}"/>
              </a:ext>
            </a:extLst>
          </p:cNvPr>
          <p:cNvSpPr/>
          <p:nvPr/>
        </p:nvSpPr>
        <p:spPr>
          <a:xfrm rot="371504">
            <a:off x="8155235" y="1479723"/>
            <a:ext cx="3913114" cy="2504530"/>
          </a:xfrm>
          <a:prstGeom prst="wedgeRoundRectCallout">
            <a:avLst/>
          </a:prstGeom>
          <a:ln>
            <a:solidFill>
              <a:srgbClr val="000000"/>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400" dirty="0"/>
              <a:t>Action Plan</a:t>
            </a:r>
          </a:p>
          <a:p>
            <a:pPr marL="285750" indent="-285750" algn="just">
              <a:buFont typeface="Arial" panose="020B0604020202020204" pitchFamily="34" charset="0"/>
              <a:buChar char="•"/>
            </a:pPr>
            <a:r>
              <a:rPr lang="en-GB" sz="1400" dirty="0"/>
              <a:t>Activities on case studies to see the innovation by organisations.</a:t>
            </a:r>
          </a:p>
          <a:p>
            <a:pPr marL="285750" indent="-285750" algn="just">
              <a:buFont typeface="Arial" panose="020B0604020202020204" pitchFamily="34" charset="0"/>
              <a:buChar char="•"/>
            </a:pPr>
            <a:r>
              <a:rPr lang="en-GB" sz="1400" dirty="0"/>
              <a:t>Video clips to be shorter to keep students engaged and not get distracted.</a:t>
            </a:r>
          </a:p>
          <a:p>
            <a:pPr marL="285750" indent="-285750" algn="just">
              <a:buFont typeface="Arial" panose="020B0604020202020204" pitchFamily="34" charset="0"/>
              <a:buChar char="•"/>
            </a:pPr>
            <a:r>
              <a:rPr lang="en-GB" sz="1400" dirty="0"/>
              <a:t>Ted Talk key points should be noted and transferred onto Power points.</a:t>
            </a:r>
          </a:p>
        </p:txBody>
      </p:sp>
      <p:sp>
        <p:nvSpPr>
          <p:cNvPr id="3" name="Rectangle 2">
            <a:extLst>
              <a:ext uri="{FF2B5EF4-FFF2-40B4-BE49-F238E27FC236}">
                <a16:creationId xmlns:a16="http://schemas.microsoft.com/office/drawing/2014/main" id="{56300B81-6F42-9A41-B381-D9B98048FF4C}"/>
              </a:ext>
            </a:extLst>
          </p:cNvPr>
          <p:cNvSpPr/>
          <p:nvPr/>
        </p:nvSpPr>
        <p:spPr>
          <a:xfrm>
            <a:off x="653185" y="5938495"/>
            <a:ext cx="7282763" cy="646331"/>
          </a:xfrm>
          <a:prstGeom prst="rect">
            <a:avLst/>
          </a:prstGeom>
        </p:spPr>
        <p:txBody>
          <a:bodyPr wrap="none">
            <a:spAutoFit/>
          </a:bodyPr>
          <a:lstStyle/>
          <a:p>
            <a:r>
              <a:rPr lang="en-US" sz="3600" b="1" dirty="0"/>
              <a:t>Reflection on Learning - Week 1</a:t>
            </a:r>
          </a:p>
        </p:txBody>
      </p:sp>
      <p:sp>
        <p:nvSpPr>
          <p:cNvPr id="6" name="Rounded Rectangular Callout 5">
            <a:extLst>
              <a:ext uri="{FF2B5EF4-FFF2-40B4-BE49-F238E27FC236}">
                <a16:creationId xmlns:a16="http://schemas.microsoft.com/office/drawing/2014/main" id="{5C8A5119-80F0-1C4E-A422-2E5FDFCEA1E7}"/>
              </a:ext>
            </a:extLst>
          </p:cNvPr>
          <p:cNvSpPr/>
          <p:nvPr/>
        </p:nvSpPr>
        <p:spPr>
          <a:xfrm rot="717816">
            <a:off x="579966" y="211223"/>
            <a:ext cx="3042438" cy="4114325"/>
          </a:xfrm>
          <a:prstGeom prst="wedgeRoundRectCallout">
            <a:avLst/>
          </a:prstGeom>
          <a:solidFill>
            <a:schemeClr val="accent1"/>
          </a:solidFill>
          <a:ln>
            <a:solidFill>
              <a:srgbClr val="000000"/>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400" dirty="0">
                <a:solidFill>
                  <a:schemeClr val="bg1"/>
                </a:solidFill>
              </a:rPr>
              <a:t>Analysis</a:t>
            </a:r>
          </a:p>
          <a:p>
            <a:pPr marL="285750" indent="-285750">
              <a:buFont typeface="Arial" panose="020B0604020202020204" pitchFamily="34" charset="0"/>
              <a:buChar char="•"/>
            </a:pPr>
            <a:r>
              <a:rPr lang="en-GB" sz="1400" dirty="0">
                <a:solidFill>
                  <a:schemeClr val="bg1"/>
                </a:solidFill>
              </a:rPr>
              <a:t>The information received from this session is new.</a:t>
            </a:r>
          </a:p>
          <a:p>
            <a:pPr marL="285750" indent="-285750">
              <a:buFont typeface="Arial" panose="020B0604020202020204" pitchFamily="34" charset="0"/>
              <a:buChar char="•"/>
            </a:pPr>
            <a:r>
              <a:rPr lang="en-GB" sz="1400" dirty="0">
                <a:solidFill>
                  <a:schemeClr val="bg1"/>
                </a:solidFill>
              </a:rPr>
              <a:t>distinguish invention and innovation</a:t>
            </a:r>
          </a:p>
          <a:p>
            <a:pPr marL="285750" indent="-285750">
              <a:buFont typeface="Arial" panose="020B0604020202020204" pitchFamily="34" charset="0"/>
              <a:buChar char="•"/>
            </a:pPr>
            <a:r>
              <a:rPr lang="en-GB" sz="1400" dirty="0">
                <a:solidFill>
                  <a:schemeClr val="bg1"/>
                </a:solidFill>
              </a:rPr>
              <a:t>Invention result of innovation</a:t>
            </a:r>
          </a:p>
          <a:p>
            <a:pPr marL="285750" indent="-285750">
              <a:buFont typeface="Arial" panose="020B0604020202020204" pitchFamily="34" charset="0"/>
              <a:buChar char="•"/>
            </a:pPr>
            <a:r>
              <a:rPr lang="en-GB" sz="1400" dirty="0">
                <a:solidFill>
                  <a:schemeClr val="bg1"/>
                </a:solidFill>
              </a:rPr>
              <a:t>Generic understanding of the types of innovation – however, required further research and reading to understand each type of innovation</a:t>
            </a:r>
          </a:p>
          <a:p>
            <a:pPr marL="285750" indent="-285750">
              <a:buFont typeface="Arial" panose="020B0604020202020204" pitchFamily="34" charset="0"/>
              <a:buChar char="•"/>
            </a:pPr>
            <a:r>
              <a:rPr lang="en-GB" sz="1400" dirty="0">
                <a:solidFill>
                  <a:schemeClr val="bg1"/>
                </a:solidFill>
              </a:rPr>
              <a:t>Established some of the top innovators</a:t>
            </a:r>
          </a:p>
          <a:p>
            <a:pPr marL="285750" indent="-285750">
              <a:buFont typeface="Arial" panose="020B0604020202020204" pitchFamily="34" charset="0"/>
              <a:buChar char="•"/>
            </a:pPr>
            <a:r>
              <a:rPr lang="en-GB" sz="1400" dirty="0">
                <a:solidFill>
                  <a:schemeClr val="bg1"/>
                </a:solidFill>
              </a:rPr>
              <a:t>I have found that I have an innovate mindset</a:t>
            </a:r>
          </a:p>
        </p:txBody>
      </p:sp>
      <p:pic>
        <p:nvPicPr>
          <p:cNvPr id="4" name="Recorded Sound" descr="Recorded Sound">
            <a:hlinkClick r:id="" action="ppaction://media"/>
            <a:extLst>
              <a:ext uri="{FF2B5EF4-FFF2-40B4-BE49-F238E27FC236}">
                <a16:creationId xmlns:a16="http://schemas.microsoft.com/office/drawing/2014/main" id="{53FDC869-17AB-AE4D-A779-2970BFB8FF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76342" y="5855260"/>
            <a:ext cx="812800" cy="812800"/>
          </a:xfrm>
          <a:prstGeom prst="rect">
            <a:avLst/>
          </a:prstGeom>
        </p:spPr>
      </p:pic>
    </p:spTree>
    <p:extLst>
      <p:ext uri="{BB962C8B-B14F-4D97-AF65-F5344CB8AC3E}">
        <p14:creationId xmlns:p14="http://schemas.microsoft.com/office/powerpoint/2010/main" val="193353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0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pencil and paper&#10;&#10;Description automatically generated">
            <a:extLst>
              <a:ext uri="{FF2B5EF4-FFF2-40B4-BE49-F238E27FC236}">
                <a16:creationId xmlns:a16="http://schemas.microsoft.com/office/drawing/2014/main" id="{3B0C9A85-354D-8D42-8B92-014BAB7905AD}"/>
              </a:ext>
            </a:extLst>
          </p:cNvPr>
          <p:cNvPicPr>
            <a:picLocks noChangeAspect="1"/>
          </p:cNvPicPr>
          <p:nvPr/>
        </p:nvPicPr>
        <p:blipFill rotWithShape="1">
          <a:blip r:embed="rId5"/>
          <a:srcRect b="15414"/>
          <a:stretch/>
        </p:blipFill>
        <p:spPr>
          <a:xfrm>
            <a:off x="20" y="-38090"/>
            <a:ext cx="12191980" cy="6857990"/>
          </a:xfrm>
          <a:prstGeom prst="rect">
            <a:avLst/>
          </a:prstGeom>
        </p:spPr>
      </p:pic>
      <p:sp>
        <p:nvSpPr>
          <p:cNvPr id="4" name="Title 1">
            <a:extLst>
              <a:ext uri="{FF2B5EF4-FFF2-40B4-BE49-F238E27FC236}">
                <a16:creationId xmlns:a16="http://schemas.microsoft.com/office/drawing/2014/main" id="{13E20AC6-9F23-724D-A638-363DD736C33C}"/>
              </a:ext>
            </a:extLst>
          </p:cNvPr>
          <p:cNvSpPr txBox="1">
            <a:spLocks/>
          </p:cNvSpPr>
          <p:nvPr/>
        </p:nvSpPr>
        <p:spPr>
          <a:xfrm>
            <a:off x="179917" y="38100"/>
            <a:ext cx="7440083" cy="973964"/>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solidFill>
                  <a:schemeClr val="accent1">
                    <a:lumMod val="50000"/>
                  </a:schemeClr>
                </a:solidFill>
              </a:rPr>
              <a:t>Reflection on Learning - Week 2</a:t>
            </a:r>
          </a:p>
        </p:txBody>
      </p:sp>
      <p:sp>
        <p:nvSpPr>
          <p:cNvPr id="5" name="TextBox 4">
            <a:extLst>
              <a:ext uri="{FF2B5EF4-FFF2-40B4-BE49-F238E27FC236}">
                <a16:creationId xmlns:a16="http://schemas.microsoft.com/office/drawing/2014/main" id="{5062AD02-0617-4640-8E59-6E09AE80D186}"/>
              </a:ext>
            </a:extLst>
          </p:cNvPr>
          <p:cNvSpPr txBox="1"/>
          <p:nvPr/>
        </p:nvSpPr>
        <p:spPr>
          <a:xfrm>
            <a:off x="713014" y="1864195"/>
            <a:ext cx="7636329" cy="2308324"/>
          </a:xfrm>
          <a:prstGeom prst="rect">
            <a:avLst/>
          </a:prstGeom>
          <a:noFill/>
        </p:spPr>
        <p:txBody>
          <a:bodyPr wrap="square" rtlCol="0">
            <a:spAutoFit/>
          </a:bodyPr>
          <a:lstStyle/>
          <a:p>
            <a:r>
              <a:rPr lang="en-GB" b="1" dirty="0">
                <a:solidFill>
                  <a:schemeClr val="accent1">
                    <a:lumMod val="50000"/>
                  </a:schemeClr>
                </a:solidFill>
              </a:rPr>
              <a:t>Description</a:t>
            </a:r>
          </a:p>
          <a:p>
            <a:pPr marL="285750" indent="-285750">
              <a:buFont typeface="Arial" panose="020B0604020202020204" pitchFamily="34" charset="0"/>
              <a:buChar char="•"/>
            </a:pPr>
            <a:r>
              <a:rPr lang="en-GB" dirty="0">
                <a:solidFill>
                  <a:schemeClr val="accent1">
                    <a:lumMod val="50000"/>
                  </a:schemeClr>
                </a:solidFill>
              </a:rPr>
              <a:t>Topic – what is creativity?</a:t>
            </a:r>
          </a:p>
          <a:p>
            <a:pPr marL="285750" indent="-285750">
              <a:buFont typeface="Arial" panose="020B0604020202020204" pitchFamily="34" charset="0"/>
              <a:buChar char="•"/>
            </a:pPr>
            <a:r>
              <a:rPr lang="en-GB" dirty="0">
                <a:solidFill>
                  <a:schemeClr val="accent1">
                    <a:lumMod val="50000"/>
                  </a:schemeClr>
                </a:solidFill>
              </a:rPr>
              <a:t>Tutor demonstrated each activity.</a:t>
            </a:r>
          </a:p>
          <a:p>
            <a:pPr marL="285750" indent="-285750">
              <a:buFont typeface="Arial" panose="020B0604020202020204" pitchFamily="34" charset="0"/>
              <a:buChar char="•"/>
            </a:pPr>
            <a:r>
              <a:rPr lang="en-GB" dirty="0">
                <a:solidFill>
                  <a:schemeClr val="accent1">
                    <a:lumMod val="50000"/>
                  </a:schemeClr>
                </a:solidFill>
              </a:rPr>
              <a:t>1 hour 30 mins activity on Moodle</a:t>
            </a:r>
          </a:p>
          <a:p>
            <a:pPr marL="285750" indent="-285750">
              <a:buFont typeface="Arial" panose="020B0604020202020204" pitchFamily="34" charset="0"/>
              <a:buChar char="•"/>
            </a:pPr>
            <a:r>
              <a:rPr lang="en-GB" dirty="0">
                <a:solidFill>
                  <a:schemeClr val="accent1">
                    <a:lumMod val="50000"/>
                  </a:schemeClr>
                </a:solidFill>
              </a:rPr>
              <a:t>Research on defining creativity </a:t>
            </a:r>
          </a:p>
          <a:p>
            <a:pPr marL="285750" indent="-285750">
              <a:buFont typeface="Arial" panose="020B0604020202020204" pitchFamily="34" charset="0"/>
              <a:buChar char="•"/>
            </a:pPr>
            <a:r>
              <a:rPr lang="en-GB" dirty="0">
                <a:solidFill>
                  <a:schemeClr val="accent1">
                    <a:lumMod val="50000"/>
                  </a:schemeClr>
                </a:solidFill>
              </a:rPr>
              <a:t>Watched Video on the difference between innovation and creativity</a:t>
            </a:r>
          </a:p>
          <a:p>
            <a:pPr marL="285750" indent="-285750">
              <a:buFont typeface="Arial" panose="020B0604020202020204" pitchFamily="34" charset="0"/>
              <a:buChar char="•"/>
            </a:pPr>
            <a:r>
              <a:rPr lang="en-GB" dirty="0">
                <a:solidFill>
                  <a:schemeClr val="accent1">
                    <a:lumMod val="50000"/>
                  </a:schemeClr>
                </a:solidFill>
              </a:rPr>
              <a:t>Article of Spotify, Todd Henry on Ted Talks</a:t>
            </a:r>
          </a:p>
        </p:txBody>
      </p:sp>
      <p:sp>
        <p:nvSpPr>
          <p:cNvPr id="6" name="TextBox 5">
            <a:extLst>
              <a:ext uri="{FF2B5EF4-FFF2-40B4-BE49-F238E27FC236}">
                <a16:creationId xmlns:a16="http://schemas.microsoft.com/office/drawing/2014/main" id="{09A710D0-04F8-4B4E-B83F-92E400749BCE}"/>
              </a:ext>
            </a:extLst>
          </p:cNvPr>
          <p:cNvSpPr txBox="1"/>
          <p:nvPr/>
        </p:nvSpPr>
        <p:spPr>
          <a:xfrm>
            <a:off x="713014" y="4549666"/>
            <a:ext cx="7026729" cy="2308324"/>
          </a:xfrm>
          <a:prstGeom prst="rect">
            <a:avLst/>
          </a:prstGeom>
          <a:noFill/>
        </p:spPr>
        <p:txBody>
          <a:bodyPr wrap="square" rtlCol="0">
            <a:spAutoFit/>
          </a:bodyPr>
          <a:lstStyle/>
          <a:p>
            <a:r>
              <a:rPr lang="en-GB" b="1" dirty="0">
                <a:solidFill>
                  <a:schemeClr val="accent1">
                    <a:lumMod val="50000"/>
                  </a:schemeClr>
                </a:solidFill>
              </a:rPr>
              <a:t>Feelings</a:t>
            </a:r>
          </a:p>
          <a:p>
            <a:pPr marL="285750" indent="-285750">
              <a:buFont typeface="Arial" panose="020B0604020202020204" pitchFamily="34" charset="0"/>
              <a:buChar char="•"/>
            </a:pPr>
            <a:r>
              <a:rPr lang="en-GB" dirty="0">
                <a:solidFill>
                  <a:schemeClr val="accent1">
                    <a:lumMod val="50000"/>
                  </a:schemeClr>
                </a:solidFill>
              </a:rPr>
              <a:t>The starter activity was challenging and enjoyable.</a:t>
            </a:r>
          </a:p>
          <a:p>
            <a:pPr marL="285750" indent="-285750" algn="just">
              <a:buFont typeface="Arial" panose="020B0604020202020204" pitchFamily="34" charset="0"/>
              <a:buChar char="•"/>
            </a:pPr>
            <a:r>
              <a:rPr lang="en-GB" dirty="0">
                <a:solidFill>
                  <a:schemeClr val="accent1">
                    <a:lumMod val="50000"/>
                  </a:schemeClr>
                </a:solidFill>
              </a:rPr>
              <a:t>The researching for definition was good as this prepared for the assignment.</a:t>
            </a:r>
          </a:p>
          <a:p>
            <a:pPr marL="285750" indent="-285750" algn="just">
              <a:buFont typeface="Arial" panose="020B0604020202020204" pitchFamily="34" charset="0"/>
              <a:buChar char="•"/>
            </a:pPr>
            <a:r>
              <a:rPr lang="en-GB" dirty="0">
                <a:solidFill>
                  <a:schemeClr val="accent1">
                    <a:lumMod val="50000"/>
                  </a:schemeClr>
                </a:solidFill>
              </a:rPr>
              <a:t>The Video clips were long where I was procrastinating and had to watch the clips a few times to understand  it and the purpose of the video and why it is relevant to this module</a:t>
            </a:r>
          </a:p>
        </p:txBody>
      </p:sp>
      <p:pic>
        <p:nvPicPr>
          <p:cNvPr id="8" name="Recorded Sound" descr="Recorded Sound">
            <a:hlinkClick r:id="" action="ppaction://media"/>
            <a:extLst>
              <a:ext uri="{FF2B5EF4-FFF2-40B4-BE49-F238E27FC236}">
                <a16:creationId xmlns:a16="http://schemas.microsoft.com/office/drawing/2014/main" id="{A2E27E55-85DF-264B-9836-41EAA52F20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58086" y="2616200"/>
            <a:ext cx="812800" cy="812800"/>
          </a:xfrm>
          <a:prstGeom prst="rect">
            <a:avLst/>
          </a:prstGeom>
        </p:spPr>
      </p:pic>
    </p:spTree>
    <p:extLst>
      <p:ext uri="{BB962C8B-B14F-4D97-AF65-F5344CB8AC3E}">
        <p14:creationId xmlns:p14="http://schemas.microsoft.com/office/powerpoint/2010/main" val="419647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1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pencil and paper&#10;&#10;Description automatically generated">
            <a:extLst>
              <a:ext uri="{FF2B5EF4-FFF2-40B4-BE49-F238E27FC236}">
                <a16:creationId xmlns:a16="http://schemas.microsoft.com/office/drawing/2014/main" id="{3B0C9A85-354D-8D42-8B92-014BAB7905AD}"/>
              </a:ext>
            </a:extLst>
          </p:cNvPr>
          <p:cNvPicPr>
            <a:picLocks noChangeAspect="1"/>
          </p:cNvPicPr>
          <p:nvPr/>
        </p:nvPicPr>
        <p:blipFill rotWithShape="1">
          <a:blip r:embed="rId5"/>
          <a:srcRect b="15414"/>
          <a:stretch/>
        </p:blipFill>
        <p:spPr>
          <a:xfrm>
            <a:off x="20" y="10"/>
            <a:ext cx="12191980" cy="6857990"/>
          </a:xfrm>
          <a:prstGeom prst="rect">
            <a:avLst/>
          </a:prstGeom>
        </p:spPr>
      </p:pic>
      <p:sp>
        <p:nvSpPr>
          <p:cNvPr id="4" name="Title 1">
            <a:extLst>
              <a:ext uri="{FF2B5EF4-FFF2-40B4-BE49-F238E27FC236}">
                <a16:creationId xmlns:a16="http://schemas.microsoft.com/office/drawing/2014/main" id="{13E20AC6-9F23-724D-A638-363DD736C33C}"/>
              </a:ext>
            </a:extLst>
          </p:cNvPr>
          <p:cNvSpPr txBox="1">
            <a:spLocks/>
          </p:cNvSpPr>
          <p:nvPr/>
        </p:nvSpPr>
        <p:spPr>
          <a:xfrm>
            <a:off x="179917" y="38100"/>
            <a:ext cx="7440083" cy="973964"/>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solidFill>
                  <a:schemeClr val="accent1">
                    <a:lumMod val="50000"/>
                  </a:schemeClr>
                </a:solidFill>
              </a:rPr>
              <a:t>Reflection on Learning - Week 2</a:t>
            </a:r>
          </a:p>
        </p:txBody>
      </p:sp>
      <p:sp>
        <p:nvSpPr>
          <p:cNvPr id="2" name="TextBox 1">
            <a:extLst>
              <a:ext uri="{FF2B5EF4-FFF2-40B4-BE49-F238E27FC236}">
                <a16:creationId xmlns:a16="http://schemas.microsoft.com/office/drawing/2014/main" id="{D2B9DBD0-2F5D-E446-B27F-07AC1E9D7CC6}"/>
              </a:ext>
            </a:extLst>
          </p:cNvPr>
          <p:cNvSpPr txBox="1"/>
          <p:nvPr/>
        </p:nvSpPr>
        <p:spPr>
          <a:xfrm>
            <a:off x="653143" y="1992086"/>
            <a:ext cx="7799309" cy="2031325"/>
          </a:xfrm>
          <a:prstGeom prst="rect">
            <a:avLst/>
          </a:prstGeom>
          <a:noFill/>
        </p:spPr>
        <p:txBody>
          <a:bodyPr wrap="square" rtlCol="0">
            <a:spAutoFit/>
          </a:bodyPr>
          <a:lstStyle/>
          <a:p>
            <a:r>
              <a:rPr lang="en-GB" b="1" dirty="0">
                <a:solidFill>
                  <a:schemeClr val="accent1">
                    <a:lumMod val="50000"/>
                  </a:schemeClr>
                </a:solidFill>
              </a:rPr>
              <a:t>Evaluation</a:t>
            </a:r>
          </a:p>
          <a:p>
            <a:pPr marL="285750" indent="-285750">
              <a:buFont typeface="Arial" panose="020B0604020202020204" pitchFamily="34" charset="0"/>
              <a:buChar char="•"/>
            </a:pPr>
            <a:r>
              <a:rPr lang="en-GB" dirty="0">
                <a:solidFill>
                  <a:schemeClr val="accent1">
                    <a:lumMod val="50000"/>
                  </a:schemeClr>
                </a:solidFill>
              </a:rPr>
              <a:t>The overall session was good.</a:t>
            </a:r>
          </a:p>
          <a:p>
            <a:pPr marL="285750" indent="-285750">
              <a:buFont typeface="Arial" panose="020B0604020202020204" pitchFamily="34" charset="0"/>
              <a:buChar char="•"/>
            </a:pPr>
            <a:r>
              <a:rPr lang="en-GB" dirty="0">
                <a:solidFill>
                  <a:schemeClr val="accent1">
                    <a:lumMod val="50000"/>
                  </a:schemeClr>
                </a:solidFill>
              </a:rPr>
              <a:t>The information received from this session is new.</a:t>
            </a:r>
          </a:p>
          <a:p>
            <a:pPr marL="285750" indent="-285750">
              <a:buFont typeface="Arial" panose="020B0604020202020204" pitchFamily="34" charset="0"/>
              <a:buChar char="•"/>
            </a:pPr>
            <a:r>
              <a:rPr lang="en-GB" dirty="0">
                <a:solidFill>
                  <a:schemeClr val="accent1">
                    <a:lumMod val="50000"/>
                  </a:schemeClr>
                </a:solidFill>
              </a:rPr>
              <a:t>The video clip was too long and I could not understand the relevancy to the module.  </a:t>
            </a:r>
          </a:p>
          <a:p>
            <a:pPr marL="285750" indent="-285750">
              <a:buFont typeface="Arial" panose="020B0604020202020204" pitchFamily="34" charset="0"/>
              <a:buChar char="•"/>
            </a:pPr>
            <a:r>
              <a:rPr lang="en-GB" dirty="0">
                <a:solidFill>
                  <a:schemeClr val="accent1">
                    <a:lumMod val="50000"/>
                  </a:schemeClr>
                </a:solidFill>
              </a:rPr>
              <a:t>I understood the differences between innovation and creativity and why.</a:t>
            </a:r>
          </a:p>
        </p:txBody>
      </p:sp>
      <p:sp>
        <p:nvSpPr>
          <p:cNvPr id="5" name="TextBox 4">
            <a:extLst>
              <a:ext uri="{FF2B5EF4-FFF2-40B4-BE49-F238E27FC236}">
                <a16:creationId xmlns:a16="http://schemas.microsoft.com/office/drawing/2014/main" id="{B224A055-21B3-B24D-87C0-3F4B06BC5B21}"/>
              </a:ext>
            </a:extLst>
          </p:cNvPr>
          <p:cNvSpPr txBox="1"/>
          <p:nvPr/>
        </p:nvSpPr>
        <p:spPr>
          <a:xfrm>
            <a:off x="653143" y="4023411"/>
            <a:ext cx="7151914" cy="2308324"/>
          </a:xfrm>
          <a:prstGeom prst="rect">
            <a:avLst/>
          </a:prstGeom>
          <a:noFill/>
        </p:spPr>
        <p:txBody>
          <a:bodyPr wrap="square" rtlCol="0">
            <a:spAutoFit/>
          </a:bodyPr>
          <a:lstStyle/>
          <a:p>
            <a:r>
              <a:rPr lang="en-GB" b="1" dirty="0">
                <a:solidFill>
                  <a:schemeClr val="accent1">
                    <a:lumMod val="50000"/>
                  </a:schemeClr>
                </a:solidFill>
              </a:rPr>
              <a:t>Analysis</a:t>
            </a:r>
          </a:p>
          <a:p>
            <a:pPr marL="285750" indent="-285750">
              <a:buFont typeface="Arial" panose="020B0604020202020204" pitchFamily="34" charset="0"/>
              <a:buChar char="•"/>
            </a:pPr>
            <a:r>
              <a:rPr lang="en-GB" dirty="0">
                <a:solidFill>
                  <a:schemeClr val="accent1">
                    <a:lumMod val="50000"/>
                  </a:schemeClr>
                </a:solidFill>
              </a:rPr>
              <a:t>I have discovered that creativity can be from anywhere within the organisation, however, this depends on the structure and culture of the organisation, such as; Google culture.</a:t>
            </a:r>
          </a:p>
          <a:p>
            <a:pPr marL="285750" indent="-285750">
              <a:buFont typeface="Arial" panose="020B0604020202020204" pitchFamily="34" charset="0"/>
              <a:buChar char="•"/>
            </a:pPr>
            <a:r>
              <a:rPr lang="en-GB" dirty="0">
                <a:solidFill>
                  <a:schemeClr val="accent1">
                    <a:lumMod val="50000"/>
                  </a:schemeClr>
                </a:solidFill>
              </a:rPr>
              <a:t>I have distinguished innovation and creativity, and how creativity is a key element of an innovation process.</a:t>
            </a:r>
          </a:p>
          <a:p>
            <a:pPr marL="285750" indent="-285750">
              <a:buFont typeface="Arial" panose="020B0604020202020204" pitchFamily="34" charset="0"/>
              <a:buChar char="•"/>
            </a:pPr>
            <a:endParaRPr lang="en-GB" dirty="0">
              <a:solidFill>
                <a:schemeClr val="accent1">
                  <a:lumMod val="75000"/>
                </a:schemeClr>
              </a:solidFill>
            </a:endParaRPr>
          </a:p>
        </p:txBody>
      </p:sp>
      <p:pic>
        <p:nvPicPr>
          <p:cNvPr id="7" name="Recorded Sound" descr="Recorded Sound">
            <a:hlinkClick r:id="" action="ppaction://media"/>
            <a:extLst>
              <a:ext uri="{FF2B5EF4-FFF2-40B4-BE49-F238E27FC236}">
                <a16:creationId xmlns:a16="http://schemas.microsoft.com/office/drawing/2014/main" id="{65F60A79-9CC0-1E4B-80AC-A0A64B8778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02914" y="2601348"/>
            <a:ext cx="812800" cy="812800"/>
          </a:xfrm>
          <a:prstGeom prst="rect">
            <a:avLst/>
          </a:prstGeom>
        </p:spPr>
      </p:pic>
    </p:spTree>
    <p:extLst>
      <p:ext uri="{BB962C8B-B14F-4D97-AF65-F5344CB8AC3E}">
        <p14:creationId xmlns:p14="http://schemas.microsoft.com/office/powerpoint/2010/main" val="5635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45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pencil and paper&#10;&#10;Description automatically generated">
            <a:extLst>
              <a:ext uri="{FF2B5EF4-FFF2-40B4-BE49-F238E27FC236}">
                <a16:creationId xmlns:a16="http://schemas.microsoft.com/office/drawing/2014/main" id="{3B0C9A85-354D-8D42-8B92-014BAB7905AD}"/>
              </a:ext>
            </a:extLst>
          </p:cNvPr>
          <p:cNvPicPr>
            <a:picLocks noChangeAspect="1"/>
          </p:cNvPicPr>
          <p:nvPr/>
        </p:nvPicPr>
        <p:blipFill rotWithShape="1">
          <a:blip r:embed="rId5"/>
          <a:srcRect b="15414"/>
          <a:stretch/>
        </p:blipFill>
        <p:spPr>
          <a:xfrm>
            <a:off x="20" y="32668"/>
            <a:ext cx="12191980" cy="6857990"/>
          </a:xfrm>
          <a:prstGeom prst="rect">
            <a:avLst/>
          </a:prstGeom>
        </p:spPr>
      </p:pic>
      <p:sp>
        <p:nvSpPr>
          <p:cNvPr id="4" name="Title 1">
            <a:extLst>
              <a:ext uri="{FF2B5EF4-FFF2-40B4-BE49-F238E27FC236}">
                <a16:creationId xmlns:a16="http://schemas.microsoft.com/office/drawing/2014/main" id="{13E20AC6-9F23-724D-A638-363DD736C33C}"/>
              </a:ext>
            </a:extLst>
          </p:cNvPr>
          <p:cNvSpPr txBox="1">
            <a:spLocks/>
          </p:cNvSpPr>
          <p:nvPr/>
        </p:nvSpPr>
        <p:spPr>
          <a:xfrm>
            <a:off x="179917" y="38100"/>
            <a:ext cx="7440083" cy="973964"/>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solidFill>
                  <a:schemeClr val="accent1">
                    <a:lumMod val="50000"/>
                  </a:schemeClr>
                </a:solidFill>
              </a:rPr>
              <a:t>Reflection on Learning - Week 2</a:t>
            </a:r>
          </a:p>
        </p:txBody>
      </p:sp>
      <p:sp>
        <p:nvSpPr>
          <p:cNvPr id="2" name="TextBox 1">
            <a:extLst>
              <a:ext uri="{FF2B5EF4-FFF2-40B4-BE49-F238E27FC236}">
                <a16:creationId xmlns:a16="http://schemas.microsoft.com/office/drawing/2014/main" id="{D2B9DBD0-2F5D-E446-B27F-07AC1E9D7CC6}"/>
              </a:ext>
            </a:extLst>
          </p:cNvPr>
          <p:cNvSpPr txBox="1"/>
          <p:nvPr/>
        </p:nvSpPr>
        <p:spPr>
          <a:xfrm>
            <a:off x="653143" y="1992086"/>
            <a:ext cx="7799309" cy="1200329"/>
          </a:xfrm>
          <a:prstGeom prst="rect">
            <a:avLst/>
          </a:prstGeom>
          <a:noFill/>
        </p:spPr>
        <p:txBody>
          <a:bodyPr wrap="square" rtlCol="0">
            <a:spAutoFit/>
          </a:bodyPr>
          <a:lstStyle/>
          <a:p>
            <a:r>
              <a:rPr lang="en-GB" b="1" dirty="0">
                <a:solidFill>
                  <a:schemeClr val="accent1">
                    <a:lumMod val="50000"/>
                  </a:schemeClr>
                </a:solidFill>
              </a:rPr>
              <a:t>Conclusion</a:t>
            </a:r>
          </a:p>
          <a:p>
            <a:pPr marL="285750" indent="-285750" algn="just">
              <a:buFont typeface="Arial" panose="020B0604020202020204" pitchFamily="34" charset="0"/>
              <a:buChar char="•"/>
            </a:pPr>
            <a:r>
              <a:rPr lang="en-GB" dirty="0">
                <a:solidFill>
                  <a:schemeClr val="accent1">
                    <a:lumMod val="50000"/>
                  </a:schemeClr>
                </a:solidFill>
              </a:rPr>
              <a:t>I would change the video clips and choose a shorter clip that covers the important details. </a:t>
            </a:r>
          </a:p>
          <a:p>
            <a:pPr marL="285750" indent="-285750" algn="just">
              <a:buFont typeface="Arial" panose="020B0604020202020204" pitchFamily="34" charset="0"/>
              <a:buChar char="•"/>
            </a:pPr>
            <a:r>
              <a:rPr lang="en-GB" dirty="0">
                <a:solidFill>
                  <a:schemeClr val="accent1">
                    <a:lumMod val="50000"/>
                  </a:schemeClr>
                </a:solidFill>
              </a:rPr>
              <a:t>Continue with Ted Talk video clips but shorter.</a:t>
            </a:r>
            <a:endParaRPr lang="en-GB" b="1" dirty="0">
              <a:solidFill>
                <a:schemeClr val="accent1">
                  <a:lumMod val="75000"/>
                </a:schemeClr>
              </a:solidFill>
            </a:endParaRPr>
          </a:p>
        </p:txBody>
      </p:sp>
      <p:sp>
        <p:nvSpPr>
          <p:cNvPr id="5" name="TextBox 4">
            <a:extLst>
              <a:ext uri="{FF2B5EF4-FFF2-40B4-BE49-F238E27FC236}">
                <a16:creationId xmlns:a16="http://schemas.microsoft.com/office/drawing/2014/main" id="{B224A055-21B3-B24D-87C0-3F4B06BC5B21}"/>
              </a:ext>
            </a:extLst>
          </p:cNvPr>
          <p:cNvSpPr txBox="1"/>
          <p:nvPr/>
        </p:nvSpPr>
        <p:spPr>
          <a:xfrm>
            <a:off x="816429" y="4332709"/>
            <a:ext cx="7151914" cy="1754326"/>
          </a:xfrm>
          <a:prstGeom prst="rect">
            <a:avLst/>
          </a:prstGeom>
          <a:noFill/>
        </p:spPr>
        <p:txBody>
          <a:bodyPr wrap="square" rtlCol="0">
            <a:spAutoFit/>
          </a:bodyPr>
          <a:lstStyle/>
          <a:p>
            <a:r>
              <a:rPr lang="en-GB" b="1" dirty="0">
                <a:solidFill>
                  <a:schemeClr val="accent1">
                    <a:lumMod val="50000"/>
                  </a:schemeClr>
                </a:solidFill>
              </a:rPr>
              <a:t>Action Plan</a:t>
            </a:r>
          </a:p>
          <a:p>
            <a:pPr marL="285750" indent="-285750">
              <a:buFont typeface="Arial" panose="020B0604020202020204" pitchFamily="34" charset="0"/>
              <a:buChar char="•"/>
            </a:pPr>
            <a:r>
              <a:rPr lang="en-GB" dirty="0">
                <a:solidFill>
                  <a:schemeClr val="accent1">
                    <a:lumMod val="50000"/>
                  </a:schemeClr>
                </a:solidFill>
              </a:rPr>
              <a:t>More case studies of the application of creativity in an organisational context.</a:t>
            </a:r>
          </a:p>
          <a:p>
            <a:pPr marL="285750" indent="-285750">
              <a:buFont typeface="Arial" panose="020B0604020202020204" pitchFamily="34" charset="0"/>
              <a:buChar char="•"/>
            </a:pPr>
            <a:r>
              <a:rPr lang="en-GB" dirty="0">
                <a:solidFill>
                  <a:schemeClr val="accent1">
                    <a:lumMod val="50000"/>
                  </a:schemeClr>
                </a:solidFill>
              </a:rPr>
              <a:t>Good videos and main points should be presented on a PowerPoint.</a:t>
            </a:r>
          </a:p>
          <a:p>
            <a:pPr marL="285750" indent="-285750">
              <a:buFont typeface="Arial" panose="020B0604020202020204" pitchFamily="34" charset="0"/>
              <a:buChar char="•"/>
            </a:pPr>
            <a:r>
              <a:rPr lang="en-GB" dirty="0">
                <a:solidFill>
                  <a:schemeClr val="accent1">
                    <a:lumMod val="50000"/>
                  </a:schemeClr>
                </a:solidFill>
              </a:rPr>
              <a:t>Homework to challenge students</a:t>
            </a:r>
          </a:p>
        </p:txBody>
      </p:sp>
      <p:pic>
        <p:nvPicPr>
          <p:cNvPr id="8" name="Recorded Sound" descr="Recorded Sound">
            <a:hlinkClick r:id="" action="ppaction://media"/>
            <a:extLst>
              <a:ext uri="{FF2B5EF4-FFF2-40B4-BE49-F238E27FC236}">
                <a16:creationId xmlns:a16="http://schemas.microsoft.com/office/drawing/2014/main" id="{DB903B8C-CEF0-4447-8633-9B638A6AE57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368972" y="2637977"/>
            <a:ext cx="812800" cy="812800"/>
          </a:xfrm>
          <a:prstGeom prst="rect">
            <a:avLst/>
          </a:prstGeom>
        </p:spPr>
      </p:pic>
    </p:spTree>
    <p:extLst>
      <p:ext uri="{BB962C8B-B14F-4D97-AF65-F5344CB8AC3E}">
        <p14:creationId xmlns:p14="http://schemas.microsoft.com/office/powerpoint/2010/main" val="21011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82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Manual Operation 14">
            <a:extLst>
              <a:ext uri="{FF2B5EF4-FFF2-40B4-BE49-F238E27FC236}">
                <a16:creationId xmlns:a16="http://schemas.microsoft.com/office/drawing/2014/main" id="{479409E5-47C6-C944-9C14-6CC212B11F38}"/>
              </a:ext>
            </a:extLst>
          </p:cNvPr>
          <p:cNvSpPr/>
          <p:nvPr/>
        </p:nvSpPr>
        <p:spPr>
          <a:xfrm rot="16200000">
            <a:off x="-1515413" y="1782957"/>
            <a:ext cx="6116930" cy="3086100"/>
          </a:xfrm>
          <a:prstGeom prst="flowChartManualOperation">
            <a:avLst/>
          </a:prstGeom>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b="1" dirty="0">
                <a:solidFill>
                  <a:schemeClr val="bg1"/>
                </a:solidFill>
              </a:rPr>
              <a:t>Description</a:t>
            </a:r>
          </a:p>
          <a:p>
            <a:pPr marL="285750" indent="-285750">
              <a:buFont typeface="Arial" panose="020B0604020202020204" pitchFamily="34" charset="0"/>
              <a:buChar char="•"/>
            </a:pPr>
            <a:r>
              <a:rPr lang="en-GB" dirty="0">
                <a:solidFill>
                  <a:schemeClr val="bg1"/>
                </a:solidFill>
              </a:rPr>
              <a:t>Innovation Models</a:t>
            </a:r>
          </a:p>
          <a:p>
            <a:pPr marL="285750" indent="-285750">
              <a:buFont typeface="Arial" panose="020B0604020202020204" pitchFamily="34" charset="0"/>
              <a:buChar char="•"/>
            </a:pPr>
            <a:r>
              <a:rPr lang="en-GB" dirty="0">
                <a:solidFill>
                  <a:schemeClr val="bg1"/>
                </a:solidFill>
              </a:rPr>
              <a:t>The session began with tutor demonstrating the activities on Moodle.</a:t>
            </a:r>
          </a:p>
          <a:p>
            <a:pPr marL="285750" indent="-285750">
              <a:buFont typeface="Arial" panose="020B0604020202020204" pitchFamily="34" charset="0"/>
              <a:buChar char="•"/>
            </a:pPr>
            <a:r>
              <a:rPr lang="en-GB" dirty="0">
                <a:solidFill>
                  <a:schemeClr val="bg1"/>
                </a:solidFill>
              </a:rPr>
              <a:t>Kahoot quiz to recap innovation </a:t>
            </a:r>
          </a:p>
          <a:p>
            <a:pPr marL="285750" indent="-285750">
              <a:buFont typeface="Arial" panose="020B0604020202020204" pitchFamily="34" charset="0"/>
              <a:buChar char="•"/>
            </a:pPr>
            <a:r>
              <a:rPr lang="en-GB" dirty="0">
                <a:solidFill>
                  <a:schemeClr val="bg1"/>
                </a:solidFill>
              </a:rPr>
              <a:t>Introduction to Open/Closed innovation model</a:t>
            </a:r>
          </a:p>
          <a:p>
            <a:pPr marL="285750" indent="-285750">
              <a:buFont typeface="Arial" panose="020B0604020202020204" pitchFamily="34" charset="0"/>
              <a:buChar char="•"/>
            </a:pPr>
            <a:r>
              <a:rPr lang="en-GB" dirty="0">
                <a:solidFill>
                  <a:schemeClr val="bg1"/>
                </a:solidFill>
              </a:rPr>
              <a:t>Case study video</a:t>
            </a:r>
          </a:p>
          <a:p>
            <a:pPr marL="285750" indent="-285750">
              <a:buFont typeface="Arial" panose="020B0604020202020204" pitchFamily="34" charset="0"/>
              <a:buChar char="•"/>
            </a:pPr>
            <a:r>
              <a:rPr lang="en-GB" dirty="0">
                <a:solidFill>
                  <a:schemeClr val="bg1"/>
                </a:solidFill>
              </a:rPr>
              <a:t>The innovation Process</a:t>
            </a:r>
          </a:p>
          <a:p>
            <a:pPr marL="285750" indent="-285750">
              <a:buFont typeface="Arial" panose="020B0604020202020204" pitchFamily="34" charset="0"/>
              <a:buChar char="•"/>
            </a:pPr>
            <a:r>
              <a:rPr lang="en-GB" dirty="0">
                <a:solidFill>
                  <a:schemeClr val="bg1"/>
                </a:solidFill>
              </a:rPr>
              <a:t>The innovation Space</a:t>
            </a:r>
          </a:p>
          <a:p>
            <a:pPr marL="285750" indent="-285750">
              <a:buFont typeface="Arial" panose="020B0604020202020204" pitchFamily="34" charset="0"/>
              <a:buChar char="•"/>
            </a:pPr>
            <a:r>
              <a:rPr lang="en-GB" dirty="0">
                <a:solidFill>
                  <a:schemeClr val="bg1"/>
                </a:solidFill>
              </a:rPr>
              <a:t>Tutor recorded the discussion</a:t>
            </a:r>
          </a:p>
          <a:p>
            <a:pPr marL="285750" indent="-285750">
              <a:buFont typeface="Arial" panose="020B0604020202020204" pitchFamily="34" charset="0"/>
              <a:buChar char="•"/>
            </a:pPr>
            <a:endParaRPr lang="en-GB" dirty="0"/>
          </a:p>
        </p:txBody>
      </p:sp>
      <p:sp>
        <p:nvSpPr>
          <p:cNvPr id="17" name="Rectangle 16">
            <a:extLst>
              <a:ext uri="{FF2B5EF4-FFF2-40B4-BE49-F238E27FC236}">
                <a16:creationId xmlns:a16="http://schemas.microsoft.com/office/drawing/2014/main" id="{D6A02FF0-5915-5E45-8BFC-1D3E0177ADFC}"/>
              </a:ext>
            </a:extLst>
          </p:cNvPr>
          <p:cNvSpPr/>
          <p:nvPr/>
        </p:nvSpPr>
        <p:spPr>
          <a:xfrm>
            <a:off x="3086100" y="1462537"/>
            <a:ext cx="5094514" cy="3746277"/>
          </a:xfrm>
          <a:prstGeom prst="rect">
            <a:avLst/>
          </a:prstGeom>
          <a:solidFill>
            <a:srgbClr val="D883FF"/>
          </a:solid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dirty="0">
                <a:solidFill>
                  <a:schemeClr val="bg1"/>
                </a:solidFill>
              </a:rPr>
              <a:t>Feelings</a:t>
            </a:r>
          </a:p>
          <a:p>
            <a:pPr marL="285750" indent="-285750">
              <a:buFont typeface="Arial" panose="020B0604020202020204" pitchFamily="34" charset="0"/>
              <a:buChar char="•"/>
            </a:pPr>
            <a:r>
              <a:rPr lang="en-GB" sz="1600" dirty="0">
                <a:solidFill>
                  <a:schemeClr val="bg1"/>
                </a:solidFill>
              </a:rPr>
              <a:t>The Kahoot quiz was challenging, this is because the quiz including areas that had not been previously discussed</a:t>
            </a:r>
          </a:p>
          <a:p>
            <a:pPr marL="285750" indent="-285750">
              <a:buFont typeface="Arial" panose="020B0604020202020204" pitchFamily="34" charset="0"/>
              <a:buChar char="•"/>
            </a:pPr>
            <a:r>
              <a:rPr lang="en-GB" sz="1600" dirty="0">
                <a:solidFill>
                  <a:schemeClr val="bg1"/>
                </a:solidFill>
              </a:rPr>
              <a:t>Google/Apple case study clip was good and relevant and this explained the open/closed model.</a:t>
            </a:r>
          </a:p>
          <a:p>
            <a:pPr marL="285750" indent="-285750">
              <a:buFont typeface="Arial" panose="020B0604020202020204" pitchFamily="34" charset="0"/>
              <a:buChar char="•"/>
            </a:pPr>
            <a:r>
              <a:rPr lang="en-GB" sz="1600" dirty="0">
                <a:solidFill>
                  <a:schemeClr val="bg1"/>
                </a:solidFill>
              </a:rPr>
              <a:t>Joe Tidd clip was overwhelming I did not thoroughly grasp what the discussion was about, even though the tutor did give a brief description.</a:t>
            </a:r>
          </a:p>
          <a:p>
            <a:pPr marL="285750" indent="-285750">
              <a:buFont typeface="Arial" panose="020B0604020202020204" pitchFamily="34" charset="0"/>
              <a:buChar char="•"/>
            </a:pPr>
            <a:r>
              <a:rPr lang="en-GB" sz="1600" dirty="0">
                <a:solidFill>
                  <a:schemeClr val="bg1"/>
                </a:solidFill>
              </a:rPr>
              <a:t>The innovation Space was difficult to understand that I felt anxious and continued with other activities.</a:t>
            </a:r>
            <a:endParaRPr lang="en-GB" dirty="0"/>
          </a:p>
        </p:txBody>
      </p:sp>
      <p:sp>
        <p:nvSpPr>
          <p:cNvPr id="18" name="Off-page Connector 17">
            <a:extLst>
              <a:ext uri="{FF2B5EF4-FFF2-40B4-BE49-F238E27FC236}">
                <a16:creationId xmlns:a16="http://schemas.microsoft.com/office/drawing/2014/main" id="{FEBF2F82-D45E-6243-81EC-AC1B76FFC831}"/>
              </a:ext>
            </a:extLst>
          </p:cNvPr>
          <p:cNvSpPr/>
          <p:nvPr/>
        </p:nvSpPr>
        <p:spPr>
          <a:xfrm rot="16200000">
            <a:off x="8313170" y="1329982"/>
            <a:ext cx="3746276" cy="4011388"/>
          </a:xfrm>
          <a:prstGeom prst="flowChartOffpageConnector">
            <a:avLst/>
          </a:prstGeom>
          <a:solidFill>
            <a:schemeClr val="accent4">
              <a:lumMod val="75000"/>
            </a:schemeClr>
          </a:solid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 rtlCol="0" anchor="t"/>
          <a:lstStyle/>
          <a:p>
            <a:pPr algn="ctr"/>
            <a:r>
              <a:rPr lang="en-GB" b="1" dirty="0">
                <a:solidFill>
                  <a:schemeClr val="bg1"/>
                </a:solidFill>
              </a:rPr>
              <a:t>Evaluation</a:t>
            </a:r>
          </a:p>
          <a:p>
            <a:pPr marL="285750" indent="-285750">
              <a:buFont typeface="Arial" panose="020B0604020202020204" pitchFamily="34" charset="0"/>
              <a:buChar char="•"/>
            </a:pPr>
            <a:r>
              <a:rPr lang="en-GB" sz="1600" dirty="0">
                <a:solidFill>
                  <a:schemeClr val="bg1"/>
                </a:solidFill>
              </a:rPr>
              <a:t>All the information received in this session was new.</a:t>
            </a:r>
          </a:p>
          <a:p>
            <a:pPr marL="285750" indent="-285750">
              <a:buFont typeface="Arial" panose="020B0604020202020204" pitchFamily="34" charset="0"/>
              <a:buChar char="•"/>
            </a:pPr>
            <a:r>
              <a:rPr lang="en-GB" sz="1600" dirty="0">
                <a:solidFill>
                  <a:schemeClr val="bg1"/>
                </a:solidFill>
              </a:rPr>
              <a:t>The overall session was good</a:t>
            </a:r>
          </a:p>
          <a:p>
            <a:pPr marL="285750" indent="-285750">
              <a:buFont typeface="Arial" panose="020B0604020202020204" pitchFamily="34" charset="0"/>
              <a:buChar char="•"/>
            </a:pPr>
            <a:r>
              <a:rPr lang="en-GB" sz="1600" dirty="0">
                <a:solidFill>
                  <a:schemeClr val="bg1"/>
                </a:solidFill>
              </a:rPr>
              <a:t>Tutor did provide the materials and clips to support in the understanding of the models</a:t>
            </a:r>
          </a:p>
          <a:p>
            <a:pPr marL="285750" indent="-285750">
              <a:buFont typeface="Arial" panose="020B0604020202020204" pitchFamily="34" charset="0"/>
              <a:buChar char="•"/>
            </a:pPr>
            <a:r>
              <a:rPr lang="en-GB" sz="1600" dirty="0">
                <a:solidFill>
                  <a:schemeClr val="bg1"/>
                </a:solidFill>
              </a:rPr>
              <a:t>Video clips were too long </a:t>
            </a:r>
          </a:p>
          <a:p>
            <a:pPr marL="285750" indent="-285750">
              <a:buFont typeface="Arial" panose="020B0604020202020204" pitchFamily="34" charset="0"/>
              <a:buChar char="•"/>
            </a:pPr>
            <a:r>
              <a:rPr lang="en-GB" sz="1600" dirty="0">
                <a:solidFill>
                  <a:schemeClr val="bg1"/>
                </a:solidFill>
              </a:rPr>
              <a:t>Did not understand how to use the models in an innovation opportunity</a:t>
            </a:r>
          </a:p>
          <a:p>
            <a:endParaRPr lang="en-GB" dirty="0"/>
          </a:p>
        </p:txBody>
      </p:sp>
      <p:sp>
        <p:nvSpPr>
          <p:cNvPr id="8" name="Title 1">
            <a:extLst>
              <a:ext uri="{FF2B5EF4-FFF2-40B4-BE49-F238E27FC236}">
                <a16:creationId xmlns:a16="http://schemas.microsoft.com/office/drawing/2014/main" id="{EB9696C4-3472-4442-A5C7-76C44BCB3C65}"/>
              </a:ext>
            </a:extLst>
          </p:cNvPr>
          <p:cNvSpPr txBox="1">
            <a:spLocks/>
          </p:cNvSpPr>
          <p:nvPr/>
        </p:nvSpPr>
        <p:spPr>
          <a:xfrm>
            <a:off x="2200651" y="321848"/>
            <a:ext cx="10572000" cy="779529"/>
          </a:xfrm>
          <a:prstGeom prst="rect">
            <a:avLst/>
          </a:prstGeom>
        </p:spPr>
        <p:txBody>
          <a:bodyPr vert="horz" lIns="91440" tIns="45720" rIns="91440" bIns="45720" rtlCol="0" anchor="b">
            <a:norm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dirty="0"/>
              <a:t>Reflection on Learning - Week 3</a:t>
            </a:r>
          </a:p>
        </p:txBody>
      </p:sp>
      <p:pic>
        <p:nvPicPr>
          <p:cNvPr id="3" name="Recorded Sound" descr="Recorded Sound">
            <a:hlinkClick r:id="" action="ppaction://media"/>
            <a:extLst>
              <a:ext uri="{FF2B5EF4-FFF2-40B4-BE49-F238E27FC236}">
                <a16:creationId xmlns:a16="http://schemas.microsoft.com/office/drawing/2014/main" id="{4EA745CF-A996-0C45-8C7C-10A8F3D21F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82771" y="5571673"/>
            <a:ext cx="812800" cy="812800"/>
          </a:xfrm>
          <a:prstGeom prst="rect">
            <a:avLst/>
          </a:prstGeom>
        </p:spPr>
      </p:pic>
    </p:spTree>
    <p:extLst>
      <p:ext uri="{BB962C8B-B14F-4D97-AF65-F5344CB8AC3E}">
        <p14:creationId xmlns:p14="http://schemas.microsoft.com/office/powerpoint/2010/main" val="86052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Manual Operation 14">
            <a:extLst>
              <a:ext uri="{FF2B5EF4-FFF2-40B4-BE49-F238E27FC236}">
                <a16:creationId xmlns:a16="http://schemas.microsoft.com/office/drawing/2014/main" id="{479409E5-47C6-C944-9C14-6CC212B11F38}"/>
              </a:ext>
            </a:extLst>
          </p:cNvPr>
          <p:cNvSpPr/>
          <p:nvPr/>
        </p:nvSpPr>
        <p:spPr>
          <a:xfrm rot="16200000">
            <a:off x="-831552" y="965140"/>
            <a:ext cx="5821451" cy="4158346"/>
          </a:xfrm>
          <a:prstGeom prst="flowChartManualOperation">
            <a:avLst/>
          </a:prstGeom>
          <a:solidFill>
            <a:schemeClr val="accent2">
              <a:lumMod val="40000"/>
              <a:lumOff val="60000"/>
            </a:schemeClr>
          </a:solid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 rtlCol="0" anchor="t"/>
          <a:lstStyle/>
          <a:p>
            <a:pPr algn="ctr"/>
            <a:r>
              <a:rPr lang="en-GB" b="1" dirty="0">
                <a:solidFill>
                  <a:schemeClr val="bg1"/>
                </a:solidFill>
              </a:rPr>
              <a:t>Analysis</a:t>
            </a:r>
          </a:p>
          <a:p>
            <a:pPr marL="285750" indent="-285750">
              <a:buFont typeface="Arial" panose="020B0604020202020204" pitchFamily="34" charset="0"/>
              <a:buChar char="•"/>
            </a:pPr>
            <a:r>
              <a:rPr lang="en-GB" sz="1600" dirty="0">
                <a:solidFill>
                  <a:schemeClr val="bg1"/>
                </a:solidFill>
              </a:rPr>
              <a:t>I discovered that innovation has a more superior purpose in the business environment.</a:t>
            </a:r>
          </a:p>
          <a:p>
            <a:pPr marL="285750" indent="-285750">
              <a:buFont typeface="Arial" panose="020B0604020202020204" pitchFamily="34" charset="0"/>
              <a:buChar char="•"/>
            </a:pPr>
            <a:r>
              <a:rPr lang="en-GB" sz="1600" dirty="0">
                <a:solidFill>
                  <a:schemeClr val="bg1"/>
                </a:solidFill>
              </a:rPr>
              <a:t>There is many areas in the business that needs to be evaluated before an innovation strategy.</a:t>
            </a:r>
          </a:p>
          <a:p>
            <a:pPr marL="285750" indent="-285750">
              <a:buFont typeface="Arial" panose="020B0604020202020204" pitchFamily="34" charset="0"/>
              <a:buChar char="•"/>
            </a:pPr>
            <a:r>
              <a:rPr lang="en-GB" sz="1600" dirty="0">
                <a:solidFill>
                  <a:schemeClr val="bg1"/>
                </a:solidFill>
              </a:rPr>
              <a:t>Brief understanding of how creativity is developed in an open/closed environment.</a:t>
            </a:r>
          </a:p>
          <a:p>
            <a:pPr marL="285750" indent="-285750">
              <a:buFont typeface="Arial" panose="020B0604020202020204" pitchFamily="34" charset="0"/>
              <a:buChar char="•"/>
            </a:pPr>
            <a:r>
              <a:rPr lang="en-GB" sz="1600" dirty="0">
                <a:solidFill>
                  <a:schemeClr val="bg1"/>
                </a:solidFill>
              </a:rPr>
              <a:t>Pros/cons of using open/closed innovation.</a:t>
            </a:r>
          </a:p>
          <a:p>
            <a:pPr marL="285750" indent="-285750">
              <a:buFont typeface="Arial" panose="020B0604020202020204" pitchFamily="34" charset="0"/>
              <a:buChar char="•"/>
            </a:pPr>
            <a:r>
              <a:rPr lang="en-GB" sz="1600" dirty="0">
                <a:solidFill>
                  <a:schemeClr val="bg1"/>
                </a:solidFill>
              </a:rPr>
              <a:t>I have established the different model's aid in innovation opportunity, but not how the models work.</a:t>
            </a:r>
          </a:p>
          <a:p>
            <a:pPr algn="ctr"/>
            <a:endParaRPr lang="en-GB" sz="1600" b="1" dirty="0">
              <a:solidFill>
                <a:schemeClr val="accent1">
                  <a:lumMod val="75000"/>
                </a:schemeClr>
              </a:solidFill>
            </a:endParaRPr>
          </a:p>
          <a:p>
            <a:pPr marL="285750" indent="-285750">
              <a:buFont typeface="Arial" panose="020B0604020202020204" pitchFamily="34" charset="0"/>
              <a:buChar char="•"/>
            </a:pPr>
            <a:endParaRPr lang="en-GB" b="1" dirty="0"/>
          </a:p>
        </p:txBody>
      </p:sp>
      <p:sp>
        <p:nvSpPr>
          <p:cNvPr id="16" name="Rectangle 15">
            <a:extLst>
              <a:ext uri="{FF2B5EF4-FFF2-40B4-BE49-F238E27FC236}">
                <a16:creationId xmlns:a16="http://schemas.microsoft.com/office/drawing/2014/main" id="{8591C511-8132-4942-92D2-849E4D2BF5AD}"/>
              </a:ext>
            </a:extLst>
          </p:cNvPr>
          <p:cNvSpPr/>
          <p:nvPr/>
        </p:nvSpPr>
        <p:spPr>
          <a:xfrm>
            <a:off x="4158345" y="1289642"/>
            <a:ext cx="4033154" cy="3509346"/>
          </a:xfrm>
          <a:prstGeom prst="rect">
            <a:avLst/>
          </a:prstGeom>
          <a:solidFill>
            <a:schemeClr val="accent4">
              <a:lumMod val="60000"/>
              <a:lumOff val="40000"/>
            </a:schemeClr>
          </a:solidFill>
          <a:ln>
            <a:solidFill>
              <a:schemeClr val="bg1"/>
            </a:solidFill>
          </a:ln>
        </p:spPr>
        <p:style>
          <a:lnRef idx="3">
            <a:schemeClr val="lt1"/>
          </a:lnRef>
          <a:fillRef idx="1">
            <a:schemeClr val="accent2"/>
          </a:fillRef>
          <a:effectRef idx="1">
            <a:schemeClr val="accent2"/>
          </a:effectRef>
          <a:fontRef idx="minor">
            <a:schemeClr val="lt1"/>
          </a:fontRef>
        </p:style>
        <p:txBody>
          <a:bodyPr rtlCol="0" anchor="t"/>
          <a:lstStyle/>
          <a:p>
            <a:pPr algn="ctr"/>
            <a:r>
              <a:rPr lang="en-GB" b="1" dirty="0">
                <a:solidFill>
                  <a:schemeClr val="bg1"/>
                </a:solidFill>
              </a:rPr>
              <a:t>Conclusion</a:t>
            </a:r>
          </a:p>
          <a:p>
            <a:pPr marL="285750" indent="-285750">
              <a:buFont typeface="Arial" panose="020B0604020202020204" pitchFamily="34" charset="0"/>
              <a:buChar char="•"/>
            </a:pPr>
            <a:r>
              <a:rPr lang="en-GB" dirty="0">
                <a:solidFill>
                  <a:schemeClr val="bg1"/>
                </a:solidFill>
              </a:rPr>
              <a:t>I feel that by reading or watching clips do not enable an individual to understand and apply models into practice.</a:t>
            </a:r>
          </a:p>
          <a:p>
            <a:pPr marL="285750" indent="-285750">
              <a:buFont typeface="Arial" panose="020B0604020202020204" pitchFamily="34" charset="0"/>
              <a:buChar char="•"/>
            </a:pPr>
            <a:r>
              <a:rPr lang="en-GB" dirty="0">
                <a:solidFill>
                  <a:schemeClr val="bg1"/>
                </a:solidFill>
              </a:rPr>
              <a:t>If tutor had explained the models by demonstrating more examples of shorter case studies would have been better.  </a:t>
            </a:r>
            <a:endParaRPr lang="en-GB" b="1" dirty="0">
              <a:solidFill>
                <a:schemeClr val="bg1"/>
              </a:solidFill>
            </a:endParaRPr>
          </a:p>
        </p:txBody>
      </p:sp>
      <p:sp>
        <p:nvSpPr>
          <p:cNvPr id="18" name="Off-page Connector 17">
            <a:extLst>
              <a:ext uri="{FF2B5EF4-FFF2-40B4-BE49-F238E27FC236}">
                <a16:creationId xmlns:a16="http://schemas.microsoft.com/office/drawing/2014/main" id="{FEBF2F82-D45E-6243-81EC-AC1B76FFC831}"/>
              </a:ext>
            </a:extLst>
          </p:cNvPr>
          <p:cNvSpPr/>
          <p:nvPr/>
        </p:nvSpPr>
        <p:spPr>
          <a:xfrm rot="16200000">
            <a:off x="8420751" y="1027739"/>
            <a:ext cx="3509348" cy="4033150"/>
          </a:xfrm>
          <a:prstGeom prst="flowChartOffpageConnector">
            <a:avLst/>
          </a:prstGeom>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 rtlCol="0" anchor="t"/>
          <a:lstStyle/>
          <a:p>
            <a:pPr algn="ctr"/>
            <a:r>
              <a:rPr lang="en-GB" b="1" dirty="0">
                <a:solidFill>
                  <a:schemeClr val="bg1"/>
                </a:solidFill>
              </a:rPr>
              <a:t>Action Plan</a:t>
            </a:r>
          </a:p>
          <a:p>
            <a:pPr marL="285750" indent="-285750">
              <a:buFont typeface="Arial" panose="020B0604020202020204" pitchFamily="34" charset="0"/>
              <a:buChar char="•"/>
            </a:pPr>
            <a:r>
              <a:rPr lang="en-GB" dirty="0">
                <a:solidFill>
                  <a:schemeClr val="bg1"/>
                </a:solidFill>
              </a:rPr>
              <a:t>I would like my tutor to demonstrate the phases of the innovation models in parts.</a:t>
            </a:r>
          </a:p>
          <a:p>
            <a:pPr marL="285750" indent="-285750">
              <a:buFont typeface="Arial" panose="020B0604020202020204" pitchFamily="34" charset="0"/>
              <a:buChar char="•"/>
            </a:pPr>
            <a:r>
              <a:rPr lang="en-GB" dirty="0">
                <a:solidFill>
                  <a:schemeClr val="bg1"/>
                </a:solidFill>
              </a:rPr>
              <a:t>Use shorter clips and case studies of how to apply the models </a:t>
            </a:r>
          </a:p>
          <a:p>
            <a:pPr marL="285750" indent="-285750">
              <a:buFont typeface="Arial" panose="020B0604020202020204" pitchFamily="34" charset="0"/>
              <a:buChar char="•"/>
            </a:pPr>
            <a:r>
              <a:rPr lang="en-GB" dirty="0">
                <a:solidFill>
                  <a:schemeClr val="bg1"/>
                </a:solidFill>
              </a:rPr>
              <a:t>Activities of applying these models to innovation opportunity and feedback.</a:t>
            </a:r>
          </a:p>
        </p:txBody>
      </p:sp>
      <p:sp>
        <p:nvSpPr>
          <p:cNvPr id="8" name="Title 1">
            <a:extLst>
              <a:ext uri="{FF2B5EF4-FFF2-40B4-BE49-F238E27FC236}">
                <a16:creationId xmlns:a16="http://schemas.microsoft.com/office/drawing/2014/main" id="{EB9696C4-3472-4442-A5C7-76C44BCB3C65}"/>
              </a:ext>
            </a:extLst>
          </p:cNvPr>
          <p:cNvSpPr txBox="1">
            <a:spLocks/>
          </p:cNvSpPr>
          <p:nvPr/>
        </p:nvSpPr>
        <p:spPr>
          <a:xfrm>
            <a:off x="2905499" y="321848"/>
            <a:ext cx="10572000" cy="779529"/>
          </a:xfrm>
          <a:prstGeom prst="rect">
            <a:avLst/>
          </a:prstGeom>
        </p:spPr>
        <p:txBody>
          <a:bodyPr vert="horz" lIns="91440" tIns="45720" rIns="91440" bIns="45720" rtlCol="0" anchor="b">
            <a:norm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600" dirty="0"/>
              <a:t>Reflection on Learning - Week 3</a:t>
            </a:r>
          </a:p>
        </p:txBody>
      </p:sp>
      <p:pic>
        <p:nvPicPr>
          <p:cNvPr id="3" name="Recorded Sound" descr="Recorded Sound">
            <a:hlinkClick r:id="" action="ppaction://media"/>
            <a:extLst>
              <a:ext uri="{FF2B5EF4-FFF2-40B4-BE49-F238E27FC236}">
                <a16:creationId xmlns:a16="http://schemas.microsoft.com/office/drawing/2014/main" id="{12FFC8F1-800A-664D-8D74-989AB359B7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74657" y="5254171"/>
            <a:ext cx="812800" cy="812800"/>
          </a:xfrm>
          <a:prstGeom prst="rect">
            <a:avLst/>
          </a:prstGeom>
        </p:spPr>
      </p:pic>
    </p:spTree>
    <p:extLst>
      <p:ext uri="{BB962C8B-B14F-4D97-AF65-F5344CB8AC3E}">
        <p14:creationId xmlns:p14="http://schemas.microsoft.com/office/powerpoint/2010/main" val="359648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6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64C0C4D3-361E-6D43-A67F-EEE0E88B7C0D}"/>
              </a:ext>
            </a:extLst>
          </p:cNvPr>
          <p:cNvPicPr>
            <a:picLocks noChangeAspect="1"/>
          </p:cNvPicPr>
          <p:nvPr/>
        </p:nvPicPr>
        <p:blipFill rotWithShape="1">
          <a:blip r:embed="rId5"/>
          <a:srcRect r="6666"/>
          <a:stretch/>
        </p:blipFill>
        <p:spPr>
          <a:xfrm>
            <a:off x="20" y="10"/>
            <a:ext cx="12191980" cy="6857990"/>
          </a:xfrm>
          <a:prstGeom prst="rect">
            <a:avLst/>
          </a:prstGeom>
        </p:spPr>
      </p:pic>
      <p:sp>
        <p:nvSpPr>
          <p:cNvPr id="4" name="Title 1">
            <a:extLst>
              <a:ext uri="{FF2B5EF4-FFF2-40B4-BE49-F238E27FC236}">
                <a16:creationId xmlns:a16="http://schemas.microsoft.com/office/drawing/2014/main" id="{43450FCE-F368-2843-86AA-A5138B0F3E78}"/>
              </a:ext>
            </a:extLst>
          </p:cNvPr>
          <p:cNvSpPr txBox="1">
            <a:spLocks/>
          </p:cNvSpPr>
          <p:nvPr/>
        </p:nvSpPr>
        <p:spPr>
          <a:xfrm>
            <a:off x="0" y="0"/>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4</a:t>
            </a:r>
          </a:p>
        </p:txBody>
      </p:sp>
      <p:sp>
        <p:nvSpPr>
          <p:cNvPr id="7" name="Rounded Rectangular Callout 6">
            <a:extLst>
              <a:ext uri="{FF2B5EF4-FFF2-40B4-BE49-F238E27FC236}">
                <a16:creationId xmlns:a16="http://schemas.microsoft.com/office/drawing/2014/main" id="{6DEB05D6-270A-5241-94C8-E851725FF984}"/>
              </a:ext>
            </a:extLst>
          </p:cNvPr>
          <p:cNvSpPr/>
          <p:nvPr/>
        </p:nvSpPr>
        <p:spPr>
          <a:xfrm rot="21212570">
            <a:off x="164430" y="703012"/>
            <a:ext cx="3626270" cy="3261436"/>
          </a:xfrm>
          <a:prstGeom prst="wedgeRoundRectCallout">
            <a:avLst/>
          </a:prstGeom>
        </p:spPr>
        <p:style>
          <a:lnRef idx="3">
            <a:schemeClr val="lt1"/>
          </a:lnRef>
          <a:fillRef idx="1">
            <a:schemeClr val="accent4"/>
          </a:fillRef>
          <a:effectRef idx="1">
            <a:schemeClr val="accent4"/>
          </a:effectRef>
          <a:fontRef idx="minor">
            <a:schemeClr val="lt1"/>
          </a:fontRef>
        </p:style>
        <p:txBody>
          <a:bodyPr rtlCol="0" anchor="ctr"/>
          <a:lstStyle/>
          <a:p>
            <a:r>
              <a:rPr lang="en-GB" sz="1400" dirty="0">
                <a:solidFill>
                  <a:schemeClr val="bg1"/>
                </a:solidFill>
              </a:rPr>
              <a:t>Description</a:t>
            </a:r>
          </a:p>
          <a:p>
            <a:pPr marL="285750" indent="-285750">
              <a:buFont typeface="Arial" panose="020B0604020202020204" pitchFamily="34" charset="0"/>
              <a:buChar char="•"/>
            </a:pPr>
            <a:r>
              <a:rPr lang="en-GB" sz="1400" dirty="0">
                <a:solidFill>
                  <a:schemeClr val="bg1"/>
                </a:solidFill>
              </a:rPr>
              <a:t>The topic was The Innovative Organisation</a:t>
            </a:r>
          </a:p>
          <a:p>
            <a:pPr marL="285750" indent="-285750">
              <a:buFont typeface="Arial" panose="020B0604020202020204" pitchFamily="34" charset="0"/>
              <a:buChar char="•"/>
            </a:pPr>
            <a:r>
              <a:rPr lang="en-GB" sz="1400" dirty="0">
                <a:solidFill>
                  <a:schemeClr val="bg1"/>
                </a:solidFill>
              </a:rPr>
              <a:t>The session started with tutor introducing the topic and guidance of the activities</a:t>
            </a:r>
          </a:p>
          <a:p>
            <a:pPr marL="285750" indent="-285750">
              <a:buFont typeface="Arial" panose="020B0604020202020204" pitchFamily="34" charset="0"/>
              <a:buChar char="•"/>
            </a:pPr>
            <a:r>
              <a:rPr lang="en-GB" sz="1400" dirty="0">
                <a:solidFill>
                  <a:schemeClr val="bg1"/>
                </a:solidFill>
              </a:rPr>
              <a:t>How to assess the effectiveness of an innovation opportunity by applying the FFA Kurt Lewin model</a:t>
            </a:r>
          </a:p>
          <a:p>
            <a:pPr marL="285750" indent="-285750">
              <a:buFont typeface="Arial" panose="020B0604020202020204" pitchFamily="34" charset="0"/>
              <a:buChar char="•"/>
            </a:pPr>
            <a:r>
              <a:rPr lang="en-GB" sz="1400" dirty="0">
                <a:solidFill>
                  <a:schemeClr val="bg1"/>
                </a:solidFill>
              </a:rPr>
              <a:t>Researching top 10 innovative companies and characteristics of innovators. </a:t>
            </a:r>
          </a:p>
        </p:txBody>
      </p:sp>
      <p:sp>
        <p:nvSpPr>
          <p:cNvPr id="8" name="Rounded Rectangular Callout 7">
            <a:extLst>
              <a:ext uri="{FF2B5EF4-FFF2-40B4-BE49-F238E27FC236}">
                <a16:creationId xmlns:a16="http://schemas.microsoft.com/office/drawing/2014/main" id="{D2DF4452-CDD1-D047-82C7-7711984EB5CB}"/>
              </a:ext>
            </a:extLst>
          </p:cNvPr>
          <p:cNvSpPr/>
          <p:nvPr/>
        </p:nvSpPr>
        <p:spPr>
          <a:xfrm>
            <a:off x="4795966" y="1909823"/>
            <a:ext cx="3144267" cy="2989690"/>
          </a:xfrm>
          <a:prstGeom prst="wedgeRoundRectCallout">
            <a:avLst/>
          </a:prstGeom>
          <a:solidFill>
            <a:srgbClr val="D883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Feelings</a:t>
            </a:r>
          </a:p>
          <a:p>
            <a:pPr marL="285750" indent="-285750">
              <a:buFont typeface="Arial" panose="020B0604020202020204" pitchFamily="34" charset="0"/>
              <a:buChar char="•"/>
            </a:pPr>
            <a:r>
              <a:rPr lang="en-GB" sz="1400" dirty="0">
                <a:solidFill>
                  <a:schemeClr val="bg1"/>
                </a:solidFill>
              </a:rPr>
              <a:t>The demonstration by the tutor of the FFA model was very helpful, I believe that this was a great start to the session.</a:t>
            </a:r>
          </a:p>
          <a:p>
            <a:pPr marL="285750" indent="-285750">
              <a:buFont typeface="Arial" panose="020B0604020202020204" pitchFamily="34" charset="0"/>
              <a:buChar char="•"/>
            </a:pPr>
            <a:r>
              <a:rPr lang="en-GB" sz="1400" dirty="0">
                <a:solidFill>
                  <a:schemeClr val="bg1"/>
                </a:solidFill>
              </a:rPr>
              <a:t>Towards the end of the activities I started to procrastinate and had to watch the video clip couple of times, of Professor </a:t>
            </a:r>
            <a:r>
              <a:rPr lang="en-GB" sz="1400" dirty="0" err="1">
                <a:solidFill>
                  <a:schemeClr val="bg1"/>
                </a:solidFill>
              </a:rPr>
              <a:t>Gregerson</a:t>
            </a:r>
            <a:r>
              <a:rPr lang="en-GB" sz="1400" dirty="0">
                <a:solidFill>
                  <a:schemeClr val="bg1"/>
                </a:solidFill>
              </a:rPr>
              <a:t> debate of characteristics of innovators </a:t>
            </a:r>
          </a:p>
        </p:txBody>
      </p:sp>
      <p:sp>
        <p:nvSpPr>
          <p:cNvPr id="9" name="Rounded Rectangular Callout 8">
            <a:extLst>
              <a:ext uri="{FF2B5EF4-FFF2-40B4-BE49-F238E27FC236}">
                <a16:creationId xmlns:a16="http://schemas.microsoft.com/office/drawing/2014/main" id="{05FE2215-65D6-EB47-B1AF-0189FFB922C9}"/>
              </a:ext>
            </a:extLst>
          </p:cNvPr>
          <p:cNvSpPr/>
          <p:nvPr/>
        </p:nvSpPr>
        <p:spPr>
          <a:xfrm rot="637416">
            <a:off x="8561899" y="479502"/>
            <a:ext cx="3370720" cy="3208444"/>
          </a:xfrm>
          <a:prstGeom prst="wedgeRoundRectCallout">
            <a:avLst/>
          </a:prstGeom>
          <a:solidFill>
            <a:schemeClr val="accent2">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Evaluation</a:t>
            </a:r>
          </a:p>
          <a:p>
            <a:pPr marL="285750" indent="-285750">
              <a:buFont typeface="Arial" panose="020B0604020202020204" pitchFamily="34" charset="0"/>
              <a:buChar char="•"/>
            </a:pPr>
            <a:r>
              <a:rPr lang="en-GB" sz="1400" dirty="0"/>
              <a:t>The session was good – this is because I was able to undertake the FFA assessment of effectiveness and understood the relevancy it has in innovation strategies.</a:t>
            </a:r>
          </a:p>
          <a:p>
            <a:pPr marL="285750" indent="-285750">
              <a:buFont typeface="Arial" panose="020B0604020202020204" pitchFamily="34" charset="0"/>
              <a:buChar char="•"/>
            </a:pPr>
            <a:r>
              <a:rPr lang="en-GB" sz="1400" dirty="0"/>
              <a:t>I had discovered new information about the characteristics of a successful innovator.</a:t>
            </a:r>
          </a:p>
        </p:txBody>
      </p:sp>
      <p:pic>
        <p:nvPicPr>
          <p:cNvPr id="5" name="Recorded Sound" descr="Recorded Sound">
            <a:hlinkClick r:id="" action="ppaction://media"/>
            <a:extLst>
              <a:ext uri="{FF2B5EF4-FFF2-40B4-BE49-F238E27FC236}">
                <a16:creationId xmlns:a16="http://schemas.microsoft.com/office/drawing/2014/main" id="{92F2AF9A-0CC5-814D-8C0A-D6D19A11D1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09614" y="801914"/>
            <a:ext cx="812800" cy="812800"/>
          </a:xfrm>
          <a:prstGeom prst="rect">
            <a:avLst/>
          </a:prstGeom>
        </p:spPr>
      </p:pic>
    </p:spTree>
    <p:extLst>
      <p:ext uri="{BB962C8B-B14F-4D97-AF65-F5344CB8AC3E}">
        <p14:creationId xmlns:p14="http://schemas.microsoft.com/office/powerpoint/2010/main" val="1761030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9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BC5DED1-4F4D-E749-9B34-47BB56353437}"/>
              </a:ext>
            </a:extLst>
          </p:cNvPr>
          <p:cNvPicPr>
            <a:picLocks noChangeAspect="1"/>
          </p:cNvPicPr>
          <p:nvPr/>
        </p:nvPicPr>
        <p:blipFill rotWithShape="1">
          <a:blip r:embed="rId5"/>
          <a:srcRect r="6666"/>
          <a:stretch/>
        </p:blipFill>
        <p:spPr>
          <a:xfrm>
            <a:off x="0" y="0"/>
            <a:ext cx="12191980" cy="6857990"/>
          </a:xfrm>
          <a:prstGeom prst="rect">
            <a:avLst/>
          </a:prstGeom>
        </p:spPr>
      </p:pic>
      <p:sp>
        <p:nvSpPr>
          <p:cNvPr id="4" name="Title 1">
            <a:extLst>
              <a:ext uri="{FF2B5EF4-FFF2-40B4-BE49-F238E27FC236}">
                <a16:creationId xmlns:a16="http://schemas.microsoft.com/office/drawing/2014/main" id="{16D8EBED-870F-2D4A-8C5E-B8B3E96CDE2B}"/>
              </a:ext>
            </a:extLst>
          </p:cNvPr>
          <p:cNvSpPr txBox="1">
            <a:spLocks/>
          </p:cNvSpPr>
          <p:nvPr/>
        </p:nvSpPr>
        <p:spPr>
          <a:xfrm>
            <a:off x="0" y="0"/>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4</a:t>
            </a:r>
          </a:p>
        </p:txBody>
      </p:sp>
      <p:sp>
        <p:nvSpPr>
          <p:cNvPr id="3" name="Rounded Rectangular Callout 2">
            <a:extLst>
              <a:ext uri="{FF2B5EF4-FFF2-40B4-BE49-F238E27FC236}">
                <a16:creationId xmlns:a16="http://schemas.microsoft.com/office/drawing/2014/main" id="{13972D41-342D-4645-AC9F-6FF07CD290E1}"/>
              </a:ext>
            </a:extLst>
          </p:cNvPr>
          <p:cNvSpPr/>
          <p:nvPr/>
        </p:nvSpPr>
        <p:spPr>
          <a:xfrm rot="20831891">
            <a:off x="260551" y="1091765"/>
            <a:ext cx="3513058" cy="4244583"/>
          </a:xfrm>
          <a:prstGeom prst="wedgeRoundRectCallou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200" dirty="0"/>
              <a:t>Analysis</a:t>
            </a:r>
          </a:p>
          <a:p>
            <a:pPr marL="285750" indent="-285750">
              <a:buFont typeface="Arial" panose="020B0604020202020204" pitchFamily="34" charset="0"/>
              <a:buChar char="•"/>
            </a:pPr>
            <a:r>
              <a:rPr lang="en-GB" sz="1200" dirty="0"/>
              <a:t>I have developed an understanding of the importance of apply models that can measure the effectiveness of innovation in an organisational context.</a:t>
            </a:r>
          </a:p>
          <a:p>
            <a:pPr marL="285750" indent="-285750">
              <a:buFont typeface="Arial" panose="020B0604020202020204" pitchFamily="34" charset="0"/>
              <a:buChar char="•"/>
            </a:pPr>
            <a:r>
              <a:rPr lang="en-GB" sz="1200" dirty="0"/>
              <a:t>The characteristics of an innovator, who has effective questioning, networking, observing and experimenting skills.</a:t>
            </a:r>
          </a:p>
          <a:p>
            <a:pPr marL="285750" indent="-285750">
              <a:buFont typeface="Arial" panose="020B0604020202020204" pitchFamily="34" charset="0"/>
              <a:buChar char="•"/>
            </a:pPr>
            <a:r>
              <a:rPr lang="en-GB" sz="1200" dirty="0"/>
              <a:t>People who question a lot are likely to make a breakthrough of a new opportunity( </a:t>
            </a:r>
            <a:r>
              <a:rPr lang="en-GB" sz="1200" dirty="0" err="1"/>
              <a:t>Insead</a:t>
            </a:r>
            <a:r>
              <a:rPr lang="en-GB" sz="1200" dirty="0"/>
              <a:t>, 2011).</a:t>
            </a:r>
          </a:p>
          <a:p>
            <a:pPr marL="285750" indent="-285750">
              <a:buFont typeface="Arial" panose="020B0604020202020204" pitchFamily="34" charset="0"/>
              <a:buChar char="•"/>
            </a:pPr>
            <a:r>
              <a:rPr lang="en-GB" sz="1200" dirty="0"/>
              <a:t>The video clip explained that innovation is partly fixed in the DNA, up to 30% is a genetic component however, a person needs to be nurtured to reinforce their innovative skills. This is when people are fostered in what they are good at by their peers at an early offset (</a:t>
            </a:r>
            <a:r>
              <a:rPr lang="en-GB" sz="1200" dirty="0" err="1"/>
              <a:t>Insead</a:t>
            </a:r>
            <a:r>
              <a:rPr lang="en-GB" sz="1200" dirty="0"/>
              <a:t>, 2011).</a:t>
            </a:r>
          </a:p>
        </p:txBody>
      </p:sp>
      <p:sp>
        <p:nvSpPr>
          <p:cNvPr id="6" name="Rounded Rectangular Callout 5">
            <a:extLst>
              <a:ext uri="{FF2B5EF4-FFF2-40B4-BE49-F238E27FC236}">
                <a16:creationId xmlns:a16="http://schemas.microsoft.com/office/drawing/2014/main" id="{E6051543-A997-5747-AF9E-BEF244793109}"/>
              </a:ext>
            </a:extLst>
          </p:cNvPr>
          <p:cNvSpPr/>
          <p:nvPr/>
        </p:nvSpPr>
        <p:spPr>
          <a:xfrm>
            <a:off x="4614601" y="1947439"/>
            <a:ext cx="3480768" cy="2824303"/>
          </a:xfrm>
          <a:prstGeom prst="wedgeRoundRectCallout">
            <a:avLst/>
          </a:prstGeom>
          <a:solidFill>
            <a:schemeClr val="accent3">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Conclusion</a:t>
            </a:r>
          </a:p>
          <a:p>
            <a:pPr marL="285750" indent="-285750">
              <a:buFont typeface="Arial" panose="020B0604020202020204" pitchFamily="34" charset="0"/>
              <a:buChar char="•"/>
            </a:pPr>
            <a:r>
              <a:rPr lang="en-GB" sz="1400" dirty="0">
                <a:solidFill>
                  <a:schemeClr val="bg1"/>
                </a:solidFill>
              </a:rPr>
              <a:t>I do not believe the session could have been different,</a:t>
            </a:r>
          </a:p>
          <a:p>
            <a:pPr marL="285750" indent="-285750">
              <a:buFont typeface="Arial" panose="020B0604020202020204" pitchFamily="34" charset="0"/>
              <a:buChar char="•"/>
            </a:pPr>
            <a:r>
              <a:rPr lang="en-GB" sz="1400" dirty="0">
                <a:solidFill>
                  <a:schemeClr val="bg1"/>
                </a:solidFill>
              </a:rPr>
              <a:t>The points made by the Professor was highly informative, </a:t>
            </a:r>
          </a:p>
          <a:p>
            <a:pPr marL="285750" indent="-285750">
              <a:buFont typeface="Arial" panose="020B0604020202020204" pitchFamily="34" charset="0"/>
              <a:buChar char="•"/>
            </a:pPr>
            <a:r>
              <a:rPr lang="en-GB" sz="1400" dirty="0">
                <a:solidFill>
                  <a:schemeClr val="bg1"/>
                </a:solidFill>
              </a:rPr>
              <a:t>Video clip was long which distracted the concentration</a:t>
            </a:r>
          </a:p>
          <a:p>
            <a:pPr marL="285750" indent="-285750">
              <a:buFont typeface="Arial" panose="020B0604020202020204" pitchFamily="34" charset="0"/>
              <a:buChar char="•"/>
            </a:pPr>
            <a:r>
              <a:rPr lang="en-GB" sz="1400" dirty="0">
                <a:solidFill>
                  <a:schemeClr val="bg1"/>
                </a:solidFill>
              </a:rPr>
              <a:t>I would suggest that the clips are shortened or edited to highlight the key points.</a:t>
            </a:r>
          </a:p>
        </p:txBody>
      </p:sp>
      <p:sp>
        <p:nvSpPr>
          <p:cNvPr id="7" name="Rounded Rectangular Callout 6">
            <a:extLst>
              <a:ext uri="{FF2B5EF4-FFF2-40B4-BE49-F238E27FC236}">
                <a16:creationId xmlns:a16="http://schemas.microsoft.com/office/drawing/2014/main" id="{DBF49F42-456E-1940-A564-45CEB3F4219E}"/>
              </a:ext>
            </a:extLst>
          </p:cNvPr>
          <p:cNvSpPr/>
          <p:nvPr/>
        </p:nvSpPr>
        <p:spPr>
          <a:xfrm rot="655837">
            <a:off x="9089939" y="2195873"/>
            <a:ext cx="2875397" cy="2665822"/>
          </a:xfrm>
          <a:prstGeom prst="wedgeRoundRectCallout">
            <a:avLst/>
          </a:prstGeom>
          <a:ln>
            <a:solidFill>
              <a:schemeClr val="bg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400" dirty="0">
                <a:solidFill>
                  <a:schemeClr val="bg1"/>
                </a:solidFill>
              </a:rPr>
              <a:t>Action Plan</a:t>
            </a:r>
          </a:p>
          <a:p>
            <a:pPr marL="285750" indent="-285750">
              <a:buFont typeface="Arial" panose="020B0604020202020204" pitchFamily="34" charset="0"/>
              <a:buChar char="•"/>
            </a:pPr>
            <a:r>
              <a:rPr lang="en-GB" sz="1400" dirty="0">
                <a:solidFill>
                  <a:schemeClr val="bg1"/>
                </a:solidFill>
              </a:rPr>
              <a:t>Editing the clips in bitesize such as characteristics </a:t>
            </a:r>
          </a:p>
          <a:p>
            <a:pPr marL="285750" indent="-285750">
              <a:buFont typeface="Arial" panose="020B0604020202020204" pitchFamily="34" charset="0"/>
              <a:buChar char="•"/>
            </a:pPr>
            <a:r>
              <a:rPr lang="en-GB" sz="1400" dirty="0">
                <a:solidFill>
                  <a:schemeClr val="bg1"/>
                </a:solidFill>
              </a:rPr>
              <a:t>Separate clip or discussion of the DNA hypothesis</a:t>
            </a:r>
          </a:p>
          <a:p>
            <a:pPr marL="285750" indent="-285750">
              <a:buFont typeface="Arial" panose="020B0604020202020204" pitchFamily="34" charset="0"/>
              <a:buChar char="•"/>
            </a:pPr>
            <a:r>
              <a:rPr lang="en-GB" sz="1400" dirty="0">
                <a:solidFill>
                  <a:schemeClr val="bg1"/>
                </a:solidFill>
              </a:rPr>
              <a:t>Or PowerPoint slides with the data and link of the clip optional for the student to watch. </a:t>
            </a:r>
            <a:endParaRPr lang="en-GB" dirty="0"/>
          </a:p>
        </p:txBody>
      </p:sp>
      <p:pic>
        <p:nvPicPr>
          <p:cNvPr id="9" name="Recorded Sound" descr="Recorded Sound">
            <a:hlinkClick r:id="" action="ppaction://media"/>
            <a:extLst>
              <a:ext uri="{FF2B5EF4-FFF2-40B4-BE49-F238E27FC236}">
                <a16:creationId xmlns:a16="http://schemas.microsoft.com/office/drawing/2014/main" id="{74A8B1A2-4986-164C-83D9-97544BB098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89691" y="755309"/>
            <a:ext cx="812800" cy="812800"/>
          </a:xfrm>
          <a:prstGeom prst="rect">
            <a:avLst/>
          </a:prstGeom>
        </p:spPr>
      </p:pic>
    </p:spTree>
    <p:extLst>
      <p:ext uri="{BB962C8B-B14F-4D97-AF65-F5344CB8AC3E}">
        <p14:creationId xmlns:p14="http://schemas.microsoft.com/office/powerpoint/2010/main" val="3924320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14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4E208964-F574-C041-B90C-3891B6BD0EFB}"/>
              </a:ext>
            </a:extLst>
          </p:cNvPr>
          <p:cNvPicPr>
            <a:picLocks noChangeAspect="1"/>
          </p:cNvPicPr>
          <p:nvPr/>
        </p:nvPicPr>
        <p:blipFill rotWithShape="1">
          <a:blip r:embed="rId5"/>
          <a:srcRect l="10558" r="553"/>
          <a:stretch/>
        </p:blipFill>
        <p:spPr>
          <a:xfrm>
            <a:off x="20" y="10"/>
            <a:ext cx="12191980" cy="6857990"/>
          </a:xfrm>
          <a:prstGeom prst="rect">
            <a:avLst/>
          </a:prstGeom>
        </p:spPr>
      </p:pic>
      <p:sp>
        <p:nvSpPr>
          <p:cNvPr id="6" name="Title 1">
            <a:extLst>
              <a:ext uri="{FF2B5EF4-FFF2-40B4-BE49-F238E27FC236}">
                <a16:creationId xmlns:a16="http://schemas.microsoft.com/office/drawing/2014/main" id="{40CD5854-CA9C-F34A-94DD-40BAE0FBD1E0}"/>
              </a:ext>
            </a:extLst>
          </p:cNvPr>
          <p:cNvSpPr txBox="1">
            <a:spLocks/>
          </p:cNvSpPr>
          <p:nvPr/>
        </p:nvSpPr>
        <p:spPr>
          <a:xfrm>
            <a:off x="0" y="0"/>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5</a:t>
            </a:r>
          </a:p>
        </p:txBody>
      </p:sp>
      <p:sp>
        <p:nvSpPr>
          <p:cNvPr id="8" name="Rounded Rectangle 7">
            <a:extLst>
              <a:ext uri="{FF2B5EF4-FFF2-40B4-BE49-F238E27FC236}">
                <a16:creationId xmlns:a16="http://schemas.microsoft.com/office/drawing/2014/main" id="{3E635173-4A16-9844-9D60-0A3B6CAA6F52}"/>
              </a:ext>
            </a:extLst>
          </p:cNvPr>
          <p:cNvSpPr/>
          <p:nvPr/>
        </p:nvSpPr>
        <p:spPr>
          <a:xfrm>
            <a:off x="4542162" y="2336582"/>
            <a:ext cx="3623757" cy="2097826"/>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Feelings</a:t>
            </a:r>
          </a:p>
          <a:p>
            <a:pPr marL="171450" indent="-171450">
              <a:buFont typeface="Arial" panose="020B0604020202020204" pitchFamily="34" charset="0"/>
              <a:buChar char="•"/>
            </a:pPr>
            <a:r>
              <a:rPr lang="en-GB" sz="1400" dirty="0">
                <a:solidFill>
                  <a:schemeClr val="bg1"/>
                </a:solidFill>
              </a:rPr>
              <a:t>Good start to the session with video to understand where good ideas come from. Although long clip.</a:t>
            </a:r>
          </a:p>
          <a:p>
            <a:pPr marL="171450" indent="-171450">
              <a:buFont typeface="Arial" panose="020B0604020202020204" pitchFamily="34" charset="0"/>
              <a:buChar char="•"/>
            </a:pPr>
            <a:r>
              <a:rPr lang="en-GB" sz="1400" dirty="0">
                <a:solidFill>
                  <a:schemeClr val="bg1"/>
                </a:solidFill>
              </a:rPr>
              <a:t>Initially confused how the Six Hat model is connected with innovation</a:t>
            </a:r>
          </a:p>
        </p:txBody>
      </p:sp>
      <p:sp>
        <p:nvSpPr>
          <p:cNvPr id="9" name="Rounded Rectangle 8">
            <a:extLst>
              <a:ext uri="{FF2B5EF4-FFF2-40B4-BE49-F238E27FC236}">
                <a16:creationId xmlns:a16="http://schemas.microsoft.com/office/drawing/2014/main" id="{40756A38-C7B5-214D-98D1-658158FB2C83}"/>
              </a:ext>
            </a:extLst>
          </p:cNvPr>
          <p:cNvSpPr/>
          <p:nvPr/>
        </p:nvSpPr>
        <p:spPr>
          <a:xfrm>
            <a:off x="9099630" y="3481809"/>
            <a:ext cx="2315819" cy="1905199"/>
          </a:xfrm>
          <a:prstGeom prst="roundRect">
            <a:avLst/>
          </a:prstGeom>
          <a:solidFill>
            <a:srgbClr val="FF40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Evaluation</a:t>
            </a:r>
          </a:p>
          <a:p>
            <a:pPr marL="285750" indent="-285750">
              <a:buFont typeface="Arial" panose="020B0604020202020204" pitchFamily="34" charset="0"/>
              <a:buChar char="•"/>
            </a:pPr>
            <a:r>
              <a:rPr lang="en-GB" sz="1400" dirty="0">
                <a:solidFill>
                  <a:schemeClr val="bg1"/>
                </a:solidFill>
              </a:rPr>
              <a:t>The Ted Talk video by Steven Johnson was informative.</a:t>
            </a:r>
          </a:p>
          <a:p>
            <a:pPr marL="285750" indent="-285750">
              <a:buFont typeface="Arial" panose="020B0604020202020204" pitchFamily="34" charset="0"/>
              <a:buChar char="•"/>
            </a:pPr>
            <a:r>
              <a:rPr lang="en-GB" sz="1400" dirty="0">
                <a:solidFill>
                  <a:schemeClr val="bg1"/>
                </a:solidFill>
              </a:rPr>
              <a:t>New information</a:t>
            </a:r>
          </a:p>
          <a:p>
            <a:pPr algn="just"/>
            <a:endParaRPr lang="en-GB" dirty="0">
              <a:solidFill>
                <a:schemeClr val="bg1"/>
              </a:solidFill>
            </a:endParaRPr>
          </a:p>
        </p:txBody>
      </p:sp>
      <p:sp>
        <p:nvSpPr>
          <p:cNvPr id="3" name="Rounded Rectangle 2">
            <a:extLst>
              <a:ext uri="{FF2B5EF4-FFF2-40B4-BE49-F238E27FC236}">
                <a16:creationId xmlns:a16="http://schemas.microsoft.com/office/drawing/2014/main" id="{CEE482A3-B26A-3D4B-AEBC-7EEE736C37C3}"/>
              </a:ext>
            </a:extLst>
          </p:cNvPr>
          <p:cNvSpPr/>
          <p:nvPr/>
        </p:nvSpPr>
        <p:spPr>
          <a:xfrm>
            <a:off x="964095" y="3213117"/>
            <a:ext cx="2613992" cy="2173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t"/>
          <a:lstStyle/>
          <a:p>
            <a:pPr algn="ctr"/>
            <a:r>
              <a:rPr lang="en-GB" sz="1400" dirty="0"/>
              <a:t>Description</a:t>
            </a:r>
          </a:p>
          <a:p>
            <a:pPr marL="285750" indent="-285750">
              <a:buFont typeface="Arial" panose="020B0604020202020204" pitchFamily="34" charset="0"/>
              <a:buChar char="•"/>
            </a:pPr>
            <a:r>
              <a:rPr lang="en-GB" sz="1400" dirty="0"/>
              <a:t>Topic – Where do ideas come from?</a:t>
            </a:r>
          </a:p>
          <a:p>
            <a:pPr marL="285750" indent="-285750">
              <a:buFont typeface="Arial" panose="020B0604020202020204" pitchFamily="34" charset="0"/>
              <a:buChar char="•"/>
            </a:pPr>
            <a:r>
              <a:rPr lang="en-GB" sz="1400" dirty="0"/>
              <a:t>Activities – Ted Talk clip</a:t>
            </a:r>
          </a:p>
          <a:p>
            <a:pPr marL="285750" indent="-285750">
              <a:buFont typeface="Arial" panose="020B0604020202020204" pitchFamily="34" charset="0"/>
              <a:buChar char="•"/>
            </a:pPr>
            <a:r>
              <a:rPr lang="en-GB" sz="1400" dirty="0"/>
              <a:t> introduction to ‘Six Hats’</a:t>
            </a:r>
          </a:p>
          <a:p>
            <a:pPr marL="285750" indent="-285750">
              <a:buFont typeface="Arial" panose="020B0604020202020204" pitchFamily="34" charset="0"/>
              <a:buChar char="•"/>
            </a:pPr>
            <a:r>
              <a:rPr lang="en-GB" sz="1400" dirty="0"/>
              <a:t>Quiz</a:t>
            </a:r>
          </a:p>
        </p:txBody>
      </p:sp>
      <p:pic>
        <p:nvPicPr>
          <p:cNvPr id="7" name="Recorded Sound" descr="Recorded Sound">
            <a:hlinkClick r:id="" action="ppaction://media"/>
            <a:extLst>
              <a:ext uri="{FF2B5EF4-FFF2-40B4-BE49-F238E27FC236}">
                <a16:creationId xmlns:a16="http://schemas.microsoft.com/office/drawing/2014/main" id="{BE1A218F-43D1-D846-A301-0A346A80A6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49661" y="4574208"/>
            <a:ext cx="812800" cy="812800"/>
          </a:xfrm>
          <a:prstGeom prst="rect">
            <a:avLst/>
          </a:prstGeom>
        </p:spPr>
      </p:pic>
    </p:spTree>
    <p:extLst>
      <p:ext uri="{BB962C8B-B14F-4D97-AF65-F5344CB8AC3E}">
        <p14:creationId xmlns:p14="http://schemas.microsoft.com/office/powerpoint/2010/main" val="244419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5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4E208964-F574-C041-B90C-3891B6BD0EFB}"/>
              </a:ext>
            </a:extLst>
          </p:cNvPr>
          <p:cNvPicPr>
            <a:picLocks noChangeAspect="1"/>
          </p:cNvPicPr>
          <p:nvPr/>
        </p:nvPicPr>
        <p:blipFill rotWithShape="1">
          <a:blip r:embed="rId4"/>
          <a:srcRect l="10558" r="553"/>
          <a:stretch/>
        </p:blipFill>
        <p:spPr>
          <a:xfrm>
            <a:off x="12377" y="37081"/>
            <a:ext cx="12191980" cy="6857990"/>
          </a:xfrm>
          <a:prstGeom prst="rect">
            <a:avLst/>
          </a:prstGeom>
        </p:spPr>
      </p:pic>
      <p:sp>
        <p:nvSpPr>
          <p:cNvPr id="6" name="Title 1">
            <a:extLst>
              <a:ext uri="{FF2B5EF4-FFF2-40B4-BE49-F238E27FC236}">
                <a16:creationId xmlns:a16="http://schemas.microsoft.com/office/drawing/2014/main" id="{40CD5854-CA9C-F34A-94DD-40BAE0FBD1E0}"/>
              </a:ext>
            </a:extLst>
          </p:cNvPr>
          <p:cNvSpPr txBox="1">
            <a:spLocks/>
          </p:cNvSpPr>
          <p:nvPr/>
        </p:nvSpPr>
        <p:spPr>
          <a:xfrm>
            <a:off x="0" y="0"/>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5</a:t>
            </a:r>
          </a:p>
        </p:txBody>
      </p:sp>
      <p:sp>
        <p:nvSpPr>
          <p:cNvPr id="7" name="Rounded Rectangle 6">
            <a:extLst>
              <a:ext uri="{FF2B5EF4-FFF2-40B4-BE49-F238E27FC236}">
                <a16:creationId xmlns:a16="http://schemas.microsoft.com/office/drawing/2014/main" id="{FCA529CA-DC62-0146-A34B-D61CD202F0D1}"/>
              </a:ext>
            </a:extLst>
          </p:cNvPr>
          <p:cNvSpPr/>
          <p:nvPr/>
        </p:nvSpPr>
        <p:spPr>
          <a:xfrm>
            <a:off x="1798982" y="740229"/>
            <a:ext cx="8945217" cy="2188028"/>
          </a:xfrm>
          <a:prstGeom prst="roundRect">
            <a:avLst/>
          </a:prstGeom>
          <a:solidFill>
            <a:srgbClr val="FF8A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rPr>
              <a:t>Analysis</a:t>
            </a:r>
          </a:p>
          <a:p>
            <a:pPr marL="171450" indent="-171450" algn="just">
              <a:buFont typeface="Arial" panose="020B0604020202020204" pitchFamily="34" charset="0"/>
              <a:buChar char="•"/>
            </a:pPr>
            <a:r>
              <a:rPr lang="en-GB" sz="1200" dirty="0">
                <a:solidFill>
                  <a:schemeClr val="bg1"/>
                </a:solidFill>
              </a:rPr>
              <a:t>In this session I was able to understand where good ideas come and that in reality, the ‘lightbulb’ moment is not as perceived, ideas can come from different experiences or bouncing off each other in a coffee shop context (TED, 2010). </a:t>
            </a:r>
          </a:p>
          <a:p>
            <a:pPr marL="171450" indent="-171450" algn="just">
              <a:buFont typeface="Arial" panose="020B0604020202020204" pitchFamily="34" charset="0"/>
              <a:buChar char="•"/>
            </a:pPr>
            <a:r>
              <a:rPr lang="en-GB" sz="1200" dirty="0">
                <a:solidFill>
                  <a:schemeClr val="bg1"/>
                </a:solidFill>
              </a:rPr>
              <a:t>I have now understood that the ‘six hats’ model is used to look at decisions from a different perspective and if there is a problem and if the model is applied it is likely to aid in solving problems.</a:t>
            </a:r>
          </a:p>
        </p:txBody>
      </p:sp>
      <p:sp>
        <p:nvSpPr>
          <p:cNvPr id="8" name="Rounded Rectangle 7">
            <a:extLst>
              <a:ext uri="{FF2B5EF4-FFF2-40B4-BE49-F238E27FC236}">
                <a16:creationId xmlns:a16="http://schemas.microsoft.com/office/drawing/2014/main" id="{3E635173-4A16-9844-9D60-0A3B6CAA6F52}"/>
              </a:ext>
            </a:extLst>
          </p:cNvPr>
          <p:cNvSpPr/>
          <p:nvPr/>
        </p:nvSpPr>
        <p:spPr>
          <a:xfrm>
            <a:off x="1808923" y="3057544"/>
            <a:ext cx="8845826" cy="1027442"/>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bg1"/>
                </a:solidFill>
              </a:rPr>
              <a:t>Conclusion</a:t>
            </a:r>
          </a:p>
          <a:p>
            <a:pPr marL="285750" indent="-285750" algn="just">
              <a:buFont typeface="Arial" panose="020B0604020202020204" pitchFamily="34" charset="0"/>
              <a:buChar char="•"/>
            </a:pPr>
            <a:r>
              <a:rPr lang="en-GB" sz="1400" dirty="0">
                <a:solidFill>
                  <a:schemeClr val="bg1"/>
                </a:solidFill>
              </a:rPr>
              <a:t>The session was good, however, it would have been helpful to have case studies where different ‘Hats’ have been applied to innovation strategies, this could have supported in familiarising the model better.</a:t>
            </a:r>
          </a:p>
        </p:txBody>
      </p:sp>
      <p:sp>
        <p:nvSpPr>
          <p:cNvPr id="9" name="Rounded Rectangle 8">
            <a:extLst>
              <a:ext uri="{FF2B5EF4-FFF2-40B4-BE49-F238E27FC236}">
                <a16:creationId xmlns:a16="http://schemas.microsoft.com/office/drawing/2014/main" id="{40756A38-C7B5-214D-98D1-658158FB2C83}"/>
              </a:ext>
            </a:extLst>
          </p:cNvPr>
          <p:cNvSpPr/>
          <p:nvPr/>
        </p:nvSpPr>
        <p:spPr>
          <a:xfrm>
            <a:off x="1798983" y="4528535"/>
            <a:ext cx="8855766" cy="1027442"/>
          </a:xfrm>
          <a:prstGeom prst="roundRect">
            <a:avLst/>
          </a:prstGeom>
          <a:solidFill>
            <a:srgbClr val="FFFD7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bg1"/>
                </a:solidFill>
              </a:rPr>
              <a:t>Action Plan</a:t>
            </a:r>
          </a:p>
          <a:p>
            <a:pPr marL="285750" indent="-285750" algn="just">
              <a:buFont typeface="Arial" panose="020B0604020202020204" pitchFamily="34" charset="0"/>
              <a:buChar char="•"/>
            </a:pPr>
            <a:r>
              <a:rPr lang="en-GB" sz="1400" dirty="0">
                <a:solidFill>
                  <a:schemeClr val="bg1"/>
                </a:solidFill>
              </a:rPr>
              <a:t>PowerPoints slides on the information from TED talk clip or edit the clip to make shorter.</a:t>
            </a:r>
          </a:p>
          <a:p>
            <a:pPr marL="285750" indent="-285750" algn="just">
              <a:buFont typeface="Arial" panose="020B0604020202020204" pitchFamily="34" charset="0"/>
              <a:buChar char="•"/>
            </a:pPr>
            <a:r>
              <a:rPr lang="en-GB" sz="1400" dirty="0">
                <a:solidFill>
                  <a:schemeClr val="bg1"/>
                </a:solidFill>
              </a:rPr>
              <a:t>Case studies to understand the ‘Six Hats’ better and how it has aided in problem-solving.</a:t>
            </a:r>
          </a:p>
          <a:p>
            <a:pPr marL="285750" indent="-285750" algn="just">
              <a:buFont typeface="Arial" panose="020B0604020202020204" pitchFamily="34" charset="0"/>
              <a:buChar char="•"/>
            </a:pPr>
            <a:r>
              <a:rPr lang="en-GB" sz="1400" dirty="0">
                <a:solidFill>
                  <a:schemeClr val="bg1"/>
                </a:solidFill>
              </a:rPr>
              <a:t>Weekly Homework</a:t>
            </a:r>
            <a:endParaRPr lang="en-GB" dirty="0">
              <a:solidFill>
                <a:schemeClr val="bg1"/>
              </a:solidFill>
            </a:endParaRPr>
          </a:p>
        </p:txBody>
      </p:sp>
      <p:pic>
        <p:nvPicPr>
          <p:cNvPr id="2" name="Recorded Sound" descr="Recorded Sound">
            <a:hlinkClick r:id="" action="ppaction://media"/>
            <a:extLst>
              <a:ext uri="{FF2B5EF4-FFF2-40B4-BE49-F238E27FC236}">
                <a16:creationId xmlns:a16="http://schemas.microsoft.com/office/drawing/2014/main" id="{A25F21B8-F74E-8645-9BCC-BD44760431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43685" y="2115457"/>
            <a:ext cx="812800" cy="812800"/>
          </a:xfrm>
          <a:prstGeom prst="rect">
            <a:avLst/>
          </a:prstGeom>
        </p:spPr>
      </p:pic>
    </p:spTree>
    <p:extLst>
      <p:ext uri="{BB962C8B-B14F-4D97-AF65-F5344CB8AC3E}">
        <p14:creationId xmlns:p14="http://schemas.microsoft.com/office/powerpoint/2010/main" val="184161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7403903D-9029-0245-AE09-BBF666512928}"/>
              </a:ext>
            </a:extLst>
          </p:cNvPr>
          <p:cNvPicPr>
            <a:picLocks noChangeAspect="1"/>
          </p:cNvPicPr>
          <p:nvPr/>
        </p:nvPicPr>
        <p:blipFill rotWithShape="1">
          <a:blip r:embed="rId5"/>
          <a:srcRect b="6639"/>
          <a:stretch/>
        </p:blipFill>
        <p:spPr>
          <a:xfrm>
            <a:off x="20" y="10"/>
            <a:ext cx="12191980" cy="6857990"/>
          </a:xfrm>
          <a:prstGeom prst="rect">
            <a:avLst/>
          </a:prstGeom>
        </p:spPr>
      </p:pic>
      <p:sp>
        <p:nvSpPr>
          <p:cNvPr id="7" name="Wave 6">
            <a:extLst>
              <a:ext uri="{FF2B5EF4-FFF2-40B4-BE49-F238E27FC236}">
                <a16:creationId xmlns:a16="http://schemas.microsoft.com/office/drawing/2014/main" id="{61106EEF-8A10-9C45-A76E-C71D52A3C7D1}"/>
              </a:ext>
            </a:extLst>
          </p:cNvPr>
          <p:cNvSpPr/>
          <p:nvPr/>
        </p:nvSpPr>
        <p:spPr>
          <a:xfrm>
            <a:off x="141811" y="2724346"/>
            <a:ext cx="3949421" cy="2800683"/>
          </a:xfrm>
          <a:prstGeom prst="wave">
            <a:avLst>
              <a:gd name="adj1" fmla="val 5915"/>
              <a:gd name="adj2" fmla="val -17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t>Description</a:t>
            </a:r>
          </a:p>
          <a:p>
            <a:pPr marL="171450" indent="-171450">
              <a:buFont typeface="Arial" panose="020B0604020202020204" pitchFamily="34" charset="0"/>
              <a:buChar char="•"/>
            </a:pPr>
            <a:r>
              <a:rPr lang="en-GB" sz="1200" dirty="0"/>
              <a:t>Topic – Leadership Style</a:t>
            </a:r>
          </a:p>
          <a:p>
            <a:pPr marL="171450" indent="-171450">
              <a:buFont typeface="Arial" panose="020B0604020202020204" pitchFamily="34" charset="0"/>
              <a:buChar char="•"/>
            </a:pPr>
            <a:r>
              <a:rPr lang="en-GB" sz="1200" dirty="0"/>
              <a:t>This session purpose was to analyse and evaluate different leadership styles and management theories or practices that would support an innovation strategy.</a:t>
            </a:r>
          </a:p>
          <a:p>
            <a:pPr marL="171450" indent="-171450">
              <a:buFont typeface="Arial" panose="020B0604020202020204" pitchFamily="34" charset="0"/>
              <a:buChar char="•"/>
            </a:pPr>
            <a:r>
              <a:rPr lang="en-GB" sz="1200" dirty="0"/>
              <a:t>In this session I completed a self-assessment of my preferred leadership style.</a:t>
            </a:r>
          </a:p>
          <a:p>
            <a:pPr marL="171450" indent="-171450">
              <a:buFont typeface="Arial" panose="020B0604020202020204" pitchFamily="34" charset="0"/>
              <a:buChar char="•"/>
            </a:pPr>
            <a:r>
              <a:rPr lang="en-GB" sz="1200" dirty="0"/>
              <a:t>Differentiating leaders and managers.</a:t>
            </a:r>
          </a:p>
          <a:p>
            <a:pPr marL="171450" indent="-171450">
              <a:buFont typeface="Arial" panose="020B0604020202020204" pitchFamily="34" charset="0"/>
              <a:buChar char="•"/>
            </a:pPr>
            <a:r>
              <a:rPr lang="en-GB" sz="1200" dirty="0"/>
              <a:t>Classical Management theories.</a:t>
            </a:r>
          </a:p>
        </p:txBody>
      </p:sp>
      <p:sp>
        <p:nvSpPr>
          <p:cNvPr id="8" name="Wave 7">
            <a:extLst>
              <a:ext uri="{FF2B5EF4-FFF2-40B4-BE49-F238E27FC236}">
                <a16:creationId xmlns:a16="http://schemas.microsoft.com/office/drawing/2014/main" id="{77CBA776-F8FA-E940-A606-950FCC4D9F1A}"/>
              </a:ext>
            </a:extLst>
          </p:cNvPr>
          <p:cNvSpPr/>
          <p:nvPr/>
        </p:nvSpPr>
        <p:spPr>
          <a:xfrm>
            <a:off x="4516029" y="3768033"/>
            <a:ext cx="3744096" cy="2595697"/>
          </a:xfrm>
          <a:prstGeom prst="wave">
            <a:avLst>
              <a:gd name="adj1" fmla="val 6859"/>
              <a:gd name="adj2" fmla="val 5767"/>
            </a:avLst>
          </a:prstGeom>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r>
              <a:rPr lang="en-GB" sz="1400" dirty="0"/>
              <a:t>Feelings</a:t>
            </a:r>
          </a:p>
          <a:p>
            <a:pPr marL="285750" indent="-285750">
              <a:buFont typeface="Arial" panose="020B0604020202020204" pitchFamily="34" charset="0"/>
              <a:buChar char="•"/>
            </a:pPr>
            <a:r>
              <a:rPr lang="en-GB" sz="1400" dirty="0"/>
              <a:t>Repetitive</a:t>
            </a:r>
          </a:p>
          <a:p>
            <a:pPr marL="285750" indent="-285750">
              <a:buFont typeface="Arial" panose="020B0604020202020204" pitchFamily="34" charset="0"/>
              <a:buChar char="•"/>
            </a:pPr>
            <a:r>
              <a:rPr lang="en-GB" sz="1400" dirty="0"/>
              <a:t>Not surprised with the results of the self-assessment as this was undertaken in the previous term.</a:t>
            </a:r>
          </a:p>
          <a:p>
            <a:pPr marL="285750" indent="-285750">
              <a:buFont typeface="Arial" panose="020B0604020202020204" pitchFamily="34" charset="0"/>
              <a:buChar char="•"/>
            </a:pPr>
            <a:r>
              <a:rPr lang="en-GB" sz="1400" dirty="0"/>
              <a:t>Was happy with the results that I have paternalistic style.</a:t>
            </a:r>
          </a:p>
        </p:txBody>
      </p:sp>
      <p:cxnSp>
        <p:nvCxnSpPr>
          <p:cNvPr id="10" name="Straight Connector 9">
            <a:extLst>
              <a:ext uri="{FF2B5EF4-FFF2-40B4-BE49-F238E27FC236}">
                <a16:creationId xmlns:a16="http://schemas.microsoft.com/office/drawing/2014/main" id="{429D3CD5-A5C8-6F48-AC51-488FA37A2945}"/>
              </a:ext>
            </a:extLst>
          </p:cNvPr>
          <p:cNvCxnSpPr>
            <a:cxnSpLocks/>
          </p:cNvCxnSpPr>
          <p:nvPr/>
        </p:nvCxnSpPr>
        <p:spPr>
          <a:xfrm flipH="1">
            <a:off x="55314" y="2829697"/>
            <a:ext cx="228891" cy="3756455"/>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E79C2F08-F2EA-5449-A85A-3B16A35BDDC8}"/>
              </a:ext>
            </a:extLst>
          </p:cNvPr>
          <p:cNvCxnSpPr>
            <a:cxnSpLocks/>
          </p:cNvCxnSpPr>
          <p:nvPr/>
        </p:nvCxnSpPr>
        <p:spPr>
          <a:xfrm>
            <a:off x="4491841" y="3908713"/>
            <a:ext cx="562073" cy="2822660"/>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sp>
        <p:nvSpPr>
          <p:cNvPr id="15" name="Wave 14">
            <a:extLst>
              <a:ext uri="{FF2B5EF4-FFF2-40B4-BE49-F238E27FC236}">
                <a16:creationId xmlns:a16="http://schemas.microsoft.com/office/drawing/2014/main" id="{13373451-1CAB-0746-A4D3-BB684C786A9A}"/>
              </a:ext>
            </a:extLst>
          </p:cNvPr>
          <p:cNvSpPr/>
          <p:nvPr/>
        </p:nvSpPr>
        <p:spPr>
          <a:xfrm>
            <a:off x="8341920" y="2724346"/>
            <a:ext cx="2896840" cy="2595697"/>
          </a:xfrm>
          <a:prstGeom prst="wave">
            <a:avLst/>
          </a:prstGeom>
          <a:solidFill>
            <a:srgbClr val="929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Evaluation</a:t>
            </a:r>
          </a:p>
          <a:p>
            <a:pPr marL="285750" indent="-285750">
              <a:buFont typeface="Arial" panose="020B0604020202020204" pitchFamily="34" charset="0"/>
              <a:buChar char="•"/>
            </a:pPr>
            <a:r>
              <a:rPr lang="en-GB" sz="1400" dirty="0"/>
              <a:t>Research and discussion on top leaders – interesting</a:t>
            </a:r>
          </a:p>
          <a:p>
            <a:pPr marL="285750" indent="-285750">
              <a:buFont typeface="Arial" panose="020B0604020202020204" pitchFamily="34" charset="0"/>
              <a:buChar char="•"/>
            </a:pPr>
            <a:r>
              <a:rPr lang="en-GB" sz="1400" dirty="0"/>
              <a:t>Self assessment – good</a:t>
            </a:r>
          </a:p>
          <a:p>
            <a:pPr marL="285750" indent="-285750">
              <a:buFont typeface="Arial" panose="020B0604020202020204" pitchFamily="34" charset="0"/>
              <a:buChar char="•"/>
            </a:pPr>
            <a:r>
              <a:rPr lang="en-GB" sz="1400" dirty="0"/>
              <a:t>Leaders VS managers - good</a:t>
            </a:r>
          </a:p>
          <a:p>
            <a:endParaRPr lang="en-GB" dirty="0"/>
          </a:p>
        </p:txBody>
      </p:sp>
      <p:cxnSp>
        <p:nvCxnSpPr>
          <p:cNvPr id="16" name="Straight Connector 15">
            <a:extLst>
              <a:ext uri="{FF2B5EF4-FFF2-40B4-BE49-F238E27FC236}">
                <a16:creationId xmlns:a16="http://schemas.microsoft.com/office/drawing/2014/main" id="{6560E17F-3331-214C-A706-8967CE21285A}"/>
              </a:ext>
            </a:extLst>
          </p:cNvPr>
          <p:cNvCxnSpPr>
            <a:cxnSpLocks/>
          </p:cNvCxnSpPr>
          <p:nvPr/>
        </p:nvCxnSpPr>
        <p:spPr>
          <a:xfrm>
            <a:off x="8341920" y="3039762"/>
            <a:ext cx="0" cy="3067814"/>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sp>
        <p:nvSpPr>
          <p:cNvPr id="19" name="Title 1">
            <a:extLst>
              <a:ext uri="{FF2B5EF4-FFF2-40B4-BE49-F238E27FC236}">
                <a16:creationId xmlns:a16="http://schemas.microsoft.com/office/drawing/2014/main" id="{C021DA66-4885-2345-B398-4CBF18C065D6}"/>
              </a:ext>
            </a:extLst>
          </p:cNvPr>
          <p:cNvSpPr txBox="1">
            <a:spLocks/>
          </p:cNvSpPr>
          <p:nvPr/>
        </p:nvSpPr>
        <p:spPr>
          <a:xfrm>
            <a:off x="0" y="0"/>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6</a:t>
            </a:r>
          </a:p>
        </p:txBody>
      </p:sp>
      <p:pic>
        <p:nvPicPr>
          <p:cNvPr id="2" name="Recorded Sound" descr="Recorded Sound">
            <a:hlinkClick r:id="" action="ppaction://media"/>
            <a:extLst>
              <a:ext uri="{FF2B5EF4-FFF2-40B4-BE49-F238E27FC236}">
                <a16:creationId xmlns:a16="http://schemas.microsoft.com/office/drawing/2014/main" id="{46B51083-D127-D848-8AA3-7A986CA784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09629" y="0"/>
            <a:ext cx="812800" cy="812800"/>
          </a:xfrm>
          <a:prstGeom prst="rect">
            <a:avLst/>
          </a:prstGeom>
        </p:spPr>
      </p:pic>
    </p:spTree>
    <p:extLst>
      <p:ext uri="{BB962C8B-B14F-4D97-AF65-F5344CB8AC3E}">
        <p14:creationId xmlns:p14="http://schemas.microsoft.com/office/powerpoint/2010/main" val="88294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9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D5A02103-F54C-E54B-BB68-ABAD2E72D60D}"/>
              </a:ext>
            </a:extLst>
          </p:cNvPr>
          <p:cNvPicPr>
            <a:picLocks noChangeAspect="1"/>
          </p:cNvPicPr>
          <p:nvPr/>
        </p:nvPicPr>
        <p:blipFill rotWithShape="1">
          <a:blip r:embed="rId5"/>
          <a:srcRect t="5648" b="6804"/>
          <a:stretch/>
        </p:blipFill>
        <p:spPr>
          <a:xfrm>
            <a:off x="-4120" y="10"/>
            <a:ext cx="12191980" cy="6857990"/>
          </a:xfrm>
          <a:prstGeom prst="rect">
            <a:avLst/>
          </a:prstGeom>
        </p:spPr>
      </p:pic>
      <p:sp>
        <p:nvSpPr>
          <p:cNvPr id="4" name="Title 1">
            <a:extLst>
              <a:ext uri="{FF2B5EF4-FFF2-40B4-BE49-F238E27FC236}">
                <a16:creationId xmlns:a16="http://schemas.microsoft.com/office/drawing/2014/main" id="{CBE365DE-7392-3E47-A146-0CD3793ED6C8}"/>
              </a:ext>
            </a:extLst>
          </p:cNvPr>
          <p:cNvSpPr txBox="1">
            <a:spLocks/>
          </p:cNvSpPr>
          <p:nvPr/>
        </p:nvSpPr>
        <p:spPr>
          <a:xfrm>
            <a:off x="5449330" y="6171554"/>
            <a:ext cx="4699322" cy="474562"/>
          </a:xfrm>
          <a:prstGeom prst="rect">
            <a:avLst/>
          </a:prstGeom>
        </p:spPr>
        <p:txBody>
          <a:bodyPr vert="horz" lIns="91440" tIns="45720" rIns="91440" bIns="4572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dirty="0">
                <a:solidFill>
                  <a:schemeClr val="bg1"/>
                </a:solidFill>
              </a:rPr>
              <a:t>Reflection on Learning - Week 6</a:t>
            </a:r>
          </a:p>
        </p:txBody>
      </p:sp>
      <p:sp>
        <p:nvSpPr>
          <p:cNvPr id="5" name="Wave 4">
            <a:extLst>
              <a:ext uri="{FF2B5EF4-FFF2-40B4-BE49-F238E27FC236}">
                <a16:creationId xmlns:a16="http://schemas.microsoft.com/office/drawing/2014/main" id="{339870D2-254B-4746-B7A1-4EA5228A5E66}"/>
              </a:ext>
            </a:extLst>
          </p:cNvPr>
          <p:cNvSpPr/>
          <p:nvPr/>
        </p:nvSpPr>
        <p:spPr>
          <a:xfrm>
            <a:off x="296563" y="784067"/>
            <a:ext cx="2458943" cy="2954438"/>
          </a:xfrm>
          <a:prstGeom prst="wav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Analysis</a:t>
            </a:r>
          </a:p>
          <a:p>
            <a:pPr marL="285750" indent="-285750">
              <a:buFont typeface="Arial" panose="020B0604020202020204" pitchFamily="34" charset="0"/>
              <a:buChar char="•"/>
            </a:pPr>
            <a:r>
              <a:rPr lang="en-GB" sz="1200" dirty="0"/>
              <a:t>Leadership and management have a direct impact on innovation.</a:t>
            </a:r>
          </a:p>
          <a:p>
            <a:pPr marL="285750" indent="-285750">
              <a:buFont typeface="Arial" panose="020B0604020202020204" pitchFamily="34" charset="0"/>
              <a:buChar char="•"/>
            </a:pPr>
            <a:r>
              <a:rPr lang="en-GB" sz="1200" dirty="0"/>
              <a:t>Leadership need to apply the right style that is suitable for innovation.</a:t>
            </a:r>
            <a:endParaRPr lang="en-GB" dirty="0"/>
          </a:p>
        </p:txBody>
      </p:sp>
      <p:cxnSp>
        <p:nvCxnSpPr>
          <p:cNvPr id="6" name="Straight Connector 5">
            <a:extLst>
              <a:ext uri="{FF2B5EF4-FFF2-40B4-BE49-F238E27FC236}">
                <a16:creationId xmlns:a16="http://schemas.microsoft.com/office/drawing/2014/main" id="{025DDE02-F519-0B4C-940E-300B4D8C058B}"/>
              </a:ext>
            </a:extLst>
          </p:cNvPr>
          <p:cNvCxnSpPr>
            <a:cxnSpLocks/>
          </p:cNvCxnSpPr>
          <p:nvPr/>
        </p:nvCxnSpPr>
        <p:spPr>
          <a:xfrm flipH="1">
            <a:off x="296554" y="1186248"/>
            <a:ext cx="1" cy="3410466"/>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sp>
        <p:nvSpPr>
          <p:cNvPr id="9" name="Wave 8">
            <a:extLst>
              <a:ext uri="{FF2B5EF4-FFF2-40B4-BE49-F238E27FC236}">
                <a16:creationId xmlns:a16="http://schemas.microsoft.com/office/drawing/2014/main" id="{5249B5E6-AFF8-3D44-B59D-2AC0A765A44F}"/>
              </a:ext>
            </a:extLst>
          </p:cNvPr>
          <p:cNvSpPr/>
          <p:nvPr/>
        </p:nvSpPr>
        <p:spPr>
          <a:xfrm>
            <a:off x="3157684" y="-17010"/>
            <a:ext cx="3456265" cy="2406516"/>
          </a:xfrm>
          <a:prstGeom prst="wave">
            <a:avLst>
              <a:gd name="adj1" fmla="val 5719"/>
              <a:gd name="adj2" fmla="val 611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200" dirty="0"/>
              <a:t>Conclusion</a:t>
            </a:r>
          </a:p>
          <a:p>
            <a:pPr marL="171450" indent="-171450">
              <a:buFont typeface="Arial" panose="020B0604020202020204" pitchFamily="34" charset="0"/>
              <a:buChar char="•"/>
            </a:pPr>
            <a:r>
              <a:rPr lang="en-GB" sz="1200" dirty="0"/>
              <a:t>The overall session was good and discussions, this is because I am familiar with concepts of this weeks topic.</a:t>
            </a:r>
          </a:p>
          <a:p>
            <a:pPr marL="171450" indent="-171450">
              <a:buFont typeface="Arial" panose="020B0604020202020204" pitchFamily="34" charset="0"/>
              <a:buChar char="•"/>
            </a:pPr>
            <a:r>
              <a:rPr lang="en-GB" sz="1200" dirty="0"/>
              <a:t>However, I do feel that there are other management theories that can support the innovation strategy and not just the classical models.</a:t>
            </a:r>
          </a:p>
          <a:p>
            <a:pPr marL="285750" indent="-285750">
              <a:buFont typeface="Arial" panose="020B0604020202020204" pitchFamily="34" charset="0"/>
              <a:buChar char="•"/>
            </a:pPr>
            <a:endParaRPr lang="en-GB" dirty="0"/>
          </a:p>
        </p:txBody>
      </p:sp>
      <p:cxnSp>
        <p:nvCxnSpPr>
          <p:cNvPr id="10" name="Straight Connector 9">
            <a:extLst>
              <a:ext uri="{FF2B5EF4-FFF2-40B4-BE49-F238E27FC236}">
                <a16:creationId xmlns:a16="http://schemas.microsoft.com/office/drawing/2014/main" id="{8CA919B8-05DB-5847-AF9C-AB4517C38D17}"/>
              </a:ext>
            </a:extLst>
          </p:cNvPr>
          <p:cNvCxnSpPr>
            <a:cxnSpLocks/>
          </p:cNvCxnSpPr>
          <p:nvPr/>
        </p:nvCxnSpPr>
        <p:spPr>
          <a:xfrm>
            <a:off x="3192977" y="156386"/>
            <a:ext cx="487286" cy="2738061"/>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sp>
        <p:nvSpPr>
          <p:cNvPr id="18" name="Wave 17">
            <a:extLst>
              <a:ext uri="{FF2B5EF4-FFF2-40B4-BE49-F238E27FC236}">
                <a16:creationId xmlns:a16="http://schemas.microsoft.com/office/drawing/2014/main" id="{FD63BF88-7B7D-E641-AE18-0EEA11476DD9}"/>
              </a:ext>
            </a:extLst>
          </p:cNvPr>
          <p:cNvSpPr/>
          <p:nvPr/>
        </p:nvSpPr>
        <p:spPr>
          <a:xfrm>
            <a:off x="9298451" y="328039"/>
            <a:ext cx="2743198" cy="3410466"/>
          </a:xfrm>
          <a:prstGeom prst="wave">
            <a:avLst>
              <a:gd name="adj1" fmla="val 12500"/>
              <a:gd name="adj2" fmla="val 0"/>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rPr>
              <a:t>Action Plan</a:t>
            </a:r>
          </a:p>
          <a:p>
            <a:pPr marL="285750" indent="-285750">
              <a:buFont typeface="Arial" panose="020B0604020202020204" pitchFamily="34" charset="0"/>
              <a:buChar char="•"/>
            </a:pPr>
            <a:r>
              <a:rPr lang="en-GB" sz="1200" dirty="0">
                <a:solidFill>
                  <a:schemeClr val="bg1"/>
                </a:solidFill>
              </a:rPr>
              <a:t>Activities </a:t>
            </a:r>
            <a:r>
              <a:rPr lang="en-GB" sz="1200">
                <a:solidFill>
                  <a:schemeClr val="bg1"/>
                </a:solidFill>
              </a:rPr>
              <a:t>for the student </a:t>
            </a:r>
            <a:r>
              <a:rPr lang="en-GB" sz="1200" dirty="0">
                <a:solidFill>
                  <a:schemeClr val="bg1"/>
                </a:solidFill>
              </a:rPr>
              <a:t>to analyse which management style is required for their innovation opportunity for the assignments, this will prepare the student when developing a strategy or action plan on the recommendations section for the assignment report.</a:t>
            </a:r>
          </a:p>
          <a:p>
            <a:pPr marL="285750" indent="-285750">
              <a:buFont typeface="Arial" panose="020B0604020202020204" pitchFamily="34" charset="0"/>
              <a:buChar char="•"/>
            </a:pPr>
            <a:endParaRPr lang="en-GB" dirty="0"/>
          </a:p>
        </p:txBody>
      </p:sp>
      <p:cxnSp>
        <p:nvCxnSpPr>
          <p:cNvPr id="20" name="Straight Connector 19">
            <a:extLst>
              <a:ext uri="{FF2B5EF4-FFF2-40B4-BE49-F238E27FC236}">
                <a16:creationId xmlns:a16="http://schemas.microsoft.com/office/drawing/2014/main" id="{77AA5F1E-51B2-F149-B39D-7E619E8E2570}"/>
              </a:ext>
            </a:extLst>
          </p:cNvPr>
          <p:cNvCxnSpPr>
            <a:cxnSpLocks/>
          </p:cNvCxnSpPr>
          <p:nvPr/>
        </p:nvCxnSpPr>
        <p:spPr>
          <a:xfrm flipH="1">
            <a:off x="9261135" y="686446"/>
            <a:ext cx="1" cy="3410466"/>
          </a:xfrm>
          <a:prstGeom prst="line">
            <a:avLst/>
          </a:prstGeom>
          <a:ln w="63500">
            <a:solidFill>
              <a:srgbClr val="945200"/>
            </a:solidFill>
          </a:ln>
        </p:spPr>
        <p:style>
          <a:lnRef idx="3">
            <a:schemeClr val="dk1"/>
          </a:lnRef>
          <a:fillRef idx="0">
            <a:schemeClr val="dk1"/>
          </a:fillRef>
          <a:effectRef idx="2">
            <a:schemeClr val="dk1"/>
          </a:effectRef>
          <a:fontRef idx="minor">
            <a:schemeClr val="tx1"/>
          </a:fontRef>
        </p:style>
      </p:cxnSp>
      <p:pic>
        <p:nvPicPr>
          <p:cNvPr id="2" name="Recorded Sound" descr="Recorded Sound">
            <a:hlinkClick r:id="" action="ppaction://media"/>
            <a:extLst>
              <a:ext uri="{FF2B5EF4-FFF2-40B4-BE49-F238E27FC236}">
                <a16:creationId xmlns:a16="http://schemas.microsoft.com/office/drawing/2014/main" id="{910A3BCB-C071-B44C-B380-C06857230F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7395" y="199929"/>
            <a:ext cx="812800" cy="812800"/>
          </a:xfrm>
          <a:prstGeom prst="rect">
            <a:avLst/>
          </a:prstGeom>
        </p:spPr>
      </p:pic>
    </p:spTree>
    <p:extLst>
      <p:ext uri="{BB962C8B-B14F-4D97-AF65-F5344CB8AC3E}">
        <p14:creationId xmlns:p14="http://schemas.microsoft.com/office/powerpoint/2010/main" val="140366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2"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E92BD-5810-6745-86DD-E0DAF7E46221}"/>
              </a:ext>
            </a:extLst>
          </p:cNvPr>
          <p:cNvSpPr>
            <a:spLocks noGrp="1"/>
          </p:cNvSpPr>
          <p:nvPr>
            <p:ph type="title"/>
          </p:nvPr>
        </p:nvSpPr>
        <p:spPr>
          <a:xfrm>
            <a:off x="810001" y="4817533"/>
            <a:ext cx="10572000" cy="779529"/>
          </a:xfrm>
        </p:spPr>
        <p:txBody>
          <a:bodyPr vert="horz" lIns="91440" tIns="45720" rIns="91440" bIns="45720" rtlCol="0" anchor="b">
            <a:normAutofit/>
          </a:bodyPr>
          <a:lstStyle/>
          <a:p>
            <a:pPr algn="l">
              <a:lnSpc>
                <a:spcPct val="90000"/>
              </a:lnSpc>
            </a:pPr>
            <a:r>
              <a:rPr lang="en-US" sz="2500">
                <a:solidFill>
                  <a:srgbClr val="FFFFFF"/>
                </a:solidFill>
              </a:rPr>
              <a:t>Does Innovation and Creativity Provide a Business Advantage?</a:t>
            </a:r>
          </a:p>
        </p:txBody>
      </p:sp>
      <p:pic>
        <p:nvPicPr>
          <p:cNvPr id="5" name="Picture 4">
            <a:extLst>
              <a:ext uri="{FF2B5EF4-FFF2-40B4-BE49-F238E27FC236}">
                <a16:creationId xmlns:a16="http://schemas.microsoft.com/office/drawing/2014/main" id="{68FB6A1F-B71D-4543-B844-B33986AD8CA0}"/>
              </a:ext>
            </a:extLst>
          </p:cNvPr>
          <p:cNvPicPr>
            <a:picLocks noChangeAspect="1"/>
          </p:cNvPicPr>
          <p:nvPr/>
        </p:nvPicPr>
        <p:blipFill rotWithShape="1">
          <a:blip r:embed="rId5"/>
          <a:srcRect t="19293" b="22021"/>
          <a:stretch/>
        </p:blipFill>
        <p:spPr>
          <a:xfrm>
            <a:off x="561316" y="186697"/>
            <a:ext cx="10572000" cy="4234424"/>
          </a:xfrm>
          <a:prstGeom prst="roundRect">
            <a:avLst>
              <a:gd name="adj" fmla="val 3876"/>
            </a:avLst>
          </a:prstGeom>
          <a:ln>
            <a:solidFill>
              <a:schemeClr val="accent1"/>
            </a:solidFill>
          </a:ln>
          <a:effectLst/>
        </p:spPr>
      </p:pic>
      <p:pic>
        <p:nvPicPr>
          <p:cNvPr id="3" name="Recorded Sound" descr="Recorded Sound">
            <a:hlinkClick r:id="" action="ppaction://media"/>
            <a:extLst>
              <a:ext uri="{FF2B5EF4-FFF2-40B4-BE49-F238E27FC236}">
                <a16:creationId xmlns:a16="http://schemas.microsoft.com/office/drawing/2014/main" id="{41409FE0-6114-9C49-AFF9-0F04DE5872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05886" y="4968714"/>
            <a:ext cx="812800" cy="812800"/>
          </a:xfrm>
          <a:prstGeom prst="rect">
            <a:avLst/>
          </a:prstGeom>
        </p:spPr>
      </p:pic>
    </p:spTree>
    <p:extLst>
      <p:ext uri="{BB962C8B-B14F-4D97-AF65-F5344CB8AC3E}">
        <p14:creationId xmlns:p14="http://schemas.microsoft.com/office/powerpoint/2010/main" val="201164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people in a room&#10;&#10;Description automatically generated">
            <a:extLst>
              <a:ext uri="{FF2B5EF4-FFF2-40B4-BE49-F238E27FC236}">
                <a16:creationId xmlns:a16="http://schemas.microsoft.com/office/drawing/2014/main" id="{DD568B8C-01A7-9740-8540-B373A7145820}"/>
              </a:ext>
            </a:extLst>
          </p:cNvPr>
          <p:cNvPicPr>
            <a:picLocks noChangeAspect="1"/>
          </p:cNvPicPr>
          <p:nvPr/>
        </p:nvPicPr>
        <p:blipFill>
          <a:blip r:embed="rId5"/>
          <a:stretch>
            <a:fillRect/>
          </a:stretch>
        </p:blipFill>
        <p:spPr>
          <a:xfrm>
            <a:off x="5983751" y="772886"/>
            <a:ext cx="5725011" cy="3856934"/>
          </a:xfrm>
          <a:prstGeom prst="rect">
            <a:avLst/>
          </a:prstGeom>
        </p:spPr>
      </p:pic>
      <p:pic>
        <p:nvPicPr>
          <p:cNvPr id="11" name="Picture 10" descr="A close up of a device&#10;&#10;Description automatically generated">
            <a:extLst>
              <a:ext uri="{FF2B5EF4-FFF2-40B4-BE49-F238E27FC236}">
                <a16:creationId xmlns:a16="http://schemas.microsoft.com/office/drawing/2014/main" id="{D9E6CDBF-7F31-2042-B705-2A3CEEDE4762}"/>
              </a:ext>
            </a:extLst>
          </p:cNvPr>
          <p:cNvPicPr>
            <a:picLocks noChangeAspect="1"/>
          </p:cNvPicPr>
          <p:nvPr/>
        </p:nvPicPr>
        <p:blipFill rotWithShape="1">
          <a:blip r:embed="rId6"/>
          <a:srcRect l="8707" t="8488" r="7035" b="5108"/>
          <a:stretch/>
        </p:blipFill>
        <p:spPr>
          <a:xfrm>
            <a:off x="633231" y="128035"/>
            <a:ext cx="4822281" cy="6601929"/>
          </a:xfrm>
          <a:prstGeom prst="rect">
            <a:avLst/>
          </a:prstGeom>
        </p:spPr>
      </p:pic>
      <p:sp>
        <p:nvSpPr>
          <p:cNvPr id="12" name="Rectangle 11">
            <a:extLst>
              <a:ext uri="{FF2B5EF4-FFF2-40B4-BE49-F238E27FC236}">
                <a16:creationId xmlns:a16="http://schemas.microsoft.com/office/drawing/2014/main" id="{1CA35B80-1894-9243-8A20-0970B2F1A300}"/>
              </a:ext>
            </a:extLst>
          </p:cNvPr>
          <p:cNvSpPr/>
          <p:nvPr/>
        </p:nvSpPr>
        <p:spPr>
          <a:xfrm>
            <a:off x="1161470" y="852087"/>
            <a:ext cx="4031575" cy="4093428"/>
          </a:xfrm>
          <a:prstGeom prst="rect">
            <a:avLst/>
          </a:prstGeom>
        </p:spPr>
        <p:txBody>
          <a:bodyPr wrap="square">
            <a:spAutoFit/>
          </a:bodyPr>
          <a:lstStyle/>
          <a:p>
            <a:r>
              <a:rPr lang="en-GB" sz="2000" i="1" dirty="0">
                <a:solidFill>
                  <a:schemeClr val="bg1"/>
                </a:solidFill>
              </a:rPr>
              <a:t>Following the study of the module Innovation and Creativity for Business Advantage, I have demonstrated my critical reflection on my learning. I conclude that innovation and creativity do provide a business advantage. I have evaluated this by reflecting on my learning during the weekly sessions and the knowledge I have acquired. </a:t>
            </a:r>
          </a:p>
        </p:txBody>
      </p:sp>
      <p:pic>
        <p:nvPicPr>
          <p:cNvPr id="2" name="Recorded Sound" descr="Recorded Sound">
            <a:hlinkClick r:id="" action="ppaction://media"/>
            <a:extLst>
              <a:ext uri="{FF2B5EF4-FFF2-40B4-BE49-F238E27FC236}">
                <a16:creationId xmlns:a16="http://schemas.microsoft.com/office/drawing/2014/main" id="{327C2613-0B84-8C46-BAF4-3E742F2C171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58085" y="5515428"/>
            <a:ext cx="812800" cy="812800"/>
          </a:xfrm>
          <a:prstGeom prst="rect">
            <a:avLst/>
          </a:prstGeom>
        </p:spPr>
      </p:pic>
    </p:spTree>
    <p:extLst>
      <p:ext uri="{BB962C8B-B14F-4D97-AF65-F5344CB8AC3E}">
        <p14:creationId xmlns:p14="http://schemas.microsoft.com/office/powerpoint/2010/main" val="415008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close up of a device&#10;&#10;Description automatically generated">
            <a:extLst>
              <a:ext uri="{FF2B5EF4-FFF2-40B4-BE49-F238E27FC236}">
                <a16:creationId xmlns:a16="http://schemas.microsoft.com/office/drawing/2014/main" id="{5E4A0D47-37CA-C847-A100-E62C5EC15E4F}"/>
              </a:ext>
            </a:extLst>
          </p:cNvPr>
          <p:cNvPicPr>
            <a:picLocks noChangeAspect="1"/>
          </p:cNvPicPr>
          <p:nvPr/>
        </p:nvPicPr>
        <p:blipFill rotWithShape="1">
          <a:blip r:embed="rId5"/>
          <a:srcRect t="8546" r="1" b="7189"/>
          <a:stretch/>
        </p:blipFill>
        <p:spPr>
          <a:xfrm>
            <a:off x="20" y="10"/>
            <a:ext cx="6095979" cy="6857990"/>
          </a:xfrm>
          <a:prstGeom prst="rect">
            <a:avLst/>
          </a:prstGeom>
        </p:spPr>
      </p:pic>
      <p:pic>
        <p:nvPicPr>
          <p:cNvPr id="5" name="Picture 4" descr="A close up of a device&#10;&#10;Description automatically generated">
            <a:extLst>
              <a:ext uri="{FF2B5EF4-FFF2-40B4-BE49-F238E27FC236}">
                <a16:creationId xmlns:a16="http://schemas.microsoft.com/office/drawing/2014/main" id="{8C80D8A5-D81F-D043-96AB-FA1C6539C498}"/>
              </a:ext>
            </a:extLst>
          </p:cNvPr>
          <p:cNvPicPr>
            <a:picLocks noChangeAspect="1"/>
          </p:cNvPicPr>
          <p:nvPr/>
        </p:nvPicPr>
        <p:blipFill rotWithShape="1">
          <a:blip r:embed="rId5"/>
          <a:srcRect t="8546" r="1" b="7189"/>
          <a:stretch/>
        </p:blipFill>
        <p:spPr>
          <a:xfrm>
            <a:off x="6096001" y="10"/>
            <a:ext cx="6095999" cy="6857990"/>
          </a:xfrm>
          <a:prstGeom prst="rect">
            <a:avLst/>
          </a:prstGeom>
        </p:spPr>
      </p:pic>
      <p:sp>
        <p:nvSpPr>
          <p:cNvPr id="6" name="Rectangle 5">
            <a:extLst>
              <a:ext uri="{FF2B5EF4-FFF2-40B4-BE49-F238E27FC236}">
                <a16:creationId xmlns:a16="http://schemas.microsoft.com/office/drawing/2014/main" id="{6556212C-B6E2-C74D-A605-DB103915307E}"/>
              </a:ext>
            </a:extLst>
          </p:cNvPr>
          <p:cNvSpPr/>
          <p:nvPr/>
        </p:nvSpPr>
        <p:spPr>
          <a:xfrm>
            <a:off x="713518" y="903420"/>
            <a:ext cx="4668982" cy="5632311"/>
          </a:xfrm>
          <a:prstGeom prst="rect">
            <a:avLst/>
          </a:prstGeom>
        </p:spPr>
        <p:txBody>
          <a:bodyPr wrap="square">
            <a:spAutoFit/>
          </a:bodyPr>
          <a:lstStyle/>
          <a:p>
            <a:pPr marL="285750" indent="-285750" algn="just">
              <a:buFont typeface="Arial" panose="020B0604020202020204" pitchFamily="34" charset="0"/>
              <a:buChar char="•"/>
            </a:pPr>
            <a:r>
              <a:rPr lang="en-GB" sz="2000" i="1" dirty="0">
                <a:solidFill>
                  <a:schemeClr val="bg1"/>
                </a:solidFill>
              </a:rPr>
              <a:t>During the scheduled sessions, I have looked at the top innovators and top organisations. I have found that although creativity and innovation are different with similarities, it has been found that innovation is dependent on creativity for the implementation of a strategy. Organisations that have a creative culture can foster their talented staff to effectively create ideas, this type of culture is present at Google.  It has been stated by Sinclair (2019) that to innovate and grow, businesses are required to tap into creative thinking at all levels of the organisation. </a:t>
            </a:r>
          </a:p>
        </p:txBody>
      </p:sp>
      <p:sp>
        <p:nvSpPr>
          <p:cNvPr id="7" name="Rectangle 6">
            <a:extLst>
              <a:ext uri="{FF2B5EF4-FFF2-40B4-BE49-F238E27FC236}">
                <a16:creationId xmlns:a16="http://schemas.microsoft.com/office/drawing/2014/main" id="{21A8A43E-BE6C-EA41-8E27-F867F0FB3D36}"/>
              </a:ext>
            </a:extLst>
          </p:cNvPr>
          <p:cNvSpPr/>
          <p:nvPr/>
        </p:nvSpPr>
        <p:spPr>
          <a:xfrm>
            <a:off x="7232072" y="806256"/>
            <a:ext cx="4142509" cy="3530217"/>
          </a:xfrm>
          <a:prstGeom prst="rect">
            <a:avLst/>
          </a:prstGeom>
        </p:spPr>
        <p:txBody>
          <a:bodyPr wrap="square">
            <a:spAutoFit/>
          </a:bodyPr>
          <a:lstStyle/>
          <a:p>
            <a:pPr algn="just"/>
            <a:r>
              <a:rPr lang="en-GB" sz="2000" i="1" dirty="0">
                <a:solidFill>
                  <a:schemeClr val="bg1"/>
                </a:solidFill>
              </a:rPr>
              <a:t>For innovation to contribute to the growth of the organisations, the organisation must have a strategy of the area of the business they want to innovate, such as products or services. This has been confirmed by EBRD (2014) that organisations can be productive by innovating, such as introducing new products or processes. </a:t>
            </a:r>
          </a:p>
        </p:txBody>
      </p:sp>
      <p:pic>
        <p:nvPicPr>
          <p:cNvPr id="2" name="Recorded Sound" descr="Recorded Sound">
            <a:hlinkClick r:id="" action="ppaction://media"/>
            <a:extLst>
              <a:ext uri="{FF2B5EF4-FFF2-40B4-BE49-F238E27FC236}">
                <a16:creationId xmlns:a16="http://schemas.microsoft.com/office/drawing/2014/main" id="{1691A998-D065-0E40-970D-094A1942CC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62457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close up of a device&#10;&#10;Description automatically generated">
            <a:extLst>
              <a:ext uri="{FF2B5EF4-FFF2-40B4-BE49-F238E27FC236}">
                <a16:creationId xmlns:a16="http://schemas.microsoft.com/office/drawing/2014/main" id="{5E4A0D47-37CA-C847-A100-E62C5EC15E4F}"/>
              </a:ext>
            </a:extLst>
          </p:cNvPr>
          <p:cNvPicPr>
            <a:picLocks noChangeAspect="1"/>
          </p:cNvPicPr>
          <p:nvPr/>
        </p:nvPicPr>
        <p:blipFill rotWithShape="1">
          <a:blip r:embed="rId5"/>
          <a:srcRect t="8546" r="1" b="7189"/>
          <a:stretch/>
        </p:blipFill>
        <p:spPr>
          <a:xfrm>
            <a:off x="20" y="10"/>
            <a:ext cx="6095979" cy="6857990"/>
          </a:xfrm>
          <a:prstGeom prst="rect">
            <a:avLst/>
          </a:prstGeom>
        </p:spPr>
      </p:pic>
      <p:pic>
        <p:nvPicPr>
          <p:cNvPr id="5" name="Picture 4" descr="A close up of a device&#10;&#10;Description automatically generated">
            <a:extLst>
              <a:ext uri="{FF2B5EF4-FFF2-40B4-BE49-F238E27FC236}">
                <a16:creationId xmlns:a16="http://schemas.microsoft.com/office/drawing/2014/main" id="{8C80D8A5-D81F-D043-96AB-FA1C6539C498}"/>
              </a:ext>
            </a:extLst>
          </p:cNvPr>
          <p:cNvPicPr>
            <a:picLocks noChangeAspect="1"/>
          </p:cNvPicPr>
          <p:nvPr/>
        </p:nvPicPr>
        <p:blipFill rotWithShape="1">
          <a:blip r:embed="rId5"/>
          <a:srcRect t="8546" r="1" b="7189"/>
          <a:stretch/>
        </p:blipFill>
        <p:spPr>
          <a:xfrm>
            <a:off x="6096001" y="10"/>
            <a:ext cx="6095999" cy="6857990"/>
          </a:xfrm>
          <a:prstGeom prst="rect">
            <a:avLst/>
          </a:prstGeom>
        </p:spPr>
      </p:pic>
      <p:sp>
        <p:nvSpPr>
          <p:cNvPr id="6" name="Rectangle 5">
            <a:extLst>
              <a:ext uri="{FF2B5EF4-FFF2-40B4-BE49-F238E27FC236}">
                <a16:creationId xmlns:a16="http://schemas.microsoft.com/office/drawing/2014/main" id="{6556212C-B6E2-C74D-A605-DB103915307E}"/>
              </a:ext>
            </a:extLst>
          </p:cNvPr>
          <p:cNvSpPr/>
          <p:nvPr/>
        </p:nvSpPr>
        <p:spPr>
          <a:xfrm>
            <a:off x="1046018" y="792584"/>
            <a:ext cx="4668982" cy="5016758"/>
          </a:xfrm>
          <a:prstGeom prst="rect">
            <a:avLst/>
          </a:prstGeom>
        </p:spPr>
        <p:txBody>
          <a:bodyPr wrap="square">
            <a:spAutoFit/>
          </a:bodyPr>
          <a:lstStyle/>
          <a:p>
            <a:r>
              <a:rPr lang="en-GB" sz="2000" i="1" dirty="0">
                <a:solidFill>
                  <a:schemeClr val="bg1"/>
                </a:solidFill>
              </a:rPr>
              <a:t>I have found that the innovation models deem effective and by applying the models will give managers a structure on how to implement successfully to create value, as well as looking risk factors and challenges faced. </a:t>
            </a:r>
          </a:p>
          <a:p>
            <a:r>
              <a:rPr lang="en-GB" sz="2000" i="1" dirty="0">
                <a:solidFill>
                  <a:schemeClr val="bg1"/>
                </a:solidFill>
              </a:rPr>
              <a:t>It has been found on week 3 that successful organisations; Google and Apple use open and closed innovation, although both types have risks, both are successful and are continuously progressing with their innovative culture and mindset. </a:t>
            </a:r>
          </a:p>
          <a:p>
            <a:pPr algn="just"/>
            <a:endParaRPr lang="en-GB" sz="2000" i="1" dirty="0">
              <a:solidFill>
                <a:schemeClr val="bg1"/>
              </a:solidFill>
            </a:endParaRPr>
          </a:p>
        </p:txBody>
      </p:sp>
      <p:sp>
        <p:nvSpPr>
          <p:cNvPr id="2" name="Rectangle 1">
            <a:extLst>
              <a:ext uri="{FF2B5EF4-FFF2-40B4-BE49-F238E27FC236}">
                <a16:creationId xmlns:a16="http://schemas.microsoft.com/office/drawing/2014/main" id="{FE8E5D09-589A-D341-802D-CF376892CACA}"/>
              </a:ext>
            </a:extLst>
          </p:cNvPr>
          <p:cNvSpPr/>
          <p:nvPr/>
        </p:nvSpPr>
        <p:spPr>
          <a:xfrm>
            <a:off x="7141997" y="792584"/>
            <a:ext cx="4294910" cy="3785652"/>
          </a:xfrm>
          <a:prstGeom prst="rect">
            <a:avLst/>
          </a:prstGeom>
        </p:spPr>
        <p:txBody>
          <a:bodyPr wrap="square">
            <a:spAutoFit/>
          </a:bodyPr>
          <a:lstStyle/>
          <a:p>
            <a:r>
              <a:rPr lang="en-GB" sz="2000" i="1" dirty="0">
                <a:solidFill>
                  <a:schemeClr val="bg1"/>
                </a:solidFill>
              </a:rPr>
              <a:t>It has been found in Week 4, that there are many top innovative companies, although they are successful, it is crucial that organisations complete the assessment of effectiveness at every innovation opportunity. This will support the organisations with decision making or problem-solving if the implementation should go forward or re-</a:t>
            </a:r>
            <a:r>
              <a:rPr lang="en-GB" sz="2000" i="1" dirty="0" err="1">
                <a:solidFill>
                  <a:schemeClr val="bg1"/>
                </a:solidFill>
              </a:rPr>
              <a:t>strategise</a:t>
            </a:r>
            <a:r>
              <a:rPr lang="en-GB" sz="2000" i="1" dirty="0">
                <a:solidFill>
                  <a:schemeClr val="bg1"/>
                </a:solidFill>
              </a:rPr>
              <a:t>. </a:t>
            </a:r>
          </a:p>
        </p:txBody>
      </p:sp>
      <p:pic>
        <p:nvPicPr>
          <p:cNvPr id="3" name="Recorded Sound" descr="Recorded Sound">
            <a:hlinkClick r:id="" action="ppaction://media"/>
            <a:extLst>
              <a:ext uri="{FF2B5EF4-FFF2-40B4-BE49-F238E27FC236}">
                <a16:creationId xmlns:a16="http://schemas.microsoft.com/office/drawing/2014/main" id="{F2DA0C1F-53C6-D447-9BDF-1E0A1DE8AE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15207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close up of a device&#10;&#10;Description automatically generated">
            <a:extLst>
              <a:ext uri="{FF2B5EF4-FFF2-40B4-BE49-F238E27FC236}">
                <a16:creationId xmlns:a16="http://schemas.microsoft.com/office/drawing/2014/main" id="{5E4A0D47-37CA-C847-A100-E62C5EC15E4F}"/>
              </a:ext>
            </a:extLst>
          </p:cNvPr>
          <p:cNvPicPr>
            <a:picLocks noChangeAspect="1"/>
          </p:cNvPicPr>
          <p:nvPr/>
        </p:nvPicPr>
        <p:blipFill rotWithShape="1">
          <a:blip r:embed="rId5"/>
          <a:srcRect t="8546" r="1" b="7189"/>
          <a:stretch/>
        </p:blipFill>
        <p:spPr>
          <a:xfrm>
            <a:off x="20" y="10"/>
            <a:ext cx="6095979" cy="6857990"/>
          </a:xfrm>
          <a:prstGeom prst="rect">
            <a:avLst/>
          </a:prstGeom>
        </p:spPr>
      </p:pic>
      <p:pic>
        <p:nvPicPr>
          <p:cNvPr id="5" name="Picture 4" descr="A close up of a device&#10;&#10;Description automatically generated">
            <a:extLst>
              <a:ext uri="{FF2B5EF4-FFF2-40B4-BE49-F238E27FC236}">
                <a16:creationId xmlns:a16="http://schemas.microsoft.com/office/drawing/2014/main" id="{8C80D8A5-D81F-D043-96AB-FA1C6539C498}"/>
              </a:ext>
            </a:extLst>
          </p:cNvPr>
          <p:cNvPicPr>
            <a:picLocks noChangeAspect="1"/>
          </p:cNvPicPr>
          <p:nvPr/>
        </p:nvPicPr>
        <p:blipFill rotWithShape="1">
          <a:blip r:embed="rId5"/>
          <a:srcRect t="8546" r="1" b="7189"/>
          <a:stretch/>
        </p:blipFill>
        <p:spPr>
          <a:xfrm>
            <a:off x="6096001" y="10"/>
            <a:ext cx="6095999" cy="6857990"/>
          </a:xfrm>
          <a:prstGeom prst="rect">
            <a:avLst/>
          </a:prstGeom>
        </p:spPr>
      </p:pic>
      <p:sp>
        <p:nvSpPr>
          <p:cNvPr id="3" name="Rectangle 2">
            <a:extLst>
              <a:ext uri="{FF2B5EF4-FFF2-40B4-BE49-F238E27FC236}">
                <a16:creationId xmlns:a16="http://schemas.microsoft.com/office/drawing/2014/main" id="{8EAE387D-069C-F04E-A1C5-11840F3E1E27}"/>
              </a:ext>
            </a:extLst>
          </p:cNvPr>
          <p:cNvSpPr/>
          <p:nvPr/>
        </p:nvSpPr>
        <p:spPr>
          <a:xfrm>
            <a:off x="914401" y="806808"/>
            <a:ext cx="4530436" cy="3170099"/>
          </a:xfrm>
          <a:prstGeom prst="rect">
            <a:avLst/>
          </a:prstGeom>
        </p:spPr>
        <p:txBody>
          <a:bodyPr wrap="square">
            <a:spAutoFit/>
          </a:bodyPr>
          <a:lstStyle/>
          <a:p>
            <a:r>
              <a:rPr lang="en-GB" sz="2000" i="1" dirty="0">
                <a:solidFill>
                  <a:schemeClr val="bg1"/>
                </a:solidFill>
              </a:rPr>
              <a:t>Organisations are successful because they have the talent such as Apple had Steve Job. The video clip describes the characteristics of an innovator, my analysis evaluates that if an organisation is to successful innovators then they must either foster their people or hire individuals with the DNA stated by </a:t>
            </a:r>
            <a:r>
              <a:rPr lang="en-GB" sz="2000" i="1" dirty="0" err="1">
                <a:solidFill>
                  <a:schemeClr val="bg1"/>
                </a:solidFill>
              </a:rPr>
              <a:t>Gregerson</a:t>
            </a:r>
            <a:r>
              <a:rPr lang="en-GB" sz="2000" i="1" dirty="0">
                <a:solidFill>
                  <a:schemeClr val="bg1"/>
                </a:solidFill>
              </a:rPr>
              <a:t> (2011).</a:t>
            </a:r>
          </a:p>
        </p:txBody>
      </p:sp>
      <p:sp>
        <p:nvSpPr>
          <p:cNvPr id="7" name="Rectangle 6">
            <a:extLst>
              <a:ext uri="{FF2B5EF4-FFF2-40B4-BE49-F238E27FC236}">
                <a16:creationId xmlns:a16="http://schemas.microsoft.com/office/drawing/2014/main" id="{87811BC2-DF92-6047-8662-6B9AAE4E89F8}"/>
              </a:ext>
            </a:extLst>
          </p:cNvPr>
          <p:cNvSpPr/>
          <p:nvPr/>
        </p:nvSpPr>
        <p:spPr>
          <a:xfrm>
            <a:off x="7148945" y="806808"/>
            <a:ext cx="4128654" cy="5909310"/>
          </a:xfrm>
          <a:prstGeom prst="rect">
            <a:avLst/>
          </a:prstGeom>
        </p:spPr>
        <p:txBody>
          <a:bodyPr wrap="square">
            <a:spAutoFit/>
          </a:bodyPr>
          <a:lstStyle/>
          <a:p>
            <a:r>
              <a:rPr lang="en-GB" i="1" dirty="0">
                <a:solidFill>
                  <a:schemeClr val="bg1"/>
                </a:solidFill>
              </a:rPr>
              <a:t>In week 5 I have learned that good ideas come from others and experiences, Johnson (2010) has argued that good ideas come when knowledge and speculation clashes, this occurs when people from different backgrounds get together and talk. </a:t>
            </a:r>
          </a:p>
          <a:p>
            <a:endParaRPr lang="en-GB" i="1" dirty="0">
              <a:solidFill>
                <a:schemeClr val="bg1"/>
              </a:solidFill>
            </a:endParaRPr>
          </a:p>
          <a:p>
            <a:r>
              <a:rPr lang="en-GB" i="1" dirty="0">
                <a:solidFill>
                  <a:schemeClr val="bg1"/>
                </a:solidFill>
              </a:rPr>
              <a:t>I have agreed with the statement I have found from the reflection of week 6 that for an innovation strategy to be successful, requires input and support of the leadership and management. The organisation must apply the appropriate style to manage and lead innovation. Both managers and leaders must put their efforts by applying their skills on the operational and people areas. </a:t>
            </a:r>
          </a:p>
        </p:txBody>
      </p:sp>
      <p:pic>
        <p:nvPicPr>
          <p:cNvPr id="2" name="Recorded Sound" descr="Recorded Sound">
            <a:hlinkClick r:id="" action="ppaction://media"/>
            <a:extLst>
              <a:ext uri="{FF2B5EF4-FFF2-40B4-BE49-F238E27FC236}">
                <a16:creationId xmlns:a16="http://schemas.microsoft.com/office/drawing/2014/main" id="{1F82CA33-7B98-CA49-AB06-E48027F495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80662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device&#10;&#10;Description automatically generated">
            <a:extLst>
              <a:ext uri="{FF2B5EF4-FFF2-40B4-BE49-F238E27FC236}">
                <a16:creationId xmlns:a16="http://schemas.microsoft.com/office/drawing/2014/main" id="{D9E6CDBF-7F31-2042-B705-2A3CEEDE4762}"/>
              </a:ext>
            </a:extLst>
          </p:cNvPr>
          <p:cNvPicPr>
            <a:picLocks noChangeAspect="1"/>
          </p:cNvPicPr>
          <p:nvPr/>
        </p:nvPicPr>
        <p:blipFill rotWithShape="1">
          <a:blip r:embed="rId5"/>
          <a:srcRect l="8707" t="8488" r="7035" b="5108"/>
          <a:stretch/>
        </p:blipFill>
        <p:spPr>
          <a:xfrm>
            <a:off x="652574" y="128035"/>
            <a:ext cx="4822281" cy="6601929"/>
          </a:xfrm>
          <a:prstGeom prst="rect">
            <a:avLst/>
          </a:prstGeom>
        </p:spPr>
      </p:pic>
      <p:sp>
        <p:nvSpPr>
          <p:cNvPr id="12" name="Rectangle 11">
            <a:extLst>
              <a:ext uri="{FF2B5EF4-FFF2-40B4-BE49-F238E27FC236}">
                <a16:creationId xmlns:a16="http://schemas.microsoft.com/office/drawing/2014/main" id="{1CA35B80-1894-9243-8A20-0970B2F1A300}"/>
              </a:ext>
            </a:extLst>
          </p:cNvPr>
          <p:cNvSpPr/>
          <p:nvPr/>
        </p:nvSpPr>
        <p:spPr>
          <a:xfrm>
            <a:off x="1161470" y="852087"/>
            <a:ext cx="4031575" cy="4462760"/>
          </a:xfrm>
          <a:prstGeom prst="rect">
            <a:avLst/>
          </a:prstGeom>
        </p:spPr>
        <p:txBody>
          <a:bodyPr wrap="square">
            <a:spAutoFit/>
          </a:bodyPr>
          <a:lstStyle/>
          <a:p>
            <a:r>
              <a:rPr lang="en-GB" sz="2000" i="1" dirty="0">
                <a:solidFill>
                  <a:schemeClr val="bg1"/>
                </a:solidFill>
              </a:rPr>
              <a:t>There are many kinds of literature, interviews and discussions that I have discovered in this module sessions by professionals who have highly emphasised of the art of innovation in an organisation and successful innovators and how creativity is a necessity to it.</a:t>
            </a:r>
          </a:p>
          <a:p>
            <a:endParaRPr lang="en-GB" sz="2000" i="1" dirty="0">
              <a:solidFill>
                <a:schemeClr val="bg1"/>
              </a:solidFill>
            </a:endParaRPr>
          </a:p>
          <a:p>
            <a:r>
              <a:rPr lang="en-GB" sz="2000" i="1" dirty="0">
                <a:solidFill>
                  <a:schemeClr val="bg1"/>
                </a:solidFill>
              </a:rPr>
              <a:t>This is my evidence of my learning that supported my decision of this conclusion</a:t>
            </a:r>
            <a:r>
              <a:rPr lang="en-GB" sz="2400" i="1" dirty="0">
                <a:solidFill>
                  <a:schemeClr val="bg1"/>
                </a:solidFill>
              </a:rPr>
              <a:t>.</a:t>
            </a:r>
          </a:p>
        </p:txBody>
      </p:sp>
      <p:pic>
        <p:nvPicPr>
          <p:cNvPr id="5" name="Picture 4" descr="A picture containing toy, table&#10;&#10;Description automatically generated">
            <a:extLst>
              <a:ext uri="{FF2B5EF4-FFF2-40B4-BE49-F238E27FC236}">
                <a16:creationId xmlns:a16="http://schemas.microsoft.com/office/drawing/2014/main" id="{F5E6DF80-B933-904C-83B7-56C38D8512D8}"/>
              </a:ext>
            </a:extLst>
          </p:cNvPr>
          <p:cNvPicPr>
            <a:picLocks noChangeAspect="1"/>
          </p:cNvPicPr>
          <p:nvPr/>
        </p:nvPicPr>
        <p:blipFill>
          <a:blip r:embed="rId6"/>
          <a:stretch>
            <a:fillRect/>
          </a:stretch>
        </p:blipFill>
        <p:spPr>
          <a:xfrm>
            <a:off x="6096000" y="641963"/>
            <a:ext cx="5374516" cy="4030887"/>
          </a:xfrm>
          <a:prstGeom prst="rect">
            <a:avLst/>
          </a:prstGeom>
        </p:spPr>
      </p:pic>
      <p:pic>
        <p:nvPicPr>
          <p:cNvPr id="2" name="Recorded Sound" descr="Recorded Sound">
            <a:hlinkClick r:id="" action="ppaction://media"/>
            <a:extLst>
              <a:ext uri="{FF2B5EF4-FFF2-40B4-BE49-F238E27FC236}">
                <a16:creationId xmlns:a16="http://schemas.microsoft.com/office/drawing/2014/main" id="{1A661602-7B24-FA4C-9BFE-162A8AD842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68972" y="5515429"/>
            <a:ext cx="812800" cy="812800"/>
          </a:xfrm>
          <a:prstGeom prst="rect">
            <a:avLst/>
          </a:prstGeom>
        </p:spPr>
      </p:pic>
    </p:spTree>
    <p:extLst>
      <p:ext uri="{BB962C8B-B14F-4D97-AF65-F5344CB8AC3E}">
        <p14:creationId xmlns:p14="http://schemas.microsoft.com/office/powerpoint/2010/main" val="261186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4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49056-C693-DC4C-922F-3069FED7F931}"/>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1D4D1BE9-2E7E-3B45-AF99-0322EA136D4A}"/>
              </a:ext>
            </a:extLst>
          </p:cNvPr>
          <p:cNvSpPr txBox="1"/>
          <p:nvPr/>
        </p:nvSpPr>
        <p:spPr>
          <a:xfrm>
            <a:off x="205946" y="2241352"/>
            <a:ext cx="11986054" cy="4431983"/>
          </a:xfrm>
          <a:prstGeom prst="rect">
            <a:avLst/>
          </a:prstGeom>
          <a:noFill/>
        </p:spPr>
        <p:txBody>
          <a:bodyPr wrap="square" rtlCol="0">
            <a:spAutoFit/>
          </a:bodyPr>
          <a:lstStyle/>
          <a:p>
            <a:r>
              <a:rPr lang="en-GB" sz="1200" dirty="0"/>
              <a:t>Ashby, C. (2006) Model’s for Reflective Practice, </a:t>
            </a:r>
            <a:r>
              <a:rPr lang="en-GB" sz="1200" i="1" dirty="0"/>
              <a:t>Practice Nurse, </a:t>
            </a:r>
            <a:r>
              <a:rPr lang="en-GB" sz="1200" dirty="0"/>
              <a:t>32(10), pp.28-31</a:t>
            </a:r>
          </a:p>
          <a:p>
            <a:endParaRPr lang="en-GB" sz="1200" dirty="0"/>
          </a:p>
          <a:p>
            <a:r>
              <a:rPr lang="en-GB" sz="1200" dirty="0"/>
              <a:t>EBDR (2014) </a:t>
            </a:r>
            <a:r>
              <a:rPr lang="en-GB" sz="1200" i="1" dirty="0"/>
              <a:t>Innovation and Firm Productivity</a:t>
            </a:r>
          </a:p>
          <a:p>
            <a:r>
              <a:rPr lang="en-GB" sz="1200" dirty="0"/>
              <a:t>Available at: </a:t>
            </a:r>
            <a:r>
              <a:rPr lang="en-GB" sz="1200" dirty="0">
                <a:hlinkClick r:id="rId3"/>
              </a:rPr>
              <a:t>https://www.ebrd.com/downloads/research/transition/tr14b.pdf</a:t>
            </a:r>
            <a:r>
              <a:rPr lang="en-GB" sz="1200" dirty="0"/>
              <a:t> </a:t>
            </a:r>
          </a:p>
          <a:p>
            <a:r>
              <a:rPr lang="en-GB" sz="1200" dirty="0"/>
              <a:t>(accessed: 3</a:t>
            </a:r>
            <a:r>
              <a:rPr lang="en-GB" sz="1200" baseline="30000" dirty="0"/>
              <a:t>rd</a:t>
            </a:r>
            <a:r>
              <a:rPr lang="en-GB" sz="1200" dirty="0"/>
              <a:t> July 2020)</a:t>
            </a:r>
          </a:p>
          <a:p>
            <a:endParaRPr lang="en-GB" sz="1200" dirty="0"/>
          </a:p>
          <a:p>
            <a:r>
              <a:rPr lang="en-GB" sz="1200" dirty="0"/>
              <a:t>ELN (2016) </a:t>
            </a:r>
            <a:r>
              <a:rPr lang="en-GB" sz="1200" i="1" dirty="0"/>
              <a:t>Gibbs Reflective Cycle Model (1988) </a:t>
            </a:r>
            <a:endParaRPr lang="en-GB" sz="1200" dirty="0"/>
          </a:p>
          <a:p>
            <a:r>
              <a:rPr lang="en-GB" sz="1200" dirty="0"/>
              <a:t>Available at: </a:t>
            </a:r>
            <a:r>
              <a:rPr lang="en-GB" sz="1200" dirty="0">
                <a:hlinkClick r:id="rId4"/>
              </a:rPr>
              <a:t>https://www.eln.io/blog/gibbs-reflective-cycle-model-1988</a:t>
            </a:r>
            <a:endParaRPr lang="en-GB" sz="1200" dirty="0"/>
          </a:p>
          <a:p>
            <a:r>
              <a:rPr lang="en-GB" sz="1200" dirty="0"/>
              <a:t>(Accessed: 1</a:t>
            </a:r>
            <a:r>
              <a:rPr lang="en-GB" sz="1200" baseline="30000" dirty="0"/>
              <a:t>st</a:t>
            </a:r>
            <a:r>
              <a:rPr lang="en-GB" sz="1200" dirty="0"/>
              <a:t> July 2020)</a:t>
            </a:r>
          </a:p>
          <a:p>
            <a:endParaRPr lang="en-GB" sz="1200" dirty="0"/>
          </a:p>
          <a:p>
            <a:r>
              <a:rPr lang="en-GB" sz="1200" dirty="0"/>
              <a:t>Lang, R. &amp; McNaught, K. (2013) Reflective practice in a capstone business internship subject. </a:t>
            </a:r>
            <a:r>
              <a:rPr lang="en-GB" sz="1200" i="1" dirty="0"/>
              <a:t>Journal of International Education in Business, </a:t>
            </a:r>
            <a:r>
              <a:rPr lang="en-GB" sz="1200" dirty="0"/>
              <a:t>6(1), pp.7–21.</a:t>
            </a:r>
          </a:p>
          <a:p>
            <a:endParaRPr lang="en-GB" sz="1200" dirty="0"/>
          </a:p>
          <a:p>
            <a:r>
              <a:rPr lang="en-GB" sz="1200" dirty="0" err="1"/>
              <a:t>Insead</a:t>
            </a:r>
            <a:r>
              <a:rPr lang="en-GB" sz="1200" dirty="0"/>
              <a:t> (2011) </a:t>
            </a:r>
            <a:r>
              <a:rPr lang="en-GB" sz="1200" dirty="0" err="1"/>
              <a:t>Youtube</a:t>
            </a:r>
            <a:r>
              <a:rPr lang="en-GB" sz="1200" dirty="0"/>
              <a:t>, </a:t>
            </a:r>
            <a:r>
              <a:rPr lang="en-GB" sz="1200" i="1" dirty="0"/>
              <a:t>The DNA of the world’s most innovative companies</a:t>
            </a:r>
          </a:p>
          <a:p>
            <a:r>
              <a:rPr lang="en-GB" sz="1200" dirty="0"/>
              <a:t>Available at: </a:t>
            </a:r>
            <a:r>
              <a:rPr lang="en-GB" sz="1200" dirty="0">
                <a:hlinkClick r:id="rId5"/>
              </a:rPr>
              <a:t>https://www.youtube.com/watch?v=TtsM9VGNlII&amp;t=15s</a:t>
            </a:r>
            <a:endParaRPr lang="en-GB" sz="1200" dirty="0"/>
          </a:p>
          <a:p>
            <a:r>
              <a:rPr lang="en-GB" sz="1200" dirty="0"/>
              <a:t>(accessed: 4</a:t>
            </a:r>
            <a:r>
              <a:rPr lang="en-GB" sz="1200" baseline="30000" dirty="0"/>
              <a:t>th</a:t>
            </a:r>
            <a:r>
              <a:rPr lang="en-GB" sz="1200" dirty="0"/>
              <a:t> July 2020)</a:t>
            </a:r>
          </a:p>
          <a:p>
            <a:endParaRPr lang="en-GB" sz="1200" dirty="0"/>
          </a:p>
          <a:p>
            <a:endParaRPr lang="en-GB" sz="1200" dirty="0"/>
          </a:p>
          <a:p>
            <a:r>
              <a:rPr lang="en-GB" sz="1200" dirty="0" err="1"/>
              <a:t>Jayasree</a:t>
            </a:r>
            <a:r>
              <a:rPr lang="en-GB" sz="1200" dirty="0"/>
              <a:t>, R. &amp; John, S. (2013) Learning to Become a Nurse: Nursing Student's Perceptions on Reflective Practice. </a:t>
            </a:r>
            <a:r>
              <a:rPr lang="en-GB" sz="1200" i="1" dirty="0"/>
              <a:t>International Journal of Nursing Care, </a:t>
            </a:r>
            <a:r>
              <a:rPr lang="en-GB" sz="1200" dirty="0"/>
              <a:t>1(1), pp.33–38.</a:t>
            </a:r>
          </a:p>
          <a:p>
            <a:endParaRPr lang="en-GB" sz="1200" dirty="0"/>
          </a:p>
          <a:p>
            <a:r>
              <a:rPr lang="en-GB" sz="1200" dirty="0"/>
              <a:t>Johnson, S (2010) </a:t>
            </a:r>
            <a:r>
              <a:rPr lang="en-GB" sz="1200" i="1" dirty="0"/>
              <a:t>Where Good Ideas come from: The natural history of innovation, </a:t>
            </a:r>
            <a:r>
              <a:rPr lang="en-GB" sz="1200" dirty="0"/>
              <a:t>Riverhead Becks</a:t>
            </a:r>
          </a:p>
          <a:p>
            <a:endParaRPr lang="en-GB" sz="1200" dirty="0"/>
          </a:p>
          <a:p>
            <a:endParaRPr lang="en-GB" dirty="0"/>
          </a:p>
        </p:txBody>
      </p:sp>
    </p:spTree>
    <p:extLst>
      <p:ext uri="{BB962C8B-B14F-4D97-AF65-F5344CB8AC3E}">
        <p14:creationId xmlns:p14="http://schemas.microsoft.com/office/powerpoint/2010/main" val="1425596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49056-C693-DC4C-922F-3069FED7F931}"/>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1D4D1BE9-2E7E-3B45-AF99-0322EA136D4A}"/>
              </a:ext>
            </a:extLst>
          </p:cNvPr>
          <p:cNvSpPr txBox="1"/>
          <p:nvPr/>
        </p:nvSpPr>
        <p:spPr>
          <a:xfrm>
            <a:off x="205946" y="2071162"/>
            <a:ext cx="11986054" cy="4431983"/>
          </a:xfrm>
          <a:prstGeom prst="rect">
            <a:avLst/>
          </a:prstGeom>
          <a:noFill/>
        </p:spPr>
        <p:txBody>
          <a:bodyPr wrap="square" rtlCol="0">
            <a:spAutoFit/>
          </a:bodyPr>
          <a:lstStyle/>
          <a:p>
            <a:endParaRPr lang="en-GB" sz="1200" dirty="0"/>
          </a:p>
          <a:p>
            <a:r>
              <a:rPr lang="en-GB" sz="1200" dirty="0" err="1"/>
              <a:t>Mahlanze</a:t>
            </a:r>
            <a:r>
              <a:rPr lang="en-GB" sz="1200" dirty="0"/>
              <a:t>, H.T., Sibiya, M.N. &amp; Govender, S. (2015) Guided Reflection: A valuable tool for improving undergraduate student nurses levels of reflection, </a:t>
            </a:r>
            <a:r>
              <a:rPr lang="en-GB" sz="1200" i="1" dirty="0"/>
              <a:t>African Journal for Physical, health education, Recreation and Dance, </a:t>
            </a:r>
            <a:r>
              <a:rPr lang="en-GB" sz="1200" dirty="0"/>
              <a:t>pp.396-409</a:t>
            </a:r>
          </a:p>
          <a:p>
            <a:endParaRPr lang="en-GB" sz="1200" dirty="0"/>
          </a:p>
          <a:p>
            <a:r>
              <a:rPr lang="en-GB" sz="1200" dirty="0"/>
              <a:t>Mercer, D., 2020. Crossing Over- A Reflective Piece. </a:t>
            </a:r>
            <a:r>
              <a:rPr lang="en-GB" sz="1200" i="1" dirty="0"/>
              <a:t>Prison Service Journal, </a:t>
            </a:r>
            <a:r>
              <a:rPr lang="en-GB" sz="1200" dirty="0"/>
              <a:t>(248), p.40.</a:t>
            </a:r>
          </a:p>
          <a:p>
            <a:endParaRPr lang="en-GB" sz="1200" dirty="0"/>
          </a:p>
          <a:p>
            <a:r>
              <a:rPr lang="en-GB" sz="1200" dirty="0"/>
              <a:t>Skills You Need (2020) </a:t>
            </a:r>
            <a:r>
              <a:rPr lang="en-GB" sz="1200" i="1" dirty="0"/>
              <a:t>Reflective Practice</a:t>
            </a:r>
          </a:p>
          <a:p>
            <a:r>
              <a:rPr lang="en-GB" sz="1200" dirty="0"/>
              <a:t>Available at: </a:t>
            </a:r>
            <a:r>
              <a:rPr lang="en-GB" sz="1200" dirty="0">
                <a:hlinkClick r:id="rId3"/>
              </a:rPr>
              <a:t>https://www.skillsyouneed.com/ps/reflective-practice.html#:~:text=Reflective%20practice%20has%20huge%20benefits,active%20engagement%20in%20work%20processes</a:t>
            </a:r>
            <a:r>
              <a:rPr lang="en-GB" sz="1200" dirty="0"/>
              <a:t>.</a:t>
            </a:r>
          </a:p>
          <a:p>
            <a:r>
              <a:rPr lang="en-GB" sz="1200" dirty="0"/>
              <a:t>(Accessed: 3</a:t>
            </a:r>
            <a:r>
              <a:rPr lang="en-GB" sz="1200" baseline="30000" dirty="0"/>
              <a:t>rd</a:t>
            </a:r>
            <a:r>
              <a:rPr lang="en-GB" sz="1200" dirty="0"/>
              <a:t> July 2020)</a:t>
            </a:r>
          </a:p>
          <a:p>
            <a:endParaRPr lang="en-GB" sz="1200" dirty="0"/>
          </a:p>
          <a:p>
            <a:r>
              <a:rPr lang="en-GB" sz="1200" dirty="0" err="1"/>
              <a:t>Siclair</a:t>
            </a:r>
            <a:r>
              <a:rPr lang="en-GB" sz="1200" dirty="0"/>
              <a:t>, E (2019) </a:t>
            </a:r>
            <a:r>
              <a:rPr lang="en-GB" sz="1200" i="1" dirty="0"/>
              <a:t>The Telegraph: Why businesses needs a creative solution</a:t>
            </a:r>
          </a:p>
          <a:p>
            <a:r>
              <a:rPr lang="en-GB" sz="1200" i="1" dirty="0" err="1"/>
              <a:t>Avialbalt</a:t>
            </a:r>
            <a:r>
              <a:rPr lang="en-GB" sz="1200" i="1" dirty="0"/>
              <a:t> at: </a:t>
            </a:r>
            <a:r>
              <a:rPr lang="en-GB" sz="1200" i="1" dirty="0">
                <a:hlinkClick r:id="rId4"/>
              </a:rPr>
              <a:t>https://www.telegraph.co.uk/business/new-work-culture/creativity-in-business/</a:t>
            </a:r>
            <a:endParaRPr lang="en-GB" sz="1200" i="1" dirty="0"/>
          </a:p>
          <a:p>
            <a:r>
              <a:rPr lang="en-GB" sz="1200" i="1" dirty="0"/>
              <a:t>(Accessed 4</a:t>
            </a:r>
            <a:r>
              <a:rPr lang="en-GB" sz="1200" i="1" baseline="30000" dirty="0"/>
              <a:t>th</a:t>
            </a:r>
            <a:r>
              <a:rPr lang="en-GB" sz="1200" i="1" dirty="0"/>
              <a:t> July 2020)</a:t>
            </a:r>
            <a:endParaRPr lang="en-GB" sz="1200" dirty="0"/>
          </a:p>
          <a:p>
            <a:endParaRPr lang="en-GB" sz="1200" dirty="0"/>
          </a:p>
          <a:p>
            <a:r>
              <a:rPr lang="en-GB" sz="1200" dirty="0"/>
              <a:t>TED (2010) TED Talk: </a:t>
            </a:r>
            <a:r>
              <a:rPr lang="en-GB" sz="1200" i="1" dirty="0"/>
              <a:t>Where good idea’s come from | Steven Johnson</a:t>
            </a:r>
          </a:p>
          <a:p>
            <a:r>
              <a:rPr lang="en-GB" sz="1200" dirty="0"/>
              <a:t>Available at: </a:t>
            </a:r>
            <a:r>
              <a:rPr lang="en-GB" sz="1200" dirty="0">
                <a:hlinkClick r:id="rId5"/>
              </a:rPr>
              <a:t>https://www.youtube.com/watch?v=0af00UcTO-c</a:t>
            </a:r>
            <a:endParaRPr lang="en-GB" sz="1200" dirty="0"/>
          </a:p>
          <a:p>
            <a:r>
              <a:rPr lang="en-GB" sz="1200" dirty="0"/>
              <a:t>(accessed: 4</a:t>
            </a:r>
            <a:r>
              <a:rPr lang="en-GB" sz="1200" baseline="30000" dirty="0"/>
              <a:t>th</a:t>
            </a:r>
            <a:r>
              <a:rPr lang="en-GB" sz="1200" dirty="0"/>
              <a:t> July 2020)</a:t>
            </a:r>
          </a:p>
          <a:p>
            <a:endParaRPr lang="en-GB" sz="1200" dirty="0"/>
          </a:p>
          <a:p>
            <a:r>
              <a:rPr lang="en-GB" sz="1200" dirty="0"/>
              <a:t>University of Cambridge (2020) </a:t>
            </a:r>
            <a:r>
              <a:rPr lang="en-GB" sz="1200" i="1" dirty="0"/>
              <a:t>Reflective Practice Toolkit</a:t>
            </a:r>
          </a:p>
          <a:p>
            <a:r>
              <a:rPr lang="en-GB" sz="1200" dirty="0"/>
              <a:t>Available at: </a:t>
            </a:r>
            <a:r>
              <a:rPr lang="en-GB" sz="1200" dirty="0">
                <a:hlinkClick r:id="rId6"/>
              </a:rPr>
              <a:t>https://libguides.cam.ac.uk/reflectivepracticetoolkit/barriers</a:t>
            </a:r>
            <a:endParaRPr lang="en-GB" sz="1200" dirty="0"/>
          </a:p>
          <a:p>
            <a:r>
              <a:rPr lang="en-GB" sz="1200" dirty="0"/>
              <a:t>(accessed: 1</a:t>
            </a:r>
            <a:r>
              <a:rPr lang="en-GB" sz="1200" baseline="30000" dirty="0"/>
              <a:t>st</a:t>
            </a:r>
            <a:r>
              <a:rPr lang="en-GB" sz="1200" dirty="0"/>
              <a:t> July 2020)</a:t>
            </a:r>
          </a:p>
          <a:p>
            <a:endParaRPr lang="en-GB" dirty="0"/>
          </a:p>
        </p:txBody>
      </p:sp>
    </p:spTree>
    <p:extLst>
      <p:ext uri="{BB962C8B-B14F-4D97-AF65-F5344CB8AC3E}">
        <p14:creationId xmlns:p14="http://schemas.microsoft.com/office/powerpoint/2010/main" val="2454592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09699A8-9F52-4C34-9606-370C555BC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FF5B9-0BCF-744D-A84F-2454A7E113E9}"/>
              </a:ext>
            </a:extLst>
          </p:cNvPr>
          <p:cNvSpPr>
            <a:spLocks noGrp="1"/>
          </p:cNvSpPr>
          <p:nvPr>
            <p:ph type="title"/>
          </p:nvPr>
        </p:nvSpPr>
        <p:spPr>
          <a:xfrm>
            <a:off x="965199" y="1240780"/>
            <a:ext cx="6086857" cy="4376440"/>
          </a:xfrm>
          <a:effectLst/>
        </p:spPr>
        <p:txBody>
          <a:bodyPr vert="horz" lIns="91440" tIns="45720" rIns="91440" bIns="45720" rtlCol="0" anchor="ctr">
            <a:normAutofit/>
          </a:bodyPr>
          <a:lstStyle/>
          <a:p>
            <a:r>
              <a:rPr lang="en-US" sz="4400" dirty="0">
                <a:solidFill>
                  <a:schemeClr val="tx1"/>
                </a:solidFill>
              </a:rPr>
              <a:t>Thank You</a:t>
            </a:r>
          </a:p>
        </p:txBody>
      </p:sp>
      <p:cxnSp>
        <p:nvCxnSpPr>
          <p:cNvPr id="11" name="Straight Connector 10">
            <a:extLst>
              <a:ext uri="{FF2B5EF4-FFF2-40B4-BE49-F238E27FC236}">
                <a16:creationId xmlns:a16="http://schemas.microsoft.com/office/drawing/2014/main" id="{90CF8BA8-E7AA-4F97-9E4C-CD11742FA0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6149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8408</Words>
  <Application>Microsoft Macintosh PowerPoint</Application>
  <PresentationFormat>Widescreen</PresentationFormat>
  <Paragraphs>537</Paragraphs>
  <Slides>28</Slides>
  <Notes>24</Notes>
  <HiddenSlides>0</HiddenSlides>
  <MMClips>25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Wingdings 2</vt:lpstr>
      <vt:lpstr>Quotable</vt:lpstr>
      <vt:lpstr>Does Innovation and Creativity Provide Business Advantage? – Reflective Presentation</vt:lpstr>
      <vt:lpstr>PowerPoint Presentation</vt:lpstr>
      <vt:lpstr>Reflective Models</vt:lpstr>
      <vt:lpstr>Gibb’s Model of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Does Innovation and Creativity Provide a Business Advantage?</vt:lpstr>
      <vt:lpstr>PowerPoint Presentation</vt:lpstr>
      <vt:lpstr>PowerPoint Presentation</vt:lpstr>
      <vt:lpstr>PowerPoint Presentation</vt:lpstr>
      <vt:lpstr>PowerPoint Presentation</vt:lpstr>
      <vt:lpstr>PowerPoint Presentation</vt:lpstr>
      <vt:lpstr>Reference List</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Business Advantage? – Reflective Presentation</dc:title>
  <dc:creator>Farzana Hussen (1709301)</dc:creator>
  <cp:lastModifiedBy>Farzana Hussen (1709301)</cp:lastModifiedBy>
  <cp:revision>3</cp:revision>
  <dcterms:created xsi:type="dcterms:W3CDTF">2020-07-08T18:20:26Z</dcterms:created>
  <dcterms:modified xsi:type="dcterms:W3CDTF">2020-07-09T12:54:01Z</dcterms:modified>
</cp:coreProperties>
</file>