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4.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5.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6.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 id="2147483669" r:id="rId3"/>
    <p:sldMasterId id="2147483677" r:id="rId4"/>
    <p:sldMasterId id="2147483680" r:id="rId5"/>
    <p:sldMasterId id="2147483684" r:id="rId6"/>
    <p:sldMasterId id="2147483688" r:id="rId7"/>
  </p:sldMasterIdLst>
  <p:notesMasterIdLst>
    <p:notesMasterId r:id="rId47"/>
  </p:notesMasterIdLst>
  <p:sldIdLst>
    <p:sldId id="257" r:id="rId8"/>
    <p:sldId id="256" r:id="rId9"/>
    <p:sldId id="921" r:id="rId10"/>
    <p:sldId id="286" r:id="rId11"/>
    <p:sldId id="287" r:id="rId12"/>
    <p:sldId id="288" r:id="rId13"/>
    <p:sldId id="258" r:id="rId14"/>
    <p:sldId id="279" r:id="rId15"/>
    <p:sldId id="259" r:id="rId16"/>
    <p:sldId id="260" r:id="rId17"/>
    <p:sldId id="261" r:id="rId18"/>
    <p:sldId id="289" r:id="rId19"/>
    <p:sldId id="290" r:id="rId20"/>
    <p:sldId id="291" r:id="rId21"/>
    <p:sldId id="262" r:id="rId22"/>
    <p:sldId id="263" r:id="rId23"/>
    <p:sldId id="280" r:id="rId24"/>
    <p:sldId id="265" r:id="rId25"/>
    <p:sldId id="282" r:id="rId26"/>
    <p:sldId id="283" r:id="rId27"/>
    <p:sldId id="266" r:id="rId28"/>
    <p:sldId id="267" r:id="rId29"/>
    <p:sldId id="268" r:id="rId30"/>
    <p:sldId id="269" r:id="rId31"/>
    <p:sldId id="270" r:id="rId32"/>
    <p:sldId id="271" r:id="rId33"/>
    <p:sldId id="272" r:id="rId34"/>
    <p:sldId id="284" r:id="rId35"/>
    <p:sldId id="285" r:id="rId36"/>
    <p:sldId id="273" r:id="rId37"/>
    <p:sldId id="274" r:id="rId38"/>
    <p:sldId id="275" r:id="rId39"/>
    <p:sldId id="276" r:id="rId40"/>
    <p:sldId id="277" r:id="rId41"/>
    <p:sldId id="278" r:id="rId42"/>
    <p:sldId id="292" r:id="rId43"/>
    <p:sldId id="293" r:id="rId44"/>
    <p:sldId id="919" r:id="rId45"/>
    <p:sldId id="281"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EA159B0-4D1B-4829-91F1-1EE9A10502A6}">
          <p14:sldIdLst>
            <p14:sldId id="257"/>
            <p14:sldId id="256"/>
          </p14:sldIdLst>
        </p14:section>
        <p14:section name="Default Section" id="{DB243323-AA26-4E06-96A0-7CAC0F13CEFD}">
          <p14:sldIdLst/>
        </p14:section>
        <p14:section name="Default Section" id="{CDC99EC2-5556-4F8C-93D0-8301FE6DFEA4}">
          <p14:sldIdLst>
            <p14:sldId id="921"/>
            <p14:sldId id="286"/>
            <p14:sldId id="287"/>
            <p14:sldId id="288"/>
            <p14:sldId id="258"/>
            <p14:sldId id="279"/>
            <p14:sldId id="259"/>
            <p14:sldId id="260"/>
            <p14:sldId id="261"/>
            <p14:sldId id="289"/>
            <p14:sldId id="290"/>
            <p14:sldId id="291"/>
            <p14:sldId id="262"/>
            <p14:sldId id="263"/>
            <p14:sldId id="280"/>
            <p14:sldId id="265"/>
            <p14:sldId id="282"/>
            <p14:sldId id="283"/>
            <p14:sldId id="266"/>
            <p14:sldId id="267"/>
            <p14:sldId id="268"/>
            <p14:sldId id="269"/>
            <p14:sldId id="270"/>
            <p14:sldId id="271"/>
            <p14:sldId id="272"/>
            <p14:sldId id="284"/>
            <p14:sldId id="285"/>
            <p14:sldId id="273"/>
            <p14:sldId id="274"/>
            <p14:sldId id="275"/>
            <p14:sldId id="276"/>
            <p14:sldId id="277"/>
            <p14:sldId id="278"/>
            <p14:sldId id="292"/>
            <p14:sldId id="293"/>
            <p14:sldId id="919"/>
            <p14:sldId id="281"/>
          </p14:sldIdLst>
        </p14:section>
        <p14:section name="Untitled Section" id="{2A8F0491-05E5-4579-8C49-691F6262B64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105" y="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microsoft.com/office/2016/11/relationships/changesInfo" Target="changesInfos/changesInfo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rren O'Connor" userId="6303f320-515b-428d-9515-1f5db775ab4e" providerId="ADAL" clId="{0C8528C3-6FAD-45A2-90D2-5FC3CA4C894C}"/>
    <pc:docChg chg="delSld modSld modSection">
      <pc:chgData name="Darren O'Connor" userId="6303f320-515b-428d-9515-1f5db775ab4e" providerId="ADAL" clId="{0C8528C3-6FAD-45A2-90D2-5FC3CA4C894C}" dt="2026-03-31T13:05:22.410" v="48" actId="207"/>
      <pc:docMkLst>
        <pc:docMk/>
      </pc:docMkLst>
      <pc:sldChg chg="modSp mod">
        <pc:chgData name="Darren O'Connor" userId="6303f320-515b-428d-9515-1f5db775ab4e" providerId="ADAL" clId="{0C8528C3-6FAD-45A2-90D2-5FC3CA4C894C}" dt="2026-03-31T12:59:51.007" v="4" actId="207"/>
        <pc:sldMkLst>
          <pc:docMk/>
          <pc:sldMk cId="491428071" sldId="258"/>
        </pc:sldMkLst>
        <pc:spChg chg="mod">
          <ac:chgData name="Darren O'Connor" userId="6303f320-515b-428d-9515-1f5db775ab4e" providerId="ADAL" clId="{0C8528C3-6FAD-45A2-90D2-5FC3CA4C894C}" dt="2026-03-31T12:59:51.007" v="4" actId="207"/>
          <ac:spMkLst>
            <pc:docMk/>
            <pc:sldMk cId="491428071" sldId="258"/>
            <ac:spMk id="2" creationId="{93233668-9907-4070-AFF4-A739D7FDC344}"/>
          </ac:spMkLst>
        </pc:spChg>
      </pc:sldChg>
      <pc:sldChg chg="modSp mod">
        <pc:chgData name="Darren O'Connor" userId="6303f320-515b-428d-9515-1f5db775ab4e" providerId="ADAL" clId="{0C8528C3-6FAD-45A2-90D2-5FC3CA4C894C}" dt="2026-03-31T13:00:15.134" v="6" actId="207"/>
        <pc:sldMkLst>
          <pc:docMk/>
          <pc:sldMk cId="822314387" sldId="259"/>
        </pc:sldMkLst>
        <pc:spChg chg="mod">
          <ac:chgData name="Darren O'Connor" userId="6303f320-515b-428d-9515-1f5db775ab4e" providerId="ADAL" clId="{0C8528C3-6FAD-45A2-90D2-5FC3CA4C894C}" dt="2026-03-31T13:00:15.134" v="6" actId="207"/>
          <ac:spMkLst>
            <pc:docMk/>
            <pc:sldMk cId="822314387" sldId="259"/>
            <ac:spMk id="2" creationId="{080A06FF-9397-47F1-82A9-ACE3E5525D45}"/>
          </ac:spMkLst>
        </pc:spChg>
      </pc:sldChg>
      <pc:sldChg chg="modSp mod">
        <pc:chgData name="Darren O'Connor" userId="6303f320-515b-428d-9515-1f5db775ab4e" providerId="ADAL" clId="{0C8528C3-6FAD-45A2-90D2-5FC3CA4C894C}" dt="2026-03-31T13:00:38.366" v="20" actId="20577"/>
        <pc:sldMkLst>
          <pc:docMk/>
          <pc:sldMk cId="3621998264" sldId="260"/>
        </pc:sldMkLst>
        <pc:spChg chg="mod">
          <ac:chgData name="Darren O'Connor" userId="6303f320-515b-428d-9515-1f5db775ab4e" providerId="ADAL" clId="{0C8528C3-6FAD-45A2-90D2-5FC3CA4C894C}" dt="2026-03-31T13:00:38.366" v="20" actId="20577"/>
          <ac:spMkLst>
            <pc:docMk/>
            <pc:sldMk cId="3621998264" sldId="260"/>
            <ac:spMk id="2" creationId="{C1F440EF-7E49-43B6-A083-E0313D6D2FB3}"/>
          </ac:spMkLst>
        </pc:spChg>
      </pc:sldChg>
      <pc:sldChg chg="modSp mod">
        <pc:chgData name="Darren O'Connor" userId="6303f320-515b-428d-9515-1f5db775ab4e" providerId="ADAL" clId="{0C8528C3-6FAD-45A2-90D2-5FC3CA4C894C}" dt="2026-03-31T13:00:46.022" v="21" actId="207"/>
        <pc:sldMkLst>
          <pc:docMk/>
          <pc:sldMk cId="3725367198" sldId="261"/>
        </pc:sldMkLst>
        <pc:spChg chg="mod">
          <ac:chgData name="Darren O'Connor" userId="6303f320-515b-428d-9515-1f5db775ab4e" providerId="ADAL" clId="{0C8528C3-6FAD-45A2-90D2-5FC3CA4C894C}" dt="2026-03-31T13:00:46.022" v="21" actId="207"/>
          <ac:spMkLst>
            <pc:docMk/>
            <pc:sldMk cId="3725367198" sldId="261"/>
            <ac:spMk id="2" creationId="{438B488D-AAAE-469F-A60C-0D59CA669B41}"/>
          </ac:spMkLst>
        </pc:spChg>
      </pc:sldChg>
      <pc:sldChg chg="modSp mod">
        <pc:chgData name="Darren O'Connor" userId="6303f320-515b-428d-9515-1f5db775ab4e" providerId="ADAL" clId="{0C8528C3-6FAD-45A2-90D2-5FC3CA4C894C}" dt="2026-03-31T13:01:20.071" v="25" actId="207"/>
        <pc:sldMkLst>
          <pc:docMk/>
          <pc:sldMk cId="1761845702" sldId="262"/>
        </pc:sldMkLst>
        <pc:spChg chg="mod">
          <ac:chgData name="Darren O'Connor" userId="6303f320-515b-428d-9515-1f5db775ab4e" providerId="ADAL" clId="{0C8528C3-6FAD-45A2-90D2-5FC3CA4C894C}" dt="2026-03-31T13:01:20.071" v="25" actId="207"/>
          <ac:spMkLst>
            <pc:docMk/>
            <pc:sldMk cId="1761845702" sldId="262"/>
            <ac:spMk id="2" creationId="{80C07DAD-148A-4F6B-963D-5A41CD30E5B1}"/>
          </ac:spMkLst>
        </pc:spChg>
      </pc:sldChg>
      <pc:sldChg chg="modSp mod">
        <pc:chgData name="Darren O'Connor" userId="6303f320-515b-428d-9515-1f5db775ab4e" providerId="ADAL" clId="{0C8528C3-6FAD-45A2-90D2-5FC3CA4C894C}" dt="2026-03-31T13:01:33.657" v="26" actId="207"/>
        <pc:sldMkLst>
          <pc:docMk/>
          <pc:sldMk cId="2120269279" sldId="263"/>
        </pc:sldMkLst>
        <pc:spChg chg="mod">
          <ac:chgData name="Darren O'Connor" userId="6303f320-515b-428d-9515-1f5db775ab4e" providerId="ADAL" clId="{0C8528C3-6FAD-45A2-90D2-5FC3CA4C894C}" dt="2026-03-31T13:01:33.657" v="26" actId="207"/>
          <ac:spMkLst>
            <pc:docMk/>
            <pc:sldMk cId="2120269279" sldId="263"/>
            <ac:spMk id="2" creationId="{CF236756-5801-44B3-8598-80504C341EE1}"/>
          </ac:spMkLst>
        </pc:spChg>
      </pc:sldChg>
      <pc:sldChg chg="modSp mod">
        <pc:chgData name="Darren O'Connor" userId="6303f320-515b-428d-9515-1f5db775ab4e" providerId="ADAL" clId="{0C8528C3-6FAD-45A2-90D2-5FC3CA4C894C}" dt="2026-03-31T13:01:43.527" v="27" actId="207"/>
        <pc:sldMkLst>
          <pc:docMk/>
          <pc:sldMk cId="3820844944" sldId="265"/>
        </pc:sldMkLst>
        <pc:spChg chg="mod">
          <ac:chgData name="Darren O'Connor" userId="6303f320-515b-428d-9515-1f5db775ab4e" providerId="ADAL" clId="{0C8528C3-6FAD-45A2-90D2-5FC3CA4C894C}" dt="2026-03-31T13:01:43.527" v="27" actId="207"/>
          <ac:spMkLst>
            <pc:docMk/>
            <pc:sldMk cId="3820844944" sldId="265"/>
            <ac:spMk id="2" creationId="{084E5310-0456-4062-9231-63C4AC2EFC7D}"/>
          </ac:spMkLst>
        </pc:spChg>
      </pc:sldChg>
      <pc:sldChg chg="modSp mod">
        <pc:chgData name="Darren O'Connor" userId="6303f320-515b-428d-9515-1f5db775ab4e" providerId="ADAL" clId="{0C8528C3-6FAD-45A2-90D2-5FC3CA4C894C}" dt="2026-03-31T13:02:09.378" v="30" actId="207"/>
        <pc:sldMkLst>
          <pc:docMk/>
          <pc:sldMk cId="2211007777" sldId="266"/>
        </pc:sldMkLst>
        <pc:spChg chg="mod">
          <ac:chgData name="Darren O'Connor" userId="6303f320-515b-428d-9515-1f5db775ab4e" providerId="ADAL" clId="{0C8528C3-6FAD-45A2-90D2-5FC3CA4C894C}" dt="2026-03-31T13:02:09.378" v="30" actId="207"/>
          <ac:spMkLst>
            <pc:docMk/>
            <pc:sldMk cId="2211007777" sldId="266"/>
            <ac:spMk id="2" creationId="{FC9F6741-8AC2-492D-8E72-CEBD174C6B45}"/>
          </ac:spMkLst>
        </pc:spChg>
      </pc:sldChg>
      <pc:sldChg chg="modSp mod">
        <pc:chgData name="Darren O'Connor" userId="6303f320-515b-428d-9515-1f5db775ab4e" providerId="ADAL" clId="{0C8528C3-6FAD-45A2-90D2-5FC3CA4C894C}" dt="2026-03-31T13:02:19.852" v="31" actId="207"/>
        <pc:sldMkLst>
          <pc:docMk/>
          <pc:sldMk cId="3794876486" sldId="267"/>
        </pc:sldMkLst>
        <pc:spChg chg="mod">
          <ac:chgData name="Darren O'Connor" userId="6303f320-515b-428d-9515-1f5db775ab4e" providerId="ADAL" clId="{0C8528C3-6FAD-45A2-90D2-5FC3CA4C894C}" dt="2026-03-31T13:02:19.852" v="31" actId="207"/>
          <ac:spMkLst>
            <pc:docMk/>
            <pc:sldMk cId="3794876486" sldId="267"/>
            <ac:spMk id="2" creationId="{6C7D13B1-5588-47FE-B9E1-D9345A852937}"/>
          </ac:spMkLst>
        </pc:spChg>
      </pc:sldChg>
      <pc:sldChg chg="modSp mod">
        <pc:chgData name="Darren O'Connor" userId="6303f320-515b-428d-9515-1f5db775ab4e" providerId="ADAL" clId="{0C8528C3-6FAD-45A2-90D2-5FC3CA4C894C}" dt="2026-03-31T13:02:26.773" v="32" actId="207"/>
        <pc:sldMkLst>
          <pc:docMk/>
          <pc:sldMk cId="1100967097" sldId="268"/>
        </pc:sldMkLst>
        <pc:spChg chg="mod">
          <ac:chgData name="Darren O'Connor" userId="6303f320-515b-428d-9515-1f5db775ab4e" providerId="ADAL" clId="{0C8528C3-6FAD-45A2-90D2-5FC3CA4C894C}" dt="2026-03-31T13:02:26.773" v="32" actId="207"/>
          <ac:spMkLst>
            <pc:docMk/>
            <pc:sldMk cId="1100967097" sldId="268"/>
            <ac:spMk id="2" creationId="{960A1635-AF9E-4C8F-92FC-06A395F0E055}"/>
          </ac:spMkLst>
        </pc:spChg>
      </pc:sldChg>
      <pc:sldChg chg="modSp mod">
        <pc:chgData name="Darren O'Connor" userId="6303f320-515b-428d-9515-1f5db775ab4e" providerId="ADAL" clId="{0C8528C3-6FAD-45A2-90D2-5FC3CA4C894C}" dt="2026-03-31T13:02:34.853" v="33" actId="207"/>
        <pc:sldMkLst>
          <pc:docMk/>
          <pc:sldMk cId="2654982131" sldId="269"/>
        </pc:sldMkLst>
        <pc:spChg chg="mod">
          <ac:chgData name="Darren O'Connor" userId="6303f320-515b-428d-9515-1f5db775ab4e" providerId="ADAL" clId="{0C8528C3-6FAD-45A2-90D2-5FC3CA4C894C}" dt="2026-03-31T13:02:34.853" v="33" actId="207"/>
          <ac:spMkLst>
            <pc:docMk/>
            <pc:sldMk cId="2654982131" sldId="269"/>
            <ac:spMk id="2" creationId="{7B09512A-9DB0-4ADB-8E51-F08333D6E1E2}"/>
          </ac:spMkLst>
        </pc:spChg>
      </pc:sldChg>
      <pc:sldChg chg="modSp mod">
        <pc:chgData name="Darren O'Connor" userId="6303f320-515b-428d-9515-1f5db775ab4e" providerId="ADAL" clId="{0C8528C3-6FAD-45A2-90D2-5FC3CA4C894C}" dt="2026-03-31T13:02:53.126" v="34" actId="207"/>
        <pc:sldMkLst>
          <pc:docMk/>
          <pc:sldMk cId="3567156170" sldId="271"/>
        </pc:sldMkLst>
        <pc:spChg chg="mod">
          <ac:chgData name="Darren O'Connor" userId="6303f320-515b-428d-9515-1f5db775ab4e" providerId="ADAL" clId="{0C8528C3-6FAD-45A2-90D2-5FC3CA4C894C}" dt="2026-03-31T13:02:53.126" v="34" actId="207"/>
          <ac:spMkLst>
            <pc:docMk/>
            <pc:sldMk cId="3567156170" sldId="271"/>
            <ac:spMk id="2" creationId="{5373AB69-93F0-42A0-9259-E2CB12DF6CF7}"/>
          </ac:spMkLst>
        </pc:spChg>
      </pc:sldChg>
      <pc:sldChg chg="modSp mod">
        <pc:chgData name="Darren O'Connor" userId="6303f320-515b-428d-9515-1f5db775ab4e" providerId="ADAL" clId="{0C8528C3-6FAD-45A2-90D2-5FC3CA4C894C}" dt="2026-03-31T13:03:02.231" v="35" actId="207"/>
        <pc:sldMkLst>
          <pc:docMk/>
          <pc:sldMk cId="1678774029" sldId="272"/>
        </pc:sldMkLst>
        <pc:spChg chg="mod">
          <ac:chgData name="Darren O'Connor" userId="6303f320-515b-428d-9515-1f5db775ab4e" providerId="ADAL" clId="{0C8528C3-6FAD-45A2-90D2-5FC3CA4C894C}" dt="2026-03-31T13:03:02.231" v="35" actId="207"/>
          <ac:spMkLst>
            <pc:docMk/>
            <pc:sldMk cId="1678774029" sldId="272"/>
            <ac:spMk id="2" creationId="{284746F3-D09B-4DDC-8B9B-02B405DD6775}"/>
          </ac:spMkLst>
        </pc:spChg>
      </pc:sldChg>
      <pc:sldChg chg="modSp mod">
        <pc:chgData name="Darren O'Connor" userId="6303f320-515b-428d-9515-1f5db775ab4e" providerId="ADAL" clId="{0C8528C3-6FAD-45A2-90D2-5FC3CA4C894C}" dt="2026-03-31T13:03:23.045" v="38" actId="207"/>
        <pc:sldMkLst>
          <pc:docMk/>
          <pc:sldMk cId="2012563543" sldId="273"/>
        </pc:sldMkLst>
        <pc:spChg chg="mod">
          <ac:chgData name="Darren O'Connor" userId="6303f320-515b-428d-9515-1f5db775ab4e" providerId="ADAL" clId="{0C8528C3-6FAD-45A2-90D2-5FC3CA4C894C}" dt="2026-03-31T13:03:23.045" v="38" actId="207"/>
          <ac:spMkLst>
            <pc:docMk/>
            <pc:sldMk cId="2012563543" sldId="273"/>
            <ac:spMk id="2" creationId="{5B1F0396-9C2C-4A7D-B136-68C1363336E2}"/>
          </ac:spMkLst>
        </pc:spChg>
      </pc:sldChg>
      <pc:sldChg chg="modSp mod">
        <pc:chgData name="Darren O'Connor" userId="6303f320-515b-428d-9515-1f5db775ab4e" providerId="ADAL" clId="{0C8528C3-6FAD-45A2-90D2-5FC3CA4C894C}" dt="2026-03-31T13:03:30.403" v="39" actId="207"/>
        <pc:sldMkLst>
          <pc:docMk/>
          <pc:sldMk cId="1248733881" sldId="274"/>
        </pc:sldMkLst>
        <pc:spChg chg="mod">
          <ac:chgData name="Darren O'Connor" userId="6303f320-515b-428d-9515-1f5db775ab4e" providerId="ADAL" clId="{0C8528C3-6FAD-45A2-90D2-5FC3CA4C894C}" dt="2026-03-31T13:03:30.403" v="39" actId="207"/>
          <ac:spMkLst>
            <pc:docMk/>
            <pc:sldMk cId="1248733881" sldId="274"/>
            <ac:spMk id="2" creationId="{793D43EC-D6E5-4672-B8BC-B5D11D0AD63F}"/>
          </ac:spMkLst>
        </pc:spChg>
      </pc:sldChg>
      <pc:sldChg chg="modSp mod">
        <pc:chgData name="Darren O'Connor" userId="6303f320-515b-428d-9515-1f5db775ab4e" providerId="ADAL" clId="{0C8528C3-6FAD-45A2-90D2-5FC3CA4C894C}" dt="2026-03-31T13:03:40.557" v="40" actId="207"/>
        <pc:sldMkLst>
          <pc:docMk/>
          <pc:sldMk cId="890678421" sldId="275"/>
        </pc:sldMkLst>
        <pc:spChg chg="mod">
          <ac:chgData name="Darren O'Connor" userId="6303f320-515b-428d-9515-1f5db775ab4e" providerId="ADAL" clId="{0C8528C3-6FAD-45A2-90D2-5FC3CA4C894C}" dt="2026-03-31T13:03:40.557" v="40" actId="207"/>
          <ac:spMkLst>
            <pc:docMk/>
            <pc:sldMk cId="890678421" sldId="275"/>
            <ac:spMk id="2" creationId="{12144A24-57BF-4AD2-BB94-FA82A3480DF1}"/>
          </ac:spMkLst>
        </pc:spChg>
      </pc:sldChg>
      <pc:sldChg chg="modSp mod">
        <pc:chgData name="Darren O'Connor" userId="6303f320-515b-428d-9515-1f5db775ab4e" providerId="ADAL" clId="{0C8528C3-6FAD-45A2-90D2-5FC3CA4C894C}" dt="2026-03-31T13:03:46.961" v="41" actId="207"/>
        <pc:sldMkLst>
          <pc:docMk/>
          <pc:sldMk cId="3578167142" sldId="276"/>
        </pc:sldMkLst>
        <pc:spChg chg="mod">
          <ac:chgData name="Darren O'Connor" userId="6303f320-515b-428d-9515-1f5db775ab4e" providerId="ADAL" clId="{0C8528C3-6FAD-45A2-90D2-5FC3CA4C894C}" dt="2026-03-31T13:03:46.961" v="41" actId="207"/>
          <ac:spMkLst>
            <pc:docMk/>
            <pc:sldMk cId="3578167142" sldId="276"/>
            <ac:spMk id="2" creationId="{E7ED932F-5F3C-4785-86D2-DD55BDCA9CD7}"/>
          </ac:spMkLst>
        </pc:spChg>
      </pc:sldChg>
      <pc:sldChg chg="modSp mod">
        <pc:chgData name="Darren O'Connor" userId="6303f320-515b-428d-9515-1f5db775ab4e" providerId="ADAL" clId="{0C8528C3-6FAD-45A2-90D2-5FC3CA4C894C}" dt="2026-03-31T13:04:04.340" v="42" actId="207"/>
        <pc:sldMkLst>
          <pc:docMk/>
          <pc:sldMk cId="3738106152" sldId="277"/>
        </pc:sldMkLst>
        <pc:spChg chg="mod">
          <ac:chgData name="Darren O'Connor" userId="6303f320-515b-428d-9515-1f5db775ab4e" providerId="ADAL" clId="{0C8528C3-6FAD-45A2-90D2-5FC3CA4C894C}" dt="2026-03-31T13:04:04.340" v="42" actId="207"/>
          <ac:spMkLst>
            <pc:docMk/>
            <pc:sldMk cId="3738106152" sldId="277"/>
            <ac:spMk id="2" creationId="{7225B537-C599-41CA-B317-FB05E5C70407}"/>
          </ac:spMkLst>
        </pc:spChg>
      </pc:sldChg>
      <pc:sldChg chg="modSp mod">
        <pc:chgData name="Darren O'Connor" userId="6303f320-515b-428d-9515-1f5db775ab4e" providerId="ADAL" clId="{0C8528C3-6FAD-45A2-90D2-5FC3CA4C894C}" dt="2026-03-31T13:04:18.300" v="43" actId="207"/>
        <pc:sldMkLst>
          <pc:docMk/>
          <pc:sldMk cId="3186771226" sldId="278"/>
        </pc:sldMkLst>
        <pc:spChg chg="mod">
          <ac:chgData name="Darren O'Connor" userId="6303f320-515b-428d-9515-1f5db775ab4e" providerId="ADAL" clId="{0C8528C3-6FAD-45A2-90D2-5FC3CA4C894C}" dt="2026-03-31T13:04:18.300" v="43" actId="207"/>
          <ac:spMkLst>
            <pc:docMk/>
            <pc:sldMk cId="3186771226" sldId="278"/>
            <ac:spMk id="2" creationId="{DAE00D68-8823-4312-A489-50EFB5CD1955}"/>
          </ac:spMkLst>
        </pc:spChg>
      </pc:sldChg>
      <pc:sldChg chg="modSp mod">
        <pc:chgData name="Darren O'Connor" userId="6303f320-515b-428d-9515-1f5db775ab4e" providerId="ADAL" clId="{0C8528C3-6FAD-45A2-90D2-5FC3CA4C894C}" dt="2026-03-31T13:00:07.511" v="5" actId="207"/>
        <pc:sldMkLst>
          <pc:docMk/>
          <pc:sldMk cId="3285420647" sldId="279"/>
        </pc:sldMkLst>
        <pc:spChg chg="mod">
          <ac:chgData name="Darren O'Connor" userId="6303f320-515b-428d-9515-1f5db775ab4e" providerId="ADAL" clId="{0C8528C3-6FAD-45A2-90D2-5FC3CA4C894C}" dt="2026-03-31T13:00:07.511" v="5" actId="207"/>
          <ac:spMkLst>
            <pc:docMk/>
            <pc:sldMk cId="3285420647" sldId="279"/>
            <ac:spMk id="2" creationId="{7CE6EBCF-0990-4607-B20D-1FF5789DA542}"/>
          </ac:spMkLst>
        </pc:spChg>
      </pc:sldChg>
      <pc:sldChg chg="modSp mod">
        <pc:chgData name="Darren O'Connor" userId="6303f320-515b-428d-9515-1f5db775ab4e" providerId="ADAL" clId="{0C8528C3-6FAD-45A2-90D2-5FC3CA4C894C}" dt="2026-03-31T13:05:22.410" v="48" actId="207"/>
        <pc:sldMkLst>
          <pc:docMk/>
          <pc:sldMk cId="31680610" sldId="281"/>
        </pc:sldMkLst>
        <pc:spChg chg="mod">
          <ac:chgData name="Darren O'Connor" userId="6303f320-515b-428d-9515-1f5db775ab4e" providerId="ADAL" clId="{0C8528C3-6FAD-45A2-90D2-5FC3CA4C894C}" dt="2026-03-31T13:05:22.410" v="48" actId="207"/>
          <ac:spMkLst>
            <pc:docMk/>
            <pc:sldMk cId="31680610" sldId="281"/>
            <ac:spMk id="2" creationId="{1C33508A-7686-4759-99BF-F38966112AAE}"/>
          </ac:spMkLst>
        </pc:spChg>
      </pc:sldChg>
      <pc:sldChg chg="modSp mod">
        <pc:chgData name="Darren O'Connor" userId="6303f320-515b-428d-9515-1f5db775ab4e" providerId="ADAL" clId="{0C8528C3-6FAD-45A2-90D2-5FC3CA4C894C}" dt="2026-03-31T13:01:51.283" v="28" actId="207"/>
        <pc:sldMkLst>
          <pc:docMk/>
          <pc:sldMk cId="498946748" sldId="282"/>
        </pc:sldMkLst>
        <pc:spChg chg="mod">
          <ac:chgData name="Darren O'Connor" userId="6303f320-515b-428d-9515-1f5db775ab4e" providerId="ADAL" clId="{0C8528C3-6FAD-45A2-90D2-5FC3CA4C894C}" dt="2026-03-31T13:01:51.283" v="28" actId="207"/>
          <ac:spMkLst>
            <pc:docMk/>
            <pc:sldMk cId="498946748" sldId="282"/>
            <ac:spMk id="2" creationId="{DEF60106-A1AE-42B9-9304-10509E11E096}"/>
          </ac:spMkLst>
        </pc:spChg>
      </pc:sldChg>
      <pc:sldChg chg="modSp mod">
        <pc:chgData name="Darren O'Connor" userId="6303f320-515b-428d-9515-1f5db775ab4e" providerId="ADAL" clId="{0C8528C3-6FAD-45A2-90D2-5FC3CA4C894C}" dt="2026-03-31T13:01:59.872" v="29" actId="207"/>
        <pc:sldMkLst>
          <pc:docMk/>
          <pc:sldMk cId="1334697008" sldId="283"/>
        </pc:sldMkLst>
        <pc:spChg chg="mod">
          <ac:chgData name="Darren O'Connor" userId="6303f320-515b-428d-9515-1f5db775ab4e" providerId="ADAL" clId="{0C8528C3-6FAD-45A2-90D2-5FC3CA4C894C}" dt="2026-03-31T13:01:59.872" v="29" actId="207"/>
          <ac:spMkLst>
            <pc:docMk/>
            <pc:sldMk cId="1334697008" sldId="283"/>
            <ac:spMk id="2" creationId="{BA6C132F-76A8-4A0F-8A0B-5A4972178722}"/>
          </ac:spMkLst>
        </pc:spChg>
      </pc:sldChg>
      <pc:sldChg chg="modSp mod">
        <pc:chgData name="Darren O'Connor" userId="6303f320-515b-428d-9515-1f5db775ab4e" providerId="ADAL" clId="{0C8528C3-6FAD-45A2-90D2-5FC3CA4C894C}" dt="2026-03-31T13:03:09.319" v="36" actId="207"/>
        <pc:sldMkLst>
          <pc:docMk/>
          <pc:sldMk cId="3462354609" sldId="284"/>
        </pc:sldMkLst>
        <pc:spChg chg="mod">
          <ac:chgData name="Darren O'Connor" userId="6303f320-515b-428d-9515-1f5db775ab4e" providerId="ADAL" clId="{0C8528C3-6FAD-45A2-90D2-5FC3CA4C894C}" dt="2026-03-31T13:03:09.319" v="36" actId="207"/>
          <ac:spMkLst>
            <pc:docMk/>
            <pc:sldMk cId="3462354609" sldId="284"/>
            <ac:spMk id="2" creationId="{5C95B65E-3371-4750-9A86-9EC16A20B34C}"/>
          </ac:spMkLst>
        </pc:spChg>
      </pc:sldChg>
      <pc:sldChg chg="modSp mod">
        <pc:chgData name="Darren O'Connor" userId="6303f320-515b-428d-9515-1f5db775ab4e" providerId="ADAL" clId="{0C8528C3-6FAD-45A2-90D2-5FC3CA4C894C}" dt="2026-03-31T13:03:16.424" v="37" actId="207"/>
        <pc:sldMkLst>
          <pc:docMk/>
          <pc:sldMk cId="1780427605" sldId="285"/>
        </pc:sldMkLst>
        <pc:spChg chg="mod">
          <ac:chgData name="Darren O'Connor" userId="6303f320-515b-428d-9515-1f5db775ab4e" providerId="ADAL" clId="{0C8528C3-6FAD-45A2-90D2-5FC3CA4C894C}" dt="2026-03-31T13:03:16.424" v="37" actId="207"/>
          <ac:spMkLst>
            <pc:docMk/>
            <pc:sldMk cId="1780427605" sldId="285"/>
            <ac:spMk id="2" creationId="{78EDC0CD-77BB-4F31-9978-8274E47F2AB6}"/>
          </ac:spMkLst>
        </pc:spChg>
      </pc:sldChg>
      <pc:sldChg chg="modSp mod">
        <pc:chgData name="Darren O'Connor" userId="6303f320-515b-428d-9515-1f5db775ab4e" providerId="ADAL" clId="{0C8528C3-6FAD-45A2-90D2-5FC3CA4C894C}" dt="2026-03-31T12:59:10.666" v="0" actId="207"/>
        <pc:sldMkLst>
          <pc:docMk/>
          <pc:sldMk cId="946641649" sldId="286"/>
        </pc:sldMkLst>
        <pc:spChg chg="mod">
          <ac:chgData name="Darren O'Connor" userId="6303f320-515b-428d-9515-1f5db775ab4e" providerId="ADAL" clId="{0C8528C3-6FAD-45A2-90D2-5FC3CA4C894C}" dt="2026-03-31T12:59:10.666" v="0" actId="207"/>
          <ac:spMkLst>
            <pc:docMk/>
            <pc:sldMk cId="946641649" sldId="286"/>
            <ac:spMk id="2" creationId="{57F51458-1E49-4738-88D0-854089B87FCC}"/>
          </ac:spMkLst>
        </pc:spChg>
      </pc:sldChg>
      <pc:sldChg chg="modSp mod">
        <pc:chgData name="Darren O'Connor" userId="6303f320-515b-428d-9515-1f5db775ab4e" providerId="ADAL" clId="{0C8528C3-6FAD-45A2-90D2-5FC3CA4C894C}" dt="2026-03-31T12:59:28.852" v="2" actId="207"/>
        <pc:sldMkLst>
          <pc:docMk/>
          <pc:sldMk cId="3238580650" sldId="287"/>
        </pc:sldMkLst>
        <pc:spChg chg="mod">
          <ac:chgData name="Darren O'Connor" userId="6303f320-515b-428d-9515-1f5db775ab4e" providerId="ADAL" clId="{0C8528C3-6FAD-45A2-90D2-5FC3CA4C894C}" dt="2026-03-31T12:59:28.852" v="2" actId="207"/>
          <ac:spMkLst>
            <pc:docMk/>
            <pc:sldMk cId="3238580650" sldId="287"/>
            <ac:spMk id="2" creationId="{A2137F1B-4831-4A6A-9D78-C72375288EC4}"/>
          </ac:spMkLst>
        </pc:spChg>
      </pc:sldChg>
      <pc:sldChg chg="modSp mod">
        <pc:chgData name="Darren O'Connor" userId="6303f320-515b-428d-9515-1f5db775ab4e" providerId="ADAL" clId="{0C8528C3-6FAD-45A2-90D2-5FC3CA4C894C}" dt="2026-03-31T12:59:39.660" v="3" actId="207"/>
        <pc:sldMkLst>
          <pc:docMk/>
          <pc:sldMk cId="3770150567" sldId="288"/>
        </pc:sldMkLst>
        <pc:spChg chg="mod">
          <ac:chgData name="Darren O'Connor" userId="6303f320-515b-428d-9515-1f5db775ab4e" providerId="ADAL" clId="{0C8528C3-6FAD-45A2-90D2-5FC3CA4C894C}" dt="2026-03-31T12:59:39.660" v="3" actId="207"/>
          <ac:spMkLst>
            <pc:docMk/>
            <pc:sldMk cId="3770150567" sldId="288"/>
            <ac:spMk id="2" creationId="{57F51458-1E49-4738-88D0-854089B87FCC}"/>
          </ac:spMkLst>
        </pc:spChg>
      </pc:sldChg>
      <pc:sldChg chg="modSp mod">
        <pc:chgData name="Darren O'Connor" userId="6303f320-515b-428d-9515-1f5db775ab4e" providerId="ADAL" clId="{0C8528C3-6FAD-45A2-90D2-5FC3CA4C894C}" dt="2026-03-31T13:00:56.745" v="22" actId="207"/>
        <pc:sldMkLst>
          <pc:docMk/>
          <pc:sldMk cId="2951793499" sldId="289"/>
        </pc:sldMkLst>
        <pc:spChg chg="mod">
          <ac:chgData name="Darren O'Connor" userId="6303f320-515b-428d-9515-1f5db775ab4e" providerId="ADAL" clId="{0C8528C3-6FAD-45A2-90D2-5FC3CA4C894C}" dt="2026-03-31T13:00:56.745" v="22" actId="207"/>
          <ac:spMkLst>
            <pc:docMk/>
            <pc:sldMk cId="2951793499" sldId="289"/>
            <ac:spMk id="2" creationId="{C31CD750-FC11-4E9A-81F7-BDA9908E1DD9}"/>
          </ac:spMkLst>
        </pc:spChg>
      </pc:sldChg>
      <pc:sldChg chg="modSp mod">
        <pc:chgData name="Darren O'Connor" userId="6303f320-515b-428d-9515-1f5db775ab4e" providerId="ADAL" clId="{0C8528C3-6FAD-45A2-90D2-5FC3CA4C894C}" dt="2026-03-31T13:01:05.651" v="23" actId="207"/>
        <pc:sldMkLst>
          <pc:docMk/>
          <pc:sldMk cId="2803637793" sldId="290"/>
        </pc:sldMkLst>
        <pc:spChg chg="mod">
          <ac:chgData name="Darren O'Connor" userId="6303f320-515b-428d-9515-1f5db775ab4e" providerId="ADAL" clId="{0C8528C3-6FAD-45A2-90D2-5FC3CA4C894C}" dt="2026-03-31T13:01:05.651" v="23" actId="207"/>
          <ac:spMkLst>
            <pc:docMk/>
            <pc:sldMk cId="2803637793" sldId="290"/>
            <ac:spMk id="2" creationId="{412DB98D-90DE-4D66-8C87-6EA4DDCA0437}"/>
          </ac:spMkLst>
        </pc:spChg>
      </pc:sldChg>
      <pc:sldChg chg="modSp mod">
        <pc:chgData name="Darren O'Connor" userId="6303f320-515b-428d-9515-1f5db775ab4e" providerId="ADAL" clId="{0C8528C3-6FAD-45A2-90D2-5FC3CA4C894C}" dt="2026-03-31T13:01:13.039" v="24" actId="207"/>
        <pc:sldMkLst>
          <pc:docMk/>
          <pc:sldMk cId="812741833" sldId="291"/>
        </pc:sldMkLst>
        <pc:spChg chg="mod">
          <ac:chgData name="Darren O'Connor" userId="6303f320-515b-428d-9515-1f5db775ab4e" providerId="ADAL" clId="{0C8528C3-6FAD-45A2-90D2-5FC3CA4C894C}" dt="2026-03-31T13:01:13.039" v="24" actId="207"/>
          <ac:spMkLst>
            <pc:docMk/>
            <pc:sldMk cId="812741833" sldId="291"/>
            <ac:spMk id="2" creationId="{F75D8A84-6CE5-40E1-A82C-B5BCC12E9DC8}"/>
          </ac:spMkLst>
        </pc:spChg>
      </pc:sldChg>
      <pc:sldChg chg="modSp mod">
        <pc:chgData name="Darren O'Connor" userId="6303f320-515b-428d-9515-1f5db775ab4e" providerId="ADAL" clId="{0C8528C3-6FAD-45A2-90D2-5FC3CA4C894C}" dt="2026-03-31T13:04:29.407" v="44" actId="207"/>
        <pc:sldMkLst>
          <pc:docMk/>
          <pc:sldMk cId="3789675055" sldId="292"/>
        </pc:sldMkLst>
        <pc:spChg chg="mod">
          <ac:chgData name="Darren O'Connor" userId="6303f320-515b-428d-9515-1f5db775ab4e" providerId="ADAL" clId="{0C8528C3-6FAD-45A2-90D2-5FC3CA4C894C}" dt="2026-03-31T13:04:29.407" v="44" actId="207"/>
          <ac:spMkLst>
            <pc:docMk/>
            <pc:sldMk cId="3789675055" sldId="292"/>
            <ac:spMk id="2" creationId="{C8A9D23B-F5DC-4947-A4EB-40812B1552C8}"/>
          </ac:spMkLst>
        </pc:spChg>
      </pc:sldChg>
      <pc:sldChg chg="modSp mod">
        <pc:chgData name="Darren O'Connor" userId="6303f320-515b-428d-9515-1f5db775ab4e" providerId="ADAL" clId="{0C8528C3-6FAD-45A2-90D2-5FC3CA4C894C}" dt="2026-03-31T13:04:42.265" v="45" actId="207"/>
        <pc:sldMkLst>
          <pc:docMk/>
          <pc:sldMk cId="3612958071" sldId="293"/>
        </pc:sldMkLst>
        <pc:spChg chg="mod">
          <ac:chgData name="Darren O'Connor" userId="6303f320-515b-428d-9515-1f5db775ab4e" providerId="ADAL" clId="{0C8528C3-6FAD-45A2-90D2-5FC3CA4C894C}" dt="2026-03-31T13:04:42.265" v="45" actId="207"/>
          <ac:spMkLst>
            <pc:docMk/>
            <pc:sldMk cId="3612958071" sldId="293"/>
            <ac:spMk id="2" creationId="{8FD87890-01AD-474F-97FA-D2A104394DC9}"/>
          </ac:spMkLst>
        </pc:spChg>
      </pc:sldChg>
      <pc:sldChg chg="del">
        <pc:chgData name="Darren O'Connor" userId="6303f320-515b-428d-9515-1f5db775ab4e" providerId="ADAL" clId="{0C8528C3-6FAD-45A2-90D2-5FC3CA4C894C}" dt="2026-03-31T13:05:13.687" v="47" actId="47"/>
        <pc:sldMkLst>
          <pc:docMk/>
          <pc:sldMk cId="568526344" sldId="537"/>
        </pc:sldMkLst>
      </pc:sldChg>
      <pc:sldChg chg="modSp mod">
        <pc:chgData name="Darren O'Connor" userId="6303f320-515b-428d-9515-1f5db775ab4e" providerId="ADAL" clId="{0C8528C3-6FAD-45A2-90D2-5FC3CA4C894C}" dt="2026-03-31T13:04:54.326" v="46" actId="207"/>
        <pc:sldMkLst>
          <pc:docMk/>
          <pc:sldMk cId="1010560963" sldId="919"/>
        </pc:sldMkLst>
        <pc:spChg chg="mod">
          <ac:chgData name="Darren O'Connor" userId="6303f320-515b-428d-9515-1f5db775ab4e" providerId="ADAL" clId="{0C8528C3-6FAD-45A2-90D2-5FC3CA4C894C}" dt="2026-03-31T13:04:54.326" v="46" actId="207"/>
          <ac:spMkLst>
            <pc:docMk/>
            <pc:sldMk cId="1010560963" sldId="919"/>
            <ac:spMk id="6" creationId="{D71CA4B9-251A-4C65-9ECE-A1112B729BF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AB4FD0-9942-4BF0-93AC-79B474B2DEBF}" type="doc">
      <dgm:prSet loTypeId="urn:microsoft.com/office/officeart/2005/8/layout/venn1" loCatId="relationship" qsTypeId="urn:microsoft.com/office/officeart/2005/8/quickstyle/3d3" qsCatId="3D" csTypeId="urn:microsoft.com/office/officeart/2005/8/colors/accent5_5" csCatId="accent5" phldr="1"/>
      <dgm:spPr/>
    </dgm:pt>
    <dgm:pt modelId="{7F559CE2-153A-41AD-88FE-ACD327E12F34}">
      <dgm:prSet phldrT="[Text]"/>
      <dgm:spPr/>
      <dgm:t>
        <a:bodyPr/>
        <a:lstStyle/>
        <a:p>
          <a:r>
            <a:rPr lang="en-GB" dirty="0"/>
            <a:t>Outdoor activities</a:t>
          </a:r>
        </a:p>
      </dgm:t>
    </dgm:pt>
    <dgm:pt modelId="{EB76FD88-708C-46CF-BA25-AAD56F45F5B6}" type="parTrans" cxnId="{4B7B69CA-D0EF-49A5-8781-F67AF6F9A56F}">
      <dgm:prSet/>
      <dgm:spPr/>
      <dgm:t>
        <a:bodyPr/>
        <a:lstStyle/>
        <a:p>
          <a:endParaRPr lang="en-GB"/>
        </a:p>
      </dgm:t>
    </dgm:pt>
    <dgm:pt modelId="{6E0A9844-32FC-4D13-AD24-691922D0A9D2}" type="sibTrans" cxnId="{4B7B69CA-D0EF-49A5-8781-F67AF6F9A56F}">
      <dgm:prSet/>
      <dgm:spPr/>
      <dgm:t>
        <a:bodyPr/>
        <a:lstStyle/>
        <a:p>
          <a:endParaRPr lang="en-GB"/>
        </a:p>
      </dgm:t>
    </dgm:pt>
    <dgm:pt modelId="{30471C2A-666F-4B2F-AE67-E050E851AE47}">
      <dgm:prSet phldrT="[Text]"/>
      <dgm:spPr/>
      <dgm:t>
        <a:bodyPr/>
        <a:lstStyle/>
        <a:p>
          <a:r>
            <a:rPr lang="en-GB" dirty="0"/>
            <a:t>Environmental education</a:t>
          </a:r>
        </a:p>
      </dgm:t>
    </dgm:pt>
    <dgm:pt modelId="{510D4786-89D3-49C8-9D27-FDF57C932957}" type="parTrans" cxnId="{1499CC0F-8717-4A96-87F4-9A140A36B835}">
      <dgm:prSet/>
      <dgm:spPr/>
      <dgm:t>
        <a:bodyPr/>
        <a:lstStyle/>
        <a:p>
          <a:endParaRPr lang="en-GB"/>
        </a:p>
      </dgm:t>
    </dgm:pt>
    <dgm:pt modelId="{A19BE7D6-755A-44C5-928A-5B2C3C1E33E6}" type="sibTrans" cxnId="{1499CC0F-8717-4A96-87F4-9A140A36B835}">
      <dgm:prSet/>
      <dgm:spPr/>
      <dgm:t>
        <a:bodyPr/>
        <a:lstStyle/>
        <a:p>
          <a:endParaRPr lang="en-GB"/>
        </a:p>
      </dgm:t>
    </dgm:pt>
    <dgm:pt modelId="{2248694E-412B-473D-9817-CB956FC8721E}">
      <dgm:prSet phldrT="[Text]"/>
      <dgm:spPr/>
      <dgm:t>
        <a:bodyPr/>
        <a:lstStyle/>
        <a:p>
          <a:r>
            <a:rPr lang="en-GB" dirty="0"/>
            <a:t>Personal and social development</a:t>
          </a:r>
        </a:p>
      </dgm:t>
    </dgm:pt>
    <dgm:pt modelId="{EB505DDC-6132-4605-8B06-747A419105A2}" type="parTrans" cxnId="{3E8936AB-8D7E-4ABE-B05D-334BFFB949D2}">
      <dgm:prSet/>
      <dgm:spPr/>
      <dgm:t>
        <a:bodyPr/>
        <a:lstStyle/>
        <a:p>
          <a:endParaRPr lang="en-GB"/>
        </a:p>
      </dgm:t>
    </dgm:pt>
    <dgm:pt modelId="{FD607896-D2CF-474A-9F1D-8580BB8C157B}" type="sibTrans" cxnId="{3E8936AB-8D7E-4ABE-B05D-334BFFB949D2}">
      <dgm:prSet/>
      <dgm:spPr/>
      <dgm:t>
        <a:bodyPr/>
        <a:lstStyle/>
        <a:p>
          <a:endParaRPr lang="en-GB"/>
        </a:p>
      </dgm:t>
    </dgm:pt>
    <dgm:pt modelId="{F6686A14-262B-409E-8CF2-4BC58935C8BC}" type="pres">
      <dgm:prSet presAssocID="{6FAB4FD0-9942-4BF0-93AC-79B474B2DEBF}" presName="compositeShape" presStyleCnt="0">
        <dgm:presLayoutVars>
          <dgm:chMax val="7"/>
          <dgm:dir/>
          <dgm:resizeHandles val="exact"/>
        </dgm:presLayoutVars>
      </dgm:prSet>
      <dgm:spPr/>
    </dgm:pt>
    <dgm:pt modelId="{9604A455-4886-47D7-94CA-FF107C9D88C7}" type="pres">
      <dgm:prSet presAssocID="{7F559CE2-153A-41AD-88FE-ACD327E12F34}" presName="circ1" presStyleLbl="vennNode1" presStyleIdx="0" presStyleCnt="3" custLinFactNeighborX="12939" custLinFactNeighborY="2915"/>
      <dgm:spPr/>
    </dgm:pt>
    <dgm:pt modelId="{AF772E8D-6ABC-498D-846A-88877AA4A6B0}" type="pres">
      <dgm:prSet presAssocID="{7F559CE2-153A-41AD-88FE-ACD327E12F34}" presName="circ1Tx" presStyleLbl="revTx" presStyleIdx="0" presStyleCnt="0">
        <dgm:presLayoutVars>
          <dgm:chMax val="0"/>
          <dgm:chPref val="0"/>
          <dgm:bulletEnabled val="1"/>
        </dgm:presLayoutVars>
      </dgm:prSet>
      <dgm:spPr/>
    </dgm:pt>
    <dgm:pt modelId="{6E6F0D19-F222-4E32-B5CD-2B9106E5B237}" type="pres">
      <dgm:prSet presAssocID="{30471C2A-666F-4B2F-AE67-E050E851AE47}" presName="circ2" presStyleLbl="vennNode1" presStyleIdx="1" presStyleCnt="3" custLinFactNeighborX="-1115"/>
      <dgm:spPr/>
    </dgm:pt>
    <dgm:pt modelId="{D92ABF64-F682-4956-A3CC-2BEE28F524C6}" type="pres">
      <dgm:prSet presAssocID="{30471C2A-666F-4B2F-AE67-E050E851AE47}" presName="circ2Tx" presStyleLbl="revTx" presStyleIdx="0" presStyleCnt="0">
        <dgm:presLayoutVars>
          <dgm:chMax val="0"/>
          <dgm:chPref val="0"/>
          <dgm:bulletEnabled val="1"/>
        </dgm:presLayoutVars>
      </dgm:prSet>
      <dgm:spPr/>
    </dgm:pt>
    <dgm:pt modelId="{CD6A0D5E-7768-4B13-AA91-7426AF09F946}" type="pres">
      <dgm:prSet presAssocID="{2248694E-412B-473D-9817-CB956FC8721E}" presName="circ3" presStyleLbl="vennNode1" presStyleIdx="2" presStyleCnt="3" custLinFactNeighborX="19539" custLinFactNeighborY="-2286"/>
      <dgm:spPr/>
    </dgm:pt>
    <dgm:pt modelId="{14929B44-62C7-4B37-A598-38EE27170840}" type="pres">
      <dgm:prSet presAssocID="{2248694E-412B-473D-9817-CB956FC8721E}" presName="circ3Tx" presStyleLbl="revTx" presStyleIdx="0" presStyleCnt="0">
        <dgm:presLayoutVars>
          <dgm:chMax val="0"/>
          <dgm:chPref val="0"/>
          <dgm:bulletEnabled val="1"/>
        </dgm:presLayoutVars>
      </dgm:prSet>
      <dgm:spPr/>
    </dgm:pt>
  </dgm:ptLst>
  <dgm:cxnLst>
    <dgm:cxn modelId="{1499CC0F-8717-4A96-87F4-9A140A36B835}" srcId="{6FAB4FD0-9942-4BF0-93AC-79B474B2DEBF}" destId="{30471C2A-666F-4B2F-AE67-E050E851AE47}" srcOrd="1" destOrd="0" parTransId="{510D4786-89D3-49C8-9D27-FDF57C932957}" sibTransId="{A19BE7D6-755A-44C5-928A-5B2C3C1E33E6}"/>
    <dgm:cxn modelId="{97D6721B-7CC2-47DA-BD25-2D19018B0AF0}" type="presOf" srcId="{2248694E-412B-473D-9817-CB956FC8721E}" destId="{14929B44-62C7-4B37-A598-38EE27170840}" srcOrd="1" destOrd="0" presId="urn:microsoft.com/office/officeart/2005/8/layout/venn1"/>
    <dgm:cxn modelId="{1C7B0631-2064-4547-9E56-120F555323ED}" type="presOf" srcId="{30471C2A-666F-4B2F-AE67-E050E851AE47}" destId="{D92ABF64-F682-4956-A3CC-2BEE28F524C6}" srcOrd="1" destOrd="0" presId="urn:microsoft.com/office/officeart/2005/8/layout/venn1"/>
    <dgm:cxn modelId="{73090B44-4250-4A21-93B0-CBBE88E0B277}" type="presOf" srcId="{30471C2A-666F-4B2F-AE67-E050E851AE47}" destId="{6E6F0D19-F222-4E32-B5CD-2B9106E5B237}" srcOrd="0" destOrd="0" presId="urn:microsoft.com/office/officeart/2005/8/layout/venn1"/>
    <dgm:cxn modelId="{75D1466D-F9FB-4AE6-81B0-9E05329B09D5}" type="presOf" srcId="{7F559CE2-153A-41AD-88FE-ACD327E12F34}" destId="{AF772E8D-6ABC-498D-846A-88877AA4A6B0}" srcOrd="1" destOrd="0" presId="urn:microsoft.com/office/officeart/2005/8/layout/venn1"/>
    <dgm:cxn modelId="{C19FC977-347D-4DCC-8487-21586D8F5091}" type="presOf" srcId="{7F559CE2-153A-41AD-88FE-ACD327E12F34}" destId="{9604A455-4886-47D7-94CA-FF107C9D88C7}" srcOrd="0" destOrd="0" presId="urn:microsoft.com/office/officeart/2005/8/layout/venn1"/>
    <dgm:cxn modelId="{3E8936AB-8D7E-4ABE-B05D-334BFFB949D2}" srcId="{6FAB4FD0-9942-4BF0-93AC-79B474B2DEBF}" destId="{2248694E-412B-473D-9817-CB956FC8721E}" srcOrd="2" destOrd="0" parTransId="{EB505DDC-6132-4605-8B06-747A419105A2}" sibTransId="{FD607896-D2CF-474A-9F1D-8580BB8C157B}"/>
    <dgm:cxn modelId="{3B1DC5C9-8FC5-4182-A563-97B497D7C934}" type="presOf" srcId="{2248694E-412B-473D-9817-CB956FC8721E}" destId="{CD6A0D5E-7768-4B13-AA91-7426AF09F946}" srcOrd="0" destOrd="0" presId="urn:microsoft.com/office/officeart/2005/8/layout/venn1"/>
    <dgm:cxn modelId="{4B7B69CA-D0EF-49A5-8781-F67AF6F9A56F}" srcId="{6FAB4FD0-9942-4BF0-93AC-79B474B2DEBF}" destId="{7F559CE2-153A-41AD-88FE-ACD327E12F34}" srcOrd="0" destOrd="0" parTransId="{EB76FD88-708C-46CF-BA25-AAD56F45F5B6}" sibTransId="{6E0A9844-32FC-4D13-AD24-691922D0A9D2}"/>
    <dgm:cxn modelId="{65756EE2-E07E-408D-937A-45DB3D7E449E}" type="presOf" srcId="{6FAB4FD0-9942-4BF0-93AC-79B474B2DEBF}" destId="{F6686A14-262B-409E-8CF2-4BC58935C8BC}" srcOrd="0" destOrd="0" presId="urn:microsoft.com/office/officeart/2005/8/layout/venn1"/>
    <dgm:cxn modelId="{D7F42FA4-9FC1-4665-B0E5-357195F2C5C3}" type="presParOf" srcId="{F6686A14-262B-409E-8CF2-4BC58935C8BC}" destId="{9604A455-4886-47D7-94CA-FF107C9D88C7}" srcOrd="0" destOrd="0" presId="urn:microsoft.com/office/officeart/2005/8/layout/venn1"/>
    <dgm:cxn modelId="{7C4B3989-F016-4CFF-9B3D-1A00D0830933}" type="presParOf" srcId="{F6686A14-262B-409E-8CF2-4BC58935C8BC}" destId="{AF772E8D-6ABC-498D-846A-88877AA4A6B0}" srcOrd="1" destOrd="0" presId="urn:microsoft.com/office/officeart/2005/8/layout/venn1"/>
    <dgm:cxn modelId="{3DD612C4-CE40-4B9F-BF08-A45F73F7088A}" type="presParOf" srcId="{F6686A14-262B-409E-8CF2-4BC58935C8BC}" destId="{6E6F0D19-F222-4E32-B5CD-2B9106E5B237}" srcOrd="2" destOrd="0" presId="urn:microsoft.com/office/officeart/2005/8/layout/venn1"/>
    <dgm:cxn modelId="{91112F5D-46A7-4022-A5AF-B822069B5B59}" type="presParOf" srcId="{F6686A14-262B-409E-8CF2-4BC58935C8BC}" destId="{D92ABF64-F682-4956-A3CC-2BEE28F524C6}" srcOrd="3" destOrd="0" presId="urn:microsoft.com/office/officeart/2005/8/layout/venn1"/>
    <dgm:cxn modelId="{6F6F0AB5-8F1F-4C3C-A5AA-9032E7F7DBFE}" type="presParOf" srcId="{F6686A14-262B-409E-8CF2-4BC58935C8BC}" destId="{CD6A0D5E-7768-4B13-AA91-7426AF09F946}" srcOrd="4" destOrd="0" presId="urn:microsoft.com/office/officeart/2005/8/layout/venn1"/>
    <dgm:cxn modelId="{7A60583A-E45E-4294-82FD-0E6D001086EE}" type="presParOf" srcId="{F6686A14-262B-409E-8CF2-4BC58935C8BC}" destId="{14929B44-62C7-4B37-A598-38EE27170840}"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A1C781-17E5-4535-B41D-ECF68B966008}" type="doc">
      <dgm:prSet loTypeId="urn:microsoft.com/office/officeart/2005/8/layout/pyramid3" loCatId="pyramid" qsTypeId="urn:microsoft.com/office/officeart/2005/8/quickstyle/simple1" qsCatId="simple" csTypeId="urn:microsoft.com/office/officeart/2005/8/colors/accent1_2" csCatId="accent1" phldr="1"/>
      <dgm:spPr/>
    </dgm:pt>
    <dgm:pt modelId="{7C126CAD-327C-455E-B346-B2C7B3AB4637}">
      <dgm:prSet phldrT="[Text]" custT="1"/>
      <dgm:spPr/>
      <dgm:t>
        <a:bodyPr/>
        <a:lstStyle/>
        <a:p>
          <a:pPr algn="ctr"/>
          <a:r>
            <a:rPr lang="en-GB" sz="1200" b="1"/>
            <a:t>Beliefs</a:t>
          </a:r>
          <a:r>
            <a:rPr lang="en-GB" sz="1200"/>
            <a:t> (Statements of personal conviction) </a:t>
          </a:r>
          <a:r>
            <a:rPr lang="en-GB" sz="1200" b="1"/>
            <a:t>Values </a:t>
          </a:r>
          <a:r>
            <a:rPr lang="en-GB" sz="1200"/>
            <a:t>(prized principles of worth)</a:t>
          </a:r>
        </a:p>
      </dgm:t>
    </dgm:pt>
    <dgm:pt modelId="{F60BE606-748A-47E8-BE78-6239CBF0D2B0}" type="parTrans" cxnId="{D6B39C4D-ABC2-490F-AB99-D6EE9EF315E2}">
      <dgm:prSet/>
      <dgm:spPr/>
      <dgm:t>
        <a:bodyPr/>
        <a:lstStyle/>
        <a:p>
          <a:endParaRPr lang="en-GB"/>
        </a:p>
      </dgm:t>
    </dgm:pt>
    <dgm:pt modelId="{66012BA3-536D-49FE-B449-C14D63ACFF59}" type="sibTrans" cxnId="{D6B39C4D-ABC2-490F-AB99-D6EE9EF315E2}">
      <dgm:prSet/>
      <dgm:spPr/>
      <dgm:t>
        <a:bodyPr/>
        <a:lstStyle/>
        <a:p>
          <a:endParaRPr lang="en-GB"/>
        </a:p>
      </dgm:t>
    </dgm:pt>
    <dgm:pt modelId="{F9748273-643C-4EF5-A12F-460CD3F81FD2}">
      <dgm:prSet phldrT="[Text]" custT="1"/>
      <dgm:spPr/>
      <dgm:t>
        <a:bodyPr/>
        <a:lstStyle/>
        <a:p>
          <a:pPr algn="l"/>
          <a:r>
            <a:rPr lang="en-GB" sz="1200" b="1"/>
            <a:t>Opinions </a:t>
          </a:r>
          <a:r>
            <a:rPr lang="en-GB" sz="1200"/>
            <a:t>(personal judgements derived from interpretation of beliefs and values)</a:t>
          </a:r>
        </a:p>
        <a:p>
          <a:pPr algn="l"/>
          <a:r>
            <a:rPr lang="en-GB" sz="1200" b="1"/>
            <a:t>Attitudes</a:t>
          </a:r>
          <a:r>
            <a:rPr lang="en-GB" sz="1200"/>
            <a:t> (predispositions based on opinions and feelings)</a:t>
          </a:r>
        </a:p>
      </dgm:t>
    </dgm:pt>
    <dgm:pt modelId="{8A751974-4192-4000-A0F7-9C112417B4F4}" type="parTrans" cxnId="{2B3A3C16-931C-4F89-B342-F75193B4C9EF}">
      <dgm:prSet/>
      <dgm:spPr/>
      <dgm:t>
        <a:bodyPr/>
        <a:lstStyle/>
        <a:p>
          <a:endParaRPr lang="en-GB"/>
        </a:p>
      </dgm:t>
    </dgm:pt>
    <dgm:pt modelId="{3C8CF729-C246-407A-8F3F-9DEF57FA28F6}" type="sibTrans" cxnId="{2B3A3C16-931C-4F89-B342-F75193B4C9EF}">
      <dgm:prSet/>
      <dgm:spPr/>
      <dgm:t>
        <a:bodyPr/>
        <a:lstStyle/>
        <a:p>
          <a:endParaRPr lang="en-GB"/>
        </a:p>
      </dgm:t>
    </dgm:pt>
    <dgm:pt modelId="{6EB975B9-8DF0-42C8-896A-CBE8C4DE2C19}">
      <dgm:prSet phldrT="[Text]" custT="1"/>
      <dgm:spPr/>
      <dgm:t>
        <a:bodyPr/>
        <a:lstStyle/>
        <a:p>
          <a:r>
            <a:rPr lang="en-GB" sz="1100" b="1"/>
            <a:t>Behaviour</a:t>
          </a:r>
          <a:r>
            <a:rPr lang="en-GB" sz="1100"/>
            <a:t> (response to any situation)</a:t>
          </a:r>
        </a:p>
      </dgm:t>
    </dgm:pt>
    <dgm:pt modelId="{F8A1DAF5-167F-412E-9EEF-04210E8A77F5}" type="parTrans" cxnId="{5E32ED79-DEE4-453E-8E96-B68815373BFE}">
      <dgm:prSet/>
      <dgm:spPr/>
      <dgm:t>
        <a:bodyPr/>
        <a:lstStyle/>
        <a:p>
          <a:endParaRPr lang="en-GB"/>
        </a:p>
      </dgm:t>
    </dgm:pt>
    <dgm:pt modelId="{21DF6407-87B6-4DE9-B65A-6BCB63370952}" type="sibTrans" cxnId="{5E32ED79-DEE4-453E-8E96-B68815373BFE}">
      <dgm:prSet/>
      <dgm:spPr/>
      <dgm:t>
        <a:bodyPr/>
        <a:lstStyle/>
        <a:p>
          <a:endParaRPr lang="en-GB"/>
        </a:p>
      </dgm:t>
    </dgm:pt>
    <dgm:pt modelId="{CC936530-67DB-4443-89FE-80F5AFDBFCC4}" type="pres">
      <dgm:prSet presAssocID="{3AA1C781-17E5-4535-B41D-ECF68B966008}" presName="Name0" presStyleCnt="0">
        <dgm:presLayoutVars>
          <dgm:dir/>
          <dgm:animLvl val="lvl"/>
          <dgm:resizeHandles val="exact"/>
        </dgm:presLayoutVars>
      </dgm:prSet>
      <dgm:spPr/>
    </dgm:pt>
    <dgm:pt modelId="{88BC2086-41EE-4C52-B24B-A7D2613E5D2A}" type="pres">
      <dgm:prSet presAssocID="{7C126CAD-327C-455E-B346-B2C7B3AB4637}" presName="Name8" presStyleCnt="0"/>
      <dgm:spPr/>
    </dgm:pt>
    <dgm:pt modelId="{4B210D48-0485-4913-9F20-F55B8D86907C}" type="pres">
      <dgm:prSet presAssocID="{7C126CAD-327C-455E-B346-B2C7B3AB4637}" presName="level" presStyleLbl="node1" presStyleIdx="0" presStyleCnt="3">
        <dgm:presLayoutVars>
          <dgm:chMax val="1"/>
          <dgm:bulletEnabled val="1"/>
        </dgm:presLayoutVars>
      </dgm:prSet>
      <dgm:spPr/>
    </dgm:pt>
    <dgm:pt modelId="{1A5E0541-1290-4340-8CEA-FAB28DF74AE0}" type="pres">
      <dgm:prSet presAssocID="{7C126CAD-327C-455E-B346-B2C7B3AB4637}" presName="levelTx" presStyleLbl="revTx" presStyleIdx="0" presStyleCnt="0">
        <dgm:presLayoutVars>
          <dgm:chMax val="1"/>
          <dgm:bulletEnabled val="1"/>
        </dgm:presLayoutVars>
      </dgm:prSet>
      <dgm:spPr/>
    </dgm:pt>
    <dgm:pt modelId="{5D9697B2-3EEE-4ED4-B772-5BEBD23AECE6}" type="pres">
      <dgm:prSet presAssocID="{F9748273-643C-4EF5-A12F-460CD3F81FD2}" presName="Name8" presStyleCnt="0"/>
      <dgm:spPr/>
    </dgm:pt>
    <dgm:pt modelId="{96BBAED3-977C-4663-910A-42EBD8EB2E96}" type="pres">
      <dgm:prSet presAssocID="{F9748273-643C-4EF5-A12F-460CD3F81FD2}" presName="level" presStyleLbl="node1" presStyleIdx="1" presStyleCnt="3">
        <dgm:presLayoutVars>
          <dgm:chMax val="1"/>
          <dgm:bulletEnabled val="1"/>
        </dgm:presLayoutVars>
      </dgm:prSet>
      <dgm:spPr/>
    </dgm:pt>
    <dgm:pt modelId="{BC4765C3-61DD-4D83-8735-1ABDC4B57E3C}" type="pres">
      <dgm:prSet presAssocID="{F9748273-643C-4EF5-A12F-460CD3F81FD2}" presName="levelTx" presStyleLbl="revTx" presStyleIdx="0" presStyleCnt="0">
        <dgm:presLayoutVars>
          <dgm:chMax val="1"/>
          <dgm:bulletEnabled val="1"/>
        </dgm:presLayoutVars>
      </dgm:prSet>
      <dgm:spPr/>
    </dgm:pt>
    <dgm:pt modelId="{7D70A807-D6AB-436B-A6D5-1F5F0A585B3E}" type="pres">
      <dgm:prSet presAssocID="{6EB975B9-8DF0-42C8-896A-CBE8C4DE2C19}" presName="Name8" presStyleCnt="0"/>
      <dgm:spPr/>
    </dgm:pt>
    <dgm:pt modelId="{0B4DCB74-1A3D-49D8-B079-A50808F94243}" type="pres">
      <dgm:prSet presAssocID="{6EB975B9-8DF0-42C8-896A-CBE8C4DE2C19}" presName="level" presStyleLbl="node1" presStyleIdx="2" presStyleCnt="3">
        <dgm:presLayoutVars>
          <dgm:chMax val="1"/>
          <dgm:bulletEnabled val="1"/>
        </dgm:presLayoutVars>
      </dgm:prSet>
      <dgm:spPr/>
    </dgm:pt>
    <dgm:pt modelId="{5C3C7E2D-C7B1-4288-B06F-D983A14CF03F}" type="pres">
      <dgm:prSet presAssocID="{6EB975B9-8DF0-42C8-896A-CBE8C4DE2C19}" presName="levelTx" presStyleLbl="revTx" presStyleIdx="0" presStyleCnt="0">
        <dgm:presLayoutVars>
          <dgm:chMax val="1"/>
          <dgm:bulletEnabled val="1"/>
        </dgm:presLayoutVars>
      </dgm:prSet>
      <dgm:spPr/>
    </dgm:pt>
  </dgm:ptLst>
  <dgm:cxnLst>
    <dgm:cxn modelId="{606E7C09-5D5C-4919-80F5-5C40BE8225AA}" type="presOf" srcId="{3AA1C781-17E5-4535-B41D-ECF68B966008}" destId="{CC936530-67DB-4443-89FE-80F5AFDBFCC4}" srcOrd="0" destOrd="0" presId="urn:microsoft.com/office/officeart/2005/8/layout/pyramid3"/>
    <dgm:cxn modelId="{62138F0D-678A-41DB-A3E3-DE3F4D23CECC}" type="presOf" srcId="{F9748273-643C-4EF5-A12F-460CD3F81FD2}" destId="{BC4765C3-61DD-4D83-8735-1ABDC4B57E3C}" srcOrd="1" destOrd="0" presId="urn:microsoft.com/office/officeart/2005/8/layout/pyramid3"/>
    <dgm:cxn modelId="{2B3A3C16-931C-4F89-B342-F75193B4C9EF}" srcId="{3AA1C781-17E5-4535-B41D-ECF68B966008}" destId="{F9748273-643C-4EF5-A12F-460CD3F81FD2}" srcOrd="1" destOrd="0" parTransId="{8A751974-4192-4000-A0F7-9C112417B4F4}" sibTransId="{3C8CF729-C246-407A-8F3F-9DEF57FA28F6}"/>
    <dgm:cxn modelId="{3D9A0328-6B4B-43E2-A2E3-E14F895EB82F}" type="presOf" srcId="{7C126CAD-327C-455E-B346-B2C7B3AB4637}" destId="{4B210D48-0485-4913-9F20-F55B8D86907C}" srcOrd="0" destOrd="0" presId="urn:microsoft.com/office/officeart/2005/8/layout/pyramid3"/>
    <dgm:cxn modelId="{581A9767-E8C0-422F-ADA4-B9B4CAAF97A0}" type="presOf" srcId="{F9748273-643C-4EF5-A12F-460CD3F81FD2}" destId="{96BBAED3-977C-4663-910A-42EBD8EB2E96}" srcOrd="0" destOrd="0" presId="urn:microsoft.com/office/officeart/2005/8/layout/pyramid3"/>
    <dgm:cxn modelId="{D6B39C4D-ABC2-490F-AB99-D6EE9EF315E2}" srcId="{3AA1C781-17E5-4535-B41D-ECF68B966008}" destId="{7C126CAD-327C-455E-B346-B2C7B3AB4637}" srcOrd="0" destOrd="0" parTransId="{F60BE606-748A-47E8-BE78-6239CBF0D2B0}" sibTransId="{66012BA3-536D-49FE-B449-C14D63ACFF59}"/>
    <dgm:cxn modelId="{E30BB572-693F-4EF9-9AC4-A49E2629193F}" type="presOf" srcId="{6EB975B9-8DF0-42C8-896A-CBE8C4DE2C19}" destId="{5C3C7E2D-C7B1-4288-B06F-D983A14CF03F}" srcOrd="1" destOrd="0" presId="urn:microsoft.com/office/officeart/2005/8/layout/pyramid3"/>
    <dgm:cxn modelId="{5E32ED79-DEE4-453E-8E96-B68815373BFE}" srcId="{3AA1C781-17E5-4535-B41D-ECF68B966008}" destId="{6EB975B9-8DF0-42C8-896A-CBE8C4DE2C19}" srcOrd="2" destOrd="0" parTransId="{F8A1DAF5-167F-412E-9EEF-04210E8A77F5}" sibTransId="{21DF6407-87B6-4DE9-B65A-6BCB63370952}"/>
    <dgm:cxn modelId="{F6E236A1-9129-47F5-B25C-31B77CA5643F}" type="presOf" srcId="{7C126CAD-327C-455E-B346-B2C7B3AB4637}" destId="{1A5E0541-1290-4340-8CEA-FAB28DF74AE0}" srcOrd="1" destOrd="0" presId="urn:microsoft.com/office/officeart/2005/8/layout/pyramid3"/>
    <dgm:cxn modelId="{72DFB9E6-72DC-45A5-B41D-E7FAA24DCAEA}" type="presOf" srcId="{6EB975B9-8DF0-42C8-896A-CBE8C4DE2C19}" destId="{0B4DCB74-1A3D-49D8-B079-A50808F94243}" srcOrd="0" destOrd="0" presId="urn:microsoft.com/office/officeart/2005/8/layout/pyramid3"/>
    <dgm:cxn modelId="{B6D5A618-CBCA-403A-9707-DCAE03BCD37D}" type="presParOf" srcId="{CC936530-67DB-4443-89FE-80F5AFDBFCC4}" destId="{88BC2086-41EE-4C52-B24B-A7D2613E5D2A}" srcOrd="0" destOrd="0" presId="urn:microsoft.com/office/officeart/2005/8/layout/pyramid3"/>
    <dgm:cxn modelId="{2388EC4F-6AE0-4A63-9620-B232FBEF6E2A}" type="presParOf" srcId="{88BC2086-41EE-4C52-B24B-A7D2613E5D2A}" destId="{4B210D48-0485-4913-9F20-F55B8D86907C}" srcOrd="0" destOrd="0" presId="urn:microsoft.com/office/officeart/2005/8/layout/pyramid3"/>
    <dgm:cxn modelId="{6BE2BE74-D028-4346-AEDF-B2443635891E}" type="presParOf" srcId="{88BC2086-41EE-4C52-B24B-A7D2613E5D2A}" destId="{1A5E0541-1290-4340-8CEA-FAB28DF74AE0}" srcOrd="1" destOrd="0" presId="urn:microsoft.com/office/officeart/2005/8/layout/pyramid3"/>
    <dgm:cxn modelId="{782C7C81-3873-41A4-8618-CE046D90E0D9}" type="presParOf" srcId="{CC936530-67DB-4443-89FE-80F5AFDBFCC4}" destId="{5D9697B2-3EEE-4ED4-B772-5BEBD23AECE6}" srcOrd="1" destOrd="0" presId="urn:microsoft.com/office/officeart/2005/8/layout/pyramid3"/>
    <dgm:cxn modelId="{5B9BE10D-C275-4C3E-B9AF-42E4A2B595C5}" type="presParOf" srcId="{5D9697B2-3EEE-4ED4-B772-5BEBD23AECE6}" destId="{96BBAED3-977C-4663-910A-42EBD8EB2E96}" srcOrd="0" destOrd="0" presId="urn:microsoft.com/office/officeart/2005/8/layout/pyramid3"/>
    <dgm:cxn modelId="{53169A51-4C64-4F43-8CE5-39BE45949A96}" type="presParOf" srcId="{5D9697B2-3EEE-4ED4-B772-5BEBD23AECE6}" destId="{BC4765C3-61DD-4D83-8735-1ABDC4B57E3C}" srcOrd="1" destOrd="0" presId="urn:microsoft.com/office/officeart/2005/8/layout/pyramid3"/>
    <dgm:cxn modelId="{624CB554-D5AD-49C6-9C6E-C63A196216D9}" type="presParOf" srcId="{CC936530-67DB-4443-89FE-80F5AFDBFCC4}" destId="{7D70A807-D6AB-436B-A6D5-1F5F0A585B3E}" srcOrd="2" destOrd="0" presId="urn:microsoft.com/office/officeart/2005/8/layout/pyramid3"/>
    <dgm:cxn modelId="{213876FD-F344-4C97-AC05-76E3F84471E6}" type="presParOf" srcId="{7D70A807-D6AB-436B-A6D5-1F5F0A585B3E}" destId="{0B4DCB74-1A3D-49D8-B079-A50808F94243}" srcOrd="0" destOrd="0" presId="urn:microsoft.com/office/officeart/2005/8/layout/pyramid3"/>
    <dgm:cxn modelId="{AC8F6C82-A7EC-4A9A-ABE3-D83EA1EE1D48}" type="presParOf" srcId="{7D70A807-D6AB-436B-A6D5-1F5F0A585B3E}" destId="{5C3C7E2D-C7B1-4288-B06F-D983A14CF03F}" srcOrd="1" destOrd="0" presId="urn:microsoft.com/office/officeart/2005/8/layout/pyramid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04A455-4886-47D7-94CA-FF107C9D88C7}">
      <dsp:nvSpPr>
        <dsp:cNvPr id="0" name=""/>
        <dsp:cNvSpPr/>
      </dsp:nvSpPr>
      <dsp:spPr>
        <a:xfrm>
          <a:off x="1738627" y="157215"/>
          <a:ext cx="3145366" cy="3145366"/>
        </a:xfrm>
        <a:prstGeom prst="ellipse">
          <a:avLst/>
        </a:prstGeom>
        <a:solidFill>
          <a:schemeClr val="accent5">
            <a:shade val="80000"/>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GB" sz="2500" kern="1200" dirty="0"/>
            <a:t>Outdoor activities</a:t>
          </a:r>
        </a:p>
      </dsp:txBody>
      <dsp:txXfrm>
        <a:off x="2158009" y="707655"/>
        <a:ext cx="2306602" cy="1415415"/>
      </dsp:txXfrm>
    </dsp:sp>
    <dsp:sp modelId="{6E6F0D19-F222-4E32-B5CD-2B9106E5B237}">
      <dsp:nvSpPr>
        <dsp:cNvPr id="0" name=""/>
        <dsp:cNvSpPr/>
      </dsp:nvSpPr>
      <dsp:spPr>
        <a:xfrm>
          <a:off x="2431530" y="2031382"/>
          <a:ext cx="3145366" cy="3145366"/>
        </a:xfrm>
        <a:prstGeom prst="ellipse">
          <a:avLst/>
        </a:prstGeom>
        <a:solidFill>
          <a:schemeClr val="accent5">
            <a:shade val="80000"/>
            <a:alpha val="50000"/>
            <a:hueOff val="-28"/>
            <a:satOff val="6008"/>
            <a:lumOff val="2890"/>
            <a:alphaOff val="-1500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GB" sz="2500" kern="1200" dirty="0"/>
            <a:t>Environmental education</a:t>
          </a:r>
        </a:p>
      </dsp:txBody>
      <dsp:txXfrm>
        <a:off x="3393488" y="2843935"/>
        <a:ext cx="1887220" cy="1729951"/>
      </dsp:txXfrm>
    </dsp:sp>
    <dsp:sp modelId="{CD6A0D5E-7768-4B13-AA91-7426AF09F946}">
      <dsp:nvSpPr>
        <dsp:cNvPr id="0" name=""/>
        <dsp:cNvSpPr/>
      </dsp:nvSpPr>
      <dsp:spPr>
        <a:xfrm>
          <a:off x="811268" y="1959479"/>
          <a:ext cx="3145366" cy="3145366"/>
        </a:xfrm>
        <a:prstGeom prst="ellipse">
          <a:avLst/>
        </a:prstGeom>
        <a:solidFill>
          <a:schemeClr val="accent5">
            <a:shade val="80000"/>
            <a:alpha val="50000"/>
            <a:hueOff val="-57"/>
            <a:satOff val="12015"/>
            <a:lumOff val="5780"/>
            <a:alphaOff val="-3000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GB" sz="2500" kern="1200" dirty="0"/>
            <a:t>Personal and social development</a:t>
          </a:r>
        </a:p>
      </dsp:txBody>
      <dsp:txXfrm>
        <a:off x="1107456" y="2772032"/>
        <a:ext cx="1887220" cy="17299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210D48-0485-4913-9F20-F55B8D86907C}">
      <dsp:nvSpPr>
        <dsp:cNvPr id="0" name=""/>
        <dsp:cNvSpPr/>
      </dsp:nvSpPr>
      <dsp:spPr>
        <a:xfrm rot="10800000">
          <a:off x="0" y="0"/>
          <a:ext cx="10515600" cy="1450446"/>
        </a:xfrm>
        <a:prstGeom prst="trapezoid">
          <a:avLst>
            <a:gd name="adj" fmla="val 12083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1" kern="1200"/>
            <a:t>Beliefs</a:t>
          </a:r>
          <a:r>
            <a:rPr lang="en-GB" sz="1200" kern="1200"/>
            <a:t> (Statements of personal conviction) </a:t>
          </a:r>
          <a:r>
            <a:rPr lang="en-GB" sz="1200" b="1" kern="1200"/>
            <a:t>Values </a:t>
          </a:r>
          <a:r>
            <a:rPr lang="en-GB" sz="1200" kern="1200"/>
            <a:t>(prized principles of worth)</a:t>
          </a:r>
        </a:p>
      </dsp:txBody>
      <dsp:txXfrm rot="-10800000">
        <a:off x="1840229" y="0"/>
        <a:ext cx="6835140" cy="1450446"/>
      </dsp:txXfrm>
    </dsp:sp>
    <dsp:sp modelId="{96BBAED3-977C-4663-910A-42EBD8EB2E96}">
      <dsp:nvSpPr>
        <dsp:cNvPr id="0" name=""/>
        <dsp:cNvSpPr/>
      </dsp:nvSpPr>
      <dsp:spPr>
        <a:xfrm rot="10800000">
          <a:off x="1752599" y="1450446"/>
          <a:ext cx="7010400" cy="1450446"/>
        </a:xfrm>
        <a:prstGeom prst="trapezoid">
          <a:avLst>
            <a:gd name="adj" fmla="val 12083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l" defTabSz="533400">
            <a:lnSpc>
              <a:spcPct val="90000"/>
            </a:lnSpc>
            <a:spcBef>
              <a:spcPct val="0"/>
            </a:spcBef>
            <a:spcAft>
              <a:spcPct val="35000"/>
            </a:spcAft>
            <a:buNone/>
          </a:pPr>
          <a:r>
            <a:rPr lang="en-GB" sz="1200" b="1" kern="1200"/>
            <a:t>Opinions </a:t>
          </a:r>
          <a:r>
            <a:rPr lang="en-GB" sz="1200" kern="1200"/>
            <a:t>(personal judgements derived from interpretation of beliefs and values)</a:t>
          </a:r>
        </a:p>
        <a:p>
          <a:pPr marL="0" lvl="0" indent="0" algn="l" defTabSz="533400">
            <a:lnSpc>
              <a:spcPct val="90000"/>
            </a:lnSpc>
            <a:spcBef>
              <a:spcPct val="0"/>
            </a:spcBef>
            <a:spcAft>
              <a:spcPct val="35000"/>
            </a:spcAft>
            <a:buNone/>
          </a:pPr>
          <a:r>
            <a:rPr lang="en-GB" sz="1200" b="1" kern="1200"/>
            <a:t>Attitudes</a:t>
          </a:r>
          <a:r>
            <a:rPr lang="en-GB" sz="1200" kern="1200"/>
            <a:t> (predispositions based on opinions and feelings)</a:t>
          </a:r>
        </a:p>
      </dsp:txBody>
      <dsp:txXfrm rot="-10800000">
        <a:off x="2979419" y="1450446"/>
        <a:ext cx="4556760" cy="1450446"/>
      </dsp:txXfrm>
    </dsp:sp>
    <dsp:sp modelId="{0B4DCB74-1A3D-49D8-B079-A50808F94243}">
      <dsp:nvSpPr>
        <dsp:cNvPr id="0" name=""/>
        <dsp:cNvSpPr/>
      </dsp:nvSpPr>
      <dsp:spPr>
        <a:xfrm rot="10800000">
          <a:off x="3505200" y="2900892"/>
          <a:ext cx="3505200" cy="1450446"/>
        </a:xfrm>
        <a:prstGeom prst="trapezoid">
          <a:avLst>
            <a:gd name="adj" fmla="val 12083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a:t>Behaviour</a:t>
          </a:r>
          <a:r>
            <a:rPr lang="en-GB" sz="1100" kern="1200"/>
            <a:t> (response to any situation)</a:t>
          </a:r>
        </a:p>
      </dsp:txBody>
      <dsp:txXfrm rot="-10800000">
        <a:off x="3505200" y="2900892"/>
        <a:ext cx="3505200" cy="1450446"/>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1E89D4-6094-4551-A5B4-D27CE92AEAD8}" type="datetimeFigureOut">
              <a:rPr lang="en-GB" smtClean="0"/>
              <a:t>31/03/2026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2CD4B5-2B5D-47D0-98E9-D3387C93EA43}" type="slidenum">
              <a:rPr lang="en-GB" smtClean="0"/>
              <a:t>‹#›</a:t>
            </a:fld>
            <a:endParaRPr lang="en-GB"/>
          </a:p>
        </p:txBody>
      </p:sp>
    </p:spTree>
    <p:extLst>
      <p:ext uri="{BB962C8B-B14F-4D97-AF65-F5344CB8AC3E}">
        <p14:creationId xmlns:p14="http://schemas.microsoft.com/office/powerpoint/2010/main" val="3382020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917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23FF6-4048-9A7C-6027-893A5EFFA71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404399E-4427-2CA4-441D-FC417620DF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26D69B-285E-48F4-123F-63837F39EAFE}"/>
              </a:ext>
            </a:extLst>
          </p:cNvPr>
          <p:cNvSpPr>
            <a:spLocks noGrp="1"/>
          </p:cNvSpPr>
          <p:nvPr>
            <p:ph type="dt" sz="half" idx="10"/>
          </p:nvPr>
        </p:nvSpPr>
        <p:spPr/>
        <p:txBody>
          <a:bodyPr/>
          <a:lstStyle/>
          <a:p>
            <a:fld id="{99A1C846-AB29-4590-A849-EE7631694EDB}" type="datetimeFigureOut">
              <a:rPr lang="en-GB" smtClean="0"/>
              <a:t>31/03/2026</a:t>
            </a:fld>
            <a:endParaRPr lang="en-GB"/>
          </a:p>
        </p:txBody>
      </p:sp>
      <p:sp>
        <p:nvSpPr>
          <p:cNvPr id="5" name="Footer Placeholder 4">
            <a:extLst>
              <a:ext uri="{FF2B5EF4-FFF2-40B4-BE49-F238E27FC236}">
                <a16:creationId xmlns:a16="http://schemas.microsoft.com/office/drawing/2014/main" id="{4CE285C9-181E-C65C-ED02-DD6E9CDF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E5B805-B8B9-44D9-70FF-B64409B8BC25}"/>
              </a:ext>
            </a:extLst>
          </p:cNvPr>
          <p:cNvSpPr>
            <a:spLocks noGrp="1"/>
          </p:cNvSpPr>
          <p:nvPr>
            <p:ph type="sldNum" sz="quarter" idx="12"/>
          </p:nvPr>
        </p:nvSpPr>
        <p:spPr/>
        <p:txBody>
          <a:bodyPr/>
          <a:lstStyle/>
          <a:p>
            <a:fld id="{EAE1DE72-575F-45CB-9CB5-FA4D0F6395D9}" type="slidenum">
              <a:rPr lang="en-GB" smtClean="0"/>
              <a:t>‹#›</a:t>
            </a:fld>
            <a:endParaRPr lang="en-GB"/>
          </a:p>
        </p:txBody>
      </p:sp>
    </p:spTree>
    <p:extLst>
      <p:ext uri="{BB962C8B-B14F-4D97-AF65-F5344CB8AC3E}">
        <p14:creationId xmlns:p14="http://schemas.microsoft.com/office/powerpoint/2010/main" val="4159891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827277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80485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704550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127275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054760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1016090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059152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62417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113637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580619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214679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2568249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953043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36329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97D59-68B4-6334-C7B6-DC2344A96F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1C943B6-EE66-A971-3D2D-EC66D2285D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8AA29EA-42EF-D0DB-BCC9-28CC4D444CC1}"/>
              </a:ext>
            </a:extLst>
          </p:cNvPr>
          <p:cNvSpPr>
            <a:spLocks noGrp="1"/>
          </p:cNvSpPr>
          <p:nvPr>
            <p:ph type="dt" sz="half" idx="10"/>
          </p:nvPr>
        </p:nvSpPr>
        <p:spPr/>
        <p:txBody>
          <a:bodyPr/>
          <a:lstStyle/>
          <a:p>
            <a:fld id="{9166E3CC-7C43-4D72-888C-D9B4BCA5FB17}" type="datetimeFigureOut">
              <a:rPr lang="en-GB" smtClean="0"/>
              <a:t>31/03/2026</a:t>
            </a:fld>
            <a:endParaRPr lang="en-GB"/>
          </a:p>
        </p:txBody>
      </p:sp>
      <p:sp>
        <p:nvSpPr>
          <p:cNvPr id="5" name="Footer Placeholder 4">
            <a:extLst>
              <a:ext uri="{FF2B5EF4-FFF2-40B4-BE49-F238E27FC236}">
                <a16:creationId xmlns:a16="http://schemas.microsoft.com/office/drawing/2014/main" id="{EBE14738-10BE-C0AF-99B0-FF99C3AE3E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0F2AAE-6DAF-30B1-607A-E2F2A0388AD9}"/>
              </a:ext>
            </a:extLst>
          </p:cNvPr>
          <p:cNvSpPr>
            <a:spLocks noGrp="1"/>
          </p:cNvSpPr>
          <p:nvPr>
            <p:ph type="sldNum" sz="quarter" idx="12"/>
          </p:nvPr>
        </p:nvSpPr>
        <p:spPr/>
        <p:txBody>
          <a:bodyPr/>
          <a:lstStyle/>
          <a:p>
            <a:fld id="{BBFCBE3A-6B9D-4D57-B41B-0F35BE1C976D}" type="slidenum">
              <a:rPr lang="en-GB" smtClean="0"/>
              <a:t>‹#›</a:t>
            </a:fld>
            <a:endParaRPr lang="en-GB"/>
          </a:p>
        </p:txBody>
      </p:sp>
    </p:spTree>
    <p:extLst>
      <p:ext uri="{BB962C8B-B14F-4D97-AF65-F5344CB8AC3E}">
        <p14:creationId xmlns:p14="http://schemas.microsoft.com/office/powerpoint/2010/main" val="42872365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313B4-364A-57FB-8AB9-A6F77EEA1D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EF3FC6A-78E5-A2DD-EC98-07EC537117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A6433B-A86C-418B-734C-6A2055C2015F}"/>
              </a:ext>
            </a:extLst>
          </p:cNvPr>
          <p:cNvSpPr>
            <a:spLocks noGrp="1"/>
          </p:cNvSpPr>
          <p:nvPr>
            <p:ph type="dt" sz="half" idx="10"/>
          </p:nvPr>
        </p:nvSpPr>
        <p:spPr/>
        <p:txBody>
          <a:bodyPr/>
          <a:lstStyle/>
          <a:p>
            <a:fld id="{6924DECE-925F-40BB-A610-91DD68AA377E}" type="datetimeFigureOut">
              <a:rPr lang="en-GB" smtClean="0"/>
              <a:t>31/03/2026</a:t>
            </a:fld>
            <a:endParaRPr lang="en-GB"/>
          </a:p>
        </p:txBody>
      </p:sp>
      <p:sp>
        <p:nvSpPr>
          <p:cNvPr id="5" name="Footer Placeholder 4">
            <a:extLst>
              <a:ext uri="{FF2B5EF4-FFF2-40B4-BE49-F238E27FC236}">
                <a16:creationId xmlns:a16="http://schemas.microsoft.com/office/drawing/2014/main" id="{2B63DAE7-FF4B-25D3-899B-AB19FBD4F7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E6D2C-0625-B76C-4B18-A947F5CDA512}"/>
              </a:ext>
            </a:extLst>
          </p:cNvPr>
          <p:cNvSpPr>
            <a:spLocks noGrp="1"/>
          </p:cNvSpPr>
          <p:nvPr>
            <p:ph type="sldNum" sz="quarter" idx="12"/>
          </p:nvPr>
        </p:nvSpPr>
        <p:spPr/>
        <p:txBody>
          <a:bodyPr/>
          <a:lstStyle/>
          <a:p>
            <a:fld id="{C7B78352-CC87-4711-8E04-6461DA13CAAC}" type="slidenum">
              <a:rPr lang="en-GB" smtClean="0"/>
              <a:t>‹#›</a:t>
            </a:fld>
            <a:endParaRPr lang="en-GB"/>
          </a:p>
        </p:txBody>
      </p:sp>
    </p:spTree>
    <p:extLst>
      <p:ext uri="{BB962C8B-B14F-4D97-AF65-F5344CB8AC3E}">
        <p14:creationId xmlns:p14="http://schemas.microsoft.com/office/powerpoint/2010/main" val="4020545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86665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E16F96A5-5C09-DAAF-EEDA-1617BAE837FF}"/>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794889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6802F7B1-BC09-69F9-23EF-79194C8C4C5D}"/>
              </a:ext>
            </a:extLst>
          </p:cNvPr>
          <p:cNvSpPr/>
          <p:nvPr userDrawn="1"/>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179172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172695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26857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yellow border&#10;&#10;Description automatically generated with medium confidence">
            <a:extLst>
              <a:ext uri="{FF2B5EF4-FFF2-40B4-BE49-F238E27FC236}">
                <a16:creationId xmlns:a16="http://schemas.microsoft.com/office/drawing/2014/main" id="{7D4F2A6B-7701-15B3-8D63-AE3B9136812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458363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967014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237502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544525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34368832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27459462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467897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23823611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9758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2.png"/><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2.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theme" Target="../theme/theme4.xml"/><Relationship Id="rId4" Type="http://schemas.openxmlformats.org/officeDocument/2006/relationships/slideLayout" Target="../slideLayouts/slideLayout18.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5" Type="http://schemas.openxmlformats.org/officeDocument/2006/relationships/image" Target="../media/image16.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5" Type="http://schemas.openxmlformats.org/officeDocument/2006/relationships/image" Target="../media/image19.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5" Type="http://schemas.openxmlformats.org/officeDocument/2006/relationships/slideLayout" Target="../slideLayouts/slideLayout29.xml"/><Relationship Id="rId4" Type="http://schemas.openxmlformats.org/officeDocument/2006/relationships/slideLayout" Target="../slideLayouts/slideLayout28.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A1C846-AB29-4590-A849-EE7631694EDB}" type="datetimeFigureOut">
              <a:rPr lang="en-GB" smtClean="0"/>
              <a:t>31/03/2026</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E1DE72-575F-45CB-9CB5-FA4D0F6395D9}"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093947992"/>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29312873"/>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66577193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1917630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704" r:id="rId3"/>
    <p:sldLayoutId id="2147483705"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a:extLst>
              <a:ext uri="{FF2B5EF4-FFF2-40B4-BE49-F238E27FC236}">
                <a16:creationId xmlns:a16="http://schemas.microsoft.com/office/drawing/2014/main" id="{11624223-D0A5-1996-255E-23A2837A1709}"/>
              </a:ext>
            </a:extLst>
          </p:cNvPr>
          <p:cNvSpPr/>
          <p:nvPr/>
        </p:nvSpPr>
        <p:spPr>
          <a:xfrm>
            <a:off x="3201167" y="-44726"/>
            <a:ext cx="9114183"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Tree>
    <p:extLst>
      <p:ext uri="{BB962C8B-B14F-4D97-AF65-F5344CB8AC3E}">
        <p14:creationId xmlns:p14="http://schemas.microsoft.com/office/powerpoint/2010/main" val="31498453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172036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5893026"/>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0155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0B9C3-BD4F-A3D5-7170-DB45B656CD86}"/>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7A20F181-DF6F-05B8-90CF-0B57D7875107}"/>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17597176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97E49-501E-44CC-345F-A75B45E92A3E}"/>
              </a:ext>
            </a:extLst>
          </p:cNvPr>
          <p:cNvSpPr>
            <a:spLocks noGrp="1"/>
          </p:cNvSpPr>
          <p:nvPr>
            <p:ph type="ctrTitle"/>
          </p:nvPr>
        </p:nvSpPr>
        <p:spPr/>
        <p:txBody>
          <a:bodyPr>
            <a:normAutofit fontScale="90000"/>
          </a:bodyPr>
          <a:lstStyle/>
          <a:p>
            <a:r>
              <a:rPr lang="en-GB" dirty="0"/>
              <a:t>Informal Education</a:t>
            </a:r>
            <a:br>
              <a:rPr lang="en-GB" dirty="0"/>
            </a:br>
            <a:r>
              <a:rPr lang="en-GB" dirty="0"/>
              <a:t>&amp;</a:t>
            </a:r>
            <a:br>
              <a:rPr lang="en-GB" dirty="0"/>
            </a:br>
            <a:r>
              <a:rPr lang="en-GB" dirty="0"/>
              <a:t>the Outdoors</a:t>
            </a:r>
          </a:p>
        </p:txBody>
      </p:sp>
      <p:sp>
        <p:nvSpPr>
          <p:cNvPr id="3" name="Subtitle 2">
            <a:extLst>
              <a:ext uri="{FF2B5EF4-FFF2-40B4-BE49-F238E27FC236}">
                <a16:creationId xmlns:a16="http://schemas.microsoft.com/office/drawing/2014/main" id="{42474759-1112-ED53-0986-378A5F04D5C3}"/>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4445952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51458-1E49-4738-88D0-854089B87FCC}"/>
              </a:ext>
            </a:extLst>
          </p:cNvPr>
          <p:cNvSpPr>
            <a:spLocks noGrp="1"/>
          </p:cNvSpPr>
          <p:nvPr>
            <p:ph type="title"/>
          </p:nvPr>
        </p:nvSpPr>
        <p:spPr>
          <a:xfrm>
            <a:off x="640079" y="2053641"/>
            <a:ext cx="3669161" cy="2760098"/>
          </a:xfrm>
        </p:spPr>
        <p:txBody>
          <a:bodyPr>
            <a:normAutofit/>
          </a:bodyPr>
          <a:lstStyle/>
          <a:p>
            <a:r>
              <a:rPr lang="en-GB" dirty="0"/>
              <a:t>What is outdoor education?</a:t>
            </a:r>
          </a:p>
        </p:txBody>
      </p:sp>
      <p:sp>
        <p:nvSpPr>
          <p:cNvPr id="3" name="Content Placeholder 2">
            <a:extLst>
              <a:ext uri="{FF2B5EF4-FFF2-40B4-BE49-F238E27FC236}">
                <a16:creationId xmlns:a16="http://schemas.microsoft.com/office/drawing/2014/main" id="{BED0995A-7A21-46B0-8614-7C0FDF1946A1}"/>
              </a:ext>
            </a:extLst>
          </p:cNvPr>
          <p:cNvSpPr>
            <a:spLocks noGrp="1"/>
          </p:cNvSpPr>
          <p:nvPr>
            <p:ph idx="1"/>
          </p:nvPr>
        </p:nvSpPr>
        <p:spPr>
          <a:xfrm>
            <a:off x="6090574" y="801866"/>
            <a:ext cx="5306084" cy="5230634"/>
          </a:xfrm>
        </p:spPr>
        <p:txBody>
          <a:bodyPr anchor="ctr">
            <a:normAutofit/>
          </a:bodyPr>
          <a:lstStyle/>
          <a:p>
            <a:pPr marL="0" indent="0">
              <a:buNone/>
            </a:pPr>
            <a:r>
              <a:rPr lang="en-GB" sz="2400" dirty="0">
                <a:solidFill>
                  <a:srgbClr val="000000"/>
                </a:solidFill>
              </a:rPr>
              <a:t>A plethora of examples: Here are a few  taken from work done by Higgins (1997) in his article ‘Why educate outdoors?’ </a:t>
            </a:r>
          </a:p>
        </p:txBody>
      </p:sp>
    </p:spTree>
    <p:extLst>
      <p:ext uri="{BB962C8B-B14F-4D97-AF65-F5344CB8AC3E}">
        <p14:creationId xmlns:p14="http://schemas.microsoft.com/office/powerpoint/2010/main" val="9466416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37F1B-4831-4A6A-9D78-C72375288EC4}"/>
              </a:ext>
            </a:extLst>
          </p:cNvPr>
          <p:cNvSpPr>
            <a:spLocks noGrp="1"/>
          </p:cNvSpPr>
          <p:nvPr>
            <p:ph type="title"/>
          </p:nvPr>
        </p:nvSpPr>
        <p:spPr>
          <a:xfrm>
            <a:off x="656704" y="2037134"/>
            <a:ext cx="3669161" cy="2760098"/>
          </a:xfrm>
        </p:spPr>
        <p:txBody>
          <a:bodyPr>
            <a:normAutofit/>
          </a:bodyPr>
          <a:lstStyle/>
          <a:p>
            <a:r>
              <a:rPr lang="en-GB" dirty="0"/>
              <a:t>What is outdoor education?</a:t>
            </a:r>
          </a:p>
        </p:txBody>
      </p:sp>
      <p:sp>
        <p:nvSpPr>
          <p:cNvPr id="3" name="Content Placeholder 2">
            <a:extLst>
              <a:ext uri="{FF2B5EF4-FFF2-40B4-BE49-F238E27FC236}">
                <a16:creationId xmlns:a16="http://schemas.microsoft.com/office/drawing/2014/main" id="{3EEADF2F-8A62-4967-A99E-D8430B992B1E}"/>
              </a:ext>
            </a:extLst>
          </p:cNvPr>
          <p:cNvSpPr>
            <a:spLocks noGrp="1"/>
          </p:cNvSpPr>
          <p:nvPr>
            <p:ph idx="1"/>
          </p:nvPr>
        </p:nvSpPr>
        <p:spPr>
          <a:xfrm>
            <a:off x="6090574" y="801866"/>
            <a:ext cx="5306084" cy="5230634"/>
          </a:xfrm>
        </p:spPr>
        <p:txBody>
          <a:bodyPr anchor="ctr">
            <a:normAutofit lnSpcReduction="10000"/>
          </a:bodyPr>
          <a:lstStyle/>
          <a:p>
            <a:pPr marL="0" indent="0">
              <a:buNone/>
            </a:pPr>
            <a:r>
              <a:rPr lang="en-GB" sz="2400" dirty="0">
                <a:solidFill>
                  <a:srgbClr val="000000"/>
                </a:solidFill>
              </a:rPr>
              <a:t>Higgins and Lynes (1997) came up with a definition or set of criteria which they feel most practitioners would agree with:</a:t>
            </a:r>
          </a:p>
          <a:p>
            <a:pPr marL="0" indent="0">
              <a:buNone/>
            </a:pPr>
            <a:r>
              <a:rPr lang="en-GB" sz="2400" dirty="0">
                <a:solidFill>
                  <a:srgbClr val="000000"/>
                </a:solidFill>
              </a:rPr>
              <a:t>Outdoor education encompasses:</a:t>
            </a:r>
          </a:p>
          <a:p>
            <a:r>
              <a:rPr lang="en-GB" sz="2400" dirty="0">
                <a:solidFill>
                  <a:srgbClr val="000000"/>
                </a:solidFill>
              </a:rPr>
              <a:t>An educational element which stimulates personal and social development.</a:t>
            </a:r>
          </a:p>
          <a:p>
            <a:r>
              <a:rPr lang="en-GB" sz="2400" dirty="0">
                <a:solidFill>
                  <a:srgbClr val="000000"/>
                </a:solidFill>
              </a:rPr>
              <a:t>An experience which includes themes of ‘outdoor, ‘adventure,’ and ‘education’</a:t>
            </a:r>
          </a:p>
          <a:p>
            <a:r>
              <a:rPr lang="en-GB" sz="2400" dirty="0">
                <a:solidFill>
                  <a:srgbClr val="000000"/>
                </a:solidFill>
              </a:rPr>
              <a:t>Learning as an experiential process which utilises direct expertise</a:t>
            </a:r>
          </a:p>
          <a:p>
            <a:r>
              <a:rPr lang="en-GB" sz="2400" dirty="0">
                <a:solidFill>
                  <a:srgbClr val="000000"/>
                </a:solidFill>
              </a:rPr>
              <a:t>An increased self &amp; social awareness of community and environment</a:t>
            </a:r>
          </a:p>
        </p:txBody>
      </p:sp>
    </p:spTree>
    <p:extLst>
      <p:ext uri="{BB962C8B-B14F-4D97-AF65-F5344CB8AC3E}">
        <p14:creationId xmlns:p14="http://schemas.microsoft.com/office/powerpoint/2010/main" val="3238580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51458-1E49-4738-88D0-854089B87FCC}"/>
              </a:ext>
            </a:extLst>
          </p:cNvPr>
          <p:cNvSpPr>
            <a:spLocks noGrp="1"/>
          </p:cNvSpPr>
          <p:nvPr>
            <p:ph type="title"/>
          </p:nvPr>
        </p:nvSpPr>
        <p:spPr>
          <a:xfrm>
            <a:off x="640079" y="2053641"/>
            <a:ext cx="3669161" cy="2760098"/>
          </a:xfrm>
        </p:spPr>
        <p:txBody>
          <a:bodyPr>
            <a:normAutofit/>
          </a:bodyPr>
          <a:lstStyle/>
          <a:p>
            <a:r>
              <a:rPr lang="en-GB" dirty="0"/>
              <a:t>What is outdoor education?</a:t>
            </a:r>
          </a:p>
        </p:txBody>
      </p:sp>
      <p:graphicFrame>
        <p:nvGraphicFramePr>
          <p:cNvPr id="4" name="Content Placeholder 3">
            <a:extLst>
              <a:ext uri="{FF2B5EF4-FFF2-40B4-BE49-F238E27FC236}">
                <a16:creationId xmlns:a16="http://schemas.microsoft.com/office/drawing/2014/main" id="{44D7BDD4-6A2B-4114-8C7C-CF4BCA7333E0}"/>
              </a:ext>
            </a:extLst>
          </p:cNvPr>
          <p:cNvGraphicFramePr>
            <a:graphicFrameLocks noGrp="1"/>
          </p:cNvGraphicFramePr>
          <p:nvPr>
            <p:ph idx="1"/>
          </p:nvPr>
        </p:nvGraphicFramePr>
        <p:xfrm>
          <a:off x="5588000" y="790222"/>
          <a:ext cx="5808663" cy="52422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96403F66-E9A2-4D4F-BB37-1DEAA539B02E}"/>
              </a:ext>
            </a:extLst>
          </p:cNvPr>
          <p:cNvSpPr txBox="1"/>
          <p:nvPr/>
        </p:nvSpPr>
        <p:spPr>
          <a:xfrm>
            <a:off x="8585342" y="3327400"/>
            <a:ext cx="1279146" cy="646331"/>
          </a:xfrm>
          <a:prstGeom prst="rect">
            <a:avLst/>
          </a:prstGeom>
          <a:noFill/>
        </p:spPr>
        <p:txBody>
          <a:bodyPr wrap="square" rtlCol="0">
            <a:spAutoFit/>
          </a:bodyPr>
          <a:lstStyle/>
          <a:p>
            <a:r>
              <a:rPr lang="en-GB" dirty="0"/>
              <a:t>Outdoor</a:t>
            </a:r>
          </a:p>
          <a:p>
            <a:r>
              <a:rPr lang="en-GB" dirty="0"/>
              <a:t>education</a:t>
            </a:r>
          </a:p>
        </p:txBody>
      </p:sp>
      <p:sp>
        <p:nvSpPr>
          <p:cNvPr id="6" name="TextBox 5">
            <a:extLst>
              <a:ext uri="{FF2B5EF4-FFF2-40B4-BE49-F238E27FC236}">
                <a16:creationId xmlns:a16="http://schemas.microsoft.com/office/drawing/2014/main" id="{E5BD6991-D40E-45D3-9AA0-A340B3CEDCF1}"/>
              </a:ext>
            </a:extLst>
          </p:cNvPr>
          <p:cNvSpPr txBox="1"/>
          <p:nvPr/>
        </p:nvSpPr>
        <p:spPr>
          <a:xfrm flipH="1">
            <a:off x="5780474" y="1106311"/>
            <a:ext cx="1681481" cy="923330"/>
          </a:xfrm>
          <a:prstGeom prst="rect">
            <a:avLst/>
          </a:prstGeom>
          <a:noFill/>
        </p:spPr>
        <p:txBody>
          <a:bodyPr wrap="square" rtlCol="0">
            <a:spAutoFit/>
          </a:bodyPr>
          <a:lstStyle/>
          <a:p>
            <a:r>
              <a:rPr lang="en-GB" dirty="0"/>
              <a:t>Range &amp; scope of outdoor education</a:t>
            </a:r>
          </a:p>
        </p:txBody>
      </p:sp>
    </p:spTree>
    <p:extLst>
      <p:ext uri="{BB962C8B-B14F-4D97-AF65-F5344CB8AC3E}">
        <p14:creationId xmlns:p14="http://schemas.microsoft.com/office/powerpoint/2010/main" val="3770150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33668-9907-4070-AFF4-A739D7FDC344}"/>
              </a:ext>
            </a:extLst>
          </p:cNvPr>
          <p:cNvSpPr>
            <a:spLocks noGrp="1"/>
          </p:cNvSpPr>
          <p:nvPr>
            <p:ph type="title"/>
          </p:nvPr>
        </p:nvSpPr>
        <p:spPr>
          <a:xfrm>
            <a:off x="640079" y="2053641"/>
            <a:ext cx="3669161" cy="2760098"/>
          </a:xfrm>
        </p:spPr>
        <p:txBody>
          <a:bodyPr>
            <a:normAutofit/>
          </a:bodyPr>
          <a:lstStyle/>
          <a:p>
            <a:r>
              <a:rPr lang="en-GB" dirty="0"/>
              <a:t>Ideas shaping provision</a:t>
            </a:r>
          </a:p>
        </p:txBody>
      </p:sp>
      <p:sp>
        <p:nvSpPr>
          <p:cNvPr id="3" name="Content Placeholder 2">
            <a:extLst>
              <a:ext uri="{FF2B5EF4-FFF2-40B4-BE49-F238E27FC236}">
                <a16:creationId xmlns:a16="http://schemas.microsoft.com/office/drawing/2014/main" id="{87966E3A-9FBF-4BE2-B3BD-91EAEEB913BF}"/>
              </a:ext>
            </a:extLst>
          </p:cNvPr>
          <p:cNvSpPr>
            <a:spLocks noGrp="1"/>
          </p:cNvSpPr>
          <p:nvPr>
            <p:ph idx="1"/>
          </p:nvPr>
        </p:nvSpPr>
        <p:spPr>
          <a:xfrm>
            <a:off x="6090574" y="801866"/>
            <a:ext cx="5306084" cy="5230634"/>
          </a:xfrm>
        </p:spPr>
        <p:txBody>
          <a:bodyPr anchor="ctr">
            <a:normAutofit/>
          </a:bodyPr>
          <a:lstStyle/>
          <a:p>
            <a:r>
              <a:rPr lang="en-GB" sz="2000">
                <a:solidFill>
                  <a:srgbClr val="000000"/>
                </a:solidFill>
              </a:rPr>
              <a:t>Kurt Hahn (1941) develops outward bound trust and centres such as Aberdovey.  Seen by many as the origins of outdoor education. </a:t>
            </a:r>
          </a:p>
          <a:p>
            <a:r>
              <a:rPr lang="en-GB" sz="2000">
                <a:solidFill>
                  <a:srgbClr val="000000"/>
                </a:solidFill>
              </a:rPr>
              <a:t>Hahn was also involved in the development of the Atlantic College in Wales, the Duke of Edinburgh’s Award and the United World College.</a:t>
            </a:r>
          </a:p>
          <a:p>
            <a:r>
              <a:rPr lang="en-GB" sz="2000">
                <a:solidFill>
                  <a:srgbClr val="000000"/>
                </a:solidFill>
              </a:rPr>
              <a:t>Hahn's educational philosophy was based on respect for adolescents, whom he believed to possess an innate decency and moral sense, but who were, he believed, corrupted by society as they aged. He believed that education could prevent this corruption, if students were given opportunities for personal leadership and to see the results of their own actions. This is one reason for the focus on outdoor adventure in his philosophy </a:t>
            </a:r>
          </a:p>
          <a:p>
            <a:pPr marL="0" indent="0">
              <a:buNone/>
            </a:pPr>
            <a:endParaRPr lang="en-GB" sz="2000">
              <a:solidFill>
                <a:srgbClr val="000000"/>
              </a:solidFill>
            </a:endParaRPr>
          </a:p>
        </p:txBody>
      </p:sp>
    </p:spTree>
    <p:extLst>
      <p:ext uri="{BB962C8B-B14F-4D97-AF65-F5344CB8AC3E}">
        <p14:creationId xmlns:p14="http://schemas.microsoft.com/office/powerpoint/2010/main" val="4914280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6EBCF-0990-4607-B20D-1FF5789DA542}"/>
              </a:ext>
            </a:extLst>
          </p:cNvPr>
          <p:cNvSpPr>
            <a:spLocks noGrp="1"/>
          </p:cNvSpPr>
          <p:nvPr>
            <p:ph type="title"/>
          </p:nvPr>
        </p:nvSpPr>
        <p:spPr>
          <a:xfrm>
            <a:off x="640079" y="2053641"/>
            <a:ext cx="3669161" cy="2760098"/>
          </a:xfrm>
        </p:spPr>
        <p:txBody>
          <a:bodyPr>
            <a:normAutofit/>
          </a:bodyPr>
          <a:lstStyle/>
          <a:p>
            <a:r>
              <a:rPr lang="en-GB" dirty="0"/>
              <a:t>Ideas shaping provision</a:t>
            </a:r>
          </a:p>
        </p:txBody>
      </p:sp>
      <p:sp>
        <p:nvSpPr>
          <p:cNvPr id="3" name="Content Placeholder 2">
            <a:extLst>
              <a:ext uri="{FF2B5EF4-FFF2-40B4-BE49-F238E27FC236}">
                <a16:creationId xmlns:a16="http://schemas.microsoft.com/office/drawing/2014/main" id="{8698FAD2-9650-4BF0-B8A7-AD17B603DB87}"/>
              </a:ext>
            </a:extLst>
          </p:cNvPr>
          <p:cNvSpPr>
            <a:spLocks noGrp="1"/>
          </p:cNvSpPr>
          <p:nvPr>
            <p:ph idx="1"/>
          </p:nvPr>
        </p:nvSpPr>
        <p:spPr>
          <a:xfrm>
            <a:off x="6090574" y="801866"/>
            <a:ext cx="5306084" cy="5230634"/>
          </a:xfrm>
        </p:spPr>
        <p:txBody>
          <a:bodyPr anchor="ctr">
            <a:normAutofit/>
          </a:bodyPr>
          <a:lstStyle/>
          <a:p>
            <a:pPr marL="0" indent="0">
              <a:buNone/>
            </a:pPr>
            <a:r>
              <a:rPr lang="en-GB" sz="2400">
                <a:solidFill>
                  <a:srgbClr val="000000"/>
                </a:solidFill>
              </a:rPr>
              <a:t>Programmes included:</a:t>
            </a:r>
          </a:p>
          <a:p>
            <a:pPr lvl="1"/>
            <a:r>
              <a:rPr lang="en-GB">
                <a:solidFill>
                  <a:srgbClr val="000000"/>
                </a:solidFill>
              </a:rPr>
              <a:t>Orienteering</a:t>
            </a:r>
          </a:p>
          <a:p>
            <a:pPr lvl="1"/>
            <a:r>
              <a:rPr lang="en-GB">
                <a:solidFill>
                  <a:srgbClr val="000000"/>
                </a:solidFill>
              </a:rPr>
              <a:t>Search &amp; rescue training</a:t>
            </a:r>
          </a:p>
          <a:p>
            <a:pPr lvl="1"/>
            <a:r>
              <a:rPr lang="en-GB">
                <a:solidFill>
                  <a:srgbClr val="000000"/>
                </a:solidFill>
              </a:rPr>
              <a:t>Athletics and gymnastics</a:t>
            </a:r>
          </a:p>
          <a:p>
            <a:pPr lvl="1"/>
            <a:r>
              <a:rPr lang="en-GB">
                <a:solidFill>
                  <a:srgbClr val="000000"/>
                </a:solidFill>
              </a:rPr>
              <a:t>Small boat sailing</a:t>
            </a:r>
          </a:p>
          <a:p>
            <a:pPr lvl="1"/>
            <a:r>
              <a:rPr lang="en-GB">
                <a:solidFill>
                  <a:srgbClr val="000000"/>
                </a:solidFill>
              </a:rPr>
              <a:t>Ocean &amp; mountain expeditions</a:t>
            </a:r>
          </a:p>
          <a:p>
            <a:pPr lvl="1"/>
            <a:r>
              <a:rPr lang="en-GB">
                <a:solidFill>
                  <a:srgbClr val="000000"/>
                </a:solidFill>
              </a:rPr>
              <a:t>Obstacle courses and community service</a:t>
            </a:r>
          </a:p>
          <a:p>
            <a:endParaRPr lang="en-GB" sz="2400">
              <a:solidFill>
                <a:srgbClr val="000000"/>
              </a:solidFill>
            </a:endParaRPr>
          </a:p>
        </p:txBody>
      </p:sp>
    </p:spTree>
    <p:extLst>
      <p:ext uri="{BB962C8B-B14F-4D97-AF65-F5344CB8AC3E}">
        <p14:creationId xmlns:p14="http://schemas.microsoft.com/office/powerpoint/2010/main" val="32854206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A06FF-9397-47F1-82A9-ACE3E5525D45}"/>
              </a:ext>
            </a:extLst>
          </p:cNvPr>
          <p:cNvSpPr>
            <a:spLocks noGrp="1"/>
          </p:cNvSpPr>
          <p:nvPr>
            <p:ph type="title"/>
          </p:nvPr>
        </p:nvSpPr>
        <p:spPr>
          <a:xfrm>
            <a:off x="640079" y="2053641"/>
            <a:ext cx="3669161" cy="2760098"/>
          </a:xfrm>
        </p:spPr>
        <p:txBody>
          <a:bodyPr>
            <a:normAutofit/>
          </a:bodyPr>
          <a:lstStyle/>
          <a:p>
            <a:r>
              <a:rPr lang="en-GB" dirty="0"/>
              <a:t>Ideas shaping provision</a:t>
            </a:r>
          </a:p>
        </p:txBody>
      </p:sp>
      <p:sp>
        <p:nvSpPr>
          <p:cNvPr id="3" name="Content Placeholder 2">
            <a:extLst>
              <a:ext uri="{FF2B5EF4-FFF2-40B4-BE49-F238E27FC236}">
                <a16:creationId xmlns:a16="http://schemas.microsoft.com/office/drawing/2014/main" id="{E3E7227E-1E49-405B-B372-D3C808639414}"/>
              </a:ext>
            </a:extLst>
          </p:cNvPr>
          <p:cNvSpPr>
            <a:spLocks noGrp="1"/>
          </p:cNvSpPr>
          <p:nvPr>
            <p:ph idx="1"/>
          </p:nvPr>
        </p:nvSpPr>
        <p:spPr>
          <a:xfrm>
            <a:off x="6090574" y="801866"/>
            <a:ext cx="5306084" cy="5230634"/>
          </a:xfrm>
        </p:spPr>
        <p:txBody>
          <a:bodyPr anchor="ctr">
            <a:normAutofit/>
          </a:bodyPr>
          <a:lstStyle/>
          <a:p>
            <a:r>
              <a:rPr lang="en-GB" sz="2200" dirty="0">
                <a:solidFill>
                  <a:srgbClr val="000000"/>
                </a:solidFill>
              </a:rPr>
              <a:t>Baden-Powell formulated a syllabus for scouting (1908) encompassing many similar elements. An indication of the popularity of outdoor education seen in sales of his ‘Scouting for Boys: A Handbook for Instruction in Good Citizenship’</a:t>
            </a:r>
          </a:p>
          <a:p>
            <a:r>
              <a:rPr lang="en-GB" sz="2200" dirty="0">
                <a:solidFill>
                  <a:srgbClr val="000000"/>
                </a:solidFill>
              </a:rPr>
              <a:t>1971 the term ‘Adventure Education’ comes in with the </a:t>
            </a:r>
            <a:r>
              <a:rPr lang="en-GB" sz="2200" dirty="0" err="1">
                <a:solidFill>
                  <a:srgbClr val="000000"/>
                </a:solidFill>
              </a:rPr>
              <a:t>Massachusettes</a:t>
            </a:r>
            <a:r>
              <a:rPr lang="en-GB" sz="2200" dirty="0">
                <a:solidFill>
                  <a:srgbClr val="000000"/>
                </a:solidFill>
              </a:rPr>
              <a:t> based </a:t>
            </a:r>
            <a:r>
              <a:rPr lang="en-GB" sz="2200">
                <a:solidFill>
                  <a:srgbClr val="000000"/>
                </a:solidFill>
              </a:rPr>
              <a:t>Project Adventure </a:t>
            </a:r>
            <a:r>
              <a:rPr lang="en-GB" sz="2200" dirty="0">
                <a:solidFill>
                  <a:srgbClr val="000000"/>
                </a:solidFill>
              </a:rPr>
              <a:t>Programme</a:t>
            </a:r>
          </a:p>
          <a:p>
            <a:r>
              <a:rPr lang="en-GB" sz="2200" dirty="0">
                <a:solidFill>
                  <a:srgbClr val="000000"/>
                </a:solidFill>
              </a:rPr>
              <a:t>1920s emergence of the Youth Hostel Association (YHA) dedicated to providing ‘cheap holiday accommodation’ for young and old in </a:t>
            </a:r>
            <a:r>
              <a:rPr lang="en-GB" sz="2200" dirty="0" err="1">
                <a:solidFill>
                  <a:srgbClr val="000000"/>
                </a:solidFill>
              </a:rPr>
              <a:t>te</a:t>
            </a:r>
            <a:r>
              <a:rPr lang="en-GB" sz="2200" dirty="0">
                <a:solidFill>
                  <a:srgbClr val="000000"/>
                </a:solidFill>
              </a:rPr>
              <a:t> form of huts, residential centres and hostels.</a:t>
            </a:r>
          </a:p>
        </p:txBody>
      </p:sp>
    </p:spTree>
    <p:extLst>
      <p:ext uri="{BB962C8B-B14F-4D97-AF65-F5344CB8AC3E}">
        <p14:creationId xmlns:p14="http://schemas.microsoft.com/office/powerpoint/2010/main" val="822314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440EF-7E49-43B6-A083-E0313D6D2FB3}"/>
              </a:ext>
            </a:extLst>
          </p:cNvPr>
          <p:cNvSpPr>
            <a:spLocks noGrp="1"/>
          </p:cNvSpPr>
          <p:nvPr>
            <p:ph type="title"/>
          </p:nvPr>
        </p:nvSpPr>
        <p:spPr>
          <a:xfrm>
            <a:off x="640079" y="2053641"/>
            <a:ext cx="3669161" cy="2760098"/>
          </a:xfrm>
        </p:spPr>
        <p:txBody>
          <a:bodyPr>
            <a:normAutofit/>
          </a:bodyPr>
          <a:lstStyle/>
          <a:p>
            <a:r>
              <a:rPr lang="en-GB" dirty="0"/>
              <a:t>Ideas shaping provision</a:t>
            </a:r>
          </a:p>
        </p:txBody>
      </p:sp>
      <p:sp>
        <p:nvSpPr>
          <p:cNvPr id="3" name="Content Placeholder 2">
            <a:extLst>
              <a:ext uri="{FF2B5EF4-FFF2-40B4-BE49-F238E27FC236}">
                <a16:creationId xmlns:a16="http://schemas.microsoft.com/office/drawing/2014/main" id="{54952528-27D4-46C2-998E-665EE8630B7E}"/>
              </a:ext>
            </a:extLst>
          </p:cNvPr>
          <p:cNvSpPr>
            <a:spLocks noGrp="1"/>
          </p:cNvSpPr>
          <p:nvPr>
            <p:ph idx="1"/>
          </p:nvPr>
        </p:nvSpPr>
        <p:spPr>
          <a:xfrm>
            <a:off x="6090574" y="801866"/>
            <a:ext cx="5306084" cy="5230634"/>
          </a:xfrm>
        </p:spPr>
        <p:txBody>
          <a:bodyPr anchor="ctr">
            <a:normAutofit fontScale="92500" lnSpcReduction="20000"/>
          </a:bodyPr>
          <a:lstStyle/>
          <a:p>
            <a:r>
              <a:rPr lang="en-GB" sz="2400" dirty="0">
                <a:solidFill>
                  <a:srgbClr val="000000"/>
                </a:solidFill>
              </a:rPr>
              <a:t>Ideas underlying this approach can be traced back to the Enlightenment period (1715-1789)</a:t>
            </a:r>
          </a:p>
          <a:p>
            <a:r>
              <a:rPr lang="en-GB" sz="2400" dirty="0">
                <a:solidFill>
                  <a:srgbClr val="000000"/>
                </a:solidFill>
              </a:rPr>
              <a:t>The Enlightenment period is also known as the Age of Reason. Reason and was at the heart of knowledge.</a:t>
            </a:r>
          </a:p>
          <a:p>
            <a:r>
              <a:rPr lang="en-GB" sz="2400" dirty="0">
                <a:solidFill>
                  <a:srgbClr val="000000"/>
                </a:solidFill>
              </a:rPr>
              <a:t>Focus on changing the world for the better and help us to understand it with greater clarity. Promote individual liberty and religious tolerance.</a:t>
            </a:r>
          </a:p>
          <a:p>
            <a:r>
              <a:rPr lang="en-GB" sz="2400" dirty="0">
                <a:solidFill>
                  <a:srgbClr val="000000"/>
                </a:solidFill>
              </a:rPr>
              <a:t>Enlightenment thinkers adopted liberal positions and began to change the way we now see our place in the world – our appreciation of nature and of the natural environment.</a:t>
            </a:r>
          </a:p>
          <a:p>
            <a:r>
              <a:rPr lang="en-GB" sz="2400" dirty="0">
                <a:solidFill>
                  <a:srgbClr val="000000"/>
                </a:solidFill>
              </a:rPr>
              <a:t>They broke barriers of prejudice by urging tolerance towards the views and lifestyle of others. </a:t>
            </a:r>
          </a:p>
          <a:p>
            <a:endParaRPr lang="en-GB" sz="2400" dirty="0">
              <a:solidFill>
                <a:srgbClr val="000000"/>
              </a:solidFill>
            </a:endParaRPr>
          </a:p>
        </p:txBody>
      </p:sp>
    </p:spTree>
    <p:extLst>
      <p:ext uri="{BB962C8B-B14F-4D97-AF65-F5344CB8AC3E}">
        <p14:creationId xmlns:p14="http://schemas.microsoft.com/office/powerpoint/2010/main" val="36219982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B488D-AAAE-469F-A60C-0D59CA669B41}"/>
              </a:ext>
            </a:extLst>
          </p:cNvPr>
          <p:cNvSpPr>
            <a:spLocks noGrp="1"/>
          </p:cNvSpPr>
          <p:nvPr>
            <p:ph type="title"/>
          </p:nvPr>
        </p:nvSpPr>
        <p:spPr>
          <a:xfrm>
            <a:off x="640079" y="2053641"/>
            <a:ext cx="3669161" cy="2760098"/>
          </a:xfrm>
        </p:spPr>
        <p:txBody>
          <a:bodyPr>
            <a:normAutofit/>
          </a:bodyPr>
          <a:lstStyle/>
          <a:p>
            <a:r>
              <a:rPr lang="en-GB" dirty="0"/>
              <a:t>Enlightenment ideas:</a:t>
            </a:r>
          </a:p>
        </p:txBody>
      </p:sp>
      <p:sp>
        <p:nvSpPr>
          <p:cNvPr id="3" name="Content Placeholder 2">
            <a:extLst>
              <a:ext uri="{FF2B5EF4-FFF2-40B4-BE49-F238E27FC236}">
                <a16:creationId xmlns:a16="http://schemas.microsoft.com/office/drawing/2014/main" id="{E07363E0-BFE5-40F3-8017-C37863DE7B22}"/>
              </a:ext>
            </a:extLst>
          </p:cNvPr>
          <p:cNvSpPr>
            <a:spLocks noGrp="1"/>
          </p:cNvSpPr>
          <p:nvPr>
            <p:ph idx="1"/>
          </p:nvPr>
        </p:nvSpPr>
        <p:spPr>
          <a:xfrm>
            <a:off x="6090574" y="801866"/>
            <a:ext cx="5306084" cy="5230634"/>
          </a:xfrm>
        </p:spPr>
        <p:txBody>
          <a:bodyPr anchor="ctr">
            <a:normAutofit/>
          </a:bodyPr>
          <a:lstStyle/>
          <a:p>
            <a:r>
              <a:rPr lang="en-GB" sz="2200">
                <a:solidFill>
                  <a:srgbClr val="000000"/>
                </a:solidFill>
              </a:rPr>
              <a:t>Reason is the central capacity of the individual which enables to think and most importantly to act correctly.</a:t>
            </a:r>
          </a:p>
          <a:p>
            <a:r>
              <a:rPr lang="en-GB" sz="2200">
                <a:solidFill>
                  <a:srgbClr val="000000"/>
                </a:solidFill>
              </a:rPr>
              <a:t>People are by nature rational and good and therefore evil can be overcome.</a:t>
            </a:r>
          </a:p>
          <a:p>
            <a:r>
              <a:rPr lang="en-GB" sz="2200">
                <a:solidFill>
                  <a:srgbClr val="000000"/>
                </a:solidFill>
              </a:rPr>
              <a:t>Individuals and society have the potential to progress to perfection.</a:t>
            </a:r>
          </a:p>
          <a:p>
            <a:r>
              <a:rPr lang="en-GB" sz="2200">
                <a:solidFill>
                  <a:srgbClr val="000000"/>
                </a:solidFill>
              </a:rPr>
              <a:t>Beliefs should be adopted only on the basis of reason, not taken on the authority of others including religious leaders and texts.</a:t>
            </a:r>
          </a:p>
          <a:p>
            <a:r>
              <a:rPr lang="en-GB" sz="2200">
                <a:solidFill>
                  <a:srgbClr val="000000"/>
                </a:solidFill>
              </a:rPr>
              <a:t>The very existence of outdoor education is a by product of this reconceptualization between human beings and nature.</a:t>
            </a:r>
          </a:p>
        </p:txBody>
      </p:sp>
    </p:spTree>
    <p:extLst>
      <p:ext uri="{BB962C8B-B14F-4D97-AF65-F5344CB8AC3E}">
        <p14:creationId xmlns:p14="http://schemas.microsoft.com/office/powerpoint/2010/main" val="3725367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CD750-FC11-4E9A-81F7-BDA9908E1DD9}"/>
              </a:ext>
            </a:extLst>
          </p:cNvPr>
          <p:cNvSpPr>
            <a:spLocks noGrp="1"/>
          </p:cNvSpPr>
          <p:nvPr>
            <p:ph type="title"/>
          </p:nvPr>
        </p:nvSpPr>
        <p:spPr>
          <a:xfrm>
            <a:off x="640079" y="2053641"/>
            <a:ext cx="3669161" cy="2760098"/>
          </a:xfrm>
        </p:spPr>
        <p:txBody>
          <a:bodyPr>
            <a:normAutofit/>
          </a:bodyPr>
          <a:lstStyle/>
          <a:p>
            <a:r>
              <a:rPr lang="en-GB" dirty="0"/>
              <a:t>Where do we Fit?</a:t>
            </a:r>
          </a:p>
        </p:txBody>
      </p:sp>
      <p:sp>
        <p:nvSpPr>
          <p:cNvPr id="3" name="Content Placeholder 2">
            <a:extLst>
              <a:ext uri="{FF2B5EF4-FFF2-40B4-BE49-F238E27FC236}">
                <a16:creationId xmlns:a16="http://schemas.microsoft.com/office/drawing/2014/main" id="{DA9D7BA8-3BA9-40F6-B036-AF9E86853480}"/>
              </a:ext>
            </a:extLst>
          </p:cNvPr>
          <p:cNvSpPr>
            <a:spLocks noGrp="1"/>
          </p:cNvSpPr>
          <p:nvPr>
            <p:ph idx="1"/>
          </p:nvPr>
        </p:nvSpPr>
        <p:spPr>
          <a:xfrm>
            <a:off x="6090574" y="801866"/>
            <a:ext cx="5306084" cy="5230634"/>
          </a:xfrm>
        </p:spPr>
        <p:txBody>
          <a:bodyPr anchor="ctr">
            <a:normAutofit/>
          </a:bodyPr>
          <a:lstStyle/>
          <a:p>
            <a:r>
              <a:rPr lang="en-GB" sz="2400" dirty="0">
                <a:solidFill>
                  <a:srgbClr val="000000"/>
                </a:solidFill>
              </a:rPr>
              <a:t>Much of outdoor education has historically been based on more formal approaches.</a:t>
            </a:r>
          </a:p>
          <a:p>
            <a:r>
              <a:rPr lang="en-GB" sz="2400" dirty="0">
                <a:solidFill>
                  <a:srgbClr val="000000"/>
                </a:solidFill>
              </a:rPr>
              <a:t>Local authority outdoor centres run on formal lines as in schools.</a:t>
            </a:r>
          </a:p>
          <a:p>
            <a:r>
              <a:rPr lang="en-GB" sz="2400" dirty="0">
                <a:solidFill>
                  <a:srgbClr val="000000"/>
                </a:solidFill>
              </a:rPr>
              <a:t>As informal educators, where does outdoor education fit within our repertoire, and where do we fit within outdoor education?</a:t>
            </a:r>
          </a:p>
        </p:txBody>
      </p:sp>
    </p:spTree>
    <p:extLst>
      <p:ext uri="{BB962C8B-B14F-4D97-AF65-F5344CB8AC3E}">
        <p14:creationId xmlns:p14="http://schemas.microsoft.com/office/powerpoint/2010/main" val="29517934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DB98D-90DE-4D66-8C87-6EA4DDCA0437}"/>
              </a:ext>
            </a:extLst>
          </p:cNvPr>
          <p:cNvSpPr>
            <a:spLocks noGrp="1"/>
          </p:cNvSpPr>
          <p:nvPr>
            <p:ph type="title"/>
          </p:nvPr>
        </p:nvSpPr>
        <p:spPr>
          <a:xfrm>
            <a:off x="640079" y="2053641"/>
            <a:ext cx="3669161" cy="2760098"/>
          </a:xfrm>
        </p:spPr>
        <p:txBody>
          <a:bodyPr>
            <a:normAutofit/>
          </a:bodyPr>
          <a:lstStyle/>
          <a:p>
            <a:r>
              <a:rPr lang="en-GB" dirty="0"/>
              <a:t>Informal education and the outdoors</a:t>
            </a:r>
          </a:p>
        </p:txBody>
      </p:sp>
      <p:sp>
        <p:nvSpPr>
          <p:cNvPr id="3" name="Content Placeholder 2">
            <a:extLst>
              <a:ext uri="{FF2B5EF4-FFF2-40B4-BE49-F238E27FC236}">
                <a16:creationId xmlns:a16="http://schemas.microsoft.com/office/drawing/2014/main" id="{C05EF97D-87B4-4210-9C41-646634A7BCC2}"/>
              </a:ext>
            </a:extLst>
          </p:cNvPr>
          <p:cNvSpPr>
            <a:spLocks noGrp="1"/>
          </p:cNvSpPr>
          <p:nvPr>
            <p:ph idx="1"/>
          </p:nvPr>
        </p:nvSpPr>
        <p:spPr>
          <a:xfrm>
            <a:off x="6090574" y="801866"/>
            <a:ext cx="5306084" cy="5230634"/>
          </a:xfrm>
        </p:spPr>
        <p:txBody>
          <a:bodyPr anchor="ctr">
            <a:normAutofit/>
          </a:bodyPr>
          <a:lstStyle/>
          <a:p>
            <a:r>
              <a:rPr lang="en-GB" sz="2400" dirty="0">
                <a:solidFill>
                  <a:srgbClr val="000000"/>
                </a:solidFill>
              </a:rPr>
              <a:t>‘Unlike the formal sector where a set of curricula and syllabi sculpt the educational encounter, or much of the education sector where participants are offered pre-ordained programmes, the context of informal education primarily materialises from open ended conversational encounters.’ (Tony </a:t>
            </a:r>
            <a:r>
              <a:rPr lang="en-GB" sz="2400" dirty="0" err="1">
                <a:solidFill>
                  <a:srgbClr val="000000"/>
                </a:solidFill>
              </a:rPr>
              <a:t>Jeffs</a:t>
            </a:r>
            <a:r>
              <a:rPr lang="en-GB" sz="2400" dirty="0">
                <a:solidFill>
                  <a:srgbClr val="000000"/>
                </a:solidFill>
              </a:rPr>
              <a:t> 2018) </a:t>
            </a:r>
          </a:p>
        </p:txBody>
      </p:sp>
    </p:spTree>
    <p:extLst>
      <p:ext uri="{BB962C8B-B14F-4D97-AF65-F5344CB8AC3E}">
        <p14:creationId xmlns:p14="http://schemas.microsoft.com/office/powerpoint/2010/main" val="28036377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D8A84-6CE5-40E1-A82C-B5BCC12E9DC8}"/>
              </a:ext>
            </a:extLst>
          </p:cNvPr>
          <p:cNvSpPr>
            <a:spLocks noGrp="1"/>
          </p:cNvSpPr>
          <p:nvPr>
            <p:ph type="title"/>
          </p:nvPr>
        </p:nvSpPr>
        <p:spPr>
          <a:xfrm>
            <a:off x="640079" y="2053641"/>
            <a:ext cx="3669161" cy="2760098"/>
          </a:xfrm>
        </p:spPr>
        <p:txBody>
          <a:bodyPr>
            <a:normAutofit/>
          </a:bodyPr>
          <a:lstStyle/>
          <a:p>
            <a:r>
              <a:rPr lang="en-GB" dirty="0"/>
              <a:t>Informal education and the outdoors</a:t>
            </a:r>
          </a:p>
        </p:txBody>
      </p:sp>
      <p:sp>
        <p:nvSpPr>
          <p:cNvPr id="3" name="Content Placeholder 2">
            <a:extLst>
              <a:ext uri="{FF2B5EF4-FFF2-40B4-BE49-F238E27FC236}">
                <a16:creationId xmlns:a16="http://schemas.microsoft.com/office/drawing/2014/main" id="{A561DF72-461A-4E5A-AA0F-037B61E4C17F}"/>
              </a:ext>
            </a:extLst>
          </p:cNvPr>
          <p:cNvSpPr>
            <a:spLocks noGrp="1"/>
          </p:cNvSpPr>
          <p:nvPr>
            <p:ph idx="1"/>
          </p:nvPr>
        </p:nvSpPr>
        <p:spPr>
          <a:xfrm>
            <a:off x="6090574" y="801866"/>
            <a:ext cx="5306084" cy="5230634"/>
          </a:xfrm>
        </p:spPr>
        <p:txBody>
          <a:bodyPr anchor="ctr">
            <a:normAutofit/>
          </a:bodyPr>
          <a:lstStyle/>
          <a:p>
            <a:r>
              <a:rPr lang="en-GB" sz="2400" dirty="0">
                <a:solidFill>
                  <a:srgbClr val="000000"/>
                </a:solidFill>
              </a:rPr>
              <a:t>Workshop: divide up into groups of three or four.</a:t>
            </a:r>
          </a:p>
          <a:p>
            <a:r>
              <a:rPr lang="en-GB" sz="2400" dirty="0">
                <a:solidFill>
                  <a:srgbClr val="000000"/>
                </a:solidFill>
              </a:rPr>
              <a:t>Take the allocated section of Tony </a:t>
            </a:r>
            <a:r>
              <a:rPr lang="en-GB" sz="2400" dirty="0" err="1">
                <a:solidFill>
                  <a:srgbClr val="000000"/>
                </a:solidFill>
              </a:rPr>
              <a:t>Jeffs</a:t>
            </a:r>
            <a:r>
              <a:rPr lang="en-GB" sz="2400" dirty="0">
                <a:solidFill>
                  <a:srgbClr val="000000"/>
                </a:solidFill>
              </a:rPr>
              <a:t>’ article ‘Informal education and the outdoors.’</a:t>
            </a:r>
          </a:p>
          <a:p>
            <a:r>
              <a:rPr lang="en-GB" sz="2400" dirty="0">
                <a:solidFill>
                  <a:srgbClr val="000000"/>
                </a:solidFill>
              </a:rPr>
              <a:t>Take time to read the article. Discuss it within your groups.  </a:t>
            </a:r>
          </a:p>
          <a:p>
            <a:r>
              <a:rPr lang="en-GB" sz="2400" dirty="0">
                <a:solidFill>
                  <a:srgbClr val="000000"/>
                </a:solidFill>
              </a:rPr>
              <a:t>Produce a summary of the main points.  In doing so, consider the implications and relevance to your own practice.</a:t>
            </a:r>
          </a:p>
          <a:p>
            <a:r>
              <a:rPr lang="en-GB" sz="2400" dirty="0">
                <a:solidFill>
                  <a:srgbClr val="000000"/>
                </a:solidFill>
              </a:rPr>
              <a:t>What do you think of it?</a:t>
            </a:r>
          </a:p>
          <a:p>
            <a:endParaRPr lang="en-GB" sz="2400" dirty="0">
              <a:solidFill>
                <a:srgbClr val="000000"/>
              </a:solidFill>
            </a:endParaRPr>
          </a:p>
        </p:txBody>
      </p:sp>
    </p:spTree>
    <p:extLst>
      <p:ext uri="{BB962C8B-B14F-4D97-AF65-F5344CB8AC3E}">
        <p14:creationId xmlns:p14="http://schemas.microsoft.com/office/powerpoint/2010/main" val="8127418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07DAD-148A-4F6B-963D-5A41CD30E5B1}"/>
              </a:ext>
            </a:extLst>
          </p:cNvPr>
          <p:cNvSpPr>
            <a:spLocks noGrp="1"/>
          </p:cNvSpPr>
          <p:nvPr>
            <p:ph type="title"/>
          </p:nvPr>
        </p:nvSpPr>
        <p:spPr>
          <a:xfrm>
            <a:off x="640079" y="2053641"/>
            <a:ext cx="3669161" cy="2760098"/>
          </a:xfrm>
        </p:spPr>
        <p:txBody>
          <a:bodyPr>
            <a:normAutofit/>
          </a:bodyPr>
          <a:lstStyle/>
          <a:p>
            <a:r>
              <a:rPr lang="en-GB" dirty="0"/>
              <a:t>Outdoor Education &amp; Young People</a:t>
            </a:r>
          </a:p>
        </p:txBody>
      </p:sp>
      <p:sp>
        <p:nvSpPr>
          <p:cNvPr id="3" name="Content Placeholder 2">
            <a:extLst>
              <a:ext uri="{FF2B5EF4-FFF2-40B4-BE49-F238E27FC236}">
                <a16:creationId xmlns:a16="http://schemas.microsoft.com/office/drawing/2014/main" id="{2F5FF3B3-0AB4-4137-8014-700B8B3C5C10}"/>
              </a:ext>
            </a:extLst>
          </p:cNvPr>
          <p:cNvSpPr>
            <a:spLocks noGrp="1"/>
          </p:cNvSpPr>
          <p:nvPr>
            <p:ph idx="1"/>
          </p:nvPr>
        </p:nvSpPr>
        <p:spPr>
          <a:xfrm>
            <a:off x="6090574" y="801866"/>
            <a:ext cx="5306084" cy="5230634"/>
          </a:xfrm>
        </p:spPr>
        <p:txBody>
          <a:bodyPr anchor="ctr">
            <a:normAutofit/>
          </a:bodyPr>
          <a:lstStyle/>
          <a:p>
            <a:pPr marL="0" indent="0">
              <a:buNone/>
            </a:pPr>
            <a:r>
              <a:rPr lang="en-GB" sz="2200">
                <a:solidFill>
                  <a:srgbClr val="000000"/>
                </a:solidFill>
              </a:rPr>
              <a:t>The outdoors is on our doorstep:</a:t>
            </a:r>
          </a:p>
          <a:p>
            <a:r>
              <a:rPr lang="en-GB" sz="2200">
                <a:solidFill>
                  <a:srgbClr val="000000"/>
                </a:solidFill>
              </a:rPr>
              <a:t>There are relatively wild areas close to most of us which are suitable for adventurous and creative opportunities, such as parks, old quarries, canal banks, woods, and beaches.  There are large open spaces such as country parks near the edge of many towns and cities, as well as larger national parks such as the Brecon Beacon National Park, the Pembrokeshire Coast National Park, and the Snowdonia National Park. It is great for young people to experience the larger open spaces, and wild landscapes, but don’t forget there may be opportunities nearby also.   </a:t>
            </a:r>
          </a:p>
          <a:p>
            <a:endParaRPr lang="en-GB" sz="2200">
              <a:solidFill>
                <a:srgbClr val="000000"/>
              </a:solidFill>
            </a:endParaRPr>
          </a:p>
        </p:txBody>
      </p:sp>
    </p:spTree>
    <p:extLst>
      <p:ext uri="{BB962C8B-B14F-4D97-AF65-F5344CB8AC3E}">
        <p14:creationId xmlns:p14="http://schemas.microsoft.com/office/powerpoint/2010/main" val="17618457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36756-5801-44B3-8598-80504C341EE1}"/>
              </a:ext>
            </a:extLst>
          </p:cNvPr>
          <p:cNvSpPr>
            <a:spLocks noGrp="1"/>
          </p:cNvSpPr>
          <p:nvPr>
            <p:ph type="title"/>
          </p:nvPr>
        </p:nvSpPr>
        <p:spPr>
          <a:xfrm>
            <a:off x="640079" y="2053641"/>
            <a:ext cx="3669161" cy="2760098"/>
          </a:xfrm>
        </p:spPr>
        <p:txBody>
          <a:bodyPr>
            <a:normAutofit/>
          </a:bodyPr>
          <a:lstStyle/>
          <a:p>
            <a:r>
              <a:rPr lang="en-GB" dirty="0"/>
              <a:t>Outdoor Education &amp; Young People</a:t>
            </a:r>
          </a:p>
        </p:txBody>
      </p:sp>
      <p:sp>
        <p:nvSpPr>
          <p:cNvPr id="3" name="Content Placeholder 2">
            <a:extLst>
              <a:ext uri="{FF2B5EF4-FFF2-40B4-BE49-F238E27FC236}">
                <a16:creationId xmlns:a16="http://schemas.microsoft.com/office/drawing/2014/main" id="{70DBEF61-DC7F-4DB2-B9ED-74D8A12C7317}"/>
              </a:ext>
            </a:extLst>
          </p:cNvPr>
          <p:cNvSpPr>
            <a:spLocks noGrp="1"/>
          </p:cNvSpPr>
          <p:nvPr>
            <p:ph idx="1"/>
          </p:nvPr>
        </p:nvSpPr>
        <p:spPr>
          <a:xfrm>
            <a:off x="6090574" y="801866"/>
            <a:ext cx="5306084" cy="5230634"/>
          </a:xfrm>
        </p:spPr>
        <p:txBody>
          <a:bodyPr anchor="ctr">
            <a:normAutofit/>
          </a:bodyPr>
          <a:lstStyle/>
          <a:p>
            <a:pPr marL="0" indent="0">
              <a:buNone/>
            </a:pPr>
            <a:r>
              <a:rPr lang="en-GB" sz="1500" dirty="0">
                <a:solidFill>
                  <a:srgbClr val="000000"/>
                </a:solidFill>
              </a:rPr>
              <a:t>The value of outdoor experiences</a:t>
            </a:r>
          </a:p>
          <a:p>
            <a:pPr marL="0" indent="0">
              <a:buNone/>
            </a:pPr>
            <a:r>
              <a:rPr lang="en-GB" sz="1500" dirty="0">
                <a:solidFill>
                  <a:srgbClr val="000000"/>
                </a:solidFill>
              </a:rPr>
              <a:t>According to Cooper (1998), there are some common elements to all outdoor education or learning through the outdoors. he recognised the importance of outdoor education in five key areas of our lives</a:t>
            </a:r>
          </a:p>
          <a:p>
            <a:pPr lvl="0"/>
            <a:r>
              <a:rPr lang="en-GB" sz="1500" dirty="0">
                <a:solidFill>
                  <a:srgbClr val="000000"/>
                </a:solidFill>
              </a:rPr>
              <a:t>In education: through developing personal qualities essential to the education of the whole person.</a:t>
            </a:r>
          </a:p>
          <a:p>
            <a:pPr lvl="0"/>
            <a:r>
              <a:rPr lang="en-GB" sz="1500" dirty="0">
                <a:solidFill>
                  <a:srgbClr val="000000"/>
                </a:solidFill>
              </a:rPr>
              <a:t>In the social context: through growth in self-esteem and self-confidence and the development of communication skills, social skills and team work skills.</a:t>
            </a:r>
          </a:p>
          <a:p>
            <a:pPr lvl="0"/>
            <a:r>
              <a:rPr lang="en-GB" sz="1500" dirty="0">
                <a:solidFill>
                  <a:srgbClr val="000000"/>
                </a:solidFill>
              </a:rPr>
              <a:t>In business: through the developing self-reliance and flexibility.</a:t>
            </a:r>
          </a:p>
          <a:p>
            <a:pPr lvl="0"/>
            <a:r>
              <a:rPr lang="en-GB" sz="1500" dirty="0">
                <a:solidFill>
                  <a:srgbClr val="000000"/>
                </a:solidFill>
              </a:rPr>
              <a:t>In the environment: through a better understanding of the relationship between humanity and the ecosystem, and our responsibilities towards environmental sustainability.</a:t>
            </a:r>
          </a:p>
          <a:p>
            <a:pPr lvl="0"/>
            <a:r>
              <a:rPr lang="en-GB" sz="1500" dirty="0">
                <a:solidFill>
                  <a:srgbClr val="000000"/>
                </a:solidFill>
              </a:rPr>
              <a:t>In sport and recreation: through encouraging a wide range of physically and aesthetically rewarding sports, developing healthier lifestyles, and the enhancement of well being.</a:t>
            </a:r>
          </a:p>
          <a:p>
            <a:endParaRPr lang="en-GB" sz="1500" dirty="0">
              <a:solidFill>
                <a:srgbClr val="000000"/>
              </a:solidFill>
            </a:endParaRPr>
          </a:p>
        </p:txBody>
      </p:sp>
    </p:spTree>
    <p:extLst>
      <p:ext uri="{BB962C8B-B14F-4D97-AF65-F5344CB8AC3E}">
        <p14:creationId xmlns:p14="http://schemas.microsoft.com/office/powerpoint/2010/main" val="21202692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2AE13-5EAF-4E1C-9B38-FFCFA7CF9D9E}"/>
              </a:ext>
            </a:extLst>
          </p:cNvPr>
          <p:cNvSpPr>
            <a:spLocks noGrp="1"/>
          </p:cNvSpPr>
          <p:nvPr>
            <p:ph type="title"/>
          </p:nvPr>
        </p:nvSpPr>
        <p:spPr>
          <a:xfrm>
            <a:off x="640079" y="2053641"/>
            <a:ext cx="3669161" cy="2760098"/>
          </a:xfrm>
        </p:spPr>
        <p:txBody>
          <a:bodyPr>
            <a:normAutofit/>
          </a:bodyPr>
          <a:lstStyle/>
          <a:p>
            <a:r>
              <a:rPr lang="en-GB" dirty="0"/>
              <a:t>key benefits of outdoor education </a:t>
            </a:r>
            <a:endParaRPr lang="en-GB" dirty="0">
              <a:solidFill>
                <a:srgbClr val="FFFFFF"/>
              </a:solidFill>
            </a:endParaRPr>
          </a:p>
        </p:txBody>
      </p:sp>
      <p:sp>
        <p:nvSpPr>
          <p:cNvPr id="3" name="Content Placeholder 2">
            <a:extLst>
              <a:ext uri="{FF2B5EF4-FFF2-40B4-BE49-F238E27FC236}">
                <a16:creationId xmlns:a16="http://schemas.microsoft.com/office/drawing/2014/main" id="{DCB17C7C-1EB6-4E51-A60A-21BAC3C37DA3}"/>
              </a:ext>
            </a:extLst>
          </p:cNvPr>
          <p:cNvSpPr>
            <a:spLocks noGrp="1"/>
          </p:cNvSpPr>
          <p:nvPr>
            <p:ph idx="1"/>
          </p:nvPr>
        </p:nvSpPr>
        <p:spPr>
          <a:xfrm>
            <a:off x="6090574" y="801866"/>
            <a:ext cx="5306084" cy="5230634"/>
          </a:xfrm>
        </p:spPr>
        <p:txBody>
          <a:bodyPr anchor="ctr">
            <a:normAutofit fontScale="77500" lnSpcReduction="20000"/>
          </a:bodyPr>
          <a:lstStyle/>
          <a:p>
            <a:pPr>
              <a:lnSpc>
                <a:spcPct val="101000"/>
              </a:lnSpc>
            </a:pPr>
            <a:r>
              <a:rPr lang="en-GB" sz="2400" dirty="0"/>
              <a:t>Motivation: young people, in general enjoy the outdoors, their level of interest is high, and they are more receptive to knowledge.</a:t>
            </a:r>
          </a:p>
          <a:p>
            <a:pPr lvl="0">
              <a:lnSpc>
                <a:spcPct val="101000"/>
              </a:lnSpc>
            </a:pPr>
            <a:r>
              <a:rPr lang="en-GB" sz="2400" dirty="0"/>
              <a:t>Multiple Intelligence: Most classroom learning is related to left brain, logical or analytical thinking. Young people can develop the skills associated with right brain thinking through the outdoors.  Young people who are already right brain thinkers can thrive in the outdoors, with more opportunity to use their skills of creativity, problem solving and leadership, than in a classroom setting.</a:t>
            </a:r>
          </a:p>
          <a:p>
            <a:pPr lvl="0">
              <a:lnSpc>
                <a:spcPct val="101000"/>
              </a:lnSpc>
            </a:pPr>
            <a:r>
              <a:rPr lang="en-GB" sz="2400" dirty="0"/>
              <a:t>Personal responsibility: Outdoor education places young people in situations where they have to take responsibility for their own actions.  They take responsibility for clothing, equipment, money, planning, the environment, as well as developing individual skills sets in different outdoor disciplines e.g. mountain navigation, kayaking, first aid etc. </a:t>
            </a:r>
          </a:p>
          <a:p>
            <a:endParaRPr lang="en-GB" sz="2400" dirty="0">
              <a:solidFill>
                <a:srgbClr val="000000"/>
              </a:solidFill>
            </a:endParaRPr>
          </a:p>
        </p:txBody>
      </p:sp>
    </p:spTree>
    <p:extLst>
      <p:ext uri="{BB962C8B-B14F-4D97-AF65-F5344CB8AC3E}">
        <p14:creationId xmlns:p14="http://schemas.microsoft.com/office/powerpoint/2010/main" val="12532312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E5310-0456-4062-9231-63C4AC2EFC7D}"/>
              </a:ext>
            </a:extLst>
          </p:cNvPr>
          <p:cNvSpPr>
            <a:spLocks noGrp="1"/>
          </p:cNvSpPr>
          <p:nvPr>
            <p:ph type="title"/>
          </p:nvPr>
        </p:nvSpPr>
        <p:spPr>
          <a:xfrm>
            <a:off x="640079" y="2053641"/>
            <a:ext cx="3669161" cy="2760098"/>
          </a:xfrm>
        </p:spPr>
        <p:txBody>
          <a:bodyPr>
            <a:normAutofit/>
          </a:bodyPr>
          <a:lstStyle/>
          <a:p>
            <a:r>
              <a:rPr lang="en-GB" dirty="0"/>
              <a:t>key benefits of outdoor education </a:t>
            </a:r>
          </a:p>
        </p:txBody>
      </p:sp>
      <p:sp>
        <p:nvSpPr>
          <p:cNvPr id="3" name="Content Placeholder 2">
            <a:extLst>
              <a:ext uri="{FF2B5EF4-FFF2-40B4-BE49-F238E27FC236}">
                <a16:creationId xmlns:a16="http://schemas.microsoft.com/office/drawing/2014/main" id="{919B7F2B-2849-4F28-9CB9-00BD82D19194}"/>
              </a:ext>
            </a:extLst>
          </p:cNvPr>
          <p:cNvSpPr>
            <a:spLocks noGrp="1"/>
          </p:cNvSpPr>
          <p:nvPr>
            <p:ph idx="1"/>
          </p:nvPr>
        </p:nvSpPr>
        <p:spPr>
          <a:xfrm>
            <a:off x="6090574" y="801866"/>
            <a:ext cx="5306084" cy="5230634"/>
          </a:xfrm>
        </p:spPr>
        <p:txBody>
          <a:bodyPr anchor="ctr">
            <a:normAutofit/>
          </a:bodyPr>
          <a:lstStyle/>
          <a:p>
            <a:pPr lvl="0"/>
            <a:r>
              <a:rPr lang="en-GB" sz="1700" dirty="0">
                <a:solidFill>
                  <a:srgbClr val="000000"/>
                </a:solidFill>
              </a:rPr>
              <a:t>Co-operation: teamwork and co-operation are prominent themes in outdoor education. Often young people are placed in challenging situations which require them to work together.  This can help develop trust, improve communication, encourage leadership and decision making, and negotiation skills.</a:t>
            </a:r>
          </a:p>
          <a:p>
            <a:pPr lvl="0"/>
            <a:r>
              <a:rPr lang="en-GB" sz="1700" dirty="0">
                <a:solidFill>
                  <a:srgbClr val="000000"/>
                </a:solidFill>
              </a:rPr>
              <a:t>Reconnecting: offering the opportunity to experience the natural world through mind, body and spirit.  We often feel a ‘sense of wonder’, and the interdependency of life on the planet.  This can act as therapy.  For some young people, the learning of an outdoor discipline can be a catalyst in their personal development, having therapeutic effects which impact upon  self-esteem and life style change.</a:t>
            </a:r>
          </a:p>
          <a:p>
            <a:pPr lvl="0"/>
            <a:r>
              <a:rPr lang="en-GB" sz="1700" dirty="0">
                <a:solidFill>
                  <a:srgbClr val="000000"/>
                </a:solidFill>
              </a:rPr>
              <a:t>Awareness of human impact: understanding the fragility of the environment and how our behaviour can impact upon it in both negative and positive ways.</a:t>
            </a:r>
          </a:p>
          <a:p>
            <a:endParaRPr lang="en-GB" sz="1700" dirty="0">
              <a:solidFill>
                <a:srgbClr val="000000"/>
              </a:solidFill>
            </a:endParaRPr>
          </a:p>
          <a:p>
            <a:endParaRPr lang="en-GB" sz="1700" dirty="0">
              <a:solidFill>
                <a:srgbClr val="000000"/>
              </a:solidFill>
            </a:endParaRPr>
          </a:p>
        </p:txBody>
      </p:sp>
    </p:spTree>
    <p:extLst>
      <p:ext uri="{BB962C8B-B14F-4D97-AF65-F5344CB8AC3E}">
        <p14:creationId xmlns:p14="http://schemas.microsoft.com/office/powerpoint/2010/main" val="3820844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60106-A1AE-42B9-9304-10509E11E096}"/>
              </a:ext>
            </a:extLst>
          </p:cNvPr>
          <p:cNvSpPr>
            <a:spLocks noGrp="1"/>
          </p:cNvSpPr>
          <p:nvPr>
            <p:ph type="title"/>
          </p:nvPr>
        </p:nvSpPr>
        <p:spPr>
          <a:xfrm>
            <a:off x="640079" y="2053641"/>
            <a:ext cx="3669161" cy="2760098"/>
          </a:xfrm>
        </p:spPr>
        <p:txBody>
          <a:bodyPr>
            <a:normAutofit fontScale="90000"/>
          </a:bodyPr>
          <a:lstStyle/>
          <a:p>
            <a:r>
              <a:rPr lang="en-GB" dirty="0"/>
              <a:t>Values, attitudes, behaviour and Outdoor Education</a:t>
            </a:r>
          </a:p>
        </p:txBody>
      </p:sp>
      <p:sp>
        <p:nvSpPr>
          <p:cNvPr id="3" name="Content Placeholder 2">
            <a:extLst>
              <a:ext uri="{FF2B5EF4-FFF2-40B4-BE49-F238E27FC236}">
                <a16:creationId xmlns:a16="http://schemas.microsoft.com/office/drawing/2014/main" id="{7ACD25D1-6218-43DF-B40B-6FD90AFF272E}"/>
              </a:ext>
            </a:extLst>
          </p:cNvPr>
          <p:cNvSpPr>
            <a:spLocks noGrp="1"/>
          </p:cNvSpPr>
          <p:nvPr>
            <p:ph idx="1"/>
          </p:nvPr>
        </p:nvSpPr>
        <p:spPr>
          <a:xfrm>
            <a:off x="6090574" y="801866"/>
            <a:ext cx="5306084" cy="5230634"/>
          </a:xfrm>
        </p:spPr>
        <p:txBody>
          <a:bodyPr anchor="ctr">
            <a:normAutofit/>
          </a:bodyPr>
          <a:lstStyle/>
          <a:p>
            <a:pPr marL="0" indent="0">
              <a:buNone/>
            </a:pPr>
            <a:r>
              <a:rPr lang="en-GB" sz="2400" dirty="0">
                <a:solidFill>
                  <a:srgbClr val="000000"/>
                </a:solidFill>
              </a:rPr>
              <a:t>What are values?</a:t>
            </a:r>
          </a:p>
          <a:p>
            <a:pPr marL="0" indent="0">
              <a:buNone/>
            </a:pPr>
            <a:r>
              <a:rPr lang="en-GB" sz="2400" dirty="0">
                <a:solidFill>
                  <a:srgbClr val="000000"/>
                </a:solidFill>
              </a:rPr>
              <a:t>‘either preferred ways of being or behaving, or purposes that are considered of vital importance, but are not necessarily provable by logic or by measurable outcomes’ (Plunkett, 1990)</a:t>
            </a:r>
          </a:p>
        </p:txBody>
      </p:sp>
    </p:spTree>
    <p:extLst>
      <p:ext uri="{BB962C8B-B14F-4D97-AF65-F5344CB8AC3E}">
        <p14:creationId xmlns:p14="http://schemas.microsoft.com/office/powerpoint/2010/main" val="498946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C132F-76A8-4A0F-8A0B-5A4972178722}"/>
              </a:ext>
            </a:extLst>
          </p:cNvPr>
          <p:cNvSpPr>
            <a:spLocks noGrp="1"/>
          </p:cNvSpPr>
          <p:nvPr>
            <p:ph type="title"/>
          </p:nvPr>
        </p:nvSpPr>
        <p:spPr>
          <a:xfrm>
            <a:off x="640079" y="2053641"/>
            <a:ext cx="3669161" cy="2760098"/>
          </a:xfrm>
        </p:spPr>
        <p:txBody>
          <a:bodyPr>
            <a:normAutofit fontScale="90000"/>
          </a:bodyPr>
          <a:lstStyle/>
          <a:p>
            <a:r>
              <a:rPr lang="en-GB" dirty="0"/>
              <a:t>Values, attitudes, behaviour and Outdoor Education</a:t>
            </a:r>
          </a:p>
        </p:txBody>
      </p:sp>
      <p:sp>
        <p:nvSpPr>
          <p:cNvPr id="3" name="Content Placeholder 2">
            <a:extLst>
              <a:ext uri="{FF2B5EF4-FFF2-40B4-BE49-F238E27FC236}">
                <a16:creationId xmlns:a16="http://schemas.microsoft.com/office/drawing/2014/main" id="{06B1DA4D-51A0-4417-A756-C047D2FB58A5}"/>
              </a:ext>
            </a:extLst>
          </p:cNvPr>
          <p:cNvSpPr>
            <a:spLocks noGrp="1"/>
          </p:cNvSpPr>
          <p:nvPr>
            <p:ph idx="1"/>
          </p:nvPr>
        </p:nvSpPr>
        <p:spPr>
          <a:xfrm>
            <a:off x="6090574" y="801866"/>
            <a:ext cx="5306084" cy="5230634"/>
          </a:xfrm>
        </p:spPr>
        <p:txBody>
          <a:bodyPr anchor="ctr">
            <a:normAutofit/>
          </a:bodyPr>
          <a:lstStyle/>
          <a:p>
            <a:r>
              <a:rPr lang="en-GB" sz="2400" dirty="0">
                <a:solidFill>
                  <a:srgbClr val="000000"/>
                </a:solidFill>
              </a:rPr>
              <a:t>Collier (1997) attaches to values a sense of obligation – tacit or unverbalized driving forces in peoples’ lives, which determine where they will direct their effort and energies, and to which in their inner selves they attach the greatest value or importance’</a:t>
            </a:r>
          </a:p>
        </p:txBody>
      </p:sp>
    </p:spTree>
    <p:extLst>
      <p:ext uri="{BB962C8B-B14F-4D97-AF65-F5344CB8AC3E}">
        <p14:creationId xmlns:p14="http://schemas.microsoft.com/office/powerpoint/2010/main" val="13346970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F6741-8AC2-492D-8E72-CEBD174C6B45}"/>
              </a:ext>
            </a:extLst>
          </p:cNvPr>
          <p:cNvSpPr>
            <a:spLocks noGrp="1"/>
          </p:cNvSpPr>
          <p:nvPr>
            <p:ph type="title"/>
          </p:nvPr>
        </p:nvSpPr>
        <p:spPr>
          <a:xfrm>
            <a:off x="640079" y="2053641"/>
            <a:ext cx="3669161" cy="2760098"/>
          </a:xfrm>
        </p:spPr>
        <p:txBody>
          <a:bodyPr>
            <a:normAutofit/>
          </a:bodyPr>
          <a:lstStyle/>
          <a:p>
            <a:r>
              <a:rPr lang="en-GB" sz="3700" dirty="0"/>
              <a:t>Values, attitudes, behaviour and Outdoor Education</a:t>
            </a:r>
            <a:br>
              <a:rPr lang="en-GB" sz="3700" dirty="0"/>
            </a:br>
            <a:endParaRPr lang="en-GB" sz="3700" dirty="0"/>
          </a:p>
        </p:txBody>
      </p:sp>
      <p:sp>
        <p:nvSpPr>
          <p:cNvPr id="3" name="Content Placeholder 2">
            <a:extLst>
              <a:ext uri="{FF2B5EF4-FFF2-40B4-BE49-F238E27FC236}">
                <a16:creationId xmlns:a16="http://schemas.microsoft.com/office/drawing/2014/main" id="{C8EA2544-E59B-4B6E-9991-CB2FAF3C3A92}"/>
              </a:ext>
            </a:extLst>
          </p:cNvPr>
          <p:cNvSpPr>
            <a:spLocks noGrp="1"/>
          </p:cNvSpPr>
          <p:nvPr>
            <p:ph idx="1"/>
          </p:nvPr>
        </p:nvSpPr>
        <p:spPr>
          <a:xfrm>
            <a:off x="6090574" y="801866"/>
            <a:ext cx="5306084" cy="5230634"/>
          </a:xfrm>
        </p:spPr>
        <p:txBody>
          <a:bodyPr anchor="ctr">
            <a:normAutofit/>
          </a:bodyPr>
          <a:lstStyle/>
          <a:p>
            <a:pPr marL="0" indent="0">
              <a:buNone/>
            </a:pPr>
            <a:r>
              <a:rPr lang="en-GB" sz="2400" dirty="0">
                <a:solidFill>
                  <a:srgbClr val="000000"/>
                </a:solidFill>
              </a:rPr>
              <a:t>Values are a central component of outdoor education.  Values are an integral part of who we are and of our culture.  They have a major effect on individual behaviour. Outdoor education can have a powerful impact on shaping values, and influencing behaviour.  Everard (2004) summed these up with regard to young people following way:</a:t>
            </a:r>
          </a:p>
          <a:p>
            <a:pPr marL="0" indent="0">
              <a:buNone/>
            </a:pPr>
            <a:endParaRPr lang="en-GB" sz="2400" dirty="0">
              <a:solidFill>
                <a:srgbClr val="000000"/>
              </a:solidFill>
            </a:endParaRPr>
          </a:p>
        </p:txBody>
      </p:sp>
    </p:spTree>
    <p:extLst>
      <p:ext uri="{BB962C8B-B14F-4D97-AF65-F5344CB8AC3E}">
        <p14:creationId xmlns:p14="http://schemas.microsoft.com/office/powerpoint/2010/main" val="22110077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D13B1-5588-47FE-B9E1-D9345A852937}"/>
              </a:ext>
            </a:extLst>
          </p:cNvPr>
          <p:cNvSpPr>
            <a:spLocks noGrp="1"/>
          </p:cNvSpPr>
          <p:nvPr>
            <p:ph type="title"/>
          </p:nvPr>
        </p:nvSpPr>
        <p:spPr>
          <a:xfrm>
            <a:off x="640079" y="2053641"/>
            <a:ext cx="3669161" cy="2760098"/>
          </a:xfrm>
        </p:spPr>
        <p:txBody>
          <a:bodyPr>
            <a:normAutofit/>
          </a:bodyPr>
          <a:lstStyle/>
          <a:p>
            <a:r>
              <a:rPr lang="en-GB" sz="3700" dirty="0"/>
              <a:t>Values, attitudes, behaviour and Outdoor Education</a:t>
            </a:r>
          </a:p>
        </p:txBody>
      </p:sp>
      <p:sp>
        <p:nvSpPr>
          <p:cNvPr id="3" name="Content Placeholder 2">
            <a:extLst>
              <a:ext uri="{FF2B5EF4-FFF2-40B4-BE49-F238E27FC236}">
                <a16:creationId xmlns:a16="http://schemas.microsoft.com/office/drawing/2014/main" id="{91BCC30D-0407-4671-B57E-D3BE99BAD56A}"/>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rPr>
              <a:t>The development of qualities such as commitment, integrity, fairness, enthusiasm and concern for quality as well as success...self-reliance, self-discipline, a spirit of enterprise, a sense of social responsibility, the ability to work alone and with others, a value for and sensitivity towards individual differences...opportunities to learn to distinguish between the good, bad and ant-social... which will help them to develop a personal value system.</a:t>
            </a:r>
          </a:p>
          <a:p>
            <a:pPr marL="0" indent="0">
              <a:buNone/>
            </a:pPr>
            <a:endParaRPr lang="en-GB" sz="2400">
              <a:solidFill>
                <a:srgbClr val="000000"/>
              </a:solidFill>
            </a:endParaRPr>
          </a:p>
        </p:txBody>
      </p:sp>
    </p:spTree>
    <p:extLst>
      <p:ext uri="{BB962C8B-B14F-4D97-AF65-F5344CB8AC3E}">
        <p14:creationId xmlns:p14="http://schemas.microsoft.com/office/powerpoint/2010/main" val="37948764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A1635-AF9E-4C8F-92FC-06A395F0E055}"/>
              </a:ext>
            </a:extLst>
          </p:cNvPr>
          <p:cNvSpPr>
            <a:spLocks noGrp="1"/>
          </p:cNvSpPr>
          <p:nvPr>
            <p:ph type="title"/>
          </p:nvPr>
        </p:nvSpPr>
        <p:spPr>
          <a:xfrm>
            <a:off x="640079" y="2053641"/>
            <a:ext cx="3669161" cy="2760098"/>
          </a:xfrm>
        </p:spPr>
        <p:txBody>
          <a:bodyPr>
            <a:normAutofit/>
          </a:bodyPr>
          <a:lstStyle/>
          <a:p>
            <a:r>
              <a:rPr lang="en-GB" sz="3700" dirty="0"/>
              <a:t>Values, attitudes, behaviour and Outdoor Education</a:t>
            </a:r>
          </a:p>
        </p:txBody>
      </p:sp>
      <p:sp>
        <p:nvSpPr>
          <p:cNvPr id="3" name="Content Placeholder 2">
            <a:extLst>
              <a:ext uri="{FF2B5EF4-FFF2-40B4-BE49-F238E27FC236}">
                <a16:creationId xmlns:a16="http://schemas.microsoft.com/office/drawing/2014/main" id="{D1FC3DD7-C46F-4AB2-A714-146EF5DC6E70}"/>
              </a:ext>
            </a:extLst>
          </p:cNvPr>
          <p:cNvSpPr>
            <a:spLocks noGrp="1"/>
          </p:cNvSpPr>
          <p:nvPr>
            <p:ph idx="1"/>
          </p:nvPr>
        </p:nvSpPr>
        <p:spPr>
          <a:xfrm>
            <a:off x="6090574" y="801866"/>
            <a:ext cx="5306084" cy="5230634"/>
          </a:xfrm>
        </p:spPr>
        <p:txBody>
          <a:bodyPr anchor="ctr">
            <a:normAutofit/>
          </a:bodyPr>
          <a:lstStyle/>
          <a:p>
            <a:r>
              <a:rPr lang="en-GB" sz="2200">
                <a:solidFill>
                  <a:srgbClr val="000000"/>
                </a:solidFill>
              </a:rPr>
              <a:t>Environmental values such as sustainability, the specific values of endeavour, adventure and challenge, care for physical and emotional well being, confidence in dealing with the unknown and unfamiliar are all of benefit to the individual and society at a large.  All of these elements are themes which run through outdoor education.  The use therefore of outdoor education in the development of values, in particular with those deemed at risk of social exclusion is well documented.  Programmes aimed at risk group have contained strong elements of outdoor education based on this rationale.</a:t>
            </a:r>
          </a:p>
          <a:p>
            <a:endParaRPr lang="en-GB" sz="2200">
              <a:solidFill>
                <a:srgbClr val="000000"/>
              </a:solidFill>
            </a:endParaRPr>
          </a:p>
        </p:txBody>
      </p:sp>
    </p:spTree>
    <p:extLst>
      <p:ext uri="{BB962C8B-B14F-4D97-AF65-F5344CB8AC3E}">
        <p14:creationId xmlns:p14="http://schemas.microsoft.com/office/powerpoint/2010/main" val="11009670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9512A-9DB0-4ADB-8E51-F08333D6E1E2}"/>
              </a:ext>
            </a:extLst>
          </p:cNvPr>
          <p:cNvSpPr>
            <a:spLocks noGrp="1"/>
          </p:cNvSpPr>
          <p:nvPr>
            <p:ph type="title"/>
          </p:nvPr>
        </p:nvSpPr>
        <p:spPr>
          <a:xfrm>
            <a:off x="640079" y="2053641"/>
            <a:ext cx="3669161" cy="2760098"/>
          </a:xfrm>
        </p:spPr>
        <p:txBody>
          <a:bodyPr>
            <a:normAutofit/>
          </a:bodyPr>
          <a:lstStyle/>
          <a:p>
            <a:r>
              <a:rPr lang="en-GB" sz="3700" dirty="0"/>
              <a:t>Values, attitudes, behaviour and Outdoor Education</a:t>
            </a:r>
          </a:p>
        </p:txBody>
      </p:sp>
      <p:sp>
        <p:nvSpPr>
          <p:cNvPr id="3" name="Content Placeholder 2">
            <a:extLst>
              <a:ext uri="{FF2B5EF4-FFF2-40B4-BE49-F238E27FC236}">
                <a16:creationId xmlns:a16="http://schemas.microsoft.com/office/drawing/2014/main" id="{DE202858-5C40-4FDE-9A6F-EF264BFB0982}"/>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rPr>
              <a:t>Nichols (1999) concluded that outdoor education resulted in gains in self- esteem, in personal and social skills, as well as physical fitness.  </a:t>
            </a:r>
            <a:r>
              <a:rPr lang="en-GB" sz="2400" dirty="0">
                <a:solidFill>
                  <a:srgbClr val="000000"/>
                </a:solidFill>
              </a:rPr>
              <a:t>Individuals’ locus of control increases and they are more prepared to take charge of their own lives.   As Hendry et al (1991) underline,</a:t>
            </a:r>
          </a:p>
          <a:p>
            <a:r>
              <a:rPr lang="en-GB" sz="2400" dirty="0">
                <a:solidFill>
                  <a:srgbClr val="000000"/>
                </a:solidFill>
              </a:rPr>
              <a:t>‘The process is most relevant to young people as they are at the most formative stage of development of self-identity.’</a:t>
            </a:r>
          </a:p>
          <a:p>
            <a:endParaRPr lang="en-GB" sz="2400" dirty="0">
              <a:solidFill>
                <a:srgbClr val="000000"/>
              </a:solidFill>
            </a:endParaRPr>
          </a:p>
        </p:txBody>
      </p:sp>
    </p:spTree>
    <p:extLst>
      <p:ext uri="{BB962C8B-B14F-4D97-AF65-F5344CB8AC3E}">
        <p14:creationId xmlns:p14="http://schemas.microsoft.com/office/powerpoint/2010/main" val="26549821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83613-9022-4382-9E42-8F9E5CED7C5F}"/>
              </a:ext>
            </a:extLst>
          </p:cNvPr>
          <p:cNvSpPr>
            <a:spLocks noGrp="1"/>
          </p:cNvSpPr>
          <p:nvPr>
            <p:ph type="title"/>
          </p:nvPr>
        </p:nvSpPr>
        <p:spPr/>
        <p:txBody>
          <a:bodyPr>
            <a:normAutofit fontScale="90000"/>
          </a:bodyPr>
          <a:lstStyle/>
          <a:p>
            <a:r>
              <a:rPr lang="en-GB" b="1" dirty="0"/>
              <a:t>A relational model of values to behaviour (Everard, 2004)</a:t>
            </a:r>
            <a:br>
              <a:rPr lang="en-GB" dirty="0"/>
            </a:br>
            <a:endParaRPr lang="en-GB" dirty="0"/>
          </a:p>
        </p:txBody>
      </p:sp>
      <p:graphicFrame>
        <p:nvGraphicFramePr>
          <p:cNvPr id="4" name="Content Placeholder 3">
            <a:extLst>
              <a:ext uri="{FF2B5EF4-FFF2-40B4-BE49-F238E27FC236}">
                <a16:creationId xmlns:a16="http://schemas.microsoft.com/office/drawing/2014/main" id="{02581D66-629A-4B9D-908A-2998DF83C3DE}"/>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0914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3AB69-93F0-42A0-9259-E2CB12DF6CF7}"/>
              </a:ext>
            </a:extLst>
          </p:cNvPr>
          <p:cNvSpPr>
            <a:spLocks noGrp="1"/>
          </p:cNvSpPr>
          <p:nvPr>
            <p:ph type="title"/>
          </p:nvPr>
        </p:nvSpPr>
        <p:spPr>
          <a:xfrm>
            <a:off x="640079" y="2053641"/>
            <a:ext cx="3669161" cy="2760098"/>
          </a:xfrm>
        </p:spPr>
        <p:txBody>
          <a:bodyPr>
            <a:normAutofit/>
          </a:bodyPr>
          <a:lstStyle/>
          <a:p>
            <a:r>
              <a:rPr lang="en-GB" b="1" dirty="0"/>
              <a:t>Self-Efficacy and Self-Esteem</a:t>
            </a:r>
            <a:endParaRPr lang="en-GB" dirty="0"/>
          </a:p>
        </p:txBody>
      </p:sp>
      <p:sp>
        <p:nvSpPr>
          <p:cNvPr id="3" name="Content Placeholder 2">
            <a:extLst>
              <a:ext uri="{FF2B5EF4-FFF2-40B4-BE49-F238E27FC236}">
                <a16:creationId xmlns:a16="http://schemas.microsoft.com/office/drawing/2014/main" id="{FD3C519F-29D1-4912-9466-FD4808B5B258}"/>
              </a:ext>
            </a:extLst>
          </p:cNvPr>
          <p:cNvSpPr>
            <a:spLocks noGrp="1"/>
          </p:cNvSpPr>
          <p:nvPr>
            <p:ph idx="1"/>
          </p:nvPr>
        </p:nvSpPr>
        <p:spPr>
          <a:xfrm>
            <a:off x="6090574" y="801866"/>
            <a:ext cx="5306084" cy="5230634"/>
          </a:xfrm>
        </p:spPr>
        <p:txBody>
          <a:bodyPr anchor="ctr">
            <a:normAutofit/>
          </a:bodyPr>
          <a:lstStyle/>
          <a:p>
            <a:r>
              <a:rPr lang="en-GB" sz="2000">
                <a:solidFill>
                  <a:srgbClr val="000000"/>
                </a:solidFill>
              </a:rPr>
              <a:t>For Riddick et al (2002), persistent low self-esteem is linked to low self-efficacy, anxiety and depression. Ozdemir (2010) indicates that evidence suggests that conceptions of self, including self-esteem, self-concept and self-efficacy are established during adolescence. </a:t>
            </a:r>
          </a:p>
          <a:p>
            <a:r>
              <a:rPr lang="en-GB" sz="2000">
                <a:solidFill>
                  <a:srgbClr val="000000"/>
                </a:solidFill>
              </a:rPr>
              <a:t>Bandura (1997) emphasised that self-efficacy is related to academic performance and career choice, both of which have significant longer-term implications for individuals’ wellbeing and life chances. </a:t>
            </a:r>
          </a:p>
          <a:p>
            <a:r>
              <a:rPr lang="en-GB" sz="2000">
                <a:solidFill>
                  <a:srgbClr val="000000"/>
                </a:solidFill>
              </a:rPr>
              <a:t>Self-efficacy can be defined as ‘people’s judgements of their capabilities to organize and execute courses of action required to obtain a designed type of performance’ (Bandura,1996, pp39).  </a:t>
            </a:r>
          </a:p>
        </p:txBody>
      </p:sp>
    </p:spTree>
    <p:extLst>
      <p:ext uri="{BB962C8B-B14F-4D97-AF65-F5344CB8AC3E}">
        <p14:creationId xmlns:p14="http://schemas.microsoft.com/office/powerpoint/2010/main" val="35671561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746F3-D09B-4DDC-8B9B-02B405DD6775}"/>
              </a:ext>
            </a:extLst>
          </p:cNvPr>
          <p:cNvSpPr>
            <a:spLocks noGrp="1"/>
          </p:cNvSpPr>
          <p:nvPr>
            <p:ph type="title"/>
          </p:nvPr>
        </p:nvSpPr>
        <p:spPr>
          <a:xfrm>
            <a:off x="640079" y="2053641"/>
            <a:ext cx="3669161" cy="2760098"/>
          </a:xfrm>
        </p:spPr>
        <p:txBody>
          <a:bodyPr>
            <a:normAutofit/>
          </a:bodyPr>
          <a:lstStyle/>
          <a:p>
            <a:r>
              <a:rPr lang="en-GB" b="1" dirty="0"/>
              <a:t>Self-Efficacy and Self-Esteem</a:t>
            </a:r>
            <a:endParaRPr lang="en-GB" dirty="0"/>
          </a:p>
        </p:txBody>
      </p:sp>
      <p:sp>
        <p:nvSpPr>
          <p:cNvPr id="3" name="Content Placeholder 2">
            <a:extLst>
              <a:ext uri="{FF2B5EF4-FFF2-40B4-BE49-F238E27FC236}">
                <a16:creationId xmlns:a16="http://schemas.microsoft.com/office/drawing/2014/main" id="{8316BD66-D010-4D93-A8F6-2FB8E04E87DE}"/>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rPr>
              <a:t>For Bandura (1997), self-efficacy is a means of promoting a sense of agency: the sense that individuals have the potential to influence their own lives.  These individuals with higher levels of self-efficacy would be more likely to participate more readily, to persist or persevere for longer, and to achieve at higher levels. Burden (2008) emphasises the many sources of evidence linking literacy difficulties to poor self-esteem, with greater risk of depression and anxiety in adolescents</a:t>
            </a:r>
          </a:p>
        </p:txBody>
      </p:sp>
    </p:spTree>
    <p:extLst>
      <p:ext uri="{BB962C8B-B14F-4D97-AF65-F5344CB8AC3E}">
        <p14:creationId xmlns:p14="http://schemas.microsoft.com/office/powerpoint/2010/main" val="16787740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5B65E-3371-4750-9A86-9EC16A20B34C}"/>
              </a:ext>
            </a:extLst>
          </p:cNvPr>
          <p:cNvSpPr>
            <a:spLocks noGrp="1"/>
          </p:cNvSpPr>
          <p:nvPr>
            <p:ph type="title"/>
          </p:nvPr>
        </p:nvSpPr>
        <p:spPr>
          <a:xfrm>
            <a:off x="640079" y="2053641"/>
            <a:ext cx="3669161" cy="2760098"/>
          </a:xfrm>
        </p:spPr>
        <p:txBody>
          <a:bodyPr>
            <a:normAutofit/>
          </a:bodyPr>
          <a:lstStyle/>
          <a:p>
            <a:r>
              <a:rPr lang="en-GB" b="1" dirty="0"/>
              <a:t>Self-Efficacy and Self-Esteem</a:t>
            </a:r>
            <a:endParaRPr lang="en-GB" dirty="0"/>
          </a:p>
        </p:txBody>
      </p:sp>
      <p:sp>
        <p:nvSpPr>
          <p:cNvPr id="3" name="Content Placeholder 2">
            <a:extLst>
              <a:ext uri="{FF2B5EF4-FFF2-40B4-BE49-F238E27FC236}">
                <a16:creationId xmlns:a16="http://schemas.microsoft.com/office/drawing/2014/main" id="{FFFEE8CD-3514-462F-880D-79D311B98D43}"/>
              </a:ext>
            </a:extLst>
          </p:cNvPr>
          <p:cNvSpPr>
            <a:spLocks noGrp="1"/>
          </p:cNvSpPr>
          <p:nvPr>
            <p:ph idx="1"/>
          </p:nvPr>
        </p:nvSpPr>
        <p:spPr>
          <a:xfrm>
            <a:off x="6090574" y="801866"/>
            <a:ext cx="5306084" cy="5230634"/>
          </a:xfrm>
        </p:spPr>
        <p:txBody>
          <a:bodyPr anchor="ctr">
            <a:normAutofit/>
          </a:bodyPr>
          <a:lstStyle/>
          <a:p>
            <a:pPr marL="0" indent="0">
              <a:buNone/>
            </a:pPr>
            <a:r>
              <a:rPr lang="en-GB" sz="2400" dirty="0">
                <a:solidFill>
                  <a:srgbClr val="000000"/>
                </a:solidFill>
              </a:rPr>
              <a:t>Self efficacy is strongly linked to the theory of Locus of control:</a:t>
            </a:r>
          </a:p>
          <a:p>
            <a:pPr marL="0" indent="0">
              <a:buNone/>
            </a:pPr>
            <a:r>
              <a:rPr lang="en-GB" sz="2400" dirty="0"/>
              <a:t>Locus of control is an individual’s belief system regarding the causes of his or her experiences and the factors to which that person attributes success or failure.</a:t>
            </a:r>
          </a:p>
          <a:p>
            <a:pPr marL="0" indent="0">
              <a:buNone/>
            </a:pPr>
            <a:endParaRPr lang="en-GB" sz="2400" dirty="0">
              <a:solidFill>
                <a:srgbClr val="000000"/>
              </a:solidFill>
            </a:endParaRPr>
          </a:p>
          <a:p>
            <a:endParaRPr lang="en-GB" sz="2400" dirty="0">
              <a:solidFill>
                <a:srgbClr val="000000"/>
              </a:solidFill>
            </a:endParaRPr>
          </a:p>
        </p:txBody>
      </p:sp>
    </p:spTree>
    <p:extLst>
      <p:ext uri="{BB962C8B-B14F-4D97-AF65-F5344CB8AC3E}">
        <p14:creationId xmlns:p14="http://schemas.microsoft.com/office/powerpoint/2010/main" val="34623546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DC0CD-77BB-4F31-9978-8274E47F2AB6}"/>
              </a:ext>
            </a:extLst>
          </p:cNvPr>
          <p:cNvSpPr>
            <a:spLocks noGrp="1"/>
          </p:cNvSpPr>
          <p:nvPr>
            <p:ph type="title"/>
          </p:nvPr>
        </p:nvSpPr>
        <p:spPr>
          <a:xfrm>
            <a:off x="640079" y="2053641"/>
            <a:ext cx="3669161" cy="2760098"/>
          </a:xfrm>
        </p:spPr>
        <p:txBody>
          <a:bodyPr>
            <a:normAutofit/>
          </a:bodyPr>
          <a:lstStyle/>
          <a:p>
            <a:r>
              <a:rPr lang="en-GB" b="1" dirty="0"/>
              <a:t>Self-Efficacy and Self-Esteem</a:t>
            </a:r>
            <a:endParaRPr lang="en-GB" dirty="0"/>
          </a:p>
        </p:txBody>
      </p:sp>
      <p:sp>
        <p:nvSpPr>
          <p:cNvPr id="3" name="Content Placeholder 2">
            <a:extLst>
              <a:ext uri="{FF2B5EF4-FFF2-40B4-BE49-F238E27FC236}">
                <a16:creationId xmlns:a16="http://schemas.microsoft.com/office/drawing/2014/main" id="{17B36DCB-54BD-4404-9575-296763325249}"/>
              </a:ext>
            </a:extLst>
          </p:cNvPr>
          <p:cNvSpPr>
            <a:spLocks noGrp="1"/>
          </p:cNvSpPr>
          <p:nvPr>
            <p:ph idx="1"/>
          </p:nvPr>
        </p:nvSpPr>
        <p:spPr>
          <a:xfrm>
            <a:off x="6090574" y="801866"/>
            <a:ext cx="5306084" cy="5230634"/>
          </a:xfrm>
        </p:spPr>
        <p:txBody>
          <a:bodyPr anchor="ctr">
            <a:normAutofit lnSpcReduction="10000"/>
          </a:bodyPr>
          <a:lstStyle/>
          <a:p>
            <a:r>
              <a:rPr lang="en-GB" sz="2400" dirty="0"/>
              <a:t>This concept is usually divided into two categories: internal and external. If a person has an internal locus of control, that person attributes success to his or her own efforts and abilities. A person who expects to succeed will be more motivated and more likely to learn. A person with an external locus of control, who attributes his or her success to luck or fate, will be less likely to make the effort needed to learn. People with an external locus of control are also more likely to experience anxiety since they believe that they are not in control of their lives.</a:t>
            </a:r>
            <a:endParaRPr lang="en-GB" sz="2400" dirty="0">
              <a:solidFill>
                <a:srgbClr val="000000"/>
              </a:solidFill>
            </a:endParaRPr>
          </a:p>
          <a:p>
            <a:endParaRPr lang="en-GB" sz="2400" dirty="0">
              <a:solidFill>
                <a:srgbClr val="000000"/>
              </a:solidFill>
            </a:endParaRPr>
          </a:p>
        </p:txBody>
      </p:sp>
    </p:spTree>
    <p:extLst>
      <p:ext uri="{BB962C8B-B14F-4D97-AF65-F5344CB8AC3E}">
        <p14:creationId xmlns:p14="http://schemas.microsoft.com/office/powerpoint/2010/main" val="17804276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F0396-9C2C-4A7D-B136-68C1363336E2}"/>
              </a:ext>
            </a:extLst>
          </p:cNvPr>
          <p:cNvSpPr>
            <a:spLocks noGrp="1"/>
          </p:cNvSpPr>
          <p:nvPr>
            <p:ph type="title"/>
          </p:nvPr>
        </p:nvSpPr>
        <p:spPr>
          <a:xfrm>
            <a:off x="640079" y="2053641"/>
            <a:ext cx="3669161" cy="2760098"/>
          </a:xfrm>
        </p:spPr>
        <p:txBody>
          <a:bodyPr>
            <a:normAutofit/>
          </a:bodyPr>
          <a:lstStyle/>
          <a:p>
            <a:r>
              <a:rPr lang="en-GB" b="1" dirty="0"/>
              <a:t>Outdoor Education and Self-Efficacy</a:t>
            </a:r>
            <a:br>
              <a:rPr lang="en-GB" dirty="0"/>
            </a:br>
            <a:endParaRPr lang="en-GB" dirty="0"/>
          </a:p>
        </p:txBody>
      </p:sp>
      <p:sp>
        <p:nvSpPr>
          <p:cNvPr id="3" name="Content Placeholder 2">
            <a:extLst>
              <a:ext uri="{FF2B5EF4-FFF2-40B4-BE49-F238E27FC236}">
                <a16:creationId xmlns:a16="http://schemas.microsoft.com/office/drawing/2014/main" id="{5487B22B-5996-430A-B82D-0838A9C0FAC1}"/>
              </a:ext>
            </a:extLst>
          </p:cNvPr>
          <p:cNvSpPr>
            <a:spLocks noGrp="1"/>
          </p:cNvSpPr>
          <p:nvPr>
            <p:ph idx="1"/>
          </p:nvPr>
        </p:nvSpPr>
        <p:spPr>
          <a:xfrm>
            <a:off x="6090574" y="801866"/>
            <a:ext cx="5306084" cy="5230634"/>
          </a:xfrm>
        </p:spPr>
        <p:txBody>
          <a:bodyPr anchor="ctr">
            <a:normAutofit/>
          </a:bodyPr>
          <a:lstStyle/>
          <a:p>
            <a:r>
              <a:rPr lang="en-GB" sz="2400" dirty="0" err="1">
                <a:solidFill>
                  <a:srgbClr val="000000"/>
                </a:solidFill>
              </a:rPr>
              <a:t>Sibthorp</a:t>
            </a:r>
            <a:r>
              <a:rPr lang="en-GB" sz="2400" dirty="0">
                <a:solidFill>
                  <a:srgbClr val="000000"/>
                </a:solidFill>
              </a:rPr>
              <a:t> (2003) emphasises a strong link between outdoor education and Bandura’s (1977) work on self-efficacy, notably the development of self-efficacy through:</a:t>
            </a:r>
          </a:p>
          <a:p>
            <a:r>
              <a:rPr lang="en-GB" sz="2400" dirty="0">
                <a:solidFill>
                  <a:srgbClr val="000000"/>
                </a:solidFill>
              </a:rPr>
              <a:t> mastery experience;</a:t>
            </a:r>
          </a:p>
          <a:p>
            <a:r>
              <a:rPr lang="en-GB" sz="2400" dirty="0">
                <a:solidFill>
                  <a:srgbClr val="000000"/>
                </a:solidFill>
              </a:rPr>
              <a:t> vicarious experience;</a:t>
            </a:r>
          </a:p>
          <a:p>
            <a:r>
              <a:rPr lang="en-GB" sz="2400" dirty="0">
                <a:solidFill>
                  <a:srgbClr val="000000"/>
                </a:solidFill>
              </a:rPr>
              <a:t> social persuasion; </a:t>
            </a:r>
          </a:p>
          <a:p>
            <a:r>
              <a:rPr lang="en-GB" sz="2400" dirty="0">
                <a:solidFill>
                  <a:srgbClr val="000000"/>
                </a:solidFill>
              </a:rPr>
              <a:t>physiological and emotional status.</a:t>
            </a:r>
          </a:p>
          <a:p>
            <a:pPr marL="0" indent="0">
              <a:buNone/>
            </a:pPr>
            <a:r>
              <a:rPr lang="en-GB" sz="2400" dirty="0">
                <a:solidFill>
                  <a:srgbClr val="000000"/>
                </a:solidFill>
              </a:rPr>
              <a:t> </a:t>
            </a:r>
          </a:p>
        </p:txBody>
      </p:sp>
    </p:spTree>
    <p:extLst>
      <p:ext uri="{BB962C8B-B14F-4D97-AF65-F5344CB8AC3E}">
        <p14:creationId xmlns:p14="http://schemas.microsoft.com/office/powerpoint/2010/main" val="20125635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D43EC-D6E5-4672-B8BC-B5D11D0AD63F}"/>
              </a:ext>
            </a:extLst>
          </p:cNvPr>
          <p:cNvSpPr>
            <a:spLocks noGrp="1"/>
          </p:cNvSpPr>
          <p:nvPr>
            <p:ph type="title"/>
          </p:nvPr>
        </p:nvSpPr>
        <p:spPr>
          <a:xfrm>
            <a:off x="640079" y="2053641"/>
            <a:ext cx="3669161" cy="2760098"/>
          </a:xfrm>
        </p:spPr>
        <p:txBody>
          <a:bodyPr>
            <a:normAutofit/>
          </a:bodyPr>
          <a:lstStyle/>
          <a:p>
            <a:r>
              <a:rPr lang="en-GB" b="1" dirty="0"/>
              <a:t>Outdoor Education and Self-Efficacy</a:t>
            </a:r>
            <a:endParaRPr lang="en-GB" dirty="0"/>
          </a:p>
        </p:txBody>
      </p:sp>
      <p:sp>
        <p:nvSpPr>
          <p:cNvPr id="3" name="Content Placeholder 2">
            <a:extLst>
              <a:ext uri="{FF2B5EF4-FFF2-40B4-BE49-F238E27FC236}">
                <a16:creationId xmlns:a16="http://schemas.microsoft.com/office/drawing/2014/main" id="{9003A6F4-2465-4BFB-AD78-017789CE4967}"/>
              </a:ext>
            </a:extLst>
          </p:cNvPr>
          <p:cNvSpPr>
            <a:spLocks noGrp="1"/>
          </p:cNvSpPr>
          <p:nvPr>
            <p:ph idx="1"/>
          </p:nvPr>
        </p:nvSpPr>
        <p:spPr>
          <a:xfrm>
            <a:off x="6090574" y="801866"/>
            <a:ext cx="5306084" cy="5230634"/>
          </a:xfrm>
        </p:spPr>
        <p:txBody>
          <a:bodyPr anchor="ctr">
            <a:normAutofit/>
          </a:bodyPr>
          <a:lstStyle/>
          <a:p>
            <a:pPr marL="0" indent="0">
              <a:buNone/>
            </a:pPr>
            <a:r>
              <a:rPr lang="en-GB" sz="2200">
                <a:solidFill>
                  <a:srgbClr val="000000"/>
                </a:solidFill>
              </a:rPr>
              <a:t>For Sibthorp: </a:t>
            </a:r>
          </a:p>
          <a:p>
            <a:r>
              <a:rPr lang="en-GB" sz="2200">
                <a:solidFill>
                  <a:srgbClr val="000000"/>
                </a:solidFill>
              </a:rPr>
              <a:t>the mastery aspect is developed in the unfamiliar physical environment which provides many new tasks that require learning by doing; </a:t>
            </a:r>
          </a:p>
          <a:p>
            <a:r>
              <a:rPr lang="en-GB" sz="2200">
                <a:solidFill>
                  <a:srgbClr val="000000"/>
                </a:solidFill>
              </a:rPr>
              <a:t>the vicarious experiences are provided by the instructors and through the coping strategies of the other participants; </a:t>
            </a:r>
          </a:p>
          <a:p>
            <a:r>
              <a:rPr lang="en-GB" sz="2200">
                <a:solidFill>
                  <a:srgbClr val="000000"/>
                </a:solidFill>
              </a:rPr>
              <a:t>social persuasion is provided by both peers and staff through the encouragement and feedback provided in a supportive group environment.  </a:t>
            </a:r>
          </a:p>
          <a:p>
            <a:r>
              <a:rPr lang="en-GB" sz="2200">
                <a:solidFill>
                  <a:srgbClr val="000000"/>
                </a:solidFill>
              </a:rPr>
              <a:t>The learning of new skills is often emotionally involving since many include some element of perceived risk.  </a:t>
            </a:r>
          </a:p>
          <a:p>
            <a:endParaRPr lang="en-GB" sz="2200">
              <a:solidFill>
                <a:srgbClr val="000000"/>
              </a:solidFill>
            </a:endParaRPr>
          </a:p>
        </p:txBody>
      </p:sp>
    </p:spTree>
    <p:extLst>
      <p:ext uri="{BB962C8B-B14F-4D97-AF65-F5344CB8AC3E}">
        <p14:creationId xmlns:p14="http://schemas.microsoft.com/office/powerpoint/2010/main" val="12487338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44A24-57BF-4AD2-BB94-FA82A3480DF1}"/>
              </a:ext>
            </a:extLst>
          </p:cNvPr>
          <p:cNvSpPr>
            <a:spLocks noGrp="1"/>
          </p:cNvSpPr>
          <p:nvPr>
            <p:ph type="title"/>
          </p:nvPr>
        </p:nvSpPr>
        <p:spPr>
          <a:xfrm>
            <a:off x="640079" y="2053641"/>
            <a:ext cx="3669161" cy="2760098"/>
          </a:xfrm>
        </p:spPr>
        <p:txBody>
          <a:bodyPr>
            <a:normAutofit/>
          </a:bodyPr>
          <a:lstStyle/>
          <a:p>
            <a:r>
              <a:rPr lang="en-GB" b="1" dirty="0"/>
              <a:t>Outdoor Education and Self-Efficacy</a:t>
            </a:r>
            <a:endParaRPr lang="en-GB" dirty="0"/>
          </a:p>
        </p:txBody>
      </p:sp>
      <p:sp>
        <p:nvSpPr>
          <p:cNvPr id="3" name="Content Placeholder 2">
            <a:extLst>
              <a:ext uri="{FF2B5EF4-FFF2-40B4-BE49-F238E27FC236}">
                <a16:creationId xmlns:a16="http://schemas.microsoft.com/office/drawing/2014/main" id="{E7407B95-3809-4299-B557-7AD3DBF66917}"/>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rPr>
              <a:t>‘These circumstances combine to make an adventure experience ideal for self-efficacy development, especially in youth.’ (Sibthorp 2003,pp88)</a:t>
            </a:r>
          </a:p>
        </p:txBody>
      </p:sp>
    </p:spTree>
    <p:extLst>
      <p:ext uri="{BB962C8B-B14F-4D97-AF65-F5344CB8AC3E}">
        <p14:creationId xmlns:p14="http://schemas.microsoft.com/office/powerpoint/2010/main" val="8906784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D932F-5F3C-4785-86D2-DD55BDCA9CD7}"/>
              </a:ext>
            </a:extLst>
          </p:cNvPr>
          <p:cNvSpPr>
            <a:spLocks noGrp="1"/>
          </p:cNvSpPr>
          <p:nvPr>
            <p:ph type="title"/>
          </p:nvPr>
        </p:nvSpPr>
        <p:spPr>
          <a:xfrm>
            <a:off x="640079" y="2053641"/>
            <a:ext cx="3669161" cy="2760098"/>
          </a:xfrm>
        </p:spPr>
        <p:txBody>
          <a:bodyPr>
            <a:normAutofit/>
          </a:bodyPr>
          <a:lstStyle/>
          <a:p>
            <a:r>
              <a:rPr lang="en-GB" b="1" dirty="0"/>
              <a:t>Outdoor Education and Self-Efficacy</a:t>
            </a:r>
            <a:endParaRPr lang="en-GB" dirty="0"/>
          </a:p>
        </p:txBody>
      </p:sp>
      <p:sp>
        <p:nvSpPr>
          <p:cNvPr id="3" name="Content Placeholder 2">
            <a:extLst>
              <a:ext uri="{FF2B5EF4-FFF2-40B4-BE49-F238E27FC236}">
                <a16:creationId xmlns:a16="http://schemas.microsoft.com/office/drawing/2014/main" id="{5ED96DDF-0F8F-4055-A0F0-2BDE745D886A}"/>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rPr>
              <a:t>Richmond et al (2017) outline the benefits of outdoor education in the development of self-confidence, self-efficacy, social belonging and perseverance. </a:t>
            </a:r>
          </a:p>
          <a:p>
            <a:r>
              <a:rPr lang="en-GB" sz="2400">
                <a:solidFill>
                  <a:srgbClr val="000000"/>
                </a:solidFill>
              </a:rPr>
              <a:t> Enhanced self-efficacy comes through leadership, challenge, decision making and reflection, resulting in a ‘recalibrated sense of self’.  </a:t>
            </a:r>
          </a:p>
          <a:p>
            <a:endParaRPr lang="en-GB" sz="2400">
              <a:solidFill>
                <a:srgbClr val="000000"/>
              </a:solidFill>
            </a:endParaRPr>
          </a:p>
        </p:txBody>
      </p:sp>
    </p:spTree>
    <p:extLst>
      <p:ext uri="{BB962C8B-B14F-4D97-AF65-F5344CB8AC3E}">
        <p14:creationId xmlns:p14="http://schemas.microsoft.com/office/powerpoint/2010/main" val="35781671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5B537-C599-41CA-B317-FB05E5C70407}"/>
              </a:ext>
            </a:extLst>
          </p:cNvPr>
          <p:cNvSpPr>
            <a:spLocks noGrp="1"/>
          </p:cNvSpPr>
          <p:nvPr>
            <p:ph type="title"/>
          </p:nvPr>
        </p:nvSpPr>
        <p:spPr>
          <a:xfrm>
            <a:off x="640079" y="2053641"/>
            <a:ext cx="3669161" cy="2760098"/>
          </a:xfrm>
        </p:spPr>
        <p:txBody>
          <a:bodyPr>
            <a:normAutofit/>
          </a:bodyPr>
          <a:lstStyle/>
          <a:p>
            <a:r>
              <a:rPr lang="en-GB" b="1" dirty="0"/>
              <a:t>Outdoor Education and Self-Efficacy</a:t>
            </a:r>
            <a:endParaRPr lang="en-GB" dirty="0"/>
          </a:p>
        </p:txBody>
      </p:sp>
      <p:sp>
        <p:nvSpPr>
          <p:cNvPr id="3" name="Content Placeholder 2">
            <a:extLst>
              <a:ext uri="{FF2B5EF4-FFF2-40B4-BE49-F238E27FC236}">
                <a16:creationId xmlns:a16="http://schemas.microsoft.com/office/drawing/2014/main" id="{F7B03D67-5365-432C-A8FC-D586C8392667}"/>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rPr>
              <a:t>Outdoor education for them is an important mechanism for generating self-confidence and a sense of accomplishment, with students learning the value of keeping a positive mindset when dealing with uncomfortable or challenging situations. </a:t>
            </a:r>
          </a:p>
          <a:p>
            <a:r>
              <a:rPr lang="en-GB" sz="2400">
                <a:solidFill>
                  <a:srgbClr val="000000"/>
                </a:solidFill>
              </a:rPr>
              <a:t> The outdoor education experienced by students in their study also had positive impact on academic motivation, as well as fostering positive self-efficacy and sense of self.</a:t>
            </a:r>
          </a:p>
          <a:p>
            <a:endParaRPr lang="en-GB" sz="2400">
              <a:solidFill>
                <a:srgbClr val="000000"/>
              </a:solidFill>
            </a:endParaRPr>
          </a:p>
        </p:txBody>
      </p:sp>
    </p:spTree>
    <p:extLst>
      <p:ext uri="{BB962C8B-B14F-4D97-AF65-F5344CB8AC3E}">
        <p14:creationId xmlns:p14="http://schemas.microsoft.com/office/powerpoint/2010/main" val="37381061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00D68-8823-4312-A489-50EFB5CD1955}"/>
              </a:ext>
            </a:extLst>
          </p:cNvPr>
          <p:cNvSpPr>
            <a:spLocks noGrp="1"/>
          </p:cNvSpPr>
          <p:nvPr>
            <p:ph type="title"/>
          </p:nvPr>
        </p:nvSpPr>
        <p:spPr>
          <a:xfrm>
            <a:off x="640079" y="2053641"/>
            <a:ext cx="3669161" cy="2760098"/>
          </a:xfrm>
        </p:spPr>
        <p:txBody>
          <a:bodyPr>
            <a:normAutofit/>
          </a:bodyPr>
          <a:lstStyle/>
          <a:p>
            <a:r>
              <a:rPr lang="en-GB" b="1" dirty="0"/>
              <a:t>Outdoor Education and Self-Efficacy</a:t>
            </a:r>
            <a:endParaRPr lang="en-GB" dirty="0"/>
          </a:p>
        </p:txBody>
      </p:sp>
      <p:sp>
        <p:nvSpPr>
          <p:cNvPr id="3" name="Content Placeholder 2">
            <a:extLst>
              <a:ext uri="{FF2B5EF4-FFF2-40B4-BE49-F238E27FC236}">
                <a16:creationId xmlns:a16="http://schemas.microsoft.com/office/drawing/2014/main" id="{E83989FD-BDEB-4265-8F16-7BA5F09D7D49}"/>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rPr>
              <a:t>Outdoor education, combined with effective and engaging instruction, an ability to understand and relate well to young people, and appropriate support can be a catalyst for many young people.  As young people make the transition, through adolescence, towards adulthood, the skills and values introduced and reinforced through outdoor education can help them develop their own system of values that will impact upon all aspects of their lives and assist them to live as socially responsible adults.</a:t>
            </a:r>
          </a:p>
          <a:p>
            <a:endParaRPr lang="en-GB" sz="2400">
              <a:solidFill>
                <a:srgbClr val="000000"/>
              </a:solidFill>
            </a:endParaRPr>
          </a:p>
        </p:txBody>
      </p:sp>
    </p:spTree>
    <p:extLst>
      <p:ext uri="{BB962C8B-B14F-4D97-AF65-F5344CB8AC3E}">
        <p14:creationId xmlns:p14="http://schemas.microsoft.com/office/powerpoint/2010/main" val="31867712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9D23B-F5DC-4947-A4EB-40812B1552C8}"/>
              </a:ext>
            </a:extLst>
          </p:cNvPr>
          <p:cNvSpPr>
            <a:spLocks noGrp="1"/>
          </p:cNvSpPr>
          <p:nvPr>
            <p:ph type="title"/>
          </p:nvPr>
        </p:nvSpPr>
        <p:spPr>
          <a:xfrm>
            <a:off x="640079" y="2053641"/>
            <a:ext cx="3669161" cy="2760098"/>
          </a:xfrm>
        </p:spPr>
        <p:txBody>
          <a:bodyPr>
            <a:normAutofit/>
          </a:bodyPr>
          <a:lstStyle/>
          <a:p>
            <a:r>
              <a:rPr lang="en-GB" dirty="0"/>
              <a:t>Experiential learning</a:t>
            </a:r>
          </a:p>
        </p:txBody>
      </p:sp>
      <p:sp>
        <p:nvSpPr>
          <p:cNvPr id="3" name="Content Placeholder 2">
            <a:extLst>
              <a:ext uri="{FF2B5EF4-FFF2-40B4-BE49-F238E27FC236}">
                <a16:creationId xmlns:a16="http://schemas.microsoft.com/office/drawing/2014/main" id="{4E3BFB7A-8DF0-4CE7-841D-A8627ABADB9D}"/>
              </a:ext>
            </a:extLst>
          </p:cNvPr>
          <p:cNvSpPr>
            <a:spLocks noGrp="1"/>
          </p:cNvSpPr>
          <p:nvPr>
            <p:ph idx="1"/>
          </p:nvPr>
        </p:nvSpPr>
        <p:spPr>
          <a:xfrm>
            <a:off x="6090574" y="801866"/>
            <a:ext cx="5306084" cy="5230634"/>
          </a:xfrm>
        </p:spPr>
        <p:txBody>
          <a:bodyPr anchor="ctr">
            <a:normAutofit/>
          </a:bodyPr>
          <a:lstStyle/>
          <a:p>
            <a:r>
              <a:rPr lang="en-GB" sz="2400" dirty="0">
                <a:solidFill>
                  <a:srgbClr val="000000"/>
                </a:solidFill>
              </a:rPr>
              <a:t>Outdoor experiences involve ‘doing’ something, but they entail much more besides.</a:t>
            </a:r>
          </a:p>
          <a:p>
            <a:r>
              <a:rPr lang="en-GB" sz="2400" dirty="0">
                <a:solidFill>
                  <a:srgbClr val="000000"/>
                </a:solidFill>
              </a:rPr>
              <a:t>According to Ord and Leather(2018) Understanding an experience  in the context of the outdoors is best done by appreciating why activities are undertaken and what  </a:t>
            </a:r>
          </a:p>
        </p:txBody>
      </p:sp>
    </p:spTree>
    <p:extLst>
      <p:ext uri="{BB962C8B-B14F-4D97-AF65-F5344CB8AC3E}">
        <p14:creationId xmlns:p14="http://schemas.microsoft.com/office/powerpoint/2010/main" val="37896750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87890-01AD-474F-97FA-D2A104394DC9}"/>
              </a:ext>
            </a:extLst>
          </p:cNvPr>
          <p:cNvSpPr>
            <a:spLocks noGrp="1"/>
          </p:cNvSpPr>
          <p:nvPr>
            <p:ph type="title"/>
          </p:nvPr>
        </p:nvSpPr>
        <p:spPr>
          <a:xfrm>
            <a:off x="640079" y="2053641"/>
            <a:ext cx="3669161" cy="2760098"/>
          </a:xfrm>
        </p:spPr>
        <p:txBody>
          <a:bodyPr>
            <a:normAutofit/>
          </a:bodyPr>
          <a:lstStyle/>
          <a:p>
            <a:r>
              <a:rPr lang="en-GB" dirty="0"/>
              <a:t>Experiential learning</a:t>
            </a:r>
          </a:p>
        </p:txBody>
      </p:sp>
      <p:sp>
        <p:nvSpPr>
          <p:cNvPr id="3" name="Content Placeholder 2">
            <a:extLst>
              <a:ext uri="{FF2B5EF4-FFF2-40B4-BE49-F238E27FC236}">
                <a16:creationId xmlns:a16="http://schemas.microsoft.com/office/drawing/2014/main" id="{6A681D16-6C02-455C-8C26-B6B30EB0202B}"/>
              </a:ext>
            </a:extLst>
          </p:cNvPr>
          <p:cNvSpPr>
            <a:spLocks noGrp="1"/>
          </p:cNvSpPr>
          <p:nvPr>
            <p:ph idx="1"/>
          </p:nvPr>
        </p:nvSpPr>
        <p:spPr>
          <a:xfrm>
            <a:off x="6090574" y="801866"/>
            <a:ext cx="5306084" cy="5230634"/>
          </a:xfrm>
        </p:spPr>
        <p:txBody>
          <a:bodyPr anchor="ctr">
            <a:normAutofit/>
          </a:bodyPr>
          <a:lstStyle/>
          <a:p>
            <a:pPr marL="0" indent="0">
              <a:buNone/>
            </a:pPr>
            <a:r>
              <a:rPr lang="en-GB" sz="2400" dirty="0">
                <a:solidFill>
                  <a:srgbClr val="000000"/>
                </a:solidFill>
              </a:rPr>
              <a:t>Dewey’s thinking on experiential learning, especially the notion of reflection, is a valuable concept,</a:t>
            </a:r>
          </a:p>
          <a:p>
            <a:pPr marL="0" indent="0">
              <a:buNone/>
            </a:pPr>
            <a:r>
              <a:rPr lang="en-GB" sz="2400" dirty="0">
                <a:solidFill>
                  <a:srgbClr val="000000"/>
                </a:solidFill>
              </a:rPr>
              <a:t>‘Reflection is turning a topic over in various aspects and in various lights so that nothing significant about it shall be overlooked…in speaking of reflection we naturally use the words weigh, ponder, deliberate…closely related names are scrutiny, examination, consideration, inspection,…even reason itself.’ (Dewey, 1938)</a:t>
            </a:r>
          </a:p>
        </p:txBody>
      </p:sp>
    </p:spTree>
    <p:extLst>
      <p:ext uri="{BB962C8B-B14F-4D97-AF65-F5344CB8AC3E}">
        <p14:creationId xmlns:p14="http://schemas.microsoft.com/office/powerpoint/2010/main" val="36129580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71CA4B9-251A-4C65-9ECE-A1112B729BF7}"/>
              </a:ext>
            </a:extLst>
          </p:cNvPr>
          <p:cNvSpPr>
            <a:spLocks noGrp="1"/>
          </p:cNvSpPr>
          <p:nvPr>
            <p:ph type="title"/>
          </p:nvPr>
        </p:nvSpPr>
        <p:spPr>
          <a:xfrm>
            <a:off x="640079" y="2053641"/>
            <a:ext cx="3669161" cy="2760098"/>
          </a:xfrm>
        </p:spPr>
        <p:txBody>
          <a:bodyPr>
            <a:normAutofit/>
          </a:bodyPr>
          <a:lstStyle/>
          <a:p>
            <a:r>
              <a:rPr lang="en-GB" dirty="0"/>
              <a:t>Informal education and the outdoors</a:t>
            </a:r>
          </a:p>
        </p:txBody>
      </p:sp>
      <p:sp>
        <p:nvSpPr>
          <p:cNvPr id="7" name="Content Placeholder 6">
            <a:extLst>
              <a:ext uri="{FF2B5EF4-FFF2-40B4-BE49-F238E27FC236}">
                <a16:creationId xmlns:a16="http://schemas.microsoft.com/office/drawing/2014/main" id="{1911F26B-F079-4267-90A7-C3C6754EE64B}"/>
              </a:ext>
            </a:extLst>
          </p:cNvPr>
          <p:cNvSpPr>
            <a:spLocks noGrp="1"/>
          </p:cNvSpPr>
          <p:nvPr>
            <p:ph idx="1"/>
          </p:nvPr>
        </p:nvSpPr>
        <p:spPr>
          <a:xfrm>
            <a:off x="6090574" y="801866"/>
            <a:ext cx="5306084" cy="5230634"/>
          </a:xfrm>
        </p:spPr>
        <p:txBody>
          <a:bodyPr anchor="ctr">
            <a:normAutofit/>
          </a:bodyPr>
          <a:lstStyle/>
          <a:p>
            <a:r>
              <a:rPr lang="en-GB" sz="2400">
                <a:solidFill>
                  <a:srgbClr val="000000"/>
                </a:solidFill>
              </a:rPr>
              <a:t>Praxis ultimately entails making wise and prudent practical judgements about how to act in given situations.</a:t>
            </a:r>
          </a:p>
          <a:p>
            <a:endParaRPr lang="en-GB" sz="2400">
              <a:solidFill>
                <a:srgbClr val="000000"/>
              </a:solidFill>
            </a:endParaRPr>
          </a:p>
          <a:p>
            <a:r>
              <a:rPr lang="en-GB" sz="2400">
                <a:solidFill>
                  <a:srgbClr val="000000"/>
                </a:solidFill>
              </a:rPr>
              <a:t>Freire spoke of humans as ‘beings of praxis’ who as such had the ability to ‘transform’ the world and ‘humanise’ it.</a:t>
            </a:r>
          </a:p>
          <a:p>
            <a:endParaRPr lang="en-GB" sz="2400">
              <a:solidFill>
                <a:srgbClr val="000000"/>
              </a:solidFill>
            </a:endParaRPr>
          </a:p>
          <a:p>
            <a:r>
              <a:rPr lang="en-GB" sz="2400">
                <a:solidFill>
                  <a:srgbClr val="000000"/>
                </a:solidFill>
              </a:rPr>
              <a:t>Hannah Arendt (1958) argued that the application of theoria via praxis was uniquely human, dissimilar to animals and plants.</a:t>
            </a:r>
          </a:p>
          <a:p>
            <a:endParaRPr lang="en-GB" sz="2400">
              <a:solidFill>
                <a:srgbClr val="000000"/>
              </a:solidFill>
            </a:endParaRPr>
          </a:p>
        </p:txBody>
      </p:sp>
    </p:spTree>
    <p:extLst>
      <p:ext uri="{BB962C8B-B14F-4D97-AF65-F5344CB8AC3E}">
        <p14:creationId xmlns:p14="http://schemas.microsoft.com/office/powerpoint/2010/main" val="10105609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3508A-7686-4759-99BF-F38966112AAE}"/>
              </a:ext>
            </a:extLst>
          </p:cNvPr>
          <p:cNvSpPr>
            <a:spLocks noGrp="1"/>
          </p:cNvSpPr>
          <p:nvPr>
            <p:ph type="title"/>
          </p:nvPr>
        </p:nvSpPr>
        <p:spPr>
          <a:xfrm>
            <a:off x="640079" y="2053641"/>
            <a:ext cx="3669161" cy="2760098"/>
          </a:xfrm>
        </p:spPr>
        <p:txBody>
          <a:bodyPr>
            <a:normAutofit/>
          </a:bodyPr>
          <a:lstStyle/>
          <a:p>
            <a:r>
              <a:rPr lang="en-GB" dirty="0"/>
              <a:t>References</a:t>
            </a:r>
          </a:p>
        </p:txBody>
      </p:sp>
      <p:sp>
        <p:nvSpPr>
          <p:cNvPr id="3" name="Content Placeholder 2">
            <a:extLst>
              <a:ext uri="{FF2B5EF4-FFF2-40B4-BE49-F238E27FC236}">
                <a16:creationId xmlns:a16="http://schemas.microsoft.com/office/drawing/2014/main" id="{A752DFD7-0750-4EB9-A9A0-522CCB5E3B25}"/>
              </a:ext>
            </a:extLst>
          </p:cNvPr>
          <p:cNvSpPr>
            <a:spLocks noGrp="1"/>
          </p:cNvSpPr>
          <p:nvPr>
            <p:ph idx="1"/>
          </p:nvPr>
        </p:nvSpPr>
        <p:spPr>
          <a:xfrm>
            <a:off x="6090574" y="801866"/>
            <a:ext cx="5306084" cy="5230634"/>
          </a:xfrm>
        </p:spPr>
        <p:txBody>
          <a:bodyPr anchor="ctr">
            <a:normAutofit fontScale="25000" lnSpcReduction="20000"/>
          </a:bodyPr>
          <a:lstStyle/>
          <a:p>
            <a:pPr lvl="0"/>
            <a:r>
              <a:rPr lang="en-GB" sz="4000" dirty="0"/>
              <a:t>Baumeister, R. F. (Ed.) (1999). </a:t>
            </a:r>
            <a:r>
              <a:rPr lang="en-GB" sz="4000" i="1" dirty="0"/>
              <a:t>The self in social psychology</a:t>
            </a:r>
            <a:r>
              <a:rPr lang="en-GB" sz="4000" dirty="0"/>
              <a:t>. Philadelphia, PA: Psychology Press (Taylor &amp; Francis)..</a:t>
            </a:r>
          </a:p>
          <a:p>
            <a:pPr lvl="0"/>
            <a:r>
              <a:rPr lang="en-GB" sz="4000" dirty="0"/>
              <a:t>Cooper, G.(1997).Outdoors with Young People. Russell House Publishing</a:t>
            </a:r>
          </a:p>
          <a:p>
            <a:pPr lvl="0"/>
            <a:r>
              <a:rPr lang="en-GB" sz="4000" dirty="0"/>
              <a:t>Everard, B (2004). Values and Ethics in Outdoor Education.  Russell House Publishing.</a:t>
            </a:r>
          </a:p>
          <a:p>
            <a:pPr lvl="0"/>
            <a:r>
              <a:rPr lang="en-GB" sz="4000" dirty="0"/>
              <a:t>Goleman, D. (1995). Emotional Intelligence. Bantam Books </a:t>
            </a:r>
          </a:p>
          <a:p>
            <a:pPr lvl="0"/>
            <a:r>
              <a:rPr lang="en-GB" sz="4000" dirty="0"/>
              <a:t>Heaven, P. 1994. Identity and Self in Contemporary Adolescence.  Palgrave Macmillan </a:t>
            </a:r>
          </a:p>
          <a:p>
            <a:pPr lvl="0"/>
            <a:r>
              <a:rPr lang="en-GB" sz="4000" dirty="0"/>
              <a:t>Hendry, L.B. et al (1993) Young People’s Leisure and Lifestyles. London: Routledge.</a:t>
            </a:r>
          </a:p>
          <a:p>
            <a:pPr lvl="0"/>
            <a:r>
              <a:rPr lang="en-GB" sz="4000" dirty="0"/>
              <a:t>Huntington, D. D. and Bender, W. N. 1993. Adolescents with Learning Disabilities</a:t>
            </a:r>
          </a:p>
          <a:p>
            <a:r>
              <a:rPr lang="en-GB" sz="4000" dirty="0"/>
              <a:t>at Risk? Emotional Well-Being, Depression, Suicide Journal of Learning Disabilities 26: 159–66.</a:t>
            </a:r>
          </a:p>
          <a:p>
            <a:pPr lvl="0"/>
            <a:r>
              <a:rPr lang="en-GB" sz="4000" dirty="0"/>
              <a:t>Nichols, G. (1997) A consideration of why active participation in sport and leisure might reduce criminal behaviour. Sport education and society. 2:2 </a:t>
            </a:r>
          </a:p>
          <a:p>
            <a:pPr lvl="0"/>
            <a:r>
              <a:rPr lang="en-GB" sz="4000" dirty="0"/>
              <a:t>Nichols, G (1999). Is risk a valuable component for young offenders undergoing drug rehabilitation? The Journal of Youth Studies. 2:1</a:t>
            </a:r>
          </a:p>
          <a:p>
            <a:pPr lvl="0"/>
            <a:r>
              <a:rPr lang="en-GB" sz="4000" dirty="0" err="1"/>
              <a:t>Ozdemir,M</a:t>
            </a:r>
            <a:r>
              <a:rPr lang="en-GB" sz="4000" dirty="0"/>
              <a:t>. (2010).  Adolescent Self-Efficacy Beliefs in Multiple Contexts. Verlag </a:t>
            </a:r>
            <a:r>
              <a:rPr lang="en-GB" sz="4000" dirty="0" err="1"/>
              <a:t>Dr.</a:t>
            </a:r>
            <a:r>
              <a:rPr lang="en-GB" sz="4000" dirty="0"/>
              <a:t> Muller </a:t>
            </a:r>
            <a:r>
              <a:rPr lang="en-GB" sz="4000" dirty="0" err="1"/>
              <a:t>Gmbh</a:t>
            </a:r>
            <a:r>
              <a:rPr lang="en-GB" sz="4000" dirty="0"/>
              <a:t> &amp; Co. KG</a:t>
            </a:r>
          </a:p>
          <a:p>
            <a:pPr lvl="0"/>
            <a:r>
              <a:rPr lang="en-GB" sz="4000" dirty="0"/>
              <a:t>Peer, L. &amp; </a:t>
            </a:r>
            <a:r>
              <a:rPr lang="en-GB" sz="4000" dirty="0" err="1"/>
              <a:t>Reid,G</a:t>
            </a:r>
            <a:r>
              <a:rPr lang="en-GB" sz="4000" dirty="0"/>
              <a:t> (2001) successful inclusion in the secondary school. London David Fulton Publications. </a:t>
            </a:r>
          </a:p>
          <a:p>
            <a:pPr lvl="0"/>
            <a:r>
              <a:rPr lang="en-GB" sz="4000" dirty="0"/>
              <a:t>Plunkett, D. (1990)Secular and Spiritual values: grounds for hope in education. London</a:t>
            </a:r>
            <a:r>
              <a:rPr lang="en-GB" sz="4000"/>
              <a:t>: Routledge.</a:t>
            </a:r>
            <a:endParaRPr lang="en-GB" sz="4000" dirty="0"/>
          </a:p>
          <a:p>
            <a:pPr lvl="0"/>
            <a:r>
              <a:rPr lang="en-GB" sz="4000" dirty="0"/>
              <a:t>Richmond, D; </a:t>
            </a:r>
            <a:r>
              <a:rPr lang="en-GB" sz="4000" dirty="0" err="1"/>
              <a:t>Sibthorp</a:t>
            </a:r>
            <a:r>
              <a:rPr lang="en-GB" sz="4000" dirty="0"/>
              <a:t>, J; Gookin, J; </a:t>
            </a:r>
            <a:r>
              <a:rPr lang="en-GB" sz="4000" dirty="0" err="1"/>
              <a:t>Annarella,S</a:t>
            </a:r>
            <a:r>
              <a:rPr lang="en-GB" sz="4000" dirty="0"/>
              <a:t>; </a:t>
            </a:r>
            <a:r>
              <a:rPr lang="en-GB" sz="4000" dirty="0" err="1"/>
              <a:t>Ferri,S</a:t>
            </a:r>
            <a:r>
              <a:rPr lang="en-GB" sz="4000" dirty="0"/>
              <a:t>. (2017). Complimenting classroom learning through outdoor adventure education: out of school time experiences that make a difference. Journal of Adventure Education and Outdoor Learning. Routledge.</a:t>
            </a:r>
          </a:p>
          <a:p>
            <a:pPr lvl="0"/>
            <a:r>
              <a:rPr lang="en-GB" sz="4000" dirty="0"/>
              <a:t>Riddick, B.  Wolfe, J. and </a:t>
            </a:r>
            <a:r>
              <a:rPr lang="en-GB" sz="4000" dirty="0" err="1"/>
              <a:t>Lumsdon</a:t>
            </a:r>
            <a:r>
              <a:rPr lang="en-GB" sz="4000" dirty="0"/>
              <a:t>, D. (2002).  Dyslexia A practical guide for teachers and parents. David Fulton Publish </a:t>
            </a:r>
          </a:p>
          <a:p>
            <a:pPr lvl="0"/>
            <a:r>
              <a:rPr lang="en-GB" sz="4000" dirty="0" err="1"/>
              <a:t>Sibthorp,J</a:t>
            </a:r>
            <a:r>
              <a:rPr lang="en-GB" sz="4000" dirty="0"/>
              <a:t>. (2003).An empirical look at Walsh and </a:t>
            </a:r>
            <a:r>
              <a:rPr lang="en-GB" sz="4000" dirty="0" err="1"/>
              <a:t>Golins</a:t>
            </a:r>
            <a:r>
              <a:rPr lang="en-GB" sz="4000" dirty="0"/>
              <a:t>’ Adventure Education Process model: relationship between antecedent factors, perceptions of characteristics of an adventure education experience, and changes in self-efficacy.  Journal of Leisure Research. National Recreation and Park Association. </a:t>
            </a:r>
          </a:p>
          <a:p>
            <a:pPr lvl="0"/>
            <a:r>
              <a:rPr lang="en-GB" sz="4000" dirty="0"/>
              <a:t>Smith, A (1994).  Creative Outdoor Work with Young People. Russell House Publishing.</a:t>
            </a:r>
          </a:p>
          <a:p>
            <a:endParaRPr lang="en-GB" sz="2400" dirty="0">
              <a:solidFill>
                <a:srgbClr val="000000"/>
              </a:solidFill>
            </a:endParaRPr>
          </a:p>
        </p:txBody>
      </p:sp>
    </p:spTree>
    <p:extLst>
      <p:ext uri="{BB962C8B-B14F-4D97-AF65-F5344CB8AC3E}">
        <p14:creationId xmlns:p14="http://schemas.microsoft.com/office/powerpoint/2010/main" val="31680610"/>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CF64DD8-8BF1-4055-AA84-573F3383EB47}"/>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A90DDE76-B0D5-491C-8752-ECFED6AA521C}"/>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8F54E00-A234-4BC1-9AB6-79240979EE68}"/>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C7F0C43E-27EF-47B1-8821-274995F2A906}"/>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EA912BCD-5E67-480B-8B94-57CAE682B78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6FFC3E98-B57F-408A-8819-024F225AFAE9}"/>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UWTSD_Powerpoint Template Accessible Widescreen_2023 Sept</Template>
  <TotalTime>0</TotalTime>
  <Words>3183</Words>
  <Application>Microsoft Office PowerPoint</Application>
  <PresentationFormat>Widescreen</PresentationFormat>
  <Paragraphs>159</Paragraphs>
  <Slides>39</Slides>
  <Notes>0</Notes>
  <HiddenSlides>0</HiddenSlides>
  <MMClips>0</MMClips>
  <ScaleCrop>false</ScaleCrop>
  <HeadingPairs>
    <vt:vector size="6" baseType="variant">
      <vt:variant>
        <vt:lpstr>Fonts Used</vt:lpstr>
      </vt:variant>
      <vt:variant>
        <vt:i4>4</vt:i4>
      </vt:variant>
      <vt:variant>
        <vt:lpstr>Theme</vt:lpstr>
      </vt:variant>
      <vt:variant>
        <vt:i4>7</vt:i4>
      </vt:variant>
      <vt:variant>
        <vt:lpstr>Slide Titles</vt:lpstr>
      </vt:variant>
      <vt:variant>
        <vt:i4>39</vt:i4>
      </vt:variant>
    </vt:vector>
  </HeadingPairs>
  <TitlesOfParts>
    <vt:vector size="50" baseType="lpstr">
      <vt:lpstr>Aptos</vt:lpstr>
      <vt:lpstr>Arial</vt:lpstr>
      <vt:lpstr>Calibri</vt:lpstr>
      <vt:lpstr>Calibri Light</vt: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PowerPoint Presentation</vt:lpstr>
      <vt:lpstr>Informal Education &amp; the Outdoors</vt:lpstr>
      <vt:lpstr>What is outdoor education?</vt:lpstr>
      <vt:lpstr>What is outdoor education?</vt:lpstr>
      <vt:lpstr>What is outdoor education?</vt:lpstr>
      <vt:lpstr>Ideas shaping provision</vt:lpstr>
      <vt:lpstr>Ideas shaping provision</vt:lpstr>
      <vt:lpstr>Ideas shaping provision</vt:lpstr>
      <vt:lpstr>Ideas shaping provision</vt:lpstr>
      <vt:lpstr>Enlightenment ideas:</vt:lpstr>
      <vt:lpstr>Where do we Fit?</vt:lpstr>
      <vt:lpstr>Informal education and the outdoors</vt:lpstr>
      <vt:lpstr>Informal education and the outdoors</vt:lpstr>
      <vt:lpstr>Outdoor Education &amp; Young People</vt:lpstr>
      <vt:lpstr>Outdoor Education &amp; Young People</vt:lpstr>
      <vt:lpstr>key benefits of outdoor education </vt:lpstr>
      <vt:lpstr>key benefits of outdoor education </vt:lpstr>
      <vt:lpstr>Values, attitudes, behaviour and Outdoor Education</vt:lpstr>
      <vt:lpstr>Values, attitudes, behaviour and Outdoor Education</vt:lpstr>
      <vt:lpstr>Values, attitudes, behaviour and Outdoor Education </vt:lpstr>
      <vt:lpstr>Values, attitudes, behaviour and Outdoor Education</vt:lpstr>
      <vt:lpstr>Values, attitudes, behaviour and Outdoor Education</vt:lpstr>
      <vt:lpstr>Values, attitudes, behaviour and Outdoor Education</vt:lpstr>
      <vt:lpstr>A relational model of values to behaviour (Everard, 2004) </vt:lpstr>
      <vt:lpstr>Self-Efficacy and Self-Esteem</vt:lpstr>
      <vt:lpstr>Self-Efficacy and Self-Esteem</vt:lpstr>
      <vt:lpstr>Self-Efficacy and Self-Esteem</vt:lpstr>
      <vt:lpstr>Self-Efficacy and Self-Esteem</vt:lpstr>
      <vt:lpstr>Outdoor Education and Self-Efficacy </vt:lpstr>
      <vt:lpstr>Outdoor Education and Self-Efficacy</vt:lpstr>
      <vt:lpstr>Outdoor Education and Self-Efficacy</vt:lpstr>
      <vt:lpstr>Outdoor Education and Self-Efficacy</vt:lpstr>
      <vt:lpstr>Outdoor Education and Self-Efficacy</vt:lpstr>
      <vt:lpstr>Outdoor Education and Self-Efficacy</vt:lpstr>
      <vt:lpstr>Experiential learning</vt:lpstr>
      <vt:lpstr>Experiential learning</vt:lpstr>
      <vt:lpstr>Informal education and the outdoors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Darren O'Connor</cp:lastModifiedBy>
  <cp:revision>5</cp:revision>
  <dcterms:created xsi:type="dcterms:W3CDTF">2024-09-09T10:46:02Z</dcterms:created>
  <dcterms:modified xsi:type="dcterms:W3CDTF">2026-03-31T13:05:22Z</dcterms:modified>
</cp:coreProperties>
</file>