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8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2" r:id="rId15"/>
    <p:sldId id="300" r:id="rId16"/>
    <p:sldId id="301" r:id="rId17"/>
    <p:sldId id="286" r:id="rId18"/>
    <p:sldId id="28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%2bOF7WwOG&amp;id=231416284237AC6DC9B1F7D7505FFDE0DFFB24CF&amp;thid=OIP.-OF7WwOG5i7mtsEqQMf-SAEsDh&amp;q=johns'+model+for+structured+reflection&amp;simid=608045191714246104&amp;selectedIndex=2&amp;ajaxhist=0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5/yo8Mo5&amp;id=F340A5B3262DB49F3001FB0DABA761CF67805AB6&amp;thid=OIP.5_yo8Mo5V-a3E4UzHZbeawEsDg&amp;q=reflection+pyramid&amp;simid=607994657123272451&amp;selectedIndex=3&amp;ajaxhist=0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23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/>
            <a:endParaRPr lang="en-GB" altLang="en-US" sz="1000" i="1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459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>
                <a:latin typeface="Arial" panose="020B0604020202020204" pitchFamily="34" charset="0"/>
              </a:rPr>
              <a:t>https://www.google.co.uk/search?q=gibbs+reflective+cycle&amp;biw=1024&amp;bih=651&amp;tbm=isch&amp;imgil=BZp5lwCBS5o2FM%253A%253BE-RmjTGENd5wMM%253Bhttp%25253A%25252F%25252Fpdp.northampton.ac.uk%25252FPG_Files%25252Fpg_reflect3.htm&amp;source=iu&amp;pf=m&amp;fir=BZp5lwCBS5o2FM%253A%252CE-RmjTGENd5wMM%252C_&amp;usg=__JzoTN8odfnc66V-R5MiMNi3Cdto%3D&amp;ved=0CDEQyjc&amp;ei=wLBsVIzmBcWIsQTaxIJw#facrc=_&amp;imgdii=_&amp;imgrc=ufKAivmEjnxPgM%253A%3B2RBFn6riQg91YM%3Bhttp%253A%252F%252Fwww.kent.ac.uk%252Flearning%252Fimages%252Fgibbs-cycle.png%3Bhttp%253A%252F%252Fwww.kent.ac.uk%252Flearning%252FPDP-and-employability%252Fpdp%252Freflective.html%3B320%3B282</a:t>
            </a:r>
          </a:p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0B134D4-0ED1-443F-AD3A-609A69174C76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754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CE9E19A-501A-41D8-995C-7EE8D0A4856D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374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u="sng" dirty="0">
                <a:hlinkClick r:id="rId3"/>
              </a:rPr>
              <a:t>https://www.bing.com/images/search?view=detailV2&amp;ccid=%2bOF7WwOG&amp;id=231416284237AC6DC9B1F7D7505FFDE0DFFB24CF&amp;thid=OIP.-OF7WwOG5i7mtsEqQMf-SAEsDh&amp;q=johns%27+model+for+structured+reflection&amp;simid=608045191714246104&amp;selectedIndex=2&amp;ajaxhist=0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502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6030DE6-AA4C-4EA9-BFDB-19D7B92A8EA0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17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</a:pPr>
            <a:endParaRPr lang="en-GB" altLang="en-US" sz="800" dirty="0">
              <a:latin typeface="Arial" panose="020B0604020202020204" pitchFamily="34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C8929D1-C59E-485B-B44E-6AAC52694F4C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020307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2C3472B-EC04-4BCB-B903-BCDAC4C8B2F7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754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49918E2-21AB-4BB7-9800-7DF2ACEC08EA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1591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u="sng" dirty="0">
                <a:hlinkClick r:id="rId3"/>
              </a:rPr>
              <a:t>https://www.bing.com/images/search?view=detailV2&amp;ccid=5%2fyo8Mo5&amp;id=F340A5B3262DB49F3001FB0DABA761CF67805AB6&amp;thid=OIP.5_yo8Mo5V-a3E4UzHZbeawEsDg&amp;q=reflection+pyramid&amp;simid=607994657123272451&amp;selectedIndex=3&amp;ajaxhist=0</a:t>
            </a:r>
            <a:endParaRPr lang="en-GB" dirty="0"/>
          </a:p>
          <a:p>
            <a:pPr defTabSz="897849">
              <a:defRPr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8255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2967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24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434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485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1664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181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955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kent.ac.uk/learning/PDP-and-employability/pdp/reflective.html&amp;ei=0LBsVIeyNYWiyQS_moKIBQ&amp;bvm=bv.80120444,d.cWc&amp;psig=AFQjCNEqqmzpqMVJXvfPkr1yPokwrk_CRA&amp;ust=141649568544979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</a:t>
            </a:r>
            <a:r>
              <a:rPr lang="en-GB" altLang="en-US" sz="2800" b="1" dirty="0">
                <a:solidFill>
                  <a:schemeClr val="bg1"/>
                </a:solidFill>
              </a:rPr>
              <a:t>6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Lecture </a:t>
            </a:r>
            <a:r>
              <a:rPr lang="en-GB" altLang="en-US" sz="2800" b="1" dirty="0">
                <a:solidFill>
                  <a:schemeClr val="bg1"/>
                </a:solidFill>
              </a:rPr>
              <a:t>6</a:t>
            </a:r>
            <a:endParaRPr lang="en-GB" altLang="en-US" sz="28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CCLD0408 K60</a:t>
            </a:r>
          </a:p>
          <a:p>
            <a:r>
              <a:rPr lang="en-GB" dirty="0"/>
              <a:t>CCLD0417 K59, K60, K61, K62, K65</a:t>
            </a:r>
          </a:p>
          <a:p>
            <a:r>
              <a:rPr lang="en-GB" dirty="0"/>
              <a:t>SCH32 5</a:t>
            </a:r>
          </a:p>
          <a:p>
            <a:r>
              <a:rPr lang="en-GB" dirty="0"/>
              <a:t>CCLD0401 P18, P23, P26, P38, P39</a:t>
            </a:r>
          </a:p>
          <a:p>
            <a:r>
              <a:rPr lang="en-GB" dirty="0"/>
              <a:t>CCLD0403 P1, P2, 3, P4, P6, P7, P8, P11, P12, P21, P22, P25</a:t>
            </a:r>
          </a:p>
          <a:p>
            <a:r>
              <a:rPr lang="en-GB" dirty="0"/>
              <a:t>CCLD0405 P2, P6, P7, P8, P9, P11, P12, P14, P17, P18, P19, P21, P23</a:t>
            </a:r>
          </a:p>
          <a:p>
            <a:r>
              <a:rPr lang="en-GB" dirty="0"/>
              <a:t>CCLD0409 P1, P3, P4, P5, P10</a:t>
            </a:r>
          </a:p>
          <a:p>
            <a:r>
              <a:rPr lang="en-GB" dirty="0"/>
              <a:t>CCLD0417 P10, P11, P12, P13, P18, P19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221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ChangeArrowheads="1"/>
          </p:cNvSpPr>
          <p:nvPr/>
        </p:nvSpPr>
        <p:spPr bwMode="auto">
          <a:xfrm>
            <a:off x="1524000" y="190500"/>
            <a:ext cx="7010400" cy="152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20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44035" name="Rectangle 5"/>
          <p:cNvSpPr>
            <a:spLocks noChangeArrowheads="1"/>
          </p:cNvSpPr>
          <p:nvPr/>
        </p:nvSpPr>
        <p:spPr bwMode="auto">
          <a:xfrm>
            <a:off x="1524000" y="1905000"/>
            <a:ext cx="7010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lnSpc>
                <a:spcPct val="80000"/>
              </a:lnSpc>
              <a:buClr>
                <a:schemeClr val="tx1"/>
              </a:buClr>
              <a:buSzPct val="70000"/>
              <a:buFont typeface="Wingdings" panose="05000000000000000000" pitchFamily="2" charset="2"/>
              <a:buChar char="¢"/>
            </a:pPr>
            <a:endParaRPr lang="en-US" altLang="en-US" sz="2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44036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90500"/>
            <a:ext cx="7772400" cy="1006475"/>
          </a:xfrm>
        </p:spPr>
        <p:txBody>
          <a:bodyPr/>
          <a:lstStyle/>
          <a:p>
            <a:r>
              <a:rPr lang="en-GB" altLang="en-US" noProof="1" smtClean="0"/>
              <a:t>Graham Gibbs</a:t>
            </a:r>
          </a:p>
        </p:txBody>
      </p:sp>
      <p:sp>
        <p:nvSpPr>
          <p:cNvPr id="44037" name="Rectangle 1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1125538"/>
            <a:ext cx="4038600" cy="50006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000" noProof="1" smtClean="0"/>
              <a:t>Nododd Gibbs gyfres o 6 cham i hybu arfer adfyfyriol:</a:t>
            </a:r>
          </a:p>
          <a:p>
            <a:pPr>
              <a:lnSpc>
                <a:spcPct val="80000"/>
              </a:lnSpc>
            </a:pPr>
            <a:endParaRPr lang="en-GB" altLang="en-US" sz="2000" noProof="1" smtClean="0"/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Disgrifiad </a:t>
            </a:r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Teimladau </a:t>
            </a:r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Gwerthusiad </a:t>
            </a:r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Dadansoddiad </a:t>
            </a:r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Casgliad </a:t>
            </a:r>
          </a:p>
          <a:p>
            <a:pPr lvl="1">
              <a:lnSpc>
                <a:spcPct val="80000"/>
              </a:lnSpc>
            </a:pPr>
            <a:r>
              <a:rPr lang="en-GB" altLang="en-US" sz="1800" noProof="1" smtClean="0"/>
              <a:t>Cynllun gweithredu</a:t>
            </a:r>
          </a:p>
          <a:p>
            <a:pPr lvl="1">
              <a:lnSpc>
                <a:spcPct val="80000"/>
              </a:lnSpc>
            </a:pPr>
            <a:endParaRPr lang="en-GB" altLang="en-US" sz="1800" noProof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noProof="1" smtClean="0"/>
              <a:t>Yn wahanol i nifer o fodelau eraill  mae Gibbs yn rhoi ystyriaeth i’r ystod o deimladau ac emosiynau a chwaraeodd ran mewn digwyddiad arbennig</a:t>
            </a:r>
            <a:r>
              <a:rPr lang="en-GB" altLang="en-US" sz="2000" noProof="1" smtClean="0">
                <a:solidFill>
                  <a:schemeClr val="tx2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endParaRPr lang="en-GB" altLang="en-US" sz="2000" noProof="1" smtClean="0"/>
          </a:p>
        </p:txBody>
      </p:sp>
      <p:sp>
        <p:nvSpPr>
          <p:cNvPr id="44038" name="Rectangle 1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22788" y="1196975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000" i="1" noProof="1" smtClean="0"/>
              <a:t>Gibbs identified a series of 6 steps to aid reflective practice:</a:t>
            </a:r>
          </a:p>
          <a:p>
            <a:pPr>
              <a:lnSpc>
                <a:spcPct val="80000"/>
              </a:lnSpc>
            </a:pPr>
            <a:endParaRPr lang="en-GB" altLang="en-US" sz="2000" i="1" noProof="1" smtClean="0"/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Description </a:t>
            </a:r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Feelings </a:t>
            </a:r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Evaluation </a:t>
            </a:r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Analysis </a:t>
            </a:r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Conclusion </a:t>
            </a:r>
          </a:p>
          <a:p>
            <a:pPr lvl="1">
              <a:lnSpc>
                <a:spcPct val="80000"/>
              </a:lnSpc>
            </a:pPr>
            <a:r>
              <a:rPr lang="en-GB" altLang="en-US" sz="1800" i="1" noProof="1" smtClean="0"/>
              <a:t>Action plan </a:t>
            </a:r>
          </a:p>
          <a:p>
            <a:pPr lvl="1">
              <a:lnSpc>
                <a:spcPct val="80000"/>
              </a:lnSpc>
            </a:pPr>
            <a:endParaRPr lang="en-GB" altLang="en-US" sz="1800" i="1" noProof="1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i="1" noProof="1" smtClean="0"/>
              <a:t>Unlike many other models Gibbs takes in to account the realm of feelings and emotions which played a part in a particular event.</a:t>
            </a:r>
          </a:p>
          <a:p>
            <a:pPr>
              <a:lnSpc>
                <a:spcPct val="80000"/>
              </a:lnSpc>
            </a:pPr>
            <a:endParaRPr lang="en-GB" altLang="en-US" sz="2000" noProof="1" smtClean="0"/>
          </a:p>
        </p:txBody>
      </p:sp>
    </p:spTree>
    <p:extLst>
      <p:ext uri="{BB962C8B-B14F-4D97-AF65-F5344CB8AC3E}">
        <p14:creationId xmlns:p14="http://schemas.microsoft.com/office/powerpoint/2010/main" val="4075946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s://encrypted-tbn0.gstatic.com/images?q=tbn:ANd9GcQk-PsrEpx56AoQU1OO9VTytjGQQ488-Hnzt9yvAhNpx5JZhACzz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88913"/>
            <a:ext cx="8208962" cy="532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9464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http://upload.wikimedia.org/wikipedia/commons/5/51/Steph_Rol_Mod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33375"/>
            <a:ext cx="6985000" cy="518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Rolfe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328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johns' model for structured reflecti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7848872" cy="53691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503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Boud, D., Keogh, R. &amp; Walker, D.</a:t>
            </a:r>
            <a:endParaRPr lang="en-US" altLang="en-US" sz="4000" smtClean="0"/>
          </a:p>
        </p:txBody>
      </p:sp>
      <p:sp>
        <p:nvSpPr>
          <p:cNvPr id="52227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i="1" smtClean="0"/>
              <a:t>‘Reflection is an important human activity in which people recapture their experience, think about it, mull over &amp; evaluate it. It is this working with experience that is important in learning’</a:t>
            </a:r>
            <a:r>
              <a:rPr lang="en-GB" altLang="en-US" smtClean="0"/>
              <a:t>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8575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6105" name="Group 25"/>
          <p:cNvGraphicFramePr>
            <a:graphicFrameLocks noGrp="1"/>
          </p:cNvGraphicFramePr>
          <p:nvPr/>
        </p:nvGraphicFramePr>
        <p:xfrm>
          <a:off x="228600" y="1989138"/>
          <a:ext cx="8686800" cy="4319587"/>
        </p:xfrm>
        <a:graphic>
          <a:graphicData uri="http://schemas.openxmlformats.org/drawingml/2006/table">
            <a:tbl>
              <a:tblPr/>
              <a:tblGrid>
                <a:gridCol w="434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1958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en-GB" sz="9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          </a:r>
                      <a:endParaRPr kumimoji="0" lang="en-GB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 practitioners working with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critical incidents, you might: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Describe your experience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Reflect on your experience</a:t>
                      </a:r>
                      <a:b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Consolidate your experience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Boud</a:t>
                      </a: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et al 1985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54277" name="Picture 6" descr="bau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276475"/>
            <a:ext cx="7991475" cy="187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8" name="Rectangle 1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noProof="1" smtClean="0"/>
              <a:t>Boud et al. (1985)</a:t>
            </a:r>
          </a:p>
        </p:txBody>
      </p:sp>
    </p:spTree>
    <p:extLst>
      <p:ext uri="{BB962C8B-B14F-4D97-AF65-F5344CB8AC3E}">
        <p14:creationId xmlns:p14="http://schemas.microsoft.com/office/powerpoint/2010/main" val="289131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>
          <a:xfrm>
            <a:off x="611188" y="620713"/>
            <a:ext cx="7772400" cy="1143000"/>
          </a:xfrm>
        </p:spPr>
        <p:txBody>
          <a:bodyPr/>
          <a:lstStyle/>
          <a:p>
            <a:r>
              <a:rPr lang="en-GB" altLang="en-US" sz="3200" b="1" smtClean="0"/>
              <a:t>Model Dsygu Drwy Brofiad (1985) Boud et al. </a:t>
            </a:r>
            <a:endParaRPr lang="en-US" altLang="en-US" sz="3200" b="1" smtClean="0"/>
          </a:p>
        </p:txBody>
      </p:sp>
      <p:sp>
        <p:nvSpPr>
          <p:cNvPr id="2560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GB" altLang="en-US" sz="2800" smtClean="0"/>
              <a:t>Ail ymweld â digwyddiad, sefyllfa neu brofiad a’i gofnodi.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Ystyriaeth fanwl ar level emosiynol a deallusol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Ail werthuso’r digwyddiad yng ngolau profiad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r>
              <a:rPr lang="en-GB" altLang="en-US" sz="2800" smtClean="0"/>
              <a:t>Cynllunio ar gyfer newidiadau posib</a:t>
            </a:r>
            <a:endParaRPr lang="en-US" altLang="en-US" sz="2800" smtClean="0"/>
          </a:p>
          <a:p>
            <a:pPr marL="514350" indent="-514350">
              <a:buFontTx/>
              <a:buAutoNum type="arabicPeriod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93769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10080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smtClean="0"/>
              <a:t>Boud et al.’s (1985) Experiential Learning Model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435975" cy="3960813"/>
          </a:xfrm>
        </p:spPr>
        <p:txBody>
          <a:bodyPr>
            <a:normAutofit fontScale="92500" lnSpcReduction="10000"/>
          </a:bodyPr>
          <a:lstStyle/>
          <a:p>
            <a:pPr marL="609600" indent="-609600" eaLnBrk="1" hangingPunct="1">
              <a:buFontTx/>
              <a:buNone/>
            </a:pPr>
            <a:r>
              <a:rPr lang="en-GB" altLang="en-US" sz="2400" smtClean="0"/>
              <a:t>1.	</a:t>
            </a:r>
            <a:r>
              <a:rPr lang="en-GB" altLang="en-US" sz="2800" smtClean="0"/>
              <a:t>Return to an event, incident or experience &amp; record it 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2.	Consider it in detail at an emotional and cognitive level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3.	Re-evaluate the event in the light of experience, knowledge &amp; experimentation. Seek to understand the meaning of the experience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smtClean="0"/>
              <a:t>4. 	Plan for what you might change.</a:t>
            </a:r>
          </a:p>
          <a:p>
            <a:pPr marL="609600" indent="-609600" eaLnBrk="1" hangingPunct="1">
              <a:buFontTx/>
              <a:buNone/>
            </a:pPr>
            <a:endParaRPr lang="en-GB" altLang="en-US" sz="1200" smtClean="0"/>
          </a:p>
          <a:p>
            <a:pPr marL="609600" indent="-609600" eaLnBrk="1" hangingPunct="1">
              <a:buFontTx/>
              <a:buNone/>
            </a:pPr>
            <a:r>
              <a:rPr lang="en-GB" altLang="en-US" sz="2400" smtClean="0"/>
              <a:t>	</a:t>
            </a:r>
            <a:r>
              <a:rPr lang="en-GB" altLang="en-US" sz="1800" i="1" smtClean="0"/>
              <a:t>.</a:t>
            </a:r>
            <a:endParaRPr lang="en-GB" altLang="en-US" sz="1800" b="1" i="1" smtClean="0"/>
          </a:p>
          <a:p>
            <a:pPr marL="609600" indent="-609600" eaLnBrk="1" hangingPunct="1">
              <a:buFontTx/>
              <a:buNone/>
            </a:pPr>
            <a:endParaRPr lang="en-GB" altLang="en-US" sz="1800" b="1" i="1" smtClean="0"/>
          </a:p>
        </p:txBody>
      </p:sp>
    </p:spTree>
    <p:extLst>
      <p:ext uri="{BB962C8B-B14F-4D97-AF65-F5344CB8AC3E}">
        <p14:creationId xmlns:p14="http://schemas.microsoft.com/office/powerpoint/2010/main" val="1590798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39553" y="255183"/>
            <a:ext cx="8604448" cy="553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20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Camau</a:t>
            </a:r>
            <a:r>
              <a:rPr lang="en-GB" sz="3200" dirty="0" smtClean="0"/>
              <a:t> </a:t>
            </a:r>
            <a:r>
              <a:rPr lang="en-GB" sz="3200" dirty="0" err="1" smtClean="0"/>
              <a:t>adfyfyriol</a:t>
            </a:r>
            <a:r>
              <a:rPr lang="en-GB" sz="3200" dirty="0" smtClean="0"/>
              <a:t> </a:t>
            </a:r>
            <a:r>
              <a:rPr lang="en-GB" sz="3200" dirty="0" err="1" smtClean="0"/>
              <a:t>Raelin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Raelin’s</a:t>
            </a:r>
            <a:r>
              <a:rPr lang="en-GB" sz="3200" dirty="0" smtClean="0"/>
              <a:t> reflective stages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Siarad</a:t>
            </a:r>
            <a:r>
              <a:rPr lang="en-GB" dirty="0" smtClean="0"/>
              <a:t> –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gyfunol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Datgelu</a:t>
            </a:r>
            <a:r>
              <a:rPr lang="en-GB" dirty="0" smtClean="0"/>
              <a:t> – </a:t>
            </a:r>
            <a:r>
              <a:rPr lang="en-GB" dirty="0" err="1" smtClean="0"/>
              <a:t>amheuon</a:t>
            </a:r>
            <a:r>
              <a:rPr lang="en-GB" dirty="0" smtClean="0"/>
              <a:t>, </a:t>
            </a:r>
            <a:r>
              <a:rPr lang="en-GB" dirty="0" err="1" smtClean="0"/>
              <a:t>rhagdybiaethau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Profi</a:t>
            </a:r>
            <a:r>
              <a:rPr lang="en-GB" dirty="0" smtClean="0"/>
              <a:t> – </a:t>
            </a:r>
            <a:r>
              <a:rPr lang="en-GB" dirty="0" err="1" smtClean="0"/>
              <a:t>ffyrdd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o </a:t>
            </a:r>
            <a:r>
              <a:rPr lang="en-GB" dirty="0" err="1" smtClean="0"/>
              <a:t>feddwl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Chwilota</a:t>
            </a:r>
            <a:r>
              <a:rPr lang="en-GB" dirty="0" smtClean="0"/>
              <a:t> –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safbwynt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Bod – </a:t>
            </a:r>
            <a:r>
              <a:rPr lang="en-GB" dirty="0" err="1" smtClean="0"/>
              <a:t>ymwybyddiaeth</a:t>
            </a:r>
            <a:endParaRPr lang="en-GB" dirty="0"/>
          </a:p>
          <a:p>
            <a:pPr marL="0" indent="0">
              <a:buNone/>
            </a:pPr>
            <a:endParaRPr lang="en-GB" sz="26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737" y="1600201"/>
            <a:ext cx="4038600" cy="362899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Speaking – a collective voice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Disclosing – doubts, assumptions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Testing – new ways of thinking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Probing – considering all 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Being – mindfulness, awareness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436097" y="5085184"/>
            <a:ext cx="3245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(Hayes et al., 2017:14) </a:t>
            </a:r>
          </a:p>
        </p:txBody>
      </p:sp>
    </p:spTree>
    <p:extLst>
      <p:ext uri="{BB962C8B-B14F-4D97-AF65-F5344CB8AC3E}">
        <p14:creationId xmlns:p14="http://schemas.microsoft.com/office/powerpoint/2010/main" val="1365457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Ymateb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newid</a:t>
            </a:r>
            <a:r>
              <a:rPr lang="en-GB" sz="3200" dirty="0" smtClean="0"/>
              <a:t>      Responding to change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r>
              <a:rPr lang="en-GB" dirty="0" smtClean="0"/>
              <a:t>R – reason</a:t>
            </a:r>
          </a:p>
          <a:p>
            <a:r>
              <a:rPr lang="en-GB" dirty="0" smtClean="0"/>
              <a:t>E – evaluate</a:t>
            </a:r>
          </a:p>
          <a:p>
            <a:r>
              <a:rPr lang="en-GB" dirty="0" smtClean="0"/>
              <a:t>F – feedback</a:t>
            </a:r>
          </a:p>
          <a:p>
            <a:r>
              <a:rPr lang="en-GB" dirty="0" smtClean="0"/>
              <a:t>L – learn</a:t>
            </a:r>
          </a:p>
          <a:p>
            <a:r>
              <a:rPr lang="en-GB" dirty="0" smtClean="0"/>
              <a:t>E – explain</a:t>
            </a:r>
          </a:p>
          <a:p>
            <a:r>
              <a:rPr lang="en-GB" dirty="0" smtClean="0"/>
              <a:t>C – consider</a:t>
            </a:r>
          </a:p>
          <a:p>
            <a:r>
              <a:rPr lang="en-GB" dirty="0" smtClean="0"/>
              <a:t>T – think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Hallett</a:t>
            </a:r>
            <a:r>
              <a:rPr lang="en-GB" dirty="0" smtClean="0"/>
              <a:t>, 2013: 28)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530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Gwerthuso</a:t>
            </a:r>
            <a:r>
              <a:rPr lang="en-GB" dirty="0" smtClean="0"/>
              <a:t>   Evaluation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fodel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apelio</a:t>
            </a:r>
            <a:r>
              <a:rPr lang="en-GB" dirty="0" smtClean="0"/>
              <a:t> </a:t>
            </a:r>
            <a:r>
              <a:rPr lang="en-GB" dirty="0" err="1" smtClean="0"/>
              <a:t>atoch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model appeals to you?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854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Elfen</a:t>
            </a:r>
            <a:r>
              <a:rPr lang="en-GB" dirty="0" smtClean="0"/>
              <a:t> 1     Element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dirty="0"/>
              <a:t>Cyflwyniad unigol 5 munud yn gwerthuso 2 fodel adfyfyriol ac yn ystyried manteision/anfanteision y naill a’r llall fel adnodd ar gyfer arfer adfyfyriol effeithiol</a:t>
            </a:r>
            <a:r>
              <a:rPr lang="cy-GB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5 minute individual oral presentation evaluating 2 models of reflection and considering the advantages/disadvantages of each as tools for effective reflective practice.  </a:t>
            </a:r>
          </a:p>
        </p:txBody>
      </p:sp>
    </p:spTree>
    <p:extLst>
      <p:ext uri="{BB962C8B-B14F-4D97-AF65-F5344CB8AC3E}">
        <p14:creationId xmlns:p14="http://schemas.microsoft.com/office/powerpoint/2010/main" val="41579202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1     Element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Dewiswch</a:t>
            </a:r>
            <a:r>
              <a:rPr lang="en-GB" dirty="0" smtClean="0"/>
              <a:t> 2 model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lvl="1"/>
            <a:r>
              <a:rPr lang="en-GB" dirty="0" err="1" smtClean="0"/>
              <a:t>Cymharu</a:t>
            </a:r>
            <a:r>
              <a:rPr lang="en-GB" dirty="0" smtClean="0"/>
              <a:t> a </a:t>
            </a:r>
            <a:r>
              <a:rPr lang="en-GB" dirty="0" err="1" smtClean="0"/>
              <a:t>gwrthgyferbynnu</a:t>
            </a:r>
            <a:endParaRPr lang="en-GB" dirty="0" smtClean="0"/>
          </a:p>
          <a:p>
            <a:pPr lvl="1"/>
            <a:r>
              <a:rPr lang="en-GB" dirty="0" err="1" smtClean="0"/>
              <a:t>Gwerthuso’n</a:t>
            </a:r>
            <a:r>
              <a:rPr lang="en-GB" dirty="0" smtClean="0"/>
              <a:t> </a:t>
            </a:r>
            <a:r>
              <a:rPr lang="en-GB" dirty="0" err="1" smtClean="0"/>
              <a:t>gritigol</a:t>
            </a:r>
            <a:endParaRPr lang="en-GB" dirty="0" smtClean="0"/>
          </a:p>
          <a:p>
            <a:pPr lvl="1"/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endParaRPr lang="en-GB" dirty="0" smtClean="0"/>
          </a:p>
          <a:p>
            <a:pPr lvl="1"/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negyddol</a:t>
            </a:r>
            <a:endParaRPr lang="en-GB" dirty="0" smtClean="0"/>
          </a:p>
          <a:p>
            <a:pPr lvl="1"/>
            <a:r>
              <a:rPr lang="en-GB" dirty="0" err="1" smtClean="0"/>
              <a:t>Cysylltu</a:t>
            </a:r>
            <a:r>
              <a:rPr lang="en-GB" dirty="0" smtClean="0"/>
              <a:t> a </a:t>
            </a:r>
            <a:r>
              <a:rPr lang="en-GB" dirty="0" err="1" smtClean="0"/>
              <a:t>damcaniaeth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Choose 2 reflective models</a:t>
            </a:r>
          </a:p>
          <a:p>
            <a:pPr lvl="1"/>
            <a:r>
              <a:rPr lang="en-GB" dirty="0" smtClean="0"/>
              <a:t>Compare and contrast</a:t>
            </a:r>
          </a:p>
          <a:p>
            <a:pPr lvl="1"/>
            <a:r>
              <a:rPr lang="en-GB" dirty="0" smtClean="0"/>
              <a:t>Critically evaluate</a:t>
            </a:r>
          </a:p>
          <a:p>
            <a:pPr lvl="1"/>
            <a:r>
              <a:rPr lang="en-GB" dirty="0" smtClean="0"/>
              <a:t>Positive aspects</a:t>
            </a:r>
          </a:p>
          <a:p>
            <a:pPr lvl="1"/>
            <a:r>
              <a:rPr lang="en-GB" dirty="0" smtClean="0"/>
              <a:t>Negative aspects</a:t>
            </a:r>
          </a:p>
          <a:p>
            <a:pPr lvl="1"/>
            <a:r>
              <a:rPr lang="en-GB" dirty="0" smtClean="0"/>
              <a:t>Link to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1244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rmAutofit fontScale="90000"/>
          </a:bodyPr>
          <a:lstStyle/>
          <a:p>
            <a:r>
              <a:rPr lang="en-GB" sz="3600" dirty="0" err="1" smtClean="0"/>
              <a:t>Cyfeiriadau</a:t>
            </a:r>
            <a:r>
              <a:rPr lang="en-GB" sz="3600" dirty="0" smtClean="0"/>
              <a:t>       References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472" y="764704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Abrahamson, L. (2015) </a:t>
            </a:r>
            <a:r>
              <a:rPr lang="en-GB" sz="2400" i="1" dirty="0" smtClean="0"/>
              <a:t>The early years teacher’s book.</a:t>
            </a:r>
            <a:r>
              <a:rPr lang="en-GB" sz="2400" dirty="0" smtClean="0"/>
              <a:t> London: Sage.</a:t>
            </a:r>
          </a:p>
          <a:p>
            <a:r>
              <a:rPr lang="en-GB" sz="2400" dirty="0"/>
              <a:t>Bolton,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</a:t>
            </a:r>
            <a:r>
              <a:rPr lang="en-GB" sz="2400" dirty="0" smtClean="0"/>
              <a:t>London: </a:t>
            </a:r>
            <a:r>
              <a:rPr lang="en-GB" sz="2400" dirty="0" err="1" smtClean="0"/>
              <a:t>Kogan</a:t>
            </a:r>
            <a:r>
              <a:rPr lang="en-GB" sz="2400" dirty="0" smtClean="0"/>
              <a:t> Page.</a:t>
            </a:r>
            <a:endParaRPr lang="en-GB" sz="2400" dirty="0"/>
          </a:p>
          <a:p>
            <a:r>
              <a:rPr lang="en-GB" sz="2400" dirty="0" smtClean="0"/>
              <a:t>Gill, R. and Whitehouse, A.  ‘Reflecting on work-based learning’.  In C. Hayes,  D. Daly, M. Duncan, R. Gill</a:t>
            </a:r>
            <a:r>
              <a:rPr lang="en-GB" sz="2400" dirty="0"/>
              <a:t>, </a:t>
            </a:r>
            <a:r>
              <a:rPr lang="en-GB" sz="2400" dirty="0" smtClean="0"/>
              <a:t>and A. Whitehouse</a:t>
            </a:r>
            <a:r>
              <a:rPr lang="en-GB" sz="2400" dirty="0"/>
              <a:t>, </a:t>
            </a:r>
            <a:r>
              <a:rPr lang="en-GB" sz="2400" i="1" dirty="0" smtClean="0"/>
              <a:t>Developing </a:t>
            </a:r>
            <a:r>
              <a:rPr lang="en-GB" sz="2400" i="1" dirty="0"/>
              <a:t>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 </a:t>
            </a:r>
            <a:r>
              <a:rPr lang="en-GB" sz="2400" dirty="0"/>
              <a:t>p</a:t>
            </a:r>
            <a:r>
              <a:rPr lang="en-GB" sz="2400" dirty="0" smtClean="0"/>
              <a:t>p61-98.</a:t>
            </a:r>
          </a:p>
          <a:p>
            <a:r>
              <a:rPr lang="en-GB" sz="2400" dirty="0" err="1" smtClean="0"/>
              <a:t>Hallett</a:t>
            </a:r>
            <a:r>
              <a:rPr lang="en-GB" sz="2400" dirty="0" smtClean="0"/>
              <a:t>, E. (2013) </a:t>
            </a:r>
            <a:r>
              <a:rPr lang="en-GB" sz="2400" i="1" dirty="0" smtClean="0"/>
              <a:t>The reflective early years practitioner.</a:t>
            </a:r>
            <a:r>
              <a:rPr lang="en-GB" sz="2400" dirty="0" smtClean="0"/>
              <a:t>  London: Sage.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8663007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</a:t>
            </a:r>
            <a:r>
              <a:rPr lang="en-GB" sz="2400" dirty="0" smtClean="0"/>
              <a:t>.</a:t>
            </a:r>
            <a:endParaRPr lang="en-GB" sz="2400" dirty="0"/>
          </a:p>
          <a:p>
            <a:r>
              <a:rPr lang="en-GB" sz="2400" dirty="0" smtClean="0"/>
              <a:t>Hayes</a:t>
            </a:r>
            <a:r>
              <a:rPr lang="en-GB" sz="2400" dirty="0"/>
              <a:t>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</a:t>
            </a:r>
          </a:p>
          <a:p>
            <a:r>
              <a:rPr lang="en-GB" sz="2400" dirty="0" err="1" smtClean="0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  <a:endParaRPr lang="en-GB" sz="2400" dirty="0" smtClean="0"/>
          </a:p>
          <a:p>
            <a:r>
              <a:rPr lang="en-GB" sz="2400" dirty="0" smtClean="0"/>
              <a:t>Paige-Smith</a:t>
            </a:r>
            <a:r>
              <a:rPr lang="en-GB" sz="2400" dirty="0"/>
              <a:t>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6185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753</TotalTime>
  <Words>847</Words>
  <Application>Microsoft Office PowerPoint</Application>
  <PresentationFormat>On-screen Show (4:3)</PresentationFormat>
  <Paragraphs>142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ＭＳ Ｐゴシック</vt:lpstr>
      <vt:lpstr>Arial</vt:lpstr>
      <vt:lpstr>Calibri</vt:lpstr>
      <vt:lpstr>Myriad Pro</vt:lpstr>
      <vt:lpstr>Wingdings</vt:lpstr>
      <vt:lpstr>20140311PresentationUWTSDTemplate</vt:lpstr>
      <vt:lpstr>   EAEE5002C/EAEE5007C: Adfyfyrio ar ddarpariaeth blynyddoedd cynnar  EAEE5002/EAEE5007: Reflections on early years provision   </vt:lpstr>
      <vt:lpstr>NOS</vt:lpstr>
      <vt:lpstr>Graham Gibbs</vt:lpstr>
      <vt:lpstr>PowerPoint Presentation</vt:lpstr>
      <vt:lpstr>Rolfe</vt:lpstr>
      <vt:lpstr>PowerPoint Presentation</vt:lpstr>
      <vt:lpstr>Boud, D., Keogh, R. &amp; Walker, D.</vt:lpstr>
      <vt:lpstr>Boud et al. (1985)</vt:lpstr>
      <vt:lpstr>Model Dsygu Drwy Brofiad (1985) Boud et al. </vt:lpstr>
      <vt:lpstr>Boud et al.’s (1985) Experiential Learning Model</vt:lpstr>
      <vt:lpstr>PowerPoint Presentation</vt:lpstr>
      <vt:lpstr>Camau adfyfyriol Raelin Raelin’s reflective stages</vt:lpstr>
      <vt:lpstr>Ymateb i newid      Responding to change</vt:lpstr>
      <vt:lpstr>Gwerthuso   Evaluation</vt:lpstr>
      <vt:lpstr>Elfen 1     Element 1</vt:lpstr>
      <vt:lpstr>Elfen 1     Element 1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52</cp:revision>
  <cp:lastPrinted>2018-01-08T10:44:53Z</cp:lastPrinted>
  <dcterms:created xsi:type="dcterms:W3CDTF">2015-04-14T15:21:28Z</dcterms:created>
  <dcterms:modified xsi:type="dcterms:W3CDTF">2018-12-04T12:46:35Z</dcterms:modified>
</cp:coreProperties>
</file>