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2" r:id="rId5"/>
    <p:sldId id="261" r:id="rId6"/>
    <p:sldId id="259" r:id="rId7"/>
    <p:sldId id="258" r:id="rId8"/>
    <p:sldId id="263" r:id="rId9"/>
    <p:sldId id="266" r:id="rId10"/>
    <p:sldId id="267" r:id="rId11"/>
    <p:sldId id="265" r:id="rId12"/>
    <p:sldId id="268" r:id="rId13"/>
    <p:sldId id="410" r:id="rId14"/>
    <p:sldId id="409" r:id="rId15"/>
    <p:sldId id="411" r:id="rId16"/>
    <p:sldId id="412" r:id="rId17"/>
    <p:sldId id="414" r:id="rId18"/>
    <p:sldId id="41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D033-71C8-460E-A9D9-7EDC77F7A3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493825-F95C-483E-8899-C9863D51A3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34DA35-BB23-4C2D-89CE-A00843F39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5C275-A907-4A7E-8F26-A3A38F369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459EB-569E-445E-A032-2916516EF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274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5112D-555E-4D6F-BCC1-B11CD60BC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06812-CDD8-46FF-A56E-9536B19F1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44DBA-DACD-4B7E-86F1-C449716E2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A1DEE-5B9E-433F-A9C1-956F8B314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9BC524-0E3C-48F4-AEE6-68D3D664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784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8F310-0C23-49F5-8B54-35C460870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3EB9FD-930C-44B6-840C-562B9A6A1F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6BB2E-9DD1-4076-AC6B-951ED0D5B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880557-9A0C-4367-BBD4-0507B0D71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B8CC0D-2368-415E-B10A-3604585D5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536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180DA-F80B-4764-A4E5-60E9979E1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87D6D-1DBF-4163-A3A5-0C6A6149D6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60A7A6-E2DD-4453-9C1B-0033E4B7F4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FDCB84-5549-4F72-800C-006361DE6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2C246-1B21-4A3D-9DF9-04EF90FD1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F632D6-A104-4191-9CD4-128CB0078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46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700F4-0816-4AC6-9B81-DBCAB85ED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292E72-519F-43F6-B912-2EB05675F7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0CFAD3-7C35-4B4F-91E6-50B753D4B6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6DC711-12FC-49D2-B619-E68DCB4B80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E2A402-BE9F-4333-BC15-60B9222393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FC162B-C127-432D-B418-CFED3414A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0B57F2-FEDE-4F2F-AEB1-10A76F1F6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D14749-4B1C-4EAB-991D-CBBD48448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020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7CB1B-1A34-4715-9155-42A7A4470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C88FF5-7199-4952-914C-0FB356B9A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3A115F-FBF6-4278-B0F3-1DE9AAB12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0B6F3-28A1-4EE2-AE2C-CE9DDE138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376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75A594-18DD-4AB1-ABD0-AE9E3AA68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87EEE1-9C8D-4CE5-B4B3-786413A2F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5010C-6B81-43D0-9996-97570E7D0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349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0D50C-E66D-499A-96FC-80E5F8F13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F1C61-6672-4659-81B2-970064DEF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606EFB-95CF-4B14-9265-32953E3E56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9C88FA-8515-411D-9027-9DA27350E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56810B-6E84-4D9E-945A-62B1603AB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4B4C36-EF76-43D5-B0AE-49A10DD1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147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603B6-4CC9-41E5-A97F-B63E26811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D65E20-59FD-4A33-842D-3E9547A9E8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4E5273-BBC8-406F-9FC5-F2B65BD5B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7A855-13F7-4150-B356-087EF62A5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B10343-4BE9-4011-BF4F-0F2D5D42E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A7F692-FF88-4ACC-940A-FEA292FB3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720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19E38-5236-462F-A084-7F50C5134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B4DA59-DBC4-412D-ADDA-D827C6F456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CA59E-6B49-4407-A6CE-431806F60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2E6D0-C95F-44CF-90B2-44342C1AB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F6B0B-B29E-4744-8065-203CB485D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877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DFE19D-AE3B-4A28-A3F6-6A9EF13CEC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E293E1-4CC7-448B-AE6C-1F7AAFE41B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1CEA2-3F25-40C9-9C3A-A764DE00C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67AAB-ABE2-44DA-BB2D-AE543B89F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5F122-EBDC-43C6-996B-AF6CFDF47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63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EA532F-0159-4BD0-9F4D-9A73EF36A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364217-DE40-46CF-A877-EE2BFC0990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B7C2F-48C5-4660-8629-38DDA4F43E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D575DF-D5FC-405F-8A05-2662D00390ED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EAC94-0284-47A4-A6A8-5C417C80DF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F4FC24-4BA7-4BF6-9F9B-0A6DEE0AAA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990C2A-4545-4667-9B54-94EDCC36F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639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1FA96-B134-4DD1-BE0C-48F98A4C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718958" cy="932940"/>
          </a:xfrm>
        </p:spPr>
        <p:txBody>
          <a:bodyPr>
            <a:normAutofit/>
          </a:bodyPr>
          <a:lstStyle/>
          <a:p>
            <a:r>
              <a:rPr lang="en-GB" sz="5400" dirty="0"/>
              <a:t>Working with Sequential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1AEAA9-0A8C-4E7B-8458-E1CB5092CA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18522"/>
            <a:ext cx="9144000" cy="1655762"/>
          </a:xfrm>
        </p:spPr>
        <p:txBody>
          <a:bodyPr/>
          <a:lstStyle/>
          <a:p>
            <a:r>
              <a:rPr lang="en-GB" dirty="0"/>
              <a:t>Recurrent Neural Networks (RNNs)</a:t>
            </a:r>
          </a:p>
          <a:p>
            <a:r>
              <a:rPr lang="en-GB" dirty="0"/>
              <a:t>Long Short Term Memory Neural Networks(LSTMs)</a:t>
            </a:r>
          </a:p>
        </p:txBody>
      </p:sp>
    </p:spTree>
    <p:extLst>
      <p:ext uri="{BB962C8B-B14F-4D97-AF65-F5344CB8AC3E}">
        <p14:creationId xmlns:p14="http://schemas.microsoft.com/office/powerpoint/2010/main" val="902939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1FA96-B134-4DD1-BE0C-48F98A4C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718958" cy="932940"/>
          </a:xfrm>
        </p:spPr>
        <p:txBody>
          <a:bodyPr>
            <a:normAutofit/>
          </a:bodyPr>
          <a:lstStyle/>
          <a:p>
            <a:r>
              <a:rPr lang="en-GB" sz="5400" dirty="0"/>
              <a:t>Working with Sequential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1AEAA9-0A8C-4E7B-8458-E1CB5092CA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4438" y="2384502"/>
            <a:ext cx="9144000" cy="542124"/>
          </a:xfrm>
        </p:spPr>
        <p:txBody>
          <a:bodyPr/>
          <a:lstStyle/>
          <a:p>
            <a:r>
              <a:rPr lang="en-GB" dirty="0"/>
              <a:t>We could use a MLP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65E14A-4DC3-497A-8BF0-5BFE90059DEF}"/>
              </a:ext>
            </a:extLst>
          </p:cNvPr>
          <p:cNvSpPr/>
          <p:nvPr/>
        </p:nvSpPr>
        <p:spPr>
          <a:xfrm>
            <a:off x="5281338" y="4341963"/>
            <a:ext cx="1795245" cy="9329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MLP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B50F90D-82AF-4DCD-91B2-BC200C68C3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2650407"/>
              </p:ext>
            </p:extLst>
          </p:nvPr>
        </p:nvGraphicFramePr>
        <p:xfrm>
          <a:off x="2114959" y="3429000"/>
          <a:ext cx="812799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3111">
                  <a:extLst>
                    <a:ext uri="{9D8B030D-6E8A-4147-A177-3AD203B41FA5}">
                      <a16:colId xmlns:a16="http://schemas.microsoft.com/office/drawing/2014/main" val="1700112108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915062302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948327281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1966012254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792897180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4135463025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169515826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907032536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583274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x0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xn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5412688"/>
                  </a:ext>
                </a:extLst>
              </a:tr>
            </a:tbl>
          </a:graphicData>
        </a:graphic>
      </p:graphicFrame>
      <p:sp>
        <p:nvSpPr>
          <p:cNvPr id="7" name="Right Brace 6">
            <a:extLst>
              <a:ext uri="{FF2B5EF4-FFF2-40B4-BE49-F238E27FC236}">
                <a16:creationId xmlns:a16="http://schemas.microsoft.com/office/drawing/2014/main" id="{C6117A14-F3CE-4F84-9B72-172940982A3D}"/>
              </a:ext>
            </a:extLst>
          </p:cNvPr>
          <p:cNvSpPr/>
          <p:nvPr/>
        </p:nvSpPr>
        <p:spPr>
          <a:xfrm rot="5400000">
            <a:off x="5826622" y="-313775"/>
            <a:ext cx="704675" cy="8718957"/>
          </a:xfrm>
          <a:prstGeom prst="rightBrac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Brace 8">
            <a:extLst>
              <a:ext uri="{FF2B5EF4-FFF2-40B4-BE49-F238E27FC236}">
                <a16:creationId xmlns:a16="http://schemas.microsoft.com/office/drawing/2014/main" id="{3F8854E5-6CD5-4B2D-82FA-97D8274D439B}"/>
              </a:ext>
            </a:extLst>
          </p:cNvPr>
          <p:cNvSpPr/>
          <p:nvPr/>
        </p:nvSpPr>
        <p:spPr>
          <a:xfrm rot="16200000" flipH="1">
            <a:off x="5826620" y="4779304"/>
            <a:ext cx="704677" cy="1669406"/>
          </a:xfrm>
          <a:prstGeom prst="rightBrace">
            <a:avLst>
              <a:gd name="adj1" fmla="val 8333"/>
              <a:gd name="adj2" fmla="val 50804"/>
            </a:avLst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4514A0D3-DF2D-4E3C-AD85-9CEDCD9876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9460783"/>
              </p:ext>
            </p:extLst>
          </p:nvPr>
        </p:nvGraphicFramePr>
        <p:xfrm>
          <a:off x="4681056" y="5966345"/>
          <a:ext cx="306291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5729">
                  <a:extLst>
                    <a:ext uri="{9D8B030D-6E8A-4147-A177-3AD203B41FA5}">
                      <a16:colId xmlns:a16="http://schemas.microsoft.com/office/drawing/2014/main" val="2323472200"/>
                    </a:ext>
                  </a:extLst>
                </a:gridCol>
                <a:gridCol w="765729">
                  <a:extLst>
                    <a:ext uri="{9D8B030D-6E8A-4147-A177-3AD203B41FA5}">
                      <a16:colId xmlns:a16="http://schemas.microsoft.com/office/drawing/2014/main" val="2643825901"/>
                    </a:ext>
                  </a:extLst>
                </a:gridCol>
                <a:gridCol w="765729">
                  <a:extLst>
                    <a:ext uri="{9D8B030D-6E8A-4147-A177-3AD203B41FA5}">
                      <a16:colId xmlns:a16="http://schemas.microsoft.com/office/drawing/2014/main" val="1629633747"/>
                    </a:ext>
                  </a:extLst>
                </a:gridCol>
                <a:gridCol w="765729">
                  <a:extLst>
                    <a:ext uri="{9D8B030D-6E8A-4147-A177-3AD203B41FA5}">
                      <a16:colId xmlns:a16="http://schemas.microsoft.com/office/drawing/2014/main" val="17025932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19648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3775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1FA96-B134-4DD1-BE0C-48F98A4C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718958" cy="932940"/>
          </a:xfrm>
        </p:spPr>
        <p:txBody>
          <a:bodyPr>
            <a:normAutofit/>
          </a:bodyPr>
          <a:lstStyle/>
          <a:p>
            <a:r>
              <a:rPr lang="en-GB" sz="5400" dirty="0"/>
              <a:t>Working with Sequential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1AEAA9-0A8C-4E7B-8458-E1CB5092CA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4437" y="2187261"/>
            <a:ext cx="9972646" cy="1085143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But if, for x1 .... </a:t>
            </a:r>
            <a:r>
              <a:rPr lang="en-GB" dirty="0" err="1"/>
              <a:t>xn</a:t>
            </a:r>
            <a:r>
              <a:rPr lang="en-GB" dirty="0"/>
              <a:t>, n is very large and growing, this network would become too large. Instead we input one xi at a time, and re-use the same edge weights.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7E3C186-207F-4EEB-A268-C08DAAC35A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652" y="3272405"/>
            <a:ext cx="6505210" cy="3522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0253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1FA96-B134-4DD1-BE0C-48F98A4C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718958" cy="932940"/>
          </a:xfrm>
        </p:spPr>
        <p:txBody>
          <a:bodyPr>
            <a:normAutofit/>
          </a:bodyPr>
          <a:lstStyle/>
          <a:p>
            <a:r>
              <a:rPr lang="en-GB" sz="5400" dirty="0"/>
              <a:t>Working with Sequential Data</a:t>
            </a:r>
          </a:p>
        </p:txBody>
      </p:sp>
      <p:pic>
        <p:nvPicPr>
          <p:cNvPr id="7" name="Picture 6" descr="Chart&#10;&#10;Description automatically generated with low confidence">
            <a:extLst>
              <a:ext uri="{FF2B5EF4-FFF2-40B4-BE49-F238E27FC236}">
                <a16:creationId xmlns:a16="http://schemas.microsoft.com/office/drawing/2014/main" id="{32FAFD68-3470-48B0-B993-88BF9E6DD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3199" y="2497880"/>
            <a:ext cx="2691414" cy="30490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FF5F96D-5888-4B01-A7A7-B73B432749D7}"/>
              </a:ext>
            </a:extLst>
          </p:cNvPr>
          <p:cNvSpPr txBox="1"/>
          <p:nvPr/>
        </p:nvSpPr>
        <p:spPr>
          <a:xfrm>
            <a:off x="1017165" y="5366305"/>
            <a:ext cx="42343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ea typeface="Helvetica" panose="020B0604020202020204" pitchFamily="34" charset="0"/>
              </a:rPr>
              <a:t>Structure of a recurrent neural network cell</a:t>
            </a:r>
            <a:endParaRPr lang="en-GB" dirty="0"/>
          </a:p>
        </p:txBody>
      </p:sp>
      <p:pic>
        <p:nvPicPr>
          <p:cNvPr id="10" name="Picture 9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5D452F6A-5DFA-4308-AA96-09133ECAF9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6056" y="2777106"/>
            <a:ext cx="5128260" cy="22098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9E0FE75-6A99-4743-8E49-34951406BB95}"/>
              </a:ext>
            </a:extLst>
          </p:cNvPr>
          <p:cNvSpPr txBox="1"/>
          <p:nvPr/>
        </p:nvSpPr>
        <p:spPr>
          <a:xfrm>
            <a:off x="5846272" y="5277563"/>
            <a:ext cx="6094602" cy="464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sz="1800" dirty="0">
                <a:effectLst/>
                <a:ea typeface="Helvetica" panose="020B0604020202020204" pitchFamily="34" charset="0"/>
              </a:rPr>
              <a:t>A recurrent neural network cell unrolled through time</a:t>
            </a:r>
            <a:endParaRPr lang="en-GB" sz="1200" dirty="0">
              <a:effectLst/>
              <a:ea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0413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34">
            <a:extLst>
              <a:ext uri="{FF2B5EF4-FFF2-40B4-BE49-F238E27FC236}">
                <a16:creationId xmlns:a16="http://schemas.microsoft.com/office/drawing/2014/main" id="{E002F6D6-B296-4B83-BB0C-91A1F40E541F}"/>
              </a:ext>
            </a:extLst>
          </p:cNvPr>
          <p:cNvSpPr/>
          <p:nvPr/>
        </p:nvSpPr>
        <p:spPr>
          <a:xfrm>
            <a:off x="3003390" y="3400425"/>
            <a:ext cx="930275" cy="930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6" name="矩形 35">
            <a:extLst>
              <a:ext uri="{FF2B5EF4-FFF2-40B4-BE49-F238E27FC236}">
                <a16:creationId xmlns:a16="http://schemas.microsoft.com/office/drawing/2014/main" id="{218E7511-63DB-4DB4-BC4A-F2A8E2CBE348}"/>
              </a:ext>
            </a:extLst>
          </p:cNvPr>
          <p:cNvSpPr/>
          <p:nvPr/>
        </p:nvSpPr>
        <p:spPr>
          <a:xfrm>
            <a:off x="2038190" y="3400425"/>
            <a:ext cx="508000" cy="9302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h</a:t>
            </a:r>
            <a:r>
              <a:rPr lang="en-US" altLang="zh-TW" sz="2400" baseline="30000" dirty="0">
                <a:solidFill>
                  <a:srgbClr val="000000"/>
                </a:solidFill>
              </a:rPr>
              <a:t>0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7" name="矩形 36">
            <a:extLst>
              <a:ext uri="{FF2B5EF4-FFF2-40B4-BE49-F238E27FC236}">
                <a16:creationId xmlns:a16="http://schemas.microsoft.com/office/drawing/2014/main" id="{C5842AFA-C648-4AB1-9C4D-340A499E2E49}"/>
              </a:ext>
            </a:extLst>
          </p:cNvPr>
          <p:cNvSpPr/>
          <p:nvPr/>
        </p:nvSpPr>
        <p:spPr>
          <a:xfrm>
            <a:off x="4357527" y="3422650"/>
            <a:ext cx="508000" cy="93186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h</a:t>
            </a:r>
            <a:r>
              <a:rPr lang="en-US" altLang="zh-TW" sz="2400" baseline="30000" dirty="0">
                <a:solidFill>
                  <a:srgbClr val="000000"/>
                </a:solidFill>
              </a:rPr>
              <a:t>1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8" name="矩形 37">
            <a:extLst>
              <a:ext uri="{FF2B5EF4-FFF2-40B4-BE49-F238E27FC236}">
                <a16:creationId xmlns:a16="http://schemas.microsoft.com/office/drawing/2014/main" id="{46474D59-BE5D-4F7D-9950-4AD6A08503B5}"/>
              </a:ext>
            </a:extLst>
          </p:cNvPr>
          <p:cNvSpPr/>
          <p:nvPr/>
        </p:nvSpPr>
        <p:spPr>
          <a:xfrm>
            <a:off x="3008152" y="2509837"/>
            <a:ext cx="931863" cy="46513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y</a:t>
            </a:r>
            <a:r>
              <a:rPr lang="en-US" altLang="zh-TW" sz="2400" baseline="30000" dirty="0">
                <a:solidFill>
                  <a:srgbClr val="000000"/>
                </a:solidFill>
              </a:rPr>
              <a:t>1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9" name="矩形 38">
            <a:extLst>
              <a:ext uri="{FF2B5EF4-FFF2-40B4-BE49-F238E27FC236}">
                <a16:creationId xmlns:a16="http://schemas.microsoft.com/office/drawing/2014/main" id="{EAED3487-FE4E-406A-9382-90BCA6C3EDA3}"/>
              </a:ext>
            </a:extLst>
          </p:cNvPr>
          <p:cNvSpPr/>
          <p:nvPr/>
        </p:nvSpPr>
        <p:spPr>
          <a:xfrm>
            <a:off x="3003390" y="4722812"/>
            <a:ext cx="93027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x</a:t>
            </a:r>
            <a:r>
              <a:rPr lang="en-US" altLang="zh-TW" sz="2400" baseline="30000" dirty="0"/>
              <a:t>1</a:t>
            </a:r>
            <a:endParaRPr lang="zh-TW" altLang="en-US" sz="2800" baseline="30000" dirty="0"/>
          </a:p>
        </p:txBody>
      </p:sp>
      <p:cxnSp>
        <p:nvCxnSpPr>
          <p:cNvPr id="10" name="直線單箭頭接點 39">
            <a:extLst>
              <a:ext uri="{FF2B5EF4-FFF2-40B4-BE49-F238E27FC236}">
                <a16:creationId xmlns:a16="http://schemas.microsoft.com/office/drawing/2014/main" id="{ED7F9DAC-0681-4BA4-AD75-6EFF360FDDA7}"/>
              </a:ext>
            </a:extLst>
          </p:cNvPr>
          <p:cNvCxnSpPr>
            <a:cxnSpLocks/>
          </p:cNvCxnSpPr>
          <p:nvPr/>
        </p:nvCxnSpPr>
        <p:spPr>
          <a:xfrm>
            <a:off x="2596990" y="3871912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單箭頭接點 40">
            <a:extLst>
              <a:ext uri="{FF2B5EF4-FFF2-40B4-BE49-F238E27FC236}">
                <a16:creationId xmlns:a16="http://schemas.microsoft.com/office/drawing/2014/main" id="{32D6F5A8-4024-4938-A191-24FB2B7E1CA9}"/>
              </a:ext>
            </a:extLst>
          </p:cNvPr>
          <p:cNvCxnSpPr>
            <a:cxnSpLocks/>
          </p:cNvCxnSpPr>
          <p:nvPr/>
        </p:nvCxnSpPr>
        <p:spPr>
          <a:xfrm>
            <a:off x="3968590" y="3889375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41">
            <a:extLst>
              <a:ext uri="{FF2B5EF4-FFF2-40B4-BE49-F238E27FC236}">
                <a16:creationId xmlns:a16="http://schemas.microsoft.com/office/drawing/2014/main" id="{E264ED87-B094-47AF-A454-324625E35F4D}"/>
              </a:ext>
            </a:extLst>
          </p:cNvPr>
          <p:cNvCxnSpPr>
            <a:cxnSpLocks/>
          </p:cNvCxnSpPr>
          <p:nvPr/>
        </p:nvCxnSpPr>
        <p:spPr>
          <a:xfrm rot="16200000">
            <a:off x="3291521" y="3191669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單箭頭接點 42">
            <a:extLst>
              <a:ext uri="{FF2B5EF4-FFF2-40B4-BE49-F238E27FC236}">
                <a16:creationId xmlns:a16="http://schemas.microsoft.com/office/drawing/2014/main" id="{FC9213BC-68B1-4629-A475-C4BE420EB0A8}"/>
              </a:ext>
            </a:extLst>
          </p:cNvPr>
          <p:cNvCxnSpPr>
            <a:cxnSpLocks/>
          </p:cNvCxnSpPr>
          <p:nvPr/>
        </p:nvCxnSpPr>
        <p:spPr>
          <a:xfrm rot="16200000">
            <a:off x="3290727" y="4525963"/>
            <a:ext cx="3905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43">
            <a:extLst>
              <a:ext uri="{FF2B5EF4-FFF2-40B4-BE49-F238E27FC236}">
                <a16:creationId xmlns:a16="http://schemas.microsoft.com/office/drawing/2014/main" id="{014DE8E6-257B-4FA1-8E5B-6B9FBCD9BFDE}"/>
              </a:ext>
            </a:extLst>
          </p:cNvPr>
          <p:cNvSpPr/>
          <p:nvPr/>
        </p:nvSpPr>
        <p:spPr>
          <a:xfrm>
            <a:off x="5289390" y="3429000"/>
            <a:ext cx="930275" cy="9318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15" name="矩形 44">
            <a:extLst>
              <a:ext uri="{FF2B5EF4-FFF2-40B4-BE49-F238E27FC236}">
                <a16:creationId xmlns:a16="http://schemas.microsoft.com/office/drawing/2014/main" id="{D1771CEE-EFC0-4F99-8F3B-F8BE01037C04}"/>
              </a:ext>
            </a:extLst>
          </p:cNvPr>
          <p:cNvSpPr/>
          <p:nvPr/>
        </p:nvSpPr>
        <p:spPr>
          <a:xfrm>
            <a:off x="6643527" y="3452812"/>
            <a:ext cx="508000" cy="9302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h</a:t>
            </a:r>
            <a:r>
              <a:rPr lang="en-US" altLang="zh-TW" sz="2400" baseline="30000" dirty="0">
                <a:solidFill>
                  <a:srgbClr val="000000"/>
                </a:solidFill>
              </a:rPr>
              <a:t>2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16" name="矩形 45">
            <a:extLst>
              <a:ext uri="{FF2B5EF4-FFF2-40B4-BE49-F238E27FC236}">
                <a16:creationId xmlns:a16="http://schemas.microsoft.com/office/drawing/2014/main" id="{99F3E596-F341-4A95-A2CE-FC5247842168}"/>
              </a:ext>
            </a:extLst>
          </p:cNvPr>
          <p:cNvSpPr/>
          <p:nvPr/>
        </p:nvSpPr>
        <p:spPr>
          <a:xfrm>
            <a:off x="5289390" y="2543175"/>
            <a:ext cx="930275" cy="46672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y</a:t>
            </a:r>
            <a:r>
              <a:rPr lang="en-US" altLang="zh-TW" sz="2400" baseline="30000" dirty="0">
                <a:solidFill>
                  <a:srgbClr val="000000"/>
                </a:solidFill>
              </a:rPr>
              <a:t>2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17" name="矩形 46">
            <a:extLst>
              <a:ext uri="{FF2B5EF4-FFF2-40B4-BE49-F238E27FC236}">
                <a16:creationId xmlns:a16="http://schemas.microsoft.com/office/drawing/2014/main" id="{B3A16999-AAB4-4CCD-A7F8-B3C4B99982EB}"/>
              </a:ext>
            </a:extLst>
          </p:cNvPr>
          <p:cNvSpPr/>
          <p:nvPr/>
        </p:nvSpPr>
        <p:spPr>
          <a:xfrm>
            <a:off x="5289390" y="4751387"/>
            <a:ext cx="93027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x</a:t>
            </a:r>
            <a:r>
              <a:rPr lang="en-US" altLang="zh-TW" sz="2400" baseline="30000" dirty="0"/>
              <a:t>2</a:t>
            </a:r>
            <a:endParaRPr lang="zh-TW" altLang="en-US" sz="2400" baseline="30000" dirty="0"/>
          </a:p>
        </p:txBody>
      </p:sp>
      <p:cxnSp>
        <p:nvCxnSpPr>
          <p:cNvPr id="18" name="直線單箭頭接點 47">
            <a:extLst>
              <a:ext uri="{FF2B5EF4-FFF2-40B4-BE49-F238E27FC236}">
                <a16:creationId xmlns:a16="http://schemas.microsoft.com/office/drawing/2014/main" id="{9F10AB86-5DD0-41A5-9F4B-4103F17CB76B}"/>
              </a:ext>
            </a:extLst>
          </p:cNvPr>
          <p:cNvCxnSpPr>
            <a:cxnSpLocks/>
          </p:cNvCxnSpPr>
          <p:nvPr/>
        </p:nvCxnSpPr>
        <p:spPr>
          <a:xfrm>
            <a:off x="4882990" y="3900487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單箭頭接點 48">
            <a:extLst>
              <a:ext uri="{FF2B5EF4-FFF2-40B4-BE49-F238E27FC236}">
                <a16:creationId xmlns:a16="http://schemas.microsoft.com/office/drawing/2014/main" id="{91449BF5-40DC-4736-9B88-EAAED717B720}"/>
              </a:ext>
            </a:extLst>
          </p:cNvPr>
          <p:cNvCxnSpPr>
            <a:cxnSpLocks/>
          </p:cNvCxnSpPr>
          <p:nvPr/>
        </p:nvCxnSpPr>
        <p:spPr>
          <a:xfrm>
            <a:off x="6254590" y="3917950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單箭頭接點 49">
            <a:extLst>
              <a:ext uri="{FF2B5EF4-FFF2-40B4-BE49-F238E27FC236}">
                <a16:creationId xmlns:a16="http://schemas.microsoft.com/office/drawing/2014/main" id="{DD19EE29-E907-42AA-9129-258A22CEA86F}"/>
              </a:ext>
            </a:extLst>
          </p:cNvPr>
          <p:cNvCxnSpPr>
            <a:cxnSpLocks/>
          </p:cNvCxnSpPr>
          <p:nvPr/>
        </p:nvCxnSpPr>
        <p:spPr>
          <a:xfrm rot="16200000">
            <a:off x="5576727" y="3221038"/>
            <a:ext cx="3905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線單箭頭接點 50">
            <a:extLst>
              <a:ext uri="{FF2B5EF4-FFF2-40B4-BE49-F238E27FC236}">
                <a16:creationId xmlns:a16="http://schemas.microsoft.com/office/drawing/2014/main" id="{2C852AD8-F77D-49CE-953D-DD7DE86AE448}"/>
              </a:ext>
            </a:extLst>
          </p:cNvPr>
          <p:cNvCxnSpPr>
            <a:cxnSpLocks/>
          </p:cNvCxnSpPr>
          <p:nvPr/>
        </p:nvCxnSpPr>
        <p:spPr>
          <a:xfrm rot="16200000">
            <a:off x="5577521" y="4555331"/>
            <a:ext cx="38893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矩形 51">
            <a:extLst>
              <a:ext uri="{FF2B5EF4-FFF2-40B4-BE49-F238E27FC236}">
                <a16:creationId xmlns:a16="http://schemas.microsoft.com/office/drawing/2014/main" id="{FA32A89D-0F92-4298-A2CF-62CD01771CC4}"/>
              </a:ext>
            </a:extLst>
          </p:cNvPr>
          <p:cNvSpPr/>
          <p:nvPr/>
        </p:nvSpPr>
        <p:spPr>
          <a:xfrm>
            <a:off x="7608727" y="3433762"/>
            <a:ext cx="931863" cy="9318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23" name="矩形 52">
            <a:extLst>
              <a:ext uri="{FF2B5EF4-FFF2-40B4-BE49-F238E27FC236}">
                <a16:creationId xmlns:a16="http://schemas.microsoft.com/office/drawing/2014/main" id="{B6CC4309-60EE-43A6-AA93-78E21E377567}"/>
              </a:ext>
            </a:extLst>
          </p:cNvPr>
          <p:cNvSpPr/>
          <p:nvPr/>
        </p:nvSpPr>
        <p:spPr>
          <a:xfrm>
            <a:off x="8962865" y="3457575"/>
            <a:ext cx="508000" cy="9302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h</a:t>
            </a:r>
            <a:r>
              <a:rPr lang="en-US" altLang="zh-TW" sz="2400" baseline="30000" dirty="0">
                <a:solidFill>
                  <a:srgbClr val="000000"/>
                </a:solidFill>
              </a:rPr>
              <a:t>3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24" name="矩形 53">
            <a:extLst>
              <a:ext uri="{FF2B5EF4-FFF2-40B4-BE49-F238E27FC236}">
                <a16:creationId xmlns:a16="http://schemas.microsoft.com/office/drawing/2014/main" id="{04174915-4074-4C8E-B5C7-1B87EB1BDF06}"/>
              </a:ext>
            </a:extLst>
          </p:cNvPr>
          <p:cNvSpPr/>
          <p:nvPr/>
        </p:nvSpPr>
        <p:spPr>
          <a:xfrm>
            <a:off x="7608727" y="2547937"/>
            <a:ext cx="931863" cy="46672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y</a:t>
            </a:r>
            <a:r>
              <a:rPr lang="en-US" altLang="zh-TW" sz="2400" baseline="30000" dirty="0">
                <a:solidFill>
                  <a:srgbClr val="000000"/>
                </a:solidFill>
              </a:rPr>
              <a:t>3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25" name="矩形 54">
            <a:extLst>
              <a:ext uri="{FF2B5EF4-FFF2-40B4-BE49-F238E27FC236}">
                <a16:creationId xmlns:a16="http://schemas.microsoft.com/office/drawing/2014/main" id="{38BE94D1-90F0-4C97-B7F1-8E5A62A935B2}"/>
              </a:ext>
            </a:extLst>
          </p:cNvPr>
          <p:cNvSpPr/>
          <p:nvPr/>
        </p:nvSpPr>
        <p:spPr>
          <a:xfrm>
            <a:off x="7608727" y="4756150"/>
            <a:ext cx="931863" cy="4651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x</a:t>
            </a:r>
            <a:r>
              <a:rPr lang="en-US" altLang="zh-TW" sz="2400" baseline="30000" dirty="0"/>
              <a:t>3</a:t>
            </a:r>
            <a:endParaRPr lang="zh-TW" altLang="en-US" sz="2400" baseline="30000" dirty="0"/>
          </a:p>
        </p:txBody>
      </p:sp>
      <p:cxnSp>
        <p:nvCxnSpPr>
          <p:cNvPr id="26" name="直線單箭頭接點 55">
            <a:extLst>
              <a:ext uri="{FF2B5EF4-FFF2-40B4-BE49-F238E27FC236}">
                <a16:creationId xmlns:a16="http://schemas.microsoft.com/office/drawing/2014/main" id="{D0B40F98-5853-4A1F-B95D-97E0085F0F0D}"/>
              </a:ext>
            </a:extLst>
          </p:cNvPr>
          <p:cNvCxnSpPr>
            <a:cxnSpLocks/>
          </p:cNvCxnSpPr>
          <p:nvPr/>
        </p:nvCxnSpPr>
        <p:spPr>
          <a:xfrm>
            <a:off x="7202327" y="3905250"/>
            <a:ext cx="38893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線單箭頭接點 56">
            <a:extLst>
              <a:ext uri="{FF2B5EF4-FFF2-40B4-BE49-F238E27FC236}">
                <a16:creationId xmlns:a16="http://schemas.microsoft.com/office/drawing/2014/main" id="{6AABCC2C-D367-4C56-AC13-DCF9A6C6A7D9}"/>
              </a:ext>
            </a:extLst>
          </p:cNvPr>
          <p:cNvCxnSpPr>
            <a:cxnSpLocks/>
          </p:cNvCxnSpPr>
          <p:nvPr/>
        </p:nvCxnSpPr>
        <p:spPr>
          <a:xfrm>
            <a:off x="8573927" y="3922712"/>
            <a:ext cx="38893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線單箭頭接點 57">
            <a:extLst>
              <a:ext uri="{FF2B5EF4-FFF2-40B4-BE49-F238E27FC236}">
                <a16:creationId xmlns:a16="http://schemas.microsoft.com/office/drawing/2014/main" id="{010B3FF3-BD38-44F4-B48E-17258329FA93}"/>
              </a:ext>
            </a:extLst>
          </p:cNvPr>
          <p:cNvCxnSpPr>
            <a:cxnSpLocks/>
          </p:cNvCxnSpPr>
          <p:nvPr/>
        </p:nvCxnSpPr>
        <p:spPr>
          <a:xfrm rot="16200000">
            <a:off x="7896064" y="3225800"/>
            <a:ext cx="3905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線單箭頭接點 58">
            <a:extLst>
              <a:ext uri="{FF2B5EF4-FFF2-40B4-BE49-F238E27FC236}">
                <a16:creationId xmlns:a16="http://schemas.microsoft.com/office/drawing/2014/main" id="{24D1A7DD-32AA-44E5-9FAF-8DE19B8D1744}"/>
              </a:ext>
            </a:extLst>
          </p:cNvPr>
          <p:cNvCxnSpPr>
            <a:cxnSpLocks/>
          </p:cNvCxnSpPr>
          <p:nvPr/>
        </p:nvCxnSpPr>
        <p:spPr>
          <a:xfrm rot="16200000">
            <a:off x="7896858" y="4560094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字方塊 59">
            <a:extLst>
              <a:ext uri="{FF2B5EF4-FFF2-40B4-BE49-F238E27FC236}">
                <a16:creationId xmlns:a16="http://schemas.microsoft.com/office/drawing/2014/main" id="{94114076-F03E-47D0-86BC-3A9307F748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51827" y="3603625"/>
            <a:ext cx="9302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zh-TW" sz="2800" b="1"/>
              <a:t>……</a:t>
            </a:r>
            <a:endParaRPr lang="zh-TW" altLang="en-US" sz="2800" b="1"/>
          </a:p>
        </p:txBody>
      </p:sp>
      <p:sp>
        <p:nvSpPr>
          <p:cNvPr id="31" name="Content Placeholder 33">
            <a:extLst>
              <a:ext uri="{FF2B5EF4-FFF2-40B4-BE49-F238E27FC236}">
                <a16:creationId xmlns:a16="http://schemas.microsoft.com/office/drawing/2014/main" id="{4DC08A7B-F8DD-47D1-9F14-A2D5DA69F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175" y="1092200"/>
            <a:ext cx="8382000" cy="4953000"/>
          </a:xfrm>
        </p:spPr>
        <p:txBody>
          <a:bodyPr/>
          <a:lstStyle/>
          <a:p>
            <a:r>
              <a:rPr lang="en-US" altLang="en-US" sz="2800" dirty="0"/>
              <a:t>Given function f: </a:t>
            </a:r>
            <a:r>
              <a:rPr lang="en-US" altLang="en-US" sz="2800" dirty="0" err="1"/>
              <a:t>h’,y</a:t>
            </a:r>
            <a:r>
              <a:rPr lang="en-US" altLang="en-US" sz="2800" dirty="0"/>
              <a:t>=f(</a:t>
            </a:r>
            <a:r>
              <a:rPr lang="en-US" altLang="en-US" sz="2800" dirty="0" err="1"/>
              <a:t>h,x</a:t>
            </a:r>
            <a:r>
              <a:rPr lang="en-US" altLang="en-US" sz="2800" dirty="0"/>
              <a:t>)</a:t>
            </a:r>
          </a:p>
        </p:txBody>
      </p:sp>
      <p:sp>
        <p:nvSpPr>
          <p:cNvPr id="32" name="文字方塊 67">
            <a:extLst>
              <a:ext uri="{FF2B5EF4-FFF2-40B4-BE49-F238E27FC236}">
                <a16:creationId xmlns:a16="http://schemas.microsoft.com/office/drawing/2014/main" id="{5BAB896B-21F8-4ED0-93CE-88E3B2CE8D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78314" y="1195768"/>
            <a:ext cx="3248025" cy="708025"/>
          </a:xfrm>
          <a:prstGeom prst="rect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miter lim="800000"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zh-TW" sz="2000" dirty="0">
                <a:solidFill>
                  <a:srgbClr val="000000"/>
                </a:solidFill>
              </a:rPr>
              <a:t>h and h’ are vectors with the same dimension</a:t>
            </a:r>
            <a:endParaRPr lang="zh-TW" altLang="en-US" sz="2000" dirty="0">
              <a:solidFill>
                <a:srgbClr val="000000"/>
              </a:solidFill>
            </a:endParaRPr>
          </a:p>
        </p:txBody>
      </p:sp>
      <p:sp>
        <p:nvSpPr>
          <p:cNvPr id="34" name="文字方塊 71">
            <a:extLst>
              <a:ext uri="{FF2B5EF4-FFF2-40B4-BE49-F238E27FC236}">
                <a16:creationId xmlns:a16="http://schemas.microsoft.com/office/drawing/2014/main" id="{4B7C2AC9-D9CC-44C1-98DA-0684161A90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8414" y="5519738"/>
            <a:ext cx="65468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zh-TW" sz="1800" dirty="0">
                <a:solidFill>
                  <a:srgbClr val="FF0000"/>
                </a:solidFill>
              </a:rPr>
              <a:t>No matter how long the input/output sequence is, we only need one function f. If f’s are different, then it becomes a feedforward NN. This may be treated as another compression from fully connected network.</a:t>
            </a:r>
            <a:endParaRPr lang="zh-TW" altLang="en-US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642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4" grpId="0" animBg="1"/>
      <p:bldP spid="15" grpId="0" animBg="1"/>
      <p:bldP spid="16" grpId="0" animBg="1"/>
      <p:bldP spid="17" grpId="0" animBg="1"/>
      <p:bldP spid="22" grpId="0" animBg="1"/>
      <p:bldP spid="23" grpId="0" animBg="1"/>
      <p:bldP spid="24" grpId="0" animBg="1"/>
      <p:bldP spid="25" grpId="0" animBg="1"/>
      <p:bldP spid="30" grpId="0"/>
      <p:bldP spid="32" grpId="0" animBg="1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63EA0-C040-4E8A-9AAC-DCF9C8B9C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You can stack RNNs to create deep layered RNNs.</a:t>
            </a:r>
            <a:br>
              <a:rPr lang="en-GB" dirty="0"/>
            </a:br>
            <a:r>
              <a:rPr lang="en-GB" dirty="0"/>
              <a:t>This allows multi-scale abstractions</a:t>
            </a:r>
          </a:p>
        </p:txBody>
      </p:sp>
      <p:pic>
        <p:nvPicPr>
          <p:cNvPr id="6" name="Content Placeholder 5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72A4D0B4-28C1-46C2-8B12-6C7778CD50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3993" y="1554759"/>
            <a:ext cx="6029736" cy="2597791"/>
          </a:xfrm>
          <a:prstGeom prst="rect">
            <a:avLst/>
          </a:prstGeom>
        </p:spPr>
      </p:pic>
      <p:pic>
        <p:nvPicPr>
          <p:cNvPr id="5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D8EA8A4E-A517-4B66-98DC-91C0B8702E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705"/>
          <a:stretch/>
        </p:blipFill>
        <p:spPr>
          <a:xfrm>
            <a:off x="3143993" y="3168475"/>
            <a:ext cx="6029736" cy="2173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679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9C809-5CFF-4313-981C-811AB792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with RNNs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4452B-E78B-435F-A18F-DA38A16CB4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When dealing with a time series, they forget old information. Relationships separated in time may be forgotten. We want to have a “memory.”  Typically a RNN can’t remember more than 10’s of steps [1].</a:t>
            </a:r>
          </a:p>
          <a:p>
            <a:r>
              <a:rPr lang="en-US" altLang="en-US" dirty="0"/>
              <a:t>Vanishing gradient problem too.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97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72783-8C54-4471-9A4B-10DE537FA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869" y="365125"/>
            <a:ext cx="11299371" cy="1325563"/>
          </a:xfrm>
        </p:spPr>
        <p:txBody>
          <a:bodyPr/>
          <a:lstStyle/>
          <a:p>
            <a:pPr algn="ctr"/>
            <a:r>
              <a:rPr lang="en-GB" dirty="0"/>
              <a:t>Long Short Term Memory Neural Networks (LSTMs)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E7C7E50B-B7CA-4EA0-B0BB-A47C0802BD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0"/>
          <a:stretch/>
        </p:blipFill>
        <p:spPr bwMode="auto">
          <a:xfrm>
            <a:off x="1141923" y="1842347"/>
            <a:ext cx="7768811" cy="44725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3296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72783-8C54-4471-9A4B-10DE537FA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869" y="365125"/>
            <a:ext cx="11299371" cy="1325563"/>
          </a:xfrm>
        </p:spPr>
        <p:txBody>
          <a:bodyPr/>
          <a:lstStyle/>
          <a:p>
            <a:pPr algn="ctr"/>
            <a:r>
              <a:rPr lang="en-GB" dirty="0"/>
              <a:t>Long Short Term Memory Neural Networks (LSTMs)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E7C7E50B-B7CA-4EA0-B0BB-A47C0802BD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0"/>
          <a:stretch/>
        </p:blipFill>
        <p:spPr bwMode="auto">
          <a:xfrm>
            <a:off x="444760" y="1690688"/>
            <a:ext cx="7768811" cy="44725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42822949-D3C2-45F4-AAD4-00B6CFA5526E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77946308"/>
                  </p:ext>
                </p:extLst>
              </p:nvPr>
            </p:nvGraphicFramePr>
            <p:xfrm>
              <a:off x="7033921" y="2536901"/>
              <a:ext cx="5080464" cy="2339850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5080464">
                      <a:extLst>
                        <a:ext uri="{9D8B030D-6E8A-4147-A177-3AD203B41FA5}">
                          <a16:colId xmlns:a16="http://schemas.microsoft.com/office/drawing/2014/main" val="4286967014"/>
                        </a:ext>
                      </a:extLst>
                    </a:gridCol>
                  </a:tblGrid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𝒙𝒊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𝒉𝒊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32587929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𝒇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𝒙𝒇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𝒉𝒇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13029034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𝒐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𝒐𝒊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𝒐𝒊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𝑜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>
                              <a:effectLst/>
                            </a:rPr>
                            <a:t>)</a:t>
                          </a:r>
                          <a:endParaRPr lang="en-GB" sz="180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082869412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𝒈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𝑡𝑎𝑛h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𝒙𝒈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𝒉𝒈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46285889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𝒄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𝒇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)⊗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𝐜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)⊗ 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𝒈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oMath>
                          </a14:m>
                          <a:r>
                            <a:rPr lang="en-GB" sz="1800">
                              <a:effectLst/>
                            </a:rPr>
                            <a:t> </a:t>
                          </a:r>
                          <a:endParaRPr lang="en-GB" sz="180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796525225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𝒚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)=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𝒉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)=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𝒐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)⊗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𝑡𝑎𝑛h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𝐜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))</m:t>
                                </m:r>
                              </m:oMath>
                            </m:oMathPara>
                          </a14:m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8288084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42822949-D3C2-45F4-AAD4-00B6CFA5526E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77946308"/>
                  </p:ext>
                </p:extLst>
              </p:nvPr>
            </p:nvGraphicFramePr>
            <p:xfrm>
              <a:off x="7033921" y="2536901"/>
              <a:ext cx="5080464" cy="2339850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5080464">
                      <a:extLst>
                        <a:ext uri="{9D8B030D-6E8A-4147-A177-3AD203B41FA5}">
                          <a16:colId xmlns:a16="http://schemas.microsoft.com/office/drawing/2014/main" val="4286967014"/>
                        </a:ext>
                      </a:extLst>
                    </a:gridCol>
                  </a:tblGrid>
                  <a:tr h="3674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3"/>
                          <a:stretch>
                            <a:fillRect l="-120" t="-1667" r="-479" b="-545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325879296"/>
                      </a:ext>
                    </a:extLst>
                  </a:tr>
                  <a:tr h="41294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3"/>
                          <a:stretch>
                            <a:fillRect l="-120" t="-89706" r="-479" b="-38088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130290346"/>
                      </a:ext>
                    </a:extLst>
                  </a:tr>
                  <a:tr h="3674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3"/>
                          <a:stretch>
                            <a:fillRect l="-120" t="-215000" r="-479" b="-331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082869412"/>
                      </a:ext>
                    </a:extLst>
                  </a:tr>
                  <a:tr h="413004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3"/>
                          <a:stretch>
                            <a:fillRect l="-120" t="-277941" r="-479" b="-19264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62858896"/>
                      </a:ext>
                    </a:extLst>
                  </a:tr>
                  <a:tr h="3674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3"/>
                          <a:stretch>
                            <a:fillRect l="-120" t="-428333" r="-479" b="-11833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796525225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3"/>
                          <a:stretch>
                            <a:fillRect l="-120" t="-466176" r="-479" b="-441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288084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475315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72783-8C54-4471-9A4B-10DE537FA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869" y="365125"/>
            <a:ext cx="11299371" cy="1325563"/>
          </a:xfrm>
        </p:spPr>
        <p:txBody>
          <a:bodyPr/>
          <a:lstStyle/>
          <a:p>
            <a:pPr algn="ctr"/>
            <a:r>
              <a:rPr lang="en-GB" dirty="0"/>
              <a:t>Long Short Term Memory Neural Networks (LSTMs)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E7C7E50B-B7CA-4EA0-B0BB-A47C0802BD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0"/>
          <a:stretch/>
        </p:blipFill>
        <p:spPr bwMode="auto">
          <a:xfrm>
            <a:off x="1141923" y="1842347"/>
            <a:ext cx="7768811" cy="44725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B406D0-90BB-4681-B351-E98BD61A1468}"/>
              </a:ext>
            </a:extLst>
          </p:cNvPr>
          <p:cNvSpPr txBox="1"/>
          <p:nvPr/>
        </p:nvSpPr>
        <p:spPr>
          <a:xfrm>
            <a:off x="8294914" y="1690688"/>
            <a:ext cx="324705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hidden state h(t) maintains short term memory and can change significantly between just one or two time steps.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Cell state C(t) maintains memory of longer term (separated over time) relationships.</a:t>
            </a:r>
          </a:p>
          <a:p>
            <a:endParaRPr lang="en-GB" dirty="0"/>
          </a:p>
          <a:p>
            <a:r>
              <a:rPr lang="en-GB" dirty="0"/>
              <a:t>Can remember relationships over 100s of time steps.</a:t>
            </a:r>
          </a:p>
        </p:txBody>
      </p:sp>
    </p:spTree>
    <p:extLst>
      <p:ext uri="{BB962C8B-B14F-4D97-AF65-F5344CB8AC3E}">
        <p14:creationId xmlns:p14="http://schemas.microsoft.com/office/powerpoint/2010/main" val="22780965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F3610-0596-479B-B9B2-C5F578D09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7096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Note the state is now h(t) and c(t).</a:t>
            </a:r>
            <a:br>
              <a:rPr lang="en-GB" dirty="0"/>
            </a:br>
            <a:r>
              <a:rPr lang="en-GB" dirty="0"/>
              <a:t>The Cell state C(t) maintains memory of longer term relationships, separated over time.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FDF7C09-E8B5-42E4-BBC9-4BFF5CE623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635" y="2096532"/>
            <a:ext cx="10158730" cy="3809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50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D5C26-3A72-4CA3-9D95-D0C121963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RNN vs LSTM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E43980-13A1-4760-9693-B437ADD358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429" y="1251436"/>
            <a:ext cx="8356600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69342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7DFFF-4AAE-409A-AA19-C85865D4B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Variations exits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6580B-ADCC-46C3-8827-94727D3601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GRU- Similar performance but can train faster.</a:t>
            </a:r>
          </a:p>
        </p:txBody>
      </p:sp>
    </p:spTree>
    <p:extLst>
      <p:ext uri="{BB962C8B-B14F-4D97-AF65-F5344CB8AC3E}">
        <p14:creationId xmlns:p14="http://schemas.microsoft.com/office/powerpoint/2010/main" val="20590226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>
            <a:extLst>
              <a:ext uri="{FF2B5EF4-FFF2-40B4-BE49-F238E27FC236}">
                <a16:creationId xmlns:a16="http://schemas.microsoft.com/office/drawing/2014/main" id="{86ACD945-0763-427B-9351-27BDD9480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GRU – gated recurrent unit </a:t>
            </a:r>
            <a:br>
              <a:rPr lang="en-US" altLang="en-US"/>
            </a:br>
            <a:r>
              <a:rPr lang="en-US" altLang="en-US" sz="2000">
                <a:solidFill>
                  <a:srgbClr val="FF0000"/>
                </a:solidFill>
              </a:rPr>
              <a:t>(more compression)</a:t>
            </a:r>
            <a:endParaRPr lang="en-US" altLang="en-US">
              <a:solidFill>
                <a:srgbClr val="FF0000"/>
              </a:solidFill>
            </a:endParaRPr>
          </a:p>
        </p:txBody>
      </p:sp>
      <p:pic>
        <p:nvPicPr>
          <p:cNvPr id="32770" name="Picture 3">
            <a:extLst>
              <a:ext uri="{FF2B5EF4-FFF2-40B4-BE49-F238E27FC236}">
                <a16:creationId xmlns:a16="http://schemas.microsoft.com/office/drawing/2014/main" id="{3A0CB858-04C1-4234-8B86-07C3BA34EE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006601"/>
            <a:ext cx="9144000" cy="282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TextBox 4">
            <a:extLst>
              <a:ext uri="{FF2B5EF4-FFF2-40B4-BE49-F238E27FC236}">
                <a16:creationId xmlns:a16="http://schemas.microsoft.com/office/drawing/2014/main" id="{0893BD85-99DB-418E-BDB8-06AB9FFCF1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5181600"/>
            <a:ext cx="73152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/>
              <a:t>It combines the </a:t>
            </a:r>
            <a:r>
              <a:rPr lang="en-US" altLang="en-US" sz="2000">
                <a:solidFill>
                  <a:srgbClr val="FF0000"/>
                </a:solidFill>
              </a:rPr>
              <a:t>forget</a:t>
            </a:r>
            <a:r>
              <a:rPr lang="en-US" altLang="en-US" sz="2000"/>
              <a:t> and </a:t>
            </a:r>
            <a:r>
              <a:rPr lang="en-US" altLang="en-US" sz="2000">
                <a:solidFill>
                  <a:srgbClr val="FF0000"/>
                </a:solidFill>
              </a:rPr>
              <a:t>input</a:t>
            </a:r>
            <a:r>
              <a:rPr lang="en-US" altLang="en-US" sz="2000"/>
              <a:t> into a single </a:t>
            </a:r>
            <a:r>
              <a:rPr lang="en-US" altLang="en-US" sz="2000">
                <a:solidFill>
                  <a:srgbClr val="FF0000"/>
                </a:solidFill>
              </a:rPr>
              <a:t>update gate</a:t>
            </a:r>
            <a:r>
              <a:rPr lang="en-US" altLang="en-US" sz="2000"/>
              <a:t>.</a:t>
            </a:r>
          </a:p>
          <a:p>
            <a:pPr eaLnBrk="1" hangingPunct="1"/>
            <a:r>
              <a:rPr lang="en-US" altLang="en-US" sz="2000"/>
              <a:t>It also merges the cell state and hidden state. This is simpler</a:t>
            </a:r>
          </a:p>
          <a:p>
            <a:pPr eaLnBrk="1" hangingPunct="1"/>
            <a:r>
              <a:rPr lang="en-US" altLang="en-US" sz="2000"/>
              <a:t>than LSTM. There are many other variants too.</a:t>
            </a:r>
          </a:p>
        </p:txBody>
      </p:sp>
      <p:sp>
        <p:nvSpPr>
          <p:cNvPr id="32772" name="TextBox 1">
            <a:extLst>
              <a:ext uri="{FF2B5EF4-FFF2-40B4-BE49-F238E27FC236}">
                <a16:creationId xmlns:a16="http://schemas.microsoft.com/office/drawing/2014/main" id="{164D3B6B-80BB-4573-991F-4CD763676A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1" y="1752600"/>
            <a:ext cx="12112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800"/>
              <a:t>reset gate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E9058E1-1783-4CF5-B9CA-B3E9C4419611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819400" y="2133600"/>
            <a:ext cx="152400" cy="1066800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774" name="TextBox 6">
            <a:extLst>
              <a:ext uri="{FF2B5EF4-FFF2-40B4-BE49-F238E27FC236}">
                <a16:creationId xmlns:a16="http://schemas.microsoft.com/office/drawing/2014/main" id="{8E404A71-2E0A-423D-8E34-443A2A451B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6488114"/>
            <a:ext cx="28273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800"/>
              <a:t>X,*: element-wise multiply</a:t>
            </a:r>
          </a:p>
        </p:txBody>
      </p:sp>
      <p:pic>
        <p:nvPicPr>
          <p:cNvPr id="32775" name="Picture 16">
            <a:extLst>
              <a:ext uri="{FF2B5EF4-FFF2-40B4-BE49-F238E27FC236}">
                <a16:creationId xmlns:a16="http://schemas.microsoft.com/office/drawing/2014/main" id="{FA37B8CC-6A55-432E-9F42-1D7EF7127F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214" y="-25400"/>
            <a:ext cx="2744787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6" name="TextBox 13">
            <a:extLst>
              <a:ext uri="{FF2B5EF4-FFF2-40B4-BE49-F238E27FC236}">
                <a16:creationId xmlns:a16="http://schemas.microsoft.com/office/drawing/2014/main" id="{C8B82E58-1B5E-4FF0-9201-4C867E485C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5400"/>
            <a:ext cx="8001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800"/>
              <a:t>LSTM</a:t>
            </a:r>
          </a:p>
        </p:txBody>
      </p:sp>
      <p:sp>
        <p:nvSpPr>
          <p:cNvPr id="32777" name="TextBox 14">
            <a:extLst>
              <a:ext uri="{FF2B5EF4-FFF2-40B4-BE49-F238E27FC236}">
                <a16:creationId xmlns:a16="http://schemas.microsoft.com/office/drawing/2014/main" id="{3B3DD5DD-F3AD-458B-91AE-6C7E18569F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9000" y="1752600"/>
            <a:ext cx="14430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800"/>
              <a:t>Update gate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E24994C-C4AD-43D2-9F0C-0A2B1D5B7B19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962400" y="2133600"/>
            <a:ext cx="304800" cy="1447800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E0EFC-7508-4252-ABF3-F65872B33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 and output sequences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1ADB7-E33E-4570-A567-C838756D4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927702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Sequence to Sequence: Takes a sequence of inputs and produces a sequence of outputs.  Can be used for forecasting, time series segmentation, etc.</a:t>
            </a:r>
          </a:p>
          <a:p>
            <a:r>
              <a:rPr lang="en-GB" dirty="0"/>
              <a:t>Sequence to Vector: Feed sequence in but look at only the last output vector.  Feed in a sequence of words and output a single scalar value.  </a:t>
            </a:r>
            <a:r>
              <a:rPr lang="en-GB" dirty="0" err="1"/>
              <a:t>Eg</a:t>
            </a:r>
            <a:r>
              <a:rPr lang="en-GB" dirty="0"/>
              <a:t> – film review sentiment network.</a:t>
            </a:r>
          </a:p>
          <a:p>
            <a:r>
              <a:rPr lang="en-GB" dirty="0"/>
              <a:t>Vector To Sequence: Feed in a vector continuously, over and over and output a sequence.  </a:t>
            </a:r>
            <a:r>
              <a:rPr lang="en-GB" dirty="0" err="1"/>
              <a:t>Eg</a:t>
            </a:r>
            <a:r>
              <a:rPr lang="en-GB" dirty="0"/>
              <a:t>- input image, output a caption.</a:t>
            </a:r>
          </a:p>
          <a:p>
            <a:r>
              <a:rPr lang="en-GB" dirty="0"/>
              <a:t>Combine a sequence to vector (Encoder) followed by a vector to sequence (decoder). This can be used for translation. Encoder converts sequence of words in one language to a vector.  Decoder converts this vector into a sequence of words in another language.</a:t>
            </a:r>
          </a:p>
        </p:txBody>
      </p:sp>
    </p:spTree>
    <p:extLst>
      <p:ext uri="{BB962C8B-B14F-4D97-AF65-F5344CB8AC3E}">
        <p14:creationId xmlns:p14="http://schemas.microsoft.com/office/powerpoint/2010/main" val="40340844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DF18C-B13D-427F-A1E2-7B6D4F3B2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4FA9C-8BAE-4130-BC4A-27200583B1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Unroll through time </a:t>
            </a:r>
            <a:r>
              <a:rPr lang="en-GB"/>
              <a:t>as described </a:t>
            </a:r>
            <a:r>
              <a:rPr lang="en-GB" dirty="0"/>
              <a:t>previously and employ back propagation as usual.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is called back propagation through time (BPTT)</a:t>
            </a:r>
          </a:p>
        </p:txBody>
      </p:sp>
    </p:spTree>
    <p:extLst>
      <p:ext uri="{BB962C8B-B14F-4D97-AF65-F5344CB8AC3E}">
        <p14:creationId xmlns:p14="http://schemas.microsoft.com/office/powerpoint/2010/main" val="14880507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680F3-FDE7-4A67-9C65-D304B6A40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B3F21-9DD7-4BBC-A4C2-30DD5D8FD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Dimensional Neural Networks</a:t>
            </a:r>
          </a:p>
          <a:p>
            <a:r>
              <a:rPr lang="en-GB" dirty="0"/>
              <a:t>One Dimensional Temporal Neural Networks</a:t>
            </a:r>
          </a:p>
          <a:p>
            <a:r>
              <a:rPr lang="en-GB" dirty="0" err="1"/>
              <a:t>Wavenet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0322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F910E-7BEA-4589-BCEA-CFD05AA7B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EB940-3ABB-490E-825F-4156ADBFE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[1]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Géron</a:t>
            </a:r>
            <a:r>
              <a:rPr lang="en-US" sz="1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, A. (2019)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Hands-on machine learning with Scikit-Learn,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Keras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 and TensorFlow: concepts, tools, and techniques to build intelligent systems</a:t>
            </a:r>
            <a:r>
              <a:rPr lang="en-US" sz="1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. 2nd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edn</a:t>
            </a:r>
            <a:r>
              <a:rPr lang="en-US" sz="1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. O’Reilly Media.</a:t>
            </a:r>
          </a:p>
          <a:p>
            <a:pPr marL="0" indent="0"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[2]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Hochreiter</a:t>
            </a:r>
            <a:r>
              <a:rPr lang="en-US" sz="1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, S.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Schmidhuber</a:t>
            </a:r>
            <a:r>
              <a:rPr lang="en-US" sz="1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, J. (1997) ‘Long Short-Term Memory’,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Neural Computation</a:t>
            </a:r>
            <a:r>
              <a:rPr lang="en-US" sz="1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. MIT Press Journals, 9(8), pp. 1735–1780.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: 10.1162/neco.</a:t>
            </a:r>
            <a:r>
              <a:rPr lang="en-US" sz="180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1997.9.8.1735.</a:t>
            </a:r>
            <a:endParaRPr lang="en-GB" sz="1800" dirty="0">
              <a:effectLst/>
              <a:latin typeface="Times New Roman" panose="02020603050405020304" pitchFamily="18" charset="0"/>
              <a:ea typeface="Helvetica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7639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827</Words>
  <Application>Microsoft Office PowerPoint</Application>
  <PresentationFormat>Widescreen</PresentationFormat>
  <Paragraphs>88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Cambria Math</vt:lpstr>
      <vt:lpstr>Times New Roman</vt:lpstr>
      <vt:lpstr>Office Theme</vt:lpstr>
      <vt:lpstr>Working with Sequential Data</vt:lpstr>
      <vt:lpstr>Working with Sequential Data</vt:lpstr>
      <vt:lpstr>Working with Sequential Data</vt:lpstr>
      <vt:lpstr>Working with Sequential Data</vt:lpstr>
      <vt:lpstr>PowerPoint Presentation</vt:lpstr>
      <vt:lpstr>You can stack RNNs to create deep layered RNNs. This allows multi-scale abstractions</vt:lpstr>
      <vt:lpstr>Problems with RNNs</vt:lpstr>
      <vt:lpstr>Long Short Term Memory Neural Networks (LSTMs)</vt:lpstr>
      <vt:lpstr>Long Short Term Memory Neural Networks (LSTMs)</vt:lpstr>
      <vt:lpstr>Long Short Term Memory Neural Networks (LSTMs)</vt:lpstr>
      <vt:lpstr>Note the state is now h(t) and c(t). The Cell state C(t) maintains memory of longer term relationships, separated over time. </vt:lpstr>
      <vt:lpstr>RNN vs LSTM</vt:lpstr>
      <vt:lpstr>Variations exits</vt:lpstr>
      <vt:lpstr>GRU – gated recurrent unit  (more compression)</vt:lpstr>
      <vt:lpstr>Input and output sequences</vt:lpstr>
      <vt:lpstr>Training</vt:lpstr>
      <vt:lpstr>Next Time..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Sequential Data</dc:title>
  <dc:creator>Gordon Dickers</dc:creator>
  <cp:lastModifiedBy>Gordon Dickers</cp:lastModifiedBy>
  <cp:revision>4</cp:revision>
  <dcterms:created xsi:type="dcterms:W3CDTF">2022-03-20T17:35:41Z</dcterms:created>
  <dcterms:modified xsi:type="dcterms:W3CDTF">2022-03-21T11:00:28Z</dcterms:modified>
</cp:coreProperties>
</file>