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2"/>
  </p:sldMasterIdLst>
  <p:notesMasterIdLst>
    <p:notesMasterId r:id="rId55"/>
  </p:notesMasterIdLst>
  <p:handoutMasterIdLst>
    <p:handoutMasterId r:id="rId56"/>
  </p:handoutMasterIdLst>
  <p:sldIdLst>
    <p:sldId id="265" r:id="rId3"/>
    <p:sldId id="271" r:id="rId4"/>
    <p:sldId id="272" r:id="rId5"/>
    <p:sldId id="273" r:id="rId6"/>
    <p:sldId id="274" r:id="rId7"/>
    <p:sldId id="275" r:id="rId8"/>
    <p:sldId id="276" r:id="rId9"/>
    <p:sldId id="277" r:id="rId10"/>
    <p:sldId id="270" r:id="rId11"/>
    <p:sldId id="278" r:id="rId12"/>
    <p:sldId id="279" r:id="rId13"/>
    <p:sldId id="280" r:id="rId14"/>
    <p:sldId id="281" r:id="rId15"/>
    <p:sldId id="282" r:id="rId16"/>
    <p:sldId id="283" r:id="rId17"/>
    <p:sldId id="284" r:id="rId18"/>
    <p:sldId id="285" r:id="rId19"/>
    <p:sldId id="287" r:id="rId20"/>
    <p:sldId id="288" r:id="rId21"/>
    <p:sldId id="289" r:id="rId22"/>
    <p:sldId id="290" r:id="rId23"/>
    <p:sldId id="291" r:id="rId24"/>
    <p:sldId id="292" r:id="rId25"/>
    <p:sldId id="294" r:id="rId26"/>
    <p:sldId id="295" r:id="rId27"/>
    <p:sldId id="296" r:id="rId28"/>
    <p:sldId id="297" r:id="rId29"/>
    <p:sldId id="301" r:id="rId30"/>
    <p:sldId id="302" r:id="rId31"/>
    <p:sldId id="303" r:id="rId32"/>
    <p:sldId id="304" r:id="rId33"/>
    <p:sldId id="305" r:id="rId34"/>
    <p:sldId id="306" r:id="rId35"/>
    <p:sldId id="307" r:id="rId36"/>
    <p:sldId id="308" r:id="rId37"/>
    <p:sldId id="309" r:id="rId38"/>
    <p:sldId id="310" r:id="rId39"/>
    <p:sldId id="311" r:id="rId40"/>
    <p:sldId id="312" r:id="rId41"/>
    <p:sldId id="313" r:id="rId42"/>
    <p:sldId id="314" r:id="rId43"/>
    <p:sldId id="315" r:id="rId44"/>
    <p:sldId id="316" r:id="rId45"/>
    <p:sldId id="317" r:id="rId46"/>
    <p:sldId id="318" r:id="rId47"/>
    <p:sldId id="319" r:id="rId48"/>
    <p:sldId id="320" r:id="rId49"/>
    <p:sldId id="321" r:id="rId50"/>
    <p:sldId id="322" r:id="rId51"/>
    <p:sldId id="298" r:id="rId52"/>
    <p:sldId id="299" r:id="rId53"/>
    <p:sldId id="30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varScale="1">
        <p:scale>
          <a:sx n="74" d="100"/>
          <a:sy n="74" d="100"/>
        </p:scale>
        <p:origin x="-528" y="-90"/>
      </p:cViewPr>
      <p:guideLst>
        <p:guide orient="horz" pos="2160"/>
        <p:guide pos="3840"/>
      </p:guideLst>
    </p:cSldViewPr>
  </p:slideViewPr>
  <p:notesTextViewPr>
    <p:cViewPr>
      <p:scale>
        <a:sx n="1" d="1"/>
        <a:sy n="1" d="1"/>
      </p:scale>
      <p:origin x="0" y="0"/>
    </p:cViewPr>
  </p:notesText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12/1/2017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12/1/2017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a:t>
            </a:fld>
            <a:endParaRPr lang="en-GB"/>
          </a:p>
        </p:txBody>
      </p:sp>
    </p:spTree>
    <p:extLst>
      <p:ext uri="{BB962C8B-B14F-4D97-AF65-F5344CB8AC3E}">
        <p14:creationId xmlns:p14="http://schemas.microsoft.com/office/powerpoint/2010/main" val="3306164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4</a:t>
            </a:fld>
            <a:endParaRPr lang="en-GB"/>
          </a:p>
        </p:txBody>
      </p:sp>
    </p:spTree>
    <p:extLst>
      <p:ext uri="{BB962C8B-B14F-4D97-AF65-F5344CB8AC3E}">
        <p14:creationId xmlns:p14="http://schemas.microsoft.com/office/powerpoint/2010/main" val="282814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8</a:t>
            </a:fld>
            <a:endParaRPr lang="en-GB"/>
          </a:p>
        </p:txBody>
      </p:sp>
    </p:spTree>
    <p:extLst>
      <p:ext uri="{BB962C8B-B14F-4D97-AF65-F5344CB8AC3E}">
        <p14:creationId xmlns:p14="http://schemas.microsoft.com/office/powerpoint/2010/main" val="2642816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10</a:t>
            </a:fld>
            <a:endParaRPr lang="en-GB"/>
          </a:p>
        </p:txBody>
      </p:sp>
    </p:spTree>
    <p:extLst>
      <p:ext uri="{BB962C8B-B14F-4D97-AF65-F5344CB8AC3E}">
        <p14:creationId xmlns:p14="http://schemas.microsoft.com/office/powerpoint/2010/main" val="288055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12</a:t>
            </a:fld>
            <a:endParaRPr lang="en-GB"/>
          </a:p>
        </p:txBody>
      </p:sp>
    </p:spTree>
    <p:extLst>
      <p:ext uri="{BB962C8B-B14F-4D97-AF65-F5344CB8AC3E}">
        <p14:creationId xmlns:p14="http://schemas.microsoft.com/office/powerpoint/2010/main" val="1654859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97AD928-0447-4C40-BB25-5BEB22B38730}" type="slidenum">
              <a:rPr lang="en-GB" smtClean="0"/>
              <a:pPr/>
              <a:t>13</a:t>
            </a:fld>
            <a:endParaRPr lang="en-GB"/>
          </a:p>
        </p:txBody>
      </p:sp>
    </p:spTree>
    <p:extLst>
      <p:ext uri="{BB962C8B-B14F-4D97-AF65-F5344CB8AC3E}">
        <p14:creationId xmlns:p14="http://schemas.microsoft.com/office/powerpoint/2010/main" val="2349711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14</a:t>
            </a:fld>
            <a:endParaRPr lang="en-GB"/>
          </a:p>
        </p:txBody>
      </p:sp>
    </p:spTree>
    <p:extLst>
      <p:ext uri="{BB962C8B-B14F-4D97-AF65-F5344CB8AC3E}">
        <p14:creationId xmlns:p14="http://schemas.microsoft.com/office/powerpoint/2010/main" val="1221932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15</a:t>
            </a:fld>
            <a:endParaRPr lang="en-GB"/>
          </a:p>
        </p:txBody>
      </p:sp>
    </p:spTree>
    <p:extLst>
      <p:ext uri="{BB962C8B-B14F-4D97-AF65-F5344CB8AC3E}">
        <p14:creationId xmlns:p14="http://schemas.microsoft.com/office/powerpoint/2010/main" val="2219224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17</a:t>
            </a:fld>
            <a:endParaRPr lang="en-GB"/>
          </a:p>
        </p:txBody>
      </p:sp>
    </p:spTree>
    <p:extLst>
      <p:ext uri="{BB962C8B-B14F-4D97-AF65-F5344CB8AC3E}">
        <p14:creationId xmlns:p14="http://schemas.microsoft.com/office/powerpoint/2010/main" val="1996844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18</a:t>
            </a:fld>
            <a:endParaRPr lang="en-GB"/>
          </a:p>
        </p:txBody>
      </p:sp>
    </p:spTree>
    <p:extLst>
      <p:ext uri="{BB962C8B-B14F-4D97-AF65-F5344CB8AC3E}">
        <p14:creationId xmlns:p14="http://schemas.microsoft.com/office/powerpoint/2010/main" val="653874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19</a:t>
            </a:fld>
            <a:endParaRPr lang="en-GB"/>
          </a:p>
        </p:txBody>
      </p:sp>
    </p:spTree>
    <p:extLst>
      <p:ext uri="{BB962C8B-B14F-4D97-AF65-F5344CB8AC3E}">
        <p14:creationId xmlns:p14="http://schemas.microsoft.com/office/powerpoint/2010/main" val="1765963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20</a:t>
            </a:fld>
            <a:endParaRPr lang="en-GB"/>
          </a:p>
        </p:txBody>
      </p:sp>
    </p:spTree>
    <p:extLst>
      <p:ext uri="{BB962C8B-B14F-4D97-AF65-F5344CB8AC3E}">
        <p14:creationId xmlns:p14="http://schemas.microsoft.com/office/powerpoint/2010/main" val="3071847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22</a:t>
            </a:fld>
            <a:endParaRPr lang="en-GB"/>
          </a:p>
        </p:txBody>
      </p:sp>
    </p:spTree>
    <p:extLst>
      <p:ext uri="{BB962C8B-B14F-4D97-AF65-F5344CB8AC3E}">
        <p14:creationId xmlns:p14="http://schemas.microsoft.com/office/powerpoint/2010/main" val="20676206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25</a:t>
            </a:fld>
            <a:endParaRPr lang="en-GB"/>
          </a:p>
        </p:txBody>
      </p:sp>
    </p:spTree>
    <p:extLst>
      <p:ext uri="{BB962C8B-B14F-4D97-AF65-F5344CB8AC3E}">
        <p14:creationId xmlns:p14="http://schemas.microsoft.com/office/powerpoint/2010/main" val="2969398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29</a:t>
            </a:fld>
            <a:endParaRPr lang="en-GB"/>
          </a:p>
        </p:txBody>
      </p:sp>
    </p:spTree>
    <p:extLst>
      <p:ext uri="{BB962C8B-B14F-4D97-AF65-F5344CB8AC3E}">
        <p14:creationId xmlns:p14="http://schemas.microsoft.com/office/powerpoint/2010/main" val="1062804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31</a:t>
            </a:fld>
            <a:endParaRPr lang="en-GB"/>
          </a:p>
        </p:txBody>
      </p:sp>
    </p:spTree>
    <p:extLst>
      <p:ext uri="{BB962C8B-B14F-4D97-AF65-F5344CB8AC3E}">
        <p14:creationId xmlns:p14="http://schemas.microsoft.com/office/powerpoint/2010/main" val="4273891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32</a:t>
            </a:fld>
            <a:endParaRPr lang="en-GB"/>
          </a:p>
        </p:txBody>
      </p:sp>
    </p:spTree>
    <p:extLst>
      <p:ext uri="{BB962C8B-B14F-4D97-AF65-F5344CB8AC3E}">
        <p14:creationId xmlns:p14="http://schemas.microsoft.com/office/powerpoint/2010/main" val="3725978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33</a:t>
            </a:fld>
            <a:endParaRPr lang="en-GB"/>
          </a:p>
        </p:txBody>
      </p:sp>
    </p:spTree>
    <p:extLst>
      <p:ext uri="{BB962C8B-B14F-4D97-AF65-F5344CB8AC3E}">
        <p14:creationId xmlns:p14="http://schemas.microsoft.com/office/powerpoint/2010/main" val="38385504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34</a:t>
            </a:fld>
            <a:endParaRPr lang="en-GB"/>
          </a:p>
        </p:txBody>
      </p:sp>
    </p:spTree>
    <p:extLst>
      <p:ext uri="{BB962C8B-B14F-4D97-AF65-F5344CB8AC3E}">
        <p14:creationId xmlns:p14="http://schemas.microsoft.com/office/powerpoint/2010/main" val="866591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35</a:t>
            </a:fld>
            <a:endParaRPr lang="en-GB"/>
          </a:p>
        </p:txBody>
      </p:sp>
    </p:spTree>
    <p:extLst>
      <p:ext uri="{BB962C8B-B14F-4D97-AF65-F5344CB8AC3E}">
        <p14:creationId xmlns:p14="http://schemas.microsoft.com/office/powerpoint/2010/main" val="33454403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1CFD42-33DE-45E8-AB12-481D9E73454E}" type="slidenum">
              <a:rPr lang="en-GB" smtClean="0"/>
              <a:pPr/>
              <a:t>36</a:t>
            </a:fld>
            <a:endParaRPr lang="en-GB"/>
          </a:p>
        </p:txBody>
      </p:sp>
    </p:spTree>
    <p:extLst>
      <p:ext uri="{BB962C8B-B14F-4D97-AF65-F5344CB8AC3E}">
        <p14:creationId xmlns:p14="http://schemas.microsoft.com/office/powerpoint/2010/main" val="1408041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smtClean="0"/>
              <a:t>Click to edit Master title style</a:t>
            </a:r>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smtClean="0"/>
              <a:t>Click to edit Master title style</a:t>
            </a:r>
            <a:endParaRPr lang="en-US"/>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4EAB7D7-3608-4730-B2E2-670834DF882C}" type="datetimeFigureOut">
              <a:rPr lang="en-US" smtClean="0"/>
              <a:t>12/1/2017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2324100" y="274638"/>
            <a:ext cx="9023350" cy="1143000"/>
          </a:xfrm>
        </p:spPr>
        <p:txBody>
          <a:bodyPr/>
          <a:lstStyle/>
          <a:p>
            <a:r>
              <a:rPr lang="en-US" smtClean="0"/>
              <a:t>Click to edit Master title style</a:t>
            </a:r>
            <a:endParaRPr lang="en-US"/>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EAB7D7-3608-4730-B2E2-670834DF882C}" type="datetimeFigureOut">
              <a:rPr lang="en-US" smtClean="0"/>
              <a:t>12/1/2017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12/1/2017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2" name="Title 1"/>
          <p:cNvSpPr>
            <a:spLocks noGrp="1"/>
          </p:cNvSpPr>
          <p:nvPr>
            <p:ph type="title"/>
          </p:nvPr>
        </p:nvSpPr>
        <p:spPr>
          <a:xfrm>
            <a:off x="1562100" y="457200"/>
            <a:ext cx="3932237" cy="1600200"/>
          </a:xfrm>
        </p:spPr>
        <p:txBody>
          <a:bodyPr anchor="b"/>
          <a:lstStyle>
            <a:lvl1pPr>
              <a:defRPr sz="3200"/>
            </a:lvl1pPr>
          </a:lstStyle>
          <a:p>
            <a:r>
              <a:rPr lang="en-US" smtClean="0"/>
              <a:t>Click to edit Master title style</a:t>
            </a:r>
            <a:endParaRPr lang="en-US"/>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smtClean="0"/>
              <a:t>Click to edit Master title style</a:t>
            </a:r>
            <a:endParaRPr lang="en-US"/>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12/1/2017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smtClean="0"/>
              <a:t>Click to edit Master title style</a:t>
            </a:r>
            <a:endParaRPr lang="en-US"/>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EAB7D7-3608-4730-B2E2-670834DF882C}" type="datetimeFigureOut">
              <a:rPr lang="en-US" smtClean="0"/>
              <a:pPr/>
              <a:t>12/1/2017</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7BAC7-FE87-40F6-AA24-4F4685D1B022}" type="slidenum">
              <a:rPr lang="en-US" smtClean="0"/>
              <a:t>‹#›</a:t>
            </a:fld>
            <a:endParaRPr lang="en-US"/>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VyiodSMNv4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youtube.com/watch?v=wgHdGr4aQoU"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dirty="0"/>
          </a:p>
        </p:txBody>
      </p:sp>
      <p:sp>
        <p:nvSpPr>
          <p:cNvPr id="2" name="Title 1"/>
          <p:cNvSpPr>
            <a:spLocks noGrp="1"/>
          </p:cNvSpPr>
          <p:nvPr>
            <p:ph type="ctrTitle"/>
          </p:nvPr>
        </p:nvSpPr>
        <p:spPr/>
        <p:txBody>
          <a:bodyPr/>
          <a:lstStyle/>
          <a:p>
            <a:r>
              <a:rPr lang="en-US" dirty="0" smtClean="0"/>
              <a:t>Lecture 3: Punishment and Rehabilitation of Offenders</a:t>
            </a:r>
            <a:endParaRPr lang="en-US" dirty="0"/>
          </a:p>
        </p:txBody>
      </p:sp>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Garamond" panose="02020404030301010803" pitchFamily="18" charset="0"/>
              </a:rPr>
              <a:t>Three approaches to crime reduction:</a:t>
            </a:r>
            <a:endParaRPr lang="en-US" b="1" dirty="0">
              <a:latin typeface="Garamond" panose="02020404030301010803" pitchFamily="18" charset="0"/>
            </a:endParaRPr>
          </a:p>
        </p:txBody>
      </p:sp>
      <p:sp>
        <p:nvSpPr>
          <p:cNvPr id="3" name="Content Placeholder 2"/>
          <p:cNvSpPr>
            <a:spLocks noGrp="1"/>
          </p:cNvSpPr>
          <p:nvPr>
            <p:ph sz="quarter" idx="1"/>
          </p:nvPr>
        </p:nvSpPr>
        <p:spPr/>
        <p:txBody>
          <a:bodyPr/>
          <a:lstStyle/>
          <a:p>
            <a:r>
              <a:rPr lang="en-GB" b="1" dirty="0" smtClean="0">
                <a:solidFill>
                  <a:schemeClr val="tx2">
                    <a:lumMod val="75000"/>
                  </a:schemeClr>
                </a:solidFill>
                <a:latin typeface="Garamond" panose="02020404030301010803" pitchFamily="18" charset="0"/>
              </a:rPr>
              <a:t>Change the offender</a:t>
            </a:r>
          </a:p>
          <a:p>
            <a:pPr marL="64008" indent="0">
              <a:buNone/>
            </a:pPr>
            <a:endParaRPr lang="en-GB" b="1" dirty="0" smtClean="0">
              <a:solidFill>
                <a:schemeClr val="tx2">
                  <a:lumMod val="75000"/>
                </a:schemeClr>
              </a:solidFill>
              <a:latin typeface="Garamond" panose="02020404030301010803" pitchFamily="18" charset="0"/>
            </a:endParaRPr>
          </a:p>
          <a:p>
            <a:r>
              <a:rPr lang="en-GB" b="1" dirty="0" smtClean="0">
                <a:solidFill>
                  <a:schemeClr val="tx2">
                    <a:lumMod val="75000"/>
                  </a:schemeClr>
                </a:solidFill>
                <a:latin typeface="Garamond" panose="02020404030301010803" pitchFamily="18" charset="0"/>
              </a:rPr>
              <a:t>Social control</a:t>
            </a:r>
          </a:p>
          <a:p>
            <a:pPr marL="64008" indent="0">
              <a:buNone/>
            </a:pPr>
            <a:endParaRPr lang="en-GB" b="1" dirty="0" smtClean="0">
              <a:solidFill>
                <a:schemeClr val="tx2">
                  <a:lumMod val="75000"/>
                </a:schemeClr>
              </a:solidFill>
              <a:latin typeface="Garamond" panose="02020404030301010803" pitchFamily="18" charset="0"/>
            </a:endParaRPr>
          </a:p>
          <a:p>
            <a:r>
              <a:rPr lang="en-GB" b="1" dirty="0" smtClean="0">
                <a:solidFill>
                  <a:schemeClr val="tx2">
                    <a:lumMod val="75000"/>
                  </a:schemeClr>
                </a:solidFill>
                <a:latin typeface="Garamond" panose="02020404030301010803" pitchFamily="18" charset="0"/>
              </a:rPr>
              <a:t>Situational change  </a:t>
            </a:r>
            <a:endParaRPr lang="en-US" b="1" dirty="0">
              <a:solidFill>
                <a:schemeClr val="tx2">
                  <a:lumMod val="75000"/>
                </a:schemeClr>
              </a:solidFill>
              <a:latin typeface="Garamond" panose="02020404030301010803"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77337" y="1571699"/>
            <a:ext cx="1790700"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7950" y="2931704"/>
            <a:ext cx="2333625" cy="1962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5410" y="4404064"/>
            <a:ext cx="1695639" cy="22034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3124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Why do we punish offenders?</a:t>
            </a:r>
          </a:p>
        </p:txBody>
      </p:sp>
      <p:sp>
        <p:nvSpPr>
          <p:cNvPr id="3" name="Content Placeholder 2"/>
          <p:cNvSpPr>
            <a:spLocks noGrp="1"/>
          </p:cNvSpPr>
          <p:nvPr>
            <p:ph sz="quarter" idx="1"/>
          </p:nvPr>
        </p:nvSpPr>
        <p:spPr>
          <a:solidFill>
            <a:schemeClr val="bg1"/>
          </a:solidFill>
          <a:ln>
            <a:solidFill>
              <a:schemeClr val="accent1"/>
            </a:solidFill>
          </a:ln>
        </p:spPr>
        <p:txBody>
          <a:bodyPr/>
          <a:lstStyle/>
          <a:p>
            <a:endParaRPr lang="en-GB" sz="2400" b="1" dirty="0" smtClean="0">
              <a:solidFill>
                <a:schemeClr val="tx2">
                  <a:lumMod val="75000"/>
                </a:schemeClr>
              </a:solidFill>
            </a:endParaRPr>
          </a:p>
          <a:p>
            <a:r>
              <a:rPr lang="en-GB" sz="2400" b="1" dirty="0" smtClean="0">
                <a:solidFill>
                  <a:schemeClr val="tx2">
                    <a:lumMod val="75000"/>
                  </a:schemeClr>
                </a:solidFill>
              </a:rPr>
              <a:t>Retribution </a:t>
            </a:r>
            <a:r>
              <a:rPr lang="en-GB" sz="2400" b="1" dirty="0">
                <a:solidFill>
                  <a:schemeClr val="tx2">
                    <a:lumMod val="75000"/>
                  </a:schemeClr>
                </a:solidFill>
              </a:rPr>
              <a:t>- making the offender ‘pay’ for their offence.</a:t>
            </a:r>
          </a:p>
          <a:p>
            <a:r>
              <a:rPr lang="en-GB" sz="2400" b="1" dirty="0">
                <a:solidFill>
                  <a:schemeClr val="tx2">
                    <a:lumMod val="75000"/>
                  </a:schemeClr>
                </a:solidFill>
              </a:rPr>
              <a:t>Incapacitation- removal from society.</a:t>
            </a:r>
          </a:p>
          <a:p>
            <a:r>
              <a:rPr lang="en-GB" sz="2400" b="1" dirty="0">
                <a:solidFill>
                  <a:schemeClr val="tx2">
                    <a:lumMod val="75000"/>
                  </a:schemeClr>
                </a:solidFill>
              </a:rPr>
              <a:t>Restoration/reparation-awareness of impact of crime.</a:t>
            </a:r>
          </a:p>
          <a:p>
            <a:r>
              <a:rPr lang="en-GB" sz="2400" b="1" dirty="0">
                <a:solidFill>
                  <a:schemeClr val="tx2">
                    <a:lumMod val="75000"/>
                  </a:schemeClr>
                </a:solidFill>
              </a:rPr>
              <a:t>Reform - altering the offender so they do not reoffend.</a:t>
            </a:r>
          </a:p>
          <a:p>
            <a:r>
              <a:rPr lang="en-GB" sz="2400" b="1" dirty="0">
                <a:solidFill>
                  <a:schemeClr val="tx2">
                    <a:lumMod val="75000"/>
                  </a:schemeClr>
                </a:solidFill>
              </a:rPr>
              <a:t>Deterrence – ‘making an example’ of the offender to discourage self/others from committing crimes.</a:t>
            </a:r>
          </a:p>
          <a:p>
            <a:pPr marL="0" indent="0">
              <a:buNone/>
            </a:pPr>
            <a:endParaRPr lang="en-GB" sz="2400" dirty="0"/>
          </a:p>
          <a:p>
            <a:r>
              <a:rPr lang="en-GB" sz="2400" dirty="0">
                <a:hlinkClick r:id="rId3"/>
              </a:rPr>
              <a:t>Norway Prison System Luxurious? – YouTube</a:t>
            </a:r>
            <a:endParaRPr lang="en-GB" sz="2400" dirty="0"/>
          </a:p>
          <a:p>
            <a:pPr marL="64008" indent="0">
              <a:buNone/>
            </a:pPr>
            <a:endParaRPr lang="en-GB" dirty="0" smtClean="0"/>
          </a:p>
          <a:p>
            <a:endParaRPr lang="en-GB" dirty="0"/>
          </a:p>
        </p:txBody>
      </p:sp>
    </p:spTree>
    <p:extLst>
      <p:ext uri="{BB962C8B-B14F-4D97-AF65-F5344CB8AC3E}">
        <p14:creationId xmlns:p14="http://schemas.microsoft.com/office/powerpoint/2010/main" val="2898016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functions of prison</a:t>
            </a:r>
            <a:endParaRPr lang="en-GB" b="1" dirty="0"/>
          </a:p>
        </p:txBody>
      </p:sp>
      <p:sp>
        <p:nvSpPr>
          <p:cNvPr id="3" name="Content Placeholder 2"/>
          <p:cNvSpPr>
            <a:spLocks noGrp="1"/>
          </p:cNvSpPr>
          <p:nvPr>
            <p:ph sz="quarter" idx="1"/>
          </p:nvPr>
        </p:nvSpPr>
        <p:spPr>
          <a:xfrm>
            <a:off x="1175734" y="1477895"/>
            <a:ext cx="9791700" cy="3560748"/>
          </a:xfrm>
          <a:solidFill>
            <a:schemeClr val="bg1"/>
          </a:solidFill>
          <a:ln>
            <a:solidFill>
              <a:schemeClr val="accent1"/>
            </a:solidFill>
          </a:ln>
        </p:spPr>
        <p:txBody>
          <a:bodyPr>
            <a:normAutofit/>
          </a:bodyPr>
          <a:lstStyle/>
          <a:p>
            <a:endParaRPr lang="en-GB" b="1" dirty="0" smtClean="0">
              <a:solidFill>
                <a:schemeClr val="tx2">
                  <a:lumMod val="75000"/>
                </a:schemeClr>
              </a:solidFill>
            </a:endParaRPr>
          </a:p>
          <a:p>
            <a:r>
              <a:rPr lang="en-GB" b="1" dirty="0" smtClean="0">
                <a:solidFill>
                  <a:schemeClr val="tx2">
                    <a:lumMod val="75000"/>
                  </a:schemeClr>
                </a:solidFill>
              </a:rPr>
              <a:t>Morgan </a:t>
            </a:r>
            <a:r>
              <a:rPr lang="en-GB" b="1" dirty="0" smtClean="0">
                <a:solidFill>
                  <a:schemeClr val="tx2">
                    <a:lumMod val="75000"/>
                  </a:schemeClr>
                </a:solidFill>
              </a:rPr>
              <a:t>(2002) prisons have three principal functions:</a:t>
            </a:r>
          </a:p>
          <a:p>
            <a:pPr lvl="1"/>
            <a:r>
              <a:rPr lang="en-GB" sz="2800" b="1" dirty="0">
                <a:solidFill>
                  <a:srgbClr val="FF0000"/>
                </a:solidFill>
              </a:rPr>
              <a:t>C</a:t>
            </a:r>
            <a:r>
              <a:rPr lang="en-GB" sz="2800" b="1" dirty="0" smtClean="0">
                <a:solidFill>
                  <a:srgbClr val="FF0000"/>
                </a:solidFill>
              </a:rPr>
              <a:t>ustody</a:t>
            </a:r>
            <a:r>
              <a:rPr lang="en-GB" sz="2800" b="1" dirty="0" smtClean="0"/>
              <a:t> </a:t>
            </a:r>
            <a:r>
              <a:rPr lang="en-GB" sz="2800" b="1" dirty="0" smtClean="0">
                <a:solidFill>
                  <a:schemeClr val="tx2">
                    <a:lumMod val="75000"/>
                  </a:schemeClr>
                </a:solidFill>
              </a:rPr>
              <a:t>(containing prisoners on remand awaiting trial) </a:t>
            </a:r>
          </a:p>
          <a:p>
            <a:pPr lvl="1"/>
            <a:r>
              <a:rPr lang="en-GB" sz="2800" b="1" dirty="0">
                <a:solidFill>
                  <a:srgbClr val="FF0000"/>
                </a:solidFill>
              </a:rPr>
              <a:t>C</a:t>
            </a:r>
            <a:r>
              <a:rPr lang="en-GB" sz="2800" b="1" dirty="0" smtClean="0">
                <a:solidFill>
                  <a:srgbClr val="FF0000"/>
                </a:solidFill>
              </a:rPr>
              <a:t>oercion </a:t>
            </a:r>
            <a:r>
              <a:rPr lang="en-GB" sz="2800" b="1" dirty="0" smtClean="0">
                <a:solidFill>
                  <a:schemeClr val="tx2">
                    <a:lumMod val="75000"/>
                  </a:schemeClr>
                </a:solidFill>
              </a:rPr>
              <a:t>(forcing prisoner to comply with legal judgements e.g. payment of fines) and</a:t>
            </a:r>
          </a:p>
          <a:p>
            <a:pPr lvl="1"/>
            <a:r>
              <a:rPr lang="en-GB" sz="2800" b="1" dirty="0">
                <a:solidFill>
                  <a:srgbClr val="FF0000"/>
                </a:solidFill>
              </a:rPr>
              <a:t>P</a:t>
            </a:r>
            <a:r>
              <a:rPr lang="en-GB" sz="2800" b="1" dirty="0" smtClean="0">
                <a:solidFill>
                  <a:srgbClr val="FF0000"/>
                </a:solidFill>
              </a:rPr>
              <a:t>unishment</a:t>
            </a:r>
            <a:r>
              <a:rPr lang="en-GB" sz="2800" b="1" dirty="0" smtClean="0"/>
              <a:t>.</a:t>
            </a:r>
          </a:p>
        </p:txBody>
      </p:sp>
      <p:pic>
        <p:nvPicPr>
          <p:cNvPr id="4" name="Picture 3"/>
          <p:cNvPicPr>
            <a:picLocks noChangeAspect="1"/>
          </p:cNvPicPr>
          <p:nvPr/>
        </p:nvPicPr>
        <p:blipFill>
          <a:blip r:embed="rId3"/>
          <a:stretch>
            <a:fillRect/>
          </a:stretch>
        </p:blipFill>
        <p:spPr>
          <a:xfrm>
            <a:off x="7876310" y="3421044"/>
            <a:ext cx="3987944" cy="3235199"/>
          </a:xfrm>
          <a:prstGeom prst="rect">
            <a:avLst/>
          </a:prstGeom>
          <a:ln>
            <a:solidFill>
              <a:schemeClr val="accent1"/>
            </a:solidFill>
          </a:ln>
        </p:spPr>
      </p:pic>
    </p:spTree>
    <p:extLst>
      <p:ext uri="{BB962C8B-B14F-4D97-AF65-F5344CB8AC3E}">
        <p14:creationId xmlns:p14="http://schemas.microsoft.com/office/powerpoint/2010/main" val="3431105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716973"/>
            <a:ext cx="9791700" cy="5459990"/>
          </a:xfrm>
          <a:solidFill>
            <a:schemeClr val="bg1"/>
          </a:solidFill>
          <a:ln>
            <a:solidFill>
              <a:schemeClr val="accent1"/>
            </a:solidFill>
          </a:ln>
        </p:spPr>
        <p:txBody>
          <a:bodyPr>
            <a:normAutofit lnSpcReduction="10000"/>
          </a:bodyPr>
          <a:lstStyle/>
          <a:p>
            <a:r>
              <a:rPr lang="en-GB" b="1" dirty="0">
                <a:solidFill>
                  <a:schemeClr val="tx2">
                    <a:lumMod val="75000"/>
                  </a:schemeClr>
                </a:solidFill>
              </a:rPr>
              <a:t>Contrary to media-sponsored perceptions of a system that has ‘gone soft’, the prison population has been rising since the mid 1940s as has the proportion of the prison population serving sentences 4 years + (Home Office, 2001). </a:t>
            </a:r>
          </a:p>
          <a:p>
            <a:r>
              <a:rPr lang="en-GB" b="1" dirty="0">
                <a:solidFill>
                  <a:schemeClr val="tx2">
                    <a:lumMod val="75000"/>
                  </a:schemeClr>
                </a:solidFill>
              </a:rPr>
              <a:t>Between 1991 and 2008 the prison population in England and Wales nearly doubled from 42,000 to 82,000 (BBC News, 22nd Feb 2008</a:t>
            </a:r>
            <a:r>
              <a:rPr lang="en-GB" b="1" dirty="0" smtClean="0">
                <a:solidFill>
                  <a:schemeClr val="tx2">
                    <a:lumMod val="75000"/>
                  </a:schemeClr>
                </a:solidFill>
              </a:rPr>
              <a:t>).</a:t>
            </a:r>
          </a:p>
          <a:p>
            <a:endParaRPr lang="en-GB" b="1" dirty="0" smtClean="0">
              <a:solidFill>
                <a:schemeClr val="tx2">
                  <a:lumMod val="75000"/>
                </a:schemeClr>
              </a:solidFill>
            </a:endParaRPr>
          </a:p>
          <a:p>
            <a:pPr marL="0" indent="0">
              <a:buNone/>
            </a:pPr>
            <a:r>
              <a:rPr lang="en-GB" b="1" dirty="0" smtClean="0">
                <a:solidFill>
                  <a:srgbClr val="FF0000"/>
                </a:solidFill>
              </a:rPr>
              <a:t>Current statistics </a:t>
            </a:r>
          </a:p>
          <a:p>
            <a:pPr marL="0" indent="0">
              <a:buNone/>
            </a:pPr>
            <a:r>
              <a:rPr lang="en-GB" b="1" dirty="0">
                <a:solidFill>
                  <a:srgbClr val="FF0000"/>
                </a:solidFill>
              </a:rPr>
              <a:t>Costs between 26,000 and 73,000 per </a:t>
            </a:r>
          </a:p>
          <a:p>
            <a:pPr marL="0" indent="0">
              <a:buNone/>
            </a:pPr>
            <a:r>
              <a:rPr lang="en-GB" b="1" dirty="0" smtClean="0">
                <a:solidFill>
                  <a:srgbClr val="FF0000"/>
                </a:solidFill>
              </a:rPr>
              <a:t>year </a:t>
            </a:r>
            <a:r>
              <a:rPr lang="en-GB" b="1" dirty="0">
                <a:solidFill>
                  <a:srgbClr val="FF0000"/>
                </a:solidFill>
              </a:rPr>
              <a:t>for one inmate depending on </a:t>
            </a:r>
            <a:endParaRPr lang="en-GB" b="1" dirty="0" smtClean="0">
              <a:solidFill>
                <a:srgbClr val="FF0000"/>
              </a:solidFill>
            </a:endParaRPr>
          </a:p>
          <a:p>
            <a:pPr marL="0" indent="0">
              <a:buNone/>
            </a:pPr>
            <a:r>
              <a:rPr lang="en-GB" b="1" dirty="0" smtClean="0">
                <a:solidFill>
                  <a:srgbClr val="FF0000"/>
                </a:solidFill>
              </a:rPr>
              <a:t>institution </a:t>
            </a:r>
            <a:r>
              <a:rPr lang="en-GB" b="1" dirty="0">
                <a:solidFill>
                  <a:srgbClr val="FF0000"/>
                </a:solidFill>
              </a:rPr>
              <a:t>and criminal offence </a:t>
            </a:r>
            <a:endParaRPr lang="en-GB" b="1" dirty="0" smtClean="0">
              <a:solidFill>
                <a:srgbClr val="FF0000"/>
              </a:solidFill>
            </a:endParaRPr>
          </a:p>
          <a:p>
            <a:pPr marL="0" indent="0">
              <a:buNone/>
            </a:pPr>
            <a:r>
              <a:rPr lang="en-GB" b="1" dirty="0" smtClean="0">
                <a:solidFill>
                  <a:srgbClr val="FF0000"/>
                </a:solidFill>
              </a:rPr>
              <a:t>(</a:t>
            </a:r>
            <a:r>
              <a:rPr lang="en-GB" b="1" dirty="0">
                <a:solidFill>
                  <a:srgbClr val="FF0000"/>
                </a:solidFill>
              </a:rPr>
              <a:t>2013-2014 figures).</a:t>
            </a:r>
          </a:p>
          <a:p>
            <a:pPr marL="0" indent="0">
              <a:buNone/>
            </a:pPr>
            <a:endParaRPr lang="en-GB" dirty="0">
              <a:solidFill>
                <a:srgbClr val="FF0000"/>
              </a:solidFill>
            </a:endParaRPr>
          </a:p>
          <a:p>
            <a:endParaRPr lang="en-GB" dirty="0"/>
          </a:p>
        </p:txBody>
      </p:sp>
      <p:pic>
        <p:nvPicPr>
          <p:cNvPr id="4" name="Picture 3"/>
          <p:cNvPicPr>
            <a:picLocks noChangeAspect="1"/>
          </p:cNvPicPr>
          <p:nvPr/>
        </p:nvPicPr>
        <p:blipFill>
          <a:blip r:embed="rId2"/>
          <a:stretch>
            <a:fillRect/>
          </a:stretch>
        </p:blipFill>
        <p:spPr>
          <a:xfrm>
            <a:off x="7333009" y="3857535"/>
            <a:ext cx="4633362" cy="2883658"/>
          </a:xfrm>
          <a:prstGeom prst="rect">
            <a:avLst/>
          </a:prstGeom>
        </p:spPr>
      </p:pic>
    </p:spTree>
    <p:extLst>
      <p:ext uri="{BB962C8B-B14F-4D97-AF65-F5344CB8AC3E}">
        <p14:creationId xmlns:p14="http://schemas.microsoft.com/office/powerpoint/2010/main" val="2715049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Correctional treatment and rehabilitation</a:t>
            </a:r>
            <a:endParaRPr lang="en-GB" b="1" dirty="0"/>
          </a:p>
        </p:txBody>
      </p:sp>
      <p:sp>
        <p:nvSpPr>
          <p:cNvPr id="3" name="Content Placeholder 2"/>
          <p:cNvSpPr>
            <a:spLocks noGrp="1"/>
          </p:cNvSpPr>
          <p:nvPr>
            <p:ph sz="quarter" idx="1"/>
          </p:nvPr>
        </p:nvSpPr>
        <p:spPr>
          <a:xfrm>
            <a:off x="1562100" y="1825625"/>
            <a:ext cx="9791700" cy="3789564"/>
          </a:xfrm>
          <a:solidFill>
            <a:schemeClr val="bg1"/>
          </a:solidFill>
          <a:ln>
            <a:solidFill>
              <a:schemeClr val="accent1"/>
            </a:solidFill>
          </a:ln>
        </p:spPr>
        <p:txBody>
          <a:bodyPr>
            <a:normAutofit lnSpcReduction="10000"/>
          </a:bodyPr>
          <a:lstStyle/>
          <a:p>
            <a:endParaRPr lang="en-GB" b="1" dirty="0" smtClean="0">
              <a:solidFill>
                <a:schemeClr val="tx2">
                  <a:lumMod val="75000"/>
                </a:schemeClr>
              </a:solidFill>
            </a:endParaRPr>
          </a:p>
          <a:p>
            <a:r>
              <a:rPr lang="en-GB" b="1" dirty="0" smtClean="0">
                <a:solidFill>
                  <a:schemeClr val="tx2">
                    <a:lumMod val="75000"/>
                  </a:schemeClr>
                </a:solidFill>
              </a:rPr>
              <a:t>Around </a:t>
            </a:r>
            <a:r>
              <a:rPr lang="en-GB" b="1" dirty="0" smtClean="0">
                <a:solidFill>
                  <a:schemeClr val="tx2">
                    <a:lumMod val="75000"/>
                  </a:schemeClr>
                </a:solidFill>
              </a:rPr>
              <a:t>1 in every 108 individuals in the </a:t>
            </a:r>
            <a:r>
              <a:rPr lang="en-GB" b="1" dirty="0" smtClean="0">
                <a:solidFill>
                  <a:srgbClr val="FF0000"/>
                </a:solidFill>
              </a:rPr>
              <a:t>US</a:t>
            </a:r>
            <a:r>
              <a:rPr lang="en-GB" b="1" dirty="0" smtClean="0">
                <a:solidFill>
                  <a:schemeClr val="tx2">
                    <a:lumMod val="75000"/>
                  </a:schemeClr>
                </a:solidFill>
              </a:rPr>
              <a:t> is incarcerated. </a:t>
            </a:r>
          </a:p>
          <a:p>
            <a:r>
              <a:rPr lang="en-GB" b="1" dirty="0" smtClean="0">
                <a:solidFill>
                  <a:schemeClr val="tx2">
                    <a:lumMod val="75000"/>
                  </a:schemeClr>
                </a:solidFill>
              </a:rPr>
              <a:t>This is the highest rate (</a:t>
            </a:r>
            <a:r>
              <a:rPr lang="en-GB" b="1" dirty="0" err="1" smtClean="0">
                <a:solidFill>
                  <a:schemeClr val="tx2">
                    <a:lumMod val="75000"/>
                  </a:schemeClr>
                </a:solidFill>
              </a:rPr>
              <a:t>Newburn</a:t>
            </a:r>
            <a:r>
              <a:rPr lang="en-GB" b="1" dirty="0" smtClean="0">
                <a:solidFill>
                  <a:schemeClr val="tx2">
                    <a:lumMod val="75000"/>
                  </a:schemeClr>
                </a:solidFill>
              </a:rPr>
              <a:t> 2015).</a:t>
            </a:r>
          </a:p>
          <a:p>
            <a:r>
              <a:rPr lang="en-GB" b="1" dirty="0" smtClean="0">
                <a:solidFill>
                  <a:schemeClr val="tx2">
                    <a:lumMod val="75000"/>
                  </a:schemeClr>
                </a:solidFill>
              </a:rPr>
              <a:t>Many</a:t>
            </a:r>
            <a:r>
              <a:rPr lang="en-GB" b="1" dirty="0" smtClean="0">
                <a:solidFill>
                  <a:schemeClr val="tx2">
                    <a:lumMod val="75000"/>
                  </a:schemeClr>
                </a:solidFill>
              </a:rPr>
              <a:t> </a:t>
            </a:r>
            <a:r>
              <a:rPr lang="en-GB" b="1" dirty="0" smtClean="0">
                <a:solidFill>
                  <a:schemeClr val="tx2">
                    <a:lumMod val="75000"/>
                  </a:schemeClr>
                </a:solidFill>
              </a:rPr>
              <a:t>issues working with individuals who are incarcerated. The environment is not conducive to therapeutic techniques.</a:t>
            </a:r>
          </a:p>
          <a:p>
            <a:r>
              <a:rPr lang="en-GB" b="1" dirty="0" smtClean="0">
                <a:solidFill>
                  <a:schemeClr val="tx2">
                    <a:lumMod val="75000"/>
                  </a:schemeClr>
                </a:solidFill>
              </a:rPr>
              <a:t>Most documented and widely accepted research comes from Canada and the work of Andrews and </a:t>
            </a:r>
            <a:r>
              <a:rPr lang="en-GB" b="1" dirty="0" err="1" smtClean="0">
                <a:solidFill>
                  <a:schemeClr val="tx2">
                    <a:lumMod val="75000"/>
                  </a:schemeClr>
                </a:solidFill>
              </a:rPr>
              <a:t>Bonta</a:t>
            </a:r>
            <a:r>
              <a:rPr lang="en-GB" b="1" dirty="0" smtClean="0">
                <a:solidFill>
                  <a:schemeClr val="tx2">
                    <a:lumMod val="75000"/>
                  </a:schemeClr>
                </a:solidFill>
              </a:rPr>
              <a:t> (1994). </a:t>
            </a:r>
          </a:p>
          <a:p>
            <a:r>
              <a:rPr lang="en-GB" b="1" dirty="0" smtClean="0">
                <a:solidFill>
                  <a:schemeClr val="tx2">
                    <a:lumMod val="75000"/>
                  </a:schemeClr>
                </a:solidFill>
              </a:rPr>
              <a:t>For a review see Wormwith &amp; Luong (2007).</a:t>
            </a:r>
            <a:endParaRPr lang="en-GB" b="1" dirty="0">
              <a:solidFill>
                <a:schemeClr val="tx2">
                  <a:lumMod val="75000"/>
                </a:schemeClr>
              </a:solidFill>
            </a:endParaRPr>
          </a:p>
        </p:txBody>
      </p:sp>
    </p:spTree>
    <p:extLst>
      <p:ext uri="{BB962C8B-B14F-4D97-AF65-F5344CB8AC3E}">
        <p14:creationId xmlns:p14="http://schemas.microsoft.com/office/powerpoint/2010/main" val="125287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375" y="365125"/>
            <a:ext cx="9692425" cy="1325563"/>
          </a:xfrm>
        </p:spPr>
        <p:txBody>
          <a:bodyPr/>
          <a:lstStyle/>
          <a:p>
            <a:r>
              <a:rPr lang="en-GB" b="1" dirty="0" smtClean="0"/>
              <a:t>Legal rights</a:t>
            </a:r>
            <a:endParaRPr lang="en-GB" b="1" dirty="0"/>
          </a:p>
        </p:txBody>
      </p:sp>
      <p:sp>
        <p:nvSpPr>
          <p:cNvPr id="3" name="Content Placeholder 2"/>
          <p:cNvSpPr>
            <a:spLocks noGrp="1"/>
          </p:cNvSpPr>
          <p:nvPr>
            <p:ph sz="quarter" idx="1"/>
          </p:nvPr>
        </p:nvSpPr>
        <p:spPr>
          <a:xfrm>
            <a:off x="1562100" y="1481070"/>
            <a:ext cx="9791700" cy="4695893"/>
          </a:xfrm>
          <a:solidFill>
            <a:schemeClr val="bg1"/>
          </a:solidFill>
          <a:ln>
            <a:solidFill>
              <a:schemeClr val="accent1"/>
            </a:solidFill>
          </a:ln>
        </p:spPr>
        <p:txBody>
          <a:bodyPr>
            <a:normAutofit fontScale="92500" lnSpcReduction="10000"/>
          </a:bodyPr>
          <a:lstStyle/>
          <a:p>
            <a:endParaRPr lang="en-GB" b="1" dirty="0" smtClean="0">
              <a:solidFill>
                <a:schemeClr val="tx2">
                  <a:lumMod val="75000"/>
                </a:schemeClr>
              </a:solidFill>
            </a:endParaRPr>
          </a:p>
          <a:p>
            <a:r>
              <a:rPr lang="en-GB" b="1" dirty="0" smtClean="0">
                <a:solidFill>
                  <a:schemeClr val="tx2">
                    <a:lumMod val="75000"/>
                  </a:schemeClr>
                </a:solidFill>
              </a:rPr>
              <a:t>Is </a:t>
            </a:r>
            <a:r>
              <a:rPr lang="en-GB" b="1" dirty="0" smtClean="0">
                <a:solidFill>
                  <a:schemeClr val="tx2">
                    <a:lumMod val="75000"/>
                  </a:schemeClr>
                </a:solidFill>
              </a:rPr>
              <a:t>this a reality?</a:t>
            </a:r>
          </a:p>
          <a:p>
            <a:r>
              <a:rPr lang="en-GB" b="1" dirty="0" smtClean="0">
                <a:solidFill>
                  <a:schemeClr val="tx2">
                    <a:lumMod val="75000"/>
                  </a:schemeClr>
                </a:solidFill>
              </a:rPr>
              <a:t>The right to treatment- stems from case of Estelle v Gamble (1976). This links to both medical and psychological health.</a:t>
            </a:r>
          </a:p>
          <a:p>
            <a:r>
              <a:rPr lang="en-GB" b="1" dirty="0" smtClean="0">
                <a:solidFill>
                  <a:schemeClr val="tx2">
                    <a:lumMod val="75000"/>
                  </a:schemeClr>
                </a:solidFill>
              </a:rPr>
              <a:t>The right to refuse treatment- can you?</a:t>
            </a:r>
          </a:p>
          <a:p>
            <a:r>
              <a:rPr lang="en-GB" b="1" dirty="0" smtClean="0">
                <a:solidFill>
                  <a:schemeClr val="tx2">
                    <a:lumMod val="75000"/>
                  </a:schemeClr>
                </a:solidFill>
              </a:rPr>
              <a:t>Essential meds for illnesses such as diabetes, No!</a:t>
            </a:r>
          </a:p>
          <a:p>
            <a:r>
              <a:rPr lang="en-GB" b="1" dirty="0" smtClean="0">
                <a:solidFill>
                  <a:schemeClr val="tx2">
                    <a:lumMod val="75000"/>
                  </a:schemeClr>
                </a:solidFill>
              </a:rPr>
              <a:t>Quadriplegic- yes!</a:t>
            </a:r>
          </a:p>
          <a:p>
            <a:r>
              <a:rPr lang="en-GB" b="1" dirty="0" smtClean="0">
                <a:solidFill>
                  <a:schemeClr val="tx2">
                    <a:lumMod val="75000"/>
                  </a:schemeClr>
                </a:solidFill>
              </a:rPr>
              <a:t>Psychoactive drugs- No!</a:t>
            </a:r>
          </a:p>
          <a:p>
            <a:r>
              <a:rPr lang="en-GB" b="1" dirty="0" smtClean="0">
                <a:solidFill>
                  <a:schemeClr val="tx2">
                    <a:lumMod val="75000"/>
                  </a:schemeClr>
                </a:solidFill>
              </a:rPr>
              <a:t>Competency to be executed- Ford v Wainwright (1986)- no right to refuse…</a:t>
            </a:r>
          </a:p>
          <a:p>
            <a:r>
              <a:rPr lang="en-GB" b="1" dirty="0" smtClean="0">
                <a:solidFill>
                  <a:schemeClr val="tx2">
                    <a:lumMod val="75000"/>
                  </a:schemeClr>
                </a:solidFill>
              </a:rPr>
              <a:t>The right to rehabilitation-?????</a:t>
            </a:r>
            <a:endParaRPr lang="en-GB" b="1" dirty="0">
              <a:solidFill>
                <a:schemeClr val="tx2">
                  <a:lumMod val="75000"/>
                </a:schemeClr>
              </a:solidFill>
            </a:endParaRPr>
          </a:p>
        </p:txBody>
      </p:sp>
    </p:spTree>
    <p:extLst>
      <p:ext uri="{BB962C8B-B14F-4D97-AF65-F5344CB8AC3E}">
        <p14:creationId xmlns:p14="http://schemas.microsoft.com/office/powerpoint/2010/main" val="1431024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4862" y="365125"/>
            <a:ext cx="9318938" cy="1325563"/>
          </a:xfrm>
        </p:spPr>
        <p:txBody>
          <a:bodyPr/>
          <a:lstStyle/>
          <a:p>
            <a:r>
              <a:rPr lang="en-GB" b="1" dirty="0" smtClean="0"/>
              <a:t>Recidivism </a:t>
            </a:r>
            <a:endParaRPr lang="en-GB" b="1" dirty="0"/>
          </a:p>
        </p:txBody>
      </p:sp>
      <p:sp>
        <p:nvSpPr>
          <p:cNvPr id="3" name="Content Placeholder 2"/>
          <p:cNvSpPr>
            <a:spLocks noGrp="1"/>
          </p:cNvSpPr>
          <p:nvPr>
            <p:ph sz="quarter" idx="1"/>
          </p:nvPr>
        </p:nvSpPr>
        <p:spPr>
          <a:xfrm>
            <a:off x="1981200" y="1600200"/>
            <a:ext cx="8229600" cy="4447309"/>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Generally </a:t>
            </a:r>
            <a:r>
              <a:rPr lang="en-GB" b="1" dirty="0" smtClean="0">
                <a:solidFill>
                  <a:schemeClr val="tx2">
                    <a:lumMod val="75000"/>
                  </a:schemeClr>
                </a:solidFill>
              </a:rPr>
              <a:t>used as an index of the effectiveness of different judicial sanctions. </a:t>
            </a:r>
          </a:p>
          <a:p>
            <a:r>
              <a:rPr lang="en-GB" b="1" dirty="0" smtClean="0">
                <a:solidFill>
                  <a:schemeClr val="tx2">
                    <a:lumMod val="75000"/>
                  </a:schemeClr>
                </a:solidFill>
              </a:rPr>
              <a:t>Where a sanction is effective the recidivism rate should be low, or at least lower than with alternative sanctions. </a:t>
            </a:r>
          </a:p>
          <a:p>
            <a:r>
              <a:rPr lang="en-GB" b="1" dirty="0" smtClean="0">
                <a:solidFill>
                  <a:schemeClr val="tx2">
                    <a:lumMod val="75000"/>
                  </a:schemeClr>
                </a:solidFill>
              </a:rPr>
              <a:t>Many people who serve prison sentences reoffend.</a:t>
            </a:r>
          </a:p>
          <a:p>
            <a:r>
              <a:rPr lang="en-GB" b="1" dirty="0" smtClean="0">
                <a:solidFill>
                  <a:schemeClr val="tx2">
                    <a:lumMod val="75000"/>
                  </a:schemeClr>
                </a:solidFill>
              </a:rPr>
              <a:t> Morgan (2002) suggests that three quarters of young offenders and about half of adults commit further offences within 2 years of release. </a:t>
            </a:r>
          </a:p>
          <a:p>
            <a:pPr>
              <a:buNone/>
            </a:pPr>
            <a:endParaRPr lang="en-GB" dirty="0"/>
          </a:p>
        </p:txBody>
      </p:sp>
    </p:spTree>
    <p:extLst>
      <p:ext uri="{BB962C8B-B14F-4D97-AF65-F5344CB8AC3E}">
        <p14:creationId xmlns:p14="http://schemas.microsoft.com/office/powerpoint/2010/main" val="254522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1081826"/>
            <a:ext cx="9791700" cy="5095138"/>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Reconviction </a:t>
            </a:r>
            <a:r>
              <a:rPr lang="en-GB" b="1" dirty="0">
                <a:solidFill>
                  <a:schemeClr val="tx2">
                    <a:lumMod val="75000"/>
                  </a:schemeClr>
                </a:solidFill>
              </a:rPr>
              <a:t>rates are stable over time. </a:t>
            </a:r>
            <a:endParaRPr lang="en-GB" b="1" dirty="0" smtClean="0">
              <a:solidFill>
                <a:schemeClr val="tx2">
                  <a:lumMod val="75000"/>
                </a:schemeClr>
              </a:solidFill>
            </a:endParaRPr>
          </a:p>
          <a:p>
            <a:r>
              <a:rPr lang="en-GB" b="1" dirty="0" smtClean="0">
                <a:solidFill>
                  <a:schemeClr val="tx2">
                    <a:lumMod val="75000"/>
                  </a:schemeClr>
                </a:solidFill>
              </a:rPr>
              <a:t>Bottomley </a:t>
            </a:r>
            <a:r>
              <a:rPr lang="en-GB" b="1" dirty="0">
                <a:solidFill>
                  <a:schemeClr val="tx2">
                    <a:lumMod val="75000"/>
                  </a:schemeClr>
                </a:solidFill>
              </a:rPr>
              <a:t>and Pease(1986) found that the reconviction rate in the UK ran at 60 per cent throughout the </a:t>
            </a:r>
            <a:r>
              <a:rPr lang="en-GB" b="1" dirty="0" smtClean="0">
                <a:solidFill>
                  <a:schemeClr val="tx2">
                    <a:lumMod val="75000"/>
                  </a:schemeClr>
                </a:solidFill>
              </a:rPr>
              <a:t>1970`s and 1980`s</a:t>
            </a:r>
            <a:r>
              <a:rPr lang="en-GB" b="1" dirty="0">
                <a:solidFill>
                  <a:schemeClr val="tx2">
                    <a:lumMod val="75000"/>
                  </a:schemeClr>
                </a:solidFill>
              </a:rPr>
              <a:t>, and </a:t>
            </a:r>
            <a:r>
              <a:rPr lang="en-GB" b="1" dirty="0" err="1">
                <a:solidFill>
                  <a:schemeClr val="tx2">
                    <a:lumMod val="75000"/>
                  </a:schemeClr>
                </a:solidFill>
              </a:rPr>
              <a:t>Zamble</a:t>
            </a:r>
            <a:r>
              <a:rPr lang="en-GB" b="1" dirty="0">
                <a:solidFill>
                  <a:schemeClr val="tx2">
                    <a:lumMod val="75000"/>
                  </a:schemeClr>
                </a:solidFill>
              </a:rPr>
              <a:t> (1990) reports a similar picture in Canada.</a:t>
            </a:r>
          </a:p>
          <a:p>
            <a:r>
              <a:rPr lang="en-GB" b="1" dirty="0">
                <a:solidFill>
                  <a:schemeClr val="tx2">
                    <a:lumMod val="75000"/>
                  </a:schemeClr>
                </a:solidFill>
              </a:rPr>
              <a:t>Smith et al (2002): reviewed 100+ studies looking at the relationship between reoffending, length of sentence and the use of prison vs. non-custodial sentences. </a:t>
            </a:r>
            <a:endParaRPr lang="en-GB" b="1" dirty="0" smtClean="0">
              <a:solidFill>
                <a:schemeClr val="tx2">
                  <a:lumMod val="75000"/>
                </a:schemeClr>
              </a:solidFill>
            </a:endParaRPr>
          </a:p>
          <a:p>
            <a:r>
              <a:rPr lang="en-GB" b="1" dirty="0" smtClean="0">
                <a:solidFill>
                  <a:schemeClr val="tx2">
                    <a:lumMod val="75000"/>
                  </a:schemeClr>
                </a:solidFill>
              </a:rPr>
              <a:t>They </a:t>
            </a:r>
            <a:r>
              <a:rPr lang="en-GB" b="1" dirty="0">
                <a:solidFill>
                  <a:schemeClr val="tx2">
                    <a:lumMod val="75000"/>
                  </a:schemeClr>
                </a:solidFill>
              </a:rPr>
              <a:t>found that the recidivism rate following imprisonment was no lower than for non-custodial sentencing and that longer prison terms did not lower the risk of reoffending.</a:t>
            </a:r>
          </a:p>
          <a:p>
            <a:endParaRPr lang="en-GB" b="1" dirty="0">
              <a:solidFill>
                <a:schemeClr val="tx2">
                  <a:lumMod val="75000"/>
                </a:schemeClr>
              </a:solidFill>
            </a:endParaRPr>
          </a:p>
        </p:txBody>
      </p:sp>
    </p:spTree>
    <p:extLst>
      <p:ext uri="{BB962C8B-B14F-4D97-AF65-F5344CB8AC3E}">
        <p14:creationId xmlns:p14="http://schemas.microsoft.com/office/powerpoint/2010/main" val="2960553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2135" y="365125"/>
            <a:ext cx="9241665" cy="1325563"/>
          </a:xfrm>
        </p:spPr>
        <p:txBody>
          <a:bodyPr>
            <a:normAutofit/>
          </a:bodyPr>
          <a:lstStyle/>
          <a:p>
            <a:r>
              <a:rPr lang="en-GB" b="1" dirty="0"/>
              <a:t>What  does this tell us?</a:t>
            </a:r>
          </a:p>
        </p:txBody>
      </p:sp>
      <p:sp>
        <p:nvSpPr>
          <p:cNvPr id="3" name="Content Placeholder 2"/>
          <p:cNvSpPr>
            <a:spLocks noGrp="1"/>
          </p:cNvSpPr>
          <p:nvPr>
            <p:ph sz="quarter" idx="1"/>
          </p:nvPr>
        </p:nvSpPr>
        <p:spPr>
          <a:xfrm>
            <a:off x="2292438" y="1737090"/>
            <a:ext cx="8834907" cy="4251587"/>
          </a:xfrm>
          <a:solidFill>
            <a:schemeClr val="bg1"/>
          </a:solidFill>
          <a:ln>
            <a:solidFill>
              <a:schemeClr val="accent1"/>
            </a:solidFill>
          </a:ln>
        </p:spPr>
        <p:txBody>
          <a:bodyPr>
            <a:normAutofit lnSpcReduction="10000"/>
          </a:bodyPr>
          <a:lstStyle/>
          <a:p>
            <a:endParaRPr lang="en-GB" dirty="0" smtClean="0"/>
          </a:p>
          <a:p>
            <a:r>
              <a:rPr lang="en-GB" b="1" dirty="0" smtClean="0">
                <a:solidFill>
                  <a:schemeClr val="tx2">
                    <a:lumMod val="75000"/>
                  </a:schemeClr>
                </a:solidFill>
              </a:rPr>
              <a:t>Recidivism </a:t>
            </a:r>
            <a:r>
              <a:rPr lang="en-GB" b="1" dirty="0" smtClean="0">
                <a:solidFill>
                  <a:schemeClr val="tx2">
                    <a:lumMod val="75000"/>
                  </a:schemeClr>
                </a:solidFill>
              </a:rPr>
              <a:t>research does not support the idea that prison is any more effective than other sanctions. </a:t>
            </a:r>
          </a:p>
          <a:p>
            <a:r>
              <a:rPr lang="en-GB" b="1" dirty="0" smtClean="0">
                <a:solidFill>
                  <a:schemeClr val="tx2">
                    <a:lumMod val="75000"/>
                  </a:schemeClr>
                </a:solidFill>
              </a:rPr>
              <a:t>Some researchers suggested that the opposite may be true: that a prison may act as a ‘college of crime’.</a:t>
            </a:r>
          </a:p>
          <a:p>
            <a:r>
              <a:rPr lang="en-GB" b="1" dirty="0" smtClean="0">
                <a:solidFill>
                  <a:schemeClr val="tx2">
                    <a:lumMod val="75000"/>
                  </a:schemeClr>
                </a:solidFill>
              </a:rPr>
              <a:t> This does not appear to be true either. </a:t>
            </a:r>
          </a:p>
          <a:p>
            <a:r>
              <a:rPr lang="en-GB" b="1" dirty="0" smtClean="0">
                <a:solidFill>
                  <a:schemeClr val="tx2">
                    <a:lumMod val="75000"/>
                  </a:schemeClr>
                </a:solidFill>
              </a:rPr>
              <a:t>Farrington and Walker (1981), compared the recidivism rates of first offenders given probation or suspended sentences with those fined or imprisoned. The latter group was slightly less likely to reoffend. </a:t>
            </a:r>
          </a:p>
        </p:txBody>
      </p:sp>
    </p:spTree>
    <p:extLst>
      <p:ext uri="{BB962C8B-B14F-4D97-AF65-F5344CB8AC3E}">
        <p14:creationId xmlns:p14="http://schemas.microsoft.com/office/powerpoint/2010/main" val="2373635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gn="ctr">
              <a:buNone/>
            </a:pPr>
            <a:endParaRPr lang="en-GB" dirty="0" smtClean="0"/>
          </a:p>
          <a:p>
            <a:pPr marL="0" indent="0" algn="ctr">
              <a:buNone/>
            </a:pPr>
            <a:endParaRPr lang="en-GB" dirty="0"/>
          </a:p>
          <a:p>
            <a:pPr marL="0" indent="0" algn="ctr">
              <a:buNone/>
            </a:pPr>
            <a:endParaRPr lang="en-GB" dirty="0" smtClean="0"/>
          </a:p>
          <a:p>
            <a:pPr marL="0" indent="0" algn="ctr">
              <a:buNone/>
            </a:pPr>
            <a:endParaRPr lang="en-GB" dirty="0"/>
          </a:p>
          <a:p>
            <a:pPr marL="0" indent="0" algn="ctr">
              <a:buNone/>
            </a:pPr>
            <a:endParaRPr lang="en-GB" dirty="0" smtClean="0">
              <a:hlinkClick r:id="rId2"/>
            </a:endParaRPr>
          </a:p>
          <a:p>
            <a:pPr marL="0" indent="0" algn="ctr">
              <a:buNone/>
            </a:pPr>
            <a:endParaRPr lang="en-GB" dirty="0">
              <a:hlinkClick r:id="rId2"/>
            </a:endParaRPr>
          </a:p>
          <a:p>
            <a:pPr marL="0" indent="0" algn="ctr">
              <a:buNone/>
            </a:pPr>
            <a:endParaRPr lang="en-GB" dirty="0" smtClean="0">
              <a:hlinkClick r:id="rId2"/>
            </a:endParaRPr>
          </a:p>
          <a:p>
            <a:pPr marL="0" indent="0" algn="ctr">
              <a:buNone/>
            </a:pPr>
            <a:r>
              <a:rPr lang="en-GB" dirty="0" smtClean="0">
                <a:hlinkClick r:id="rId2"/>
              </a:rPr>
              <a:t>Norway prison system effectiveness</a:t>
            </a:r>
            <a:endParaRPr lang="en-GB" dirty="0" smtClean="0"/>
          </a:p>
          <a:p>
            <a:pPr marL="0" indent="0" algn="ctr">
              <a:buNone/>
            </a:pPr>
            <a:endParaRPr lang="en-GB" dirty="0"/>
          </a:p>
        </p:txBody>
      </p:sp>
      <p:sp>
        <p:nvSpPr>
          <p:cNvPr id="3" name="Title 2"/>
          <p:cNvSpPr>
            <a:spLocks noGrp="1"/>
          </p:cNvSpPr>
          <p:nvPr>
            <p:ph type="title"/>
          </p:nvPr>
        </p:nvSpPr>
        <p:spPr>
          <a:xfrm>
            <a:off x="1943100" y="1269134"/>
            <a:ext cx="9029700" cy="1325563"/>
          </a:xfrm>
        </p:spPr>
        <p:txBody>
          <a:bodyPr>
            <a:normAutofit fontScale="90000"/>
          </a:bodyPr>
          <a:lstStyle/>
          <a:p>
            <a:pPr algn="ctr"/>
            <a:r>
              <a:rPr lang="en-GB" b="1" dirty="0"/>
              <a:t>So imprisonment doesn’t obviously make a difference to reoffending one way or the </a:t>
            </a:r>
            <a:r>
              <a:rPr lang="en-GB" b="1" dirty="0" smtClean="0"/>
              <a:t>other</a:t>
            </a:r>
            <a:r>
              <a:rPr lang="en-GB" b="1" dirty="0"/>
              <a:t>?</a:t>
            </a:r>
            <a:br>
              <a:rPr lang="en-GB" b="1" dirty="0"/>
            </a:br>
            <a:r>
              <a:rPr lang="en-GB" dirty="0"/>
              <a:t/>
            </a:r>
            <a:br>
              <a:rPr lang="en-GB" dirty="0"/>
            </a:br>
            <a:r>
              <a:rPr lang="en-GB" dirty="0"/>
              <a:t/>
            </a:r>
            <a:br>
              <a:rPr lang="en-GB" dirty="0"/>
            </a:br>
            <a:endParaRPr lang="en-GB" dirty="0"/>
          </a:p>
        </p:txBody>
      </p:sp>
      <p:pic>
        <p:nvPicPr>
          <p:cNvPr id="5" name="Picture 4"/>
          <p:cNvPicPr>
            <a:picLocks noChangeAspect="1"/>
          </p:cNvPicPr>
          <p:nvPr/>
        </p:nvPicPr>
        <p:blipFill>
          <a:blip r:embed="rId3"/>
          <a:stretch>
            <a:fillRect/>
          </a:stretch>
        </p:blipFill>
        <p:spPr>
          <a:xfrm>
            <a:off x="3633787" y="2109354"/>
            <a:ext cx="5648325" cy="3096491"/>
          </a:xfrm>
          <a:prstGeom prst="rect">
            <a:avLst/>
          </a:prstGeom>
        </p:spPr>
      </p:pic>
    </p:spTree>
    <p:extLst>
      <p:ext uri="{BB962C8B-B14F-4D97-AF65-F5344CB8AC3E}">
        <p14:creationId xmlns:p14="http://schemas.microsoft.com/office/powerpoint/2010/main" val="2907509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1831" y="365125"/>
            <a:ext cx="10038496" cy="1325563"/>
          </a:xfrm>
        </p:spPr>
        <p:txBody>
          <a:bodyPr>
            <a:noAutofit/>
          </a:bodyPr>
          <a:lstStyle/>
          <a:p>
            <a:r>
              <a:rPr lang="en-GB" b="1" dirty="0"/>
              <a:t>Why doesn’t prison prevent reoffending?</a:t>
            </a:r>
          </a:p>
        </p:txBody>
      </p:sp>
      <p:sp>
        <p:nvSpPr>
          <p:cNvPr id="3" name="Content Placeholder 2"/>
          <p:cNvSpPr>
            <a:spLocks noGrp="1"/>
          </p:cNvSpPr>
          <p:nvPr>
            <p:ph sz="quarter" idx="1"/>
          </p:nvPr>
        </p:nvSpPr>
        <p:spPr>
          <a:xfrm>
            <a:off x="1981200" y="1787236"/>
            <a:ext cx="8579476" cy="4240077"/>
          </a:xfrm>
          <a:solidFill>
            <a:schemeClr val="bg1"/>
          </a:solidFill>
          <a:ln>
            <a:solidFill>
              <a:schemeClr val="accent1"/>
            </a:solidFill>
          </a:ln>
        </p:spPr>
        <p:txBody>
          <a:bodyPr>
            <a:normAutofit lnSpcReduction="10000"/>
          </a:bodyPr>
          <a:lstStyle/>
          <a:p>
            <a:r>
              <a:rPr lang="en-GB" b="1" dirty="0" smtClean="0">
                <a:solidFill>
                  <a:schemeClr val="tx2">
                    <a:lumMod val="75000"/>
                  </a:schemeClr>
                </a:solidFill>
              </a:rPr>
              <a:t>The common sense view - it represents an unpleasant consequence that should deter the potential offender and motivate the imprisoned offender to act differently upon release. </a:t>
            </a:r>
          </a:p>
          <a:p>
            <a:r>
              <a:rPr lang="en-GB" b="1" dirty="0" smtClean="0">
                <a:solidFill>
                  <a:schemeClr val="tx2">
                    <a:lumMod val="75000"/>
                  </a:schemeClr>
                </a:solidFill>
              </a:rPr>
              <a:t>This view assumes that the offender is a rational agent who makes a free decision to commit an offence after weighing up the potential costs and benefits of doing so.</a:t>
            </a:r>
          </a:p>
          <a:p>
            <a:r>
              <a:rPr lang="en-GB" b="1" dirty="0" smtClean="0">
                <a:solidFill>
                  <a:schemeClr val="tx2">
                    <a:lumMod val="75000"/>
                  </a:schemeClr>
                </a:solidFill>
              </a:rPr>
              <a:t>But…this is not necessarily the case: </a:t>
            </a:r>
          </a:p>
          <a:p>
            <a:pPr lvl="1"/>
            <a:r>
              <a:rPr lang="en-GB" b="1" dirty="0" smtClean="0">
                <a:solidFill>
                  <a:schemeClr val="tx2">
                    <a:lumMod val="75000"/>
                  </a:schemeClr>
                </a:solidFill>
              </a:rPr>
              <a:t> e.g. Alcohol/Substance abuse</a:t>
            </a:r>
            <a:endParaRPr lang="en-GB" b="1" dirty="0">
              <a:solidFill>
                <a:schemeClr val="tx2">
                  <a:lumMod val="75000"/>
                </a:schemeClr>
              </a:solidFill>
            </a:endParaRPr>
          </a:p>
        </p:txBody>
      </p:sp>
    </p:spTree>
    <p:extLst>
      <p:ext uri="{BB962C8B-B14F-4D97-AF65-F5344CB8AC3E}">
        <p14:creationId xmlns:p14="http://schemas.microsoft.com/office/powerpoint/2010/main" val="3857934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p:cNvSpPr>
            <a:spLocks noGrp="1"/>
          </p:cNvSpPr>
          <p:nvPr>
            <p:ph type="title"/>
          </p:nvPr>
        </p:nvSpPr>
        <p:spPr>
          <a:xfrm>
            <a:off x="2099256" y="365125"/>
            <a:ext cx="9254544" cy="1325563"/>
          </a:xfrm>
        </p:spPr>
        <p:txBody>
          <a:bodyPr/>
          <a:lstStyle/>
          <a:p>
            <a:pPr eaLnBrk="1" hangingPunct="1"/>
            <a:r>
              <a:rPr lang="en-GB" b="1" dirty="0" smtClean="0">
                <a:cs typeface="Tunga" pitchFamily="34" charset="0"/>
              </a:rPr>
              <a:t>Rehabilitation (reform)</a:t>
            </a:r>
          </a:p>
        </p:txBody>
      </p:sp>
      <p:sp>
        <p:nvSpPr>
          <p:cNvPr id="3" name="Content Placeholder 2"/>
          <p:cNvSpPr>
            <a:spLocks noGrp="1"/>
          </p:cNvSpPr>
          <p:nvPr>
            <p:ph sz="quarter" idx="1"/>
          </p:nvPr>
        </p:nvSpPr>
        <p:spPr>
          <a:xfrm>
            <a:off x="1876426" y="1463675"/>
            <a:ext cx="8272126" cy="4724400"/>
          </a:xfrm>
          <a:prstGeom prst="rect">
            <a:avLst/>
          </a:prstGeom>
          <a:solidFill>
            <a:schemeClr val="bg1"/>
          </a:solidFill>
          <a:ln>
            <a:solidFill>
              <a:schemeClr val="accent1"/>
            </a:solidFill>
          </a:ln>
        </p:spPr>
        <p:txBody>
          <a:bodyPr>
            <a:normAutofit fontScale="92500" lnSpcReduction="10000"/>
          </a:bodyPr>
          <a:lstStyle/>
          <a:p>
            <a:pPr marL="457200" indent="-457200">
              <a:buClr>
                <a:schemeClr val="accent5"/>
              </a:buClr>
              <a:defRPr/>
            </a:pPr>
            <a:endParaRPr lang="en-GB" dirty="0" smtClean="0"/>
          </a:p>
          <a:p>
            <a:pPr marL="457200" indent="-457200">
              <a:buClr>
                <a:schemeClr val="accent5"/>
              </a:buClr>
              <a:defRPr/>
            </a:pPr>
            <a:r>
              <a:rPr lang="en-GB" b="1" dirty="0" smtClean="0">
                <a:solidFill>
                  <a:schemeClr val="tx2">
                    <a:lumMod val="75000"/>
                  </a:schemeClr>
                </a:solidFill>
              </a:rPr>
              <a:t>The </a:t>
            </a:r>
            <a:r>
              <a:rPr lang="en-GB" b="1" dirty="0">
                <a:solidFill>
                  <a:schemeClr val="tx2">
                    <a:lumMod val="75000"/>
                  </a:schemeClr>
                </a:solidFill>
              </a:rPr>
              <a:t>experience of punishment leads to the offender becoming a ‘changed’ individual such that they will not reoffend.</a:t>
            </a:r>
          </a:p>
          <a:p>
            <a:pPr marL="457200" indent="-457200">
              <a:buClr>
                <a:schemeClr val="accent5"/>
              </a:buClr>
              <a:defRPr/>
            </a:pPr>
            <a:r>
              <a:rPr lang="en-GB" b="1" dirty="0">
                <a:solidFill>
                  <a:schemeClr val="tx2">
                    <a:lumMod val="75000"/>
                  </a:schemeClr>
                </a:solidFill>
              </a:rPr>
              <a:t>Effective programmes required in prisons.</a:t>
            </a:r>
          </a:p>
          <a:p>
            <a:pPr marL="457200" indent="-457200">
              <a:buClr>
                <a:schemeClr val="accent5"/>
              </a:buClr>
              <a:defRPr/>
            </a:pPr>
            <a:r>
              <a:rPr lang="en-GB" b="1" dirty="0">
                <a:solidFill>
                  <a:schemeClr val="tx2">
                    <a:lumMod val="75000"/>
                  </a:schemeClr>
                </a:solidFill>
              </a:rPr>
              <a:t>Various schemes: Short sharp shock,</a:t>
            </a:r>
          </a:p>
          <a:p>
            <a:pPr marL="0" indent="0">
              <a:buClr>
                <a:schemeClr val="accent5"/>
              </a:buClr>
              <a:buNone/>
              <a:defRPr/>
            </a:pPr>
            <a:r>
              <a:rPr lang="en-GB" b="1" dirty="0">
                <a:solidFill>
                  <a:schemeClr val="tx2">
                    <a:lumMod val="75000"/>
                  </a:schemeClr>
                </a:solidFill>
              </a:rPr>
              <a:t>     boot camps, H.I.T. regime, </a:t>
            </a:r>
            <a:r>
              <a:rPr lang="en-GB" b="1" dirty="0" smtClean="0">
                <a:solidFill>
                  <a:schemeClr val="tx2">
                    <a:lumMod val="75000"/>
                  </a:schemeClr>
                </a:solidFill>
              </a:rPr>
              <a:t>MCTC,</a:t>
            </a:r>
            <a:endParaRPr lang="en-GB" b="1" dirty="0">
              <a:solidFill>
                <a:schemeClr val="tx2">
                  <a:lumMod val="75000"/>
                </a:schemeClr>
              </a:solidFill>
            </a:endParaRPr>
          </a:p>
          <a:p>
            <a:pPr marL="0" indent="0">
              <a:buClr>
                <a:schemeClr val="accent5"/>
              </a:buClr>
              <a:buNone/>
              <a:defRPr/>
            </a:pPr>
            <a:r>
              <a:rPr lang="en-GB" b="1" dirty="0">
                <a:solidFill>
                  <a:schemeClr val="tx2">
                    <a:lumMod val="75000"/>
                  </a:schemeClr>
                </a:solidFill>
              </a:rPr>
              <a:t>     </a:t>
            </a:r>
            <a:r>
              <a:rPr lang="en-GB" b="1" dirty="0" err="1" smtClean="0">
                <a:solidFill>
                  <a:schemeClr val="tx2">
                    <a:lumMod val="75000"/>
                  </a:schemeClr>
                </a:solidFill>
              </a:rPr>
              <a:t>Supermax</a:t>
            </a:r>
            <a:r>
              <a:rPr lang="en-GB" b="1" dirty="0" smtClean="0">
                <a:solidFill>
                  <a:schemeClr val="tx2">
                    <a:lumMod val="75000"/>
                  </a:schemeClr>
                </a:solidFill>
              </a:rPr>
              <a:t> </a:t>
            </a:r>
            <a:r>
              <a:rPr lang="en-GB" b="1" dirty="0">
                <a:solidFill>
                  <a:schemeClr val="tx2">
                    <a:lumMod val="75000"/>
                  </a:schemeClr>
                </a:solidFill>
              </a:rPr>
              <a:t>prisons.</a:t>
            </a:r>
          </a:p>
          <a:p>
            <a:pPr marL="0" indent="0">
              <a:buClr>
                <a:schemeClr val="accent5"/>
              </a:buClr>
              <a:buNone/>
              <a:defRPr/>
            </a:pPr>
            <a:endParaRPr lang="en-GB" b="1" dirty="0">
              <a:solidFill>
                <a:schemeClr val="tx2">
                  <a:lumMod val="75000"/>
                </a:schemeClr>
              </a:solidFill>
            </a:endParaRPr>
          </a:p>
          <a:p>
            <a:pPr>
              <a:buClr>
                <a:schemeClr val="accent5"/>
              </a:buClr>
              <a:defRPr/>
            </a:pPr>
            <a:r>
              <a:rPr lang="en-GB" b="1" dirty="0">
                <a:solidFill>
                  <a:schemeClr val="tx2">
                    <a:lumMod val="75000"/>
                  </a:schemeClr>
                </a:solidFill>
              </a:rPr>
              <a:t>  See Colchester Military Correction Training  </a:t>
            </a:r>
          </a:p>
          <a:p>
            <a:pPr marL="0" indent="0">
              <a:buClr>
                <a:schemeClr val="accent5"/>
              </a:buClr>
              <a:buNone/>
              <a:defRPr/>
            </a:pPr>
            <a:r>
              <a:rPr lang="en-GB" b="1" dirty="0">
                <a:solidFill>
                  <a:schemeClr val="tx2">
                    <a:lumMod val="75000"/>
                  </a:schemeClr>
                </a:solidFill>
              </a:rPr>
              <a:t>     Centre.</a:t>
            </a:r>
          </a:p>
          <a:p>
            <a:pPr marL="0" indent="0">
              <a:buClr>
                <a:schemeClr val="accent5"/>
              </a:buClr>
              <a:buNone/>
              <a:defRPr/>
            </a:pPr>
            <a:endParaRPr lang="en-GB" dirty="0"/>
          </a:p>
        </p:txBody>
      </p:sp>
      <p:pic>
        <p:nvPicPr>
          <p:cNvPr id="19460" name="Picture 3" descr="change.bmp"/>
          <p:cNvPicPr>
            <a:picLocks noChangeAspect="1"/>
          </p:cNvPicPr>
          <p:nvPr/>
        </p:nvPicPr>
        <p:blipFill>
          <a:blip r:embed="rId3" cstate="print"/>
          <a:srcRect/>
          <a:stretch>
            <a:fillRect/>
          </a:stretch>
        </p:blipFill>
        <p:spPr bwMode="auto">
          <a:xfrm>
            <a:off x="9115425" y="2889402"/>
            <a:ext cx="2750993" cy="2064220"/>
          </a:xfrm>
          <a:prstGeom prst="rect">
            <a:avLst/>
          </a:prstGeom>
          <a:noFill/>
          <a:ln w="9525">
            <a:solidFill>
              <a:schemeClr val="accent1"/>
            </a:solidFill>
            <a:miter lim="800000"/>
            <a:headEnd/>
            <a:tailEnd/>
          </a:ln>
        </p:spPr>
      </p:pic>
    </p:spTree>
    <p:extLst>
      <p:ext uri="{BB962C8B-B14F-4D97-AF65-F5344CB8AC3E}">
        <p14:creationId xmlns:p14="http://schemas.microsoft.com/office/powerpoint/2010/main" val="4054686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wipe(down)">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wipe(down)">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267494"/>
            <a:ext cx="8825345" cy="1001266"/>
          </a:xfrm>
        </p:spPr>
        <p:txBody>
          <a:bodyPr/>
          <a:lstStyle/>
          <a:p>
            <a:r>
              <a:rPr lang="en-GB" b="1" dirty="0" smtClean="0"/>
              <a:t>The </a:t>
            </a:r>
            <a:r>
              <a:rPr lang="en-GB" b="1" dirty="0"/>
              <a:t>P</a:t>
            </a:r>
            <a:r>
              <a:rPr lang="en-GB" b="1" dirty="0" smtClean="0"/>
              <a:t>sychological </a:t>
            </a:r>
            <a:r>
              <a:rPr lang="en-GB" b="1" dirty="0"/>
              <a:t>A</a:t>
            </a:r>
            <a:r>
              <a:rPr lang="en-GB" b="1" dirty="0" smtClean="0"/>
              <a:t>rgument</a:t>
            </a:r>
            <a:endParaRPr lang="en-GB" b="1" dirty="0"/>
          </a:p>
        </p:txBody>
      </p:sp>
      <p:sp>
        <p:nvSpPr>
          <p:cNvPr id="3" name="Content Placeholder 2"/>
          <p:cNvSpPr>
            <a:spLocks noGrp="1"/>
          </p:cNvSpPr>
          <p:nvPr>
            <p:ph sz="quarter" idx="1"/>
          </p:nvPr>
        </p:nvSpPr>
        <p:spPr>
          <a:xfrm>
            <a:off x="1777285" y="1484784"/>
            <a:ext cx="9105363" cy="4970024"/>
          </a:xfrm>
          <a:solidFill>
            <a:schemeClr val="bg1"/>
          </a:solidFill>
          <a:ln>
            <a:solidFill>
              <a:schemeClr val="accent1"/>
            </a:solidFill>
          </a:ln>
        </p:spPr>
        <p:txBody>
          <a:bodyPr>
            <a:normAutofit/>
          </a:bodyPr>
          <a:lstStyle/>
          <a:p>
            <a:r>
              <a:rPr lang="en-GB" b="1" dirty="0">
                <a:solidFill>
                  <a:schemeClr val="tx2">
                    <a:lumMod val="75000"/>
                  </a:schemeClr>
                </a:solidFill>
              </a:rPr>
              <a:t>P</a:t>
            </a:r>
            <a:r>
              <a:rPr lang="en-GB" b="1" dirty="0" smtClean="0">
                <a:solidFill>
                  <a:schemeClr val="tx2">
                    <a:lumMod val="75000"/>
                  </a:schemeClr>
                </a:solidFill>
              </a:rPr>
              <a:t>rison </a:t>
            </a:r>
            <a:r>
              <a:rPr lang="en-GB" b="1" i="1" dirty="0" smtClean="0">
                <a:solidFill>
                  <a:schemeClr val="tx2">
                    <a:lumMod val="75000"/>
                  </a:schemeClr>
                </a:solidFill>
              </a:rPr>
              <a:t>could work but doesn’t </a:t>
            </a:r>
            <a:r>
              <a:rPr lang="en-GB" b="1" dirty="0" smtClean="0">
                <a:solidFill>
                  <a:schemeClr val="tx2">
                    <a:lumMod val="75000"/>
                  </a:schemeClr>
                </a:solidFill>
              </a:rPr>
              <a:t>because it </a:t>
            </a:r>
            <a:r>
              <a:rPr lang="en-GB" b="1" i="1" dirty="0" smtClean="0">
                <a:solidFill>
                  <a:schemeClr val="tx2">
                    <a:lumMod val="75000"/>
                  </a:schemeClr>
                </a:solidFill>
              </a:rPr>
              <a:t>does not conform sufficiently to the principles of learning theory</a:t>
            </a:r>
            <a:r>
              <a:rPr lang="en-GB" b="1" dirty="0" smtClean="0">
                <a:solidFill>
                  <a:schemeClr val="tx2">
                    <a:lumMod val="75000"/>
                  </a:schemeClr>
                </a:solidFill>
              </a:rPr>
              <a:t>. </a:t>
            </a:r>
          </a:p>
          <a:p>
            <a:r>
              <a:rPr lang="en-GB" b="1" dirty="0" smtClean="0">
                <a:solidFill>
                  <a:schemeClr val="tx2">
                    <a:lumMod val="75000"/>
                  </a:schemeClr>
                </a:solidFill>
              </a:rPr>
              <a:t>Behaviourist`s would argue that punishment is effective  only under specific conditions: </a:t>
            </a:r>
          </a:p>
          <a:p>
            <a:r>
              <a:rPr lang="en-GB" b="1" dirty="0">
                <a:solidFill>
                  <a:srgbClr val="FF0000"/>
                </a:solidFill>
              </a:rPr>
              <a:t>P</a:t>
            </a:r>
            <a:r>
              <a:rPr lang="en-GB" b="1" dirty="0" smtClean="0">
                <a:solidFill>
                  <a:srgbClr val="FF0000"/>
                </a:solidFill>
              </a:rPr>
              <a:t>robable</a:t>
            </a:r>
            <a:r>
              <a:rPr lang="en-GB" b="1" dirty="0" smtClean="0">
                <a:solidFill>
                  <a:schemeClr val="tx2">
                    <a:lumMod val="75000"/>
                  </a:schemeClr>
                </a:solidFill>
              </a:rPr>
              <a:t> (i.e. it must follow the behaviour), </a:t>
            </a:r>
          </a:p>
          <a:p>
            <a:r>
              <a:rPr lang="en-GB" b="1" dirty="0">
                <a:solidFill>
                  <a:srgbClr val="FF0000"/>
                </a:solidFill>
              </a:rPr>
              <a:t>P</a:t>
            </a:r>
            <a:r>
              <a:rPr lang="en-GB" b="1" dirty="0" smtClean="0">
                <a:solidFill>
                  <a:srgbClr val="FF0000"/>
                </a:solidFill>
              </a:rPr>
              <a:t>rompt </a:t>
            </a:r>
            <a:r>
              <a:rPr lang="en-GB" b="1" dirty="0" smtClean="0">
                <a:solidFill>
                  <a:schemeClr val="tx2">
                    <a:lumMod val="75000"/>
                  </a:schemeClr>
                </a:solidFill>
              </a:rPr>
              <a:t>(i.e. must follow the targeted behaviour with minimal delay) and </a:t>
            </a:r>
          </a:p>
          <a:p>
            <a:r>
              <a:rPr lang="en-GB" b="1" dirty="0">
                <a:solidFill>
                  <a:srgbClr val="FF0000"/>
                </a:solidFill>
              </a:rPr>
              <a:t>A</a:t>
            </a:r>
            <a:r>
              <a:rPr lang="en-GB" b="1" dirty="0" smtClean="0">
                <a:solidFill>
                  <a:srgbClr val="FF0000"/>
                </a:solidFill>
              </a:rPr>
              <a:t>versive</a:t>
            </a:r>
            <a:r>
              <a:rPr lang="en-GB" b="1" dirty="0" smtClean="0">
                <a:solidFill>
                  <a:schemeClr val="tx2">
                    <a:lumMod val="75000"/>
                  </a:schemeClr>
                </a:solidFill>
              </a:rPr>
              <a:t> (i.e. it must be genuinely unpleasant). </a:t>
            </a:r>
          </a:p>
          <a:p>
            <a:r>
              <a:rPr lang="en-GB" b="1" dirty="0" smtClean="0">
                <a:solidFill>
                  <a:schemeClr val="tx2">
                    <a:lumMod val="75000"/>
                  </a:schemeClr>
                </a:solidFill>
              </a:rPr>
              <a:t>In the case of imprisonment, these conditions are frequently not met.</a:t>
            </a:r>
            <a:endParaRPr lang="en-GB" b="1" dirty="0">
              <a:solidFill>
                <a:schemeClr val="tx2">
                  <a:lumMod val="75000"/>
                </a:schemeClr>
              </a:solidFill>
            </a:endParaRPr>
          </a:p>
        </p:txBody>
      </p:sp>
    </p:spTree>
    <p:extLst>
      <p:ext uri="{BB962C8B-B14F-4D97-AF65-F5344CB8AC3E}">
        <p14:creationId xmlns:p14="http://schemas.microsoft.com/office/powerpoint/2010/main" val="3441974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8045" y="365125"/>
            <a:ext cx="9125755" cy="1325563"/>
          </a:xfrm>
        </p:spPr>
        <p:txBody>
          <a:bodyPr/>
          <a:lstStyle/>
          <a:p>
            <a:r>
              <a:rPr lang="en-GB" b="1" dirty="0" smtClean="0"/>
              <a:t>Therefore...</a:t>
            </a:r>
            <a:endParaRPr lang="en-GB" b="1" dirty="0"/>
          </a:p>
        </p:txBody>
      </p:sp>
      <p:sp>
        <p:nvSpPr>
          <p:cNvPr id="3" name="Content Placeholder 2"/>
          <p:cNvSpPr>
            <a:spLocks noGrp="1"/>
          </p:cNvSpPr>
          <p:nvPr>
            <p:ph sz="quarter" idx="1"/>
          </p:nvPr>
        </p:nvSpPr>
        <p:spPr>
          <a:xfrm>
            <a:off x="1764405" y="1700808"/>
            <a:ext cx="8718997" cy="4300747"/>
          </a:xfrm>
          <a:solidFill>
            <a:schemeClr val="bg1"/>
          </a:solidFill>
          <a:ln>
            <a:solidFill>
              <a:schemeClr val="accent1"/>
            </a:solidFill>
          </a:ln>
        </p:spPr>
        <p:txBody>
          <a:bodyPr>
            <a:normAutofit/>
          </a:bodyPr>
          <a:lstStyle/>
          <a:p>
            <a:r>
              <a:rPr lang="en-GB" b="1" dirty="0" smtClean="0">
                <a:solidFill>
                  <a:schemeClr val="tx2">
                    <a:lumMod val="75000"/>
                  </a:schemeClr>
                </a:solidFill>
              </a:rPr>
              <a:t>1. Many crimes are not solved and so, punishment may not be probable. </a:t>
            </a:r>
          </a:p>
          <a:p>
            <a:r>
              <a:rPr lang="en-GB" b="1" dirty="0" smtClean="0">
                <a:solidFill>
                  <a:schemeClr val="tx2">
                    <a:lumMod val="75000"/>
                  </a:schemeClr>
                </a:solidFill>
              </a:rPr>
              <a:t>2. Even if the offender is caught and convicted there may be a long delay between the committing of the offence and the consequences, so punishment is rarely prompt. </a:t>
            </a:r>
          </a:p>
          <a:p>
            <a:r>
              <a:rPr lang="en-GB" b="1" dirty="0" smtClean="0">
                <a:solidFill>
                  <a:schemeClr val="tx2">
                    <a:lumMod val="75000"/>
                  </a:schemeClr>
                </a:solidFill>
              </a:rPr>
              <a:t>Also the offender may have benefitted from his offence e.g. through financial gain, so the short term reinforcements  may outweigh the long term punishments. </a:t>
            </a:r>
          </a:p>
        </p:txBody>
      </p:sp>
    </p:spTree>
    <p:extLst>
      <p:ext uri="{BB962C8B-B14F-4D97-AF65-F5344CB8AC3E}">
        <p14:creationId xmlns:p14="http://schemas.microsoft.com/office/powerpoint/2010/main" val="1561320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609860" y="1102045"/>
            <a:ext cx="9182636" cy="5169966"/>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Ainsworth </a:t>
            </a:r>
            <a:r>
              <a:rPr lang="en-GB" b="1" dirty="0">
                <a:solidFill>
                  <a:schemeClr val="tx2">
                    <a:lumMod val="75000"/>
                  </a:schemeClr>
                </a:solidFill>
              </a:rPr>
              <a:t>(2000) </a:t>
            </a:r>
            <a:r>
              <a:rPr lang="en-GB" b="1" dirty="0" smtClean="0">
                <a:solidFill>
                  <a:schemeClr val="tx2">
                    <a:lumMod val="75000"/>
                  </a:schemeClr>
                </a:solidFill>
              </a:rPr>
              <a:t>reminds </a:t>
            </a:r>
            <a:r>
              <a:rPr lang="en-GB" b="1" dirty="0">
                <a:solidFill>
                  <a:schemeClr val="tx2">
                    <a:lumMod val="75000"/>
                  </a:schemeClr>
                </a:solidFill>
              </a:rPr>
              <a:t>us that the offender’s perceptions are significant in this </a:t>
            </a:r>
            <a:r>
              <a:rPr lang="en-GB" b="1" dirty="0" smtClean="0">
                <a:solidFill>
                  <a:schemeClr val="tx2">
                    <a:lumMod val="75000"/>
                  </a:schemeClr>
                </a:solidFill>
              </a:rPr>
              <a:t>process:</a:t>
            </a:r>
          </a:p>
          <a:p>
            <a:r>
              <a:rPr lang="en-GB" b="1" dirty="0">
                <a:solidFill>
                  <a:schemeClr val="tx2">
                    <a:lumMod val="75000"/>
                  </a:schemeClr>
                </a:solidFill>
              </a:rPr>
              <a:t>A</a:t>
            </a:r>
            <a:r>
              <a:rPr lang="en-GB" b="1" dirty="0" smtClean="0">
                <a:solidFill>
                  <a:schemeClr val="tx2">
                    <a:lumMod val="75000"/>
                  </a:schemeClr>
                </a:solidFill>
              </a:rPr>
              <a:t> </a:t>
            </a:r>
            <a:r>
              <a:rPr lang="en-GB" b="1" dirty="0">
                <a:solidFill>
                  <a:schemeClr val="tx2">
                    <a:lumMod val="75000"/>
                  </a:schemeClr>
                </a:solidFill>
              </a:rPr>
              <a:t>criminal may regard imprisonment not as a consequence of committing crimes but of getting caught. His behaviour does </a:t>
            </a:r>
            <a:r>
              <a:rPr lang="en-GB" b="1" dirty="0" smtClean="0">
                <a:solidFill>
                  <a:schemeClr val="tx2">
                    <a:lumMod val="75000"/>
                  </a:schemeClr>
                </a:solidFill>
              </a:rPr>
              <a:t>change, but </a:t>
            </a:r>
            <a:r>
              <a:rPr lang="en-GB" b="1" dirty="0">
                <a:solidFill>
                  <a:schemeClr val="tx2">
                    <a:lumMod val="75000"/>
                  </a:schemeClr>
                </a:solidFill>
              </a:rPr>
              <a:t>not in the way we might wish: he takes steps to avoid detection in future</a:t>
            </a:r>
            <a:r>
              <a:rPr lang="en-GB" b="1" dirty="0" smtClean="0">
                <a:solidFill>
                  <a:schemeClr val="tx2">
                    <a:lumMod val="75000"/>
                  </a:schemeClr>
                </a:solidFill>
              </a:rPr>
              <a:t>.</a:t>
            </a:r>
          </a:p>
          <a:p>
            <a:r>
              <a:rPr lang="en-GB" b="1" dirty="0" err="1">
                <a:solidFill>
                  <a:schemeClr val="tx2">
                    <a:lumMod val="75000"/>
                  </a:schemeClr>
                </a:solidFill>
              </a:rPr>
              <a:t>Hollin</a:t>
            </a:r>
            <a:r>
              <a:rPr lang="en-GB" b="1" dirty="0">
                <a:solidFill>
                  <a:schemeClr val="tx2">
                    <a:lumMod val="75000"/>
                  </a:schemeClr>
                </a:solidFill>
              </a:rPr>
              <a:t> (1992) points out that whilst being separated from family, friends and work, deprived of liberty and confined in cramped and unsanitary conditions might seem very aversive to most people, prison might be perceived differently by some </a:t>
            </a:r>
            <a:r>
              <a:rPr lang="en-GB" b="1" dirty="0" smtClean="0">
                <a:solidFill>
                  <a:schemeClr val="tx2">
                    <a:lumMod val="75000"/>
                  </a:schemeClr>
                </a:solidFill>
              </a:rPr>
              <a:t>offenders</a:t>
            </a:r>
            <a:r>
              <a:rPr lang="en-GB" b="1" dirty="0">
                <a:solidFill>
                  <a:schemeClr val="tx2">
                    <a:lumMod val="75000"/>
                  </a:schemeClr>
                </a:solidFill>
              </a:rPr>
              <a:t>.</a:t>
            </a:r>
          </a:p>
        </p:txBody>
      </p:sp>
    </p:spTree>
    <p:extLst>
      <p:ext uri="{BB962C8B-B14F-4D97-AF65-F5344CB8AC3E}">
        <p14:creationId xmlns:p14="http://schemas.microsoft.com/office/powerpoint/2010/main" val="1771175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have we done about recidivism?</a:t>
            </a:r>
            <a:br>
              <a:rPr lang="en-GB" sz="4000" b="1" dirty="0"/>
            </a:br>
            <a:r>
              <a:rPr lang="en-GB" sz="4000" b="1" dirty="0"/>
              <a:t>Not a lot!</a:t>
            </a:r>
          </a:p>
        </p:txBody>
      </p:sp>
      <p:sp>
        <p:nvSpPr>
          <p:cNvPr id="3" name="Content Placeholder 2"/>
          <p:cNvSpPr>
            <a:spLocks noGrp="1"/>
          </p:cNvSpPr>
          <p:nvPr>
            <p:ph sz="quarter" idx="1"/>
          </p:nvPr>
        </p:nvSpPr>
        <p:spPr>
          <a:xfrm>
            <a:off x="1635617" y="1953491"/>
            <a:ext cx="9887901" cy="4331400"/>
          </a:xfrm>
          <a:solidFill>
            <a:schemeClr val="bg1"/>
          </a:solidFill>
          <a:ln>
            <a:solidFill>
              <a:schemeClr val="accent1"/>
            </a:solidFill>
          </a:ln>
        </p:spPr>
        <p:txBody>
          <a:bodyPr>
            <a:normAutofit lnSpcReduction="10000"/>
          </a:bodyPr>
          <a:lstStyle/>
          <a:p>
            <a:r>
              <a:rPr lang="en-GB" b="1" dirty="0" smtClean="0">
                <a:solidFill>
                  <a:schemeClr val="tx2">
                    <a:lumMod val="75000"/>
                  </a:schemeClr>
                </a:solidFill>
              </a:rPr>
              <a:t>Some attempts (usually politically motivated), to address the problem of reoffending by making prison a more unpleasant experience.  </a:t>
            </a:r>
          </a:p>
          <a:p>
            <a:r>
              <a:rPr lang="en-GB" b="1" dirty="0" smtClean="0">
                <a:solidFill>
                  <a:schemeClr val="tx2">
                    <a:lumMod val="75000"/>
                  </a:schemeClr>
                </a:solidFill>
              </a:rPr>
              <a:t>‘Short sharp shock’ initiative of the early 1980s- </a:t>
            </a:r>
          </a:p>
          <a:p>
            <a:pPr lvl="1"/>
            <a:r>
              <a:rPr lang="en-GB" b="1" dirty="0" smtClean="0">
                <a:solidFill>
                  <a:schemeClr val="tx2">
                    <a:lumMod val="75000"/>
                  </a:schemeClr>
                </a:solidFill>
              </a:rPr>
              <a:t>young offenders in England and Wales were subjected to a prison routine involving military-style drill and discipline and lots of physical exercise. Intended to make returning to prison an unattractive prospect, it had no effect on reoffending (Thornton et al,1984). </a:t>
            </a:r>
          </a:p>
          <a:p>
            <a:r>
              <a:rPr lang="en-GB" b="1" dirty="0" smtClean="0">
                <a:solidFill>
                  <a:schemeClr val="tx2">
                    <a:lumMod val="75000"/>
                  </a:schemeClr>
                </a:solidFill>
              </a:rPr>
              <a:t>Similar findings have been reported for a range of other ‘get tough’ initiatives (Colchester, again).</a:t>
            </a:r>
            <a:endParaRPr lang="en-GB" b="1" dirty="0">
              <a:solidFill>
                <a:schemeClr val="tx2">
                  <a:lumMod val="75000"/>
                </a:schemeClr>
              </a:solidFill>
            </a:endParaRPr>
          </a:p>
        </p:txBody>
      </p:sp>
    </p:spTree>
    <p:extLst>
      <p:ext uri="{BB962C8B-B14F-4D97-AF65-F5344CB8AC3E}">
        <p14:creationId xmlns:p14="http://schemas.microsoft.com/office/powerpoint/2010/main" val="3130094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Non-custodial sentencing:</a:t>
            </a:r>
            <a:br>
              <a:rPr lang="en-GB" b="1" dirty="0" smtClean="0"/>
            </a:br>
            <a:r>
              <a:rPr lang="en-GB" b="1" dirty="0" smtClean="0"/>
              <a:t>Alternatives to imprisonment</a:t>
            </a:r>
            <a:endParaRPr lang="en-GB" b="1" dirty="0"/>
          </a:p>
        </p:txBody>
      </p:sp>
      <p:sp>
        <p:nvSpPr>
          <p:cNvPr id="3" name="Content Placeholder 2"/>
          <p:cNvSpPr>
            <a:spLocks noGrp="1"/>
          </p:cNvSpPr>
          <p:nvPr>
            <p:ph sz="quarter" idx="1"/>
          </p:nvPr>
        </p:nvSpPr>
        <p:spPr>
          <a:xfrm>
            <a:off x="1562100" y="1825624"/>
            <a:ext cx="9791700" cy="4459265"/>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Fines</a:t>
            </a:r>
            <a:r>
              <a:rPr lang="en-GB" b="1" dirty="0" smtClean="0">
                <a:solidFill>
                  <a:schemeClr val="tx2">
                    <a:lumMod val="75000"/>
                  </a:schemeClr>
                </a:solidFill>
              </a:rPr>
              <a:t>: the offender is required to pay a specified sum of money to the authorities (economical and no stigma, but could be seen as operating cost).</a:t>
            </a:r>
          </a:p>
          <a:p>
            <a:r>
              <a:rPr lang="en-GB" b="1" dirty="0" smtClean="0">
                <a:solidFill>
                  <a:schemeClr val="tx2">
                    <a:lumMod val="75000"/>
                  </a:schemeClr>
                </a:solidFill>
              </a:rPr>
              <a:t>Probation: the offender is required to be supervised and regularly checked for a specific period (as effective </a:t>
            </a:r>
            <a:r>
              <a:rPr lang="en-GB" b="1" dirty="0">
                <a:solidFill>
                  <a:schemeClr val="tx2">
                    <a:lumMod val="75000"/>
                  </a:schemeClr>
                </a:solidFill>
              </a:rPr>
              <a:t>as imprisonment </a:t>
            </a:r>
            <a:r>
              <a:rPr lang="en-GB" b="1" dirty="0" smtClean="0">
                <a:solidFill>
                  <a:schemeClr val="tx2">
                    <a:lumMod val="75000"/>
                  </a:schemeClr>
                </a:solidFill>
              </a:rPr>
              <a:t>(Oldfield, 1996).</a:t>
            </a:r>
          </a:p>
          <a:p>
            <a:r>
              <a:rPr lang="en-GB" b="1" dirty="0" smtClean="0">
                <a:solidFill>
                  <a:schemeClr val="tx2">
                    <a:lumMod val="75000"/>
                  </a:schemeClr>
                </a:solidFill>
              </a:rPr>
              <a:t>Reparation &amp; restitution: the offender is required to undertake specified activities to ‘repay’ either society or his victim for his criminal activities.</a:t>
            </a:r>
            <a:endParaRPr lang="en-GB" b="1" dirty="0">
              <a:solidFill>
                <a:schemeClr val="tx2">
                  <a:lumMod val="75000"/>
                </a:schemeClr>
              </a:solidFill>
            </a:endParaRPr>
          </a:p>
        </p:txBody>
      </p:sp>
    </p:spTree>
    <p:extLst>
      <p:ext uri="{BB962C8B-B14F-4D97-AF65-F5344CB8AC3E}">
        <p14:creationId xmlns:p14="http://schemas.microsoft.com/office/powerpoint/2010/main" val="1069754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7494"/>
            <a:ext cx="8229600" cy="929258"/>
          </a:xfrm>
        </p:spPr>
        <p:txBody>
          <a:bodyPr/>
          <a:lstStyle/>
          <a:p>
            <a:r>
              <a:rPr lang="en-GB" b="1" dirty="0" smtClean="0"/>
              <a:t>Reparation and restitution</a:t>
            </a:r>
            <a:endParaRPr lang="en-GB" b="1" dirty="0"/>
          </a:p>
        </p:txBody>
      </p:sp>
      <p:sp>
        <p:nvSpPr>
          <p:cNvPr id="3" name="Content Placeholder 2"/>
          <p:cNvSpPr>
            <a:spLocks noGrp="1"/>
          </p:cNvSpPr>
          <p:nvPr>
            <p:ph sz="quarter" idx="1"/>
          </p:nvPr>
        </p:nvSpPr>
        <p:spPr>
          <a:xfrm>
            <a:off x="1468192" y="1416676"/>
            <a:ext cx="10117672" cy="5038132"/>
          </a:xfrm>
          <a:solidFill>
            <a:schemeClr val="bg1"/>
          </a:solidFill>
          <a:ln>
            <a:solidFill>
              <a:schemeClr val="accent1"/>
            </a:solidFill>
          </a:ln>
        </p:spPr>
        <p:txBody>
          <a:bodyPr>
            <a:normAutofit/>
          </a:bodyPr>
          <a:lstStyle/>
          <a:p>
            <a:r>
              <a:rPr lang="en-GB" b="1" dirty="0" smtClean="0">
                <a:solidFill>
                  <a:schemeClr val="tx2">
                    <a:lumMod val="75000"/>
                  </a:schemeClr>
                </a:solidFill>
              </a:rPr>
              <a:t>Reparation: the offender is required to spend a specified time undertaking activities of benefit to the community. </a:t>
            </a:r>
          </a:p>
          <a:p>
            <a:r>
              <a:rPr lang="en-GB" b="1" dirty="0" smtClean="0">
                <a:solidFill>
                  <a:schemeClr val="tx2">
                    <a:lumMod val="75000"/>
                  </a:schemeClr>
                </a:solidFill>
              </a:rPr>
              <a:t>In the UK this was previously called ‘community service’ and is now called ‘community punishment’.</a:t>
            </a:r>
          </a:p>
          <a:p>
            <a:r>
              <a:rPr lang="en-GB" b="1" dirty="0" smtClean="0">
                <a:solidFill>
                  <a:schemeClr val="tx2">
                    <a:lumMod val="75000"/>
                  </a:schemeClr>
                </a:solidFill>
              </a:rPr>
              <a:t>Restitution: the offender is required to do things that directly compensate the victim(s) of their crimes.</a:t>
            </a:r>
          </a:p>
          <a:p>
            <a:r>
              <a:rPr lang="en-GB" b="1" dirty="0" smtClean="0">
                <a:solidFill>
                  <a:schemeClr val="tx2">
                    <a:lumMod val="75000"/>
                  </a:schemeClr>
                </a:solidFill>
              </a:rPr>
              <a:t>Schneider (1986) Offenders </a:t>
            </a:r>
            <a:r>
              <a:rPr lang="en-GB" b="1" dirty="0">
                <a:solidFill>
                  <a:schemeClr val="tx2">
                    <a:lumMod val="75000"/>
                  </a:schemeClr>
                </a:solidFill>
              </a:rPr>
              <a:t>were randomly allocated to either restitution or one of its alternatives and followed up for three years. Restitution emerged as marginally more effective than other types of sentence but there were considerable variations</a:t>
            </a:r>
          </a:p>
          <a:p>
            <a:r>
              <a:rPr lang="en-GB" b="1" dirty="0">
                <a:solidFill>
                  <a:schemeClr val="tx2">
                    <a:lumMod val="75000"/>
                  </a:schemeClr>
                </a:solidFill>
              </a:rPr>
              <a:t>For a review see </a:t>
            </a:r>
            <a:r>
              <a:rPr lang="en-GB" b="1" dirty="0" err="1" smtClean="0">
                <a:solidFill>
                  <a:schemeClr val="tx2">
                    <a:lumMod val="75000"/>
                  </a:schemeClr>
                </a:solidFill>
              </a:rPr>
              <a:t>Newburn</a:t>
            </a:r>
            <a:r>
              <a:rPr lang="en-GB" b="1" dirty="0" smtClean="0">
                <a:solidFill>
                  <a:schemeClr val="tx2">
                    <a:lumMod val="75000"/>
                  </a:schemeClr>
                </a:solidFill>
              </a:rPr>
              <a:t> (2015). </a:t>
            </a:r>
            <a:endParaRPr lang="en-GB" b="1" dirty="0">
              <a:solidFill>
                <a:schemeClr val="tx2">
                  <a:lumMod val="75000"/>
                </a:schemeClr>
              </a:solidFill>
            </a:endParaRPr>
          </a:p>
          <a:p>
            <a:endParaRPr lang="en-GB" dirty="0" smtClean="0"/>
          </a:p>
          <a:p>
            <a:endParaRPr lang="en-GB" dirty="0"/>
          </a:p>
        </p:txBody>
      </p:sp>
    </p:spTree>
    <p:extLst>
      <p:ext uri="{BB962C8B-B14F-4D97-AF65-F5344CB8AC3E}">
        <p14:creationId xmlns:p14="http://schemas.microsoft.com/office/powerpoint/2010/main" val="1814819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7494"/>
            <a:ext cx="8229600" cy="857250"/>
          </a:xfrm>
        </p:spPr>
        <p:txBody>
          <a:bodyPr/>
          <a:lstStyle/>
          <a:p>
            <a:r>
              <a:rPr lang="en-GB" b="1" dirty="0" smtClean="0"/>
              <a:t>General considerations</a:t>
            </a:r>
            <a:endParaRPr lang="en-GB" b="1" dirty="0"/>
          </a:p>
        </p:txBody>
      </p:sp>
      <p:sp>
        <p:nvSpPr>
          <p:cNvPr id="3" name="Content Placeholder 2"/>
          <p:cNvSpPr>
            <a:spLocks noGrp="1"/>
          </p:cNvSpPr>
          <p:nvPr>
            <p:ph sz="quarter" idx="1"/>
          </p:nvPr>
        </p:nvSpPr>
        <p:spPr>
          <a:xfrm>
            <a:off x="1403797" y="1124744"/>
            <a:ext cx="9633397" cy="4902569"/>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Difficulties </a:t>
            </a:r>
            <a:r>
              <a:rPr lang="en-GB" b="1" dirty="0" smtClean="0">
                <a:solidFill>
                  <a:schemeClr val="tx2">
                    <a:lumMod val="75000"/>
                  </a:schemeClr>
                </a:solidFill>
              </a:rPr>
              <a:t>in evaluating the effectiveness of types of noncustodial sentence. </a:t>
            </a:r>
            <a:r>
              <a:rPr lang="en-GB" b="1" dirty="0">
                <a:solidFill>
                  <a:schemeClr val="tx2">
                    <a:lumMod val="75000"/>
                  </a:schemeClr>
                </a:solidFill>
              </a:rPr>
              <a:t>M</a:t>
            </a:r>
            <a:r>
              <a:rPr lang="en-GB" b="1" dirty="0" smtClean="0">
                <a:solidFill>
                  <a:schemeClr val="tx2">
                    <a:lumMod val="75000"/>
                  </a:schemeClr>
                </a:solidFill>
              </a:rPr>
              <a:t>any variables influence offending, of which the type of punishment given is only one. </a:t>
            </a:r>
          </a:p>
          <a:p>
            <a:r>
              <a:rPr lang="en-GB" b="1" dirty="0" smtClean="0">
                <a:solidFill>
                  <a:schemeClr val="tx2">
                    <a:lumMod val="75000"/>
                  </a:schemeClr>
                </a:solidFill>
              </a:rPr>
              <a:t>McDonald (1989) observes that offenders’ decisions to reoffend involved weighing up potential benefits against an ‘entire gauntlet of punishment’ involving the effects of arrest, remand, raising bail, leaning on friends and family etc. </a:t>
            </a:r>
          </a:p>
          <a:p>
            <a:r>
              <a:rPr lang="en-GB" b="1" dirty="0" smtClean="0">
                <a:solidFill>
                  <a:schemeClr val="tx2">
                    <a:lumMod val="75000"/>
                  </a:schemeClr>
                </a:solidFill>
              </a:rPr>
              <a:t>The </a:t>
            </a:r>
            <a:r>
              <a:rPr lang="en-GB" b="1" dirty="0" smtClean="0">
                <a:solidFill>
                  <a:srgbClr val="FF0000"/>
                </a:solidFill>
              </a:rPr>
              <a:t>actual judicial sentence was a minor factor </a:t>
            </a:r>
            <a:r>
              <a:rPr lang="en-GB" b="1" dirty="0" smtClean="0">
                <a:solidFill>
                  <a:schemeClr val="tx2">
                    <a:lumMod val="75000"/>
                  </a:schemeClr>
                </a:solidFill>
              </a:rPr>
              <a:t>in their considerations. </a:t>
            </a:r>
          </a:p>
        </p:txBody>
      </p:sp>
    </p:spTree>
    <p:extLst>
      <p:ext uri="{BB962C8B-B14F-4D97-AF65-F5344CB8AC3E}">
        <p14:creationId xmlns:p14="http://schemas.microsoft.com/office/powerpoint/2010/main" val="3642050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10584" y="1374864"/>
            <a:ext cx="9791700" cy="4351338"/>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Large </a:t>
            </a:r>
            <a:r>
              <a:rPr lang="en-GB" b="1" dirty="0">
                <a:solidFill>
                  <a:schemeClr val="tx2">
                    <a:lumMod val="75000"/>
                  </a:schemeClr>
                </a:solidFill>
              </a:rPr>
              <a:t>scale reviews have generally found that non-custodial sentences are at least as effective as imprisonment. </a:t>
            </a:r>
          </a:p>
          <a:p>
            <a:r>
              <a:rPr lang="en-GB" b="1" dirty="0" err="1">
                <a:solidFill>
                  <a:schemeClr val="tx2">
                    <a:lumMod val="75000"/>
                  </a:schemeClr>
                </a:solidFill>
              </a:rPr>
              <a:t>Gendreau</a:t>
            </a:r>
            <a:r>
              <a:rPr lang="en-GB" b="1" dirty="0">
                <a:solidFill>
                  <a:schemeClr val="tx2">
                    <a:lumMod val="75000"/>
                  </a:schemeClr>
                </a:solidFill>
              </a:rPr>
              <a:t> and Goggin (1996) reviewed 105 studies comparing imprisonment and community-based sentences and concluded that there were no differences in recidivism. </a:t>
            </a:r>
            <a:endParaRPr lang="en-GB" b="1" dirty="0" smtClean="0">
              <a:solidFill>
                <a:schemeClr val="tx2">
                  <a:lumMod val="75000"/>
                </a:schemeClr>
              </a:solidFill>
            </a:endParaRPr>
          </a:p>
          <a:p>
            <a:r>
              <a:rPr lang="en-GB" b="1" dirty="0">
                <a:solidFill>
                  <a:schemeClr val="tx2">
                    <a:lumMod val="75000"/>
                  </a:schemeClr>
                </a:solidFill>
              </a:rPr>
              <a:t>This being the case, community punishments emerge as superior on economic grounds, at least for non-violent offenders, since they cost less than imprisonment. </a:t>
            </a:r>
          </a:p>
          <a:p>
            <a:pPr marL="0" indent="0">
              <a:buNone/>
            </a:pPr>
            <a:endParaRPr lang="en-GB" dirty="0"/>
          </a:p>
          <a:p>
            <a:endParaRPr lang="en-GB" dirty="0"/>
          </a:p>
        </p:txBody>
      </p:sp>
    </p:spTree>
    <p:extLst>
      <p:ext uri="{BB962C8B-B14F-4D97-AF65-F5344CB8AC3E}">
        <p14:creationId xmlns:p14="http://schemas.microsoft.com/office/powerpoint/2010/main" val="3319157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339403" y="772732"/>
            <a:ext cx="10381541" cy="5846277"/>
          </a:xfrm>
          <a:solidFill>
            <a:schemeClr val="bg1"/>
          </a:solidFill>
          <a:ln>
            <a:solidFill>
              <a:schemeClr val="accent1"/>
            </a:solidFill>
          </a:ln>
        </p:spPr>
        <p:txBody>
          <a:bodyPr>
            <a:noAutofit/>
          </a:bodyPr>
          <a:lstStyle/>
          <a:p>
            <a:endParaRPr lang="en-GB" dirty="0" smtClean="0"/>
          </a:p>
          <a:p>
            <a:r>
              <a:rPr lang="en-GB" b="1" dirty="0" smtClean="0">
                <a:solidFill>
                  <a:schemeClr val="tx2">
                    <a:lumMod val="75000"/>
                  </a:schemeClr>
                </a:solidFill>
              </a:rPr>
              <a:t>Government </a:t>
            </a:r>
            <a:r>
              <a:rPr lang="en-GB" b="1" dirty="0" smtClean="0">
                <a:solidFill>
                  <a:schemeClr val="tx2">
                    <a:lumMod val="75000"/>
                  </a:schemeClr>
                </a:solidFill>
              </a:rPr>
              <a:t>statistics </a:t>
            </a:r>
            <a:r>
              <a:rPr lang="en-GB" b="1" dirty="0">
                <a:solidFill>
                  <a:schemeClr val="tx2">
                    <a:lumMod val="75000"/>
                  </a:schemeClr>
                </a:solidFill>
              </a:rPr>
              <a:t>support the effectiveness of non-custodial sentences. </a:t>
            </a:r>
            <a:endParaRPr lang="en-GB" b="1" dirty="0" smtClean="0">
              <a:solidFill>
                <a:schemeClr val="tx2">
                  <a:lumMod val="75000"/>
                </a:schemeClr>
              </a:solidFill>
            </a:endParaRPr>
          </a:p>
          <a:p>
            <a:r>
              <a:rPr lang="en-GB" b="1" dirty="0" smtClean="0">
                <a:solidFill>
                  <a:schemeClr val="tx2">
                    <a:lumMod val="75000"/>
                  </a:schemeClr>
                </a:solidFill>
              </a:rPr>
              <a:t>Data showed </a:t>
            </a:r>
            <a:r>
              <a:rPr lang="en-GB" b="1" dirty="0">
                <a:solidFill>
                  <a:schemeClr val="tx2">
                    <a:lumMod val="75000"/>
                  </a:schemeClr>
                </a:solidFill>
              </a:rPr>
              <a:t>the one year recidivism rate of those sentenced to community-based punishments at 36 % compared to 59% for those sentenced to short prison terms (Ministry of Justice, 2008).</a:t>
            </a:r>
          </a:p>
          <a:p>
            <a:r>
              <a:rPr lang="en-GB" b="1" dirty="0">
                <a:solidFill>
                  <a:schemeClr val="tx2">
                    <a:lumMod val="75000"/>
                  </a:schemeClr>
                </a:solidFill>
              </a:rPr>
              <a:t>However, it </a:t>
            </a:r>
            <a:r>
              <a:rPr lang="en-GB" b="1" dirty="0" smtClean="0">
                <a:solidFill>
                  <a:schemeClr val="tx2">
                    <a:lumMod val="75000"/>
                  </a:schemeClr>
                </a:solidFill>
              </a:rPr>
              <a:t>should </a:t>
            </a:r>
            <a:r>
              <a:rPr lang="en-GB" b="1" dirty="0">
                <a:solidFill>
                  <a:schemeClr val="tx2">
                    <a:lumMod val="75000"/>
                  </a:schemeClr>
                </a:solidFill>
              </a:rPr>
              <a:t>be stressed that the effectiveness of non-custodial sentences depends heavily on the programme content. </a:t>
            </a:r>
            <a:endParaRPr lang="en-GB" b="1" dirty="0" smtClean="0">
              <a:solidFill>
                <a:schemeClr val="tx2">
                  <a:lumMod val="75000"/>
                </a:schemeClr>
              </a:solidFill>
            </a:endParaRPr>
          </a:p>
          <a:p>
            <a:r>
              <a:rPr lang="en-GB" b="1" dirty="0" smtClean="0">
                <a:solidFill>
                  <a:schemeClr val="tx2">
                    <a:lumMod val="75000"/>
                  </a:schemeClr>
                </a:solidFill>
              </a:rPr>
              <a:t>Particularly when </a:t>
            </a:r>
            <a:r>
              <a:rPr lang="en-GB" b="1" dirty="0">
                <a:solidFill>
                  <a:schemeClr val="tx2">
                    <a:lumMod val="75000"/>
                  </a:schemeClr>
                </a:solidFill>
              </a:rPr>
              <a:t>there are </a:t>
            </a:r>
            <a:r>
              <a:rPr lang="en-GB" b="1" dirty="0" smtClean="0">
                <a:solidFill>
                  <a:schemeClr val="tx2">
                    <a:lumMod val="75000"/>
                  </a:schemeClr>
                </a:solidFill>
              </a:rPr>
              <a:t>efforts </a:t>
            </a:r>
            <a:r>
              <a:rPr lang="en-GB" b="1" dirty="0">
                <a:solidFill>
                  <a:schemeClr val="tx2">
                    <a:lumMod val="75000"/>
                  </a:schemeClr>
                </a:solidFill>
              </a:rPr>
              <a:t>to address the factors that underpin </a:t>
            </a:r>
            <a:r>
              <a:rPr lang="en-GB" b="1" dirty="0" smtClean="0">
                <a:solidFill>
                  <a:schemeClr val="tx2">
                    <a:lumMod val="75000"/>
                  </a:schemeClr>
                </a:solidFill>
              </a:rPr>
              <a:t>offending. </a:t>
            </a:r>
            <a:endParaRPr lang="en-GB" b="1" dirty="0">
              <a:solidFill>
                <a:schemeClr val="tx2">
                  <a:lumMod val="75000"/>
                </a:schemeClr>
              </a:solidFill>
            </a:endParaRPr>
          </a:p>
          <a:p>
            <a:r>
              <a:rPr lang="en-GB" b="1" dirty="0">
                <a:solidFill>
                  <a:schemeClr val="tx2">
                    <a:lumMod val="75000"/>
                  </a:schemeClr>
                </a:solidFill>
              </a:rPr>
              <a:t>Attention should therefore be given to interventions specifically designed to address these factors, including psychological ‘treatments’ for crime.</a:t>
            </a:r>
          </a:p>
        </p:txBody>
      </p:sp>
    </p:spTree>
    <p:extLst>
      <p:ext uri="{BB962C8B-B14F-4D97-AF65-F5344CB8AC3E}">
        <p14:creationId xmlns:p14="http://schemas.microsoft.com/office/powerpoint/2010/main" val="3112136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7494"/>
            <a:ext cx="8229600" cy="1073274"/>
          </a:xfrm>
        </p:spPr>
        <p:txBody>
          <a:bodyPr/>
          <a:lstStyle/>
          <a:p>
            <a:r>
              <a:rPr lang="en-GB" b="1" dirty="0" smtClean="0"/>
              <a:t>The death penalty</a:t>
            </a:r>
            <a:endParaRPr lang="en-US" b="1" dirty="0"/>
          </a:p>
        </p:txBody>
      </p:sp>
      <p:sp>
        <p:nvSpPr>
          <p:cNvPr id="3" name="Content Placeholder 2"/>
          <p:cNvSpPr>
            <a:spLocks noGrp="1"/>
          </p:cNvSpPr>
          <p:nvPr>
            <p:ph sz="quarter" idx="1"/>
          </p:nvPr>
        </p:nvSpPr>
        <p:spPr>
          <a:xfrm>
            <a:off x="1596980" y="1854558"/>
            <a:ext cx="9086546" cy="4600250"/>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The </a:t>
            </a:r>
            <a:r>
              <a:rPr lang="en-GB" b="1" dirty="0">
                <a:solidFill>
                  <a:schemeClr val="tx2">
                    <a:lumMod val="75000"/>
                  </a:schemeClr>
                </a:solidFill>
              </a:rPr>
              <a:t>use of the death </a:t>
            </a:r>
            <a:r>
              <a:rPr lang="en-GB" b="1" dirty="0" smtClean="0">
                <a:solidFill>
                  <a:schemeClr val="tx2">
                    <a:lumMod val="75000"/>
                  </a:schemeClr>
                </a:solidFill>
              </a:rPr>
              <a:t>penalty is </a:t>
            </a:r>
            <a:r>
              <a:rPr lang="en-GB" b="1" dirty="0">
                <a:solidFill>
                  <a:schemeClr val="tx2">
                    <a:lumMod val="75000"/>
                  </a:schemeClr>
                </a:solidFill>
              </a:rPr>
              <a:t>bound into cultural and </a:t>
            </a:r>
            <a:r>
              <a:rPr lang="en-GB" b="1" dirty="0" smtClean="0">
                <a:solidFill>
                  <a:schemeClr val="tx2">
                    <a:lumMod val="75000"/>
                  </a:schemeClr>
                </a:solidFill>
              </a:rPr>
              <a:t>societal </a:t>
            </a:r>
            <a:r>
              <a:rPr lang="en-GB" b="1" dirty="0">
                <a:solidFill>
                  <a:schemeClr val="tx2">
                    <a:lumMod val="75000"/>
                  </a:schemeClr>
                </a:solidFill>
              </a:rPr>
              <a:t>norms and beliefs, yet its use causes  much concern and debate. It is clear that it is not used without discrimination.</a:t>
            </a:r>
          </a:p>
          <a:p>
            <a:r>
              <a:rPr lang="en-GB" b="1" dirty="0">
                <a:solidFill>
                  <a:schemeClr val="tx2">
                    <a:lumMod val="75000"/>
                  </a:schemeClr>
                </a:solidFill>
              </a:rPr>
              <a:t>Is it paradoxical for the state to engage in the behaviour it is aiming to eradicate?</a:t>
            </a:r>
          </a:p>
          <a:p>
            <a:r>
              <a:rPr lang="en-GB" b="1" dirty="0" err="1">
                <a:solidFill>
                  <a:schemeClr val="tx2">
                    <a:lumMod val="75000"/>
                  </a:schemeClr>
                </a:solidFill>
              </a:rPr>
              <a:t>Doob</a:t>
            </a:r>
            <a:r>
              <a:rPr lang="en-GB" b="1" dirty="0">
                <a:solidFill>
                  <a:schemeClr val="tx2">
                    <a:lumMod val="75000"/>
                  </a:schemeClr>
                </a:solidFill>
              </a:rPr>
              <a:t> &amp; Webster (2003: p145) `…only after several decades of research…most social scientists abandoned the notion that capital punishment deters`.</a:t>
            </a:r>
          </a:p>
          <a:p>
            <a:pPr marL="64008" indent="0">
              <a:buNone/>
            </a:pP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5751" y="267494"/>
            <a:ext cx="2495550" cy="18288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203652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9103" y="365125"/>
            <a:ext cx="9710671" cy="2154140"/>
          </a:xfrm>
        </p:spPr>
        <p:txBody>
          <a:bodyPr>
            <a:normAutofit/>
          </a:bodyPr>
          <a:lstStyle/>
          <a:p>
            <a:r>
              <a:rPr lang="en-GB" sz="4000" b="1" dirty="0" smtClean="0"/>
              <a:t>Food for thought…</a:t>
            </a:r>
            <a:br>
              <a:rPr lang="en-GB" sz="4000" b="1" dirty="0" smtClean="0"/>
            </a:br>
            <a:r>
              <a:rPr lang="en-GB" sz="4000" b="1" dirty="0" smtClean="0"/>
              <a:t>Wrongful </a:t>
            </a:r>
            <a:r>
              <a:rPr lang="en-GB" sz="4000" b="1" dirty="0"/>
              <a:t>conviction and the death penalty.</a:t>
            </a:r>
            <a:endParaRPr lang="en-US" sz="4000" b="1" dirty="0"/>
          </a:p>
        </p:txBody>
      </p:sp>
      <p:sp>
        <p:nvSpPr>
          <p:cNvPr id="3" name="Content Placeholder 2"/>
          <p:cNvSpPr>
            <a:spLocks noGrp="1"/>
          </p:cNvSpPr>
          <p:nvPr>
            <p:ph sz="quarter" idx="1"/>
          </p:nvPr>
        </p:nvSpPr>
        <p:spPr>
          <a:xfrm>
            <a:off x="1545465" y="3023118"/>
            <a:ext cx="9337183" cy="2939800"/>
          </a:xfrm>
          <a:solidFill>
            <a:schemeClr val="bg1"/>
          </a:solidFill>
          <a:ln>
            <a:solidFill>
              <a:schemeClr val="accent1"/>
            </a:solidFill>
          </a:ln>
        </p:spPr>
        <p:txBody>
          <a:bodyPr/>
          <a:lstStyle/>
          <a:p>
            <a:r>
              <a:rPr lang="en-GB" b="1" dirty="0" smtClean="0">
                <a:solidFill>
                  <a:schemeClr val="tx2">
                    <a:lumMod val="75000"/>
                  </a:schemeClr>
                </a:solidFill>
              </a:rPr>
              <a:t>Derek Bentley hanged in 1953 at 19 years of age, for his part in a robbery, where he was claimed to have issued an instruction to shoot.</a:t>
            </a:r>
          </a:p>
          <a:p>
            <a:r>
              <a:rPr lang="en-GB" b="1" dirty="0" smtClean="0">
                <a:solidFill>
                  <a:schemeClr val="tx2">
                    <a:lumMod val="75000"/>
                  </a:schemeClr>
                </a:solidFill>
              </a:rPr>
              <a:t>Timothy Evans was hanged in 1950 for the murder of his wife and daughter, years later John Christie the serial killer was found guilty of the crime.  </a:t>
            </a:r>
            <a:endParaRPr lang="en-US" b="1" dirty="0">
              <a:solidFill>
                <a:schemeClr val="tx2">
                  <a:lumMod val="75000"/>
                </a:schemeClr>
              </a:solidFill>
            </a:endParaRPr>
          </a:p>
        </p:txBody>
      </p:sp>
    </p:spTree>
    <p:extLst>
      <p:ext uri="{BB962C8B-B14F-4D97-AF65-F5344CB8AC3E}">
        <p14:creationId xmlns:p14="http://schemas.microsoft.com/office/powerpoint/2010/main" val="4049082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6225" y="864653"/>
            <a:ext cx="9672034" cy="1073274"/>
          </a:xfrm>
        </p:spPr>
        <p:txBody>
          <a:bodyPr>
            <a:noAutofit/>
          </a:bodyPr>
          <a:lstStyle/>
          <a:p>
            <a:r>
              <a:rPr lang="en-GB" b="1" dirty="0" smtClean="0"/>
              <a:t>Psychological treatments for offending</a:t>
            </a:r>
            <a:endParaRPr lang="en-GB" b="1" dirty="0"/>
          </a:p>
        </p:txBody>
      </p:sp>
      <p:sp>
        <p:nvSpPr>
          <p:cNvPr id="3" name="Content Placeholder 2"/>
          <p:cNvSpPr>
            <a:spLocks noGrp="1"/>
          </p:cNvSpPr>
          <p:nvPr>
            <p:ph sz="quarter" idx="1"/>
          </p:nvPr>
        </p:nvSpPr>
        <p:spPr>
          <a:xfrm>
            <a:off x="1326525" y="2149326"/>
            <a:ext cx="10318604" cy="4159425"/>
          </a:xfrm>
          <a:solidFill>
            <a:schemeClr val="bg1"/>
          </a:solidFill>
          <a:ln>
            <a:solidFill>
              <a:schemeClr val="accent1"/>
            </a:solidFill>
          </a:ln>
        </p:spPr>
        <p:txBody>
          <a:bodyPr>
            <a:normAutofit lnSpcReduction="10000"/>
          </a:bodyPr>
          <a:lstStyle/>
          <a:p>
            <a:r>
              <a:rPr lang="en-GB" b="1" dirty="0" smtClean="0">
                <a:solidFill>
                  <a:schemeClr val="tx2">
                    <a:lumMod val="75000"/>
                  </a:schemeClr>
                </a:solidFill>
              </a:rPr>
              <a:t>The view of offending is based on the notion that committing a crime is  a rational decision underpinned by free will. </a:t>
            </a:r>
          </a:p>
          <a:p>
            <a:r>
              <a:rPr lang="en-GB" b="1" dirty="0" smtClean="0">
                <a:solidFill>
                  <a:schemeClr val="tx2">
                    <a:lumMod val="75000"/>
                  </a:schemeClr>
                </a:solidFill>
              </a:rPr>
              <a:t>However, we have seen that offending does not actually work this way. </a:t>
            </a:r>
          </a:p>
          <a:p>
            <a:r>
              <a:rPr lang="en-GB" b="1" dirty="0" smtClean="0">
                <a:solidFill>
                  <a:schemeClr val="tx2">
                    <a:lumMod val="75000"/>
                  </a:schemeClr>
                </a:solidFill>
              </a:rPr>
              <a:t>Depending on which perspective is taken, offending may be seen as the outcome of a variety of process that the offender does not fully control. </a:t>
            </a:r>
          </a:p>
          <a:p>
            <a:r>
              <a:rPr lang="en-GB" b="1" dirty="0">
                <a:solidFill>
                  <a:schemeClr val="tx2">
                    <a:lumMod val="75000"/>
                  </a:schemeClr>
                </a:solidFill>
              </a:rPr>
              <a:t>P</a:t>
            </a:r>
            <a:r>
              <a:rPr lang="en-GB" b="1" dirty="0" smtClean="0">
                <a:solidFill>
                  <a:schemeClr val="tx2">
                    <a:lumMod val="75000"/>
                  </a:schemeClr>
                </a:solidFill>
              </a:rPr>
              <a:t>erspectives on offending open up the possibility of using therapeutic techniques to equip offenders to avoid criminal behaviour in future.</a:t>
            </a:r>
            <a:endParaRPr lang="en-GB" b="1" dirty="0">
              <a:solidFill>
                <a:schemeClr val="tx2">
                  <a:lumMod val="75000"/>
                </a:schemeClr>
              </a:solidFill>
            </a:endParaRPr>
          </a:p>
        </p:txBody>
      </p:sp>
    </p:spTree>
    <p:extLst>
      <p:ext uri="{BB962C8B-B14F-4D97-AF65-F5344CB8AC3E}">
        <p14:creationId xmlns:p14="http://schemas.microsoft.com/office/powerpoint/2010/main" val="310670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solidFill>
            <a:schemeClr val="bg1"/>
          </a:solidFill>
          <a:ln>
            <a:solidFill>
              <a:schemeClr val="accent1"/>
            </a:solidFill>
          </a:ln>
        </p:spPr>
        <p:txBody>
          <a:bodyPr/>
          <a:lstStyle/>
          <a:p>
            <a:endParaRPr lang="en-GB" dirty="0" smtClean="0"/>
          </a:p>
          <a:p>
            <a:r>
              <a:rPr lang="en-GB" b="1" dirty="0" smtClean="0">
                <a:solidFill>
                  <a:schemeClr val="tx2">
                    <a:lumMod val="75000"/>
                  </a:schemeClr>
                </a:solidFill>
              </a:rPr>
              <a:t>These </a:t>
            </a:r>
            <a:r>
              <a:rPr lang="en-GB" b="1" dirty="0">
                <a:solidFill>
                  <a:schemeClr val="tx2">
                    <a:lumMod val="75000"/>
                  </a:schemeClr>
                </a:solidFill>
              </a:rPr>
              <a:t>techniques should not replace judicial </a:t>
            </a:r>
            <a:r>
              <a:rPr lang="en-GB" b="1" dirty="0" smtClean="0">
                <a:solidFill>
                  <a:schemeClr val="tx2">
                    <a:lumMod val="75000"/>
                  </a:schemeClr>
                </a:solidFill>
              </a:rPr>
              <a:t>sanctions.</a:t>
            </a:r>
          </a:p>
          <a:p>
            <a:r>
              <a:rPr lang="en-GB" b="1" dirty="0" smtClean="0">
                <a:solidFill>
                  <a:schemeClr val="tx2">
                    <a:lumMod val="75000"/>
                  </a:schemeClr>
                </a:solidFill>
              </a:rPr>
              <a:t>But, </a:t>
            </a:r>
            <a:r>
              <a:rPr lang="en-GB" b="1" dirty="0">
                <a:solidFill>
                  <a:schemeClr val="tx2">
                    <a:lumMod val="75000"/>
                  </a:schemeClr>
                </a:solidFill>
              </a:rPr>
              <a:t>they might play a part in the reform of offenders who are undergoing judicial punishment in prison or in the community. </a:t>
            </a:r>
          </a:p>
          <a:p>
            <a:r>
              <a:rPr lang="en-GB" b="1" dirty="0">
                <a:solidFill>
                  <a:schemeClr val="tx2">
                    <a:lumMod val="75000"/>
                  </a:schemeClr>
                </a:solidFill>
              </a:rPr>
              <a:t>Early attempts to treat offending therapeutically were based on a psychodynamic model of offending and met with little success (Howitt, 2009). Later attempts have been based on learning theory and cognitive models of offending.</a:t>
            </a:r>
          </a:p>
          <a:p>
            <a:endParaRPr lang="en-GB" dirty="0"/>
          </a:p>
        </p:txBody>
      </p:sp>
    </p:spTree>
    <p:extLst>
      <p:ext uri="{BB962C8B-B14F-4D97-AF65-F5344CB8AC3E}">
        <p14:creationId xmlns:p14="http://schemas.microsoft.com/office/powerpoint/2010/main" val="3828275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7285" y="365125"/>
            <a:ext cx="10128576" cy="1734263"/>
          </a:xfrm>
        </p:spPr>
        <p:txBody>
          <a:bodyPr>
            <a:normAutofit/>
          </a:bodyPr>
          <a:lstStyle/>
          <a:p>
            <a:r>
              <a:rPr lang="en-GB" b="1" dirty="0"/>
              <a:t>What do we actually mean by `treatment`?</a:t>
            </a:r>
            <a:endParaRPr lang="en-US" b="1" dirty="0"/>
          </a:p>
        </p:txBody>
      </p:sp>
      <p:sp>
        <p:nvSpPr>
          <p:cNvPr id="3" name="Content Placeholder 2"/>
          <p:cNvSpPr>
            <a:spLocks noGrp="1"/>
          </p:cNvSpPr>
          <p:nvPr>
            <p:ph sz="quarter" idx="1"/>
          </p:nvPr>
        </p:nvSpPr>
        <p:spPr>
          <a:xfrm>
            <a:off x="1468191" y="2131059"/>
            <a:ext cx="9878096" cy="4136707"/>
          </a:xfrm>
          <a:solidFill>
            <a:schemeClr val="bg1"/>
          </a:solidFill>
          <a:ln>
            <a:solidFill>
              <a:schemeClr val="accent1"/>
            </a:solidFill>
          </a:ln>
        </p:spPr>
        <p:txBody>
          <a:bodyPr/>
          <a:lstStyle/>
          <a:p>
            <a:endParaRPr lang="en-GB" dirty="0" smtClean="0"/>
          </a:p>
          <a:p>
            <a:r>
              <a:rPr lang="en-GB" b="1" dirty="0" smtClean="0">
                <a:solidFill>
                  <a:schemeClr val="tx2">
                    <a:lumMod val="75000"/>
                  </a:schemeClr>
                </a:solidFill>
              </a:rPr>
              <a:t>Is </a:t>
            </a:r>
            <a:r>
              <a:rPr lang="en-GB" b="1" dirty="0" smtClean="0">
                <a:solidFill>
                  <a:schemeClr val="tx2">
                    <a:lumMod val="75000"/>
                  </a:schemeClr>
                </a:solidFill>
              </a:rPr>
              <a:t>it just about reducing offending?</a:t>
            </a:r>
          </a:p>
          <a:p>
            <a:r>
              <a:rPr lang="en-GB" b="1" dirty="0" smtClean="0">
                <a:solidFill>
                  <a:schemeClr val="tx2">
                    <a:lumMod val="75000"/>
                  </a:schemeClr>
                </a:solidFill>
              </a:rPr>
              <a:t>As Psychologists we focus on bringing about positive change.</a:t>
            </a:r>
          </a:p>
          <a:p>
            <a:r>
              <a:rPr lang="en-GB" b="1" dirty="0" smtClean="0">
                <a:solidFill>
                  <a:schemeClr val="tx2">
                    <a:lumMod val="75000"/>
                  </a:schemeClr>
                </a:solidFill>
              </a:rPr>
              <a:t>Early attempts at intervention have come under much criticism. </a:t>
            </a:r>
          </a:p>
          <a:p>
            <a:r>
              <a:rPr lang="en-GB" b="1" dirty="0" smtClean="0">
                <a:solidFill>
                  <a:schemeClr val="tx2">
                    <a:lumMod val="75000"/>
                  </a:schemeClr>
                </a:solidFill>
              </a:rPr>
              <a:t>McCord (1978) lists seven adverse effects of treatment:  among them mental illness, alcoholism and early death.</a:t>
            </a:r>
          </a:p>
          <a:p>
            <a:r>
              <a:rPr lang="en-GB" b="1" dirty="0" smtClean="0">
                <a:solidFill>
                  <a:schemeClr val="tx2">
                    <a:lumMod val="75000"/>
                  </a:schemeClr>
                </a:solidFill>
              </a:rPr>
              <a:t>Why?</a:t>
            </a:r>
            <a:endParaRPr lang="en-US" b="1" dirty="0">
              <a:solidFill>
                <a:schemeClr val="tx2">
                  <a:lumMod val="75000"/>
                </a:schemeClr>
              </a:solidFill>
            </a:endParaRPr>
          </a:p>
        </p:txBody>
      </p:sp>
    </p:spTree>
    <p:extLst>
      <p:ext uri="{BB962C8B-B14F-4D97-AF65-F5344CB8AC3E}">
        <p14:creationId xmlns:p14="http://schemas.microsoft.com/office/powerpoint/2010/main" val="3985917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Older vs newer approaches </a:t>
            </a:r>
            <a:endParaRPr lang="en-GB" b="1" dirty="0"/>
          </a:p>
        </p:txBody>
      </p:sp>
      <p:sp>
        <p:nvSpPr>
          <p:cNvPr id="3" name="Content Placeholder 2"/>
          <p:cNvSpPr>
            <a:spLocks noGrp="1"/>
          </p:cNvSpPr>
          <p:nvPr>
            <p:ph sz="quarter" idx="1"/>
          </p:nvPr>
        </p:nvSpPr>
        <p:spPr>
          <a:xfrm>
            <a:off x="1390918" y="1825625"/>
            <a:ext cx="9962882" cy="4351338"/>
          </a:xfrm>
          <a:solidFill>
            <a:schemeClr val="bg1"/>
          </a:solidFill>
          <a:ln>
            <a:solidFill>
              <a:schemeClr val="accent1"/>
            </a:solidFill>
          </a:ln>
        </p:spPr>
        <p:txBody>
          <a:bodyPr/>
          <a:lstStyle/>
          <a:p>
            <a:r>
              <a:rPr lang="en-GB" b="1" dirty="0" smtClean="0">
                <a:solidFill>
                  <a:schemeClr val="tx2">
                    <a:lumMod val="75000"/>
                  </a:schemeClr>
                </a:solidFill>
              </a:rPr>
              <a:t>The next section considers just a few of the different treatments used in correctional rehabilitation.</a:t>
            </a:r>
          </a:p>
          <a:p>
            <a:r>
              <a:rPr lang="en-GB" b="1" dirty="0" smtClean="0">
                <a:solidFill>
                  <a:schemeClr val="tx2">
                    <a:lumMod val="75000"/>
                  </a:schemeClr>
                </a:solidFill>
              </a:rPr>
              <a:t>Whilst earlier research focused on principles of behavioural modification, more recently Cognitive models have been applied with reasonable success.</a:t>
            </a:r>
          </a:p>
          <a:p>
            <a:r>
              <a:rPr lang="en-GB" b="1" dirty="0" smtClean="0">
                <a:solidFill>
                  <a:schemeClr val="tx2">
                    <a:lumMod val="75000"/>
                  </a:schemeClr>
                </a:solidFill>
              </a:rPr>
              <a:t>Now it is widely accepted that the goals of treatment are two fold-</a:t>
            </a:r>
          </a:p>
          <a:p>
            <a:r>
              <a:rPr lang="en-GB" b="1" dirty="0" smtClean="0">
                <a:solidFill>
                  <a:schemeClr val="tx2">
                    <a:lumMod val="75000"/>
                  </a:schemeClr>
                </a:solidFill>
              </a:rPr>
              <a:t>1. mental illness stabilisation</a:t>
            </a:r>
          </a:p>
          <a:p>
            <a:r>
              <a:rPr lang="en-GB" b="1" dirty="0" smtClean="0">
                <a:solidFill>
                  <a:schemeClr val="tx2">
                    <a:lumMod val="75000"/>
                  </a:schemeClr>
                </a:solidFill>
              </a:rPr>
              <a:t>2. </a:t>
            </a:r>
            <a:r>
              <a:rPr lang="en-GB" b="1" dirty="0" smtClean="0">
                <a:solidFill>
                  <a:schemeClr val="tx2">
                    <a:lumMod val="75000"/>
                  </a:schemeClr>
                </a:solidFill>
              </a:rPr>
              <a:t>rehabilitation (Morgan </a:t>
            </a:r>
            <a:r>
              <a:rPr lang="en-GB" b="1" dirty="0" smtClean="0">
                <a:solidFill>
                  <a:schemeClr val="tx2">
                    <a:lumMod val="75000"/>
                  </a:schemeClr>
                </a:solidFill>
              </a:rPr>
              <a:t>et al, 2014).</a:t>
            </a:r>
            <a:endParaRPr lang="en-GB" b="1" dirty="0">
              <a:solidFill>
                <a:schemeClr val="tx2">
                  <a:lumMod val="75000"/>
                </a:schemeClr>
              </a:solidFill>
            </a:endParaRPr>
          </a:p>
        </p:txBody>
      </p:sp>
    </p:spTree>
    <p:extLst>
      <p:ext uri="{BB962C8B-B14F-4D97-AF65-F5344CB8AC3E}">
        <p14:creationId xmlns:p14="http://schemas.microsoft.com/office/powerpoint/2010/main" val="1143163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7718" y="383404"/>
            <a:ext cx="8229600" cy="929258"/>
          </a:xfrm>
        </p:spPr>
        <p:txBody>
          <a:bodyPr/>
          <a:lstStyle/>
          <a:p>
            <a:r>
              <a:rPr lang="en-GB" b="1" dirty="0" smtClean="0"/>
              <a:t>Behaviour modification</a:t>
            </a:r>
            <a:endParaRPr lang="en-GB" b="1" dirty="0"/>
          </a:p>
        </p:txBody>
      </p:sp>
      <p:sp>
        <p:nvSpPr>
          <p:cNvPr id="3" name="Content Placeholder 2"/>
          <p:cNvSpPr>
            <a:spLocks noGrp="1"/>
          </p:cNvSpPr>
          <p:nvPr>
            <p:ph sz="quarter" idx="1"/>
          </p:nvPr>
        </p:nvSpPr>
        <p:spPr>
          <a:xfrm>
            <a:off x="1094704" y="1628800"/>
            <a:ext cx="10676586" cy="5040560"/>
          </a:xfrm>
          <a:solidFill>
            <a:schemeClr val="bg1"/>
          </a:solidFill>
          <a:ln>
            <a:solidFill>
              <a:schemeClr val="accent1"/>
            </a:solidFill>
          </a:ln>
        </p:spPr>
        <p:txBody>
          <a:bodyPr>
            <a:noAutofit/>
          </a:bodyPr>
          <a:lstStyle/>
          <a:p>
            <a:endParaRPr lang="en-GB" sz="2400" dirty="0" smtClean="0"/>
          </a:p>
          <a:p>
            <a:r>
              <a:rPr lang="en-GB" sz="2400" b="1" dirty="0" smtClean="0">
                <a:solidFill>
                  <a:schemeClr val="tx2">
                    <a:lumMod val="75000"/>
                  </a:schemeClr>
                </a:solidFill>
              </a:rPr>
              <a:t>Behaviour </a:t>
            </a:r>
            <a:r>
              <a:rPr lang="en-GB" sz="2400" b="1" dirty="0">
                <a:solidFill>
                  <a:schemeClr val="tx2">
                    <a:lumMod val="75000"/>
                  </a:schemeClr>
                </a:solidFill>
              </a:rPr>
              <a:t>modification involves the use of operant conditioning principles to extinguish undesirable behaviours and establish/promote desirable ones. </a:t>
            </a:r>
            <a:endParaRPr lang="en-GB" sz="2400" b="1" dirty="0" smtClean="0">
              <a:solidFill>
                <a:schemeClr val="tx2">
                  <a:lumMod val="75000"/>
                </a:schemeClr>
              </a:solidFill>
            </a:endParaRPr>
          </a:p>
          <a:p>
            <a:r>
              <a:rPr lang="en-GB" sz="2400" b="1" dirty="0" smtClean="0">
                <a:solidFill>
                  <a:schemeClr val="tx2">
                    <a:lumMod val="75000"/>
                  </a:schemeClr>
                </a:solidFill>
              </a:rPr>
              <a:t>The </a:t>
            </a:r>
            <a:r>
              <a:rPr lang="en-GB" sz="2400" b="1" dirty="0">
                <a:solidFill>
                  <a:schemeClr val="tx2">
                    <a:lumMod val="75000"/>
                  </a:schemeClr>
                </a:solidFill>
              </a:rPr>
              <a:t>underpinning principle is that behaviours that are reinforced are strengthened whereas behaviours that are punished are weakened.</a:t>
            </a:r>
          </a:p>
          <a:p>
            <a:r>
              <a:rPr lang="en-GB" sz="2400" b="1" dirty="0">
                <a:solidFill>
                  <a:schemeClr val="tx2">
                    <a:lumMod val="75000"/>
                  </a:schemeClr>
                </a:solidFill>
              </a:rPr>
              <a:t>Individual behaviour modification is not widely used in the rehabilitation of offenders, but there are some indications it may be effective. </a:t>
            </a:r>
          </a:p>
          <a:p>
            <a:r>
              <a:rPr lang="en-GB" sz="2400" b="1" dirty="0" err="1">
                <a:solidFill>
                  <a:schemeClr val="tx2">
                    <a:lumMod val="75000"/>
                  </a:schemeClr>
                </a:solidFill>
              </a:rPr>
              <a:t>Fo</a:t>
            </a:r>
            <a:r>
              <a:rPr lang="en-GB" sz="2400" b="1" dirty="0">
                <a:solidFill>
                  <a:schemeClr val="tx2">
                    <a:lumMod val="75000"/>
                  </a:schemeClr>
                </a:solidFill>
              </a:rPr>
              <a:t> and O’Donnell (1975) devised a </a:t>
            </a:r>
            <a:r>
              <a:rPr lang="en-GB" sz="2400" b="1" dirty="0">
                <a:solidFill>
                  <a:srgbClr val="FF0000"/>
                </a:solidFill>
              </a:rPr>
              <a:t>‘buddy system’ </a:t>
            </a:r>
            <a:r>
              <a:rPr lang="en-GB" sz="2400" b="1" dirty="0">
                <a:solidFill>
                  <a:schemeClr val="tx2">
                    <a:lumMod val="75000"/>
                  </a:schemeClr>
                </a:solidFill>
              </a:rPr>
              <a:t>in which adult volunteers were assigned to a young offender to provide consistent reinforcement for socially acceptable ways of acting</a:t>
            </a:r>
            <a:r>
              <a:rPr lang="en-GB" sz="2400" b="1" dirty="0" smtClean="0">
                <a:solidFill>
                  <a:schemeClr val="tx2">
                    <a:lumMod val="75000"/>
                  </a:schemeClr>
                </a:solidFill>
              </a:rPr>
              <a:t>.</a:t>
            </a:r>
          </a:p>
          <a:p>
            <a:r>
              <a:rPr lang="en-GB" sz="2400" b="1" dirty="0" smtClean="0">
                <a:solidFill>
                  <a:schemeClr val="tx2">
                    <a:lumMod val="75000"/>
                  </a:schemeClr>
                </a:solidFill>
              </a:rPr>
              <a:t> </a:t>
            </a:r>
            <a:r>
              <a:rPr lang="en-GB" sz="2400" b="1" dirty="0">
                <a:solidFill>
                  <a:schemeClr val="tx2">
                    <a:lumMod val="75000"/>
                  </a:schemeClr>
                </a:solidFill>
              </a:rPr>
              <a:t>Whilst this appears to have improved the behaviour of serious offenders its impact on those who had committed less serious offences was mixed. </a:t>
            </a:r>
          </a:p>
        </p:txBody>
      </p:sp>
    </p:spTree>
    <p:extLst>
      <p:ext uri="{BB962C8B-B14F-4D97-AF65-F5344CB8AC3E}">
        <p14:creationId xmlns:p14="http://schemas.microsoft.com/office/powerpoint/2010/main" val="389920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378039" y="1334278"/>
            <a:ext cx="9975761" cy="4842685"/>
          </a:xfrm>
          <a:solidFill>
            <a:schemeClr val="bg1"/>
          </a:solidFill>
          <a:ln>
            <a:solidFill>
              <a:schemeClr val="accent1"/>
            </a:solidFill>
          </a:ln>
        </p:spPr>
        <p:txBody>
          <a:bodyPr>
            <a:normAutofit lnSpcReduction="10000"/>
          </a:bodyPr>
          <a:lstStyle/>
          <a:p>
            <a:endParaRPr lang="en-GB" dirty="0" smtClean="0"/>
          </a:p>
          <a:p>
            <a:r>
              <a:rPr lang="en-GB" b="1" dirty="0" err="1" smtClean="0">
                <a:solidFill>
                  <a:schemeClr val="tx2">
                    <a:lumMod val="75000"/>
                  </a:schemeClr>
                </a:solidFill>
              </a:rPr>
              <a:t>Blagg</a:t>
            </a:r>
            <a:r>
              <a:rPr lang="en-GB" b="1" dirty="0" smtClean="0">
                <a:solidFill>
                  <a:schemeClr val="tx2">
                    <a:lumMod val="75000"/>
                  </a:schemeClr>
                </a:solidFill>
              </a:rPr>
              <a:t> </a:t>
            </a:r>
            <a:r>
              <a:rPr lang="en-GB" b="1" dirty="0">
                <a:solidFill>
                  <a:schemeClr val="tx2">
                    <a:lumMod val="75000"/>
                  </a:schemeClr>
                </a:solidFill>
              </a:rPr>
              <a:t>(1985) examined the effect of ‘personal restitution’ on young offenders. They were required to meet with and apologise to the victims of their crimes. This had a marked effect on the offenders, who reported being ‘terrified’ ‘feeling sick’ and ‘finding it difficult to talk’ (</a:t>
            </a:r>
            <a:r>
              <a:rPr lang="en-GB" b="1" dirty="0" err="1">
                <a:solidFill>
                  <a:schemeClr val="tx2">
                    <a:lumMod val="75000"/>
                  </a:schemeClr>
                </a:solidFill>
              </a:rPr>
              <a:t>Hollin</a:t>
            </a:r>
            <a:r>
              <a:rPr lang="en-GB" b="1" dirty="0">
                <a:solidFill>
                  <a:schemeClr val="tx2">
                    <a:lumMod val="75000"/>
                  </a:schemeClr>
                </a:solidFill>
              </a:rPr>
              <a:t>, 1992; p.135</a:t>
            </a:r>
            <a:r>
              <a:rPr lang="en-GB" b="1" dirty="0" smtClean="0">
                <a:solidFill>
                  <a:schemeClr val="tx2">
                    <a:lumMod val="75000"/>
                  </a:schemeClr>
                </a:solidFill>
              </a:rPr>
              <a:t>).</a:t>
            </a:r>
            <a:endParaRPr lang="en-GB" b="1" dirty="0">
              <a:solidFill>
                <a:schemeClr val="tx2">
                  <a:lumMod val="75000"/>
                </a:schemeClr>
              </a:solidFill>
            </a:endParaRPr>
          </a:p>
          <a:p>
            <a:r>
              <a:rPr lang="en-GB" b="1" dirty="0">
                <a:solidFill>
                  <a:schemeClr val="tx2">
                    <a:lumMod val="75000"/>
                  </a:schemeClr>
                </a:solidFill>
              </a:rPr>
              <a:t>S</a:t>
            </a:r>
            <a:r>
              <a:rPr lang="en-GB" b="1" dirty="0" smtClean="0">
                <a:solidFill>
                  <a:schemeClr val="tx2">
                    <a:lumMod val="75000"/>
                  </a:schemeClr>
                </a:solidFill>
              </a:rPr>
              <a:t>ome </a:t>
            </a:r>
            <a:r>
              <a:rPr lang="en-GB" b="1" dirty="0">
                <a:solidFill>
                  <a:schemeClr val="tx2">
                    <a:lumMod val="75000"/>
                  </a:schemeClr>
                </a:solidFill>
              </a:rPr>
              <a:t>evidence that it may be effective in reducing recidivism (Schneider and Schneider, 1985). </a:t>
            </a:r>
            <a:endParaRPr lang="en-GB" b="1" dirty="0" smtClean="0">
              <a:solidFill>
                <a:schemeClr val="tx2">
                  <a:lumMod val="75000"/>
                </a:schemeClr>
              </a:solidFill>
            </a:endParaRPr>
          </a:p>
          <a:p>
            <a:r>
              <a:rPr lang="en-GB" b="1" dirty="0" smtClean="0">
                <a:solidFill>
                  <a:schemeClr val="tx2">
                    <a:lumMod val="75000"/>
                  </a:schemeClr>
                </a:solidFill>
              </a:rPr>
              <a:t>However</a:t>
            </a:r>
            <a:r>
              <a:rPr lang="en-GB" b="1" dirty="0">
                <a:solidFill>
                  <a:schemeClr val="tx2">
                    <a:lumMod val="75000"/>
                  </a:schemeClr>
                </a:solidFill>
              </a:rPr>
              <a:t>, some more recent reviews suggest it is no more effective in reducing recidivism than other interventions (Hayes, 2005).</a:t>
            </a:r>
          </a:p>
          <a:p>
            <a:r>
              <a:rPr lang="en-GB" b="1" dirty="0" smtClean="0">
                <a:solidFill>
                  <a:schemeClr val="tx2">
                    <a:lumMod val="75000"/>
                  </a:schemeClr>
                </a:solidFill>
              </a:rPr>
              <a:t>Use of token economies…</a:t>
            </a:r>
            <a:endParaRPr lang="en-GB" b="1" dirty="0">
              <a:solidFill>
                <a:schemeClr val="tx2">
                  <a:lumMod val="75000"/>
                </a:schemeClr>
              </a:solidFill>
            </a:endParaRPr>
          </a:p>
        </p:txBody>
      </p:sp>
    </p:spTree>
    <p:extLst>
      <p:ext uri="{BB962C8B-B14F-4D97-AF65-F5344CB8AC3E}">
        <p14:creationId xmlns:p14="http://schemas.microsoft.com/office/powerpoint/2010/main" val="3277380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7893" y="365125"/>
            <a:ext cx="9215907" cy="1325563"/>
          </a:xfrm>
        </p:spPr>
        <p:txBody>
          <a:bodyPr/>
          <a:lstStyle/>
          <a:p>
            <a:r>
              <a:rPr lang="en-GB" b="1" dirty="0" smtClean="0"/>
              <a:t>Token economies</a:t>
            </a:r>
            <a:endParaRPr lang="en-GB" b="1" dirty="0"/>
          </a:p>
        </p:txBody>
      </p:sp>
      <p:sp>
        <p:nvSpPr>
          <p:cNvPr id="3" name="Content Placeholder 2"/>
          <p:cNvSpPr>
            <a:spLocks noGrp="1"/>
          </p:cNvSpPr>
          <p:nvPr>
            <p:ph sz="quarter" idx="1"/>
          </p:nvPr>
        </p:nvSpPr>
        <p:spPr>
          <a:xfrm>
            <a:off x="1184856" y="1484784"/>
            <a:ext cx="10084158" cy="4970024"/>
          </a:xfrm>
          <a:solidFill>
            <a:schemeClr val="bg1"/>
          </a:solidFill>
          <a:ln>
            <a:solidFill>
              <a:schemeClr val="accent1"/>
            </a:solidFill>
          </a:ln>
        </p:spPr>
        <p:txBody>
          <a:bodyPr>
            <a:normAutofit lnSpcReduction="10000"/>
          </a:bodyPr>
          <a:lstStyle/>
          <a:p>
            <a:endParaRPr lang="en-GB" sz="3200" dirty="0" smtClean="0"/>
          </a:p>
          <a:p>
            <a:r>
              <a:rPr lang="en-GB" sz="3200" b="1" dirty="0" smtClean="0">
                <a:solidFill>
                  <a:schemeClr val="tx2">
                    <a:lumMod val="75000"/>
                  </a:schemeClr>
                </a:solidFill>
              </a:rPr>
              <a:t>Improvements </a:t>
            </a:r>
            <a:r>
              <a:rPr lang="en-GB" sz="3200" b="1" dirty="0">
                <a:solidFill>
                  <a:schemeClr val="tx2">
                    <a:lumMod val="75000"/>
                  </a:schemeClr>
                </a:solidFill>
              </a:rPr>
              <a:t>tend not to generalise beyond the institution in the longer term. Cohen (1971) found a reduction in offending after two years but not after three. </a:t>
            </a:r>
          </a:p>
          <a:p>
            <a:r>
              <a:rPr lang="en-GB" sz="3200" b="1" dirty="0">
                <a:solidFill>
                  <a:schemeClr val="tx2">
                    <a:lumMod val="75000"/>
                  </a:schemeClr>
                </a:solidFill>
              </a:rPr>
              <a:t>Blackburn (1993) concludes that token economies  make offenders easier to manage but they have little real rehabilitative value. </a:t>
            </a:r>
            <a:endParaRPr lang="en-GB" sz="3200" b="1" dirty="0" smtClean="0">
              <a:solidFill>
                <a:schemeClr val="tx2">
                  <a:lumMod val="75000"/>
                </a:schemeClr>
              </a:solidFill>
            </a:endParaRPr>
          </a:p>
          <a:p>
            <a:r>
              <a:rPr lang="en-GB" sz="3200" b="1" dirty="0" smtClean="0">
                <a:solidFill>
                  <a:schemeClr val="tx2">
                    <a:lumMod val="75000"/>
                  </a:schemeClr>
                </a:solidFill>
              </a:rPr>
              <a:t>Additionally</a:t>
            </a:r>
            <a:r>
              <a:rPr lang="en-GB" sz="3200" b="1" dirty="0">
                <a:solidFill>
                  <a:schemeClr val="tx2">
                    <a:lumMod val="75000"/>
                  </a:schemeClr>
                </a:solidFill>
              </a:rPr>
              <a:t>, the use of token economies raises ethical issues. </a:t>
            </a:r>
            <a:endParaRPr lang="en-GB" sz="3200" b="1" dirty="0" smtClean="0">
              <a:solidFill>
                <a:schemeClr val="tx2">
                  <a:lumMod val="75000"/>
                </a:schemeClr>
              </a:solidFill>
            </a:endParaRPr>
          </a:p>
          <a:p>
            <a:r>
              <a:rPr lang="en-GB" sz="3200" b="1" dirty="0" smtClean="0">
                <a:solidFill>
                  <a:schemeClr val="tx2">
                    <a:lumMod val="75000"/>
                  </a:schemeClr>
                </a:solidFill>
              </a:rPr>
              <a:t>Currently</a:t>
            </a:r>
            <a:r>
              <a:rPr lang="en-GB" sz="3200" b="1" dirty="0">
                <a:solidFill>
                  <a:schemeClr val="tx2">
                    <a:lumMod val="75000"/>
                  </a:schemeClr>
                </a:solidFill>
              </a:rPr>
              <a:t>, these programmes have faded into disuse.</a:t>
            </a:r>
          </a:p>
          <a:p>
            <a:endParaRPr lang="en-GB" sz="3200" dirty="0"/>
          </a:p>
          <a:p>
            <a:endParaRPr lang="en-GB" dirty="0"/>
          </a:p>
        </p:txBody>
      </p:sp>
    </p:spTree>
    <p:extLst>
      <p:ext uri="{BB962C8B-B14F-4D97-AF65-F5344CB8AC3E}">
        <p14:creationId xmlns:p14="http://schemas.microsoft.com/office/powerpoint/2010/main" val="3533623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7494"/>
            <a:ext cx="8229600" cy="929258"/>
          </a:xfrm>
        </p:spPr>
        <p:txBody>
          <a:bodyPr/>
          <a:lstStyle/>
          <a:p>
            <a:r>
              <a:rPr lang="en-GB" b="1" dirty="0" smtClean="0"/>
              <a:t>Social skills training </a:t>
            </a:r>
            <a:endParaRPr lang="en-GB" b="1" dirty="0"/>
          </a:p>
        </p:txBody>
      </p:sp>
      <p:sp>
        <p:nvSpPr>
          <p:cNvPr id="3" name="Content Placeholder 2"/>
          <p:cNvSpPr>
            <a:spLocks noGrp="1"/>
          </p:cNvSpPr>
          <p:nvPr>
            <p:ph sz="quarter" idx="1"/>
          </p:nvPr>
        </p:nvSpPr>
        <p:spPr>
          <a:xfrm>
            <a:off x="1313645" y="1412776"/>
            <a:ext cx="10097693" cy="5184576"/>
          </a:xfrm>
          <a:solidFill>
            <a:schemeClr val="bg1"/>
          </a:solidFill>
          <a:ln>
            <a:solidFill>
              <a:schemeClr val="accent1"/>
            </a:solidFill>
          </a:ln>
        </p:spPr>
        <p:txBody>
          <a:bodyPr>
            <a:normAutofit/>
          </a:bodyPr>
          <a:lstStyle/>
          <a:p>
            <a:r>
              <a:rPr lang="en-GB" b="1" dirty="0" smtClean="0">
                <a:solidFill>
                  <a:schemeClr val="tx2">
                    <a:lumMod val="75000"/>
                  </a:schemeClr>
                </a:solidFill>
              </a:rPr>
              <a:t>The rationale for social skills training (SST) is that offenders have poor social skills that either make them more likely to end up in situations where offending is possible or which tend to exacerbate bad situations. </a:t>
            </a:r>
          </a:p>
          <a:p>
            <a:r>
              <a:rPr lang="en-GB" b="1" dirty="0" smtClean="0">
                <a:solidFill>
                  <a:schemeClr val="tx2">
                    <a:lumMod val="75000"/>
                  </a:schemeClr>
                </a:solidFill>
              </a:rPr>
              <a:t>Social skills training aims to equip offenders with micro-skills (e.g. eye contact, and personal distance) and macro-skills (e.g. assertiveness and negotiation) that allow them to avoid and deal more effectively with potential offending situations. </a:t>
            </a:r>
          </a:p>
          <a:p>
            <a:r>
              <a:rPr lang="en-GB" b="1" dirty="0" smtClean="0">
                <a:solidFill>
                  <a:schemeClr val="tx2">
                    <a:lumMod val="75000"/>
                  </a:schemeClr>
                </a:solidFill>
              </a:rPr>
              <a:t>There is no fixed set of techniques involved, but most programmes involve direct instruction, backed up by observation of others and role playing, often in group treatment settings.</a:t>
            </a:r>
            <a:endParaRPr lang="en-GB" b="1" dirty="0">
              <a:solidFill>
                <a:schemeClr val="tx2">
                  <a:lumMod val="75000"/>
                </a:schemeClr>
              </a:solidFill>
            </a:endParaRPr>
          </a:p>
        </p:txBody>
      </p:sp>
    </p:spTree>
    <p:extLst>
      <p:ext uri="{BB962C8B-B14F-4D97-AF65-F5344CB8AC3E}">
        <p14:creationId xmlns:p14="http://schemas.microsoft.com/office/powerpoint/2010/main" val="374193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4106" y="267494"/>
            <a:ext cx="7776693" cy="857250"/>
          </a:xfrm>
        </p:spPr>
        <p:txBody>
          <a:bodyPr/>
          <a:lstStyle/>
          <a:p>
            <a:r>
              <a:rPr lang="en-GB" b="1" dirty="0" smtClean="0"/>
              <a:t>Three questions</a:t>
            </a:r>
            <a:endParaRPr lang="en-GB" b="1" dirty="0"/>
          </a:p>
        </p:txBody>
      </p:sp>
      <p:sp>
        <p:nvSpPr>
          <p:cNvPr id="3" name="Content Placeholder 2"/>
          <p:cNvSpPr>
            <a:spLocks noGrp="1"/>
          </p:cNvSpPr>
          <p:nvPr>
            <p:ph sz="quarter" idx="1"/>
          </p:nvPr>
        </p:nvSpPr>
        <p:spPr>
          <a:xfrm>
            <a:off x="953037" y="1412776"/>
            <a:ext cx="10980816" cy="5042032"/>
          </a:xfrm>
          <a:solidFill>
            <a:schemeClr val="bg1"/>
          </a:solidFill>
          <a:ln>
            <a:solidFill>
              <a:schemeClr val="accent1"/>
            </a:solidFill>
          </a:ln>
        </p:spPr>
        <p:txBody>
          <a:bodyPr>
            <a:normAutofit fontScale="92500" lnSpcReduction="10000"/>
          </a:bodyPr>
          <a:lstStyle/>
          <a:p>
            <a:r>
              <a:rPr lang="en-GB" b="1" dirty="0" smtClean="0">
                <a:solidFill>
                  <a:schemeClr val="tx2">
                    <a:lumMod val="75000"/>
                  </a:schemeClr>
                </a:solidFill>
              </a:rPr>
              <a:t>(1)Do the offenders learn the skills? </a:t>
            </a:r>
          </a:p>
          <a:p>
            <a:r>
              <a:rPr lang="en-GB" b="1" dirty="0" smtClean="0">
                <a:solidFill>
                  <a:schemeClr val="tx2">
                    <a:lumMod val="75000"/>
                  </a:schemeClr>
                </a:solidFill>
              </a:rPr>
              <a:t>(2) Do the skills generalise beyond the training situation? </a:t>
            </a:r>
          </a:p>
          <a:p>
            <a:r>
              <a:rPr lang="en-GB" b="1" dirty="0" smtClean="0">
                <a:solidFill>
                  <a:schemeClr val="tx2">
                    <a:lumMod val="75000"/>
                  </a:schemeClr>
                </a:solidFill>
              </a:rPr>
              <a:t>(3) Does SST actually reduce reoffending?</a:t>
            </a:r>
          </a:p>
          <a:p>
            <a:r>
              <a:rPr lang="en-GB" b="1" dirty="0" smtClean="0">
                <a:solidFill>
                  <a:schemeClr val="tx2">
                    <a:lumMod val="75000"/>
                  </a:schemeClr>
                </a:solidFill>
              </a:rPr>
              <a:t>Spence and </a:t>
            </a:r>
            <a:r>
              <a:rPr lang="en-GB" b="1" dirty="0" err="1" smtClean="0">
                <a:solidFill>
                  <a:schemeClr val="tx2">
                    <a:lumMod val="75000"/>
                  </a:schemeClr>
                </a:solidFill>
              </a:rPr>
              <a:t>Marziller</a:t>
            </a:r>
            <a:r>
              <a:rPr lang="en-GB" b="1" dirty="0" smtClean="0">
                <a:solidFill>
                  <a:schemeClr val="tx2">
                    <a:lumMod val="75000"/>
                  </a:schemeClr>
                </a:solidFill>
              </a:rPr>
              <a:t> (1981) suggest that offenders do learn the relevant skills, but that they disappear in the longer term: skills were present after three months but not after six.</a:t>
            </a:r>
          </a:p>
          <a:p>
            <a:r>
              <a:rPr lang="en-GB" b="1" dirty="0" smtClean="0">
                <a:solidFill>
                  <a:schemeClr val="tx2">
                    <a:lumMod val="75000"/>
                  </a:schemeClr>
                </a:solidFill>
              </a:rPr>
              <a:t>Evidence for generalization is mixed. Goldstein et al (1981) found that generalization beyond the training situation occurred in only around 20 per cent of cases, although Blackburn (1993) suggests that self-report data show a more positive picture.</a:t>
            </a:r>
          </a:p>
          <a:p>
            <a:r>
              <a:rPr lang="en-GB" b="1" dirty="0">
                <a:solidFill>
                  <a:schemeClr val="tx2">
                    <a:lumMod val="75000"/>
                  </a:schemeClr>
                </a:solidFill>
              </a:rPr>
              <a:t>There are signs, however, that SST may have a role to play in crime prevention: it can be used to equip adolescents with the skills to resist offending (Aiken et al, 1977).</a:t>
            </a:r>
          </a:p>
          <a:p>
            <a:endParaRPr lang="en-GB" dirty="0"/>
          </a:p>
        </p:txBody>
      </p:sp>
    </p:spTree>
    <p:extLst>
      <p:ext uri="{BB962C8B-B14F-4D97-AF65-F5344CB8AC3E}">
        <p14:creationId xmlns:p14="http://schemas.microsoft.com/office/powerpoint/2010/main" val="2387391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7494"/>
            <a:ext cx="8229600" cy="929258"/>
          </a:xfrm>
        </p:spPr>
        <p:txBody>
          <a:bodyPr/>
          <a:lstStyle/>
          <a:p>
            <a:r>
              <a:rPr lang="en-GB" b="1" dirty="0" smtClean="0"/>
              <a:t>Anger management</a:t>
            </a:r>
            <a:endParaRPr lang="en-GB" b="1" dirty="0"/>
          </a:p>
        </p:txBody>
      </p:sp>
      <p:sp>
        <p:nvSpPr>
          <p:cNvPr id="3" name="Content Placeholder 2"/>
          <p:cNvSpPr>
            <a:spLocks noGrp="1"/>
          </p:cNvSpPr>
          <p:nvPr>
            <p:ph sz="quarter" idx="1"/>
          </p:nvPr>
        </p:nvSpPr>
        <p:spPr>
          <a:xfrm>
            <a:off x="1223493" y="1556792"/>
            <a:ext cx="9889265" cy="4637946"/>
          </a:xfrm>
          <a:solidFill>
            <a:schemeClr val="bg1"/>
          </a:solidFill>
          <a:ln>
            <a:solidFill>
              <a:schemeClr val="accent1"/>
            </a:solidFill>
          </a:ln>
        </p:spPr>
        <p:txBody>
          <a:bodyPr>
            <a:normAutofit lnSpcReduction="10000"/>
          </a:bodyPr>
          <a:lstStyle/>
          <a:p>
            <a:r>
              <a:rPr lang="en-GB" b="1" dirty="0" err="1" smtClean="0">
                <a:solidFill>
                  <a:schemeClr val="tx2">
                    <a:lumMod val="75000"/>
                  </a:schemeClr>
                </a:solidFill>
              </a:rPr>
              <a:t>Novaco</a:t>
            </a:r>
            <a:r>
              <a:rPr lang="en-GB" b="1" dirty="0" smtClean="0">
                <a:solidFill>
                  <a:schemeClr val="tx2">
                    <a:lumMod val="75000"/>
                  </a:schemeClr>
                </a:solidFill>
              </a:rPr>
              <a:t> (1975) some violent offences occur because offenders cannot deal effectively with their anger, which is expressed in antisocial ways and displaced onto inappropriate targets. </a:t>
            </a:r>
          </a:p>
          <a:p>
            <a:r>
              <a:rPr lang="en-GB" b="1" dirty="0" smtClean="0">
                <a:solidFill>
                  <a:schemeClr val="tx2">
                    <a:lumMod val="75000"/>
                  </a:schemeClr>
                </a:solidFill>
              </a:rPr>
              <a:t>In an anger management programme, cognitive behavioural techniques are used to help offenders deal more effectively with their feelings of anger. The aim is to teach offenders to </a:t>
            </a:r>
          </a:p>
          <a:p>
            <a:r>
              <a:rPr lang="en-GB" b="1" dirty="0" smtClean="0">
                <a:solidFill>
                  <a:schemeClr val="tx2">
                    <a:lumMod val="75000"/>
                  </a:schemeClr>
                </a:solidFill>
              </a:rPr>
              <a:t>(1)recognize their own feelings of anger; </a:t>
            </a:r>
          </a:p>
          <a:p>
            <a:r>
              <a:rPr lang="en-GB" b="1" dirty="0" smtClean="0">
                <a:solidFill>
                  <a:schemeClr val="tx2">
                    <a:lumMod val="75000"/>
                  </a:schemeClr>
                </a:solidFill>
              </a:rPr>
              <a:t>(2) control their angry behaviour; and </a:t>
            </a:r>
          </a:p>
          <a:p>
            <a:r>
              <a:rPr lang="en-GB" b="1" dirty="0" smtClean="0">
                <a:solidFill>
                  <a:schemeClr val="tx2">
                    <a:lumMod val="75000"/>
                  </a:schemeClr>
                </a:solidFill>
              </a:rPr>
              <a:t>(3) resolve conflict in positive ways. </a:t>
            </a:r>
          </a:p>
          <a:p>
            <a:r>
              <a:rPr lang="en-GB" b="1" dirty="0" smtClean="0">
                <a:solidFill>
                  <a:schemeClr val="tx2">
                    <a:lumMod val="75000"/>
                  </a:schemeClr>
                </a:solidFill>
              </a:rPr>
              <a:t>Ainsworth (2000) identifies three stages in most anger management programmes:</a:t>
            </a:r>
            <a:endParaRPr lang="en-GB" b="1" dirty="0">
              <a:solidFill>
                <a:schemeClr val="tx2">
                  <a:lumMod val="75000"/>
                </a:schemeClr>
              </a:solidFill>
            </a:endParaRPr>
          </a:p>
        </p:txBody>
      </p:sp>
    </p:spTree>
    <p:extLst>
      <p:ext uri="{BB962C8B-B14F-4D97-AF65-F5344CB8AC3E}">
        <p14:creationId xmlns:p14="http://schemas.microsoft.com/office/powerpoint/2010/main" val="160453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7494"/>
            <a:ext cx="8229600" cy="785242"/>
          </a:xfrm>
        </p:spPr>
        <p:txBody>
          <a:bodyPr/>
          <a:lstStyle/>
          <a:p>
            <a:r>
              <a:rPr lang="en-GB" b="1" dirty="0" smtClean="0"/>
              <a:t>   Three </a:t>
            </a:r>
            <a:r>
              <a:rPr lang="en-GB" b="1" dirty="0" smtClean="0"/>
              <a:t>stages:</a:t>
            </a:r>
            <a:endParaRPr lang="en-GB" b="1" dirty="0"/>
          </a:p>
        </p:txBody>
      </p:sp>
      <p:sp>
        <p:nvSpPr>
          <p:cNvPr id="3" name="Content Placeholder 2"/>
          <p:cNvSpPr>
            <a:spLocks noGrp="1"/>
          </p:cNvSpPr>
          <p:nvPr>
            <p:ph sz="quarter" idx="1"/>
          </p:nvPr>
        </p:nvSpPr>
        <p:spPr>
          <a:xfrm>
            <a:off x="1648497" y="1337851"/>
            <a:ext cx="9936575" cy="4898016"/>
          </a:xfrm>
          <a:solidFill>
            <a:schemeClr val="bg1"/>
          </a:solidFill>
          <a:ln>
            <a:solidFill>
              <a:schemeClr val="accent1"/>
            </a:solidFill>
          </a:ln>
        </p:spPr>
        <p:txBody>
          <a:bodyPr>
            <a:normAutofit lnSpcReduction="10000"/>
          </a:bodyPr>
          <a:lstStyle/>
          <a:p>
            <a:endParaRPr lang="en-GB" dirty="0" smtClean="0"/>
          </a:p>
          <a:p>
            <a:r>
              <a:rPr lang="en-GB" b="1" dirty="0" smtClean="0">
                <a:solidFill>
                  <a:schemeClr val="tx2">
                    <a:lumMod val="75000"/>
                  </a:schemeClr>
                </a:solidFill>
              </a:rPr>
              <a:t>Cognitive </a:t>
            </a:r>
            <a:r>
              <a:rPr lang="en-GB" b="1" dirty="0" smtClean="0">
                <a:solidFill>
                  <a:schemeClr val="tx2">
                    <a:lumMod val="75000"/>
                  </a:schemeClr>
                </a:solidFill>
              </a:rPr>
              <a:t>preparation: offenders analyse own patterns of anger: </a:t>
            </a:r>
          </a:p>
          <a:p>
            <a:pPr lvl="1"/>
            <a:r>
              <a:rPr lang="en-GB" b="1" dirty="0" smtClean="0">
                <a:solidFill>
                  <a:schemeClr val="tx2">
                    <a:lumMod val="75000"/>
                  </a:schemeClr>
                </a:solidFill>
              </a:rPr>
              <a:t>the types of situations</a:t>
            </a:r>
          </a:p>
          <a:p>
            <a:pPr lvl="1"/>
            <a:r>
              <a:rPr lang="en-GB" b="1" dirty="0" smtClean="0">
                <a:solidFill>
                  <a:schemeClr val="tx2">
                    <a:lumMod val="75000"/>
                  </a:schemeClr>
                </a:solidFill>
              </a:rPr>
              <a:t>the thinking processes that accompany their anger. </a:t>
            </a:r>
          </a:p>
          <a:p>
            <a:r>
              <a:rPr lang="en-GB" b="1" dirty="0" smtClean="0">
                <a:solidFill>
                  <a:schemeClr val="tx2">
                    <a:lumMod val="75000"/>
                  </a:schemeClr>
                </a:solidFill>
              </a:rPr>
              <a:t>Skills acquisition: </a:t>
            </a:r>
          </a:p>
          <a:p>
            <a:pPr lvl="1"/>
            <a:r>
              <a:rPr lang="en-GB" b="1" dirty="0" smtClean="0">
                <a:solidFill>
                  <a:schemeClr val="tx2">
                    <a:lumMod val="75000"/>
                  </a:schemeClr>
                </a:solidFill>
              </a:rPr>
              <a:t>learning skills to help them manage their anger. </a:t>
            </a:r>
            <a:endParaRPr lang="en-GB" b="1" dirty="0">
              <a:solidFill>
                <a:schemeClr val="tx2">
                  <a:lumMod val="75000"/>
                </a:schemeClr>
              </a:solidFill>
            </a:endParaRPr>
          </a:p>
          <a:p>
            <a:pPr lvl="1"/>
            <a:r>
              <a:rPr lang="en-GB" b="1" dirty="0" smtClean="0">
                <a:solidFill>
                  <a:schemeClr val="tx2">
                    <a:lumMod val="75000"/>
                  </a:schemeClr>
                </a:solidFill>
              </a:rPr>
              <a:t>E.g. relaxation, avoidance, assertiveness and conflict resolution.</a:t>
            </a:r>
          </a:p>
          <a:p>
            <a:r>
              <a:rPr lang="en-GB" b="1" dirty="0" smtClean="0">
                <a:solidFill>
                  <a:schemeClr val="tx2">
                    <a:lumMod val="75000"/>
                  </a:schemeClr>
                </a:solidFill>
              </a:rPr>
              <a:t>Application practice: </a:t>
            </a:r>
          </a:p>
          <a:p>
            <a:pPr lvl="1"/>
            <a:r>
              <a:rPr lang="en-GB" b="1" dirty="0" smtClean="0">
                <a:solidFill>
                  <a:schemeClr val="tx2">
                    <a:lumMod val="75000"/>
                  </a:schemeClr>
                </a:solidFill>
              </a:rPr>
              <a:t>Applying skills in a controlled and non-threatening environment. </a:t>
            </a:r>
          </a:p>
          <a:p>
            <a:pPr lvl="1"/>
            <a:r>
              <a:rPr lang="en-GB" b="1" dirty="0">
                <a:solidFill>
                  <a:schemeClr val="tx2">
                    <a:lumMod val="75000"/>
                  </a:schemeClr>
                </a:solidFill>
              </a:rPr>
              <a:t>R</a:t>
            </a:r>
            <a:r>
              <a:rPr lang="en-GB" b="1" dirty="0" smtClean="0">
                <a:solidFill>
                  <a:schemeClr val="tx2">
                    <a:lumMod val="75000"/>
                  </a:schemeClr>
                </a:solidFill>
              </a:rPr>
              <a:t>ole-playing of angry situations with other offenders.</a:t>
            </a:r>
            <a:endParaRPr lang="en-GB" b="1" dirty="0">
              <a:solidFill>
                <a:schemeClr val="tx2">
                  <a:lumMod val="75000"/>
                </a:schemeClr>
              </a:solidFill>
            </a:endParaRPr>
          </a:p>
        </p:txBody>
      </p:sp>
    </p:spTree>
    <p:extLst>
      <p:ext uri="{BB962C8B-B14F-4D97-AF65-F5344CB8AC3E}">
        <p14:creationId xmlns:p14="http://schemas.microsoft.com/office/powerpoint/2010/main" val="634382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a:t>
            </a:r>
            <a:r>
              <a:rPr lang="en-GB" b="1" dirty="0" smtClean="0"/>
              <a:t>esults: of studies</a:t>
            </a:r>
            <a:endParaRPr lang="en-GB" b="1" dirty="0"/>
          </a:p>
        </p:txBody>
      </p:sp>
      <p:sp>
        <p:nvSpPr>
          <p:cNvPr id="3" name="Content Placeholder 2"/>
          <p:cNvSpPr>
            <a:spLocks noGrp="1"/>
          </p:cNvSpPr>
          <p:nvPr>
            <p:ph sz="quarter" idx="1"/>
          </p:nvPr>
        </p:nvSpPr>
        <p:spPr>
          <a:xfrm>
            <a:off x="1981200" y="1903445"/>
            <a:ext cx="9532776" cy="3840532"/>
          </a:xfrm>
          <a:solidFill>
            <a:schemeClr val="bg1"/>
          </a:solidFill>
          <a:ln>
            <a:solidFill>
              <a:schemeClr val="accent1"/>
            </a:solidFill>
          </a:ln>
        </p:spPr>
        <p:txBody>
          <a:bodyPr>
            <a:normAutofit/>
          </a:bodyPr>
          <a:lstStyle/>
          <a:p>
            <a:endParaRPr lang="en-GB" b="1" dirty="0" smtClean="0">
              <a:solidFill>
                <a:schemeClr val="tx2">
                  <a:lumMod val="75000"/>
                </a:schemeClr>
              </a:solidFill>
            </a:endParaRPr>
          </a:p>
          <a:p>
            <a:r>
              <a:rPr lang="en-GB" b="1" dirty="0" err="1" smtClean="0">
                <a:solidFill>
                  <a:schemeClr val="tx2">
                    <a:lumMod val="75000"/>
                  </a:schemeClr>
                </a:solidFill>
              </a:rPr>
              <a:t>Feindler</a:t>
            </a:r>
            <a:r>
              <a:rPr lang="en-GB" b="1" dirty="0" smtClean="0">
                <a:solidFill>
                  <a:schemeClr val="tx2">
                    <a:lumMod val="75000"/>
                  </a:schemeClr>
                </a:solidFill>
              </a:rPr>
              <a:t> </a:t>
            </a:r>
            <a:r>
              <a:rPr lang="en-GB" b="1" dirty="0" smtClean="0">
                <a:solidFill>
                  <a:schemeClr val="tx2">
                    <a:lumMod val="75000"/>
                  </a:schemeClr>
                </a:solidFill>
              </a:rPr>
              <a:t>et al., (1984) anger management training led to improvements in self-control, effective problem solving and a reduction in offending in young men. </a:t>
            </a:r>
          </a:p>
          <a:p>
            <a:r>
              <a:rPr lang="en-GB" b="1" dirty="0" smtClean="0">
                <a:solidFill>
                  <a:schemeClr val="tx2">
                    <a:lumMod val="75000"/>
                  </a:schemeClr>
                </a:solidFill>
              </a:rPr>
              <a:t>Ainsworth (2000) argues that it is effective but only if managed properly, given the right resources and targeted at the right offenders (i.e. those whose offences originate in their ability to manage their own anger!). </a:t>
            </a:r>
          </a:p>
        </p:txBody>
      </p:sp>
    </p:spTree>
    <p:extLst>
      <p:ext uri="{BB962C8B-B14F-4D97-AF65-F5344CB8AC3E}">
        <p14:creationId xmlns:p14="http://schemas.microsoft.com/office/powerpoint/2010/main" val="830658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6987" y="267493"/>
            <a:ext cx="8749748" cy="973477"/>
          </a:xfrm>
        </p:spPr>
        <p:txBody>
          <a:bodyPr>
            <a:normAutofit/>
          </a:bodyPr>
          <a:lstStyle/>
          <a:p>
            <a:r>
              <a:rPr lang="en-GB" b="1" dirty="0" smtClean="0"/>
              <a:t>Conclusions from early research:</a:t>
            </a:r>
            <a:endParaRPr lang="en-US" b="1" dirty="0"/>
          </a:p>
        </p:txBody>
      </p:sp>
      <p:sp>
        <p:nvSpPr>
          <p:cNvPr id="3" name="Content Placeholder 2"/>
          <p:cNvSpPr>
            <a:spLocks noGrp="1"/>
          </p:cNvSpPr>
          <p:nvPr>
            <p:ph sz="quarter" idx="1"/>
          </p:nvPr>
        </p:nvSpPr>
        <p:spPr>
          <a:xfrm>
            <a:off x="1171977" y="1744824"/>
            <a:ext cx="10286015" cy="4179458"/>
          </a:xfrm>
          <a:solidFill>
            <a:schemeClr val="bg1"/>
          </a:solidFill>
          <a:ln>
            <a:solidFill>
              <a:schemeClr val="accent1"/>
            </a:solidFill>
          </a:ln>
        </p:spPr>
        <p:txBody>
          <a:bodyPr>
            <a:normAutofit/>
          </a:bodyPr>
          <a:lstStyle/>
          <a:p>
            <a:endParaRPr lang="en-GB" sz="2400" b="1" dirty="0" smtClean="0">
              <a:solidFill>
                <a:schemeClr val="tx2">
                  <a:lumMod val="75000"/>
                </a:schemeClr>
              </a:solidFill>
            </a:endParaRPr>
          </a:p>
          <a:p>
            <a:r>
              <a:rPr lang="en-GB" sz="2400" b="1" dirty="0" smtClean="0">
                <a:solidFill>
                  <a:schemeClr val="tx2">
                    <a:lumMod val="75000"/>
                  </a:schemeClr>
                </a:solidFill>
              </a:rPr>
              <a:t>Early </a:t>
            </a:r>
            <a:r>
              <a:rPr lang="en-GB" sz="2400" b="1" dirty="0">
                <a:solidFill>
                  <a:schemeClr val="tx2">
                    <a:lumMod val="75000"/>
                  </a:schemeClr>
                </a:solidFill>
              </a:rPr>
              <a:t>meta analyses reported that `nothing really works`. This was based on several influential studies, which led to the prevailing view that treatment and rehabilitation is pointless.</a:t>
            </a:r>
          </a:p>
          <a:p>
            <a:r>
              <a:rPr lang="en-GB" sz="2400" b="1" dirty="0">
                <a:solidFill>
                  <a:schemeClr val="tx2">
                    <a:lumMod val="75000"/>
                  </a:schemeClr>
                </a:solidFill>
              </a:rPr>
              <a:t>However, the 1990`s saw a revival in treatment schedules. </a:t>
            </a:r>
            <a:r>
              <a:rPr lang="en-GB" sz="2400" b="1" dirty="0" err="1">
                <a:solidFill>
                  <a:schemeClr val="tx2">
                    <a:lumMod val="75000"/>
                  </a:schemeClr>
                </a:solidFill>
              </a:rPr>
              <a:t>Lowenkamp</a:t>
            </a:r>
            <a:r>
              <a:rPr lang="en-GB" sz="2400" b="1" dirty="0">
                <a:solidFill>
                  <a:schemeClr val="tx2">
                    <a:lumMod val="75000"/>
                  </a:schemeClr>
                </a:solidFill>
              </a:rPr>
              <a:t> et </a:t>
            </a:r>
            <a:r>
              <a:rPr lang="en-GB" sz="2400" b="1" dirty="0" smtClean="0">
                <a:solidFill>
                  <a:schemeClr val="tx2">
                    <a:lumMod val="75000"/>
                  </a:schemeClr>
                </a:solidFill>
              </a:rPr>
              <a:t>al., </a:t>
            </a:r>
            <a:r>
              <a:rPr lang="en-GB" sz="2400" b="1" dirty="0">
                <a:solidFill>
                  <a:schemeClr val="tx2">
                    <a:lumMod val="75000"/>
                  </a:schemeClr>
                </a:solidFill>
              </a:rPr>
              <a:t>(2010) identified principles of effective practice in their research `what works`.</a:t>
            </a:r>
          </a:p>
          <a:p>
            <a:r>
              <a:rPr lang="en-GB" sz="2400" b="1" dirty="0">
                <a:solidFill>
                  <a:schemeClr val="tx2">
                    <a:lumMod val="75000"/>
                  </a:schemeClr>
                </a:solidFill>
              </a:rPr>
              <a:t>RNR model of assessment and rehabilitation (Andrews et al 2006). Risk, Needs, </a:t>
            </a:r>
            <a:r>
              <a:rPr lang="en-GB" sz="2400" b="1" dirty="0" err="1">
                <a:solidFill>
                  <a:schemeClr val="tx2">
                    <a:lumMod val="75000"/>
                  </a:schemeClr>
                </a:solidFill>
              </a:rPr>
              <a:t>Responsivity</a:t>
            </a:r>
            <a:r>
              <a:rPr lang="en-GB" sz="2400" b="1" dirty="0">
                <a:solidFill>
                  <a:schemeClr val="tx2">
                    <a:lumMod val="75000"/>
                  </a:schemeClr>
                </a:solidFill>
              </a:rPr>
              <a:t>.</a:t>
            </a:r>
          </a:p>
          <a:p>
            <a:r>
              <a:rPr lang="en-GB" sz="2400" b="1" dirty="0">
                <a:solidFill>
                  <a:schemeClr val="tx2">
                    <a:lumMod val="75000"/>
                  </a:schemeClr>
                </a:solidFill>
              </a:rPr>
              <a:t>Programmes based on these principles which are well managed and specific, have shown promising results.</a:t>
            </a:r>
          </a:p>
          <a:p>
            <a:endParaRPr lang="en-GB" dirty="0"/>
          </a:p>
          <a:p>
            <a:endParaRPr lang="en-US" dirty="0"/>
          </a:p>
        </p:txBody>
      </p:sp>
    </p:spTree>
    <p:extLst>
      <p:ext uri="{BB962C8B-B14F-4D97-AF65-F5344CB8AC3E}">
        <p14:creationId xmlns:p14="http://schemas.microsoft.com/office/powerpoint/2010/main" val="882658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256" y="365125"/>
            <a:ext cx="9254544" cy="1325563"/>
          </a:xfrm>
        </p:spPr>
        <p:txBody>
          <a:bodyPr/>
          <a:lstStyle/>
          <a:p>
            <a:r>
              <a:rPr lang="en-GB" b="1" dirty="0" smtClean="0"/>
              <a:t>Newer psychological assessment</a:t>
            </a:r>
            <a:endParaRPr lang="en-GB" b="1" dirty="0"/>
          </a:p>
        </p:txBody>
      </p:sp>
      <p:sp>
        <p:nvSpPr>
          <p:cNvPr id="3" name="Content Placeholder 2"/>
          <p:cNvSpPr>
            <a:spLocks noGrp="1"/>
          </p:cNvSpPr>
          <p:nvPr>
            <p:ph sz="quarter" idx="1"/>
          </p:nvPr>
        </p:nvSpPr>
        <p:spPr>
          <a:xfrm>
            <a:off x="1017431" y="1825625"/>
            <a:ext cx="10560676" cy="4351338"/>
          </a:xfrm>
          <a:solidFill>
            <a:schemeClr val="bg1"/>
          </a:solidFill>
          <a:ln>
            <a:solidFill>
              <a:schemeClr val="accent1"/>
            </a:solidFill>
          </a:ln>
        </p:spPr>
        <p:txBody>
          <a:bodyPr>
            <a:normAutofit lnSpcReduction="10000"/>
          </a:bodyPr>
          <a:lstStyle/>
          <a:p>
            <a:r>
              <a:rPr lang="en-GB" b="1" dirty="0" smtClean="0">
                <a:solidFill>
                  <a:schemeClr val="tx2">
                    <a:lumMod val="75000"/>
                  </a:schemeClr>
                </a:solidFill>
              </a:rPr>
              <a:t>Andrews and </a:t>
            </a:r>
            <a:r>
              <a:rPr lang="en-GB" b="1" dirty="0" err="1" smtClean="0">
                <a:solidFill>
                  <a:schemeClr val="tx2">
                    <a:lumMod val="75000"/>
                  </a:schemeClr>
                </a:solidFill>
              </a:rPr>
              <a:t>Bonta</a:t>
            </a:r>
            <a:r>
              <a:rPr lang="en-GB" b="1" dirty="0" smtClean="0">
                <a:solidFill>
                  <a:schemeClr val="tx2">
                    <a:lumMod val="75000"/>
                  </a:schemeClr>
                </a:solidFill>
              </a:rPr>
              <a:t> (1994) introduced the RNR index- Risks Needs and Responsivity. Which identifies through initial screening the classification of needs and the setting of goals. This is now firmly established.</a:t>
            </a:r>
          </a:p>
          <a:p>
            <a:r>
              <a:rPr lang="en-GB" b="1" dirty="0" smtClean="0">
                <a:solidFill>
                  <a:schemeClr val="tx2">
                    <a:lumMod val="75000"/>
                  </a:schemeClr>
                </a:solidFill>
              </a:rPr>
              <a:t>There are two levels of need-</a:t>
            </a:r>
          </a:p>
          <a:p>
            <a:r>
              <a:rPr lang="en-GB" b="1" dirty="0" smtClean="0">
                <a:solidFill>
                  <a:schemeClr val="tx2">
                    <a:lumMod val="75000"/>
                  </a:schemeClr>
                </a:solidFill>
              </a:rPr>
              <a:t>1. criminogenic- dynamic and goal oriented</a:t>
            </a:r>
          </a:p>
          <a:p>
            <a:r>
              <a:rPr lang="en-GB" b="1" dirty="0" smtClean="0">
                <a:solidFill>
                  <a:schemeClr val="tx2">
                    <a:lumMod val="75000"/>
                  </a:schemeClr>
                </a:solidFill>
              </a:rPr>
              <a:t>2. non criminogenic- more stable and less linked to criminal behaviour</a:t>
            </a:r>
          </a:p>
          <a:p>
            <a:r>
              <a:rPr lang="en-GB" b="1" dirty="0" smtClean="0">
                <a:solidFill>
                  <a:schemeClr val="tx2">
                    <a:lumMod val="75000"/>
                  </a:schemeClr>
                </a:solidFill>
              </a:rPr>
              <a:t>This technique identifies the risks, needs and interventions that will be most effective. (Effective!)</a:t>
            </a:r>
            <a:endParaRPr lang="en-GB" b="1" dirty="0">
              <a:solidFill>
                <a:schemeClr val="tx2">
                  <a:lumMod val="75000"/>
                </a:schemeClr>
              </a:solidFill>
            </a:endParaRPr>
          </a:p>
        </p:txBody>
      </p:sp>
    </p:spTree>
    <p:extLst>
      <p:ext uri="{BB962C8B-B14F-4D97-AF65-F5344CB8AC3E}">
        <p14:creationId xmlns:p14="http://schemas.microsoft.com/office/powerpoint/2010/main" val="3851353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9104" y="365125"/>
            <a:ext cx="9344696" cy="1325563"/>
          </a:xfrm>
        </p:spPr>
        <p:txBody>
          <a:bodyPr/>
          <a:lstStyle/>
          <a:p>
            <a:r>
              <a:rPr lang="en-GB" b="1" dirty="0" smtClean="0"/>
              <a:t>Commonly used techniques</a:t>
            </a:r>
            <a:endParaRPr lang="en-GB" b="1" dirty="0"/>
          </a:p>
        </p:txBody>
      </p:sp>
      <p:sp>
        <p:nvSpPr>
          <p:cNvPr id="3" name="Content Placeholder 2"/>
          <p:cNvSpPr>
            <a:spLocks noGrp="1"/>
          </p:cNvSpPr>
          <p:nvPr>
            <p:ph sz="quarter" idx="1"/>
          </p:nvPr>
        </p:nvSpPr>
        <p:spPr>
          <a:xfrm>
            <a:off x="1133341" y="1825625"/>
            <a:ext cx="10220459" cy="4351338"/>
          </a:xfrm>
          <a:solidFill>
            <a:schemeClr val="bg1"/>
          </a:solidFill>
          <a:ln>
            <a:solidFill>
              <a:schemeClr val="accent1"/>
            </a:solidFill>
          </a:ln>
        </p:spPr>
        <p:txBody>
          <a:bodyPr/>
          <a:lstStyle/>
          <a:p>
            <a:r>
              <a:rPr lang="en-GB" b="1" dirty="0" smtClean="0">
                <a:solidFill>
                  <a:schemeClr val="tx2">
                    <a:lumMod val="75000"/>
                  </a:schemeClr>
                </a:solidFill>
              </a:rPr>
              <a:t>Person centred therapies</a:t>
            </a:r>
          </a:p>
          <a:p>
            <a:r>
              <a:rPr lang="en-GB" b="1" dirty="0" smtClean="0">
                <a:solidFill>
                  <a:schemeClr val="tx2">
                    <a:lumMod val="75000"/>
                  </a:schemeClr>
                </a:solidFill>
              </a:rPr>
              <a:t>CBT</a:t>
            </a:r>
          </a:p>
          <a:p>
            <a:r>
              <a:rPr lang="en-GB" b="1" dirty="0" smtClean="0">
                <a:solidFill>
                  <a:schemeClr val="tx2">
                    <a:lumMod val="75000"/>
                  </a:schemeClr>
                </a:solidFill>
              </a:rPr>
              <a:t>Group or Milieu therapy</a:t>
            </a:r>
          </a:p>
          <a:p>
            <a:r>
              <a:rPr lang="en-GB" b="1" dirty="0" smtClean="0">
                <a:solidFill>
                  <a:schemeClr val="tx2">
                    <a:lumMod val="75000"/>
                  </a:schemeClr>
                </a:solidFill>
              </a:rPr>
              <a:t>Transactional Analysis</a:t>
            </a:r>
          </a:p>
          <a:p>
            <a:r>
              <a:rPr lang="en-GB" b="1" dirty="0" smtClean="0">
                <a:solidFill>
                  <a:schemeClr val="tx2">
                    <a:lumMod val="75000"/>
                  </a:schemeClr>
                </a:solidFill>
              </a:rPr>
              <a:t>Reality therapy</a:t>
            </a:r>
          </a:p>
          <a:p>
            <a:r>
              <a:rPr lang="en-GB" b="1" dirty="0" smtClean="0">
                <a:solidFill>
                  <a:schemeClr val="tx2">
                    <a:lumMod val="75000"/>
                  </a:schemeClr>
                </a:solidFill>
              </a:rPr>
              <a:t>Responsibility therapy</a:t>
            </a:r>
          </a:p>
          <a:p>
            <a:r>
              <a:rPr lang="en-GB" b="1" dirty="0" smtClean="0">
                <a:solidFill>
                  <a:schemeClr val="tx2">
                    <a:lumMod val="75000"/>
                  </a:schemeClr>
                </a:solidFill>
              </a:rPr>
              <a:t>60% of therapy is by Psychologists and is individual, the rest, such as group therapy is by other professionals (Boothby &amp; Clements, 2000).</a:t>
            </a:r>
            <a:endParaRPr lang="en-GB" b="1" dirty="0">
              <a:solidFill>
                <a:schemeClr val="tx2">
                  <a:lumMod val="75000"/>
                </a:schemeClr>
              </a:solidFill>
            </a:endParaRPr>
          </a:p>
        </p:txBody>
      </p:sp>
    </p:spTree>
    <p:extLst>
      <p:ext uri="{BB962C8B-B14F-4D97-AF65-F5344CB8AC3E}">
        <p14:creationId xmlns:p14="http://schemas.microsoft.com/office/powerpoint/2010/main" val="2144948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163" y="365125"/>
            <a:ext cx="9563637" cy="1325563"/>
          </a:xfrm>
        </p:spPr>
        <p:txBody>
          <a:bodyPr>
            <a:normAutofit/>
          </a:bodyPr>
          <a:lstStyle/>
          <a:p>
            <a:r>
              <a:rPr lang="en-GB" b="1" dirty="0" smtClean="0"/>
              <a:t>More up to date Cognitive programmes</a:t>
            </a:r>
            <a:endParaRPr lang="en-GB" b="1" dirty="0"/>
          </a:p>
        </p:txBody>
      </p:sp>
      <p:sp>
        <p:nvSpPr>
          <p:cNvPr id="3" name="Content Placeholder 2"/>
          <p:cNvSpPr>
            <a:spLocks noGrp="1"/>
          </p:cNvSpPr>
          <p:nvPr>
            <p:ph sz="quarter" idx="1"/>
          </p:nvPr>
        </p:nvSpPr>
        <p:spPr>
          <a:xfrm>
            <a:off x="1562100" y="1825625"/>
            <a:ext cx="9791700" cy="3712290"/>
          </a:xfrm>
          <a:solidFill>
            <a:schemeClr val="bg1"/>
          </a:solidFill>
          <a:ln>
            <a:solidFill>
              <a:schemeClr val="accent1"/>
            </a:solidFill>
          </a:ln>
        </p:spPr>
        <p:txBody>
          <a:bodyPr/>
          <a:lstStyle/>
          <a:p>
            <a:endParaRPr lang="en-GB" dirty="0" smtClean="0"/>
          </a:p>
          <a:p>
            <a:r>
              <a:rPr lang="en-GB" b="1" dirty="0" smtClean="0">
                <a:solidFill>
                  <a:schemeClr val="tx2">
                    <a:lumMod val="75000"/>
                  </a:schemeClr>
                </a:solidFill>
              </a:rPr>
              <a:t>The </a:t>
            </a:r>
            <a:r>
              <a:rPr lang="en-GB" b="1" dirty="0" smtClean="0">
                <a:solidFill>
                  <a:schemeClr val="tx2">
                    <a:lumMod val="75000"/>
                  </a:schemeClr>
                </a:solidFill>
              </a:rPr>
              <a:t>cognitive models which challenge an individuals thinking styles work best (Mandracchia et al., 2007).</a:t>
            </a:r>
          </a:p>
          <a:p>
            <a:r>
              <a:rPr lang="en-GB" b="1" dirty="0" smtClean="0">
                <a:solidFill>
                  <a:schemeClr val="tx2">
                    <a:lumMod val="75000"/>
                  </a:schemeClr>
                </a:solidFill>
              </a:rPr>
              <a:t>For a review see Wormwith et al., (2007).</a:t>
            </a:r>
          </a:p>
          <a:p>
            <a:r>
              <a:rPr lang="en-GB" b="1" dirty="0" smtClean="0">
                <a:solidFill>
                  <a:schemeClr val="tx2">
                    <a:lumMod val="75000"/>
                  </a:schemeClr>
                </a:solidFill>
              </a:rPr>
              <a:t>Why? The cognitive component is the most effective.</a:t>
            </a:r>
          </a:p>
          <a:p>
            <a:r>
              <a:rPr lang="en-GB" b="1" dirty="0" smtClean="0">
                <a:solidFill>
                  <a:schemeClr val="tx2">
                    <a:lumMod val="75000"/>
                  </a:schemeClr>
                </a:solidFill>
              </a:rPr>
              <a:t>A renewed interest in positive psychology is also under current review</a:t>
            </a:r>
            <a:r>
              <a:rPr lang="en-GB" b="1" dirty="0" smtClean="0">
                <a:solidFill>
                  <a:schemeClr val="tx2">
                    <a:lumMod val="75000"/>
                  </a:schemeClr>
                </a:solidFill>
              </a:rPr>
              <a:t>.</a:t>
            </a:r>
          </a:p>
          <a:p>
            <a:endParaRPr lang="en-GB" b="1" dirty="0">
              <a:solidFill>
                <a:schemeClr val="tx2">
                  <a:lumMod val="75000"/>
                </a:schemeClr>
              </a:solidFill>
            </a:endParaRPr>
          </a:p>
        </p:txBody>
      </p:sp>
    </p:spTree>
    <p:extLst>
      <p:ext uri="{BB962C8B-B14F-4D97-AF65-F5344CB8AC3E}">
        <p14:creationId xmlns:p14="http://schemas.microsoft.com/office/powerpoint/2010/main" val="1496906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Recent unique attempts:</a:t>
            </a:r>
          </a:p>
        </p:txBody>
      </p:sp>
      <p:sp>
        <p:nvSpPr>
          <p:cNvPr id="3" name="Content Placeholder 2"/>
          <p:cNvSpPr>
            <a:spLocks noGrp="1"/>
          </p:cNvSpPr>
          <p:nvPr>
            <p:ph sz="quarter" idx="1"/>
          </p:nvPr>
        </p:nvSpPr>
        <p:spPr>
          <a:xfrm>
            <a:off x="1171977" y="1700808"/>
            <a:ext cx="10174310" cy="4352262"/>
          </a:xfrm>
          <a:solidFill>
            <a:schemeClr val="bg1"/>
          </a:solidFill>
          <a:ln>
            <a:solidFill>
              <a:schemeClr val="accent1"/>
            </a:solidFill>
          </a:ln>
        </p:spPr>
        <p:txBody>
          <a:bodyPr>
            <a:normAutofit lnSpcReduction="10000"/>
          </a:bodyPr>
          <a:lstStyle/>
          <a:p>
            <a:endParaRPr lang="en-GB" dirty="0" smtClean="0">
              <a:solidFill>
                <a:schemeClr val="tx2">
                  <a:lumMod val="75000"/>
                </a:schemeClr>
              </a:solidFill>
            </a:endParaRPr>
          </a:p>
          <a:p>
            <a:r>
              <a:rPr lang="en-GB" b="1" dirty="0" smtClean="0">
                <a:solidFill>
                  <a:schemeClr val="tx2">
                    <a:lumMod val="75000"/>
                  </a:schemeClr>
                </a:solidFill>
              </a:rPr>
              <a:t>Anger </a:t>
            </a:r>
            <a:r>
              <a:rPr lang="en-GB" b="1" dirty="0">
                <a:solidFill>
                  <a:schemeClr val="tx2">
                    <a:lumMod val="75000"/>
                  </a:schemeClr>
                </a:solidFill>
              </a:rPr>
              <a:t>management: Howells et </a:t>
            </a:r>
            <a:r>
              <a:rPr lang="en-GB" b="1" dirty="0" smtClean="0">
                <a:solidFill>
                  <a:schemeClr val="tx2">
                    <a:lumMod val="75000"/>
                  </a:schemeClr>
                </a:solidFill>
              </a:rPr>
              <a:t>al., </a:t>
            </a:r>
            <a:r>
              <a:rPr lang="en-GB" b="1" dirty="0">
                <a:solidFill>
                  <a:schemeClr val="tx2">
                    <a:lumMod val="75000"/>
                  </a:schemeClr>
                </a:solidFill>
              </a:rPr>
              <a:t>(2002)</a:t>
            </a:r>
          </a:p>
          <a:p>
            <a:r>
              <a:rPr lang="en-GB" b="1" dirty="0" smtClean="0">
                <a:solidFill>
                  <a:schemeClr val="tx2">
                    <a:lumMod val="75000"/>
                  </a:schemeClr>
                </a:solidFill>
              </a:rPr>
              <a:t>Australian </a:t>
            </a:r>
            <a:r>
              <a:rPr lang="en-GB" b="1" dirty="0">
                <a:solidFill>
                  <a:schemeClr val="tx2">
                    <a:lumMod val="75000"/>
                  </a:schemeClr>
                </a:solidFill>
              </a:rPr>
              <a:t>based research article examining the effectiveness of anger management programmes. </a:t>
            </a:r>
            <a:endParaRPr lang="en-GB" b="1" dirty="0" smtClean="0">
              <a:solidFill>
                <a:schemeClr val="tx2">
                  <a:lumMod val="75000"/>
                </a:schemeClr>
              </a:solidFill>
            </a:endParaRPr>
          </a:p>
          <a:p>
            <a:r>
              <a:rPr lang="en-GB" b="1" dirty="0" smtClean="0">
                <a:solidFill>
                  <a:schemeClr val="tx2">
                    <a:lumMod val="75000"/>
                  </a:schemeClr>
                </a:solidFill>
              </a:rPr>
              <a:t>It </a:t>
            </a:r>
            <a:r>
              <a:rPr lang="en-GB" b="1" dirty="0">
                <a:solidFill>
                  <a:schemeClr val="tx2">
                    <a:lumMod val="75000"/>
                  </a:schemeClr>
                </a:solidFill>
              </a:rPr>
              <a:t>found that anger management programmes were unsuccessful because they were too </a:t>
            </a:r>
            <a:r>
              <a:rPr lang="en-GB" b="1" dirty="0" smtClean="0">
                <a:solidFill>
                  <a:schemeClr val="tx2">
                    <a:lumMod val="75000"/>
                  </a:schemeClr>
                </a:solidFill>
              </a:rPr>
              <a:t>short, too </a:t>
            </a:r>
            <a:r>
              <a:rPr lang="en-GB" b="1" dirty="0">
                <a:solidFill>
                  <a:schemeClr val="tx2">
                    <a:lumMod val="75000"/>
                  </a:schemeClr>
                </a:solidFill>
              </a:rPr>
              <a:t>complex </a:t>
            </a:r>
            <a:r>
              <a:rPr lang="en-GB" b="1" dirty="0" smtClean="0">
                <a:solidFill>
                  <a:schemeClr val="tx2">
                    <a:lumMod val="75000"/>
                  </a:schemeClr>
                </a:solidFill>
              </a:rPr>
              <a:t>given </a:t>
            </a:r>
            <a:r>
              <a:rPr lang="en-GB" b="1" dirty="0">
                <a:solidFill>
                  <a:schemeClr val="tx2">
                    <a:lumMod val="75000"/>
                  </a:schemeClr>
                </a:solidFill>
              </a:rPr>
              <a:t>time restraints and often pp`s were not motivated to participate. </a:t>
            </a:r>
            <a:endParaRPr lang="en-GB" b="1" dirty="0" smtClean="0">
              <a:solidFill>
                <a:schemeClr val="tx2">
                  <a:lumMod val="75000"/>
                </a:schemeClr>
              </a:solidFill>
            </a:endParaRPr>
          </a:p>
          <a:p>
            <a:r>
              <a:rPr lang="en-GB" b="1" dirty="0" smtClean="0">
                <a:solidFill>
                  <a:schemeClr val="tx2">
                    <a:lumMod val="75000"/>
                  </a:schemeClr>
                </a:solidFill>
              </a:rPr>
              <a:t>The </a:t>
            </a:r>
            <a:r>
              <a:rPr lang="en-GB" b="1" dirty="0">
                <a:solidFill>
                  <a:schemeClr val="tx2">
                    <a:lumMod val="75000"/>
                  </a:schemeClr>
                </a:solidFill>
              </a:rPr>
              <a:t>key </a:t>
            </a:r>
            <a:r>
              <a:rPr lang="en-GB" b="1" dirty="0" smtClean="0">
                <a:solidFill>
                  <a:schemeClr val="tx2">
                    <a:lumMod val="75000"/>
                  </a:schemeClr>
                </a:solidFill>
              </a:rPr>
              <a:t>message - the </a:t>
            </a:r>
            <a:r>
              <a:rPr lang="en-GB" b="1" dirty="0">
                <a:solidFill>
                  <a:schemeClr val="tx2">
                    <a:lumMod val="75000"/>
                  </a:schemeClr>
                </a:solidFill>
              </a:rPr>
              <a:t>programmes are only suitable for some individuals, they need to be longer to meet individual needs, and importantly pp`s need to be motivated in order for them to work.</a:t>
            </a:r>
          </a:p>
          <a:p>
            <a:pPr marL="0" indent="0">
              <a:buNone/>
            </a:pPr>
            <a:endParaRPr lang="en-GB" dirty="0">
              <a:solidFill>
                <a:schemeClr val="tx2">
                  <a:lumMod val="75000"/>
                </a:schemeClr>
              </a:solidFill>
            </a:endParaRPr>
          </a:p>
        </p:txBody>
      </p:sp>
    </p:spTree>
    <p:extLst>
      <p:ext uri="{BB962C8B-B14F-4D97-AF65-F5344CB8AC3E}">
        <p14:creationId xmlns:p14="http://schemas.microsoft.com/office/powerpoint/2010/main" val="193684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Think First</a:t>
            </a:r>
            <a:endParaRPr lang="en-US" b="1" dirty="0"/>
          </a:p>
        </p:txBody>
      </p:sp>
      <p:sp>
        <p:nvSpPr>
          <p:cNvPr id="3" name="Content Placeholder 2"/>
          <p:cNvSpPr>
            <a:spLocks noGrp="1"/>
          </p:cNvSpPr>
          <p:nvPr>
            <p:ph sz="quarter" idx="1"/>
          </p:nvPr>
        </p:nvSpPr>
        <p:spPr>
          <a:xfrm>
            <a:off x="1562100" y="1825625"/>
            <a:ext cx="9791700" cy="4072899"/>
          </a:xfrm>
          <a:solidFill>
            <a:schemeClr val="bg1"/>
          </a:solidFill>
          <a:ln>
            <a:solidFill>
              <a:schemeClr val="accent1"/>
            </a:solidFill>
          </a:ln>
        </p:spPr>
        <p:txBody>
          <a:bodyPr>
            <a:normAutofit lnSpcReduction="10000"/>
          </a:bodyPr>
          <a:lstStyle/>
          <a:p>
            <a:endParaRPr lang="en-GB" dirty="0" smtClean="0"/>
          </a:p>
          <a:p>
            <a:r>
              <a:rPr lang="en-GB" b="1" dirty="0" smtClean="0">
                <a:solidFill>
                  <a:schemeClr val="tx2">
                    <a:lumMod val="75000"/>
                  </a:schemeClr>
                </a:solidFill>
              </a:rPr>
              <a:t>This </a:t>
            </a:r>
            <a:r>
              <a:rPr lang="en-GB" b="1" dirty="0" smtClean="0">
                <a:solidFill>
                  <a:schemeClr val="tx2">
                    <a:lumMod val="75000"/>
                  </a:schemeClr>
                </a:solidFill>
              </a:rPr>
              <a:t>programme brought about significant decreases in recidivism, attitudes, locus of control and increases in self esteem.</a:t>
            </a:r>
          </a:p>
          <a:p>
            <a:r>
              <a:rPr lang="en-GB" b="1" dirty="0" smtClean="0">
                <a:solidFill>
                  <a:schemeClr val="tx2">
                    <a:lumMod val="75000"/>
                  </a:schemeClr>
                </a:solidFill>
              </a:rPr>
              <a:t>This </a:t>
            </a:r>
            <a:r>
              <a:rPr lang="en-GB" b="1" dirty="0">
                <a:solidFill>
                  <a:schemeClr val="tx2">
                    <a:lumMod val="75000"/>
                  </a:schemeClr>
                </a:solidFill>
              </a:rPr>
              <a:t>programme </a:t>
            </a:r>
            <a:r>
              <a:rPr lang="en-GB" b="1" dirty="0" smtClean="0">
                <a:solidFill>
                  <a:schemeClr val="tx2">
                    <a:lumMod val="75000"/>
                  </a:schemeClr>
                </a:solidFill>
              </a:rPr>
              <a:t>tackled </a:t>
            </a:r>
            <a:r>
              <a:rPr lang="en-GB" b="1" dirty="0">
                <a:solidFill>
                  <a:schemeClr val="tx2">
                    <a:lumMod val="75000"/>
                  </a:schemeClr>
                </a:solidFill>
              </a:rPr>
              <a:t>the attitudes and behaviour </a:t>
            </a:r>
            <a:r>
              <a:rPr lang="en-GB" b="1" dirty="0" smtClean="0">
                <a:solidFill>
                  <a:schemeClr val="tx2">
                    <a:lumMod val="75000"/>
                  </a:schemeClr>
                </a:solidFill>
              </a:rPr>
              <a:t>of persistent </a:t>
            </a:r>
            <a:r>
              <a:rPr lang="en-GB" b="1" dirty="0">
                <a:solidFill>
                  <a:schemeClr val="tx2">
                    <a:lumMod val="75000"/>
                  </a:schemeClr>
                </a:solidFill>
              </a:rPr>
              <a:t>offenders. Its </a:t>
            </a:r>
            <a:r>
              <a:rPr lang="en-GB" b="1" dirty="0" smtClean="0">
                <a:solidFill>
                  <a:schemeClr val="tx2">
                    <a:lumMod val="75000"/>
                  </a:schemeClr>
                </a:solidFill>
              </a:rPr>
              <a:t>aim- </a:t>
            </a:r>
            <a:r>
              <a:rPr lang="en-GB" b="1" dirty="0">
                <a:solidFill>
                  <a:schemeClr val="tx2">
                    <a:lumMod val="75000"/>
                  </a:schemeClr>
                </a:solidFill>
              </a:rPr>
              <a:t>to teach offenders new </a:t>
            </a:r>
            <a:r>
              <a:rPr lang="en-GB" b="1" dirty="0" smtClean="0">
                <a:solidFill>
                  <a:schemeClr val="tx2">
                    <a:lumMod val="75000"/>
                  </a:schemeClr>
                </a:solidFill>
              </a:rPr>
              <a:t>skills and </a:t>
            </a:r>
            <a:r>
              <a:rPr lang="en-GB" b="1" dirty="0">
                <a:solidFill>
                  <a:schemeClr val="tx2">
                    <a:lumMod val="75000"/>
                  </a:schemeClr>
                </a:solidFill>
              </a:rPr>
              <a:t>techniques:</a:t>
            </a:r>
          </a:p>
          <a:p>
            <a:pPr lvl="1"/>
            <a:r>
              <a:rPr lang="en-GB" b="1" dirty="0" smtClean="0">
                <a:solidFill>
                  <a:schemeClr val="tx2">
                    <a:lumMod val="75000"/>
                  </a:schemeClr>
                </a:solidFill>
              </a:rPr>
              <a:t>To </a:t>
            </a:r>
            <a:r>
              <a:rPr lang="en-GB" b="1" dirty="0">
                <a:solidFill>
                  <a:schemeClr val="tx2">
                    <a:lumMod val="75000"/>
                  </a:schemeClr>
                </a:solidFill>
              </a:rPr>
              <a:t>stop them offending</a:t>
            </a:r>
          </a:p>
          <a:p>
            <a:pPr lvl="1"/>
            <a:r>
              <a:rPr lang="en-GB" b="1" dirty="0" smtClean="0">
                <a:solidFill>
                  <a:schemeClr val="tx2">
                    <a:lumMod val="75000"/>
                  </a:schemeClr>
                </a:solidFill>
              </a:rPr>
              <a:t>To </a:t>
            </a:r>
            <a:r>
              <a:rPr lang="en-GB" b="1" dirty="0">
                <a:solidFill>
                  <a:schemeClr val="tx2">
                    <a:lumMod val="75000"/>
                  </a:schemeClr>
                </a:solidFill>
              </a:rPr>
              <a:t>control their thoughts, feelings and actions</a:t>
            </a:r>
          </a:p>
          <a:p>
            <a:pPr lvl="1"/>
            <a:r>
              <a:rPr lang="en-GB" b="1" dirty="0" smtClean="0">
                <a:solidFill>
                  <a:schemeClr val="tx2">
                    <a:lumMod val="75000"/>
                  </a:schemeClr>
                </a:solidFill>
              </a:rPr>
              <a:t>To </a:t>
            </a:r>
            <a:r>
              <a:rPr lang="en-GB" b="1" dirty="0">
                <a:solidFill>
                  <a:schemeClr val="tx2">
                    <a:lumMod val="75000"/>
                  </a:schemeClr>
                </a:solidFill>
              </a:rPr>
              <a:t>change their attitudes and behaviours</a:t>
            </a:r>
            <a:endParaRPr lang="en-US" b="1" dirty="0">
              <a:solidFill>
                <a:schemeClr val="tx2">
                  <a:lumMod val="75000"/>
                </a:schemeClr>
              </a:solidFill>
            </a:endParaRPr>
          </a:p>
        </p:txBody>
      </p:sp>
    </p:spTree>
    <p:extLst>
      <p:ext uri="{BB962C8B-B14F-4D97-AF65-F5344CB8AC3E}">
        <p14:creationId xmlns:p14="http://schemas.microsoft.com/office/powerpoint/2010/main" val="3706082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043" y="365125"/>
            <a:ext cx="9550758" cy="1325563"/>
          </a:xfrm>
        </p:spPr>
        <p:txBody>
          <a:bodyPr>
            <a:normAutofit/>
          </a:bodyPr>
          <a:lstStyle/>
          <a:p>
            <a:r>
              <a:rPr lang="en-GB" sz="4000" b="1" dirty="0"/>
              <a:t>Aggression replacement training (ART)</a:t>
            </a:r>
            <a:endParaRPr lang="en-US" sz="4000" b="1" dirty="0"/>
          </a:p>
        </p:txBody>
      </p:sp>
      <p:sp>
        <p:nvSpPr>
          <p:cNvPr id="3" name="Content Placeholder 2"/>
          <p:cNvSpPr>
            <a:spLocks noGrp="1"/>
          </p:cNvSpPr>
          <p:nvPr>
            <p:ph sz="quarter" idx="1"/>
          </p:nvPr>
        </p:nvSpPr>
        <p:spPr>
          <a:xfrm>
            <a:off x="1146221" y="1825625"/>
            <a:ext cx="10207580" cy="4351338"/>
          </a:xfrm>
          <a:solidFill>
            <a:schemeClr val="bg1"/>
          </a:solidFill>
          <a:ln>
            <a:solidFill>
              <a:schemeClr val="accent1"/>
            </a:solidFill>
          </a:ln>
        </p:spPr>
        <p:txBody>
          <a:bodyPr>
            <a:normAutofit/>
          </a:bodyPr>
          <a:lstStyle/>
          <a:p>
            <a:r>
              <a:rPr lang="en-GB" b="1" dirty="0" smtClean="0">
                <a:solidFill>
                  <a:schemeClr val="tx2">
                    <a:lumMod val="75000"/>
                  </a:schemeClr>
                </a:solidFill>
              </a:rPr>
              <a:t>ART incorporates skills training, anger control and moral reasoning training. </a:t>
            </a:r>
          </a:p>
          <a:p>
            <a:r>
              <a:rPr lang="en-GB" b="1" dirty="0" smtClean="0">
                <a:solidFill>
                  <a:schemeClr val="tx2">
                    <a:lumMod val="75000"/>
                  </a:schemeClr>
                </a:solidFill>
              </a:rPr>
              <a:t>When offenders complete the programme, recidivism is significantly lowered.</a:t>
            </a:r>
          </a:p>
          <a:p>
            <a:r>
              <a:rPr lang="en-GB" b="1" dirty="0" smtClean="0">
                <a:solidFill>
                  <a:schemeClr val="tx2">
                    <a:lumMod val="75000"/>
                  </a:schemeClr>
                </a:solidFill>
              </a:rPr>
              <a:t>A multimodal </a:t>
            </a:r>
            <a:r>
              <a:rPr lang="en-GB" b="1" dirty="0">
                <a:solidFill>
                  <a:schemeClr val="tx2">
                    <a:lumMod val="75000"/>
                  </a:schemeClr>
                </a:solidFill>
              </a:rPr>
              <a:t>intervention design to alter the </a:t>
            </a:r>
            <a:r>
              <a:rPr lang="en-GB" b="1" dirty="0" smtClean="0">
                <a:solidFill>
                  <a:schemeClr val="tx2">
                    <a:lumMod val="75000"/>
                  </a:schemeClr>
                </a:solidFill>
              </a:rPr>
              <a:t>behaviour </a:t>
            </a:r>
            <a:r>
              <a:rPr lang="en-GB" b="1" dirty="0">
                <a:solidFill>
                  <a:schemeClr val="tx2">
                    <a:lumMod val="75000"/>
                  </a:schemeClr>
                </a:solidFill>
              </a:rPr>
              <a:t>of chronically aggressive youth. </a:t>
            </a:r>
            <a:r>
              <a:rPr lang="en-GB" b="1" dirty="0" smtClean="0">
                <a:solidFill>
                  <a:schemeClr val="tx2">
                    <a:lumMod val="75000"/>
                  </a:schemeClr>
                </a:solidFill>
              </a:rPr>
              <a:t>It </a:t>
            </a:r>
            <a:r>
              <a:rPr lang="en-GB" b="1" dirty="0">
                <a:solidFill>
                  <a:schemeClr val="tx2">
                    <a:lumMod val="75000"/>
                  </a:schemeClr>
                </a:solidFill>
              </a:rPr>
              <a:t>consists of </a:t>
            </a:r>
            <a:endParaRPr lang="en-GB" b="1" dirty="0" smtClean="0">
              <a:solidFill>
                <a:schemeClr val="tx2">
                  <a:lumMod val="75000"/>
                </a:schemeClr>
              </a:solidFill>
            </a:endParaRPr>
          </a:p>
          <a:p>
            <a:pPr lvl="1"/>
            <a:r>
              <a:rPr lang="en-GB" b="1" dirty="0" smtClean="0">
                <a:solidFill>
                  <a:schemeClr val="tx2">
                    <a:lumMod val="75000"/>
                  </a:schemeClr>
                </a:solidFill>
              </a:rPr>
              <a:t>skill-streaming</a:t>
            </a:r>
            <a:r>
              <a:rPr lang="en-GB" b="1" dirty="0">
                <a:solidFill>
                  <a:schemeClr val="tx2">
                    <a:lumMod val="75000"/>
                  </a:schemeClr>
                </a:solidFill>
              </a:rPr>
              <a:t>;</a:t>
            </a:r>
            <a:r>
              <a:rPr lang="en-GB" b="1" dirty="0" smtClean="0">
                <a:solidFill>
                  <a:schemeClr val="tx2">
                    <a:lumMod val="75000"/>
                  </a:schemeClr>
                </a:solidFill>
              </a:rPr>
              <a:t> teaching </a:t>
            </a:r>
            <a:r>
              <a:rPr lang="en-GB" b="1" dirty="0">
                <a:solidFill>
                  <a:schemeClr val="tx2">
                    <a:lumMod val="75000"/>
                  </a:schemeClr>
                </a:solidFill>
              </a:rPr>
              <a:t>a broad curriculum of prosocial </a:t>
            </a:r>
            <a:r>
              <a:rPr lang="en-GB" b="1" dirty="0" smtClean="0">
                <a:solidFill>
                  <a:schemeClr val="tx2">
                    <a:lumMod val="75000"/>
                  </a:schemeClr>
                </a:solidFill>
              </a:rPr>
              <a:t>behaviour</a:t>
            </a:r>
            <a:r>
              <a:rPr lang="en-GB" b="1" dirty="0">
                <a:solidFill>
                  <a:schemeClr val="tx2">
                    <a:lumMod val="75000"/>
                  </a:schemeClr>
                </a:solidFill>
              </a:rPr>
              <a:t>, </a:t>
            </a:r>
            <a:endParaRPr lang="en-GB" b="1" dirty="0" smtClean="0">
              <a:solidFill>
                <a:schemeClr val="tx2">
                  <a:lumMod val="75000"/>
                </a:schemeClr>
              </a:solidFill>
            </a:endParaRPr>
          </a:p>
          <a:p>
            <a:pPr lvl="1"/>
            <a:r>
              <a:rPr lang="en-GB" b="1" dirty="0" smtClean="0">
                <a:solidFill>
                  <a:schemeClr val="tx2">
                    <a:lumMod val="75000"/>
                  </a:schemeClr>
                </a:solidFill>
              </a:rPr>
              <a:t>anger </a:t>
            </a:r>
            <a:r>
              <a:rPr lang="en-GB" b="1" dirty="0">
                <a:solidFill>
                  <a:schemeClr val="tx2">
                    <a:lumMod val="75000"/>
                  </a:schemeClr>
                </a:solidFill>
              </a:rPr>
              <a:t>control training, a method for empowering youth to modify their own anger responsiveness, and </a:t>
            </a:r>
            <a:endParaRPr lang="en-GB" b="1" dirty="0" smtClean="0">
              <a:solidFill>
                <a:schemeClr val="tx2">
                  <a:lumMod val="75000"/>
                </a:schemeClr>
              </a:solidFill>
            </a:endParaRPr>
          </a:p>
          <a:p>
            <a:pPr lvl="1"/>
            <a:r>
              <a:rPr lang="en-GB" b="1" dirty="0" smtClean="0">
                <a:solidFill>
                  <a:schemeClr val="tx2">
                    <a:lumMod val="75000"/>
                  </a:schemeClr>
                </a:solidFill>
              </a:rPr>
              <a:t>moral </a:t>
            </a:r>
            <a:r>
              <a:rPr lang="en-GB" b="1" dirty="0">
                <a:solidFill>
                  <a:schemeClr val="tx2">
                    <a:lumMod val="75000"/>
                  </a:schemeClr>
                </a:solidFill>
              </a:rPr>
              <a:t>reasoning </a:t>
            </a:r>
            <a:r>
              <a:rPr lang="en-GB" b="1" dirty="0" smtClean="0">
                <a:solidFill>
                  <a:schemeClr val="tx2">
                    <a:lumMod val="75000"/>
                  </a:schemeClr>
                </a:solidFill>
              </a:rPr>
              <a:t>training.</a:t>
            </a:r>
          </a:p>
          <a:p>
            <a:pPr marL="64008" indent="0">
              <a:buNone/>
            </a:pPr>
            <a:endParaRPr lang="en-US" dirty="0"/>
          </a:p>
        </p:txBody>
      </p:sp>
    </p:spTree>
    <p:extLst>
      <p:ext uri="{BB962C8B-B14F-4D97-AF65-F5344CB8AC3E}">
        <p14:creationId xmlns:p14="http://schemas.microsoft.com/office/powerpoint/2010/main" val="1117975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5769" y="611155"/>
            <a:ext cx="9586106" cy="1112168"/>
          </a:xfrm>
        </p:spPr>
        <p:txBody>
          <a:bodyPr>
            <a:normAutofit fontScale="90000"/>
          </a:bodyPr>
          <a:lstStyle/>
          <a:p>
            <a:r>
              <a:rPr lang="en-GB" b="1" dirty="0"/>
              <a:t>Cognitive Skills programmes: </a:t>
            </a:r>
            <a:r>
              <a:rPr lang="en-GB" b="1" dirty="0" err="1" smtClean="0"/>
              <a:t>Cann</a:t>
            </a:r>
            <a:r>
              <a:rPr lang="en-GB" b="1" dirty="0" smtClean="0"/>
              <a:t> </a:t>
            </a:r>
            <a:r>
              <a:rPr lang="en-GB" b="1" dirty="0"/>
              <a:t>(2006)</a:t>
            </a:r>
            <a:br>
              <a:rPr lang="en-GB" b="1" dirty="0"/>
            </a:br>
            <a:endParaRPr lang="en-GB" b="1" dirty="0"/>
          </a:p>
        </p:txBody>
      </p:sp>
      <p:sp>
        <p:nvSpPr>
          <p:cNvPr id="3" name="Content Placeholder 2"/>
          <p:cNvSpPr>
            <a:spLocks noGrp="1"/>
          </p:cNvSpPr>
          <p:nvPr>
            <p:ph sz="quarter" idx="1"/>
          </p:nvPr>
        </p:nvSpPr>
        <p:spPr>
          <a:xfrm>
            <a:off x="1197735" y="1718410"/>
            <a:ext cx="10058400" cy="4234122"/>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Conducted </a:t>
            </a:r>
            <a:r>
              <a:rPr lang="en-GB" b="1" dirty="0">
                <a:solidFill>
                  <a:schemeClr val="tx2">
                    <a:lumMod val="75000"/>
                  </a:schemeClr>
                </a:solidFill>
              </a:rPr>
              <a:t>on </a:t>
            </a:r>
            <a:r>
              <a:rPr lang="en-GB" b="1" dirty="0">
                <a:solidFill>
                  <a:srgbClr val="FF0000"/>
                </a:solidFill>
              </a:rPr>
              <a:t>female offenders </a:t>
            </a:r>
            <a:r>
              <a:rPr lang="en-GB" b="1" dirty="0">
                <a:solidFill>
                  <a:schemeClr val="tx2">
                    <a:lumMod val="75000"/>
                  </a:schemeClr>
                </a:solidFill>
              </a:rPr>
              <a:t>compared to a control group, and no significant changes to the recidivism rates were found. </a:t>
            </a:r>
            <a:endParaRPr lang="en-GB" b="1" dirty="0" smtClean="0">
              <a:solidFill>
                <a:schemeClr val="tx2">
                  <a:lumMod val="75000"/>
                </a:schemeClr>
              </a:solidFill>
            </a:endParaRPr>
          </a:p>
          <a:p>
            <a:r>
              <a:rPr lang="en-GB" b="1" dirty="0" smtClean="0">
                <a:solidFill>
                  <a:schemeClr val="tx2">
                    <a:lumMod val="75000"/>
                  </a:schemeClr>
                </a:solidFill>
              </a:rPr>
              <a:t>WHY?</a:t>
            </a:r>
          </a:p>
          <a:p>
            <a:pPr lvl="1"/>
            <a:r>
              <a:rPr lang="en-GB" b="1" dirty="0">
                <a:solidFill>
                  <a:schemeClr val="tx2">
                    <a:lumMod val="75000"/>
                  </a:schemeClr>
                </a:solidFill>
              </a:rPr>
              <a:t>O</a:t>
            </a:r>
            <a:r>
              <a:rPr lang="en-GB" b="1" dirty="0" smtClean="0">
                <a:solidFill>
                  <a:schemeClr val="tx2">
                    <a:lumMod val="75000"/>
                  </a:schemeClr>
                </a:solidFill>
              </a:rPr>
              <a:t>ffenders </a:t>
            </a:r>
            <a:r>
              <a:rPr lang="en-GB" b="1" dirty="0">
                <a:solidFill>
                  <a:schemeClr val="tx2">
                    <a:lumMod val="75000"/>
                  </a:schemeClr>
                </a:solidFill>
              </a:rPr>
              <a:t>were `low risk` and therefore less likely to need CSP, </a:t>
            </a:r>
            <a:endParaRPr lang="en-GB" b="1" dirty="0" smtClean="0">
              <a:solidFill>
                <a:schemeClr val="tx2">
                  <a:lumMod val="75000"/>
                </a:schemeClr>
              </a:solidFill>
            </a:endParaRPr>
          </a:p>
          <a:p>
            <a:pPr lvl="1"/>
            <a:r>
              <a:rPr lang="en-GB" b="1" dirty="0">
                <a:solidFill>
                  <a:schemeClr val="tx2">
                    <a:lumMod val="75000"/>
                  </a:schemeClr>
                </a:solidFill>
              </a:rPr>
              <a:t>P</a:t>
            </a:r>
            <a:r>
              <a:rPr lang="en-GB" b="1" dirty="0" smtClean="0">
                <a:solidFill>
                  <a:schemeClr val="tx2">
                    <a:lumMod val="75000"/>
                  </a:schemeClr>
                </a:solidFill>
              </a:rPr>
              <a:t>rogrammes </a:t>
            </a:r>
            <a:r>
              <a:rPr lang="en-GB" b="1" dirty="0">
                <a:solidFill>
                  <a:schemeClr val="tx2">
                    <a:lumMod val="75000"/>
                  </a:schemeClr>
                </a:solidFill>
              </a:rPr>
              <a:t>were originally meant for use with males, </a:t>
            </a:r>
            <a:endParaRPr lang="en-GB" b="1" dirty="0" smtClean="0">
              <a:solidFill>
                <a:schemeClr val="tx2">
                  <a:lumMod val="75000"/>
                </a:schemeClr>
              </a:solidFill>
            </a:endParaRPr>
          </a:p>
          <a:p>
            <a:pPr lvl="1"/>
            <a:r>
              <a:rPr lang="en-GB" b="1" dirty="0">
                <a:solidFill>
                  <a:schemeClr val="tx2">
                    <a:lumMod val="75000"/>
                  </a:schemeClr>
                </a:solidFill>
              </a:rPr>
              <a:t>L</a:t>
            </a:r>
            <a:r>
              <a:rPr lang="en-GB" b="1" dirty="0" smtClean="0">
                <a:solidFill>
                  <a:schemeClr val="tx2">
                    <a:lumMod val="75000"/>
                  </a:schemeClr>
                </a:solidFill>
              </a:rPr>
              <a:t>ack </a:t>
            </a:r>
            <a:r>
              <a:rPr lang="en-GB" b="1" dirty="0">
                <a:solidFill>
                  <a:schemeClr val="tx2">
                    <a:lumMod val="75000"/>
                  </a:schemeClr>
                </a:solidFill>
              </a:rPr>
              <a:t>of enough time and resources to run the programme regularly </a:t>
            </a:r>
            <a:r>
              <a:rPr lang="en-GB" b="1" dirty="0" smtClean="0">
                <a:solidFill>
                  <a:schemeClr val="tx2">
                    <a:lumMod val="75000"/>
                  </a:schemeClr>
                </a:solidFill>
              </a:rPr>
              <a:t>enough.</a:t>
            </a:r>
            <a:endParaRPr lang="en-GB" b="1" dirty="0">
              <a:solidFill>
                <a:schemeClr val="tx2">
                  <a:lumMod val="75000"/>
                </a:schemeClr>
              </a:solidFill>
            </a:endParaRPr>
          </a:p>
        </p:txBody>
      </p:sp>
    </p:spTree>
    <p:extLst>
      <p:ext uri="{BB962C8B-B14F-4D97-AF65-F5344CB8AC3E}">
        <p14:creationId xmlns:p14="http://schemas.microsoft.com/office/powerpoint/2010/main" val="3964167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099" y="646767"/>
            <a:ext cx="10432413" cy="1256184"/>
          </a:xfrm>
        </p:spPr>
        <p:txBody>
          <a:bodyPr>
            <a:noAutofit/>
          </a:bodyPr>
          <a:lstStyle/>
          <a:p>
            <a:r>
              <a:rPr lang="en-GB" sz="3600" b="1" dirty="0"/>
              <a:t>Alternatives to custodial sentencing: Parliamentary Office of Science and Technology P.O.S.T. (2008)</a:t>
            </a:r>
            <a:br>
              <a:rPr lang="en-GB" sz="3600" b="1" dirty="0"/>
            </a:br>
            <a:endParaRPr lang="en-GB" sz="3600" b="1" dirty="0"/>
          </a:p>
        </p:txBody>
      </p:sp>
      <p:sp>
        <p:nvSpPr>
          <p:cNvPr id="3" name="Content Placeholder 2"/>
          <p:cNvSpPr>
            <a:spLocks noGrp="1"/>
          </p:cNvSpPr>
          <p:nvPr>
            <p:ph sz="quarter" idx="1"/>
          </p:nvPr>
        </p:nvSpPr>
        <p:spPr>
          <a:xfrm>
            <a:off x="1300766" y="2017909"/>
            <a:ext cx="10058400" cy="3870228"/>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Highlights </a:t>
            </a:r>
            <a:r>
              <a:rPr lang="en-GB" b="1" dirty="0">
                <a:solidFill>
                  <a:schemeClr val="tx2">
                    <a:lumMod val="75000"/>
                  </a:schemeClr>
                </a:solidFill>
              </a:rPr>
              <a:t>the limited success of restorative justice, community sentencing and electronic monitoring. </a:t>
            </a:r>
            <a:endParaRPr lang="en-GB" b="1" dirty="0" smtClean="0">
              <a:solidFill>
                <a:schemeClr val="tx2">
                  <a:lumMod val="75000"/>
                </a:schemeClr>
              </a:solidFill>
            </a:endParaRPr>
          </a:p>
          <a:p>
            <a:r>
              <a:rPr lang="en-GB" b="1" dirty="0" smtClean="0">
                <a:solidFill>
                  <a:schemeClr val="tx2">
                    <a:lumMod val="75000"/>
                  </a:schemeClr>
                </a:solidFill>
              </a:rPr>
              <a:t>Conclusion:  identifies </a:t>
            </a:r>
            <a:r>
              <a:rPr lang="en-GB" b="1" dirty="0">
                <a:solidFill>
                  <a:schemeClr val="tx2">
                    <a:lumMod val="75000"/>
                  </a:schemeClr>
                </a:solidFill>
              </a:rPr>
              <a:t>the need for early intervention for individuals at risk of offending. </a:t>
            </a:r>
            <a:endParaRPr lang="en-GB" b="1" dirty="0" smtClean="0">
              <a:solidFill>
                <a:schemeClr val="tx2">
                  <a:lumMod val="75000"/>
                </a:schemeClr>
              </a:solidFill>
            </a:endParaRPr>
          </a:p>
          <a:p>
            <a:r>
              <a:rPr lang="en-GB" b="1" dirty="0" smtClean="0">
                <a:solidFill>
                  <a:schemeClr val="tx2">
                    <a:lumMod val="75000"/>
                  </a:schemeClr>
                </a:solidFill>
              </a:rPr>
              <a:t>These </a:t>
            </a:r>
            <a:r>
              <a:rPr lang="en-GB" b="1" dirty="0">
                <a:solidFill>
                  <a:schemeClr val="tx2">
                    <a:lumMod val="75000"/>
                  </a:schemeClr>
                </a:solidFill>
              </a:rPr>
              <a:t>individuals were usually </a:t>
            </a:r>
            <a:r>
              <a:rPr lang="en-GB" b="1" dirty="0" smtClean="0">
                <a:solidFill>
                  <a:schemeClr val="tx2">
                    <a:lumMod val="75000"/>
                  </a:schemeClr>
                </a:solidFill>
              </a:rPr>
              <a:t>exposed </a:t>
            </a:r>
            <a:r>
              <a:rPr lang="en-GB" b="1" dirty="0">
                <a:solidFill>
                  <a:schemeClr val="tx2">
                    <a:lumMod val="75000"/>
                  </a:schemeClr>
                </a:solidFill>
              </a:rPr>
              <a:t>to psychological and or social variables which made their likelihood of committing offences increase.</a:t>
            </a:r>
          </a:p>
          <a:p>
            <a:pPr marL="64008" indent="0">
              <a:buNone/>
            </a:pPr>
            <a:endParaRPr lang="en-GB" dirty="0"/>
          </a:p>
        </p:txBody>
      </p:sp>
    </p:spTree>
    <p:extLst>
      <p:ext uri="{BB962C8B-B14F-4D97-AF65-F5344CB8AC3E}">
        <p14:creationId xmlns:p14="http://schemas.microsoft.com/office/powerpoint/2010/main" val="4231138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4259" y="715820"/>
            <a:ext cx="8880922" cy="984988"/>
          </a:xfrm>
        </p:spPr>
        <p:txBody>
          <a:bodyPr>
            <a:normAutofit fontScale="90000"/>
          </a:bodyPr>
          <a:lstStyle/>
          <a:p>
            <a:r>
              <a:rPr lang="en-GB" b="1" dirty="0"/>
              <a:t>Cognitive skills: National Offender Management </a:t>
            </a:r>
            <a:r>
              <a:rPr lang="en-GB" b="1" dirty="0" smtClean="0"/>
              <a:t>Service. </a:t>
            </a:r>
            <a:r>
              <a:rPr lang="en-GB" b="1" dirty="0"/>
              <a:t>N.O.M.S.(2010)</a:t>
            </a:r>
            <a:br>
              <a:rPr lang="en-GB" b="1" dirty="0"/>
            </a:br>
            <a:endParaRPr lang="en-GB" b="1" dirty="0"/>
          </a:p>
        </p:txBody>
      </p:sp>
      <p:sp>
        <p:nvSpPr>
          <p:cNvPr id="3" name="Content Placeholder 2"/>
          <p:cNvSpPr>
            <a:spLocks noGrp="1"/>
          </p:cNvSpPr>
          <p:nvPr>
            <p:ph sz="quarter" idx="1"/>
          </p:nvPr>
        </p:nvSpPr>
        <p:spPr>
          <a:xfrm>
            <a:off x="1041041" y="1655198"/>
            <a:ext cx="10434035" cy="4542032"/>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International </a:t>
            </a:r>
            <a:r>
              <a:rPr lang="en-GB" b="1" dirty="0" smtClean="0">
                <a:solidFill>
                  <a:schemeClr val="tx2">
                    <a:lumMod val="75000"/>
                  </a:schemeClr>
                </a:solidFill>
              </a:rPr>
              <a:t>research </a:t>
            </a:r>
            <a:r>
              <a:rPr lang="en-GB" b="1" dirty="0">
                <a:solidFill>
                  <a:schemeClr val="tx2">
                    <a:lumMod val="75000"/>
                  </a:schemeClr>
                </a:solidFill>
              </a:rPr>
              <a:t>into cognitive skills </a:t>
            </a:r>
            <a:r>
              <a:rPr lang="en-GB" b="1" dirty="0" smtClean="0">
                <a:solidFill>
                  <a:schemeClr val="tx2">
                    <a:lumMod val="75000"/>
                  </a:schemeClr>
                </a:solidFill>
              </a:rPr>
              <a:t>training </a:t>
            </a:r>
            <a:r>
              <a:rPr lang="en-GB" b="1" dirty="0">
                <a:solidFill>
                  <a:schemeClr val="tx2">
                    <a:lumMod val="75000"/>
                  </a:schemeClr>
                </a:solidFill>
              </a:rPr>
              <a:t>resulting in mixed findings. </a:t>
            </a:r>
            <a:endParaRPr lang="en-GB" b="1" dirty="0" smtClean="0">
              <a:solidFill>
                <a:schemeClr val="tx2">
                  <a:lumMod val="75000"/>
                </a:schemeClr>
              </a:solidFill>
            </a:endParaRPr>
          </a:p>
          <a:p>
            <a:r>
              <a:rPr lang="en-GB" b="1" dirty="0" smtClean="0">
                <a:solidFill>
                  <a:schemeClr val="tx2">
                    <a:lumMod val="75000"/>
                  </a:schemeClr>
                </a:solidFill>
              </a:rPr>
              <a:t>They </a:t>
            </a:r>
            <a:r>
              <a:rPr lang="en-GB" b="1" dirty="0">
                <a:solidFill>
                  <a:schemeClr val="tx2">
                    <a:lumMod val="75000"/>
                  </a:schemeClr>
                </a:solidFill>
              </a:rPr>
              <a:t>generally aim to consider the different ways in which individuals are affected by crime in order to apply this knowledge in the </a:t>
            </a:r>
            <a:r>
              <a:rPr lang="en-GB" b="1" dirty="0" smtClean="0">
                <a:solidFill>
                  <a:schemeClr val="tx2">
                    <a:lumMod val="75000"/>
                  </a:schemeClr>
                </a:solidFill>
              </a:rPr>
              <a:t>future. </a:t>
            </a:r>
          </a:p>
          <a:p>
            <a:r>
              <a:rPr lang="en-GB" b="1" dirty="0" smtClean="0">
                <a:solidFill>
                  <a:schemeClr val="tx2">
                    <a:lumMod val="75000"/>
                  </a:schemeClr>
                </a:solidFill>
              </a:rPr>
              <a:t>This </a:t>
            </a:r>
            <a:r>
              <a:rPr lang="en-GB" b="1" dirty="0">
                <a:solidFill>
                  <a:schemeClr val="tx2">
                    <a:lumMod val="75000"/>
                  </a:schemeClr>
                </a:solidFill>
              </a:rPr>
              <a:t>NOMS programme is designed to address specific risk factors associated with reoffending such as impulsivity, poor decision making, not thinking about the </a:t>
            </a:r>
            <a:r>
              <a:rPr lang="en-GB" b="1" dirty="0" smtClean="0">
                <a:solidFill>
                  <a:schemeClr val="tx2">
                    <a:lumMod val="75000"/>
                  </a:schemeClr>
                </a:solidFill>
              </a:rPr>
              <a:t>consequences </a:t>
            </a:r>
            <a:r>
              <a:rPr lang="en-GB" b="1" dirty="0">
                <a:solidFill>
                  <a:schemeClr val="tx2">
                    <a:lumMod val="75000"/>
                  </a:schemeClr>
                </a:solidFill>
              </a:rPr>
              <a:t>and learning to think from other peoples </a:t>
            </a:r>
            <a:r>
              <a:rPr lang="en-GB" b="1" dirty="0" smtClean="0">
                <a:solidFill>
                  <a:schemeClr val="tx2">
                    <a:lumMod val="75000"/>
                  </a:schemeClr>
                </a:solidFill>
              </a:rPr>
              <a:t>perspectives</a:t>
            </a:r>
            <a:endParaRPr lang="en-GB" b="1" dirty="0">
              <a:solidFill>
                <a:schemeClr val="tx2">
                  <a:lumMod val="75000"/>
                </a:schemeClr>
              </a:solidFill>
            </a:endParaRPr>
          </a:p>
        </p:txBody>
      </p:sp>
    </p:spTree>
    <p:extLst>
      <p:ext uri="{BB962C8B-B14F-4D97-AF65-F5344CB8AC3E}">
        <p14:creationId xmlns:p14="http://schemas.microsoft.com/office/powerpoint/2010/main" val="2359698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805" y="592494"/>
            <a:ext cx="8534400" cy="1400200"/>
          </a:xfrm>
        </p:spPr>
        <p:txBody>
          <a:bodyPr>
            <a:normAutofit fontScale="90000"/>
          </a:bodyPr>
          <a:lstStyle/>
          <a:p>
            <a:r>
              <a:rPr lang="en-GB" b="1" dirty="0"/>
              <a:t>Cognitive Behavioural Therapy: Friendship et al (2003)</a:t>
            </a:r>
            <a:br>
              <a:rPr lang="en-GB" b="1" dirty="0"/>
            </a:br>
            <a:endParaRPr lang="en-GB" b="1" dirty="0"/>
          </a:p>
        </p:txBody>
      </p:sp>
      <p:sp>
        <p:nvSpPr>
          <p:cNvPr id="3" name="Content Placeholder 2"/>
          <p:cNvSpPr>
            <a:spLocks noGrp="1"/>
          </p:cNvSpPr>
          <p:nvPr>
            <p:ph sz="quarter" idx="1"/>
          </p:nvPr>
        </p:nvSpPr>
        <p:spPr>
          <a:xfrm>
            <a:off x="1094705" y="1906073"/>
            <a:ext cx="10297974" cy="4662151"/>
          </a:xfrm>
          <a:solidFill>
            <a:schemeClr val="bg1"/>
          </a:solidFill>
          <a:ln>
            <a:solidFill>
              <a:schemeClr val="accent1"/>
            </a:solidFill>
          </a:ln>
        </p:spPr>
        <p:txBody>
          <a:bodyPr>
            <a:normAutofit/>
          </a:bodyPr>
          <a:lstStyle/>
          <a:p>
            <a:endParaRPr lang="en-GB" b="1" dirty="0" smtClean="0">
              <a:solidFill>
                <a:schemeClr val="tx2">
                  <a:lumMod val="75000"/>
                </a:schemeClr>
              </a:solidFill>
            </a:endParaRPr>
          </a:p>
          <a:p>
            <a:r>
              <a:rPr lang="en-GB" b="1" dirty="0" smtClean="0">
                <a:solidFill>
                  <a:schemeClr val="tx2">
                    <a:lumMod val="75000"/>
                  </a:schemeClr>
                </a:solidFill>
              </a:rPr>
              <a:t>Recidivism </a:t>
            </a:r>
            <a:r>
              <a:rPr lang="en-GB" b="1" dirty="0">
                <a:solidFill>
                  <a:schemeClr val="tx2">
                    <a:lumMod val="75000"/>
                  </a:schemeClr>
                </a:solidFill>
              </a:rPr>
              <a:t>rates were studied of 2 groups of prisoners serving a sentence of 2 or more years. </a:t>
            </a:r>
            <a:endParaRPr lang="en-GB" b="1" dirty="0" smtClean="0">
              <a:solidFill>
                <a:schemeClr val="tx2">
                  <a:lumMod val="75000"/>
                </a:schemeClr>
              </a:solidFill>
            </a:endParaRPr>
          </a:p>
          <a:p>
            <a:r>
              <a:rPr lang="en-GB" b="1" dirty="0" smtClean="0">
                <a:solidFill>
                  <a:schemeClr val="tx2">
                    <a:lumMod val="75000"/>
                  </a:schemeClr>
                </a:solidFill>
              </a:rPr>
              <a:t>One </a:t>
            </a:r>
            <a:r>
              <a:rPr lang="en-GB" b="1" dirty="0">
                <a:solidFill>
                  <a:schemeClr val="tx2">
                    <a:lumMod val="75000"/>
                  </a:schemeClr>
                </a:solidFill>
              </a:rPr>
              <a:t>group (</a:t>
            </a:r>
            <a:r>
              <a:rPr lang="en-GB" b="1" dirty="0" smtClean="0">
                <a:solidFill>
                  <a:schemeClr val="tx2">
                    <a:lumMod val="75000"/>
                  </a:schemeClr>
                </a:solidFill>
              </a:rPr>
              <a:t>treatment group) </a:t>
            </a:r>
            <a:r>
              <a:rPr lang="en-GB" b="1" dirty="0">
                <a:solidFill>
                  <a:schemeClr val="tx2">
                    <a:lumMod val="75000"/>
                  </a:schemeClr>
                </a:solidFill>
              </a:rPr>
              <a:t>were given cognitive training. </a:t>
            </a:r>
            <a:endParaRPr lang="en-GB" b="1" dirty="0" smtClean="0">
              <a:solidFill>
                <a:schemeClr val="tx2">
                  <a:lumMod val="75000"/>
                </a:schemeClr>
              </a:solidFill>
            </a:endParaRPr>
          </a:p>
          <a:p>
            <a:r>
              <a:rPr lang="en-GB" b="1" dirty="0" smtClean="0">
                <a:solidFill>
                  <a:schemeClr val="tx2">
                    <a:lumMod val="75000"/>
                  </a:schemeClr>
                </a:solidFill>
              </a:rPr>
              <a:t>Results </a:t>
            </a:r>
            <a:r>
              <a:rPr lang="en-GB" b="1" dirty="0">
                <a:solidFill>
                  <a:schemeClr val="tx2">
                    <a:lumMod val="75000"/>
                  </a:schemeClr>
                </a:solidFill>
              </a:rPr>
              <a:t>reported showing a 11-14% reduction in recidivism rates for mid to high risk offenders</a:t>
            </a:r>
            <a:r>
              <a:rPr lang="en-GB" b="1" dirty="0" smtClean="0">
                <a:solidFill>
                  <a:schemeClr val="tx2">
                    <a:lumMod val="75000"/>
                  </a:schemeClr>
                </a:solidFill>
              </a:rPr>
              <a:t>.</a:t>
            </a:r>
          </a:p>
          <a:p>
            <a:r>
              <a:rPr lang="en-GB" b="1" dirty="0">
                <a:solidFill>
                  <a:schemeClr val="tx2">
                    <a:lumMod val="75000"/>
                  </a:schemeClr>
                </a:solidFill>
              </a:rPr>
              <a:t>The </a:t>
            </a:r>
            <a:r>
              <a:rPr lang="en-GB" b="1" dirty="0" smtClean="0">
                <a:solidFill>
                  <a:schemeClr val="tx2">
                    <a:lumMod val="75000"/>
                  </a:schemeClr>
                </a:solidFill>
              </a:rPr>
              <a:t>two most widely used </a:t>
            </a:r>
            <a:r>
              <a:rPr lang="en-GB" b="1" dirty="0">
                <a:solidFill>
                  <a:schemeClr val="tx2">
                    <a:lumMod val="75000"/>
                  </a:schemeClr>
                </a:solidFill>
              </a:rPr>
              <a:t>are ETS &amp; R&amp;R  (enhanced thinking skills and reasoning and rehabilitation). </a:t>
            </a:r>
          </a:p>
          <a:p>
            <a:r>
              <a:rPr lang="en-GB" b="1" dirty="0">
                <a:solidFill>
                  <a:schemeClr val="tx2">
                    <a:lumMod val="75000"/>
                  </a:schemeClr>
                </a:solidFill>
              </a:rPr>
              <a:t>However, apart from the initial study (Friendship et </a:t>
            </a:r>
            <a:r>
              <a:rPr lang="en-GB" b="1" dirty="0" smtClean="0">
                <a:solidFill>
                  <a:schemeClr val="tx2">
                    <a:lumMod val="75000"/>
                  </a:schemeClr>
                </a:solidFill>
              </a:rPr>
              <a:t>al., </a:t>
            </a:r>
            <a:r>
              <a:rPr lang="en-GB" b="1" dirty="0">
                <a:solidFill>
                  <a:schemeClr val="tx2">
                    <a:lumMod val="75000"/>
                  </a:schemeClr>
                </a:solidFill>
              </a:rPr>
              <a:t>2003) </a:t>
            </a:r>
            <a:r>
              <a:rPr lang="en-GB" b="1" dirty="0" smtClean="0">
                <a:solidFill>
                  <a:schemeClr val="tx2">
                    <a:lumMod val="75000"/>
                  </a:schemeClr>
                </a:solidFill>
              </a:rPr>
              <a:t>studies </a:t>
            </a:r>
            <a:r>
              <a:rPr lang="en-GB" b="1" dirty="0">
                <a:solidFill>
                  <a:schemeClr val="tx2">
                    <a:lumMod val="75000"/>
                  </a:schemeClr>
                </a:solidFill>
              </a:rPr>
              <a:t>found no effects in the recidivism rate 2 years later. </a:t>
            </a:r>
          </a:p>
          <a:p>
            <a:endParaRPr lang="en-GB" b="1" dirty="0">
              <a:solidFill>
                <a:schemeClr val="tx2">
                  <a:lumMod val="75000"/>
                </a:schemeClr>
              </a:solidFill>
            </a:endParaRPr>
          </a:p>
          <a:p>
            <a:endParaRPr lang="en-GB" dirty="0"/>
          </a:p>
        </p:txBody>
      </p:sp>
    </p:spTree>
    <p:extLst>
      <p:ext uri="{BB962C8B-B14F-4D97-AF65-F5344CB8AC3E}">
        <p14:creationId xmlns:p14="http://schemas.microsoft.com/office/powerpoint/2010/main" val="1215152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Until…Mullin and Simpson (2010)</a:t>
            </a:r>
            <a:endParaRPr lang="en-GB" b="1" dirty="0"/>
          </a:p>
        </p:txBody>
      </p:sp>
      <p:sp>
        <p:nvSpPr>
          <p:cNvPr id="3" name="Content Placeholder 2"/>
          <p:cNvSpPr>
            <a:spLocks noGrp="1"/>
          </p:cNvSpPr>
          <p:nvPr>
            <p:ph sz="quarter" idx="1"/>
          </p:nvPr>
        </p:nvSpPr>
        <p:spPr>
          <a:xfrm>
            <a:off x="1107583" y="1556792"/>
            <a:ext cx="10586434" cy="4898016"/>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They </a:t>
            </a:r>
            <a:r>
              <a:rPr lang="en-GB" b="1" dirty="0">
                <a:solidFill>
                  <a:schemeClr val="tx2">
                    <a:lumMod val="75000"/>
                  </a:schemeClr>
                </a:solidFill>
              </a:rPr>
              <a:t>focused on improving impulsivity scores </a:t>
            </a:r>
            <a:r>
              <a:rPr lang="en-GB" b="1" dirty="0" smtClean="0">
                <a:solidFill>
                  <a:schemeClr val="tx2">
                    <a:lumMod val="75000"/>
                  </a:schemeClr>
                </a:solidFill>
              </a:rPr>
              <a:t>and found </a:t>
            </a:r>
            <a:r>
              <a:rPr lang="en-GB" b="1" dirty="0">
                <a:solidFill>
                  <a:schemeClr val="tx2">
                    <a:lumMod val="75000"/>
                  </a:schemeClr>
                </a:solidFill>
              </a:rPr>
              <a:t>that this was beneficial for 47% of the participants. </a:t>
            </a:r>
            <a:endParaRPr lang="en-GB" b="1" dirty="0" smtClean="0">
              <a:solidFill>
                <a:schemeClr val="tx2">
                  <a:lumMod val="75000"/>
                </a:schemeClr>
              </a:solidFill>
            </a:endParaRPr>
          </a:p>
          <a:p>
            <a:r>
              <a:rPr lang="en-GB" b="1" dirty="0" smtClean="0">
                <a:solidFill>
                  <a:schemeClr val="tx2">
                    <a:lumMod val="75000"/>
                  </a:schemeClr>
                </a:solidFill>
              </a:rPr>
              <a:t>Qualitative </a:t>
            </a:r>
            <a:r>
              <a:rPr lang="en-GB" b="1" dirty="0">
                <a:solidFill>
                  <a:schemeClr val="tx2">
                    <a:lumMod val="75000"/>
                  </a:schemeClr>
                </a:solidFill>
              </a:rPr>
              <a:t>research has also been supportive. Prison staff reported that ETS worked best for offenders with impulsivity problems, underachievers and addicts. </a:t>
            </a:r>
            <a:endParaRPr lang="en-GB" b="1" dirty="0" smtClean="0">
              <a:solidFill>
                <a:schemeClr val="tx2">
                  <a:lumMod val="75000"/>
                </a:schemeClr>
              </a:solidFill>
            </a:endParaRPr>
          </a:p>
          <a:p>
            <a:r>
              <a:rPr lang="en-GB" b="1" dirty="0">
                <a:solidFill>
                  <a:schemeClr val="tx2">
                    <a:lumMod val="75000"/>
                  </a:schemeClr>
                </a:solidFill>
              </a:rPr>
              <a:t>In relation to recidivism rates, these programmes work best if they are completed, and for individuals who are classed as medium to high risk. </a:t>
            </a:r>
            <a:endParaRPr lang="en-GB" b="1" dirty="0" smtClean="0">
              <a:solidFill>
                <a:schemeClr val="tx2">
                  <a:lumMod val="75000"/>
                </a:schemeClr>
              </a:solidFill>
            </a:endParaRPr>
          </a:p>
          <a:p>
            <a:r>
              <a:rPr lang="en-GB" b="1" dirty="0" smtClean="0">
                <a:solidFill>
                  <a:schemeClr val="tx2">
                    <a:lumMod val="75000"/>
                  </a:schemeClr>
                </a:solidFill>
              </a:rPr>
              <a:t>However</a:t>
            </a:r>
            <a:r>
              <a:rPr lang="en-GB" b="1" dirty="0">
                <a:solidFill>
                  <a:schemeClr val="tx2">
                    <a:lumMod val="75000"/>
                  </a:schemeClr>
                </a:solidFill>
              </a:rPr>
              <a:t>, one flaw is that they are mainly focused on male offenders, and they </a:t>
            </a:r>
            <a:r>
              <a:rPr lang="en-GB" b="1" dirty="0" smtClean="0">
                <a:solidFill>
                  <a:schemeClr val="tx2">
                    <a:lumMod val="75000"/>
                  </a:schemeClr>
                </a:solidFill>
              </a:rPr>
              <a:t>need </a:t>
            </a:r>
            <a:r>
              <a:rPr lang="en-GB" b="1" dirty="0">
                <a:solidFill>
                  <a:schemeClr val="tx2">
                    <a:lumMod val="75000"/>
                  </a:schemeClr>
                </a:solidFill>
              </a:rPr>
              <a:t>to </a:t>
            </a:r>
            <a:r>
              <a:rPr lang="en-GB" b="1" dirty="0" smtClean="0">
                <a:solidFill>
                  <a:schemeClr val="tx2">
                    <a:lumMod val="75000"/>
                  </a:schemeClr>
                </a:solidFill>
              </a:rPr>
              <a:t>be adapted for </a:t>
            </a:r>
            <a:r>
              <a:rPr lang="en-GB" b="1" dirty="0">
                <a:solidFill>
                  <a:schemeClr val="tx2">
                    <a:lumMod val="75000"/>
                  </a:schemeClr>
                </a:solidFill>
              </a:rPr>
              <a:t>women. </a:t>
            </a:r>
          </a:p>
          <a:p>
            <a:endParaRPr lang="en-GB" dirty="0"/>
          </a:p>
          <a:p>
            <a:endParaRPr lang="en-GB" dirty="0"/>
          </a:p>
        </p:txBody>
      </p:sp>
    </p:spTree>
    <p:extLst>
      <p:ext uri="{BB962C8B-B14F-4D97-AF65-F5344CB8AC3E}">
        <p14:creationId xmlns:p14="http://schemas.microsoft.com/office/powerpoint/2010/main" val="3193909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375" y="517849"/>
            <a:ext cx="11065579" cy="1184176"/>
          </a:xfrm>
        </p:spPr>
        <p:txBody>
          <a:bodyPr>
            <a:normAutofit fontScale="90000"/>
          </a:bodyPr>
          <a:lstStyle/>
          <a:p>
            <a:r>
              <a:rPr lang="en-GB" b="1" dirty="0" smtClean="0"/>
              <a:t>Multi-systemic </a:t>
            </a:r>
            <a:r>
              <a:rPr lang="en-GB" b="1" dirty="0"/>
              <a:t>Therapy MST: </a:t>
            </a:r>
            <a:r>
              <a:rPr lang="en-GB" b="1" dirty="0" err="1" smtClean="0"/>
              <a:t>Borduin</a:t>
            </a:r>
            <a:r>
              <a:rPr lang="en-GB" b="1" dirty="0" smtClean="0"/>
              <a:t> </a:t>
            </a:r>
            <a:r>
              <a:rPr lang="en-GB" b="1" dirty="0"/>
              <a:t>(2011)</a:t>
            </a:r>
            <a:br>
              <a:rPr lang="en-GB" b="1" dirty="0"/>
            </a:br>
            <a:endParaRPr lang="en-GB" b="1" dirty="0"/>
          </a:p>
        </p:txBody>
      </p:sp>
      <p:sp>
        <p:nvSpPr>
          <p:cNvPr id="3" name="Content Placeholder 2"/>
          <p:cNvSpPr>
            <a:spLocks noGrp="1"/>
          </p:cNvSpPr>
          <p:nvPr>
            <p:ph sz="quarter" idx="1"/>
          </p:nvPr>
        </p:nvSpPr>
        <p:spPr>
          <a:xfrm>
            <a:off x="759854" y="1568047"/>
            <a:ext cx="11027132" cy="4961542"/>
          </a:xfrm>
          <a:solidFill>
            <a:schemeClr val="bg1"/>
          </a:solidFill>
          <a:ln>
            <a:solidFill>
              <a:schemeClr val="accent1"/>
            </a:solidFill>
          </a:ln>
        </p:spPr>
        <p:txBody>
          <a:bodyPr>
            <a:normAutofit fontScale="92500" lnSpcReduction="20000"/>
          </a:bodyPr>
          <a:lstStyle/>
          <a:p>
            <a:endParaRPr lang="en-GB" b="1" dirty="0" smtClean="0">
              <a:solidFill>
                <a:schemeClr val="tx2">
                  <a:lumMod val="75000"/>
                </a:schemeClr>
              </a:solidFill>
            </a:endParaRPr>
          </a:p>
          <a:p>
            <a:r>
              <a:rPr lang="en-GB" b="1" dirty="0" smtClean="0">
                <a:solidFill>
                  <a:schemeClr val="tx2">
                    <a:lumMod val="75000"/>
                  </a:schemeClr>
                </a:solidFill>
              </a:rPr>
              <a:t>To </a:t>
            </a:r>
            <a:r>
              <a:rPr lang="en-GB" b="1" dirty="0" smtClean="0">
                <a:solidFill>
                  <a:schemeClr val="tx2">
                    <a:lumMod val="75000"/>
                  </a:schemeClr>
                </a:solidFill>
              </a:rPr>
              <a:t>enhance </a:t>
            </a:r>
            <a:r>
              <a:rPr lang="en-GB" b="1" dirty="0">
                <a:solidFill>
                  <a:schemeClr val="tx2">
                    <a:lumMod val="75000"/>
                  </a:schemeClr>
                </a:solidFill>
              </a:rPr>
              <a:t>parenting skills and provide intensive family therapy to troubled teens and delinquent teens that </a:t>
            </a:r>
            <a:endParaRPr lang="en-GB" b="1" dirty="0" smtClean="0">
              <a:solidFill>
                <a:schemeClr val="tx2">
                  <a:lumMod val="75000"/>
                </a:schemeClr>
              </a:solidFill>
            </a:endParaRPr>
          </a:p>
          <a:p>
            <a:r>
              <a:rPr lang="en-GB" b="1" dirty="0" smtClean="0">
                <a:solidFill>
                  <a:schemeClr val="tx2">
                    <a:lumMod val="75000"/>
                  </a:schemeClr>
                </a:solidFill>
              </a:rPr>
              <a:t>To empower youths </a:t>
            </a:r>
            <a:r>
              <a:rPr lang="en-GB" b="1" dirty="0">
                <a:solidFill>
                  <a:schemeClr val="tx2">
                    <a:lumMod val="75000"/>
                  </a:schemeClr>
                </a:solidFill>
              </a:rPr>
              <a:t>to cope with the family, peer, school, and </a:t>
            </a:r>
            <a:r>
              <a:rPr lang="en-GB" b="1" dirty="0" smtClean="0">
                <a:solidFill>
                  <a:schemeClr val="tx2">
                    <a:lumMod val="75000"/>
                  </a:schemeClr>
                </a:solidFill>
              </a:rPr>
              <a:t>neighbourhood problems.</a:t>
            </a:r>
            <a:endParaRPr lang="en-GB" b="1" dirty="0">
              <a:solidFill>
                <a:schemeClr val="tx2">
                  <a:lumMod val="75000"/>
                </a:schemeClr>
              </a:solidFill>
            </a:endParaRPr>
          </a:p>
          <a:p>
            <a:r>
              <a:rPr lang="en-GB" b="1" dirty="0" err="1" smtClean="0">
                <a:solidFill>
                  <a:schemeClr val="tx2">
                    <a:lumMod val="75000"/>
                  </a:schemeClr>
                </a:solidFill>
              </a:rPr>
              <a:t>Borduin</a:t>
            </a:r>
            <a:r>
              <a:rPr lang="en-GB" b="1" dirty="0" smtClean="0">
                <a:solidFill>
                  <a:schemeClr val="tx2">
                    <a:lumMod val="75000"/>
                  </a:schemeClr>
                </a:solidFill>
              </a:rPr>
              <a:t> </a:t>
            </a:r>
            <a:r>
              <a:rPr lang="en-GB" b="1" dirty="0">
                <a:solidFill>
                  <a:schemeClr val="tx2">
                    <a:lumMod val="75000"/>
                  </a:schemeClr>
                </a:solidFill>
              </a:rPr>
              <a:t>followed individuals and their families who received MST </a:t>
            </a:r>
            <a:r>
              <a:rPr lang="en-GB" b="1" dirty="0" smtClean="0">
                <a:solidFill>
                  <a:schemeClr val="tx2">
                    <a:lumMod val="75000"/>
                  </a:schemeClr>
                </a:solidFill>
              </a:rPr>
              <a:t>over the last 22 years </a:t>
            </a:r>
            <a:r>
              <a:rPr lang="en-GB" b="1" dirty="0">
                <a:solidFill>
                  <a:schemeClr val="tx2">
                    <a:lumMod val="75000"/>
                  </a:schemeClr>
                </a:solidFill>
              </a:rPr>
              <a:t>compared to those who received individual therapy. </a:t>
            </a:r>
            <a:endParaRPr lang="en-GB" b="1" dirty="0" smtClean="0">
              <a:solidFill>
                <a:schemeClr val="tx2">
                  <a:lumMod val="75000"/>
                </a:schemeClr>
              </a:solidFill>
            </a:endParaRPr>
          </a:p>
          <a:p>
            <a:r>
              <a:rPr lang="en-GB" b="1" dirty="0" smtClean="0">
                <a:solidFill>
                  <a:schemeClr val="tx2">
                    <a:lumMod val="75000"/>
                  </a:schemeClr>
                </a:solidFill>
              </a:rPr>
              <a:t>34.8</a:t>
            </a:r>
            <a:r>
              <a:rPr lang="en-GB" b="1" dirty="0">
                <a:solidFill>
                  <a:schemeClr val="tx2">
                    <a:lumMod val="75000"/>
                  </a:schemeClr>
                </a:solidFill>
              </a:rPr>
              <a:t>% of MST juveniles committed an offence compared to 54.8% of individual therapy juveniles. </a:t>
            </a:r>
            <a:endParaRPr lang="en-GB" b="1" dirty="0" smtClean="0">
              <a:solidFill>
                <a:schemeClr val="tx2">
                  <a:lumMod val="75000"/>
                </a:schemeClr>
              </a:solidFill>
            </a:endParaRPr>
          </a:p>
          <a:p>
            <a:r>
              <a:rPr lang="en-GB" b="1" dirty="0" smtClean="0">
                <a:solidFill>
                  <a:schemeClr val="tx2">
                    <a:lumMod val="75000"/>
                  </a:schemeClr>
                </a:solidFill>
              </a:rPr>
              <a:t>This </a:t>
            </a:r>
            <a:r>
              <a:rPr lang="en-GB" b="1" dirty="0">
                <a:solidFill>
                  <a:schemeClr val="tx2">
                    <a:lumMod val="75000"/>
                  </a:schemeClr>
                </a:solidFill>
              </a:rPr>
              <a:t>demonstrates the long lasting effects of MST. </a:t>
            </a:r>
            <a:endParaRPr lang="en-GB" b="1" dirty="0" smtClean="0">
              <a:solidFill>
                <a:schemeClr val="tx2">
                  <a:lumMod val="75000"/>
                </a:schemeClr>
              </a:solidFill>
            </a:endParaRPr>
          </a:p>
          <a:p>
            <a:r>
              <a:rPr lang="en-GB" b="1" dirty="0" smtClean="0">
                <a:solidFill>
                  <a:schemeClr val="tx2">
                    <a:lumMod val="75000"/>
                  </a:schemeClr>
                </a:solidFill>
              </a:rPr>
              <a:t>Now </a:t>
            </a:r>
            <a:r>
              <a:rPr lang="en-GB" b="1" dirty="0">
                <a:solidFill>
                  <a:schemeClr val="tx2">
                    <a:lumMod val="75000"/>
                  </a:schemeClr>
                </a:solidFill>
              </a:rPr>
              <a:t>implemented in 12 countries </a:t>
            </a:r>
            <a:r>
              <a:rPr lang="en-GB" b="1" dirty="0" smtClean="0">
                <a:solidFill>
                  <a:schemeClr val="tx2">
                    <a:lumMod val="75000"/>
                  </a:schemeClr>
                </a:solidFill>
              </a:rPr>
              <a:t>worldwide </a:t>
            </a:r>
            <a:r>
              <a:rPr lang="en-GB" b="1" dirty="0">
                <a:solidFill>
                  <a:schemeClr val="tx2">
                    <a:lumMod val="75000"/>
                  </a:schemeClr>
                </a:solidFill>
              </a:rPr>
              <a:t>and is the national model for juvenile treatment. </a:t>
            </a:r>
            <a:endParaRPr lang="en-GB" b="1" dirty="0" smtClean="0">
              <a:solidFill>
                <a:schemeClr val="tx2">
                  <a:lumMod val="75000"/>
                </a:schemeClr>
              </a:solidFill>
            </a:endParaRPr>
          </a:p>
          <a:p>
            <a:r>
              <a:rPr lang="en-GB" b="1" dirty="0" err="1" smtClean="0">
                <a:solidFill>
                  <a:schemeClr val="tx2">
                    <a:lumMod val="75000"/>
                  </a:schemeClr>
                </a:solidFill>
              </a:rPr>
              <a:t>Borduin</a:t>
            </a:r>
            <a:r>
              <a:rPr lang="en-GB" b="1" dirty="0" smtClean="0">
                <a:solidFill>
                  <a:schemeClr val="tx2">
                    <a:lumMod val="75000"/>
                  </a:schemeClr>
                </a:solidFill>
              </a:rPr>
              <a:t> </a:t>
            </a:r>
            <a:r>
              <a:rPr lang="en-GB" b="1" dirty="0">
                <a:solidFill>
                  <a:schemeClr val="tx2">
                    <a:lumMod val="75000"/>
                  </a:schemeClr>
                </a:solidFill>
              </a:rPr>
              <a:t>is now calculating the financial savings over varying periods in time.</a:t>
            </a:r>
          </a:p>
          <a:p>
            <a:endParaRPr lang="en-GB" b="1" dirty="0">
              <a:solidFill>
                <a:schemeClr val="tx2">
                  <a:lumMod val="75000"/>
                </a:schemeClr>
              </a:solidFill>
            </a:endParaRPr>
          </a:p>
        </p:txBody>
      </p:sp>
    </p:spTree>
    <p:extLst>
      <p:ext uri="{BB962C8B-B14F-4D97-AF65-F5344CB8AC3E}">
        <p14:creationId xmlns:p14="http://schemas.microsoft.com/office/powerpoint/2010/main" val="382763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396" y="344510"/>
            <a:ext cx="11397803" cy="1213834"/>
          </a:xfrm>
        </p:spPr>
        <p:txBody>
          <a:bodyPr>
            <a:normAutofit fontScale="90000"/>
          </a:bodyPr>
          <a:lstStyle/>
          <a:p>
            <a:r>
              <a:rPr lang="en-GB" b="1" dirty="0" smtClean="0"/>
              <a:t>Specific treatments for specific offender populations</a:t>
            </a:r>
            <a:endParaRPr lang="en-GB" b="1" dirty="0"/>
          </a:p>
        </p:txBody>
      </p:sp>
      <p:sp>
        <p:nvSpPr>
          <p:cNvPr id="3" name="Content Placeholder 2"/>
          <p:cNvSpPr>
            <a:spLocks noGrp="1"/>
          </p:cNvSpPr>
          <p:nvPr>
            <p:ph sz="quarter" idx="1"/>
          </p:nvPr>
        </p:nvSpPr>
        <p:spPr>
          <a:xfrm>
            <a:off x="991673" y="1825624"/>
            <a:ext cx="10483403" cy="4639569"/>
          </a:xfrm>
          <a:solidFill>
            <a:schemeClr val="bg1"/>
          </a:solidFill>
          <a:ln>
            <a:solidFill>
              <a:schemeClr val="accent1"/>
            </a:solidFill>
          </a:ln>
        </p:spPr>
        <p:txBody>
          <a:bodyPr>
            <a:normAutofit/>
          </a:bodyPr>
          <a:lstStyle/>
          <a:p>
            <a:endParaRPr lang="en-GB" dirty="0" smtClean="0"/>
          </a:p>
          <a:p>
            <a:r>
              <a:rPr lang="en-GB" b="1" dirty="0" smtClean="0">
                <a:solidFill>
                  <a:schemeClr val="tx2">
                    <a:lumMod val="75000"/>
                  </a:schemeClr>
                </a:solidFill>
              </a:rPr>
              <a:t>Violent </a:t>
            </a:r>
            <a:r>
              <a:rPr lang="en-GB" b="1" dirty="0" smtClean="0">
                <a:solidFill>
                  <a:schemeClr val="tx2">
                    <a:lumMod val="75000"/>
                  </a:schemeClr>
                </a:solidFill>
              </a:rPr>
              <a:t>offenders- difficult to manage, difficult to fund and few resources. If based on RNR they can be helped.</a:t>
            </a:r>
          </a:p>
          <a:p>
            <a:r>
              <a:rPr lang="en-GB" b="1" dirty="0" smtClean="0">
                <a:solidFill>
                  <a:schemeClr val="tx2">
                    <a:lumMod val="75000"/>
                  </a:schemeClr>
                </a:solidFill>
              </a:rPr>
              <a:t>2 aims- conflict resolution skills</a:t>
            </a:r>
          </a:p>
          <a:p>
            <a:r>
              <a:rPr lang="en-GB" b="1" dirty="0">
                <a:solidFill>
                  <a:schemeClr val="tx2">
                    <a:lumMod val="75000"/>
                  </a:schemeClr>
                </a:solidFill>
              </a:rPr>
              <a:t> </a:t>
            </a:r>
            <a:r>
              <a:rPr lang="en-GB" b="1" dirty="0" smtClean="0">
                <a:solidFill>
                  <a:schemeClr val="tx2">
                    <a:lumMod val="75000"/>
                  </a:schemeClr>
                </a:solidFill>
              </a:rPr>
              <a:t>           - reducing cognitive distortions</a:t>
            </a:r>
          </a:p>
          <a:p>
            <a:pPr marL="0" indent="0">
              <a:buNone/>
            </a:pPr>
            <a:endParaRPr lang="en-GB" b="1" dirty="0" smtClean="0">
              <a:solidFill>
                <a:schemeClr val="tx2">
                  <a:lumMod val="75000"/>
                </a:schemeClr>
              </a:solidFill>
            </a:endParaRPr>
          </a:p>
          <a:p>
            <a:r>
              <a:rPr lang="en-GB" b="1" dirty="0" smtClean="0">
                <a:solidFill>
                  <a:schemeClr val="tx2">
                    <a:lumMod val="75000"/>
                  </a:schemeClr>
                </a:solidFill>
              </a:rPr>
              <a:t>Substance abusers- often M.I., 45% meet criteria, 15% receive treatment. Self help and peer counselling most often available.</a:t>
            </a:r>
          </a:p>
          <a:p>
            <a:r>
              <a:rPr lang="en-GB" b="1" dirty="0" smtClean="0">
                <a:solidFill>
                  <a:schemeClr val="tx2">
                    <a:lumMod val="75000"/>
                  </a:schemeClr>
                </a:solidFill>
              </a:rPr>
              <a:t>Psychopaths- a whole different category</a:t>
            </a:r>
            <a:r>
              <a:rPr lang="en-GB" b="1" dirty="0" smtClean="0">
                <a:solidFill>
                  <a:schemeClr val="tx2">
                    <a:lumMod val="75000"/>
                  </a:schemeClr>
                </a:solidFill>
              </a:rPr>
              <a:t>!</a:t>
            </a:r>
          </a:p>
          <a:p>
            <a:pPr marL="0" indent="0">
              <a:buNone/>
            </a:pPr>
            <a:endParaRPr lang="en-GB" b="1" dirty="0" smtClean="0">
              <a:solidFill>
                <a:schemeClr val="tx2">
                  <a:lumMod val="75000"/>
                </a:schemeClr>
              </a:solidFill>
            </a:endParaRPr>
          </a:p>
        </p:txBody>
      </p:sp>
    </p:spTree>
    <p:extLst>
      <p:ext uri="{BB962C8B-B14F-4D97-AF65-F5344CB8AC3E}">
        <p14:creationId xmlns:p14="http://schemas.microsoft.com/office/powerpoint/2010/main" val="18578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0" y="486177"/>
            <a:ext cx="11681138" cy="896144"/>
          </a:xfrm>
        </p:spPr>
        <p:txBody>
          <a:bodyPr>
            <a:normAutofit fontScale="90000"/>
          </a:bodyPr>
          <a:lstStyle/>
          <a:p>
            <a:r>
              <a:rPr lang="en-GB" b="1" dirty="0" smtClean="0"/>
              <a:t>Specific treatments for specific offender populations</a:t>
            </a:r>
            <a:endParaRPr lang="en-GB" b="1" dirty="0"/>
          </a:p>
        </p:txBody>
      </p:sp>
      <p:sp>
        <p:nvSpPr>
          <p:cNvPr id="3" name="Content Placeholder 2"/>
          <p:cNvSpPr>
            <a:spLocks noGrp="1"/>
          </p:cNvSpPr>
          <p:nvPr>
            <p:ph sz="quarter" idx="1"/>
          </p:nvPr>
        </p:nvSpPr>
        <p:spPr>
          <a:xfrm>
            <a:off x="1352282" y="1596980"/>
            <a:ext cx="10001518" cy="4906851"/>
          </a:xfrm>
          <a:solidFill>
            <a:schemeClr val="bg1"/>
          </a:solidFill>
          <a:ln>
            <a:solidFill>
              <a:schemeClr val="accent1"/>
            </a:solidFill>
          </a:ln>
        </p:spPr>
        <p:txBody>
          <a:bodyPr>
            <a:normAutofit lnSpcReduction="10000"/>
          </a:bodyPr>
          <a:lstStyle/>
          <a:p>
            <a:endParaRPr lang="en-GB" dirty="0" smtClean="0"/>
          </a:p>
          <a:p>
            <a:r>
              <a:rPr lang="en-GB" b="1" dirty="0" smtClean="0">
                <a:solidFill>
                  <a:schemeClr val="tx2">
                    <a:lumMod val="75000"/>
                  </a:schemeClr>
                </a:solidFill>
              </a:rPr>
              <a:t>Sex </a:t>
            </a:r>
            <a:r>
              <a:rPr lang="en-GB" b="1" dirty="0" smtClean="0">
                <a:solidFill>
                  <a:schemeClr val="tx2">
                    <a:lumMod val="75000"/>
                  </a:schemeClr>
                </a:solidFill>
              </a:rPr>
              <a:t>offenders- very diverse and resistant to change. Not just rape and abuse…</a:t>
            </a:r>
          </a:p>
          <a:p>
            <a:r>
              <a:rPr lang="en-GB" b="1" dirty="0" smtClean="0">
                <a:solidFill>
                  <a:schemeClr val="tx2">
                    <a:lumMod val="75000"/>
                  </a:schemeClr>
                </a:solidFill>
              </a:rPr>
              <a:t>Key words to success are </a:t>
            </a:r>
          </a:p>
          <a:p>
            <a:pPr lvl="1"/>
            <a:r>
              <a:rPr lang="en-GB" b="1" dirty="0">
                <a:solidFill>
                  <a:schemeClr val="tx2">
                    <a:lumMod val="75000"/>
                  </a:schemeClr>
                </a:solidFill>
              </a:rPr>
              <a:t>T</a:t>
            </a:r>
            <a:r>
              <a:rPr lang="en-GB" b="1" dirty="0" smtClean="0">
                <a:solidFill>
                  <a:schemeClr val="tx2">
                    <a:lumMod val="75000"/>
                  </a:schemeClr>
                </a:solidFill>
              </a:rPr>
              <a:t>emporary cessation</a:t>
            </a:r>
          </a:p>
          <a:p>
            <a:pPr lvl="1"/>
            <a:r>
              <a:rPr lang="en-GB" b="1" dirty="0" smtClean="0">
                <a:solidFill>
                  <a:schemeClr val="tx2">
                    <a:lumMod val="75000"/>
                  </a:schemeClr>
                </a:solidFill>
              </a:rPr>
              <a:t>Motivated individual</a:t>
            </a:r>
          </a:p>
          <a:p>
            <a:r>
              <a:rPr lang="en-GB" b="1" dirty="0" smtClean="0">
                <a:solidFill>
                  <a:schemeClr val="tx2">
                    <a:lumMod val="75000"/>
                  </a:schemeClr>
                </a:solidFill>
              </a:rPr>
              <a:t>Think relapse prevention (like dieting) </a:t>
            </a:r>
            <a:r>
              <a:rPr lang="en-GB" b="1" dirty="0" err="1" smtClean="0">
                <a:solidFill>
                  <a:schemeClr val="tx2">
                    <a:lumMod val="75000"/>
                  </a:schemeClr>
                </a:solidFill>
              </a:rPr>
              <a:t>Schmucker</a:t>
            </a:r>
            <a:r>
              <a:rPr lang="en-GB" b="1" dirty="0" smtClean="0">
                <a:solidFill>
                  <a:schemeClr val="tx2">
                    <a:lumMod val="75000"/>
                  </a:schemeClr>
                </a:solidFill>
              </a:rPr>
              <a:t> &amp; losel (2005).</a:t>
            </a:r>
          </a:p>
          <a:p>
            <a:r>
              <a:rPr lang="en-GB" b="1" dirty="0" smtClean="0">
                <a:solidFill>
                  <a:schemeClr val="tx2">
                    <a:lumMod val="75000"/>
                  </a:schemeClr>
                </a:solidFill>
              </a:rPr>
              <a:t>Women- mostly incarcerated for drug or property offending, poor, unskilled, uneducated or victims (</a:t>
            </a:r>
            <a:r>
              <a:rPr lang="en-GB" b="1" dirty="0" err="1" smtClean="0">
                <a:solidFill>
                  <a:schemeClr val="tx2">
                    <a:lumMod val="75000"/>
                  </a:schemeClr>
                </a:solidFill>
              </a:rPr>
              <a:t>Reichent</a:t>
            </a:r>
            <a:r>
              <a:rPr lang="en-GB" b="1" dirty="0" smtClean="0">
                <a:solidFill>
                  <a:schemeClr val="tx2">
                    <a:lumMod val="75000"/>
                  </a:schemeClr>
                </a:solidFill>
              </a:rPr>
              <a:t> et al. 2010). Higher risk of M.I. (60%)</a:t>
            </a:r>
            <a:endParaRPr lang="en-GB" b="1" dirty="0">
              <a:solidFill>
                <a:schemeClr val="tx2">
                  <a:lumMod val="75000"/>
                </a:schemeClr>
              </a:solidFill>
            </a:endParaRPr>
          </a:p>
        </p:txBody>
      </p:sp>
    </p:spTree>
    <p:extLst>
      <p:ext uri="{BB962C8B-B14F-4D97-AF65-F5344CB8AC3E}">
        <p14:creationId xmlns:p14="http://schemas.microsoft.com/office/powerpoint/2010/main" val="296385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Conclusions…</a:t>
            </a:r>
            <a:endParaRPr lang="en-GB" b="1" dirty="0"/>
          </a:p>
        </p:txBody>
      </p:sp>
      <p:sp>
        <p:nvSpPr>
          <p:cNvPr id="3" name="Content Placeholder 2"/>
          <p:cNvSpPr>
            <a:spLocks noGrp="1"/>
          </p:cNvSpPr>
          <p:nvPr>
            <p:ph sz="quarter" idx="1"/>
          </p:nvPr>
        </p:nvSpPr>
        <p:spPr>
          <a:xfrm>
            <a:off x="1249251" y="1484784"/>
            <a:ext cx="10212946" cy="5057684"/>
          </a:xfrm>
          <a:solidFill>
            <a:schemeClr val="bg1"/>
          </a:solidFill>
          <a:ln>
            <a:solidFill>
              <a:schemeClr val="accent1"/>
            </a:solidFill>
          </a:ln>
        </p:spPr>
        <p:txBody>
          <a:bodyPr>
            <a:normAutofit/>
          </a:bodyPr>
          <a:lstStyle/>
          <a:p>
            <a:endParaRPr lang="en-GB" b="1" dirty="0" smtClean="0">
              <a:solidFill>
                <a:schemeClr val="tx2">
                  <a:lumMod val="75000"/>
                </a:schemeClr>
              </a:solidFill>
            </a:endParaRPr>
          </a:p>
          <a:p>
            <a:r>
              <a:rPr lang="en-GB" b="1" dirty="0" smtClean="0">
                <a:solidFill>
                  <a:schemeClr val="tx2">
                    <a:lumMod val="75000"/>
                  </a:schemeClr>
                </a:solidFill>
              </a:rPr>
              <a:t>There </a:t>
            </a:r>
            <a:r>
              <a:rPr lang="en-GB" b="1" dirty="0" smtClean="0">
                <a:solidFill>
                  <a:schemeClr val="tx2">
                    <a:lumMod val="75000"/>
                  </a:schemeClr>
                </a:solidFill>
              </a:rPr>
              <a:t>are 7 key issues essential if prison is to work. </a:t>
            </a:r>
            <a:r>
              <a:rPr lang="en-GB" b="1" dirty="0" err="1" smtClean="0">
                <a:solidFill>
                  <a:schemeClr val="tx2">
                    <a:lumMod val="75000"/>
                  </a:schemeClr>
                </a:solidFill>
              </a:rPr>
              <a:t>Podmore</a:t>
            </a:r>
            <a:r>
              <a:rPr lang="en-GB" b="1" dirty="0" smtClean="0">
                <a:solidFill>
                  <a:schemeClr val="tx2">
                    <a:lumMod val="75000"/>
                  </a:schemeClr>
                </a:solidFill>
              </a:rPr>
              <a:t> (2012), an inspector and ex governor of prisons like </a:t>
            </a:r>
            <a:r>
              <a:rPr lang="en-GB" b="1" dirty="0" err="1" smtClean="0">
                <a:solidFill>
                  <a:schemeClr val="tx2">
                    <a:lumMod val="75000"/>
                  </a:schemeClr>
                </a:solidFill>
              </a:rPr>
              <a:t>Belmarsh</a:t>
            </a:r>
            <a:r>
              <a:rPr lang="en-GB" b="1" dirty="0" smtClean="0">
                <a:solidFill>
                  <a:schemeClr val="tx2">
                    <a:lumMod val="75000"/>
                  </a:schemeClr>
                </a:solidFill>
              </a:rPr>
              <a:t> and Brixton concludes:</a:t>
            </a:r>
          </a:p>
          <a:p>
            <a:pPr lvl="1"/>
            <a:r>
              <a:rPr lang="en-GB" b="1" dirty="0" smtClean="0">
                <a:solidFill>
                  <a:schemeClr val="tx2">
                    <a:lumMod val="75000"/>
                  </a:schemeClr>
                </a:solidFill>
              </a:rPr>
              <a:t>Accommodation,</a:t>
            </a:r>
          </a:p>
          <a:p>
            <a:pPr lvl="1"/>
            <a:r>
              <a:rPr lang="en-GB" b="1" dirty="0" smtClean="0">
                <a:solidFill>
                  <a:schemeClr val="tx2">
                    <a:lumMod val="75000"/>
                  </a:schemeClr>
                </a:solidFill>
              </a:rPr>
              <a:t>Health &amp; Drugs,</a:t>
            </a:r>
          </a:p>
          <a:p>
            <a:pPr lvl="1"/>
            <a:r>
              <a:rPr lang="en-GB" b="1" dirty="0" smtClean="0">
                <a:solidFill>
                  <a:schemeClr val="tx2">
                    <a:lumMod val="75000"/>
                  </a:schemeClr>
                </a:solidFill>
              </a:rPr>
              <a:t>Education,</a:t>
            </a:r>
          </a:p>
          <a:p>
            <a:pPr lvl="1"/>
            <a:r>
              <a:rPr lang="en-GB" b="1" dirty="0" smtClean="0">
                <a:solidFill>
                  <a:schemeClr val="tx2">
                    <a:lumMod val="75000"/>
                  </a:schemeClr>
                </a:solidFill>
              </a:rPr>
              <a:t>Training &amp; employment,</a:t>
            </a:r>
          </a:p>
          <a:p>
            <a:pPr lvl="1"/>
            <a:r>
              <a:rPr lang="en-GB" b="1" dirty="0" smtClean="0">
                <a:solidFill>
                  <a:schemeClr val="tx2">
                    <a:lumMod val="75000"/>
                  </a:schemeClr>
                </a:solidFill>
              </a:rPr>
              <a:t>Benefit and debt,</a:t>
            </a:r>
          </a:p>
          <a:p>
            <a:pPr lvl="1"/>
            <a:r>
              <a:rPr lang="en-GB" b="1" dirty="0" smtClean="0">
                <a:solidFill>
                  <a:schemeClr val="tx2">
                    <a:lumMod val="75000"/>
                  </a:schemeClr>
                </a:solidFill>
              </a:rPr>
              <a:t>Family and children,</a:t>
            </a:r>
          </a:p>
          <a:p>
            <a:pPr lvl="1"/>
            <a:r>
              <a:rPr lang="en-GB" b="1" dirty="0" smtClean="0">
                <a:solidFill>
                  <a:schemeClr val="tx2">
                    <a:lumMod val="75000"/>
                  </a:schemeClr>
                </a:solidFill>
              </a:rPr>
              <a:t>Attitudes, thinking &amp; Behaviour.</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405478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xmlns=""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A1AFEDE-5CAF-4D05-AC35-0F55C5366E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0</TotalTime>
  <Words>4078</Words>
  <Application>Microsoft Office PowerPoint</Application>
  <PresentationFormat>Custom</PresentationFormat>
  <Paragraphs>349</Paragraphs>
  <Slides>52</Slides>
  <Notes>21</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Cloud skipper design template</vt:lpstr>
      <vt:lpstr>Lecture 3: Punishment and Rehabilitation of Offenders</vt:lpstr>
      <vt:lpstr>Three approaches to crime reduction:</vt:lpstr>
      <vt:lpstr>Why do we punish offenders?</vt:lpstr>
      <vt:lpstr>The functions of prison</vt:lpstr>
      <vt:lpstr>PowerPoint Presentation</vt:lpstr>
      <vt:lpstr>Correctional treatment and rehabilitation</vt:lpstr>
      <vt:lpstr>Legal rights</vt:lpstr>
      <vt:lpstr>Recidivism </vt:lpstr>
      <vt:lpstr>PowerPoint Presentation</vt:lpstr>
      <vt:lpstr>What  does this tell us?</vt:lpstr>
      <vt:lpstr>So imprisonment doesn’t obviously make a difference to reoffending one way or the other?   </vt:lpstr>
      <vt:lpstr>Why doesn’t prison prevent reoffending?</vt:lpstr>
      <vt:lpstr>Rehabilitation (reform)</vt:lpstr>
      <vt:lpstr>The Psychological Argument</vt:lpstr>
      <vt:lpstr>Therefore...</vt:lpstr>
      <vt:lpstr>PowerPoint Presentation</vt:lpstr>
      <vt:lpstr>What have we done about recidivism? Not a lot!</vt:lpstr>
      <vt:lpstr>Non-custodial sentencing: Alternatives to imprisonment</vt:lpstr>
      <vt:lpstr>Reparation and restitution</vt:lpstr>
      <vt:lpstr>General considerations</vt:lpstr>
      <vt:lpstr>PowerPoint Presentation</vt:lpstr>
      <vt:lpstr>PowerPoint Presentation</vt:lpstr>
      <vt:lpstr>The death penalty</vt:lpstr>
      <vt:lpstr>Food for thought… Wrongful conviction and the death penalty.</vt:lpstr>
      <vt:lpstr>Psychological treatments for offending</vt:lpstr>
      <vt:lpstr>PowerPoint Presentation</vt:lpstr>
      <vt:lpstr>What do we actually mean by `treatment`?</vt:lpstr>
      <vt:lpstr>Older vs newer approaches </vt:lpstr>
      <vt:lpstr>Behaviour modification</vt:lpstr>
      <vt:lpstr>PowerPoint Presentation</vt:lpstr>
      <vt:lpstr>Token economies</vt:lpstr>
      <vt:lpstr>Social skills training </vt:lpstr>
      <vt:lpstr>Three questions</vt:lpstr>
      <vt:lpstr>Anger management</vt:lpstr>
      <vt:lpstr>   Three stages:</vt:lpstr>
      <vt:lpstr>Results: of studies</vt:lpstr>
      <vt:lpstr>Conclusions from early research:</vt:lpstr>
      <vt:lpstr>Newer psychological assessment</vt:lpstr>
      <vt:lpstr>Commonly used techniques</vt:lpstr>
      <vt:lpstr>More up to date Cognitive programmes</vt:lpstr>
      <vt:lpstr>Recent unique attempts:</vt:lpstr>
      <vt:lpstr>Think First</vt:lpstr>
      <vt:lpstr>Aggression replacement training (ART)</vt:lpstr>
      <vt:lpstr>Cognitive Skills programmes: Cann (2006) </vt:lpstr>
      <vt:lpstr>Alternatives to custodial sentencing: Parliamentary Office of Science and Technology P.O.S.T. (2008) </vt:lpstr>
      <vt:lpstr>Cognitive skills: National Offender Management Service. N.O.M.S.(2010) </vt:lpstr>
      <vt:lpstr>Cognitive Behavioural Therapy: Friendship et al (2003) </vt:lpstr>
      <vt:lpstr>Until…Mullin and Simpson (2010)</vt:lpstr>
      <vt:lpstr>Multi-systemic Therapy MST: Borduin (2011) </vt:lpstr>
      <vt:lpstr>Specific treatments for specific offender populations</vt:lpstr>
      <vt:lpstr>Specific treatments for specific offender populations</vt:lpstr>
      <vt:lpstr>Conclusions…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2016-10-14T12:24:36Z</dcterms:created>
  <dcterms:modified xsi:type="dcterms:W3CDTF">2017-12-01T19:57:28Z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ies>
</file>