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ink/ink2.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63"/>
  </p:notesMasterIdLst>
  <p:handoutMasterIdLst>
    <p:handoutMasterId r:id="rId64"/>
  </p:handoutMasterIdLst>
  <p:sldIdLst>
    <p:sldId id="317" r:id="rId2"/>
    <p:sldId id="363" r:id="rId3"/>
    <p:sldId id="282" r:id="rId4"/>
    <p:sldId id="405" r:id="rId5"/>
    <p:sldId id="257" r:id="rId6"/>
    <p:sldId id="361" r:id="rId7"/>
    <p:sldId id="339" r:id="rId8"/>
    <p:sldId id="427" r:id="rId9"/>
    <p:sldId id="341" r:id="rId10"/>
    <p:sldId id="261" r:id="rId11"/>
    <p:sldId id="549" r:id="rId12"/>
    <p:sldId id="819" r:id="rId13"/>
    <p:sldId id="299" r:id="rId14"/>
    <p:sldId id="258" r:id="rId15"/>
    <p:sldId id="1006" r:id="rId16"/>
    <p:sldId id="365" r:id="rId17"/>
    <p:sldId id="1007" r:id="rId18"/>
    <p:sldId id="919" r:id="rId19"/>
    <p:sldId id="882" r:id="rId20"/>
    <p:sldId id="923" r:id="rId21"/>
    <p:sldId id="925" r:id="rId22"/>
    <p:sldId id="1000" r:id="rId23"/>
    <p:sldId id="392" r:id="rId24"/>
    <p:sldId id="1008" r:id="rId25"/>
    <p:sldId id="1009" r:id="rId26"/>
    <p:sldId id="928" r:id="rId27"/>
    <p:sldId id="557" r:id="rId28"/>
    <p:sldId id="936" r:id="rId29"/>
    <p:sldId id="539" r:id="rId30"/>
    <p:sldId id="913" r:id="rId31"/>
    <p:sldId id="992" r:id="rId32"/>
    <p:sldId id="554" r:id="rId33"/>
    <p:sldId id="555" r:id="rId34"/>
    <p:sldId id="556" r:id="rId35"/>
    <p:sldId id="1010" r:id="rId36"/>
    <p:sldId id="315" r:id="rId37"/>
    <p:sldId id="559" r:id="rId38"/>
    <p:sldId id="276" r:id="rId39"/>
    <p:sldId id="547" r:id="rId40"/>
    <p:sldId id="396" r:id="rId41"/>
    <p:sldId id="376" r:id="rId42"/>
    <p:sldId id="409" r:id="rId43"/>
    <p:sldId id="367" r:id="rId44"/>
    <p:sldId id="279" r:id="rId45"/>
    <p:sldId id="399" r:id="rId46"/>
    <p:sldId id="424" r:id="rId47"/>
    <p:sldId id="388" r:id="rId48"/>
    <p:sldId id="423" r:id="rId49"/>
    <p:sldId id="398" r:id="rId50"/>
    <p:sldId id="437" r:id="rId51"/>
    <p:sldId id="336" r:id="rId52"/>
    <p:sldId id="370" r:id="rId53"/>
    <p:sldId id="359" r:id="rId54"/>
    <p:sldId id="436" r:id="rId55"/>
    <p:sldId id="435" r:id="rId56"/>
    <p:sldId id="394" r:id="rId57"/>
    <p:sldId id="333" r:id="rId58"/>
    <p:sldId id="272" r:id="rId59"/>
    <p:sldId id="328" r:id="rId60"/>
    <p:sldId id="344" r:id="rId61"/>
    <p:sldId id="338" r:id="rId62"/>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23B33-870A-74FA-7C95-D472E09DF848}" v="39" dt="2025-10-07T10:44:13.114"/>
    <p1510:client id="{07E6FF98-AD9C-4AE7-9AD1-7DB8625AFEB3}" v="17" dt="2025-10-07T12:11:00.543"/>
    <p1510:client id="{22A2D127-AF85-C81E-821B-1B37087A6149}" v="84" dt="2025-10-07T10:20:28.542"/>
    <p1510:client id="{4E72F8B5-D595-BFC3-0426-654CC4CA5EF7}" v="38" dt="2025-10-07T12:42:35.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15T11:15:40.10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15T11:15:40.10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776867" y="0"/>
            <a:ext cx="2890665" cy="488226"/>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66598" y="4632688"/>
            <a:ext cx="5335893" cy="4390914"/>
          </a:xfrm>
          <a:prstGeom prst="rect">
            <a:avLst/>
          </a:prstGeom>
          <a:noFill/>
          <a:ln w="9525">
            <a:noFill/>
            <a:miter lim="800000"/>
            <a:headEnd/>
            <a:tailEnd/>
          </a:ln>
          <a:effectLst/>
        </p:spPr>
        <p:txBody>
          <a:bodyPr vert="horz" wrap="square" lIns="89771" tIns="44885" rIns="89771" bIns="44885"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776867" y="9263815"/>
            <a:ext cx="2890665" cy="488225"/>
          </a:xfrm>
          <a:prstGeom prst="rect">
            <a:avLst/>
          </a:prstGeom>
          <a:noFill/>
          <a:ln w="9525">
            <a:noFill/>
            <a:miter lim="800000"/>
            <a:headEnd/>
            <a:tailEnd/>
          </a:ln>
          <a:effectLst/>
        </p:spPr>
        <p:txBody>
          <a:bodyPr vert="horz" wrap="square" lIns="89771" tIns="44885" rIns="89771" bIns="44885"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1pm – 1.15pm</a:t>
            </a:r>
          </a:p>
          <a:p>
            <a:r>
              <a:rPr lang="en-US"/>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 subjects – areas of learning</a:t>
            </a:r>
          </a:p>
          <a:p>
            <a:endParaRPr lang="en-US"/>
          </a:p>
          <a:p>
            <a:r>
              <a:rPr lang="en-US"/>
              <a:t>Taught holistically – with others i.e. physical &amp; oral / creative development &amp; personal &amp; social  </a:t>
            </a:r>
            <a:r>
              <a:rPr lang="en-US" err="1"/>
              <a:t>etc</a:t>
            </a:r>
            <a:r>
              <a:rPr lang="en-US"/>
              <a:t> </a:t>
            </a:r>
          </a:p>
          <a:p>
            <a:endParaRPr lang="en-US"/>
          </a:p>
          <a:p>
            <a:r>
              <a:rPr lang="en-US"/>
              <a:t>Each area of learning is given Range and skills  /   </a:t>
            </a:r>
            <a:r>
              <a:rPr lang="en-US" err="1"/>
              <a:t>ystod</a:t>
            </a:r>
            <a:r>
              <a:rPr lang="en-US"/>
              <a:t> a </a:t>
            </a:r>
            <a:r>
              <a:rPr lang="en-US" err="1"/>
              <a:t>sgiliau</a:t>
            </a:r>
            <a:endParaRPr lang="en-US"/>
          </a:p>
          <a:p>
            <a:endParaRPr lang="en-US"/>
          </a:p>
          <a:p>
            <a:r>
              <a:rPr lang="en-US"/>
              <a:t>The curriculum is a continuum – </a:t>
            </a:r>
            <a:r>
              <a:rPr lang="en-US" err="1"/>
              <a:t>continwwm</a:t>
            </a:r>
            <a:r>
              <a:rPr lang="en-US"/>
              <a:t> </a:t>
            </a:r>
            <a:r>
              <a:rPr lang="en-US" err="1"/>
              <a:t>yw’r</a:t>
            </a:r>
            <a:r>
              <a:rPr lang="en-US"/>
              <a:t> </a:t>
            </a:r>
            <a:r>
              <a:rPr lang="en-US" err="1"/>
              <a:t>cwricwlwm</a:t>
            </a:r>
            <a:r>
              <a:rPr lang="en-US"/>
              <a:t>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25710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Reminder some of the theorists we haven’t discussed e.g. Froebel</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206882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1070476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9387" indent="-280533">
              <a:spcBef>
                <a:spcPct val="30000"/>
              </a:spcBef>
              <a:defRPr sz="1200">
                <a:solidFill>
                  <a:schemeClr val="tx1"/>
                </a:solidFill>
                <a:latin typeface="Arial" panose="020B0604020202020204" pitchFamily="34" charset="0"/>
                <a:ea typeface="MS PGothic" panose="020B0600070205080204" pitchFamily="34" charset="-128"/>
              </a:defRPr>
            </a:lvl2pPr>
            <a:lvl3pPr marL="1122133" indent="-224426">
              <a:spcBef>
                <a:spcPct val="30000"/>
              </a:spcBef>
              <a:defRPr sz="1200">
                <a:solidFill>
                  <a:schemeClr val="tx1"/>
                </a:solidFill>
                <a:latin typeface="Arial" panose="020B0604020202020204" pitchFamily="34" charset="0"/>
                <a:ea typeface="MS PGothic" panose="020B0600070205080204" pitchFamily="34" charset="-128"/>
              </a:defRPr>
            </a:lvl3pPr>
            <a:lvl4pPr marL="1570986" indent="-224426">
              <a:spcBef>
                <a:spcPct val="30000"/>
              </a:spcBef>
              <a:defRPr sz="1200">
                <a:solidFill>
                  <a:schemeClr val="tx1"/>
                </a:solidFill>
                <a:latin typeface="Arial" panose="020B0604020202020204" pitchFamily="34" charset="0"/>
                <a:ea typeface="MS PGothic" panose="020B0600070205080204" pitchFamily="34" charset="-128"/>
              </a:defRPr>
            </a:lvl4pPr>
            <a:lvl5pPr marL="2019840" indent="-224426">
              <a:spcBef>
                <a:spcPct val="30000"/>
              </a:spcBef>
              <a:defRPr sz="1200">
                <a:solidFill>
                  <a:schemeClr val="tx1"/>
                </a:solidFill>
                <a:latin typeface="Arial" panose="020B0604020202020204" pitchFamily="34" charset="0"/>
                <a:ea typeface="MS PGothic" panose="020B0600070205080204" pitchFamily="34" charset="-128"/>
              </a:defRPr>
            </a:lvl5pPr>
            <a:lvl6pPr marL="246869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17547"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66400"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15253" indent="-224426"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5</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a:t>Interest and ownership by the child​</a:t>
            </a:r>
          </a:p>
          <a:p>
            <a:pPr rtl="0" fontAlgn="base"/>
            <a:r>
              <a:rPr lang="en-US"/>
              <a:t>Open​</a:t>
            </a:r>
          </a:p>
          <a:p>
            <a:pPr rtl="0" fontAlgn="base"/>
            <a:r>
              <a:rPr lang="en-US"/>
              <a:t>The outcome is not made by an adult​</a:t>
            </a:r>
          </a:p>
          <a:p>
            <a:pPr rtl="0" fontAlgn="base"/>
            <a:r>
              <a:rPr lang="en-US"/>
              <a:t>The play is not controlled by an adult​</a:t>
            </a:r>
          </a:p>
          <a:p>
            <a:pPr rtl="0" fontAlgn="base"/>
            <a:r>
              <a:rPr lang="en-US"/>
              <a:t>Bruce, T. (2001) Learning Through Play’ 12 features of play. </a:t>
            </a:r>
          </a:p>
          <a:p>
            <a:endParaRPr lang="en-US"/>
          </a:p>
          <a:p>
            <a:pPr defTabSz="897707">
              <a:defRPr/>
            </a:pPr>
            <a:r>
              <a:rPr lang="en-GB"/>
              <a:t>‘play is child-chosen, play is child invented, play is pretend but done as if the activity were real, play focuses on the doing (process not product), play is done by the players (children) not the adults (teachers or parents), play requires active involvement and play is fun’. </a:t>
            </a:r>
            <a:r>
              <a:rPr lang="en-GB" err="1"/>
              <a:t>Meckley</a:t>
            </a:r>
            <a:r>
              <a:rPr lang="en-GB"/>
              <a:t> (2002, cited in Wood and Attfield, 2005, p.4) </a:t>
            </a:r>
            <a:r>
              <a:rPr lang="en-US"/>
              <a:t>​</a:t>
            </a:r>
          </a:p>
          <a:p>
            <a:r>
              <a:rPr lang="en-GB" b="1"/>
              <a:t>20 mins </a:t>
            </a:r>
            <a:r>
              <a:rPr lang="en-GB"/>
              <a:t>discussion : Scenario :</a:t>
            </a:r>
          </a:p>
          <a:p>
            <a:r>
              <a:rPr lang="en-GB"/>
              <a:t>Then you have </a:t>
            </a:r>
            <a:r>
              <a:rPr lang="en-GB" b="1"/>
              <a:t>10mins as a group to write up one word document collating all your responses</a:t>
            </a:r>
            <a:r>
              <a:rPr lang="en-GB"/>
              <a:t>.</a:t>
            </a:r>
          </a:p>
          <a:p>
            <a:r>
              <a:rPr lang="en-GB"/>
              <a:t> </a:t>
            </a:r>
            <a:r>
              <a:rPr lang="en-GB" i="1" u="sng"/>
              <a:t>Place the document in the section that says 'Files'</a:t>
            </a:r>
            <a:r>
              <a:rPr lang="en-GB"/>
              <a:t> (in between 'Posts' and 'Notes’. </a:t>
            </a:r>
          </a:p>
          <a:p>
            <a:endParaRPr lang="en-US"/>
          </a:p>
          <a:p>
            <a:pPr defTabSz="897707">
              <a:defRPr/>
            </a:pPr>
            <a:r>
              <a:rPr lang="en-US"/>
              <a:t>Write what you think is a definition of play.   Can we decide what we think are key features of play?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1739804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&amp; this foundation continues now in the Curriculum for Wales version – became statutory Sept 2022 for Phase 1 &amp; 2 children up to 7 </a:t>
            </a:r>
            <a:r>
              <a:rPr lang="en-US" err="1"/>
              <a:t>yrs</a:t>
            </a:r>
            <a:r>
              <a:rPr lang="en-US"/>
              <a:t> old.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3661372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1422158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9</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a:latin typeface="Arial" panose="020B0604020202020204" pitchFamily="34" charset="0"/>
                <a:ea typeface="ＭＳ Ｐゴシック" panose="020B0600070205080204" pitchFamily="34" charset="-128"/>
              </a:rPr>
              <a:t>Leaving your children in the woods – on purpose                             </a:t>
            </a:r>
            <a:r>
              <a:rPr lang="en-GB" altLang="en-US" sz="800" b="1" err="1">
                <a:latin typeface="Arial" panose="020B0604020202020204" pitchFamily="34" charset="0"/>
                <a:ea typeface="ＭＳ Ｐゴシック" panose="020B0600070205080204" pitchFamily="34" charset="-128"/>
              </a:rPr>
              <a:t>Ysgolion</a:t>
            </a:r>
            <a:r>
              <a:rPr lang="en-GB" altLang="en-US" sz="800" b="1">
                <a:latin typeface="Arial" panose="020B0604020202020204" pitchFamily="34" charset="0"/>
                <a:ea typeface="ＭＳ Ｐゴシック" panose="020B0600070205080204" pitchFamily="34" charset="-128"/>
              </a:rPr>
              <a:t> </a:t>
            </a:r>
            <a:r>
              <a:rPr lang="en-GB" altLang="en-US" sz="800" b="1" err="1">
                <a:latin typeface="Arial" panose="020B0604020202020204" pitchFamily="34" charset="0"/>
                <a:ea typeface="ＭＳ Ｐゴシック" panose="020B0600070205080204" pitchFamily="34" charset="-128"/>
              </a:rPr>
              <a:t>Coedwig</a:t>
            </a:r>
            <a:r>
              <a:rPr lang="en-GB" altLang="en-US" sz="800" b="1">
                <a:latin typeface="Arial" panose="020B0604020202020204" pitchFamily="34" charset="0"/>
                <a:ea typeface="ＭＳ Ｐゴシック" panose="020B0600070205080204" pitchFamily="34" charset="-128"/>
              </a:rPr>
              <a:t>   </a:t>
            </a:r>
            <a:r>
              <a:rPr lang="en-GB" altLang="en-US" sz="800" b="1" err="1">
                <a:latin typeface="Arial" panose="020B0604020202020204" pitchFamily="34" charset="0"/>
                <a:ea typeface="ＭＳ Ｐゴシック" panose="020B0600070205080204" pitchFamily="34" charset="-128"/>
              </a:rPr>
              <a:t>yr</a:t>
            </a:r>
            <a:r>
              <a:rPr lang="en-GB" altLang="en-US" sz="800" b="1">
                <a:latin typeface="Arial" panose="020B0604020202020204" pitchFamily="34" charset="0"/>
                <a:ea typeface="ＭＳ Ｐゴシック" panose="020B0600070205080204" pitchFamily="34" charset="-128"/>
              </a:rPr>
              <a:t> </a:t>
            </a:r>
            <a:r>
              <a:rPr lang="en-GB" altLang="en-US" sz="800" b="1" err="1">
                <a:latin typeface="Arial" panose="020B0604020202020204" pitchFamily="34" charset="0"/>
                <a:ea typeface="ＭＳ Ｐゴシック" panose="020B0600070205080204" pitchFamily="34" charset="-128"/>
              </a:rPr>
              <a:t>Almaen</a:t>
            </a:r>
            <a:endParaRPr lang="en-GB" altLang="en-US" sz="800" b="1">
              <a:latin typeface="Arial" panose="020B0604020202020204" pitchFamily="34" charset="0"/>
              <a:ea typeface="ＭＳ Ｐゴシック" panose="020B0600070205080204" pitchFamily="34" charset="-128"/>
            </a:endParaRPr>
          </a:p>
          <a:p>
            <a:pPr eaLnBrk="1" hangingPunct="1">
              <a:lnSpc>
                <a:spcPct val="80000"/>
              </a:lnSpc>
            </a:pPr>
            <a:r>
              <a:rPr lang="en-GB" altLang="en-US" sz="800">
                <a:latin typeface="Arial" panose="020B0604020202020204" pitchFamily="34" charset="0"/>
                <a:ea typeface="ＭＳ Ｐゴシック" panose="020B0600070205080204" pitchFamily="34" charset="-128"/>
              </a:rPr>
              <a:t>Published: 20 Jul 09 10:36 CET</a:t>
            </a: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Adrian is one of 21 children in the </a:t>
            </a:r>
            <a:r>
              <a:rPr lang="en-GB" altLang="en-US" sz="800" b="1">
                <a:latin typeface="Arial" panose="020B0604020202020204" pitchFamily="34" charset="0"/>
                <a:ea typeface="ＭＳ Ｐゴシック" panose="020B0600070205080204" pitchFamily="34" charset="-128"/>
                <a:hlinkClick r:id="rId3"/>
              </a:rPr>
              <a:t>forest kindergarten in </a:t>
            </a:r>
            <a:r>
              <a:rPr lang="en-GB" altLang="en-US" sz="800" b="1" err="1">
                <a:latin typeface="Arial" panose="020B0604020202020204" pitchFamily="34" charset="0"/>
                <a:ea typeface="ＭＳ Ｐゴシック" panose="020B0600070205080204" pitchFamily="34" charset="-128"/>
                <a:hlinkClick r:id="rId3"/>
              </a:rPr>
              <a:t>Kronberg</a:t>
            </a:r>
            <a:r>
              <a:rPr lang="en-GB" altLang="en-US" sz="80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err="1">
                <a:latin typeface="Arial" panose="020B0604020202020204" pitchFamily="34" charset="0"/>
                <a:ea typeface="ＭＳ Ｐゴシック" panose="020B0600070205080204" pitchFamily="34" charset="-128"/>
              </a:rPr>
              <a:t>Waldkindergarten</a:t>
            </a:r>
            <a:r>
              <a:rPr lang="en-GB" altLang="en-US" sz="80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b="1">
                <a:latin typeface="Arial" panose="020B0604020202020204" pitchFamily="34" charset="0"/>
                <a:ea typeface="ＭＳ Ｐゴシック" panose="020B0600070205080204" pitchFamily="34" charset="-128"/>
              </a:rPr>
              <a:t>Returning to the roots</a:t>
            </a:r>
            <a:br>
              <a:rPr lang="en-GB" altLang="en-US" sz="800">
                <a:latin typeface="Arial" panose="020B0604020202020204" pitchFamily="34" charset="0"/>
                <a:ea typeface="ＭＳ Ｐゴシック" panose="020B0600070205080204" pitchFamily="34" charset="-128"/>
              </a:rPr>
            </a:br>
            <a:br>
              <a:rPr lang="en-GB" altLang="en-US" sz="800">
                <a:latin typeface="Arial" panose="020B0604020202020204" pitchFamily="34" charset="0"/>
                <a:ea typeface="ＭＳ Ｐゴシック" panose="020B0600070205080204" pitchFamily="34" charset="-128"/>
              </a:rPr>
            </a:br>
            <a:r>
              <a:rPr lang="en-GB" altLang="en-US" sz="80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a:latin typeface="Arial" panose="020B0604020202020204" pitchFamily="34" charset="0"/>
                <a:ea typeface="ＭＳ Ｐゴシック" panose="020B0600070205080204" pitchFamily="34" charset="-128"/>
              </a:rPr>
            </a:br>
            <a:endParaRPr lang="en-GB" altLang="en-US" sz="80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I know</a:t>
            </a:r>
            <a:r>
              <a:rPr lang="en-US" altLang="en-US" baseline="0">
                <a:ea typeface="ＭＳ Ｐゴシック" panose="020B0600070205080204" pitchFamily="34" charset="-128"/>
              </a:rPr>
              <a:t> that many of you are familiar with this definition and indeed many of the things that I am about to say today, however </a:t>
            </a:r>
            <a:r>
              <a:rPr lang="en-US" altLang="en-US" baseline="0" err="1">
                <a:ea typeface="ＭＳ Ｐゴシック" panose="020B0600070205080204" pitchFamily="34" charset="-128"/>
              </a:rPr>
              <a:t>i</a:t>
            </a:r>
            <a:r>
              <a:rPr lang="en-US" altLang="en-US" baseline="0">
                <a:ea typeface="ＭＳ Ｐゴシック" panose="020B0600070205080204" pitchFamily="34" charset="-128"/>
              </a:rPr>
              <a:t> know that for some of you this concept will be new, and in fact in the terms of an area of study it is very much an emerging field and in many</a:t>
            </a:r>
            <a:r>
              <a:rPr lang="en-US" altLang="en-US">
                <a:ea typeface="ＭＳ Ｐゴシック" panose="020B0600070205080204" pitchFamily="34" charset="-128"/>
              </a:rPr>
              <a:t> ways physical</a:t>
            </a:r>
            <a:r>
              <a:rPr lang="en-US" altLang="en-US" baseline="0">
                <a:ea typeface="ＭＳ Ｐゴシック" panose="020B0600070205080204" pitchFamily="34" charset="-128"/>
              </a:rPr>
              <a:t> literacy</a:t>
            </a:r>
            <a:r>
              <a:rPr lang="en-US" altLang="en-US">
                <a:ea typeface="ＭＳ Ｐゴシック" panose="020B0600070205080204" pitchFamily="34" charset="-128"/>
              </a:rPr>
              <a:t> is about about challenging</a:t>
            </a:r>
            <a:r>
              <a:rPr lang="en-US" altLang="en-US" baseline="0">
                <a:ea typeface="ＭＳ Ｐゴシック" panose="020B0600070205080204" pitchFamily="34" charset="-128"/>
              </a:rPr>
              <a:t> a traditional view of  sport and physical activity </a:t>
            </a:r>
            <a:endParaRPr lang="en-US" altLang="en-US">
              <a:ea typeface="ＭＳ Ｐゴシック" panose="020B0600070205080204" pitchFamily="34" charset="-128"/>
            </a:endParaRPr>
          </a:p>
          <a:p>
            <a:pPr eaLnBrk="1" hangingPunct="1">
              <a:spcBef>
                <a:spcPct val="0"/>
              </a:spcBef>
            </a:pPr>
            <a:endParaRPr lang="en-US" altLang="en-US">
              <a:ea typeface="ＭＳ Ｐゴシック" panose="020B0600070205080204" pitchFamily="34" charset="-128"/>
            </a:endParaRPr>
          </a:p>
          <a:p>
            <a:pPr eaLnBrk="1" hangingPunct="1">
              <a:spcBef>
                <a:spcPct val="0"/>
              </a:spcBef>
            </a:pPr>
            <a:endParaRPr lang="en-US" altLang="en-US">
              <a:ea typeface="ＭＳ Ｐゴシック" panose="020B0600070205080204" pitchFamily="34" charset="-128"/>
            </a:endParaRPr>
          </a:p>
          <a:p>
            <a:pPr eaLnBrk="1" hangingPunct="1">
              <a:spcBef>
                <a:spcPct val="0"/>
              </a:spcBef>
            </a:pPr>
            <a:endParaRPr lang="en-US" altLang="en-US">
              <a:ea typeface="ＭＳ Ｐゴシック" panose="020B0600070205080204" pitchFamily="34" charset="-128"/>
            </a:endParaRPr>
          </a:p>
          <a:p>
            <a:pPr eaLnBrk="1" hangingPunct="1">
              <a:spcBef>
                <a:spcPct val="0"/>
              </a:spcBef>
            </a:pPr>
            <a:endParaRPr lang="en-US" altLang="en-US">
              <a:ea typeface="ＭＳ Ｐゴシック" panose="020B0600070205080204" pitchFamily="34" charset="-128"/>
            </a:endParaRP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10</a:t>
            </a:fld>
            <a:endParaRPr lang="en-US" altLang="en-US">
              <a:latin typeface="Arial" panose="020B0604020202020204" pitchFamily="34" charset="0"/>
            </a:endParaRPr>
          </a:p>
        </p:txBody>
      </p:sp>
    </p:spTree>
    <p:extLst>
      <p:ext uri="{BB962C8B-B14F-4D97-AF65-F5344CB8AC3E}">
        <p14:creationId xmlns:p14="http://schemas.microsoft.com/office/powerpoint/2010/main" val="1481494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cs typeface="Times New Roman" panose="02020603050405020304" pitchFamily="18" charset="0"/>
              </a:rPr>
              <a:t>Whilst physical literacy is a holistic concept, I am going to look at the critical role that physical plays in ensuring we support the development of motivation, confidence,  K&amp;U so that we enable people to value moving and participate in PA </a:t>
            </a:r>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12</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Planning with the learner at the heart</a:t>
            </a:r>
            <a:r>
              <a:rPr lang="en-GB" baseline="0"/>
              <a:t> of everything </a:t>
            </a:r>
            <a:endParaRPr lang="en-GB"/>
          </a:p>
        </p:txBody>
      </p:sp>
      <p:sp>
        <p:nvSpPr>
          <p:cNvPr id="4" name="Slide Number Placeholder 3"/>
          <p:cNvSpPr>
            <a:spLocks noGrp="1"/>
          </p:cNvSpPr>
          <p:nvPr>
            <p:ph type="sldNum" sz="quarter" idx="10"/>
          </p:nvPr>
        </p:nvSpPr>
        <p:spPr/>
        <p:txBody>
          <a:bodyPr/>
          <a:lstStyle/>
          <a:p>
            <a:fld id="{444247F7-8772-498D-B15F-7EFAEE0CFDA4}" type="slidenum">
              <a:rPr lang="en-GB" smtClean="0"/>
              <a:t>14</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5ABE1A-B4F3-5A44-821D-4EF2BCC0F38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35966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1449914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babies and young children move and interact with the world they are building connections in their brain. The billions of brain cells a baby is born with are connected with neural pathways and as they are myelinated, making the connections faster. </a:t>
            </a:r>
          </a:p>
          <a:p>
            <a:r>
              <a:rPr lang="en-US"/>
              <a:t>Myelination happens very rapidly in the first few years of life and so the quality of movement experiences are important for supporting this process.</a:t>
            </a:r>
          </a:p>
        </p:txBody>
      </p:sp>
      <p:sp>
        <p:nvSpPr>
          <p:cNvPr id="4" name="Slide Number Placeholder 3"/>
          <p:cNvSpPr>
            <a:spLocks noGrp="1"/>
          </p:cNvSpPr>
          <p:nvPr>
            <p:ph type="sldNum" sz="quarter" idx="5"/>
          </p:nvPr>
        </p:nvSpPr>
        <p:spPr/>
        <p:txBody>
          <a:bodyPr/>
          <a:lstStyle/>
          <a:p>
            <a:fld id="{A75ABE1A-B4F3-5A44-821D-4EF2BCC0F389}" type="slidenum">
              <a:rPr lang="en-US" smtClean="0"/>
              <a:t>17</a:t>
            </a:fld>
            <a:endParaRPr lang="en-US"/>
          </a:p>
        </p:txBody>
      </p:sp>
    </p:spTree>
    <p:extLst>
      <p:ext uri="{BB962C8B-B14F-4D97-AF65-F5344CB8AC3E}">
        <p14:creationId xmlns:p14="http://schemas.microsoft.com/office/powerpoint/2010/main" val="3612281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can see that sensory input influences all learning and development and in our youngest children this comes from physical interaction with the world through the senses, which many people think of as the 5 senses but we also need to consider the importance of proprioception -……..Lets feel our proprioception…stand on one leg, now close your eyes ….what happens ?</a:t>
            </a:r>
          </a:p>
          <a:p>
            <a:endParaRPr lang="en-US"/>
          </a:p>
          <a:p>
            <a:r>
              <a:rPr lang="en-US"/>
              <a:t>And the vestibular system </a:t>
            </a:r>
          </a:p>
        </p:txBody>
      </p:sp>
      <p:sp>
        <p:nvSpPr>
          <p:cNvPr id="4" name="Slide Number Placeholder 3"/>
          <p:cNvSpPr>
            <a:spLocks noGrp="1"/>
          </p:cNvSpPr>
          <p:nvPr>
            <p:ph type="sldNum" sz="quarter" idx="5"/>
          </p:nvPr>
        </p:nvSpPr>
        <p:spPr/>
        <p:txBody>
          <a:bodyPr/>
          <a:lstStyle/>
          <a:p>
            <a:fld id="{A75ABE1A-B4F3-5A44-821D-4EF2BCC0F389}" type="slidenum">
              <a:rPr lang="en-US" smtClean="0"/>
              <a:t>18</a:t>
            </a:fld>
            <a:endParaRPr lang="en-US"/>
          </a:p>
        </p:txBody>
      </p:sp>
    </p:spTree>
    <p:extLst>
      <p:ext uri="{BB962C8B-B14F-4D97-AF65-F5344CB8AC3E}">
        <p14:creationId xmlns:p14="http://schemas.microsoft.com/office/powerpoint/2010/main" val="1501434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need to have a well integrated balance system for all movement. Humans take approx. a year to learn to walk as it needs balance and motor connections just to stand and take a step. </a:t>
            </a:r>
          </a:p>
          <a:p>
            <a:endParaRPr lang="en-GB"/>
          </a:p>
          <a:p>
            <a:r>
              <a:rPr lang="en-GB"/>
              <a:t>Where do we see young children developing their balance systems ? swinging climbing hanging upside down...looking through their own legs ...</a:t>
            </a:r>
          </a:p>
        </p:txBody>
      </p:sp>
      <p:sp>
        <p:nvSpPr>
          <p:cNvPr id="4" name="Slide Number Placeholder 3"/>
          <p:cNvSpPr>
            <a:spLocks noGrp="1"/>
          </p:cNvSpPr>
          <p:nvPr>
            <p:ph type="sldNum" sz="quarter" idx="5"/>
          </p:nvPr>
        </p:nvSpPr>
        <p:spPr/>
        <p:txBody>
          <a:bodyPr/>
          <a:lstStyle/>
          <a:p>
            <a:fld id="{A75ABE1A-B4F3-5A44-821D-4EF2BCC0F389}" type="slidenum">
              <a:rPr lang="en-US" smtClean="0"/>
              <a:t>19</a:t>
            </a:fld>
            <a:endParaRPr lang="en-US"/>
          </a:p>
        </p:txBody>
      </p:sp>
    </p:spTree>
    <p:extLst>
      <p:ext uri="{BB962C8B-B14F-4D97-AF65-F5344CB8AC3E}">
        <p14:creationId xmlns:p14="http://schemas.microsoft.com/office/powerpoint/2010/main" val="2241373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Stability is needed for fine motor control as well …..</a:t>
            </a:r>
          </a:p>
        </p:txBody>
      </p:sp>
      <p:sp>
        <p:nvSpPr>
          <p:cNvPr id="4" name="Slide Number Placeholder 3"/>
          <p:cNvSpPr>
            <a:spLocks noGrp="1"/>
          </p:cNvSpPr>
          <p:nvPr>
            <p:ph type="sldNum" sz="quarter" idx="5"/>
          </p:nvPr>
        </p:nvSpPr>
        <p:spPr/>
        <p:txBody>
          <a:bodyPr/>
          <a:lstStyle/>
          <a:p>
            <a:fld id="{A75ABE1A-B4F3-5A44-821D-4EF2BCC0F389}" type="slidenum">
              <a:rPr lang="en-US" smtClean="0"/>
              <a:t>20</a:t>
            </a:fld>
            <a:endParaRPr lang="en-US"/>
          </a:p>
        </p:txBody>
      </p:sp>
    </p:spTree>
    <p:extLst>
      <p:ext uri="{BB962C8B-B14F-4D97-AF65-F5344CB8AC3E}">
        <p14:creationId xmlns:p14="http://schemas.microsoft.com/office/powerpoint/2010/main" val="1883712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skills start here – stability is key for this as well !!! – the connection between vestibular and motor systems is incredibly important to all our development</a:t>
            </a:r>
          </a:p>
        </p:txBody>
      </p:sp>
      <p:sp>
        <p:nvSpPr>
          <p:cNvPr id="4" name="Slide Number Placeholder 3"/>
          <p:cNvSpPr>
            <a:spLocks noGrp="1"/>
          </p:cNvSpPr>
          <p:nvPr>
            <p:ph type="sldNum" sz="quarter" idx="5"/>
          </p:nvPr>
        </p:nvSpPr>
        <p:spPr/>
        <p:txBody>
          <a:bodyPr/>
          <a:lstStyle/>
          <a:p>
            <a:fld id="{A75ABE1A-B4F3-5A44-821D-4EF2BCC0F389}" type="slidenum">
              <a:rPr lang="en-US" smtClean="0"/>
              <a:t>21</a:t>
            </a:fld>
            <a:endParaRPr lang="en-US"/>
          </a:p>
        </p:txBody>
      </p:sp>
    </p:spTree>
    <p:extLst>
      <p:ext uri="{BB962C8B-B14F-4D97-AF65-F5344CB8AC3E}">
        <p14:creationId xmlns:p14="http://schemas.microsoft.com/office/powerpoint/2010/main" val="16596171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779911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holistic nature of physical literacy and the idea that we created from our interactions with the world highlight that the rich movement experiences in the early years are what lays foundations for ALL development</a:t>
            </a:r>
          </a:p>
        </p:txBody>
      </p:sp>
      <p:sp>
        <p:nvSpPr>
          <p:cNvPr id="4" name="Slide Number Placeholder 3"/>
          <p:cNvSpPr>
            <a:spLocks noGrp="1"/>
          </p:cNvSpPr>
          <p:nvPr>
            <p:ph type="sldNum" sz="quarter" idx="5"/>
          </p:nvPr>
        </p:nvSpPr>
        <p:spPr/>
        <p:txBody>
          <a:bodyPr/>
          <a:lstStyle/>
          <a:p>
            <a:fld id="{A75ABE1A-B4F3-5A44-821D-4EF2BCC0F389}" type="slidenum">
              <a:rPr lang="en-US" smtClean="0"/>
              <a:t>24</a:t>
            </a:fld>
            <a:endParaRPr lang="en-US"/>
          </a:p>
        </p:txBody>
      </p:sp>
    </p:spTree>
    <p:extLst>
      <p:ext uri="{BB962C8B-B14F-4D97-AF65-F5344CB8AC3E}">
        <p14:creationId xmlns:p14="http://schemas.microsoft.com/office/powerpoint/2010/main" val="7908303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All of this </a:t>
            </a:r>
            <a:r>
              <a:rPr lang="en-US" err="1"/>
              <a:t>deevlopmnet</a:t>
            </a:r>
            <a:r>
              <a:rPr lang="en-US"/>
              <a:t> in early childhood </a:t>
            </a:r>
            <a:r>
              <a:rPr lang="en-US" err="1"/>
              <a:t>emphasisies</a:t>
            </a:r>
            <a:r>
              <a:rPr lang="en-US"/>
              <a:t> all development is underpinned by rich movement experiences, we cannot separate the physical cognitive affective and social domains – which </a:t>
            </a:r>
            <a:r>
              <a:rPr lang="en-US" err="1"/>
              <a:t>emphaisies</a:t>
            </a:r>
            <a:r>
              <a:rPr lang="en-US"/>
              <a:t> how important the understanding of PL is </a:t>
            </a:r>
          </a:p>
        </p:txBody>
      </p:sp>
      <p:sp>
        <p:nvSpPr>
          <p:cNvPr id="4" name="Slide Number Placeholder 3"/>
          <p:cNvSpPr>
            <a:spLocks noGrp="1"/>
          </p:cNvSpPr>
          <p:nvPr>
            <p:ph type="sldNum" sz="quarter" idx="5"/>
          </p:nvPr>
        </p:nvSpPr>
        <p:spPr/>
        <p:txBody>
          <a:bodyPr/>
          <a:lstStyle/>
          <a:p>
            <a:fld id="{A75ABE1A-B4F3-5A44-821D-4EF2BCC0F389}" type="slidenum">
              <a:rPr lang="en-US" smtClean="0"/>
              <a:t>25</a:t>
            </a:fld>
            <a:endParaRPr lang="en-US"/>
          </a:p>
        </p:txBody>
      </p:sp>
    </p:spTree>
    <p:extLst>
      <p:ext uri="{BB962C8B-B14F-4D97-AF65-F5344CB8AC3E}">
        <p14:creationId xmlns:p14="http://schemas.microsoft.com/office/powerpoint/2010/main" val="12022057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not just about counting steps</a:t>
            </a:r>
            <a:r>
              <a:rPr lang="en-US" baseline="0"/>
              <a:t> . We need to ensure that children are having meaningful, developmentally appropriate physical activities. </a:t>
            </a:r>
            <a:endParaRPr lang="en-US"/>
          </a:p>
        </p:txBody>
      </p:sp>
      <p:sp>
        <p:nvSpPr>
          <p:cNvPr id="4" name="Slide Number Placeholder 3"/>
          <p:cNvSpPr>
            <a:spLocks noGrp="1"/>
          </p:cNvSpPr>
          <p:nvPr>
            <p:ph type="sldNum" sz="quarter" idx="10"/>
          </p:nvPr>
        </p:nvSpPr>
        <p:spPr/>
        <p:txBody>
          <a:bodyPr/>
          <a:lstStyle/>
          <a:p>
            <a:pPr>
              <a:defRPr/>
            </a:pPr>
            <a:fld id="{BB95FB2E-053C-411B-A18E-F367B7AC6086}" type="slidenum">
              <a:rPr lang="en-GB" smtClean="0"/>
              <a:pPr>
                <a:defRPr/>
              </a:pPr>
              <a:t>26</a:t>
            </a:fld>
            <a:endParaRPr lang="en-GB"/>
          </a:p>
        </p:txBody>
      </p:sp>
    </p:spTree>
    <p:extLst>
      <p:ext uri="{BB962C8B-B14F-4D97-AF65-F5344CB8AC3E}">
        <p14:creationId xmlns:p14="http://schemas.microsoft.com/office/powerpoint/2010/main" val="9485229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well as the foundations for learning, movement lays the important foundations in motor skills for later physical activity. We need to ensure that we lay these foundations in the </a:t>
            </a:r>
            <a:r>
              <a:rPr lang="en-GB" b="1"/>
              <a:t>early years </a:t>
            </a:r>
            <a:r>
              <a:rPr lang="en-GB"/>
              <a:t>and so that children have the ability for the life long activity that is part of physical literacy – this model highlights the notion of a proficiency barrier – which when we want children to be part of their communities and able to access a range of physical activities this needs to be addressed….</a:t>
            </a:r>
          </a:p>
        </p:txBody>
      </p:sp>
      <p:sp>
        <p:nvSpPr>
          <p:cNvPr id="4" name="Slide Number Placeholder 3"/>
          <p:cNvSpPr>
            <a:spLocks noGrp="1"/>
          </p:cNvSpPr>
          <p:nvPr>
            <p:ph type="sldNum" sz="quarter" idx="5"/>
          </p:nvPr>
        </p:nvSpPr>
        <p:spPr/>
        <p:txBody>
          <a:bodyPr/>
          <a:lstStyle/>
          <a:p>
            <a:fld id="{A75ABE1A-B4F3-5A44-821D-4EF2BCC0F389}" type="slidenum">
              <a:rPr lang="en-US" smtClean="0"/>
              <a:t>27</a:t>
            </a:fld>
            <a:endParaRPr lang="en-US"/>
          </a:p>
        </p:txBody>
      </p:sp>
    </p:spTree>
    <p:extLst>
      <p:ext uri="{BB962C8B-B14F-4D97-AF65-F5344CB8AC3E}">
        <p14:creationId xmlns:p14="http://schemas.microsoft.com/office/powerpoint/2010/main" val="42074022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0CB20-32A4-7D57-5748-3D8C504412BE}"/>
            </a:ext>
          </a:extLst>
        </p:cNvPr>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FDA035E3-C346-EC1D-B680-31352D0234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a:extLst>
              <a:ext uri="{FF2B5EF4-FFF2-40B4-BE49-F238E27FC236}">
                <a16:creationId xmlns:a16="http://schemas.microsoft.com/office/drawing/2014/main" id="{E47B61E2-A98D-4718-F8D0-E7387DD5BA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b="0"/>
              <a:t>This model shows that we need a </a:t>
            </a:r>
            <a:r>
              <a:rPr lang="en-US" altLang="en-US" b="1"/>
              <a:t>broad base of skills </a:t>
            </a:r>
            <a:r>
              <a:rPr lang="en-US" altLang="en-US" b="0"/>
              <a:t>so we can access different peaks or sports. This model shows us that early specializing is harmful as it reduces the number of options and choices for activity throughout life.  The broad base of skills is sometimes called a movement vocabulary and we will look at how we develop this in the practical workshop .</a:t>
            </a:r>
          </a:p>
          <a:p>
            <a:pPr eaLnBrk="1" hangingPunct="1"/>
            <a:endParaRPr lang="en-US" altLang="en-US" b="0"/>
          </a:p>
          <a:p>
            <a:endParaRPr lang="en-US" altLang="en-US"/>
          </a:p>
        </p:txBody>
      </p:sp>
      <p:sp>
        <p:nvSpPr>
          <p:cNvPr id="38915" name="Slide Number Placeholder 3">
            <a:extLst>
              <a:ext uri="{FF2B5EF4-FFF2-40B4-BE49-F238E27FC236}">
                <a16:creationId xmlns:a16="http://schemas.microsoft.com/office/drawing/2014/main" id="{D6F2ADAD-0BF1-2895-1F56-D4E9CCD01B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E313F3D-A293-4469-B0FB-8DCFE9E58E8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28</a:t>
            </a:fld>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152258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Introduction of this model influenced and increased the interest in fundamental motor skills.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Motor Competence  is mastery of physical skills and movement patterns that enable enjoyable participation in physical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Many research studies have tested this model supporting these relationships.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4547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part of the </a:t>
            </a:r>
            <a:r>
              <a:rPr lang="en-GB" err="1"/>
              <a:t>Stodden</a:t>
            </a:r>
            <a:r>
              <a:rPr lang="en-GB"/>
              <a:t> et al model shows us why the early childhood is a magic window and critical time to develop motor skills – </a:t>
            </a:r>
          </a:p>
          <a:p>
            <a:endParaRPr lang="en-GB" altLang="en-US"/>
          </a:p>
          <a:p>
            <a:r>
              <a:rPr lang="en-GB" altLang="en-US"/>
              <a:t>The construction of the self - Harter’s work from psychology  tell us that physical self-perception is key to global self-esteem  - why do we think this is??</a:t>
            </a:r>
          </a:p>
          <a:p>
            <a:endParaRPr lang="en-GB" altLang="en-US"/>
          </a:p>
          <a:p>
            <a:r>
              <a:rPr lang="en-GB" altLang="en-US"/>
              <a:t>Age 6 7 8 are critical ages for confidence and what we set up for this age group needs to protect children who are not competent yet and also engage children who are more competent- we will revisit this after lunch and in the second practical </a:t>
            </a:r>
          </a:p>
          <a:p>
            <a:endParaRPr lang="en-GB" altLang="en-US"/>
          </a:p>
          <a:p>
            <a:endParaRPr lang="en-GB" altLang="en-US"/>
          </a:p>
          <a:p>
            <a:endParaRPr lang="en-GB"/>
          </a:p>
        </p:txBody>
      </p:sp>
      <p:sp>
        <p:nvSpPr>
          <p:cNvPr id="4" name="Slide Number Placeholder 3"/>
          <p:cNvSpPr>
            <a:spLocks noGrp="1"/>
          </p:cNvSpPr>
          <p:nvPr>
            <p:ph type="sldNum" sz="quarter" idx="5"/>
          </p:nvPr>
        </p:nvSpPr>
        <p:spPr/>
        <p:txBody>
          <a:bodyPr/>
          <a:lstStyle/>
          <a:p>
            <a:fld id="{67E69AC8-4A30-CA45-B582-661BFEDCADF0}" type="slidenum">
              <a:rPr lang="en-GB" smtClean="0"/>
              <a:t>30</a:t>
            </a:fld>
            <a:endParaRPr lang="en-GB"/>
          </a:p>
        </p:txBody>
      </p:sp>
    </p:spTree>
    <p:extLst>
      <p:ext uri="{BB962C8B-B14F-4D97-AF65-F5344CB8AC3E}">
        <p14:creationId xmlns:p14="http://schemas.microsoft.com/office/powerpoint/2010/main" val="1935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68A43-1BA1-4DC5-9C99-B2C93D74DC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E597D3-6BE3-E0C7-5869-6F8983432A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D02403-C036-A425-B01F-3DDAAEB9A51A}"/>
              </a:ext>
            </a:extLst>
          </p:cNvPr>
          <p:cNvSpPr>
            <a:spLocks noGrp="1"/>
          </p:cNvSpPr>
          <p:nvPr>
            <p:ph type="body" idx="1"/>
          </p:nvPr>
        </p:nvSpPr>
        <p:spPr/>
        <p:txBody>
          <a:bodyPr/>
          <a:lstStyle/>
          <a:p>
            <a:r>
              <a:rPr lang="en-GB"/>
              <a:t>This model uses the broader term of foundational movement skills – when we talk about FMS we have </a:t>
            </a:r>
            <a:r>
              <a:rPr lang="en-GB" err="1"/>
              <a:t>lcomotor</a:t>
            </a:r>
            <a:r>
              <a:rPr lang="en-GB"/>
              <a:t>, OC and stability we have shown how movement concepts </a:t>
            </a:r>
          </a:p>
          <a:p>
            <a:r>
              <a:rPr lang="en-GB" sz="1200" kern="1200">
                <a:solidFill>
                  <a:schemeClr val="tx1"/>
                </a:solidFill>
                <a:effectLst/>
                <a:latin typeface="+mn-lt"/>
                <a:ea typeface="+mn-ea"/>
                <a:cs typeface="+mn-cs"/>
              </a:rPr>
              <a:t>It advances the application of motor development principles of previous models within the public health domain, and includes</a:t>
            </a:r>
          </a:p>
          <a:p>
            <a:r>
              <a:rPr lang="en-GB" sz="1200" kern="1200">
                <a:solidFill>
                  <a:schemeClr val="tx1"/>
                </a:solidFill>
                <a:effectLst/>
                <a:latin typeface="+mn-lt"/>
                <a:ea typeface="+mn-ea"/>
                <a:cs typeface="+mn-cs"/>
              </a:rPr>
              <a:t>the concept of a proficiency barrier.</a:t>
            </a:r>
          </a:p>
          <a:p>
            <a:endParaRPr lang="en-GB"/>
          </a:p>
          <a:p>
            <a:r>
              <a:rPr lang="en-GB" sz="1200" kern="1200">
                <a:solidFill>
                  <a:schemeClr val="tx1"/>
                </a:solidFill>
                <a:effectLst/>
                <a:latin typeface="+mn-lt"/>
                <a:ea typeface="+mn-ea"/>
                <a:cs typeface="+mn-cs"/>
              </a:rPr>
              <a:t>‘Foundational movement skills’ not only includes the traditional ‘fundamental movement skills’ but other skills, such as riding a bike, resistance training skills (e.g. bodyweight squat,</a:t>
            </a:r>
          </a:p>
          <a:p>
            <a:r>
              <a:rPr lang="en-GB" sz="1200" kern="1200">
                <a:solidFill>
                  <a:schemeClr val="tx1"/>
                </a:solidFill>
                <a:effectLst/>
                <a:latin typeface="+mn-lt"/>
                <a:ea typeface="+mn-ea"/>
                <a:cs typeface="+mn-cs"/>
              </a:rPr>
              <a:t>lunge push-up) and aquatic skills, which all support engagement in physical activity across the lifespan</a:t>
            </a:r>
          </a:p>
          <a:p>
            <a:endParaRPr lang="en-GB" sz="1200" kern="1200">
              <a:solidFill>
                <a:schemeClr val="tx1"/>
              </a:solidFill>
              <a:effectLst/>
              <a:latin typeface="+mn-lt"/>
              <a:ea typeface="+mn-ea"/>
              <a:cs typeface="+mn-cs"/>
            </a:endParaRPr>
          </a:p>
          <a:p>
            <a:endParaRPr lang="en-GB"/>
          </a:p>
        </p:txBody>
      </p:sp>
      <p:sp>
        <p:nvSpPr>
          <p:cNvPr id="4" name="Slide Number Placeholder 3">
            <a:extLst>
              <a:ext uri="{FF2B5EF4-FFF2-40B4-BE49-F238E27FC236}">
                <a16:creationId xmlns:a16="http://schemas.microsoft.com/office/drawing/2014/main" id="{CC05197C-0738-A3DD-F16D-8010CB5447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28261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You are</a:t>
            </a:r>
            <a:r>
              <a:rPr lang="en-US" altLang="en-US" baseline="0"/>
              <a:t> all aware of affordance theory</a:t>
            </a:r>
            <a:r>
              <a:rPr lang="is-IS" altLang="en-US" baseline="0"/>
              <a:t>….</a:t>
            </a:r>
          </a:p>
          <a:p>
            <a:endParaRPr lang="is-IS" altLang="en-US" baseline="0"/>
          </a:p>
          <a:p>
            <a:endParaRPr lang="en-US" altLang="en-US"/>
          </a:p>
          <a:p>
            <a:r>
              <a:rPr lang="en-US" altLang="en-US"/>
              <a:t>Studies of the affordances of the home show that more opportunities in the home improve motor development and learning readiness, </a:t>
            </a:r>
          </a:p>
          <a:p>
            <a:r>
              <a:rPr lang="en-US" altLang="en-US"/>
              <a:t>Studies in</a:t>
            </a:r>
            <a:r>
              <a:rPr lang="en-US" altLang="en-US" baseline="0"/>
              <a:t> </a:t>
            </a:r>
            <a:r>
              <a:rPr lang="en-US" altLang="en-US" baseline="0" err="1"/>
              <a:t>Scandanavia</a:t>
            </a:r>
            <a:r>
              <a:rPr lang="en-US" altLang="en-US" baseline="0"/>
              <a:t> show that children in pre schools that move in natural settings have better motor development due to the rich variety of affordances that nature offers. </a:t>
            </a:r>
            <a:endParaRPr lang="en-US" altLang="en-US"/>
          </a:p>
          <a:p>
            <a:endParaRPr lang="en-US" altLang="en-US"/>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33</a:t>
            </a:fld>
            <a:endParaRPr lang="en-GB"/>
          </a:p>
        </p:txBody>
      </p:sp>
    </p:spTree>
    <p:extLst>
      <p:ext uri="{BB962C8B-B14F-4D97-AF65-F5344CB8AC3E}">
        <p14:creationId xmlns:p14="http://schemas.microsoft.com/office/powerpoint/2010/main" val="7788905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Vygotsky 1896 0 1934 – social constructivism – philosophy was that all cognitive functions originate in social interaction and are then internalised on an individual level. </a:t>
            </a:r>
          </a:p>
          <a:p>
            <a:endParaRPr lang="en-GB"/>
          </a:p>
          <a:p>
            <a:r>
              <a:rPr lang="en-GB"/>
              <a:t>The child will not be able to take the next step in their development unless they are supported in the ZPD </a:t>
            </a:r>
          </a:p>
          <a:p>
            <a:endParaRPr lang="en-GB">
              <a:effectLst/>
            </a:endParaRPr>
          </a:p>
          <a:p>
            <a:r>
              <a:rPr lang="en-GB"/>
              <a:t>This support is sometimes known as </a:t>
            </a:r>
            <a:r>
              <a:rPr lang="en-GB" b="1"/>
              <a:t>scaffolding </a:t>
            </a:r>
            <a:r>
              <a:rPr lang="en-GB"/>
              <a:t>(see also Bruner) and is seen as the main role of adults/teachers. </a:t>
            </a:r>
          </a:p>
          <a:p>
            <a:endParaRPr lang="en-GB">
              <a:effectLst/>
            </a:endParaRPr>
          </a:p>
          <a:p>
            <a:r>
              <a:rPr lang="en-GB"/>
              <a:t>What might this ‘scaffolding’ be in a classroom situation? </a:t>
            </a:r>
            <a:endParaRPr lang="en-GB">
              <a:effectLst/>
            </a:endParaRP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29932313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239245" indent="-36790391">
              <a:defRPr>
                <a:solidFill>
                  <a:schemeClr val="tx1"/>
                </a:solidFill>
                <a:latin typeface="Tahoma" panose="020B0604030504040204" pitchFamily="34" charset="0"/>
                <a:ea typeface="ＭＳ Ｐゴシック" panose="020B0600070205080204" pitchFamily="34" charset="-128"/>
              </a:defRPr>
            </a:lvl2pPr>
            <a:lvl3pPr marL="1122133" indent="-224426">
              <a:defRPr>
                <a:solidFill>
                  <a:schemeClr val="tx1"/>
                </a:solidFill>
                <a:latin typeface="Tahoma" panose="020B0604030504040204" pitchFamily="34" charset="0"/>
                <a:ea typeface="ＭＳ Ｐゴシック" panose="020B0600070205080204" pitchFamily="34" charset="-128"/>
              </a:defRPr>
            </a:lvl3pPr>
            <a:lvl4pPr marL="1570986" indent="-224426">
              <a:defRPr>
                <a:solidFill>
                  <a:schemeClr val="tx1"/>
                </a:solidFill>
                <a:latin typeface="Tahoma" panose="020B0604030504040204" pitchFamily="34" charset="0"/>
                <a:ea typeface="ＭＳ Ｐゴシック" panose="020B0600070205080204" pitchFamily="34" charset="-128"/>
              </a:defRPr>
            </a:lvl4pPr>
            <a:lvl5pPr marL="2019840" indent="-224426">
              <a:defRPr>
                <a:solidFill>
                  <a:schemeClr val="tx1"/>
                </a:solidFill>
                <a:latin typeface="Tahoma" panose="020B0604030504040204" pitchFamily="34" charset="0"/>
                <a:ea typeface="ＭＳ Ｐゴシック" panose="020B0600070205080204" pitchFamily="34" charset="-128"/>
              </a:defRPr>
            </a:lvl5pPr>
            <a:lvl6pPr marL="246869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17547"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366400"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15253" indent="-224426"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82A9B078-4AB5-4AB6-A787-A03420F34F6F}" type="slidenum">
              <a:rPr lang="en-GB" altLang="en-US" smtClean="0">
                <a:latin typeface="Comic Sans MS" panose="030F0702030302020204" pitchFamily="66" charset="0"/>
              </a:rPr>
              <a:pPr/>
              <a:t>38</a:t>
            </a:fld>
            <a:endParaRPr lang="en-GB" altLang="en-US">
              <a:latin typeface="Comic Sans MS" panose="030F0702030302020204" pitchFamily="66" charset="0"/>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Did the expereiences I proided you with today allow for true indicators of play to emerge? </a:t>
            </a:r>
          </a:p>
          <a:p>
            <a:pPr eaLnBrk="1" hangingPunct="1"/>
            <a:r>
              <a:rPr lang="cy-GB" altLang="en-US"/>
              <a:t>Not really – possibly the activities were too descriptive not open ended enough. </a:t>
            </a:r>
          </a:p>
          <a:p>
            <a:pPr eaLnBrk="1" hangingPunct="1"/>
            <a:r>
              <a:rPr lang="cy-GB" altLang="en-US"/>
              <a:t>However opportunity for challening mind and thoughts were considered. When working as a pair did you make up your own rules? Use the environment as you wanted? Opportunity to construct something </a:t>
            </a:r>
          </a:p>
          <a:p>
            <a:pPr eaLnBrk="1" hangingPunct="1"/>
            <a:endParaRPr lang="cy-GB" altLang="en-US"/>
          </a:p>
          <a:p>
            <a:pPr eaLnBrk="1" hangingPunct="1"/>
            <a:r>
              <a:rPr lang="cy-GB" altLang="en-US"/>
              <a:t>Did you use natural reources to paly with and create? Montassori </a:t>
            </a:r>
          </a:p>
          <a:p>
            <a:pPr eaLnBrk="1" hangingPunct="1"/>
            <a:r>
              <a:rPr lang="cy-GB" altLang="en-US"/>
              <a:t>Child led – experiential in nature – intentional pedagogy</a:t>
            </a:r>
          </a:p>
          <a:p>
            <a:pPr eaLnBrk="1" hangingPunct="1"/>
            <a:endParaRPr lang="cy-GB" altLang="en-US"/>
          </a:p>
          <a:p>
            <a:pPr defTabSz="897707" eaLnBrk="1" hangingPunct="1">
              <a:defRPr/>
            </a:pPr>
            <a:r>
              <a:rPr lang="en-GB" b="1"/>
              <a:t>The microsystem (</a:t>
            </a:r>
            <a:r>
              <a:rPr lang="en-GB"/>
              <a:t>Bronfenbrenner 1917 - 2005</a:t>
            </a:r>
            <a:r>
              <a:rPr lang="en-GB" b="1"/>
              <a:t>) is the most inﬂuential level of the ecological systems theory. This is the most immediate environmental settings containing the developing child, such as family and school.</a:t>
            </a:r>
          </a:p>
          <a:p>
            <a:pPr eaLnBrk="1" hangingPunct="1"/>
            <a:endParaRPr lang="cy-GB" altLang="en-US"/>
          </a:p>
          <a:p>
            <a:pPr eaLnBrk="1" hangingPunct="1"/>
            <a:endParaRPr lang="cy-GB" altLang="en-US"/>
          </a:p>
          <a:p>
            <a:pPr eaLnBrk="1" hangingPunct="1"/>
            <a:r>
              <a:rPr lang="cy-GB" altLang="en-US"/>
              <a:t>Wedi’i arwain gan y plentyn – yn ymarferol  - addysgeg fwriadol</a:t>
            </a:r>
          </a:p>
          <a:p>
            <a:pPr eaLnBrk="1" hangingPunct="1">
              <a:defRPr/>
            </a:pPr>
            <a:r>
              <a:rPr lang="en-GB">
                <a:solidFill>
                  <a:srgbClr val="7030A0"/>
                </a:solidFill>
              </a:rPr>
              <a:t>It is not merely passing the time.</a:t>
            </a:r>
          </a:p>
          <a:p>
            <a:pPr eaLnBrk="1" hangingPunct="1">
              <a:defRPr/>
            </a:pPr>
            <a:r>
              <a:rPr lang="en-GB">
                <a:solidFill>
                  <a:srgbClr val="7030A0"/>
                </a:solidFill>
              </a:rPr>
              <a:t>Children need to develop their minds, bodies and personalities, play gives them opportunities to do this by:</a:t>
            </a:r>
          </a:p>
          <a:p>
            <a:pPr lvl="1" eaLnBrk="1" hangingPunct="1">
              <a:defRPr/>
            </a:pPr>
            <a:r>
              <a:rPr lang="en-GB">
                <a:solidFill>
                  <a:srgbClr val="7030A0"/>
                </a:solidFill>
              </a:rPr>
              <a:t>Strengthening the body</a:t>
            </a:r>
          </a:p>
          <a:p>
            <a:pPr lvl="1" eaLnBrk="1" hangingPunct="1">
              <a:defRPr/>
            </a:pPr>
            <a:r>
              <a:rPr lang="en-GB">
                <a:solidFill>
                  <a:srgbClr val="7030A0"/>
                </a:solidFill>
              </a:rPr>
              <a:t>Challenging the mind</a:t>
            </a:r>
          </a:p>
          <a:p>
            <a:pPr lvl="1" eaLnBrk="1" hangingPunct="1">
              <a:defRPr/>
            </a:pPr>
            <a:r>
              <a:rPr lang="en-GB">
                <a:solidFill>
                  <a:srgbClr val="7030A0"/>
                </a:solidFill>
              </a:rPr>
              <a:t>Developing personalities and engaging in social situations. </a:t>
            </a:r>
          </a:p>
          <a:p>
            <a:pPr eaLnBrk="1" hangingPunct="1"/>
            <a:endParaRPr lang="en-GB" altLang="en-US"/>
          </a:p>
          <a:p>
            <a:pPr eaLnBrk="1" hangingPunct="1"/>
            <a:r>
              <a:rPr lang="en-GB" altLang="en-US"/>
              <a:t>Using the senses</a:t>
            </a:r>
            <a:r>
              <a:rPr lang="en-GB" altLang="en-US" baseline="0"/>
              <a:t>  /  repeat …repeat ….repeat   /   mimic  /  time and time to think   /  inside, outside and beyond  /  independently – with a friend – in a group </a:t>
            </a:r>
          </a:p>
          <a:p>
            <a:pPr eaLnBrk="1" hangingPunct="1"/>
            <a:endParaRPr lang="en-GB" altLang="en-US" baseline="0"/>
          </a:p>
          <a:p>
            <a:pPr eaLnBrk="1" hangingPunct="1"/>
            <a:r>
              <a:rPr lang="en-GB" altLang="en-US" baseline="0"/>
              <a:t>Use of language - story? Co-construct - picture? </a:t>
            </a:r>
            <a:endParaRPr lang="en-GB" altLang="en-US"/>
          </a:p>
        </p:txBody>
      </p:sp>
    </p:spTree>
    <p:extLst>
      <p:ext uri="{BB962C8B-B14F-4D97-AF65-F5344CB8AC3E}">
        <p14:creationId xmlns:p14="http://schemas.microsoft.com/office/powerpoint/2010/main" val="14218879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latin typeface="Arial"/>
                <a:ea typeface="MS PGothic"/>
                <a:cs typeface="Arial"/>
              </a:rPr>
              <a:t>cynlluniwch</a:t>
            </a:r>
            <a:r>
              <a:rPr lang="en-US">
                <a:latin typeface="Arial"/>
                <a:ea typeface="MS PGothic"/>
                <a:cs typeface="Arial"/>
              </a:rPr>
              <a:t>, </a:t>
            </a:r>
            <a:r>
              <a:rPr lang="en-US" err="1">
                <a:latin typeface="Arial"/>
                <a:ea typeface="MS PGothic"/>
                <a:cs typeface="Arial"/>
              </a:rPr>
              <a:t>creuwch</a:t>
            </a:r>
            <a:r>
              <a:rPr lang="en-US">
                <a:latin typeface="Arial"/>
                <a:ea typeface="MS PGothic"/>
                <a:cs typeface="Arial"/>
              </a:rPr>
              <a:t> a </a:t>
            </a:r>
            <a:r>
              <a:rPr lang="en-US" err="1">
                <a:latin typeface="Arial"/>
                <a:ea typeface="MS PGothic"/>
                <a:cs typeface="Arial"/>
              </a:rPr>
              <a:t>chwaraewch</a:t>
            </a:r>
            <a:r>
              <a:rPr lang="en-US">
                <a:latin typeface="Arial"/>
                <a:ea typeface="MS PGothic"/>
                <a:cs typeface="Arial"/>
              </a:rPr>
              <a:t> </a:t>
            </a:r>
            <a:r>
              <a:rPr lang="en-US" err="1">
                <a:latin typeface="Arial"/>
                <a:ea typeface="MS PGothic"/>
                <a:cs typeface="Arial"/>
              </a:rPr>
              <a:t>cwrs</a:t>
            </a:r>
            <a:r>
              <a:rPr lang="en-US">
                <a:latin typeface="Arial"/>
                <a:ea typeface="MS PGothic"/>
                <a:cs typeface="Arial"/>
              </a:rPr>
              <a:t> </a:t>
            </a:r>
            <a:r>
              <a:rPr lang="en-US" err="1">
                <a:latin typeface="Arial"/>
                <a:ea typeface="MS PGothic"/>
                <a:cs typeface="Arial"/>
              </a:rPr>
              <a:t>rwystr</a:t>
            </a:r>
            <a:r>
              <a:rPr lang="en-US">
                <a:latin typeface="Arial"/>
                <a:ea typeface="MS PGothic"/>
                <a:cs typeface="Arial"/>
              </a:rPr>
              <a:t> </a:t>
            </a:r>
            <a:r>
              <a:rPr lang="en-US" err="1">
                <a:latin typeface="Arial"/>
                <a:ea typeface="MS PGothic"/>
                <a:cs typeface="Arial"/>
              </a:rPr>
              <a:t>syml</a:t>
            </a:r>
            <a:r>
              <a:rPr lang="en-US">
                <a:latin typeface="Arial"/>
                <a:ea typeface="MS PGothic"/>
                <a:cs typeface="Arial"/>
              </a:rPr>
              <a:t> </a:t>
            </a:r>
            <a:r>
              <a:rPr lang="en-US" err="1">
                <a:latin typeface="Arial"/>
                <a:ea typeface="MS PGothic"/>
                <a:cs typeface="Arial"/>
              </a:rPr>
              <a:t>gan</a:t>
            </a:r>
            <a:r>
              <a:rPr lang="en-US">
                <a:latin typeface="Arial"/>
                <a:ea typeface="MS PGothic"/>
                <a:cs typeface="Arial"/>
              </a:rPr>
              <a:t> </a:t>
            </a:r>
            <a:r>
              <a:rPr lang="en-US" err="1">
                <a:latin typeface="Arial"/>
                <a:ea typeface="MS PGothic"/>
                <a:cs typeface="Arial"/>
              </a:rPr>
              <a:t>gynnwys</a:t>
            </a:r>
            <a:r>
              <a:rPr lang="en-US">
                <a:latin typeface="Arial"/>
                <a:ea typeface="MS PGothic"/>
                <a:cs typeface="Arial"/>
              </a:rPr>
              <a:t>:</a:t>
            </a:r>
          </a:p>
          <a:p>
            <a:r>
              <a:rPr lang="en-US"/>
              <a:t>(</a:t>
            </a:r>
            <a:r>
              <a:rPr lang="en-US" err="1"/>
              <a:t>i</a:t>
            </a:r>
            <a:r>
              <a:rPr lang="en-US"/>
              <a:t>)</a:t>
            </a:r>
            <a:r>
              <a:rPr lang="en-US" err="1"/>
              <a:t>arddodiadau</a:t>
            </a:r>
            <a:r>
              <a:rPr lang="en-US"/>
              <a:t> (ii)</a:t>
            </a:r>
            <a:r>
              <a:rPr lang="en-US" err="1"/>
              <a:t>amrywiaeth</a:t>
            </a:r>
            <a:r>
              <a:rPr lang="en-US"/>
              <a:t> o offer </a:t>
            </a:r>
            <a:r>
              <a:rPr lang="en-US" err="1"/>
              <a:t>fel</a:t>
            </a:r>
            <a:r>
              <a:rPr lang="en-US"/>
              <a:t> </a:t>
            </a:r>
            <a:r>
              <a:rPr lang="en-US" err="1"/>
              <a:t>rhwystrau</a:t>
            </a:r>
            <a:r>
              <a:rPr lang="en-US"/>
              <a:t> </a:t>
            </a:r>
          </a:p>
          <a:p>
            <a:r>
              <a:rPr lang="en-US"/>
              <a:t>(iii)</a:t>
            </a:r>
            <a:r>
              <a:rPr lang="en-US" err="1"/>
              <a:t>hefyd</a:t>
            </a:r>
            <a:r>
              <a:rPr lang="en-US"/>
              <a:t> </a:t>
            </a:r>
            <a:r>
              <a:rPr lang="en-US" err="1"/>
              <a:t>ydych</a:t>
            </a:r>
            <a:r>
              <a:rPr lang="en-US"/>
              <a:t> </a:t>
            </a:r>
            <a:r>
              <a:rPr lang="en-US" err="1"/>
              <a:t>chi’n</a:t>
            </a:r>
            <a:r>
              <a:rPr lang="en-US"/>
              <a:t> </a:t>
            </a:r>
            <a:r>
              <a:rPr lang="en-US" err="1"/>
              <a:t>annog</a:t>
            </a:r>
            <a:r>
              <a:rPr lang="en-US"/>
              <a:t> </a:t>
            </a:r>
            <a:r>
              <a:rPr lang="en-US" err="1"/>
              <a:t>gwahanol</a:t>
            </a:r>
            <a:r>
              <a:rPr lang="en-US"/>
              <a:t> </a:t>
            </a:r>
            <a:r>
              <a:rPr lang="en-US" err="1"/>
              <a:t>ffordd</a:t>
            </a:r>
            <a:r>
              <a:rPr lang="en-US"/>
              <a:t> o </a:t>
            </a:r>
            <a:r>
              <a:rPr lang="en-US" err="1"/>
              <a:t>deithio</a:t>
            </a:r>
            <a:r>
              <a:rPr lang="en-US"/>
              <a:t> </a:t>
            </a:r>
            <a:r>
              <a:rPr lang="en-US" err="1"/>
              <a:t>ar</a:t>
            </a:r>
            <a:r>
              <a:rPr lang="en-US"/>
              <a:t> </a:t>
            </a:r>
            <a:r>
              <a:rPr lang="en-US" err="1"/>
              <a:t>eich</a:t>
            </a:r>
            <a:r>
              <a:rPr lang="en-US"/>
              <a:t> </a:t>
            </a:r>
            <a:r>
              <a:rPr lang="en-US" err="1"/>
              <a:t>cwrs</a:t>
            </a:r>
            <a:r>
              <a:rPr lang="en-US"/>
              <a:t> </a:t>
            </a:r>
            <a:r>
              <a:rPr lang="en-US" err="1"/>
              <a:t>rhwystr</a:t>
            </a:r>
            <a:r>
              <a:rPr lang="en-US"/>
              <a:t>?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25173036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Outside : in small groups (one teacher two/three pupils &amp; swap) – give the groups two main statements from progression step 1 &amp; 2 that deals with movements. </a:t>
            </a:r>
          </a:p>
          <a:p>
            <a:endParaRPr lang="en-US"/>
          </a:p>
          <a:p>
            <a:r>
              <a:rPr lang="en-US"/>
              <a:t> travel forwards, backwards and sideways whilst …</a:t>
            </a:r>
          </a:p>
          <a:p>
            <a:r>
              <a:rPr lang="en-US"/>
              <a:t>Walking/ running /galloping / skipping / jumping – landing / balances different shapes</a:t>
            </a:r>
          </a:p>
          <a:p>
            <a:endParaRPr lang="en-US"/>
          </a:p>
          <a:p>
            <a:r>
              <a:rPr lang="en-US" err="1"/>
              <a:t>teithiwch</a:t>
            </a:r>
            <a:r>
              <a:rPr lang="en-US"/>
              <a:t> </a:t>
            </a:r>
            <a:r>
              <a:rPr lang="en-US" err="1"/>
              <a:t>ymlaen</a:t>
            </a:r>
            <a:r>
              <a:rPr lang="en-US"/>
              <a:t>, </a:t>
            </a:r>
            <a:r>
              <a:rPr lang="en-US" err="1"/>
              <a:t>yn</a:t>
            </a:r>
            <a:r>
              <a:rPr lang="en-US"/>
              <a:t> </a:t>
            </a:r>
            <a:r>
              <a:rPr lang="en-US" err="1"/>
              <a:t>ôl</a:t>
            </a:r>
            <a:r>
              <a:rPr lang="en-US"/>
              <a:t> ac </a:t>
            </a:r>
            <a:r>
              <a:rPr lang="en-US" err="1"/>
              <a:t>i’r</a:t>
            </a:r>
            <a:r>
              <a:rPr lang="en-US"/>
              <a:t> </a:t>
            </a:r>
            <a:r>
              <a:rPr lang="en-US" err="1"/>
              <a:t>ochrau</a:t>
            </a:r>
            <a:r>
              <a:rPr lang="en-US"/>
              <a:t> </a:t>
            </a:r>
            <a:r>
              <a:rPr lang="en-US" err="1"/>
              <a:t>gan</a:t>
            </a:r>
            <a:r>
              <a:rPr lang="en-US"/>
              <a:t> …</a:t>
            </a:r>
          </a:p>
          <a:p>
            <a:r>
              <a:rPr lang="en-US" err="1"/>
              <a:t>Cerdded</a:t>
            </a:r>
            <a:r>
              <a:rPr lang="en-US"/>
              <a:t>, </a:t>
            </a:r>
            <a:r>
              <a:rPr lang="en-US" err="1"/>
              <a:t>rhedeg</a:t>
            </a:r>
            <a:r>
              <a:rPr lang="en-US"/>
              <a:t>, </a:t>
            </a:r>
            <a:r>
              <a:rPr lang="en-US" err="1"/>
              <a:t>llamu</a:t>
            </a:r>
            <a:r>
              <a:rPr lang="en-US"/>
              <a:t>, </a:t>
            </a:r>
            <a:r>
              <a:rPr lang="en-US" err="1"/>
              <a:t>neidio</a:t>
            </a:r>
            <a:r>
              <a:rPr lang="en-US"/>
              <a:t> a </a:t>
            </a:r>
            <a:r>
              <a:rPr lang="en-US" err="1"/>
              <a:t>glanio</a:t>
            </a:r>
            <a:r>
              <a:rPr lang="en-US"/>
              <a:t>, </a:t>
            </a:r>
            <a:r>
              <a:rPr lang="en-US" err="1"/>
              <a:t>sgipio</a:t>
            </a:r>
            <a:r>
              <a:rPr lang="en-US"/>
              <a:t>, </a:t>
            </a:r>
            <a:r>
              <a:rPr lang="en-US" err="1"/>
              <a:t>loncian</a:t>
            </a:r>
            <a:endParaRPr lang="en-US"/>
          </a:p>
          <a:p>
            <a:r>
              <a:rPr lang="en-US" err="1"/>
              <a:t>Creu</a:t>
            </a:r>
            <a:r>
              <a:rPr lang="en-US"/>
              <a:t> </a:t>
            </a:r>
            <a:r>
              <a:rPr lang="en-US" err="1"/>
              <a:t>cydbwysedd</a:t>
            </a:r>
            <a:r>
              <a:rPr lang="en-US"/>
              <a:t> </a:t>
            </a:r>
            <a:r>
              <a:rPr lang="en-US" err="1"/>
              <a:t>gwahanol</a:t>
            </a:r>
            <a:r>
              <a:rPr lang="en-US"/>
              <a:t> </a:t>
            </a:r>
            <a:r>
              <a:rPr lang="en-US" err="1"/>
              <a:t>siapiau</a:t>
            </a:r>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17363777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constructivism – the game needs to involve the both of you! </a:t>
            </a:r>
          </a:p>
          <a:p>
            <a:endParaRPr lang="en-US"/>
          </a:p>
          <a:p>
            <a:r>
              <a:rPr lang="en-US" b="1"/>
              <a:t>Gyda</a:t>
            </a:r>
            <a:r>
              <a:rPr lang="en-US"/>
              <a:t> un person </a:t>
            </a:r>
            <a:r>
              <a:rPr lang="en-US" err="1"/>
              <a:t>arall</a:t>
            </a:r>
            <a:r>
              <a:rPr lang="en-US"/>
              <a:t> </a:t>
            </a:r>
            <a:r>
              <a:rPr lang="en-US" err="1"/>
              <a:t>cynlluniwch</a:t>
            </a:r>
            <a:r>
              <a:rPr lang="en-US"/>
              <a:t> a </a:t>
            </a:r>
            <a:r>
              <a:rPr lang="en-US" err="1"/>
              <a:t>chwaraewch</a:t>
            </a:r>
            <a:r>
              <a:rPr lang="en-US"/>
              <a:t> </a:t>
            </a:r>
            <a:r>
              <a:rPr lang="en-US" err="1"/>
              <a:t>gêm</a:t>
            </a:r>
            <a:r>
              <a:rPr lang="en-US"/>
              <a:t> </a:t>
            </a:r>
            <a:r>
              <a:rPr lang="en-US" err="1"/>
              <a:t>syml</a:t>
            </a:r>
            <a:r>
              <a:rPr lang="en-US"/>
              <a:t> </a:t>
            </a:r>
            <a:r>
              <a:rPr lang="en-US" err="1"/>
              <a:t>sy’n</a:t>
            </a:r>
            <a:r>
              <a:rPr lang="en-US"/>
              <a:t> </a:t>
            </a:r>
            <a:r>
              <a:rPr lang="en-US" err="1"/>
              <a:t>cynnwys</a:t>
            </a:r>
            <a:r>
              <a:rPr lang="en-US"/>
              <a:t> </a:t>
            </a:r>
            <a:r>
              <a:rPr lang="en-US" err="1"/>
              <a:t>targed</a:t>
            </a:r>
            <a:r>
              <a:rPr lang="en-US"/>
              <a:t>  </a:t>
            </a:r>
          </a:p>
          <a:p>
            <a:r>
              <a:rPr lang="en-US" err="1"/>
              <a:t>Ystyriwch</a:t>
            </a:r>
            <a:r>
              <a:rPr lang="en-US"/>
              <a:t> </a:t>
            </a:r>
            <a:r>
              <a:rPr lang="en-US" err="1"/>
              <a:t>Ble</a:t>
            </a:r>
            <a:r>
              <a:rPr lang="en-US"/>
              <a:t> (</a:t>
            </a:r>
            <a:r>
              <a:rPr lang="en-US" err="1"/>
              <a:t>lleoliad</a:t>
            </a:r>
            <a:r>
              <a:rPr lang="en-US"/>
              <a:t>/</a:t>
            </a:r>
            <a:r>
              <a:rPr lang="en-US" err="1"/>
              <a:t>uchel</a:t>
            </a:r>
            <a:r>
              <a:rPr lang="en-US"/>
              <a:t>/</a:t>
            </a:r>
            <a:r>
              <a:rPr lang="en-US" err="1"/>
              <a:t>isel</a:t>
            </a:r>
            <a:r>
              <a:rPr lang="en-US"/>
              <a:t>?) a Sut?</a:t>
            </a:r>
          </a:p>
          <a:p>
            <a:r>
              <a:rPr lang="en-US"/>
              <a:t>Mae </a:t>
            </a:r>
            <a:r>
              <a:rPr lang="en-US" err="1"/>
              <a:t>angen</a:t>
            </a:r>
            <a:r>
              <a:rPr lang="en-US"/>
              <a:t> bod y gem </a:t>
            </a:r>
            <a:r>
              <a:rPr lang="en-US" err="1"/>
              <a:t>yn</a:t>
            </a:r>
            <a:r>
              <a:rPr lang="en-US"/>
              <a:t> </a:t>
            </a:r>
            <a:r>
              <a:rPr lang="en-US" err="1"/>
              <a:t>cynnwys</a:t>
            </a:r>
            <a:r>
              <a:rPr lang="en-US"/>
              <a:t> y </a:t>
            </a:r>
            <a:r>
              <a:rPr lang="en-US" err="1"/>
              <a:t>ddau</a:t>
            </a:r>
            <a:r>
              <a:rPr lang="en-US"/>
              <a:t> </a:t>
            </a:r>
            <a:r>
              <a:rPr lang="en-US" err="1"/>
              <a:t>ohonoch</a:t>
            </a:r>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211989647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1937976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US">
                <a:latin typeface="+mn-lt"/>
              </a:rPr>
              <a:t>Practical</a:t>
            </a:r>
          </a:p>
          <a:p>
            <a:pPr algn="ctr">
              <a:lnSpc>
                <a:spcPct val="150000"/>
              </a:lnSpc>
            </a:pPr>
            <a:r>
              <a:rPr lang="en-US">
                <a:latin typeface="+mn-lt"/>
              </a:rPr>
              <a:t>Dress appropriately</a:t>
            </a:r>
          </a:p>
          <a:p>
            <a:pPr algn="ctr">
              <a:lnSpc>
                <a:spcPct val="150000"/>
              </a:lnSpc>
            </a:pPr>
            <a:r>
              <a:rPr lang="en-US">
                <a:latin typeface="+mn-lt"/>
              </a:rPr>
              <a:t>Bring own water bottles</a:t>
            </a:r>
          </a:p>
          <a:p>
            <a:pPr algn="ctr">
              <a:lnSpc>
                <a:spcPct val="150000"/>
              </a:lnSpc>
            </a:pPr>
            <a:r>
              <a:rPr lang="en-US"/>
              <a:t> </a:t>
            </a:r>
            <a:r>
              <a:rPr lang="en-US" err="1">
                <a:latin typeface="+mn-lt"/>
              </a:rPr>
              <a:t>Ymarferol</a:t>
            </a:r>
            <a:r>
              <a:rPr lang="en-US">
                <a:latin typeface="+mn-lt"/>
              </a:rPr>
              <a:t> </a:t>
            </a:r>
          </a:p>
          <a:p>
            <a:pPr algn="ctr">
              <a:lnSpc>
                <a:spcPct val="150000"/>
              </a:lnSpc>
            </a:pPr>
            <a:r>
              <a:rPr lang="en-US" err="1">
                <a:latin typeface="+mn-lt"/>
              </a:rPr>
              <a:t>Dillad</a:t>
            </a:r>
            <a:r>
              <a:rPr lang="en-US">
                <a:latin typeface="+mn-lt"/>
              </a:rPr>
              <a:t> addas</a:t>
            </a:r>
          </a:p>
          <a:p>
            <a:pPr algn="ctr">
              <a:lnSpc>
                <a:spcPct val="150000"/>
              </a:lnSpc>
            </a:pPr>
            <a:r>
              <a:rPr lang="en-US" err="1">
                <a:latin typeface="+mn-lt"/>
              </a:rPr>
              <a:t>Potel</a:t>
            </a:r>
            <a:r>
              <a:rPr lang="en-US">
                <a:latin typeface="+mn-lt"/>
              </a:rPr>
              <a:t> </a:t>
            </a:r>
            <a:r>
              <a:rPr lang="en-US" err="1">
                <a:latin typeface="+mn-lt"/>
              </a:rPr>
              <a:t>dwr</a:t>
            </a:r>
            <a:r>
              <a:rPr lang="en-US">
                <a:latin typeface="+mn-lt"/>
              </a:rPr>
              <a:t> </a:t>
            </a:r>
            <a:r>
              <a:rPr lang="en-US" err="1">
                <a:latin typeface="+mn-lt"/>
              </a:rPr>
              <a:t>personol</a:t>
            </a:r>
            <a:r>
              <a:rPr lang="en-US">
                <a:latin typeface="+mn-lt"/>
              </a:rPr>
              <a:t>.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44</a:t>
            </a:fld>
            <a:endParaRPr lang="en-US" altLang="en-US"/>
          </a:p>
        </p:txBody>
      </p:sp>
    </p:spTree>
    <p:extLst>
      <p:ext uri="{BB962C8B-B14F-4D97-AF65-F5344CB8AC3E}">
        <p14:creationId xmlns:p14="http://schemas.microsoft.com/office/powerpoint/2010/main" val="5934738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Crynhoi</a:t>
            </a:r>
            <a:r>
              <a:rPr lang="en-US"/>
              <a:t> </a:t>
            </a:r>
            <a:r>
              <a:rPr lang="en-US" err="1"/>
              <a:t>yr</a:t>
            </a:r>
            <a:r>
              <a:rPr lang="en-US"/>
              <a:t> </a:t>
            </a:r>
            <a:r>
              <a:rPr lang="en-US" err="1"/>
              <a:t>hyn</a:t>
            </a:r>
            <a:r>
              <a:rPr lang="en-US"/>
              <a:t> </a:t>
            </a:r>
            <a:r>
              <a:rPr lang="en-US" err="1"/>
              <a:t>maent</a:t>
            </a:r>
            <a:r>
              <a:rPr lang="en-US"/>
              <a:t> </a:t>
            </a:r>
            <a:r>
              <a:rPr lang="en-US" err="1"/>
              <a:t>wedi</a:t>
            </a:r>
            <a:r>
              <a:rPr lang="en-US"/>
              <a:t> </a:t>
            </a:r>
            <a:r>
              <a:rPr lang="en-US" err="1"/>
              <a:t>dysgu</a:t>
            </a:r>
            <a:r>
              <a:rPr lang="en-US"/>
              <a:t> </a:t>
            </a:r>
            <a:r>
              <a:rPr lang="en-US" err="1"/>
              <a:t>o’r</a:t>
            </a:r>
            <a:r>
              <a:rPr lang="en-US"/>
              <a:t> </a:t>
            </a:r>
            <a:r>
              <a:rPr lang="en-US" err="1"/>
              <a:t>sesiwn</a:t>
            </a:r>
            <a:r>
              <a:rPr lang="en-US"/>
              <a:t> </a:t>
            </a:r>
            <a:r>
              <a:rPr lang="en-US" err="1"/>
              <a:t>hyd</a:t>
            </a:r>
            <a:r>
              <a:rPr lang="en-US"/>
              <a:t> </a:t>
            </a:r>
            <a:r>
              <a:rPr lang="en-US" err="1"/>
              <a:t>yma</a:t>
            </a:r>
            <a:r>
              <a:rPr lang="en-US"/>
              <a:t> </a:t>
            </a:r>
            <a:r>
              <a:rPr lang="en-US" err="1"/>
              <a:t>ar</a:t>
            </a:r>
            <a:r>
              <a:rPr lang="en-US"/>
              <a:t> </a:t>
            </a:r>
            <a:r>
              <a:rPr lang="en-US" err="1"/>
              <a:t>gynllun</a:t>
            </a:r>
            <a:r>
              <a:rPr lang="en-US"/>
              <a:t> y person </a:t>
            </a:r>
            <a:r>
              <a:rPr lang="en-US" err="1"/>
              <a:t>ar</a:t>
            </a:r>
            <a:r>
              <a:rPr lang="en-US"/>
              <a:t> </a:t>
            </a:r>
            <a:r>
              <a:rPr lang="en-US" err="1"/>
              <a:t>gefn</a:t>
            </a:r>
            <a:r>
              <a:rPr lang="en-US"/>
              <a:t> </a:t>
            </a:r>
            <a:r>
              <a:rPr lang="en-US" err="1"/>
              <a:t>papur</a:t>
            </a:r>
            <a:r>
              <a:rPr lang="en-US"/>
              <a:t> </a:t>
            </a:r>
            <a:r>
              <a:rPr lang="en-US" err="1"/>
              <a:t>wal</a:t>
            </a:r>
            <a:r>
              <a:rPr lang="en-US"/>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12623564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46</a:t>
            </a:fld>
            <a:endParaRPr lang="en-US" altLang="en-US"/>
          </a:p>
        </p:txBody>
      </p:sp>
    </p:spTree>
    <p:extLst>
      <p:ext uri="{BB962C8B-B14F-4D97-AF65-F5344CB8AC3E}">
        <p14:creationId xmlns:p14="http://schemas.microsoft.com/office/powerpoint/2010/main" val="13210765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miter lim="800000"/>
            <a:headEnd/>
            <a:tailEnd/>
          </a:ln>
        </p:spPr>
        <p:txBody>
          <a:bodyPr/>
          <a:lstStyle/>
          <a:p>
            <a:fld id="{0AC0A478-0C33-B74D-891A-12C7BA543C50}" type="slidenum">
              <a:rPr lang="en-US">
                <a:latin typeface="Arial" pitchFamily="-112" charset="0"/>
                <a:ea typeface="ＭＳ Ｐゴシック" pitchFamily="-112" charset="-128"/>
                <a:cs typeface="ＭＳ Ｐゴシック" pitchFamily="-112" charset="-128"/>
              </a:rPr>
              <a:pPr/>
              <a:t>47</a:t>
            </a:fld>
            <a:endParaRPr lang="en-US">
              <a:latin typeface="Arial" pitchFamily="-112" charset="0"/>
              <a:ea typeface="ＭＳ Ｐゴシック" pitchFamily="-112" charset="-128"/>
              <a:cs typeface="ＭＳ Ｐゴシック" pitchFamily="-112" charset="-128"/>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p:spPr>
        <p:txBody>
          <a:bodyPr/>
          <a:lstStyle/>
          <a:p>
            <a:pPr eaLnBrk="1" hangingPunct="1"/>
            <a:r>
              <a:rPr lang="en-GB">
                <a:latin typeface="Arial" pitchFamily="-112" charset="0"/>
                <a:ea typeface="ＭＳ Ｐゴシック" pitchFamily="-112" charset="-128"/>
                <a:cs typeface="ＭＳ Ｐゴシック" pitchFamily="-112" charset="-128"/>
              </a:rPr>
              <a:t>We’re going to watch a short video now of children working collaboratively – to try to solve a problem … some of the points noted here is seen in this short examples / snip it film. </a:t>
            </a:r>
          </a:p>
          <a:p>
            <a:pPr eaLnBrk="1" hangingPunct="1"/>
            <a:endParaRPr lang="en-GB">
              <a:latin typeface="Arial" pitchFamily="-112" charset="0"/>
              <a:ea typeface="ＭＳ Ｐゴシック" pitchFamily="-112" charset="-128"/>
              <a:cs typeface="ＭＳ Ｐゴシック" pitchFamily="-112" charset="-128"/>
            </a:endParaRPr>
          </a:p>
          <a:p>
            <a:pPr eaLnBrk="1" hangingPunct="1"/>
            <a:r>
              <a:rPr lang="en-GB">
                <a:latin typeface="Arial" pitchFamily="-112" charset="0"/>
                <a:ea typeface="ＭＳ Ｐゴシック" pitchFamily="-112" charset="-128"/>
                <a:cs typeface="ＭＳ Ｐゴシック" pitchFamily="-112" charset="-128"/>
              </a:rPr>
              <a:t>Consider is there learning? What is the learning? Provision?   </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endParaRPr lang="en-GB"/>
          </a:p>
          <a:p>
            <a:pPr defTabSz="897707">
              <a:defRPr/>
            </a:pPr>
            <a:r>
              <a:rPr lang="en-US" i="1"/>
              <a:t>Who’s theory does this quote remind us of? …</a:t>
            </a:r>
            <a:endParaRPr lang="en-US"/>
          </a:p>
          <a:p>
            <a:pPr defTabSz="897707">
              <a:defRPr/>
            </a:pPr>
            <a:r>
              <a:rPr lang="en-US"/>
              <a:t>Bruner scaffolding 1:1 constructivism = B practice &amp; C reciprocal 1:1  in the spectrum of teaching styles – which then leads children on to </a:t>
            </a:r>
            <a:r>
              <a:rPr lang="en-US" err="1"/>
              <a:t>Vygostsky</a:t>
            </a:r>
            <a:r>
              <a:rPr lang="en-US"/>
              <a:t> and into the zone of proximal development</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418122711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Interest and ownership by the child – collect definitions collate &amp; </a:t>
            </a:r>
            <a:r>
              <a:rPr lang="en-US" err="1"/>
              <a:t>sgare</a:t>
            </a:r>
            <a:r>
              <a:rPr lang="en-US"/>
              <a:t>!</a:t>
            </a:r>
          </a:p>
          <a:p>
            <a:r>
              <a:rPr lang="en-US"/>
              <a:t>Open</a:t>
            </a:r>
          </a:p>
          <a:p>
            <a:r>
              <a:rPr lang="en-US"/>
              <a:t>The outcome is not made by an adult</a:t>
            </a:r>
          </a:p>
          <a:p>
            <a:r>
              <a:rPr lang="en-US"/>
              <a:t>The play is not controlled by an adult</a:t>
            </a:r>
          </a:p>
          <a:p>
            <a:r>
              <a:rPr lang="en-US"/>
              <a:t>Bruce, T. (2001) Learning Through Play’ 12 features of play. </a:t>
            </a:r>
          </a:p>
          <a:p>
            <a:pPr defTabSz="897707">
              <a:defRPr/>
            </a:pPr>
            <a:r>
              <a:rPr lang="en-GB"/>
              <a:t>Learners actively ‘make meaning’, and their social world is fundamental to this process. </a:t>
            </a:r>
          </a:p>
          <a:p>
            <a:endParaRPr lang="en-US"/>
          </a:p>
          <a:p>
            <a:r>
              <a:rPr lang="en-US" err="1"/>
              <a:t>Diddordeb</a:t>
            </a:r>
            <a:r>
              <a:rPr lang="en-US"/>
              <a:t> a </a:t>
            </a:r>
            <a:r>
              <a:rPr lang="en-US" err="1"/>
              <a:t>pherchnogaeth</a:t>
            </a:r>
            <a:r>
              <a:rPr lang="en-US"/>
              <a:t> </a:t>
            </a:r>
            <a:r>
              <a:rPr lang="en-US" err="1"/>
              <a:t>gan</a:t>
            </a:r>
            <a:r>
              <a:rPr lang="en-US"/>
              <a:t> y </a:t>
            </a:r>
            <a:r>
              <a:rPr lang="en-US" err="1"/>
              <a:t>plentyn</a:t>
            </a:r>
            <a:endParaRPr lang="en-US"/>
          </a:p>
          <a:p>
            <a:r>
              <a:rPr lang="en-US" err="1"/>
              <a:t>Yn</a:t>
            </a:r>
            <a:r>
              <a:rPr lang="en-US"/>
              <a:t> </a:t>
            </a:r>
            <a:r>
              <a:rPr lang="en-US" err="1"/>
              <a:t>agored</a:t>
            </a:r>
            <a:endParaRPr lang="en-US"/>
          </a:p>
          <a:p>
            <a:r>
              <a:rPr lang="en-US" err="1"/>
              <a:t>Nid</a:t>
            </a:r>
            <a:r>
              <a:rPr lang="en-US"/>
              <a:t> </a:t>
            </a:r>
            <a:r>
              <a:rPr lang="en-US" err="1"/>
              <a:t>yw’r</a:t>
            </a:r>
            <a:r>
              <a:rPr lang="en-US"/>
              <a:t> </a:t>
            </a:r>
            <a:r>
              <a:rPr lang="en-US" err="1"/>
              <a:t>bwriad</a:t>
            </a:r>
            <a:r>
              <a:rPr lang="en-US"/>
              <a:t> </a:t>
            </a:r>
            <a:r>
              <a:rPr lang="en-US" err="1"/>
              <a:t>wedi</a:t>
            </a:r>
            <a:r>
              <a:rPr lang="en-US"/>
              <a:t> </a:t>
            </a:r>
            <a:r>
              <a:rPr lang="en-US" err="1"/>
              <a:t>ei</a:t>
            </a:r>
            <a:r>
              <a:rPr lang="en-US"/>
              <a:t> </a:t>
            </a:r>
            <a:r>
              <a:rPr lang="en-US" err="1"/>
              <a:t>osod</a:t>
            </a:r>
            <a:r>
              <a:rPr lang="en-US"/>
              <a:t> </a:t>
            </a:r>
            <a:r>
              <a:rPr lang="en-US" err="1"/>
              <a:t>gan</a:t>
            </a:r>
            <a:r>
              <a:rPr lang="en-US"/>
              <a:t> </a:t>
            </a:r>
            <a:r>
              <a:rPr lang="en-US" err="1"/>
              <a:t>oedolyn</a:t>
            </a:r>
            <a:endParaRPr lang="en-US"/>
          </a:p>
          <a:p>
            <a:r>
              <a:rPr lang="en-US" err="1"/>
              <a:t>Nid</a:t>
            </a:r>
            <a:r>
              <a:rPr lang="en-US"/>
              <a:t> </a:t>
            </a:r>
            <a:r>
              <a:rPr lang="en-US" err="1"/>
              <a:t>yw</a:t>
            </a:r>
            <a:r>
              <a:rPr lang="en-US"/>
              <a:t> </a:t>
            </a:r>
            <a:r>
              <a:rPr lang="en-US" err="1"/>
              <a:t>wedi</a:t>
            </a:r>
            <a:r>
              <a:rPr lang="en-US"/>
              <a:t> </a:t>
            </a:r>
            <a:r>
              <a:rPr lang="en-US" err="1"/>
              <a:t>ei</a:t>
            </a:r>
            <a:r>
              <a:rPr lang="en-US"/>
              <a:t> </a:t>
            </a:r>
            <a:r>
              <a:rPr lang="en-US" err="1"/>
              <a:t>reoli</a:t>
            </a:r>
            <a:r>
              <a:rPr lang="en-US"/>
              <a:t> </a:t>
            </a:r>
            <a:r>
              <a:rPr lang="en-US" err="1"/>
              <a:t>gan</a:t>
            </a:r>
            <a:r>
              <a:rPr lang="en-US"/>
              <a:t> </a:t>
            </a:r>
            <a:r>
              <a:rPr lang="en-US" err="1"/>
              <a:t>oedolyn</a:t>
            </a:r>
            <a:r>
              <a:rPr lang="en-US"/>
              <a:t> (</a:t>
            </a:r>
            <a:r>
              <a:rPr lang="en-US" err="1"/>
              <a:t>ym</a:t>
            </a:r>
            <a:r>
              <a:rPr lang="en-US"/>
              <a:t> </a:t>
            </a:r>
            <a:r>
              <a:rPr lang="en-US" err="1"/>
              <a:t>myd</a:t>
            </a:r>
            <a:r>
              <a:rPr lang="en-US"/>
              <a:t> </a:t>
            </a:r>
            <a:r>
              <a:rPr lang="en-US" err="1"/>
              <a:t>addysg</a:t>
            </a:r>
            <a:r>
              <a:rPr lang="en-US"/>
              <a:t> </a:t>
            </a:r>
            <a:r>
              <a:rPr lang="en-US" err="1"/>
              <a:t>mae’r</a:t>
            </a:r>
            <a:r>
              <a:rPr lang="en-US"/>
              <a:t> </a:t>
            </a:r>
            <a:r>
              <a:rPr lang="en-US" err="1"/>
              <a:t>athrawes</a:t>
            </a:r>
            <a:r>
              <a:rPr lang="en-US"/>
              <a:t> </a:t>
            </a:r>
            <a:r>
              <a:rPr lang="en-US" err="1"/>
              <a:t>yn</a:t>
            </a:r>
            <a:r>
              <a:rPr lang="en-US"/>
              <a:t> </a:t>
            </a:r>
            <a:r>
              <a:rPr lang="en-US" err="1"/>
              <a:t>rheoli</a:t>
            </a:r>
            <a:r>
              <a:rPr lang="en-US"/>
              <a:t>)</a:t>
            </a:r>
          </a:p>
          <a:p>
            <a:r>
              <a:rPr lang="en-US"/>
              <a:t>Bruce, T. (2001) Learning Through Play.’ 12 features of play. </a:t>
            </a:r>
          </a:p>
          <a:p>
            <a:pPr eaLnBrk="1" hangingPunct="1"/>
            <a:r>
              <a:rPr lang="en-US" err="1"/>
              <a:t>Ychwanegwch</a:t>
            </a:r>
            <a:r>
              <a:rPr lang="en-US"/>
              <a:t> at </a:t>
            </a:r>
            <a:r>
              <a:rPr lang="en-US" err="1"/>
              <a:t>eich</a:t>
            </a:r>
            <a:r>
              <a:rPr lang="en-US"/>
              <a:t> </a:t>
            </a:r>
            <a:r>
              <a:rPr lang="en-US" err="1"/>
              <a:t>diffiniad</a:t>
            </a:r>
            <a:r>
              <a:rPr lang="en-US"/>
              <a:t> o </a:t>
            </a:r>
            <a:r>
              <a:rPr lang="en-US" err="1"/>
              <a:t>beth</a:t>
            </a:r>
            <a:r>
              <a:rPr lang="en-US"/>
              <a:t> </a:t>
            </a:r>
            <a:r>
              <a:rPr lang="en-US" err="1"/>
              <a:t>ydy</a:t>
            </a:r>
            <a:r>
              <a:rPr lang="en-US"/>
              <a:t> ‘</a:t>
            </a:r>
            <a:r>
              <a:rPr lang="en-US" err="1"/>
              <a:t>chwarae</a:t>
            </a:r>
            <a:r>
              <a:rPr lang="en-US"/>
              <a:t>’ </a:t>
            </a:r>
          </a:p>
          <a:p>
            <a:pPr eaLnBrk="1" hangingPunct="1"/>
            <a:r>
              <a:rPr lang="en-US"/>
              <a:t>a…</a:t>
            </a:r>
          </a:p>
          <a:p>
            <a:pPr eaLnBrk="1" hangingPunct="1"/>
            <a:r>
              <a:rPr lang="en-US" err="1"/>
              <a:t>Rhannwch</a:t>
            </a:r>
            <a:r>
              <a:rPr lang="en-US"/>
              <a:t> </a:t>
            </a:r>
            <a:r>
              <a:rPr lang="en-US" err="1"/>
              <a:t>gydag</a:t>
            </a:r>
            <a:r>
              <a:rPr lang="en-US"/>
              <a:t> un </a:t>
            </a:r>
            <a:r>
              <a:rPr lang="en-US" err="1"/>
              <a:t>arall</a:t>
            </a:r>
            <a:endParaRPr lang="en-US"/>
          </a:p>
          <a:p>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49</a:t>
            </a:fld>
            <a:endParaRPr lang="en-US" altLang="en-US"/>
          </a:p>
        </p:txBody>
      </p:sp>
    </p:spTree>
    <p:extLst>
      <p:ext uri="{BB962C8B-B14F-4D97-AF65-F5344CB8AC3E}">
        <p14:creationId xmlns:p14="http://schemas.microsoft.com/office/powerpoint/2010/main" val="22855115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85588">
              <a:defRPr/>
            </a:pPr>
            <a:r>
              <a:rPr lang="en-GB"/>
              <a:t>Broadhead (2006:2) suggests that the more cooperative children’s play is, the more they are likely to connect with other children and understand their knowledge along with a ‘deeply fulfilling emotional engagement with the world around them.’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50</a:t>
            </a:fld>
            <a:endParaRPr lang="en-US" altLang="en-US"/>
          </a:p>
        </p:txBody>
      </p:sp>
    </p:spTree>
    <p:extLst>
      <p:ext uri="{BB962C8B-B14F-4D97-AF65-F5344CB8AC3E}">
        <p14:creationId xmlns:p14="http://schemas.microsoft.com/office/powerpoint/2010/main" val="29040188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a:t>
            </a:r>
            <a:r>
              <a:rPr lang="en-US" baseline="0"/>
              <a:t> welsh government drew on best practice from around the world when it developed the Foundation Phase. From Reggio child </a:t>
            </a:r>
            <a:r>
              <a:rPr lang="en-US" baseline="0" err="1"/>
              <a:t>centred</a:t>
            </a:r>
            <a:r>
              <a:rPr lang="en-US" baseline="0"/>
              <a:t>, pupils lead the learning, highly creative and allows children to lead their learning.  </a:t>
            </a:r>
            <a:r>
              <a:rPr lang="en-US" baseline="0" err="1"/>
              <a:t>Te</a:t>
            </a:r>
            <a:r>
              <a:rPr lang="en-US" baseline="0"/>
              <a:t> </a:t>
            </a:r>
            <a:r>
              <a:rPr lang="en-US" baseline="0" err="1"/>
              <a:t>Whariki</a:t>
            </a:r>
            <a:r>
              <a:rPr lang="en-US" baseline="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a:latin typeface="Arial"/>
                <a:ea typeface="MS PGothic"/>
                <a:cs typeface="Arial"/>
              </a:rPr>
              <a:t>Outdoor focus from Scandanavia with approaches such as forest schools.</a:t>
            </a:r>
            <a:endParaRPr lang="en-US">
              <a:latin typeface="Arial"/>
              <a:ea typeface="MS PGothic"/>
              <a:cs typeface="Arial"/>
            </a:endParaRPr>
          </a:p>
          <a:p>
            <a:endParaRPr lang="en-US">
              <a:latin typeface="Arial"/>
              <a:ea typeface="MS PGothic"/>
              <a:cs typeface="Arial"/>
            </a:endParaRPr>
          </a:p>
          <a:p>
            <a:r>
              <a:rPr lang="en-US">
                <a:latin typeface="Arial"/>
                <a:ea typeface="MS PGothic"/>
                <a:cs typeface="Arial"/>
              </a:rPr>
              <a:t>Achieving</a:t>
            </a:r>
          </a:p>
          <a:p>
            <a:r>
              <a:rPr lang="en-US">
                <a:latin typeface="Arial"/>
                <a:ea typeface="MS PGothic"/>
                <a:cs typeface="Arial"/>
              </a:rPr>
              <a:t>Failing</a:t>
            </a:r>
          </a:p>
          <a:p>
            <a:r>
              <a:rPr lang="en-US">
                <a:latin typeface="Arial"/>
                <a:ea typeface="MS PGothic"/>
                <a:cs typeface="Arial"/>
              </a:rPr>
              <a:t>Investigating</a:t>
            </a:r>
          </a:p>
          <a:p>
            <a:r>
              <a:rPr lang="en-US">
                <a:latin typeface="Arial"/>
                <a:ea typeface="MS PGothic"/>
                <a:cs typeface="Arial"/>
              </a:rPr>
              <a:t>Repeating</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5325065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239245" indent="-36790391"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48853" eaLnBrk="0" fontAlgn="base" hangingPunct="0">
              <a:spcBef>
                <a:spcPct val="0"/>
              </a:spcBef>
              <a:spcAft>
                <a:spcPct val="0"/>
              </a:spcAft>
              <a:defRPr sz="2400">
                <a:solidFill>
                  <a:schemeClr val="tx1"/>
                </a:solidFill>
                <a:latin typeface="Arial" charset="0"/>
                <a:ea typeface="ＭＳ Ｐゴシック" charset="-128"/>
              </a:defRPr>
            </a:lvl6pPr>
            <a:lvl7pPr marL="897707" eaLnBrk="0" fontAlgn="base" hangingPunct="0">
              <a:spcBef>
                <a:spcPct val="0"/>
              </a:spcBef>
              <a:spcAft>
                <a:spcPct val="0"/>
              </a:spcAft>
              <a:defRPr sz="2400">
                <a:solidFill>
                  <a:schemeClr val="tx1"/>
                </a:solidFill>
                <a:latin typeface="Arial" charset="0"/>
                <a:ea typeface="ＭＳ Ｐゴシック" charset="-128"/>
              </a:defRPr>
            </a:lvl7pPr>
            <a:lvl8pPr marL="1346560" eaLnBrk="0" fontAlgn="base" hangingPunct="0">
              <a:spcBef>
                <a:spcPct val="0"/>
              </a:spcBef>
              <a:spcAft>
                <a:spcPct val="0"/>
              </a:spcAft>
              <a:defRPr sz="2400">
                <a:solidFill>
                  <a:schemeClr val="tx1"/>
                </a:solidFill>
                <a:latin typeface="Arial" charset="0"/>
                <a:ea typeface="ＭＳ Ｐゴシック" charset="-128"/>
              </a:defRPr>
            </a:lvl8pPr>
            <a:lvl9pPr marL="1795414"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52</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xmlns:mv="urn:schemas-microsoft-com:mac:vml" xmlns:mc="http://schemas.openxmlformats.org/markup-compatibility/2006" val="1"/>
            </a:ext>
          </a:extLst>
        </p:spPr>
        <p:txBody>
          <a:bodyPr/>
          <a:lstStyle/>
          <a:p>
            <a:pPr eaLnBrk="1" hangingPunct="1"/>
            <a:r>
              <a:rPr lang="en-US" altLang="en-US"/>
              <a:t>&amp; these are the attributes or areas / skills / </a:t>
            </a:r>
            <a:r>
              <a:rPr lang="en-US" altLang="en-US" err="1"/>
              <a:t>nodweddion</a:t>
            </a:r>
            <a:r>
              <a:rPr lang="en-US" altLang="en-US"/>
              <a:t> of what you get in you are involved with meaningful engaging play – that </a:t>
            </a:r>
            <a:r>
              <a:rPr lang="en-US" altLang="en-US" err="1"/>
              <a:t>provockes</a:t>
            </a:r>
            <a:r>
              <a:rPr lang="en-US" altLang="en-US"/>
              <a:t> you physically and mentally to engage in think. </a:t>
            </a:r>
          </a:p>
        </p:txBody>
      </p:sp>
    </p:spTree>
    <p:extLst>
      <p:ext uri="{BB962C8B-B14F-4D97-AF65-F5344CB8AC3E}">
        <p14:creationId xmlns:p14="http://schemas.microsoft.com/office/powerpoint/2010/main" val="135877484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t>To develop k</a:t>
            </a:r>
            <a:r>
              <a:rPr lang="en-GB" err="1"/>
              <a:t>nowledge</a:t>
            </a:r>
            <a:r>
              <a:rPr lang="en-GB"/>
              <a:t> and understanding of how play is perceived as an important aspect to learning in Foundation Learning age </a:t>
            </a:r>
          </a:p>
          <a:p>
            <a:pPr eaLnBrk="1" hangingPunct="1"/>
            <a:endParaRPr lang="en-GB"/>
          </a:p>
          <a:p>
            <a:pPr eaLnBrk="1" hangingPunct="1"/>
            <a:r>
              <a:rPr lang="en-GB"/>
              <a:t>Also remind – who are the various educational theorists that consider play an important aspect to learning.</a:t>
            </a:r>
          </a:p>
          <a:p>
            <a:pPr defTabSz="897707" eaLnBrk="1" hangingPunct="1">
              <a:defRPr/>
            </a:pPr>
            <a:endParaRPr lang="en-US"/>
          </a:p>
          <a:p>
            <a:pPr defTabSz="897707" eaLnBrk="1" hangingPunct="1">
              <a:defRPr/>
            </a:pPr>
            <a:r>
              <a:rPr lang="en-US"/>
              <a:t>Learners may be ‘behaviorally active’ but not ‘cognitively active’ … what are your thoughts?</a:t>
            </a:r>
          </a:p>
          <a:p>
            <a:pPr eaLnBrk="1" hangingPunct="1"/>
            <a:endParaRPr lang="en-US"/>
          </a:p>
          <a:p>
            <a:pPr eaLnBrk="1" hangingPunct="1"/>
            <a:r>
              <a:rPr lang="en-US"/>
              <a:t>To create summary of how children learn.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53</a:t>
            </a:fld>
            <a:endParaRPr lang="en-US" altLang="en-US"/>
          </a:p>
        </p:txBody>
      </p:sp>
    </p:spTree>
    <p:extLst>
      <p:ext uri="{BB962C8B-B14F-4D97-AF65-F5344CB8AC3E}">
        <p14:creationId xmlns:p14="http://schemas.microsoft.com/office/powerpoint/2010/main" val="32554897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07">
              <a:defRPr/>
            </a:pPr>
            <a:r>
              <a:rPr lang="en-GB"/>
              <a:t>When you’ll be the ‘teacher’ Can you remember and use range of teaching styles promoted via …. Consider how effective different approaches were to the activity you were leading.</a:t>
            </a:r>
          </a:p>
          <a:p>
            <a:endParaRPr lang="en-US"/>
          </a:p>
          <a:p>
            <a:r>
              <a:rPr lang="en-GB" err="1"/>
              <a:t>Ydych</a:t>
            </a:r>
            <a:r>
              <a:rPr lang="en-GB"/>
              <a:t> </a:t>
            </a:r>
            <a:r>
              <a:rPr lang="en-GB" err="1"/>
              <a:t>chi’n</a:t>
            </a:r>
            <a:r>
              <a:rPr lang="en-GB"/>
              <a:t> </a:t>
            </a:r>
            <a:r>
              <a:rPr lang="en-GB" err="1"/>
              <a:t>gallu</a:t>
            </a:r>
            <a:r>
              <a:rPr lang="en-GB"/>
              <a:t> </a:t>
            </a:r>
            <a:r>
              <a:rPr lang="en-GB" err="1"/>
              <a:t>adnabod</a:t>
            </a:r>
            <a:r>
              <a:rPr lang="en-GB"/>
              <a:t> pa </a:t>
            </a:r>
            <a:r>
              <a:rPr lang="en-GB" err="1"/>
              <a:t>ddulliau</a:t>
            </a:r>
            <a:r>
              <a:rPr lang="en-GB"/>
              <a:t> </a:t>
            </a:r>
            <a:r>
              <a:rPr lang="en-GB" err="1"/>
              <a:t>roeddech</a:t>
            </a:r>
            <a:r>
              <a:rPr lang="en-GB"/>
              <a:t> </a:t>
            </a:r>
            <a:r>
              <a:rPr lang="en-GB" err="1"/>
              <a:t>wedi</a:t>
            </a:r>
            <a:r>
              <a:rPr lang="en-GB"/>
              <a:t> </a:t>
            </a:r>
            <a:r>
              <a:rPr lang="en-GB" err="1"/>
              <a:t>defnyddio</a:t>
            </a:r>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56</a:t>
            </a:fld>
            <a:endParaRPr lang="en-US" altLang="en-US"/>
          </a:p>
        </p:txBody>
      </p:sp>
    </p:spTree>
    <p:extLst>
      <p:ext uri="{BB962C8B-B14F-4D97-AF65-F5344CB8AC3E}">
        <p14:creationId xmlns:p14="http://schemas.microsoft.com/office/powerpoint/2010/main" val="12944615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endParaRPr lang="en-US"/>
          </a:p>
          <a:p>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57</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constructivism – group work / problem solving / collaboration / sharing and adapting ideas / feel ‘ownership’ of task outcome. Engagement is high – concentration </a:t>
            </a:r>
          </a:p>
          <a:p>
            <a:endParaRPr lang="en-US"/>
          </a:p>
          <a:p>
            <a:r>
              <a:rPr lang="en-US"/>
              <a:t>What may not have prominence is – high quality of skills / techniques / methods </a:t>
            </a:r>
          </a:p>
          <a:p>
            <a:endParaRPr lang="en-US"/>
          </a:p>
          <a:p>
            <a:r>
              <a:rPr lang="en-US"/>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58</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Think of an activity that you can do well i.e. surfing, caving, horse riding, abseiling, mountain climbing, kayaking, coasteering, mountain biking, swimming, cycling …</a:t>
            </a:r>
          </a:p>
          <a:p>
            <a:r>
              <a:rPr lang="en-US"/>
              <a:t>(</a:t>
            </a:r>
            <a:r>
              <a:rPr lang="en-US" err="1"/>
              <a:t>i</a:t>
            </a:r>
            <a:r>
              <a:rPr lang="en-US"/>
              <a:t>) imagine that you see someone having a go at one of these. </a:t>
            </a:r>
          </a:p>
          <a:p>
            <a:r>
              <a:rPr lang="en-US"/>
              <a:t>(ii) What if you saw they were having some difficulty with a specific skill within the activity (choose one)</a:t>
            </a:r>
          </a:p>
          <a:p>
            <a:r>
              <a:rPr lang="en-US"/>
              <a:t>(iii)How would support someone else to learn the skill/ technique needed – scaffolding - to enable the person to make progress? </a:t>
            </a:r>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59</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Constructivism </a:t>
            </a:r>
          </a:p>
          <a:p>
            <a:pPr eaLnBrk="1" hangingPunct="1"/>
            <a:r>
              <a:rPr lang="en-GB"/>
              <a:t>Individual engagement with his/her surroundings</a:t>
            </a:r>
          </a:p>
          <a:p>
            <a:pPr eaLnBrk="1" hangingPunct="1"/>
            <a:endParaRPr lang="en-GB"/>
          </a:p>
          <a:p>
            <a:pPr eaLnBrk="1" hangingPunct="1"/>
            <a:r>
              <a:rPr lang="en-GB"/>
              <a:t>The child in the cot, the sand pit, on the beach, in the bath…. exploring teething rings, keys toys – mouthing, touching, grasping, then onto pouring, making bubbles, emptying, filling ….</a:t>
            </a:r>
          </a:p>
          <a:p>
            <a:pPr eaLnBrk="1" hangingPunct="1"/>
            <a:endParaRPr lang="en-GB"/>
          </a:p>
          <a:p>
            <a:r>
              <a:rPr lang="en-GB"/>
              <a:t>Remember : Bruner's interest in the process of how children form concepts led him to extend Piaget and Vygotsky's thinking.  He believed that learning is initiated and enhanced by a ‘more knowledgeable other’ through scaffolding e.g. guiding, prompting, discussing, questioning and providing stimulus materials </a:t>
            </a:r>
          </a:p>
          <a:p>
            <a:pPr eaLnBrk="1" hangingPunct="1"/>
            <a:endParaRPr lang="en-GB"/>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60</a:t>
            </a:fld>
            <a:endParaRPr lang="en-US" altLang="en-US"/>
          </a:p>
        </p:txBody>
      </p:sp>
    </p:spTree>
    <p:extLst>
      <p:ext uri="{BB962C8B-B14F-4D97-AF65-F5344CB8AC3E}">
        <p14:creationId xmlns:p14="http://schemas.microsoft.com/office/powerpoint/2010/main" val="169087780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Physical developments / Fundamental Movement Skills / Social interactions</a:t>
            </a:r>
          </a:p>
          <a:p>
            <a:r>
              <a:rPr lang="en-US"/>
              <a:t>Individual curriculum - own pace and skill </a:t>
            </a:r>
          </a:p>
          <a:p>
            <a:endParaRPr lang="en-US"/>
          </a:p>
          <a:p>
            <a:r>
              <a:rPr lang="en-US"/>
              <a:t>The links that movement has on the brain – the impact that this has i.e. on overall competence because you practice a skill / movement </a:t>
            </a:r>
            <a:r>
              <a:rPr lang="en-US" err="1"/>
              <a:t>etc</a:t>
            </a:r>
            <a:r>
              <a:rPr lang="en-US"/>
              <a:t> you become stronger and more confident</a:t>
            </a:r>
          </a:p>
          <a:p>
            <a:endParaRPr lang="en-US"/>
          </a:p>
          <a:p>
            <a:r>
              <a:rPr lang="en-US"/>
              <a:t>Lets give this theory a go!!!</a:t>
            </a:r>
          </a:p>
          <a:p>
            <a:pPr defTabSz="897707">
              <a:defRPr/>
            </a:pPr>
            <a:r>
              <a:rPr lang="en-US"/>
              <a:t>Walking/ running /galloping / skipping / jumping – landing / balances different shapes</a:t>
            </a:r>
          </a:p>
          <a:p>
            <a:r>
              <a:rPr lang="en-US"/>
              <a:t>With your partner create a sequence of movements that include (</a:t>
            </a:r>
            <a:r>
              <a:rPr lang="en-US" err="1"/>
              <a:t>i</a:t>
            </a:r>
            <a:r>
              <a:rPr lang="en-US"/>
              <a:t>)mirroring, (ii)moving away from, (iii)cannon and (iv)opposite movements. </a:t>
            </a:r>
          </a:p>
          <a:p>
            <a:r>
              <a:rPr lang="en-US"/>
              <a:t>Can you also vary the speed?</a:t>
            </a:r>
          </a:p>
          <a:p>
            <a:endParaRPr lang="en-US"/>
          </a:p>
          <a:p>
            <a:r>
              <a:rPr lang="en-US"/>
              <a:t>Think of an activity that you can do well i.e. surfing, caving, horse riding, abseiling, mountain climbing, kayaking, coasteering, mountain biking, swimming, cycling …</a:t>
            </a:r>
          </a:p>
          <a:p>
            <a:r>
              <a:rPr lang="en-US"/>
              <a:t>(</a:t>
            </a:r>
            <a:r>
              <a:rPr lang="en-US" err="1"/>
              <a:t>i</a:t>
            </a:r>
            <a:r>
              <a:rPr lang="en-US"/>
              <a:t>) imagine that you see someone having a go at one of these. </a:t>
            </a:r>
          </a:p>
          <a:p>
            <a:r>
              <a:rPr lang="en-US"/>
              <a:t>(ii) What if you saw they were having some difficulty with a specific skill within the activity (choose one)</a:t>
            </a:r>
          </a:p>
          <a:p>
            <a:r>
              <a:rPr lang="en-US"/>
              <a:t>(iii)How would support someone else to learn the skill/ technique needed – scaffolding - to enable the person to make progress? </a:t>
            </a:r>
          </a:p>
          <a:p>
            <a:endParaRPr lang="en-US"/>
          </a:p>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61</a:t>
            </a:fld>
            <a:endParaRPr lang="en-US" altLang="en-US"/>
          </a:p>
        </p:txBody>
      </p:sp>
    </p:spTree>
    <p:extLst>
      <p:ext uri="{BB962C8B-B14F-4D97-AF65-F5344CB8AC3E}">
        <p14:creationId xmlns:p14="http://schemas.microsoft.com/office/powerpoint/2010/main" val="16835892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8E75FCF-2F94-4C25-8F35-0531D56975C4}" type="slidenum">
              <a:rPr lang="en-GB" altLang="en-US"/>
              <a:pPr>
                <a:defRPr/>
              </a:pPr>
              <a:t>‹#›</a:t>
            </a:fld>
            <a:endParaRPr lang="en-GB" altLang="en-US"/>
          </a:p>
        </p:txBody>
      </p:sp>
    </p:spTree>
    <p:extLst>
      <p:ext uri="{BB962C8B-B14F-4D97-AF65-F5344CB8AC3E}">
        <p14:creationId xmlns:p14="http://schemas.microsoft.com/office/powerpoint/2010/main" val="3090491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61340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88223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 id="2147483807" r:id="rId13"/>
    <p:sldLayoutId id="2147483808" r:id="rId14"/>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customXml" Target="../ink/ink1.xml"/><Relationship Id="rId7" Type="http://schemas.openxmlformats.org/officeDocument/2006/relationships/image" Target="../media/image19.png"/><Relationship Id="rId12"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customXml" Target="../ink/ink2.xml"/><Relationship Id="rId10" Type="http://schemas.openxmlformats.org/officeDocument/2006/relationships/image" Target="../media/image22.png"/><Relationship Id="rId4" Type="http://schemas.openxmlformats.org/officeDocument/2006/relationships/image" Target="../media/image17.png"/><Relationship Id="rId9"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1.jpeg"/><Relationship Id="rId7"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12.png"/><Relationship Id="rId9"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2.jpe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51.jpeg"/><Relationship Id="rId5" Type="http://schemas.openxmlformats.org/officeDocument/2006/relationships/image" Target="../media/image38.png"/><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56.jpeg"/><Relationship Id="rId4" Type="http://schemas.openxmlformats.org/officeDocument/2006/relationships/image" Target="../media/image55.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59.tiff"/><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366366" y="92969"/>
            <a:ext cx="8229600" cy="1143000"/>
          </a:xfrm>
        </p:spPr>
        <p:txBody>
          <a:bodyPr/>
          <a:lstStyle/>
          <a:p>
            <a:r>
              <a:rPr lang="en-US" b="1">
                <a:solidFill>
                  <a:schemeClr val="accent5">
                    <a:lumMod val="75000"/>
                  </a:schemeClr>
                </a:solidFill>
              </a:rPr>
              <a:t>Ail </a:t>
            </a:r>
            <a:r>
              <a:rPr lang="en-US" b="1" err="1">
                <a:solidFill>
                  <a:schemeClr val="accent5">
                    <a:lumMod val="75000"/>
                  </a:schemeClr>
                </a:solidFill>
              </a:rPr>
              <a:t>ymweld</a:t>
            </a:r>
            <a:r>
              <a:rPr lang="en-US" b="1">
                <a:solidFill>
                  <a:schemeClr val="accent5">
                    <a:lumMod val="75000"/>
                  </a:schemeClr>
                </a:solidFill>
              </a:rPr>
              <a:t> / 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102844" y="1235828"/>
            <a:ext cx="3932741" cy="3917032"/>
          </a:xfrm>
        </p:spPr>
        <p:txBody>
          <a:bodyPr/>
          <a:lstStyle/>
          <a:p>
            <a:pPr marL="0" indent="0">
              <a:buNone/>
            </a:pPr>
            <a:r>
              <a:rPr lang="en-US" sz="2800"/>
              <a:t>International influences:</a:t>
            </a:r>
          </a:p>
          <a:p>
            <a:r>
              <a:rPr lang="en-US" sz="2800"/>
              <a:t>High Scope – USA by Dr Weikart</a:t>
            </a:r>
          </a:p>
          <a:p>
            <a:r>
              <a:rPr lang="en-US" sz="2800"/>
              <a:t>Reggio Emelia – Italy</a:t>
            </a:r>
          </a:p>
          <a:p>
            <a:r>
              <a:rPr lang="en-US" sz="2800"/>
              <a:t>Forest School – Denmark</a:t>
            </a:r>
          </a:p>
          <a:p>
            <a:r>
              <a:rPr lang="en-US" sz="2800" err="1"/>
              <a:t>Te</a:t>
            </a:r>
            <a:r>
              <a:rPr lang="en-US" sz="2800"/>
              <a:t> </a:t>
            </a:r>
            <a:r>
              <a:rPr lang="en-US" sz="2800" err="1"/>
              <a:t>Whariki</a:t>
            </a:r>
            <a:r>
              <a:rPr lang="en-US" sz="2800"/>
              <a:t> -Aoteroa</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259137" y="1325131"/>
            <a:ext cx="4637683"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None/>
            </a:pPr>
            <a:r>
              <a:rPr lang="en-US" sz="2800"/>
              <a:t>Some key messages: </a:t>
            </a:r>
          </a:p>
          <a:p>
            <a:pPr eaLnBrk="1" hangingPunct="1"/>
            <a:r>
              <a:rPr lang="en-US" sz="2800"/>
              <a:t>Belonging</a:t>
            </a:r>
          </a:p>
          <a:p>
            <a:pPr eaLnBrk="1" hangingPunct="1"/>
            <a:r>
              <a:rPr lang="en-US" sz="2800"/>
              <a:t>Outdoor environment </a:t>
            </a:r>
          </a:p>
          <a:p>
            <a:pPr eaLnBrk="1" hangingPunct="1"/>
            <a:r>
              <a:rPr lang="en-US" sz="2800"/>
              <a:t>Provide independent learning opportunities</a:t>
            </a:r>
          </a:p>
          <a:p>
            <a:pPr eaLnBrk="1" hangingPunct="1"/>
            <a:r>
              <a:rPr lang="en-US" sz="2800"/>
              <a:t>Considerable thought to the physical environment.</a:t>
            </a:r>
          </a:p>
          <a:p>
            <a:pPr eaLnBrk="1" hangingPunct="1"/>
            <a:r>
              <a:rPr lang="en-US" sz="2800"/>
              <a:t>Play &amp; raising confidence is critical.</a:t>
            </a:r>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400" b="1" err="1"/>
              <a:t>Dysgu</a:t>
            </a:r>
            <a:r>
              <a:rPr lang="en-US" sz="3400" b="1"/>
              <a:t> Sylfaen / Foundation Learning</a:t>
            </a:r>
          </a:p>
        </p:txBody>
      </p:sp>
      <p:sp>
        <p:nvSpPr>
          <p:cNvPr id="3" name="Content Placeholder 2"/>
          <p:cNvSpPr>
            <a:spLocks noGrp="1"/>
          </p:cNvSpPr>
          <p:nvPr>
            <p:ph sz="half" idx="1"/>
          </p:nvPr>
        </p:nvSpPr>
        <p:spPr>
          <a:xfrm>
            <a:off x="179512" y="1196752"/>
            <a:ext cx="4038600" cy="4414258"/>
          </a:xfrm>
        </p:spPr>
        <p:txBody>
          <a:bodyPr/>
          <a:lstStyle/>
          <a:p>
            <a:r>
              <a:rPr lang="en-US" sz="2200" err="1"/>
              <a:t>Cwricwlwm</a:t>
            </a:r>
            <a:r>
              <a:rPr lang="en-US" sz="2200"/>
              <a:t> </a:t>
            </a:r>
            <a:r>
              <a:rPr lang="en-US" sz="2200" err="1"/>
              <a:t>i</a:t>
            </a:r>
            <a:r>
              <a:rPr lang="en-US" sz="2200"/>
              <a:t> </a:t>
            </a:r>
            <a:r>
              <a:rPr lang="en-US" sz="2200" err="1"/>
              <a:t>blant</a:t>
            </a:r>
            <a:r>
              <a:rPr lang="en-US" sz="2200"/>
              <a:t> 3 – 7 </a:t>
            </a:r>
            <a:r>
              <a:rPr lang="en-US" sz="2200" err="1"/>
              <a:t>oed</a:t>
            </a:r>
            <a:r>
              <a:rPr lang="en-US" sz="2200"/>
              <a:t> (a </a:t>
            </a:r>
            <a:r>
              <a:rPr lang="en-US" sz="2200" err="1"/>
              <a:t>thu</a:t>
            </a:r>
            <a:r>
              <a:rPr lang="en-US" sz="2200"/>
              <a:t> </a:t>
            </a:r>
            <a:r>
              <a:rPr lang="en-US" sz="2200" err="1"/>
              <a:t>hwnt</a:t>
            </a:r>
            <a:r>
              <a:rPr lang="en-US" sz="2200"/>
              <a:t>)</a:t>
            </a:r>
          </a:p>
          <a:p>
            <a:r>
              <a:rPr lang="en-US" sz="2200" err="1"/>
              <a:t>Cwricwlwm</a:t>
            </a:r>
            <a:r>
              <a:rPr lang="en-US" sz="2200"/>
              <a:t> </a:t>
            </a:r>
            <a:r>
              <a:rPr lang="en-US" sz="2200" err="1"/>
              <a:t>seiliedig</a:t>
            </a:r>
            <a:r>
              <a:rPr lang="en-US" sz="2200"/>
              <a:t> </a:t>
            </a:r>
            <a:r>
              <a:rPr lang="en-US" sz="2200" err="1"/>
              <a:t>ar</a:t>
            </a:r>
            <a:r>
              <a:rPr lang="en-US" sz="2200"/>
              <a:t> </a:t>
            </a:r>
            <a:r>
              <a:rPr lang="en-US" sz="2200" err="1"/>
              <a:t>chwarae</a:t>
            </a:r>
            <a:endParaRPr lang="en-US" sz="2200"/>
          </a:p>
          <a:p>
            <a:r>
              <a:rPr lang="en-US" sz="2200" err="1"/>
              <a:t>Pedwar</a:t>
            </a:r>
            <a:r>
              <a:rPr lang="en-US" sz="2200"/>
              <a:t> </a:t>
            </a:r>
            <a:r>
              <a:rPr lang="en-US" sz="2200" err="1"/>
              <a:t>Pwrpas</a:t>
            </a:r>
            <a:r>
              <a:rPr lang="en-US" sz="2200"/>
              <a:t> &amp; </a:t>
            </a:r>
            <a:r>
              <a:rPr lang="en-US" sz="2200" err="1"/>
              <a:t>Chwech</a:t>
            </a:r>
            <a:r>
              <a:rPr lang="en-US" sz="2200"/>
              <a:t> </a:t>
            </a:r>
            <a:r>
              <a:rPr lang="en-US" sz="2200" err="1"/>
              <a:t>Profiadau</a:t>
            </a:r>
            <a:r>
              <a:rPr lang="en-US" sz="2200"/>
              <a:t> </a:t>
            </a:r>
            <a:r>
              <a:rPr lang="en-US" sz="2200" err="1"/>
              <a:t>Dysgu</a:t>
            </a:r>
            <a:r>
              <a:rPr lang="en-US" sz="2200"/>
              <a:t> (dim </a:t>
            </a:r>
            <a:r>
              <a:rPr lang="en-US" sz="2200" err="1"/>
              <a:t>pynciau</a:t>
            </a:r>
            <a:r>
              <a:rPr lang="en-US" sz="2200"/>
              <a:t> </a:t>
            </a:r>
            <a:r>
              <a:rPr lang="en-US" sz="2200" err="1"/>
              <a:t>traddodiadol</a:t>
            </a:r>
            <a:r>
              <a:rPr lang="en-US" sz="2200"/>
              <a:t>)</a:t>
            </a:r>
          </a:p>
          <a:p>
            <a:r>
              <a:rPr lang="en-US" sz="2200" err="1"/>
              <a:t>Plentyn</a:t>
            </a:r>
            <a:r>
              <a:rPr lang="en-US" sz="2200"/>
              <a:t> </a:t>
            </a:r>
            <a:r>
              <a:rPr lang="en-US" sz="2200" err="1"/>
              <a:t>yn</a:t>
            </a:r>
            <a:r>
              <a:rPr lang="en-US" sz="2200"/>
              <a:t> </a:t>
            </a:r>
            <a:r>
              <a:rPr lang="en-US" sz="2200" err="1"/>
              <a:t>ganolog</a:t>
            </a:r>
            <a:r>
              <a:rPr lang="en-US" sz="2200"/>
              <a:t> </a:t>
            </a:r>
            <a:r>
              <a:rPr lang="en-US" sz="2200" err="1"/>
              <a:t>i’r</a:t>
            </a:r>
            <a:r>
              <a:rPr lang="en-US" sz="2200"/>
              <a:t> </a:t>
            </a:r>
            <a:r>
              <a:rPr lang="en-US" sz="2200" err="1"/>
              <a:t>dysgu</a:t>
            </a:r>
            <a:endParaRPr lang="en-US" sz="2200"/>
          </a:p>
          <a:p>
            <a:r>
              <a:rPr lang="en-US" sz="2200" err="1"/>
              <a:t>Ardal</a:t>
            </a:r>
            <a:r>
              <a:rPr lang="en-US" sz="2200"/>
              <a:t> </a:t>
            </a:r>
            <a:r>
              <a:rPr lang="en-US" sz="2200" err="1"/>
              <a:t>tu</a:t>
            </a:r>
            <a:r>
              <a:rPr lang="en-US" sz="2200"/>
              <a:t> </a:t>
            </a:r>
            <a:r>
              <a:rPr lang="en-US" sz="2200" err="1"/>
              <a:t>allan</a:t>
            </a:r>
            <a:r>
              <a:rPr lang="en-US" sz="2200"/>
              <a:t> </a:t>
            </a:r>
            <a:r>
              <a:rPr lang="en-US" sz="2200" err="1"/>
              <a:t>yn</a:t>
            </a:r>
            <a:r>
              <a:rPr lang="en-US" sz="2200"/>
              <a:t> </a:t>
            </a:r>
            <a:r>
              <a:rPr lang="en-US" sz="2200" err="1"/>
              <a:t>allweddol</a:t>
            </a:r>
            <a:r>
              <a:rPr lang="en-US" sz="2200"/>
              <a:t> </a:t>
            </a:r>
            <a:r>
              <a:rPr lang="en-US" sz="2200" err="1"/>
              <a:t>i</a:t>
            </a:r>
            <a:r>
              <a:rPr lang="en-US" sz="2200"/>
              <a:t> </a:t>
            </a:r>
            <a:r>
              <a:rPr lang="en-US" sz="2200" err="1"/>
              <a:t>ddysgu</a:t>
            </a:r>
            <a:r>
              <a:rPr lang="en-US" sz="2200"/>
              <a:t> </a:t>
            </a:r>
            <a:r>
              <a:rPr lang="en-US" sz="2200" err="1"/>
              <a:t>effeithiol</a:t>
            </a:r>
            <a:r>
              <a:rPr lang="en-US" sz="2200"/>
              <a:t>.</a:t>
            </a:r>
          </a:p>
        </p:txBody>
      </p:sp>
      <p:sp>
        <p:nvSpPr>
          <p:cNvPr id="4" name="Content Placeholder 3"/>
          <p:cNvSpPr>
            <a:spLocks noGrp="1"/>
          </p:cNvSpPr>
          <p:nvPr>
            <p:ph sz="half" idx="2"/>
          </p:nvPr>
        </p:nvSpPr>
        <p:spPr>
          <a:xfrm>
            <a:off x="4925888" y="1196752"/>
            <a:ext cx="4038600" cy="4414258"/>
          </a:xfrm>
        </p:spPr>
        <p:txBody>
          <a:bodyPr/>
          <a:lstStyle/>
          <a:p>
            <a:r>
              <a:rPr lang="en-US" sz="2200"/>
              <a:t>Curriculum for children aged 3 – 7yrs old (&amp; beyond)</a:t>
            </a:r>
          </a:p>
          <a:p>
            <a:r>
              <a:rPr lang="en-US" sz="2200"/>
              <a:t>Play based curriculum</a:t>
            </a:r>
          </a:p>
          <a:p>
            <a:r>
              <a:rPr lang="en-US" sz="2200"/>
              <a:t>Four Purposes &amp; Six Learning Experiences (no subjects in the traditional sense). </a:t>
            </a:r>
          </a:p>
          <a:p>
            <a:r>
              <a:rPr lang="en-US" sz="2200"/>
              <a:t>Child-centered learning</a:t>
            </a:r>
          </a:p>
          <a:p>
            <a:r>
              <a:rPr lang="en-US" sz="2200"/>
              <a:t>The outdoors central to the learning.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err="1"/>
              <a:t>Dylanwad</a:t>
            </a:r>
            <a:r>
              <a:rPr lang="en-US"/>
              <a:t> </a:t>
            </a:r>
            <a:r>
              <a:rPr lang="en-US" err="1"/>
              <a:t>Damcanieithwyr</a:t>
            </a:r>
            <a:br>
              <a:rPr lang="en-US"/>
            </a:br>
            <a:r>
              <a:rPr lang="en-US"/>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chor="t">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a:solidFill>
                  <a:schemeClr val="tx1">
                    <a:lumMod val="65000"/>
                    <a:lumOff val="35000"/>
                  </a:schemeClr>
                </a:solidFill>
                <a:latin typeface="Al Nile" pitchFamily="2" charset="-78"/>
                <a:cs typeface="Al Nile" pitchFamily="2" charset="-78"/>
              </a:rPr>
              <a:t>Rudolf Steiner</a:t>
            </a:r>
            <a:r>
              <a:rPr lang="en-GB" sz="220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 </a:t>
            </a:r>
            <a:endParaRPr lang="en-GB" sz="220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a:solidFill>
                  <a:schemeClr val="tx1">
                    <a:lumMod val="65000"/>
                    <a:lumOff val="35000"/>
                  </a:schemeClr>
                </a:solidFill>
                <a:latin typeface="Al Nile" pitchFamily="2" charset="-78"/>
                <a:ea typeface="MS PGothic"/>
                <a:cs typeface="Al Nile"/>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Jerome Bruner</a:t>
            </a:r>
            <a:r>
              <a:rPr kumimoji="0" lang="en-GB"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rPr>
              <a:t>          1915 - 2016</a:t>
            </a:r>
            <a:endParaRPr kumimoji="0" lang="en-US" sz="2200" b="0" i="0" u="none" strike="noStrike" kern="1200" cap="none" spc="0" normalizeH="0" baseline="0" noProof="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904862"/>
            <a:ext cx="3299471" cy="1200329"/>
          </a:xfrm>
          <a:prstGeom prst="rect">
            <a:avLst/>
          </a:prstGeom>
          <a:noFill/>
        </p:spPr>
        <p:txBody>
          <a:bodyPr wrap="square" rtlCol="0">
            <a:spAutoFit/>
          </a:bodyPr>
          <a:lstStyle/>
          <a:p>
            <a:r>
              <a:rPr lang="en-US" err="1"/>
              <a:t>Ymestynwch</a:t>
            </a:r>
            <a:r>
              <a:rPr lang="en-US"/>
              <a:t> </a:t>
            </a:r>
            <a:r>
              <a:rPr lang="en-US" err="1"/>
              <a:t>eich</a:t>
            </a:r>
            <a:r>
              <a:rPr lang="en-US"/>
              <a:t> </a:t>
            </a:r>
            <a:r>
              <a:rPr lang="en-US" err="1"/>
              <a:t>ysgrifennu</a:t>
            </a:r>
            <a:r>
              <a:rPr lang="en-US"/>
              <a:t> am un neu </a:t>
            </a:r>
            <a:r>
              <a:rPr lang="en-US" err="1"/>
              <a:t>ddau</a:t>
            </a:r>
            <a:r>
              <a:rPr lang="en-US"/>
              <a:t> o </a:t>
            </a:r>
            <a:r>
              <a:rPr lang="en-US" err="1"/>
              <a:t>ddamcanieithwr</a:t>
            </a:r>
            <a:r>
              <a:rPr lang="en-US"/>
              <a:t> </a:t>
            </a:r>
            <a:r>
              <a:rPr lang="en-US" err="1"/>
              <a:t>rydych</a:t>
            </a:r>
            <a:r>
              <a:rPr lang="en-US"/>
              <a:t> </a:t>
            </a:r>
            <a:r>
              <a:rPr lang="en-US" err="1"/>
              <a:t>wedi</a:t>
            </a:r>
            <a:r>
              <a:rPr lang="en-US"/>
              <a:t> </a:t>
            </a:r>
            <a:r>
              <a:rPr lang="en-US" err="1"/>
              <a:t>dewis</a:t>
            </a:r>
            <a:r>
              <a:rPr lang="en-US"/>
              <a:t> </a:t>
            </a:r>
            <a:r>
              <a:rPr lang="en-US" err="1"/>
              <a:t>trafod</a:t>
            </a:r>
            <a:r>
              <a:rPr lang="en-US"/>
              <a:t>.  </a:t>
            </a:r>
          </a:p>
        </p:txBody>
      </p:sp>
      <p:sp>
        <p:nvSpPr>
          <p:cNvPr id="7" name="TextBox 6"/>
          <p:cNvSpPr txBox="1"/>
          <p:nvPr/>
        </p:nvSpPr>
        <p:spPr>
          <a:xfrm>
            <a:off x="5292080" y="3752810"/>
            <a:ext cx="3057747" cy="1200329"/>
          </a:xfrm>
          <a:prstGeom prst="rect">
            <a:avLst/>
          </a:prstGeom>
          <a:noFill/>
        </p:spPr>
        <p:txBody>
          <a:bodyPr wrap="square" rtlCol="0">
            <a:spAutoFit/>
          </a:bodyPr>
          <a:lstStyle/>
          <a:p>
            <a:r>
              <a:rPr lang="en-US"/>
              <a:t>Extend the blurb you’ve written about one or two of the theorists that you’ve chosen.  </a:t>
            </a:r>
          </a:p>
        </p:txBody>
      </p:sp>
    </p:spTree>
    <p:extLst>
      <p:ext uri="{BB962C8B-B14F-4D97-AF65-F5344CB8AC3E}">
        <p14:creationId xmlns:p14="http://schemas.microsoft.com/office/powerpoint/2010/main" val="126089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44191-C39F-F74C-9753-85C393E4BAC9}"/>
              </a:ext>
            </a:extLst>
          </p:cNvPr>
          <p:cNvSpPr>
            <a:spLocks noGrp="1"/>
          </p:cNvSpPr>
          <p:nvPr>
            <p:ph type="title"/>
          </p:nvPr>
        </p:nvSpPr>
        <p:spPr>
          <a:xfrm>
            <a:off x="457200" y="1268760"/>
            <a:ext cx="8229600" cy="3082354"/>
          </a:xfrm>
        </p:spPr>
        <p:txBody>
          <a:bodyPr/>
          <a:lstStyle/>
          <a:p>
            <a:r>
              <a:rPr lang="en-US" sz="8000" b="1">
                <a:solidFill>
                  <a:srgbClr val="00B050"/>
                </a:solidFill>
              </a:rPr>
              <a:t>Students present findings about  </a:t>
            </a:r>
            <a:br>
              <a:rPr lang="en-US" sz="8000" b="1">
                <a:solidFill>
                  <a:srgbClr val="00B050"/>
                </a:solidFill>
              </a:rPr>
            </a:br>
            <a:r>
              <a:rPr lang="en-US" sz="8000" b="1">
                <a:solidFill>
                  <a:srgbClr val="00B050"/>
                </a:solidFill>
              </a:rPr>
              <a:t>Ed. Theorists </a:t>
            </a:r>
            <a:endParaRPr lang="en-US" sz="8000"/>
          </a:p>
        </p:txBody>
      </p:sp>
    </p:spTree>
    <p:extLst>
      <p:ext uri="{BB962C8B-B14F-4D97-AF65-F5344CB8AC3E}">
        <p14:creationId xmlns:p14="http://schemas.microsoft.com/office/powerpoint/2010/main" val="2531549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8606" y="778528"/>
            <a:ext cx="8964487" cy="3168352"/>
          </a:xfrm>
        </p:spPr>
        <p:txBody>
          <a:bodyPr/>
          <a:lstStyle/>
          <a:p>
            <a:pPr>
              <a:buFont typeface="Wingdings" panose="05000000000000000000" pitchFamily="2" charset="2"/>
              <a:buNone/>
              <a:defRPr/>
            </a:pPr>
            <a:r>
              <a:rPr lang="en-GB" altLang="en-US" sz="4000" b="1">
                <a:solidFill>
                  <a:schemeClr val="bg1">
                    <a:lumMod val="95000"/>
                  </a:schemeClr>
                </a:solidFill>
              </a:rPr>
              <a:t>BMPE 5005 </a:t>
            </a:r>
            <a:br>
              <a:rPr lang="en-GB" altLang="en-US" sz="4000" b="1">
                <a:solidFill>
                  <a:schemeClr val="bg1">
                    <a:lumMod val="95000"/>
                  </a:schemeClr>
                </a:solidFill>
              </a:rPr>
            </a:br>
            <a:r>
              <a:rPr lang="en-GB" altLang="en-US" sz="4000" b="1">
                <a:solidFill>
                  <a:schemeClr val="bg1">
                    <a:lumMod val="95000"/>
                  </a:schemeClr>
                </a:solidFill>
              </a:rPr>
              <a:t>Foundations of High Quality Physical and Outdoor Learning</a:t>
            </a:r>
            <a:br>
              <a:rPr lang="en-GB" altLang="en-US" sz="4000" b="1">
                <a:solidFill>
                  <a:schemeClr val="bg1">
                    <a:lumMod val="95000"/>
                  </a:schemeClr>
                </a:solidFill>
              </a:rPr>
            </a:br>
            <a:r>
              <a:rPr lang="en-GB" altLang="en-US" sz="4000" b="1" err="1">
                <a:solidFill>
                  <a:schemeClr val="bg1">
                    <a:lumMod val="95000"/>
                  </a:schemeClr>
                </a:solidFill>
              </a:rPr>
              <a:t>Dysgu</a:t>
            </a:r>
            <a:r>
              <a:rPr lang="en-GB" altLang="en-US" sz="4000" b="1">
                <a:solidFill>
                  <a:schemeClr val="bg1">
                    <a:lumMod val="95000"/>
                  </a:schemeClr>
                </a:solidFill>
              </a:rPr>
              <a:t> </a:t>
            </a:r>
            <a:r>
              <a:rPr lang="en-GB" altLang="en-US" sz="4000" b="1" err="1">
                <a:solidFill>
                  <a:schemeClr val="bg1">
                    <a:lumMod val="95000"/>
                  </a:schemeClr>
                </a:solidFill>
              </a:rPr>
              <a:t>Trwy</a:t>
            </a:r>
            <a:r>
              <a:rPr lang="en-GB" altLang="en-US" sz="4000" b="1">
                <a:solidFill>
                  <a:schemeClr val="bg1">
                    <a:lumMod val="95000"/>
                  </a:schemeClr>
                </a:solidFill>
              </a:rPr>
              <a:t> </a:t>
            </a:r>
            <a:r>
              <a:rPr lang="en-GB" altLang="en-US" sz="3800" b="1" err="1">
                <a:solidFill>
                  <a:schemeClr val="bg1">
                    <a:lumMod val="95000"/>
                  </a:schemeClr>
                </a:solidFill>
              </a:rPr>
              <a:t>Chwarae</a:t>
            </a:r>
            <a:br>
              <a:rPr lang="en-GB" altLang="en-US" sz="3800" b="1">
                <a:solidFill>
                  <a:schemeClr val="bg1">
                    <a:lumMod val="95000"/>
                  </a:schemeClr>
                </a:solidFill>
              </a:rPr>
            </a:br>
            <a:r>
              <a:rPr lang="en-GB" altLang="en-US" sz="3800" b="1">
                <a:solidFill>
                  <a:schemeClr val="bg1">
                    <a:lumMod val="95000"/>
                  </a:schemeClr>
                </a:solidFill>
              </a:rPr>
              <a:t>Play Pedagogy</a:t>
            </a:r>
            <a:br>
              <a:rPr lang="en-GB" altLang="en-US" sz="4000" b="1">
                <a:solidFill>
                  <a:schemeClr val="bg1">
                    <a:lumMod val="95000"/>
                  </a:schemeClr>
                </a:solidFill>
              </a:rPr>
            </a:br>
            <a:endParaRPr lang="en-GB" altLang="en-US" sz="4000" b="1">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944127"/>
            <a:ext cx="4258716" cy="1150395"/>
          </a:xfrm>
        </p:spPr>
        <p:txBody>
          <a:bodyPr/>
          <a:lstStyle/>
          <a:p>
            <a:pPr>
              <a:buFont typeface="Wingdings" panose="05000000000000000000" pitchFamily="2" charset="2"/>
              <a:buNone/>
              <a:defRPr/>
            </a:pPr>
            <a:r>
              <a:rPr lang="en-GB" altLang="en-US" b="1">
                <a:solidFill>
                  <a:schemeClr val="bg1"/>
                </a:solidFill>
              </a:rPr>
              <a:t>7/10/2025</a:t>
            </a:r>
          </a:p>
          <a:p>
            <a:pPr>
              <a:buFont typeface="Wingdings" panose="05000000000000000000" pitchFamily="2" charset="2"/>
              <a:buNone/>
              <a:defRPr/>
            </a:pPr>
            <a:endParaRPr lang="en-GB" altLang="en-US" b="1">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359532" y="4759755"/>
            <a:ext cx="8424936" cy="1200329"/>
          </a:xfrm>
          <a:prstGeom prst="rect">
            <a:avLst/>
          </a:prstGeom>
          <a:noFill/>
        </p:spPr>
        <p:txBody>
          <a:bodyPr wrap="square" rtlCol="0">
            <a:spAutoFit/>
          </a:bodyPr>
          <a:lstStyle/>
          <a:p>
            <a:pPr algn="ctr"/>
            <a:r>
              <a:rPr lang="en-GB" sz="3600" b="1" err="1">
                <a:solidFill>
                  <a:schemeClr val="bg1">
                    <a:lumMod val="95000"/>
                  </a:schemeClr>
                </a:solidFill>
                <a:latin typeface="+mn-lt"/>
              </a:rPr>
              <a:t>Nalda</a:t>
            </a:r>
            <a:r>
              <a:rPr lang="en-GB" sz="3600" b="1">
                <a:solidFill>
                  <a:schemeClr val="bg1">
                    <a:lumMod val="95000"/>
                  </a:schemeClr>
                </a:solidFill>
                <a:latin typeface="+mn-lt"/>
              </a:rPr>
              <a:t> Wainwright / Heddwen Davies</a:t>
            </a:r>
          </a:p>
          <a:p>
            <a:pPr algn="ctr"/>
            <a:r>
              <a:rPr lang="en-GB" sz="3600" b="1" err="1">
                <a:solidFill>
                  <a:schemeClr val="bg1">
                    <a:lumMod val="95000"/>
                  </a:schemeClr>
                </a:solidFill>
                <a:latin typeface="+mn-lt"/>
              </a:rPr>
              <a:t>Heddwen.davies@uwtsd.ac.uk</a:t>
            </a:r>
            <a:endParaRPr lang="en-GB" sz="3600" b="1">
              <a:solidFill>
                <a:schemeClr val="bg1">
                  <a:lumMod val="95000"/>
                </a:schemeClr>
              </a:solidFill>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0" y="260648"/>
            <a:ext cx="8928992" cy="1143000"/>
          </a:xfrm>
        </p:spPr>
        <p:txBody>
          <a:bodyPr/>
          <a:lstStyle/>
          <a:p>
            <a:r>
              <a:rPr lang="en-US" b="1">
                <a:solidFill>
                  <a:schemeClr val="tx2">
                    <a:lumMod val="60000"/>
                    <a:lumOff val="40000"/>
                  </a:schemeClr>
                </a:solidFill>
              </a:rPr>
              <a:t> How has play changed in our lives?</a:t>
            </a:r>
          </a:p>
        </p:txBody>
      </p:sp>
      <p:sp>
        <p:nvSpPr>
          <p:cNvPr id="5" name="Content Placeholder 4">
            <a:extLst>
              <a:ext uri="{FF2B5EF4-FFF2-40B4-BE49-F238E27FC236}">
                <a16:creationId xmlns:a16="http://schemas.microsoft.com/office/drawing/2014/main" id="{F716A724-19BA-8F47-A618-68A80034ED67}"/>
              </a:ext>
            </a:extLst>
          </p:cNvPr>
          <p:cNvSpPr>
            <a:spLocks noGrp="1"/>
          </p:cNvSpPr>
          <p:nvPr>
            <p:ph sz="half" idx="1"/>
          </p:nvPr>
        </p:nvSpPr>
        <p:spPr>
          <a:xfrm>
            <a:off x="457200" y="1600201"/>
            <a:ext cx="8291264" cy="3989040"/>
          </a:xfrm>
        </p:spPr>
        <p:txBody>
          <a:bodyPr/>
          <a:lstStyle/>
          <a:p>
            <a:pPr marL="0" indent="0">
              <a:buNone/>
            </a:pPr>
            <a:r>
              <a:rPr lang="en-GB"/>
              <a:t>Scenario : When you were between 3 and 8 </a:t>
            </a:r>
            <a:r>
              <a:rPr lang="en-GB" err="1"/>
              <a:t>yrs</a:t>
            </a:r>
            <a:r>
              <a:rPr lang="en-GB"/>
              <a:t> old </a:t>
            </a:r>
          </a:p>
          <a:p>
            <a:pPr marL="0" indent="0">
              <a:buNone/>
            </a:pPr>
            <a:r>
              <a:rPr lang="en-GB" b="1"/>
              <a:t>(1) what types of games do you remember playing? </a:t>
            </a:r>
          </a:p>
          <a:p>
            <a:pPr marL="0" indent="0">
              <a:buNone/>
            </a:pPr>
            <a:r>
              <a:rPr lang="en-GB" b="1"/>
              <a:t>(2) did your play involve...</a:t>
            </a:r>
            <a:r>
              <a:rPr lang="en-GB"/>
              <a:t> (</a:t>
            </a:r>
            <a:r>
              <a:rPr lang="en-GB" err="1"/>
              <a:t>i</a:t>
            </a:r>
            <a:r>
              <a:rPr lang="en-GB"/>
              <a:t>)rules? (ii)specific area / space used? (iii)children you played with same or varied? type of equipment?</a:t>
            </a:r>
            <a:r>
              <a:rPr lang="en-GB" b="1"/>
              <a:t> </a:t>
            </a:r>
          </a:p>
          <a:p>
            <a:pPr marL="0" indent="0">
              <a:buNone/>
            </a:pPr>
            <a:r>
              <a:rPr lang="en-GB" b="1"/>
              <a:t>(3)what type of movements did these games involve?</a:t>
            </a:r>
            <a:r>
              <a:rPr lang="en-GB"/>
              <a:t> </a:t>
            </a:r>
            <a:r>
              <a:rPr lang="en-GB" err="1"/>
              <a:t>e.e.</a:t>
            </a:r>
            <a:r>
              <a:rPr lang="en-GB"/>
              <a:t> running?  </a:t>
            </a:r>
          </a:p>
        </p:txBody>
      </p:sp>
    </p:spTree>
    <p:extLst>
      <p:ext uri="{BB962C8B-B14F-4D97-AF65-F5344CB8AC3E}">
        <p14:creationId xmlns:p14="http://schemas.microsoft.com/office/powerpoint/2010/main" val="4253232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8F9C-2529-054F-86DD-D27A06B9BCF6}"/>
              </a:ext>
            </a:extLst>
          </p:cNvPr>
          <p:cNvSpPr>
            <a:spLocks noGrp="1"/>
          </p:cNvSpPr>
          <p:nvPr>
            <p:ph type="title"/>
          </p:nvPr>
        </p:nvSpPr>
        <p:spPr>
          <a:xfrm>
            <a:off x="457200" y="476672"/>
            <a:ext cx="8229600" cy="1143000"/>
          </a:xfrm>
        </p:spPr>
        <p:txBody>
          <a:bodyPr/>
          <a:lstStyle/>
          <a:p>
            <a:r>
              <a:rPr lang="en-US" sz="3600"/>
              <a:t> Foundation Learning – 2022</a:t>
            </a:r>
            <a:br>
              <a:rPr lang="en-US" sz="3600"/>
            </a:br>
            <a:r>
              <a:rPr lang="en-US" sz="3600"/>
              <a:t>a play based curriculum</a:t>
            </a:r>
          </a:p>
        </p:txBody>
      </p:sp>
      <p:sp>
        <p:nvSpPr>
          <p:cNvPr id="5" name="Content Placeholder 4">
            <a:extLst>
              <a:ext uri="{FF2B5EF4-FFF2-40B4-BE49-F238E27FC236}">
                <a16:creationId xmlns:a16="http://schemas.microsoft.com/office/drawing/2014/main" id="{6591D4B8-F779-427B-9310-F0432B5D060D}"/>
              </a:ext>
            </a:extLst>
          </p:cNvPr>
          <p:cNvSpPr>
            <a:spLocks noGrp="1"/>
          </p:cNvSpPr>
          <p:nvPr>
            <p:ph sz="half" idx="2"/>
          </p:nvPr>
        </p:nvSpPr>
        <p:spPr>
          <a:xfrm>
            <a:off x="318186" y="1890723"/>
            <a:ext cx="8507288" cy="3312368"/>
          </a:xfrm>
        </p:spPr>
        <p:txBody>
          <a:bodyPr/>
          <a:lstStyle/>
          <a:p>
            <a:pPr marL="0" indent="0">
              <a:buNone/>
            </a:pPr>
            <a:r>
              <a:rPr lang="en-US" sz="3200"/>
              <a:t>Foundation phase advocates a holistic child-centered approach. Well-being underpins the Foundation Phase, the learning being through ‘first hand experiential activities with the serious business of play providing the vehicle’ (DCELLS, 2008a:4). The outdoors is a key aspect.</a:t>
            </a:r>
          </a:p>
          <a:p>
            <a:pPr marL="0" indent="0">
              <a:buNone/>
            </a:pPr>
            <a:endParaRPr lang="en-US"/>
          </a:p>
        </p:txBody>
      </p:sp>
    </p:spTree>
    <p:extLst>
      <p:ext uri="{BB962C8B-B14F-4D97-AF65-F5344CB8AC3E}">
        <p14:creationId xmlns:p14="http://schemas.microsoft.com/office/powerpoint/2010/main" val="1745904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people standing in a forest&#10;&#10;Description automatically generated">
            <a:extLst>
              <a:ext uri="{FF2B5EF4-FFF2-40B4-BE49-F238E27FC236}">
                <a16:creationId xmlns:a16="http://schemas.microsoft.com/office/drawing/2014/main" id="{CD7AE294-7B80-874E-B8B3-3727DC6006D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rot="5400000">
            <a:off x="-452756" y="1165304"/>
            <a:ext cx="5058139" cy="3793604"/>
          </a:xfrm>
        </p:spPr>
      </p:pic>
      <p:pic>
        <p:nvPicPr>
          <p:cNvPr id="8" name="Content Placeholder 7" descr="A child holding a small bug in a cup&#10;&#10;Description automatically generated">
            <a:extLst>
              <a:ext uri="{FF2B5EF4-FFF2-40B4-BE49-F238E27FC236}">
                <a16:creationId xmlns:a16="http://schemas.microsoft.com/office/drawing/2014/main" id="{06E3D61F-18E8-D740-AF64-6DE69ED801E3}"/>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rot="5400000">
            <a:off x="4538616" y="1165304"/>
            <a:ext cx="5058139" cy="3793604"/>
          </a:xfrm>
        </p:spPr>
      </p:pic>
    </p:spTree>
    <p:extLst>
      <p:ext uri="{BB962C8B-B14F-4D97-AF65-F5344CB8AC3E}">
        <p14:creationId xmlns:p14="http://schemas.microsoft.com/office/powerpoint/2010/main" val="2341600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Tree>
    <p:extLst>
      <p:ext uri="{BB962C8B-B14F-4D97-AF65-F5344CB8AC3E}">
        <p14:creationId xmlns:p14="http://schemas.microsoft.com/office/powerpoint/2010/main" val="943592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9144000" cy="1910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655676" y="1754815"/>
            <a:ext cx="2706011"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2700" b="1" i="1">
                <a:latin typeface="Candara" panose="020E0502030303020204" pitchFamily="34" charset="0"/>
              </a:rPr>
              <a:t>Physical Literacy</a:t>
            </a:r>
          </a:p>
        </p:txBody>
      </p:sp>
      <p:sp>
        <p:nvSpPr>
          <p:cNvPr id="4100" name="TextBox 10"/>
          <p:cNvSpPr txBox="1">
            <a:spLocks noChangeArrowheads="1"/>
          </p:cNvSpPr>
          <p:nvPr/>
        </p:nvSpPr>
        <p:spPr bwMode="auto">
          <a:xfrm>
            <a:off x="1454248" y="3063672"/>
            <a:ext cx="623550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225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2250">
                <a:latin typeface="Candara" panose="020E0502030303020204" pitchFamily="34" charset="0"/>
              </a:rPr>
              <a:t>take responsibility for engagement in </a:t>
            </a:r>
          </a:p>
          <a:p>
            <a:pPr algn="ctr" eaLnBrk="1" hangingPunct="1">
              <a:spcBef>
                <a:spcPct val="0"/>
              </a:spcBef>
              <a:buFontTx/>
              <a:buNone/>
            </a:pPr>
            <a:r>
              <a:rPr lang="en-US" altLang="en-US" sz="2250">
                <a:latin typeface="Candara" panose="020E0502030303020204" pitchFamily="34" charset="0"/>
              </a:rPr>
              <a:t>physical activities for life.</a:t>
            </a:r>
          </a:p>
          <a:p>
            <a:pPr algn="ctr" eaLnBrk="1" hangingPunct="1">
              <a:spcBef>
                <a:spcPct val="0"/>
              </a:spcBef>
              <a:buFontTx/>
              <a:buNone/>
            </a:pPr>
            <a:endParaRPr lang="en-US" altLang="en-US" sz="1125" i="1">
              <a:latin typeface="Candara" panose="020E0502030303020204" pitchFamily="34" charset="0"/>
            </a:endParaRPr>
          </a:p>
          <a:p>
            <a:pPr algn="ctr" eaLnBrk="1" hangingPunct="1">
              <a:spcBef>
                <a:spcPct val="0"/>
              </a:spcBef>
              <a:buFontTx/>
              <a:buNone/>
            </a:pPr>
            <a:r>
              <a:rPr lang="de-DE" altLang="en-US" sz="1125" i="1">
                <a:latin typeface="Candara" panose="020E0502030303020204" pitchFamily="34" charset="0"/>
              </a:rPr>
              <a:t>       Whitehead, M. 2016.</a:t>
            </a:r>
            <a:endParaRPr lang="en-US" altLang="en-US" sz="1125" i="1">
              <a:latin typeface="Candara" panose="020E0502030303020204" pitchFamily="34" charset="0"/>
            </a:endParaRPr>
          </a:p>
        </p:txBody>
      </p:sp>
    </p:spTree>
    <p:extLst>
      <p:ext uri="{BB962C8B-B14F-4D97-AF65-F5344CB8AC3E}">
        <p14:creationId xmlns:p14="http://schemas.microsoft.com/office/powerpoint/2010/main" val="968992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9B624-C48D-9B22-FD50-CED685F976CB}"/>
              </a:ext>
            </a:extLst>
          </p:cNvPr>
          <p:cNvSpPr>
            <a:spLocks noGrp="1"/>
          </p:cNvSpPr>
          <p:nvPr>
            <p:ph type="title"/>
          </p:nvPr>
        </p:nvSpPr>
        <p:spPr>
          <a:xfrm>
            <a:off x="459278" y="264492"/>
            <a:ext cx="7886700" cy="994172"/>
          </a:xfrm>
        </p:spPr>
        <p:txBody>
          <a:bodyPr/>
          <a:lstStyle/>
          <a:p>
            <a:r>
              <a:rPr lang="en-US" b="1"/>
              <a:t>Sport England consensus statement </a:t>
            </a:r>
          </a:p>
        </p:txBody>
      </p:sp>
      <p:pic>
        <p:nvPicPr>
          <p:cNvPr id="4" name="Content Placeholder 3" descr="A diagram of a life cycle&#10;&#10;Description automatically generated with medium confidence">
            <a:extLst>
              <a:ext uri="{FF2B5EF4-FFF2-40B4-BE49-F238E27FC236}">
                <a16:creationId xmlns:a16="http://schemas.microsoft.com/office/drawing/2014/main" id="{DD8DDF0A-BE7B-ACE9-8FE3-228E8D8228B8}"/>
              </a:ext>
            </a:extLst>
          </p:cNvPr>
          <p:cNvPicPr>
            <a:picLocks noGrp="1" noChangeAspect="1"/>
          </p:cNvPicPr>
          <p:nvPr>
            <p:ph idx="1"/>
          </p:nvPr>
        </p:nvPicPr>
        <p:blipFill>
          <a:blip r:embed="rId2"/>
          <a:stretch>
            <a:fillRect/>
          </a:stretch>
        </p:blipFill>
        <p:spPr>
          <a:xfrm>
            <a:off x="708661" y="1594993"/>
            <a:ext cx="7388240" cy="3668014"/>
          </a:xfrm>
          <a:prstGeom prst="rect">
            <a:avLst/>
          </a:prstGeom>
        </p:spPr>
      </p:pic>
    </p:spTree>
    <p:extLst>
      <p:ext uri="{BB962C8B-B14F-4D97-AF65-F5344CB8AC3E}">
        <p14:creationId xmlns:p14="http://schemas.microsoft.com/office/powerpoint/2010/main" val="639288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111787" y="738968"/>
            <a:ext cx="7886700" cy="994172"/>
          </a:xfrm>
        </p:spPr>
        <p:txBody>
          <a:bodyPr/>
          <a:lstStyle/>
          <a:p>
            <a:r>
              <a:rPr lang="en-GB" b="1">
                <a:solidFill>
                  <a:schemeClr val="bg1"/>
                </a:solidFill>
                <a:cs typeface="Calibri Light"/>
              </a:rPr>
              <a:t>1-Physical Literacy in the early years  </a:t>
            </a:r>
            <a:endParaRPr lang="en-GB" b="1">
              <a:solidFill>
                <a:schemeClr val="bg1"/>
              </a:solidFill>
            </a:endParaRPr>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111787" y="3893669"/>
            <a:ext cx="5311913" cy="1174378"/>
          </a:xfrm>
        </p:spPr>
        <p:txBody>
          <a:bodyPr vert="horz" wrap="square" lIns="68580" tIns="34290" rIns="68580" bIns="34290" numCol="1" rtlCol="0" anchor="t" anchorCtr="0" compatLnSpc="1">
            <a:prstTxWarp prst="textNoShape">
              <a:avLst/>
            </a:prstTxWarp>
            <a:normAutofit/>
          </a:bodyPr>
          <a:lstStyle/>
          <a:p>
            <a:pPr marL="0" indent="0" algn="ctr">
              <a:spcBef>
                <a:spcPct val="0"/>
              </a:spcBef>
              <a:buNone/>
            </a:pPr>
            <a:r>
              <a:rPr lang="en-US" sz="2400" i="1">
                <a:latin typeface="Calibri"/>
                <a:ea typeface="+mn-lt"/>
                <a:cs typeface="+mn-lt"/>
              </a:rPr>
              <a:t>Physical competence plays a critical role</a:t>
            </a:r>
            <a:endParaRPr lang="en-GB" sz="2400" i="1">
              <a:latin typeface="Calibri"/>
              <a:ea typeface="Calibri"/>
              <a:cs typeface="Calibri" panose="020F0502020204030204"/>
            </a:endParaRPr>
          </a:p>
        </p:txBody>
      </p:sp>
      <p:pic>
        <p:nvPicPr>
          <p:cNvPr id="4" name="Content Placeholder 3" descr="A blue square with white text&#10;&#10;Description automatically generated">
            <a:extLst>
              <a:ext uri="{FF2B5EF4-FFF2-40B4-BE49-F238E27FC236}">
                <a16:creationId xmlns:a16="http://schemas.microsoft.com/office/drawing/2014/main" id="{9BE8A72E-A698-A84D-E363-FCF7EF46BC1E}"/>
              </a:ext>
            </a:extLst>
          </p:cNvPr>
          <p:cNvPicPr>
            <a:picLocks noChangeAspect="1"/>
          </p:cNvPicPr>
          <p:nvPr/>
        </p:nvPicPr>
        <p:blipFill>
          <a:blip r:embed="rId3"/>
          <a:stretch>
            <a:fillRect/>
          </a:stretch>
        </p:blipFill>
        <p:spPr>
          <a:xfrm>
            <a:off x="-12698" y="857250"/>
            <a:ext cx="9156698" cy="824405"/>
          </a:xfrm>
          <a:prstGeom prst="rect">
            <a:avLst/>
          </a:prstGeom>
        </p:spPr>
      </p:pic>
      <p:sp>
        <p:nvSpPr>
          <p:cNvPr id="8" name="Title 1">
            <a:extLst>
              <a:ext uri="{FF2B5EF4-FFF2-40B4-BE49-F238E27FC236}">
                <a16:creationId xmlns:a16="http://schemas.microsoft.com/office/drawing/2014/main" id="{6D4BAC73-BD89-66EC-42C4-352A64626660}"/>
              </a:ext>
            </a:extLst>
          </p:cNvPr>
          <p:cNvSpPr txBox="1">
            <a:spLocks/>
          </p:cNvSpPr>
          <p:nvPr/>
        </p:nvSpPr>
        <p:spPr>
          <a:xfrm>
            <a:off x="236271" y="764488"/>
            <a:ext cx="8683336" cy="1023035"/>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a:solidFill>
                  <a:schemeClr val="bg1"/>
                </a:solidFill>
                <a:cs typeface="Calibri Light"/>
              </a:rPr>
              <a:t>Physical Literacy</a:t>
            </a:r>
            <a:endParaRPr lang="en-GB" sz="3300" b="1">
              <a:solidFill>
                <a:schemeClr val="bg1"/>
              </a:solidFill>
              <a:ea typeface="Calibri Light" panose="020F0302020204030204"/>
              <a:cs typeface="Calibri Light"/>
            </a:endParaRPr>
          </a:p>
        </p:txBody>
      </p:sp>
      <p:pic>
        <p:nvPicPr>
          <p:cNvPr id="10" name="Picture 9" descr="A diagram of a physical literacy&#10;&#10;Description automatically generated">
            <a:extLst>
              <a:ext uri="{FF2B5EF4-FFF2-40B4-BE49-F238E27FC236}">
                <a16:creationId xmlns:a16="http://schemas.microsoft.com/office/drawing/2014/main" id="{2E0279DC-522F-4ED1-06BA-2F4AD4527352}"/>
              </a:ext>
            </a:extLst>
          </p:cNvPr>
          <p:cNvPicPr>
            <a:picLocks noChangeAspect="1"/>
          </p:cNvPicPr>
          <p:nvPr/>
        </p:nvPicPr>
        <p:blipFill>
          <a:blip r:embed="rId4"/>
          <a:stretch>
            <a:fillRect/>
          </a:stretch>
        </p:blipFill>
        <p:spPr>
          <a:xfrm>
            <a:off x="5829300" y="1681655"/>
            <a:ext cx="3312087" cy="3468373"/>
          </a:xfrm>
          <a:prstGeom prst="rect">
            <a:avLst/>
          </a:prstGeom>
        </p:spPr>
      </p:pic>
      <p:pic>
        <p:nvPicPr>
          <p:cNvPr id="11" name="Picture 10" descr="A black rectangle with white text&#10;&#10;Description automatically generated">
            <a:extLst>
              <a:ext uri="{FF2B5EF4-FFF2-40B4-BE49-F238E27FC236}">
                <a16:creationId xmlns:a16="http://schemas.microsoft.com/office/drawing/2014/main" id="{7700B8D2-5BEF-4EBA-4406-93B57C10E880}"/>
              </a:ext>
            </a:extLst>
          </p:cNvPr>
          <p:cNvPicPr>
            <a:picLocks noChangeAspect="1"/>
          </p:cNvPicPr>
          <p:nvPr/>
        </p:nvPicPr>
        <p:blipFill>
          <a:blip r:embed="rId5"/>
          <a:stretch>
            <a:fillRect/>
          </a:stretch>
        </p:blipFill>
        <p:spPr>
          <a:xfrm>
            <a:off x="106014" y="1789954"/>
            <a:ext cx="5985164" cy="1324441"/>
          </a:xfrm>
          <a:prstGeom prst="rect">
            <a:avLst/>
          </a:prstGeom>
        </p:spPr>
      </p:pic>
    </p:spTree>
    <p:extLst>
      <p:ext uri="{BB962C8B-B14F-4D97-AF65-F5344CB8AC3E}">
        <p14:creationId xmlns:p14="http://schemas.microsoft.com/office/powerpoint/2010/main" val="207730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163285" y="260648"/>
            <a:ext cx="8817429" cy="745629"/>
          </a:xfrm>
        </p:spPr>
        <p:txBody>
          <a:bodyPr>
            <a:noAutofit/>
          </a:bodyPr>
          <a:lstStyle/>
          <a:p>
            <a:pPr algn="ctr" eaLnBrk="1" hangingPunct="1"/>
            <a:r>
              <a:rPr lang="en-US" altLang="en-US" b="1"/>
              <a:t>Philosophical perspective</a:t>
            </a:r>
            <a:r>
              <a:rPr lang="is-IS" altLang="en-US" b="1">
                <a:solidFill>
                  <a:schemeClr val="bg1"/>
                </a:solidFill>
              </a:rPr>
              <a:t>…</a:t>
            </a:r>
            <a:endParaRPr lang="en-US" altLang="en-US" b="1">
              <a:solidFill>
                <a:schemeClr val="bg1"/>
              </a:solidFill>
            </a:endParaRPr>
          </a:p>
        </p:txBody>
      </p:sp>
      <p:sp>
        <p:nvSpPr>
          <p:cNvPr id="3" name="Content Placeholder 2"/>
          <p:cNvSpPr>
            <a:spLocks noGrp="1"/>
          </p:cNvSpPr>
          <p:nvPr>
            <p:ph idx="1"/>
          </p:nvPr>
        </p:nvSpPr>
        <p:spPr>
          <a:xfrm>
            <a:off x="270438" y="1412776"/>
            <a:ext cx="4108405" cy="3267643"/>
          </a:xfrm>
        </p:spPr>
        <p:txBody>
          <a:bodyPr rtlCol="0">
            <a:normAutofit fontScale="77500" lnSpcReduction="20000"/>
          </a:bodyPr>
          <a:lstStyle/>
          <a:p>
            <a:pPr>
              <a:lnSpc>
                <a:spcPct val="140000"/>
              </a:lnSpc>
              <a:defRPr/>
            </a:pPr>
            <a:r>
              <a:rPr lang="en-US" sz="2700"/>
              <a:t>Drawing on existentialism, Whitehead highlights how it is through physical  ‘</a:t>
            </a:r>
            <a:r>
              <a:rPr lang="en-US" sz="2700" i="1"/>
              <a:t>embodiment</a:t>
            </a:r>
            <a:r>
              <a:rPr lang="en-US" sz="2700"/>
              <a:t>’ that humans </a:t>
            </a:r>
            <a:r>
              <a:rPr lang="en-GB" sz="2700"/>
              <a:t>‘</a:t>
            </a:r>
            <a:r>
              <a:rPr lang="en-GB" sz="2700" i="1"/>
              <a:t>create themselves as they interact with their surroundings</a:t>
            </a:r>
            <a:r>
              <a:rPr lang="en-GB" sz="2700"/>
              <a:t>’ (Whitehead, 2010:26).</a:t>
            </a:r>
          </a:p>
          <a:p>
            <a:pPr>
              <a:defRPr/>
            </a:pPr>
            <a:endParaRPr lang="en-US"/>
          </a:p>
        </p:txBody>
      </p:sp>
      <p:pic>
        <p:nvPicPr>
          <p:cNvPr id="29699" name="Picture 2" descr="photo-15.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78843" y="1412776"/>
            <a:ext cx="4688124" cy="35147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2067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2139" y="2060848"/>
            <a:ext cx="4536536" cy="2093181"/>
          </a:xfrm>
        </p:spPr>
        <p:txBody>
          <a:bodyPr/>
          <a:lstStyle/>
          <a:p>
            <a:pPr marL="0" indent="0">
              <a:buNone/>
            </a:pPr>
            <a:r>
              <a:rPr lang="en-GB" altLang="en-US" sz="2400">
                <a:latin typeface="Arial"/>
                <a:cs typeface="Arial"/>
              </a:rPr>
              <a:t>Consider what is meant by an enabling environment to support children’s play in the outdoors.</a:t>
            </a:r>
          </a:p>
          <a:p>
            <a:endParaRPr lang="en-GB" altLang="en-US" sz="2400">
              <a:latin typeface="Arial" panose="020B0604020202020204" pitchFamily="34" charset="0"/>
            </a:endParaRPr>
          </a:p>
          <a:p>
            <a:pPr algn="ctr"/>
            <a:r>
              <a:rPr lang="en-US" sz="2400" b="1">
                <a:solidFill>
                  <a:srgbClr val="FF0000"/>
                </a:solidFill>
              </a:rPr>
              <a:t> Let’s go out and play…..</a:t>
            </a:r>
            <a:endParaRPr lang="en-US" altLang="en-US" sz="2400">
              <a:latin typeface="Arial" panose="020B0604020202020204" pitchFamily="34" charset="0"/>
              <a:cs typeface="Arial"/>
            </a:endParaRPr>
          </a:p>
          <a:p>
            <a:endParaRPr lang="en-GB"/>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48067" y="174718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4360242"/>
            <a:ext cx="2630848" cy="369332"/>
          </a:xfrm>
          <a:prstGeom prst="rect">
            <a:avLst/>
          </a:prstGeom>
          <a:noFill/>
        </p:spPr>
        <p:txBody>
          <a:bodyPr wrap="none" rtlCol="0">
            <a:spAutoFit/>
          </a:bodyPr>
          <a:lstStyle/>
          <a:p>
            <a:r>
              <a:rPr lang="en-GB" err="1"/>
              <a:t>Urie</a:t>
            </a:r>
            <a:r>
              <a:rPr lang="en-GB"/>
              <a:t>  Bronfenbrenner</a:t>
            </a:r>
          </a:p>
        </p:txBody>
      </p:sp>
      <p:sp>
        <p:nvSpPr>
          <p:cNvPr id="7" name="Title 3"/>
          <p:cNvSpPr>
            <a:spLocks noGrp="1"/>
          </p:cNvSpPr>
          <p:nvPr>
            <p:ph type="title"/>
          </p:nvPr>
        </p:nvSpPr>
        <p:spPr/>
        <p:txBody>
          <a:bodyPr>
            <a:noAutofit/>
          </a:bodyPr>
          <a:lstStyle/>
          <a:p>
            <a:r>
              <a:rPr lang="en-GB" b="1" err="1">
                <a:solidFill>
                  <a:schemeClr val="accent5">
                    <a:lumMod val="75000"/>
                  </a:schemeClr>
                </a:solidFill>
              </a:rPr>
              <a:t>Amgylcheddau</a:t>
            </a:r>
            <a:r>
              <a:rPr lang="en-GB" b="1">
                <a:solidFill>
                  <a:schemeClr val="accent5">
                    <a:lumMod val="75000"/>
                  </a:schemeClr>
                </a:solidFill>
              </a:rPr>
              <a:t> </a:t>
            </a:r>
            <a:r>
              <a:rPr lang="en-GB" b="1" err="1">
                <a:solidFill>
                  <a:schemeClr val="accent5">
                    <a:lumMod val="75000"/>
                  </a:schemeClr>
                </a:solidFill>
              </a:rPr>
              <a:t>sy’n</a:t>
            </a:r>
            <a:r>
              <a:rPr lang="en-GB" b="1">
                <a:solidFill>
                  <a:schemeClr val="accent5">
                    <a:lumMod val="75000"/>
                  </a:schemeClr>
                </a:solidFill>
              </a:rPr>
              <a:t> </a:t>
            </a:r>
            <a:r>
              <a:rPr lang="en-GB" b="1" err="1">
                <a:solidFill>
                  <a:schemeClr val="accent5">
                    <a:lumMod val="75000"/>
                  </a:schemeClr>
                </a:solidFill>
              </a:rPr>
              <a:t>galluogi</a:t>
            </a:r>
            <a:br>
              <a:rPr lang="en-GB" b="1">
                <a:solidFill>
                  <a:schemeClr val="accent5">
                    <a:lumMod val="75000"/>
                  </a:schemeClr>
                </a:solidFill>
              </a:rPr>
            </a:br>
            <a:r>
              <a:rPr lang="en-GB" b="1">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xmlns:aink="http://schemas.microsoft.com/office/drawing/2016/ink">
        <mc:Choice Requires="p14 aink">
          <p:contentPart p14:bwMode="auto" r:id="rId3">
            <p14:nvContentPartPr>
              <p14:cNvPr id="19" name="Ink 18">
                <a:extLst>
                  <a:ext uri="{FF2B5EF4-FFF2-40B4-BE49-F238E27FC236}">
                    <a16:creationId xmlns:a16="http://schemas.microsoft.com/office/drawing/2014/main" id="{326BF3A3-571F-1592-5544-833EDED63DB6}"/>
                  </a:ext>
                </a:extLst>
              </p14:cNvPr>
              <p14:cNvContentPartPr/>
              <p14:nvPr/>
            </p14:nvContentPartPr>
            <p14:xfrm>
              <a:off x="2244293" y="3650111"/>
              <a:ext cx="270" cy="270"/>
            </p14:xfrm>
          </p:contentPart>
        </mc:Choice>
        <mc:Fallback xmlns="">
          <p:pic>
            <p:nvPicPr>
              <p:cNvPr id="19" name="Ink 18">
                <a:extLst>
                  <a:ext uri="{FF2B5EF4-FFF2-40B4-BE49-F238E27FC236}">
                    <a16:creationId xmlns:a16="http://schemas.microsoft.com/office/drawing/2014/main" id="{326BF3A3-571F-1592-5544-833EDED63DB6}"/>
                  </a:ext>
                </a:extLst>
              </p:cNvPr>
              <p:cNvPicPr/>
              <p:nvPr/>
            </p:nvPicPr>
            <p:blipFill>
              <a:blip r:embed="rId4"/>
              <a:stretch>
                <a:fillRect/>
              </a:stretch>
            </p:blipFill>
            <p:spPr>
              <a:xfrm>
                <a:off x="2230793" y="3569111"/>
                <a:ext cx="27000" cy="162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21" name="Ink 20">
                <a:extLst>
                  <a:ext uri="{FF2B5EF4-FFF2-40B4-BE49-F238E27FC236}">
                    <a16:creationId xmlns:a16="http://schemas.microsoft.com/office/drawing/2014/main" id="{A617424A-174C-DB60-4A8A-B92C9BCBDE3C}"/>
                  </a:ext>
                </a:extLst>
              </p14:cNvPr>
              <p14:cNvContentPartPr/>
              <p14:nvPr/>
            </p14:nvContentPartPr>
            <p14:xfrm>
              <a:off x="2587193" y="3352301"/>
              <a:ext cx="270" cy="270"/>
            </p14:xfrm>
          </p:contentPart>
        </mc:Choice>
        <mc:Fallback xmlns="">
          <p:pic>
            <p:nvPicPr>
              <p:cNvPr id="21" name="Ink 20">
                <a:extLst>
                  <a:ext uri="{FF2B5EF4-FFF2-40B4-BE49-F238E27FC236}">
                    <a16:creationId xmlns:a16="http://schemas.microsoft.com/office/drawing/2014/main" id="{A617424A-174C-DB60-4A8A-B92C9BCBDE3C}"/>
                  </a:ext>
                </a:extLst>
              </p:cNvPr>
              <p:cNvPicPr/>
              <p:nvPr/>
            </p:nvPicPr>
            <p:blipFill>
              <a:blip r:embed="rId6"/>
              <a:stretch>
                <a:fillRect/>
              </a:stretch>
            </p:blipFill>
            <p:spPr>
              <a:xfrm>
                <a:off x="2573693" y="3271301"/>
                <a:ext cx="27000" cy="162000"/>
              </a:xfrm>
              <a:prstGeom prst="rect">
                <a:avLst/>
              </a:prstGeom>
            </p:spPr>
          </p:pic>
        </mc:Fallback>
      </mc:AlternateContent>
      <p:sp>
        <p:nvSpPr>
          <p:cNvPr id="25" name="Rectangle 2">
            <a:extLst>
              <a:ext uri="{FF2B5EF4-FFF2-40B4-BE49-F238E27FC236}">
                <a16:creationId xmlns:a16="http://schemas.microsoft.com/office/drawing/2014/main" id="{6A311536-6BDA-3BEA-00C1-AC94E5F20ED6}"/>
              </a:ext>
            </a:extLst>
          </p:cNvPr>
          <p:cNvSpPr txBox="1">
            <a:spLocks noChangeArrowheads="1"/>
          </p:cNvSpPr>
          <p:nvPr/>
        </p:nvSpPr>
        <p:spPr>
          <a:xfrm>
            <a:off x="740926" y="1028449"/>
            <a:ext cx="7905848" cy="830117"/>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defTabSz="685800" fontAlgn="auto">
              <a:spcAft>
                <a:spcPts val="0"/>
              </a:spcAft>
              <a:defRPr/>
            </a:pPr>
            <a:r>
              <a:rPr lang="en-US" sz="3000" b="1">
                <a:solidFill>
                  <a:prstClr val="white"/>
                </a:solidFill>
                <a:latin typeface="Calibri" panose="020F0502020204030204" pitchFamily="34" charset="0"/>
                <a:ea typeface="Calibri Light"/>
                <a:cs typeface="Calibri" panose="020F0502020204030204" pitchFamily="34" charset="0"/>
              </a:rPr>
              <a:t>Modern society has reduced movement and physical play in early childhood</a:t>
            </a:r>
          </a:p>
        </p:txBody>
      </p:sp>
      <p:pic>
        <p:nvPicPr>
          <p:cNvPr id="527" name="Picture 526" descr="A person and children getting into a car&#10;&#10;Description automatically generated">
            <a:extLst>
              <a:ext uri="{FF2B5EF4-FFF2-40B4-BE49-F238E27FC236}">
                <a16:creationId xmlns:a16="http://schemas.microsoft.com/office/drawing/2014/main" id="{69185FEA-77EF-1D06-BCE0-BC7D630258E5}"/>
              </a:ext>
            </a:extLst>
          </p:cNvPr>
          <p:cNvPicPr>
            <a:picLocks noChangeAspect="1"/>
          </p:cNvPicPr>
          <p:nvPr/>
        </p:nvPicPr>
        <p:blipFill>
          <a:blip r:embed="rId7"/>
          <a:srcRect l="15247"/>
          <a:stretch/>
        </p:blipFill>
        <p:spPr>
          <a:xfrm>
            <a:off x="3732782" y="3653058"/>
            <a:ext cx="1613144" cy="1369463"/>
          </a:xfrm>
          <a:prstGeom prst="rect">
            <a:avLst/>
          </a:prstGeom>
        </p:spPr>
      </p:pic>
      <p:pic>
        <p:nvPicPr>
          <p:cNvPr id="529" name="Picture 528" descr="A child sitting in a chair watching a television&#10;&#10;Description automatically generated">
            <a:extLst>
              <a:ext uri="{FF2B5EF4-FFF2-40B4-BE49-F238E27FC236}">
                <a16:creationId xmlns:a16="http://schemas.microsoft.com/office/drawing/2014/main" id="{3D319118-26AD-0F2C-E276-E64A75A29699}"/>
              </a:ext>
            </a:extLst>
          </p:cNvPr>
          <p:cNvPicPr>
            <a:picLocks noChangeAspect="1"/>
          </p:cNvPicPr>
          <p:nvPr/>
        </p:nvPicPr>
        <p:blipFill>
          <a:blip r:embed="rId8"/>
          <a:srcRect l="18289" r="1921" b="-2"/>
          <a:stretch/>
        </p:blipFill>
        <p:spPr>
          <a:xfrm>
            <a:off x="1964648" y="3657230"/>
            <a:ext cx="1617244" cy="1365253"/>
          </a:xfrm>
          <a:prstGeom prst="rect">
            <a:avLst/>
          </a:prstGeom>
        </p:spPr>
      </p:pic>
      <p:pic>
        <p:nvPicPr>
          <p:cNvPr id="533" name="Picture 532" descr="Two babies sitting in strollers&#10;&#10;Description automatically generated">
            <a:extLst>
              <a:ext uri="{FF2B5EF4-FFF2-40B4-BE49-F238E27FC236}">
                <a16:creationId xmlns:a16="http://schemas.microsoft.com/office/drawing/2014/main" id="{6159ED49-DBBE-4034-33F5-6E345729A4B3}"/>
              </a:ext>
            </a:extLst>
          </p:cNvPr>
          <p:cNvPicPr>
            <a:picLocks noChangeAspect="1"/>
          </p:cNvPicPr>
          <p:nvPr/>
        </p:nvPicPr>
        <p:blipFill>
          <a:blip r:embed="rId9"/>
          <a:srcRect l="14185" r="1063"/>
          <a:stretch/>
        </p:blipFill>
        <p:spPr>
          <a:xfrm>
            <a:off x="3732783" y="2116715"/>
            <a:ext cx="1613144" cy="1369470"/>
          </a:xfrm>
          <a:prstGeom prst="rect">
            <a:avLst/>
          </a:prstGeom>
        </p:spPr>
      </p:pic>
      <p:pic>
        <p:nvPicPr>
          <p:cNvPr id="535" name="Picture 6" descr="Young boys playing video games&#10;&#10;Description automatically generated">
            <a:extLst>
              <a:ext uri="{FF2B5EF4-FFF2-40B4-BE49-F238E27FC236}">
                <a16:creationId xmlns:a16="http://schemas.microsoft.com/office/drawing/2014/main" id="{8BBE2039-6828-DB9D-55D9-E72F2C93FB8F}"/>
              </a:ext>
            </a:extLst>
          </p:cNvPr>
          <p:cNvPicPr>
            <a:picLocks noChangeAspect="1"/>
          </p:cNvPicPr>
          <p:nvPr/>
        </p:nvPicPr>
        <p:blipFill>
          <a:blip r:embed="rId10">
            <a:extLst>
              <a:ext uri="{28A0092B-C50C-407E-A947-70E740481C1C}">
                <a14:useLocalDpi xmlns:a14="http://schemas.microsoft.com/office/drawing/2010/main" val="0"/>
              </a:ext>
            </a:extLst>
          </a:blip>
          <a:srcRect l="21015" r="8162" b="2"/>
          <a:stretch/>
        </p:blipFill>
        <p:spPr bwMode="auto">
          <a:xfrm>
            <a:off x="5485422" y="2120888"/>
            <a:ext cx="1617244" cy="13652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7" name="Picture 536" descr="A baby in a swing&#10;&#10;Description automatically generated">
            <a:extLst>
              <a:ext uri="{FF2B5EF4-FFF2-40B4-BE49-F238E27FC236}">
                <a16:creationId xmlns:a16="http://schemas.microsoft.com/office/drawing/2014/main" id="{D2209A94-1E5C-C1A3-F202-3746D4636B7D}"/>
              </a:ext>
            </a:extLst>
          </p:cNvPr>
          <p:cNvPicPr>
            <a:picLocks noChangeAspect="1"/>
          </p:cNvPicPr>
          <p:nvPr/>
        </p:nvPicPr>
        <p:blipFill>
          <a:blip r:embed="rId11"/>
          <a:srcRect r="3704" b="4"/>
          <a:stretch/>
        </p:blipFill>
        <p:spPr>
          <a:xfrm>
            <a:off x="1965172" y="2120887"/>
            <a:ext cx="1613249" cy="1369470"/>
          </a:xfrm>
          <a:prstGeom prst="rect">
            <a:avLst/>
          </a:prstGeom>
        </p:spPr>
      </p:pic>
      <p:grpSp>
        <p:nvGrpSpPr>
          <p:cNvPr id="600" name="Group 599">
            <a:extLst>
              <a:ext uri="{FF2B5EF4-FFF2-40B4-BE49-F238E27FC236}">
                <a16:creationId xmlns:a16="http://schemas.microsoft.com/office/drawing/2014/main" id="{7406C4D7-ED53-AFA7-F6BD-45D7DCA19F83}"/>
              </a:ext>
            </a:extLst>
          </p:cNvPr>
          <p:cNvGrpSpPr/>
          <p:nvPr/>
        </p:nvGrpSpPr>
        <p:grpSpPr>
          <a:xfrm>
            <a:off x="1" y="1809750"/>
            <a:ext cx="1821656" cy="3262313"/>
            <a:chOff x="0" y="1270000"/>
            <a:chExt cx="2428875" cy="4349750"/>
          </a:xfrm>
        </p:grpSpPr>
        <p:sp>
          <p:nvSpPr>
            <p:cNvPr id="576" name="Flowchart: Delay 575">
              <a:extLst>
                <a:ext uri="{FF2B5EF4-FFF2-40B4-BE49-F238E27FC236}">
                  <a16:creationId xmlns:a16="http://schemas.microsoft.com/office/drawing/2014/main" id="{DB59009A-0582-3D59-E7C2-B88BAA36235B}"/>
                </a:ext>
              </a:extLst>
            </p:cNvPr>
            <p:cNvSpPr/>
            <p:nvPr/>
          </p:nvSpPr>
          <p:spPr>
            <a:xfrm>
              <a:off x="0" y="1270000"/>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r>
                <a:rPr lang="en-US" sz="1500">
                  <a:solidFill>
                    <a:srgbClr val="000000"/>
                  </a:solidFill>
                  <a:latin typeface="Arial" panose="020B0604020202020204" pitchFamily="34" charset="0"/>
                  <a:cs typeface="Arial" panose="020B0604020202020204" pitchFamily="34" charset="0"/>
                </a:rPr>
                <a:t>Baby prisoners (gadgets)</a:t>
              </a:r>
              <a:endParaRPr lang="en-US" sz="1350">
                <a:solidFill>
                  <a:srgbClr val="000000"/>
                </a:solidFill>
                <a:latin typeface="Arial" panose="020B0604020202020204" pitchFamily="34" charset="0"/>
                <a:cs typeface="Arial" panose="020B0604020202020204" pitchFamily="34" charset="0"/>
              </a:endParaRPr>
            </a:p>
          </p:txBody>
        </p:sp>
        <p:sp>
          <p:nvSpPr>
            <p:cNvPr id="578" name="Flowchart: Delay 577">
              <a:extLst>
                <a:ext uri="{FF2B5EF4-FFF2-40B4-BE49-F238E27FC236}">
                  <a16:creationId xmlns:a16="http://schemas.microsoft.com/office/drawing/2014/main" id="{9E9B328E-D57B-B457-D8AD-91B954D6153B}"/>
                </a:ext>
              </a:extLst>
            </p:cNvPr>
            <p:cNvSpPr/>
            <p:nvPr/>
          </p:nvSpPr>
          <p:spPr>
            <a:xfrm>
              <a:off x="0" y="2420938"/>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r>
                <a:rPr lang="en-US" sz="1500">
                  <a:solidFill>
                    <a:srgbClr val="000000"/>
                  </a:solidFill>
                  <a:latin typeface="Arial" panose="020B0604020202020204" pitchFamily="34" charset="0"/>
                  <a:ea typeface="Arial"/>
                  <a:cs typeface="Arial" panose="020B0604020202020204" pitchFamily="34" charset="0"/>
                </a:rPr>
                <a:t>Increased time in buggies ​</a:t>
              </a:r>
              <a:endParaRPr lang="en-US" sz="1350">
                <a:solidFill>
                  <a:srgbClr val="000000"/>
                </a:solidFill>
                <a:latin typeface="Arial" panose="020B0604020202020204" pitchFamily="34" charset="0"/>
                <a:cs typeface="Arial" panose="020B0604020202020204" pitchFamily="34" charset="0"/>
              </a:endParaRPr>
            </a:p>
          </p:txBody>
        </p:sp>
        <p:sp>
          <p:nvSpPr>
            <p:cNvPr id="579" name="Flowchart: Delay 578">
              <a:extLst>
                <a:ext uri="{FF2B5EF4-FFF2-40B4-BE49-F238E27FC236}">
                  <a16:creationId xmlns:a16="http://schemas.microsoft.com/office/drawing/2014/main" id="{F320DFD5-4313-61A8-4038-0E713660055B}"/>
                </a:ext>
              </a:extLst>
            </p:cNvPr>
            <p:cNvSpPr/>
            <p:nvPr/>
          </p:nvSpPr>
          <p:spPr>
            <a:xfrm>
              <a:off x="0" y="3579812"/>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r>
                <a:rPr lang="en-US" sz="1500">
                  <a:solidFill>
                    <a:srgbClr val="000000"/>
                  </a:solidFill>
                  <a:latin typeface="Arial" panose="020B0604020202020204" pitchFamily="34" charset="0"/>
                  <a:ea typeface="Arial"/>
                  <a:cs typeface="Arial" panose="020B0604020202020204" pitchFamily="34" charset="0"/>
                </a:rPr>
                <a:t>Screen time​</a:t>
              </a:r>
              <a:endParaRPr lang="en-US" sz="1350">
                <a:solidFill>
                  <a:srgbClr val="000000"/>
                </a:solidFill>
                <a:latin typeface="Arial" panose="020B0604020202020204" pitchFamily="34" charset="0"/>
                <a:cs typeface="Arial" panose="020B0604020202020204" pitchFamily="34" charset="0"/>
              </a:endParaRPr>
            </a:p>
          </p:txBody>
        </p:sp>
        <p:sp>
          <p:nvSpPr>
            <p:cNvPr id="580" name="Flowchart: Delay 579">
              <a:extLst>
                <a:ext uri="{FF2B5EF4-FFF2-40B4-BE49-F238E27FC236}">
                  <a16:creationId xmlns:a16="http://schemas.microsoft.com/office/drawing/2014/main" id="{4447614F-E5A7-E125-B17D-0D499141373B}"/>
                </a:ext>
              </a:extLst>
            </p:cNvPr>
            <p:cNvSpPr/>
            <p:nvPr/>
          </p:nvSpPr>
          <p:spPr>
            <a:xfrm>
              <a:off x="0" y="4730750"/>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r>
                <a:rPr lang="en-US" sz="1500">
                  <a:solidFill>
                    <a:srgbClr val="000000"/>
                  </a:solidFill>
                  <a:latin typeface="Arial" panose="020B0604020202020204" pitchFamily="34" charset="0"/>
                  <a:ea typeface="Arial"/>
                  <a:cs typeface="Arial" panose="020B0604020202020204" pitchFamily="34" charset="0"/>
                </a:rPr>
                <a:t>Risk Aversion</a:t>
              </a:r>
              <a:endParaRPr lang="en-US" sz="1350">
                <a:solidFill>
                  <a:srgbClr val="000000"/>
                </a:solidFill>
                <a:latin typeface="Arial" panose="020B0604020202020204" pitchFamily="34" charset="0"/>
                <a:ea typeface="Calibri"/>
                <a:cs typeface="Arial" panose="020B0604020202020204" pitchFamily="34" charset="0"/>
              </a:endParaRPr>
            </a:p>
          </p:txBody>
        </p:sp>
      </p:grpSp>
      <p:grpSp>
        <p:nvGrpSpPr>
          <p:cNvPr id="599" name="Group 598">
            <a:extLst>
              <a:ext uri="{FF2B5EF4-FFF2-40B4-BE49-F238E27FC236}">
                <a16:creationId xmlns:a16="http://schemas.microsoft.com/office/drawing/2014/main" id="{FFF167F0-9824-00C9-1CA2-E42E8DC262CB}"/>
              </a:ext>
            </a:extLst>
          </p:cNvPr>
          <p:cNvGrpSpPr/>
          <p:nvPr/>
        </p:nvGrpSpPr>
        <p:grpSpPr>
          <a:xfrm>
            <a:off x="7322344" y="1833563"/>
            <a:ext cx="1927622" cy="3262312"/>
            <a:chOff x="9763125" y="1301750"/>
            <a:chExt cx="2570163" cy="4349749"/>
          </a:xfrm>
        </p:grpSpPr>
        <p:sp>
          <p:nvSpPr>
            <p:cNvPr id="591" name="Flowchart: Delay 590">
              <a:extLst>
                <a:ext uri="{FF2B5EF4-FFF2-40B4-BE49-F238E27FC236}">
                  <a16:creationId xmlns:a16="http://schemas.microsoft.com/office/drawing/2014/main" id="{B2E8206D-30B0-9D56-CBE7-7CDB5C22B5BC}"/>
                </a:ext>
              </a:extLst>
            </p:cNvPr>
            <p:cNvSpPr/>
            <p:nvPr/>
          </p:nvSpPr>
          <p:spPr>
            <a:xfrm rot="10800000">
              <a:off x="9763125" y="1301750"/>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endParaRPr lang="en-US" sz="1500">
                <a:solidFill>
                  <a:srgbClr val="000000"/>
                </a:solidFill>
                <a:latin typeface="Arial" panose="020B0604020202020204" pitchFamily="34" charset="0"/>
                <a:cs typeface="Arial" panose="020B0604020202020204" pitchFamily="34" charset="0"/>
              </a:endParaRPr>
            </a:p>
          </p:txBody>
        </p:sp>
        <p:sp>
          <p:nvSpPr>
            <p:cNvPr id="592" name="Flowchart: Delay 591">
              <a:extLst>
                <a:ext uri="{FF2B5EF4-FFF2-40B4-BE49-F238E27FC236}">
                  <a16:creationId xmlns:a16="http://schemas.microsoft.com/office/drawing/2014/main" id="{858ECE68-5E1F-7A7C-9C31-7FF85C92CD7E}"/>
                </a:ext>
              </a:extLst>
            </p:cNvPr>
            <p:cNvSpPr/>
            <p:nvPr/>
          </p:nvSpPr>
          <p:spPr>
            <a:xfrm rot="10800000">
              <a:off x="9763125" y="2452687"/>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endParaRPr lang="en-US" sz="1500">
                <a:solidFill>
                  <a:srgbClr val="000000"/>
                </a:solidFill>
                <a:latin typeface="Arial" panose="020B0604020202020204" pitchFamily="34" charset="0"/>
                <a:cs typeface="Arial" panose="020B0604020202020204" pitchFamily="34" charset="0"/>
              </a:endParaRPr>
            </a:p>
          </p:txBody>
        </p:sp>
        <p:sp>
          <p:nvSpPr>
            <p:cNvPr id="593" name="Flowchart: Delay 592">
              <a:extLst>
                <a:ext uri="{FF2B5EF4-FFF2-40B4-BE49-F238E27FC236}">
                  <a16:creationId xmlns:a16="http://schemas.microsoft.com/office/drawing/2014/main" id="{DE1376CF-DC4D-DA7E-A4B5-0C404954072C}"/>
                </a:ext>
              </a:extLst>
            </p:cNvPr>
            <p:cNvSpPr/>
            <p:nvPr/>
          </p:nvSpPr>
          <p:spPr>
            <a:xfrm rot="10800000">
              <a:off x="9763125" y="3611562"/>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endParaRPr lang="en-US" sz="1500">
                <a:solidFill>
                  <a:srgbClr val="000000"/>
                </a:solidFill>
                <a:latin typeface="Arial" panose="020B0604020202020204" pitchFamily="34" charset="0"/>
                <a:cs typeface="Arial" panose="020B0604020202020204" pitchFamily="34" charset="0"/>
              </a:endParaRPr>
            </a:p>
          </p:txBody>
        </p:sp>
        <p:sp>
          <p:nvSpPr>
            <p:cNvPr id="594" name="Flowchart: Delay 593">
              <a:extLst>
                <a:ext uri="{FF2B5EF4-FFF2-40B4-BE49-F238E27FC236}">
                  <a16:creationId xmlns:a16="http://schemas.microsoft.com/office/drawing/2014/main" id="{9094B056-2034-D8E8-6EB6-FEC1A7D9153E}"/>
                </a:ext>
              </a:extLst>
            </p:cNvPr>
            <p:cNvSpPr/>
            <p:nvPr/>
          </p:nvSpPr>
          <p:spPr>
            <a:xfrm rot="10800000">
              <a:off x="9763125" y="4762499"/>
              <a:ext cx="2428875" cy="889000"/>
            </a:xfrm>
            <a:prstGeom prst="flowChartDelay">
              <a:avLst/>
            </a:prstGeom>
            <a:solidFill>
              <a:srgbClr val="EDB124"/>
            </a:solidFill>
            <a:ln>
              <a:noFill/>
            </a:ln>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p>
              <a:pPr algn="ctr" defTabSz="685800" eaLnBrk="1" fontAlgn="auto" hangingPunct="1">
                <a:spcBef>
                  <a:spcPts val="0"/>
                </a:spcBef>
                <a:spcAft>
                  <a:spcPts val="0"/>
                </a:spcAft>
                <a:defRPr/>
              </a:pPr>
              <a:endParaRPr lang="en-US" sz="1500">
                <a:solidFill>
                  <a:srgbClr val="000000"/>
                </a:solidFill>
                <a:latin typeface="Arial" panose="020B0604020202020204" pitchFamily="34" charset="0"/>
                <a:ea typeface="Calibri"/>
                <a:cs typeface="Arial" panose="020B0604020202020204" pitchFamily="34" charset="0"/>
              </a:endParaRPr>
            </a:p>
          </p:txBody>
        </p:sp>
        <p:sp>
          <p:nvSpPr>
            <p:cNvPr id="595" name="TextBox 594">
              <a:extLst>
                <a:ext uri="{FF2B5EF4-FFF2-40B4-BE49-F238E27FC236}">
                  <a16:creationId xmlns:a16="http://schemas.microsoft.com/office/drawing/2014/main" id="{8D9C7935-36FB-99FA-08E6-11F25262BBB3}"/>
                </a:ext>
              </a:extLst>
            </p:cNvPr>
            <p:cNvSpPr txBox="1"/>
            <p:nvPr/>
          </p:nvSpPr>
          <p:spPr>
            <a:xfrm>
              <a:off x="9899650" y="1470025"/>
              <a:ext cx="2274888" cy="64633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eaLnBrk="1" fontAlgn="auto" hangingPunct="1">
                <a:spcBef>
                  <a:spcPts val="0"/>
                </a:spcBef>
                <a:spcAft>
                  <a:spcPts val="0"/>
                </a:spcAft>
                <a:defRPr/>
              </a:pPr>
              <a:r>
                <a:rPr lang="en-US" sz="1350">
                  <a:solidFill>
                    <a:prstClr val="black"/>
                  </a:solidFill>
                  <a:latin typeface="Arial" panose="020B0604020202020204" pitchFamily="34" charset="0"/>
                  <a:cs typeface="Arial" panose="020B0604020202020204" pitchFamily="34" charset="0"/>
                </a:rPr>
                <a:t>Lack of green space / time in nature</a:t>
              </a:r>
              <a:endParaRPr lang="en-US" sz="1350">
                <a:solidFill>
                  <a:prstClr val="black"/>
                </a:solidFill>
                <a:latin typeface="Arial" panose="020B0604020202020204" pitchFamily="34" charset="0"/>
                <a:ea typeface="Calibri"/>
                <a:cs typeface="Arial" panose="020B0604020202020204" pitchFamily="34" charset="0"/>
              </a:endParaRPr>
            </a:p>
          </p:txBody>
        </p:sp>
        <p:sp>
          <p:nvSpPr>
            <p:cNvPr id="596" name="TextBox 595">
              <a:extLst>
                <a:ext uri="{FF2B5EF4-FFF2-40B4-BE49-F238E27FC236}">
                  <a16:creationId xmlns:a16="http://schemas.microsoft.com/office/drawing/2014/main" id="{B890CD65-3E23-4B9F-D59F-68DEAACA9EBA}"/>
                </a:ext>
              </a:extLst>
            </p:cNvPr>
            <p:cNvSpPr txBox="1"/>
            <p:nvPr/>
          </p:nvSpPr>
          <p:spPr>
            <a:xfrm>
              <a:off x="9915525" y="2573338"/>
              <a:ext cx="2274888" cy="70788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eaLnBrk="1" fontAlgn="auto" hangingPunct="1">
                <a:spcBef>
                  <a:spcPts val="0"/>
                </a:spcBef>
                <a:spcAft>
                  <a:spcPts val="0"/>
                </a:spcAft>
                <a:defRPr/>
              </a:pPr>
              <a:r>
                <a:rPr lang="en-US" sz="1500">
                  <a:solidFill>
                    <a:prstClr val="black"/>
                  </a:solidFill>
                  <a:latin typeface="Arial" panose="020B0604020202020204" pitchFamily="34" charset="0"/>
                  <a:cs typeface="Arial" panose="020B0604020202020204" pitchFamily="34" charset="0"/>
                </a:rPr>
                <a:t>Lack of active transport</a:t>
              </a:r>
              <a:endParaRPr lang="en-US" sz="1500">
                <a:solidFill>
                  <a:prstClr val="black"/>
                </a:solidFill>
                <a:latin typeface="Arial" panose="020B0604020202020204" pitchFamily="34" charset="0"/>
                <a:ea typeface="Calibri"/>
                <a:cs typeface="Arial" panose="020B0604020202020204" pitchFamily="34" charset="0"/>
              </a:endParaRPr>
            </a:p>
          </p:txBody>
        </p:sp>
        <p:sp>
          <p:nvSpPr>
            <p:cNvPr id="597" name="TextBox 596">
              <a:extLst>
                <a:ext uri="{FF2B5EF4-FFF2-40B4-BE49-F238E27FC236}">
                  <a16:creationId xmlns:a16="http://schemas.microsoft.com/office/drawing/2014/main" id="{3EE0492B-CAE2-F0B6-3794-297E8F180A0A}"/>
                </a:ext>
              </a:extLst>
            </p:cNvPr>
            <p:cNvSpPr txBox="1"/>
            <p:nvPr/>
          </p:nvSpPr>
          <p:spPr>
            <a:xfrm>
              <a:off x="10058400" y="3732212"/>
              <a:ext cx="2274888" cy="70788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eaLnBrk="1" fontAlgn="auto" hangingPunct="1">
                <a:spcBef>
                  <a:spcPts val="0"/>
                </a:spcBef>
                <a:spcAft>
                  <a:spcPts val="0"/>
                </a:spcAft>
                <a:defRPr/>
              </a:pPr>
              <a:r>
                <a:rPr lang="en-US" sz="1500">
                  <a:solidFill>
                    <a:prstClr val="black"/>
                  </a:solidFill>
                  <a:latin typeface="Arial" panose="020B0604020202020204" pitchFamily="34" charset="0"/>
                  <a:cs typeface="Arial" panose="020B0604020202020204" pitchFamily="34" charset="0"/>
                </a:rPr>
                <a:t>Busy working parents</a:t>
              </a:r>
              <a:endParaRPr lang="en-US" sz="1350">
                <a:solidFill>
                  <a:prstClr val="black"/>
                </a:solidFill>
                <a:latin typeface="Arial" panose="020B0604020202020204" pitchFamily="34" charset="0"/>
                <a:cs typeface="Arial" panose="020B0604020202020204" pitchFamily="34" charset="0"/>
              </a:endParaRPr>
            </a:p>
          </p:txBody>
        </p:sp>
        <p:sp>
          <p:nvSpPr>
            <p:cNvPr id="598" name="TextBox 597">
              <a:extLst>
                <a:ext uri="{FF2B5EF4-FFF2-40B4-BE49-F238E27FC236}">
                  <a16:creationId xmlns:a16="http://schemas.microsoft.com/office/drawing/2014/main" id="{39F705C4-E825-C074-05AA-43F2396E37D1}"/>
                </a:ext>
              </a:extLst>
            </p:cNvPr>
            <p:cNvSpPr txBox="1"/>
            <p:nvPr/>
          </p:nvSpPr>
          <p:spPr>
            <a:xfrm>
              <a:off x="10074274" y="4883150"/>
              <a:ext cx="2147888" cy="70788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eaLnBrk="1" fontAlgn="auto" hangingPunct="1">
                <a:spcBef>
                  <a:spcPts val="0"/>
                </a:spcBef>
                <a:spcAft>
                  <a:spcPts val="0"/>
                </a:spcAft>
                <a:defRPr/>
              </a:pPr>
              <a:r>
                <a:rPr lang="en-US" sz="1500">
                  <a:solidFill>
                    <a:srgbClr val="FF0000"/>
                  </a:solidFill>
                  <a:latin typeface="Arial" panose="020B0604020202020204" pitchFamily="34" charset="0"/>
                  <a:cs typeface="Arial" panose="020B0604020202020204" pitchFamily="34" charset="0"/>
                </a:rPr>
                <a:t>Lack of places to play</a:t>
              </a:r>
              <a:endParaRPr lang="en-US" sz="1350">
                <a:solidFill>
                  <a:srgbClr val="FF0000"/>
                </a:solidFill>
                <a:latin typeface="Arial" panose="020B0604020202020204" pitchFamily="34" charset="0"/>
                <a:cs typeface="Arial" panose="020B0604020202020204" pitchFamily="34" charset="0"/>
              </a:endParaRPr>
            </a:p>
          </p:txBody>
        </p:sp>
      </p:grpSp>
      <p:pic>
        <p:nvPicPr>
          <p:cNvPr id="3" name="Picture 7">
            <a:extLst>
              <a:ext uri="{FF2B5EF4-FFF2-40B4-BE49-F238E27FC236}">
                <a16:creationId xmlns:a16="http://schemas.microsoft.com/office/drawing/2014/main" id="{87FA2F41-AE41-F505-669F-CB616F063523}"/>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485103" y="3687201"/>
            <a:ext cx="1617563" cy="1309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0835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nodeType="clickEffect">
                                  <p:stCondLst>
                                    <p:cond delay="0"/>
                                  </p:stCondLst>
                                  <p:childTnLst>
                                    <p:set>
                                      <p:cBhvr>
                                        <p:cTn id="6" dur="1" fill="hold">
                                          <p:stCondLst>
                                            <p:cond delay="0"/>
                                          </p:stCondLst>
                                        </p:cTn>
                                        <p:tgtEl>
                                          <p:spTgt spid="600"/>
                                        </p:tgtEl>
                                        <p:attrNameLst>
                                          <p:attrName>style.visibility</p:attrName>
                                        </p:attrNameLst>
                                      </p:cBhvr>
                                      <p:to>
                                        <p:strVal val="visible"/>
                                      </p:to>
                                    </p:set>
                                    <p:anim calcmode="lin" valueType="num">
                                      <p:cBhvr additive="base">
                                        <p:cTn id="7" dur="500"/>
                                        <p:tgtEl>
                                          <p:spTgt spid="600"/>
                                        </p:tgtEl>
                                        <p:attrNameLst>
                                          <p:attrName>ppt_x</p:attrName>
                                        </p:attrNameLst>
                                      </p:cBhvr>
                                      <p:tavLst>
                                        <p:tav tm="0">
                                          <p:val>
                                            <p:strVal val="#ppt_x-#ppt_w*1.125000"/>
                                          </p:val>
                                        </p:tav>
                                        <p:tav tm="100000">
                                          <p:val>
                                            <p:strVal val="#ppt_x"/>
                                          </p:val>
                                        </p:tav>
                                      </p:tavLst>
                                    </p:anim>
                                    <p:animEffect transition="in" filter="wipe(right)">
                                      <p:cBhvr>
                                        <p:cTn id="8" dur="500"/>
                                        <p:tgtEl>
                                          <p:spTgt spid="600"/>
                                        </p:tgtEl>
                                      </p:cBhvr>
                                    </p:animEffect>
                                  </p:childTnLst>
                                </p:cTn>
                              </p:par>
                              <p:par>
                                <p:cTn id="9" presetID="12" presetClass="entr" presetSubtype="2" fill="hold" nodeType="withEffect">
                                  <p:stCondLst>
                                    <p:cond delay="0"/>
                                  </p:stCondLst>
                                  <p:childTnLst>
                                    <p:set>
                                      <p:cBhvr>
                                        <p:cTn id="10" dur="1" fill="hold">
                                          <p:stCondLst>
                                            <p:cond delay="0"/>
                                          </p:stCondLst>
                                        </p:cTn>
                                        <p:tgtEl>
                                          <p:spTgt spid="599"/>
                                        </p:tgtEl>
                                        <p:attrNameLst>
                                          <p:attrName>style.visibility</p:attrName>
                                        </p:attrNameLst>
                                      </p:cBhvr>
                                      <p:to>
                                        <p:strVal val="visible"/>
                                      </p:to>
                                    </p:set>
                                    <p:anim calcmode="lin" valueType="num">
                                      <p:cBhvr additive="base">
                                        <p:cTn id="11" dur="500"/>
                                        <p:tgtEl>
                                          <p:spTgt spid="599"/>
                                        </p:tgtEl>
                                        <p:attrNameLst>
                                          <p:attrName>ppt_x</p:attrName>
                                        </p:attrNameLst>
                                      </p:cBhvr>
                                      <p:tavLst>
                                        <p:tav tm="0">
                                          <p:val>
                                            <p:strVal val="#ppt_x+#ppt_w*1.125000"/>
                                          </p:val>
                                        </p:tav>
                                        <p:tav tm="100000">
                                          <p:val>
                                            <p:strVal val="#ppt_x"/>
                                          </p:val>
                                        </p:tav>
                                      </p:tavLst>
                                    </p:anim>
                                    <p:animEffect transition="in" filter="wipe(left)">
                                      <p:cBhvr>
                                        <p:cTn id="12" dur="500"/>
                                        <p:tgtEl>
                                          <p:spTgt spid="5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06" y="223368"/>
            <a:ext cx="8056311" cy="857250"/>
          </a:xfrm>
        </p:spPr>
        <p:txBody>
          <a:bodyPr rtlCol="0">
            <a:normAutofit fontScale="90000"/>
          </a:bodyPr>
          <a:lstStyle/>
          <a:p>
            <a:pPr algn="l">
              <a:defRPr/>
            </a:pPr>
            <a:br>
              <a:rPr lang="en-GB" sz="3000"/>
            </a:br>
            <a:br>
              <a:rPr lang="en-GB" sz="3000"/>
            </a:br>
            <a:br>
              <a:rPr lang="en-GB" sz="3000"/>
            </a:br>
            <a:r>
              <a:rPr lang="en-GB" sz="3000" err="1"/>
              <a:t>Pwysigrwydd</a:t>
            </a:r>
            <a:r>
              <a:rPr lang="en-GB" sz="3000"/>
              <a:t> </a:t>
            </a:r>
            <a:r>
              <a:rPr lang="en-GB" sz="3000" err="1"/>
              <a:t>chwarae</a:t>
            </a:r>
            <a:r>
              <a:rPr lang="en-GB" sz="3000"/>
              <a:t> </a:t>
            </a:r>
            <a:r>
              <a:rPr lang="en-GB" sz="3000" err="1"/>
              <a:t>yn</a:t>
            </a:r>
            <a:r>
              <a:rPr lang="en-GB" sz="3000"/>
              <a:t> </a:t>
            </a:r>
            <a:r>
              <a:rPr lang="en-GB" sz="3000" err="1"/>
              <a:t>natblygiad</a:t>
            </a:r>
            <a:r>
              <a:rPr lang="en-GB" sz="3000"/>
              <a:t> plant </a:t>
            </a:r>
            <a:br>
              <a:rPr lang="en-GB" sz="3000"/>
            </a:br>
            <a:br>
              <a:rPr lang="en-GB" sz="3000"/>
            </a:br>
            <a:r>
              <a:rPr lang="en-GB" sz="3000"/>
              <a:t>The role of play in </a:t>
            </a:r>
            <a:br>
              <a:rPr lang="en-GB" sz="3000"/>
            </a:br>
            <a:r>
              <a:rPr lang="en-GB" sz="3000"/>
              <a:t>child development</a:t>
            </a:r>
            <a:endParaRPr lang="en-US" sz="3000"/>
          </a:p>
        </p:txBody>
      </p:sp>
      <p:pic>
        <p:nvPicPr>
          <p:cNvPr id="30722"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143000" y="4508898"/>
            <a:ext cx="6858000" cy="1491853"/>
          </a:xfrm>
        </p:spPr>
      </p:pic>
      <p:pic>
        <p:nvPicPr>
          <p:cNvPr id="30723" name="Content Placeholder 3"/>
          <p:cNvPicPr>
            <a:picLocks noChangeAspect="1"/>
          </p:cNvPicPr>
          <p:nvPr/>
        </p:nvPicPr>
        <p:blipFill>
          <a:blip r:embed="rId4">
            <a:extLst>
              <a:ext uri="{28A0092B-C50C-407E-A947-70E740481C1C}">
                <a14:useLocalDpi xmlns:a14="http://schemas.microsoft.com/office/drawing/2010/main" val="0"/>
              </a:ext>
            </a:extLst>
          </a:blip>
          <a:srcRect l="11037" r="11037"/>
          <a:stretch>
            <a:fillRect/>
          </a:stretch>
        </p:blipFill>
        <p:spPr bwMode="auto">
          <a:xfrm>
            <a:off x="6251754" y="2418540"/>
            <a:ext cx="2727815" cy="2020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14338" y="2982390"/>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556522" y="1272018"/>
            <a:ext cx="2561034" cy="3351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251754" y="4917450"/>
            <a:ext cx="2923595"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6706746" y="1164617"/>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err="1"/>
              <a:t>Sensorimotor</a:t>
            </a:r>
            <a:r>
              <a:rPr lang="en-US" altLang="en-US" sz="2400"/>
              <a:t> integration</a:t>
            </a:r>
          </a:p>
        </p:txBody>
      </p:sp>
      <p:pic>
        <p:nvPicPr>
          <p:cNvPr id="4" name="Picture 3" descr="A baby climbing on a log in the woods&#10;&#10;Description automatically generated">
            <a:extLst>
              <a:ext uri="{FF2B5EF4-FFF2-40B4-BE49-F238E27FC236}">
                <a16:creationId xmlns:a16="http://schemas.microsoft.com/office/drawing/2014/main" id="{97710011-5D8E-F703-B4F6-1FA569486B4E}"/>
              </a:ext>
            </a:extLst>
          </p:cNvPr>
          <p:cNvPicPr>
            <a:picLocks noChangeAspect="1"/>
          </p:cNvPicPr>
          <p:nvPr/>
        </p:nvPicPr>
        <p:blipFill>
          <a:blip r:embed="rId8"/>
          <a:srcRect r="1" b="19479"/>
          <a:stretch/>
        </p:blipFill>
        <p:spPr>
          <a:xfrm>
            <a:off x="0" y="4902594"/>
            <a:ext cx="3797570" cy="2010551"/>
          </a:xfrm>
          <a:prstGeom prst="rect">
            <a:avLst/>
          </a:prstGeom>
        </p:spPr>
      </p:pic>
      <p:pic>
        <p:nvPicPr>
          <p:cNvPr id="5" name="Picture 4" descr="A baby crawling on a colorful play mat&#10;&#10;Description automatically generated">
            <a:extLst>
              <a:ext uri="{FF2B5EF4-FFF2-40B4-BE49-F238E27FC236}">
                <a16:creationId xmlns:a16="http://schemas.microsoft.com/office/drawing/2014/main" id="{A6F52244-A2D8-D648-6628-258FC21E6F0E}"/>
              </a:ext>
            </a:extLst>
          </p:cNvPr>
          <p:cNvPicPr>
            <a:picLocks noChangeAspect="1"/>
          </p:cNvPicPr>
          <p:nvPr/>
        </p:nvPicPr>
        <p:blipFill>
          <a:blip r:embed="rId9"/>
          <a:srcRect l="1197" r="9195" b="-2"/>
          <a:stretch/>
        </p:blipFill>
        <p:spPr>
          <a:xfrm>
            <a:off x="3804418" y="4902594"/>
            <a:ext cx="2447336" cy="2121694"/>
          </a:xfrm>
          <a:prstGeom prst="rect">
            <a:avLst/>
          </a:prstGeom>
        </p:spPr>
      </p:pic>
    </p:spTree>
    <p:extLst>
      <p:ext uri="{BB962C8B-B14F-4D97-AF65-F5344CB8AC3E}">
        <p14:creationId xmlns:p14="http://schemas.microsoft.com/office/powerpoint/2010/main" val="2079474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662B75F2-BD42-7A44-881A-25A8A5180C59}"/>
              </a:ext>
            </a:extLst>
          </p:cNvPr>
          <p:cNvPicPr>
            <a:picLocks noChangeAspect="1"/>
          </p:cNvPicPr>
          <p:nvPr/>
        </p:nvPicPr>
        <p:blipFill rotWithShape="1">
          <a:blip r:embed="rId3">
            <a:extLst>
              <a:ext uri="{28A0092B-C50C-407E-A947-70E740481C1C}">
                <a14:useLocalDpi xmlns:a14="http://schemas.microsoft.com/office/drawing/2010/main" val="0"/>
              </a:ext>
            </a:extLst>
          </a:blip>
          <a:srcRect b="847"/>
          <a:stretch/>
        </p:blipFill>
        <p:spPr>
          <a:xfrm>
            <a:off x="973992" y="1333897"/>
            <a:ext cx="7197424" cy="4192670"/>
          </a:xfrm>
          <a:prstGeom prst="rect">
            <a:avLst/>
          </a:prstGeom>
        </p:spPr>
      </p:pic>
      <p:sp>
        <p:nvSpPr>
          <p:cNvPr id="5" name="Rectangle 4">
            <a:extLst>
              <a:ext uri="{FF2B5EF4-FFF2-40B4-BE49-F238E27FC236}">
                <a16:creationId xmlns:a16="http://schemas.microsoft.com/office/drawing/2014/main" id="{3671E5D8-0898-ECBB-60E2-7404A051C837}"/>
              </a:ext>
            </a:extLst>
          </p:cNvPr>
          <p:cNvSpPr/>
          <p:nvPr/>
        </p:nvSpPr>
        <p:spPr>
          <a:xfrm>
            <a:off x="146247" y="1011570"/>
            <a:ext cx="2525467" cy="72211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8C6FCFB-9735-3D8D-E4E3-B556D01421D4}"/>
              </a:ext>
            </a:extLst>
          </p:cNvPr>
          <p:cNvSpPr txBox="1">
            <a:spLocks/>
          </p:cNvSpPr>
          <p:nvPr/>
        </p:nvSpPr>
        <p:spPr>
          <a:xfrm>
            <a:off x="150719" y="1142952"/>
            <a:ext cx="2517963" cy="438722"/>
          </a:xfrm>
        </p:spPr>
        <p:txBody>
          <a:bodyPr lIns="68580" tIns="34290" rIns="68580" bIns="3429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300" b="1">
                <a:cs typeface="Helvetica"/>
              </a:rPr>
              <a:t>Myelination</a:t>
            </a:r>
            <a:endParaRPr lang="en-US" sz="3300" b="1">
              <a:cs typeface="Helvetica"/>
            </a:endParaRPr>
          </a:p>
        </p:txBody>
      </p:sp>
    </p:spTree>
    <p:extLst>
      <p:ext uri="{BB962C8B-B14F-4D97-AF65-F5344CB8AC3E}">
        <p14:creationId xmlns:p14="http://schemas.microsoft.com/office/powerpoint/2010/main" val="18512805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7C13-6C05-072A-12E2-F5AD4F3985D7}"/>
              </a:ext>
            </a:extLst>
          </p:cNvPr>
          <p:cNvSpPr>
            <a:spLocks noGrp="1"/>
          </p:cNvSpPr>
          <p:nvPr>
            <p:ph type="title"/>
          </p:nvPr>
        </p:nvSpPr>
        <p:spPr>
          <a:xfrm>
            <a:off x="-71728" y="35500"/>
            <a:ext cx="9287455" cy="994172"/>
          </a:xfrm>
        </p:spPr>
        <p:txBody>
          <a:bodyPr>
            <a:normAutofit/>
          </a:bodyPr>
          <a:lstStyle/>
          <a:p>
            <a:pPr algn="ctr"/>
            <a:r>
              <a:rPr lang="en-GB" altLang="en-US" sz="3000" b="1">
                <a:cs typeface="Calibri Light"/>
              </a:rPr>
              <a:t>Sensory &amp; Motor Components Influence Learning</a:t>
            </a:r>
            <a:endParaRPr lang="en-US" sz="3000" b="1">
              <a:latin typeface="Calibri Light"/>
              <a:ea typeface="Calibri"/>
              <a:cs typeface="Calibri"/>
            </a:endParaRPr>
          </a:p>
        </p:txBody>
      </p:sp>
      <p:sp>
        <p:nvSpPr>
          <p:cNvPr id="3" name="Content Placeholder 2">
            <a:extLst>
              <a:ext uri="{FF2B5EF4-FFF2-40B4-BE49-F238E27FC236}">
                <a16:creationId xmlns:a16="http://schemas.microsoft.com/office/drawing/2014/main" id="{7455EC3C-3A52-CC1E-2201-83282B8D2573}"/>
              </a:ext>
            </a:extLst>
          </p:cNvPr>
          <p:cNvSpPr>
            <a:spLocks noGrp="1"/>
          </p:cNvSpPr>
          <p:nvPr>
            <p:ph idx="1"/>
          </p:nvPr>
        </p:nvSpPr>
        <p:spPr>
          <a:xfrm>
            <a:off x="171312" y="1157687"/>
            <a:ext cx="3518633" cy="3903784"/>
          </a:xfrm>
        </p:spPr>
        <p:txBody>
          <a:bodyPr vert="horz" wrap="square" lIns="68580" tIns="34290" rIns="68580" bIns="34290" numCol="1" rtlCol="0" anchor="t" anchorCtr="0" compatLnSpc="1">
            <a:prstTxWarp prst="textNoShape">
              <a:avLst/>
            </a:prstTxWarp>
            <a:normAutofit fontScale="62500" lnSpcReduction="20000"/>
          </a:bodyPr>
          <a:lstStyle/>
          <a:p>
            <a:pPr>
              <a:lnSpc>
                <a:spcPct val="150000"/>
              </a:lnSpc>
            </a:pPr>
            <a:r>
              <a:rPr lang="en-US">
                <a:latin typeface="Calibri"/>
                <a:ea typeface="Calibri"/>
                <a:cs typeface="Calibri"/>
              </a:rPr>
              <a:t>Body awareness comes from information from sensors in muscles and joints – proprioception</a:t>
            </a:r>
          </a:p>
          <a:p>
            <a:pPr>
              <a:lnSpc>
                <a:spcPct val="150000"/>
              </a:lnSpc>
            </a:pPr>
            <a:r>
              <a:rPr lang="en-US">
                <a:latin typeface="Calibri"/>
                <a:ea typeface="Calibri"/>
                <a:cs typeface="Calibri"/>
              </a:rPr>
              <a:t>This develops through rich movement and play</a:t>
            </a:r>
          </a:p>
          <a:p>
            <a:pPr>
              <a:lnSpc>
                <a:spcPct val="150000"/>
              </a:lnSpc>
            </a:pPr>
            <a:r>
              <a:rPr lang="en-US">
                <a:latin typeface="Calibri"/>
                <a:ea typeface="Calibri"/>
                <a:cs typeface="Calibri"/>
              </a:rPr>
              <a:t>Young children learn where their body is around them and how to manage it</a:t>
            </a:r>
          </a:p>
        </p:txBody>
      </p:sp>
      <p:pic>
        <p:nvPicPr>
          <p:cNvPr id="4" name="Picture 3">
            <a:extLst>
              <a:ext uri="{FF2B5EF4-FFF2-40B4-BE49-F238E27FC236}">
                <a16:creationId xmlns:a16="http://schemas.microsoft.com/office/drawing/2014/main" id="{53487249-0730-7BA4-3DC8-A87A9FB8E77D}"/>
              </a:ext>
            </a:extLst>
          </p:cNvPr>
          <p:cNvPicPr>
            <a:picLocks noChangeAspect="1"/>
          </p:cNvPicPr>
          <p:nvPr/>
        </p:nvPicPr>
        <p:blipFill rotWithShape="1">
          <a:blip r:embed="rId3"/>
          <a:srcRect l="7570" t="12931" r="6231" b="11678"/>
          <a:stretch/>
        </p:blipFill>
        <p:spPr>
          <a:xfrm>
            <a:off x="4139952" y="1157687"/>
            <a:ext cx="4615323" cy="4036607"/>
          </a:xfrm>
          <a:prstGeom prst="rect">
            <a:avLst/>
          </a:prstGeom>
        </p:spPr>
      </p:pic>
      <p:sp>
        <p:nvSpPr>
          <p:cNvPr id="5" name="Oval 4">
            <a:extLst>
              <a:ext uri="{FF2B5EF4-FFF2-40B4-BE49-F238E27FC236}">
                <a16:creationId xmlns:a16="http://schemas.microsoft.com/office/drawing/2014/main" id="{174DB003-6F73-40EB-EECD-3F22E031DCBF}"/>
              </a:ext>
            </a:extLst>
          </p:cNvPr>
          <p:cNvSpPr/>
          <p:nvPr/>
        </p:nvSpPr>
        <p:spPr>
          <a:xfrm>
            <a:off x="3922058" y="1698700"/>
            <a:ext cx="1822368" cy="1186427"/>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
        <p:nvSpPr>
          <p:cNvPr id="6" name="Oval 5">
            <a:extLst>
              <a:ext uri="{FF2B5EF4-FFF2-40B4-BE49-F238E27FC236}">
                <a16:creationId xmlns:a16="http://schemas.microsoft.com/office/drawing/2014/main" id="{19A8A60F-12E0-1BD0-DCA1-38311CBDD3E3}"/>
              </a:ext>
            </a:extLst>
          </p:cNvPr>
          <p:cNvSpPr/>
          <p:nvPr/>
        </p:nvSpPr>
        <p:spPr>
          <a:xfrm>
            <a:off x="6931449" y="1923152"/>
            <a:ext cx="1672999" cy="1186427"/>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
        <p:nvSpPr>
          <p:cNvPr id="7" name="TextBox 6">
            <a:extLst>
              <a:ext uri="{FF2B5EF4-FFF2-40B4-BE49-F238E27FC236}">
                <a16:creationId xmlns:a16="http://schemas.microsoft.com/office/drawing/2014/main" id="{6CEB819F-EA7B-8835-B412-841711DA929C}"/>
              </a:ext>
            </a:extLst>
          </p:cNvPr>
          <p:cNvSpPr txBox="1"/>
          <p:nvPr/>
        </p:nvSpPr>
        <p:spPr>
          <a:xfrm>
            <a:off x="7725713" y="4836135"/>
            <a:ext cx="1247457" cy="323165"/>
          </a:xfrm>
          <a:prstGeom prst="rect">
            <a:avLst/>
          </a:prstGeom>
          <a:noFill/>
        </p:spPr>
        <p:txBody>
          <a:bodyPr wrap="none" rtlCol="0">
            <a:spAutoFit/>
          </a:bodyPr>
          <a:lstStyle/>
          <a:p>
            <a:r>
              <a:rPr lang="en-US" sz="1500" b="1">
                <a:latin typeface="APPLE CHANCERY" panose="03020702040506060504" pitchFamily="66" charset="-79"/>
                <a:cs typeface="APPLE CHANCERY" panose="03020702040506060504" pitchFamily="66" charset="-79"/>
              </a:rPr>
              <a:t>Interoception</a:t>
            </a:r>
          </a:p>
        </p:txBody>
      </p:sp>
    </p:spTree>
    <p:extLst>
      <p:ext uri="{BB962C8B-B14F-4D97-AF65-F5344CB8AC3E}">
        <p14:creationId xmlns:p14="http://schemas.microsoft.com/office/powerpoint/2010/main" val="4044239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0F76B-E850-6A0A-5BA8-544BBA655619}"/>
              </a:ext>
            </a:extLst>
          </p:cNvPr>
          <p:cNvSpPr>
            <a:spLocks noGrp="1"/>
          </p:cNvSpPr>
          <p:nvPr>
            <p:ph type="title"/>
          </p:nvPr>
        </p:nvSpPr>
        <p:spPr>
          <a:xfrm>
            <a:off x="0" y="723062"/>
            <a:ext cx="3194450" cy="1495509"/>
          </a:xfrm>
        </p:spPr>
        <p:txBody>
          <a:bodyPr vert="horz" wrap="square" lIns="68580" tIns="34290" rIns="68580" bIns="34290" numCol="1" rtlCol="0" anchor="b" anchorCtr="0" compatLnSpc="1">
            <a:prstTxWarp prst="textNoShape">
              <a:avLst/>
            </a:prstTxWarp>
            <a:noAutofit/>
          </a:bodyPr>
          <a:lstStyle/>
          <a:p>
            <a:pPr algn="ctr"/>
            <a:r>
              <a:rPr lang="en-US" sz="3200" b="1" kern="1200">
                <a:cs typeface="Helvetica"/>
              </a:rPr>
              <a:t>Perceptio</a:t>
            </a:r>
            <a:r>
              <a:rPr lang="en-US" sz="3200" b="1">
                <a:cs typeface="Helvetica"/>
              </a:rPr>
              <a:t>n of Movement- </a:t>
            </a:r>
            <a:br>
              <a:rPr lang="en-US" sz="3200" b="1">
                <a:cs typeface="Helvetica"/>
              </a:rPr>
            </a:br>
            <a:r>
              <a:rPr lang="en-US" sz="3200" b="1" kern="1200">
                <a:cs typeface="Helvetica"/>
              </a:rPr>
              <a:t>Vestibular System</a:t>
            </a:r>
          </a:p>
        </p:txBody>
      </p:sp>
      <p:sp>
        <p:nvSpPr>
          <p:cNvPr id="3" name="Text Placeholder 2">
            <a:extLst>
              <a:ext uri="{FF2B5EF4-FFF2-40B4-BE49-F238E27FC236}">
                <a16:creationId xmlns:a16="http://schemas.microsoft.com/office/drawing/2014/main" id="{DF61FF39-55DB-67D1-1F69-10C69F5F36FD}"/>
              </a:ext>
            </a:extLst>
          </p:cNvPr>
          <p:cNvSpPr>
            <a:spLocks noGrp="1"/>
          </p:cNvSpPr>
          <p:nvPr>
            <p:ph type="body" sz="half" idx="1"/>
          </p:nvPr>
        </p:nvSpPr>
        <p:spPr>
          <a:xfrm>
            <a:off x="100859" y="2667513"/>
            <a:ext cx="2860771" cy="2719670"/>
          </a:xfrm>
        </p:spPr>
        <p:txBody>
          <a:bodyPr vert="horz" wrap="square" lIns="68580" tIns="34290" rIns="68580" bIns="34290" numCol="1" rtlCol="0" anchor="t" anchorCtr="0" compatLnSpc="1">
            <a:prstTxWarp prst="textNoShape">
              <a:avLst/>
            </a:prstTxWarp>
            <a:noAutofit/>
          </a:bodyPr>
          <a:lstStyle/>
          <a:p>
            <a:pPr>
              <a:lnSpc>
                <a:spcPct val="150000"/>
              </a:lnSpc>
              <a:spcBef>
                <a:spcPts val="0"/>
              </a:spcBef>
              <a:spcAft>
                <a:spcPts val="450"/>
              </a:spcAft>
            </a:pPr>
            <a:r>
              <a:rPr lang="en-US" sz="2400">
                <a:latin typeface="Calibri"/>
                <a:ea typeface="Calibri"/>
                <a:cs typeface="Helvetica"/>
              </a:rPr>
              <a:t>Our balance system is key for stability </a:t>
            </a:r>
          </a:p>
          <a:p>
            <a:pPr>
              <a:lnSpc>
                <a:spcPct val="150000"/>
              </a:lnSpc>
              <a:spcBef>
                <a:spcPts val="0"/>
              </a:spcBef>
              <a:spcAft>
                <a:spcPts val="450"/>
              </a:spcAft>
            </a:pPr>
            <a:r>
              <a:rPr lang="en-US" sz="2400">
                <a:latin typeface="Calibri"/>
                <a:ea typeface="Calibri"/>
                <a:cs typeface="Helvetica"/>
              </a:rPr>
              <a:t>Stability underpins all voluntary </a:t>
            </a:r>
            <a:r>
              <a:rPr lang="en-US">
                <a:latin typeface="Calibri"/>
                <a:ea typeface="Calibri"/>
                <a:cs typeface="Helvetica"/>
              </a:rPr>
              <a:t>movement</a:t>
            </a:r>
          </a:p>
        </p:txBody>
      </p:sp>
      <p:pic>
        <p:nvPicPr>
          <p:cNvPr id="6" name="Picture 5" descr="A diagram of the ear&#10;&#10;Description automatically generated">
            <a:extLst>
              <a:ext uri="{FF2B5EF4-FFF2-40B4-BE49-F238E27FC236}">
                <a16:creationId xmlns:a16="http://schemas.microsoft.com/office/drawing/2014/main" id="{C4B3FF97-26AB-3097-477A-3E0BD4553337}"/>
              </a:ext>
            </a:extLst>
          </p:cNvPr>
          <p:cNvPicPr>
            <a:picLocks noChangeAspect="1"/>
          </p:cNvPicPr>
          <p:nvPr/>
        </p:nvPicPr>
        <p:blipFill>
          <a:blip r:embed="rId3"/>
          <a:srcRect r="5299"/>
          <a:stretch/>
        </p:blipFill>
        <p:spPr>
          <a:xfrm>
            <a:off x="3601458" y="723062"/>
            <a:ext cx="5161828" cy="4183380"/>
          </a:xfrm>
          <a:prstGeom prst="rect">
            <a:avLst/>
          </a:prstGeom>
        </p:spPr>
      </p:pic>
    </p:spTree>
    <p:extLst>
      <p:ext uri="{BB962C8B-B14F-4D97-AF65-F5344CB8AC3E}">
        <p14:creationId xmlns:p14="http://schemas.microsoft.com/office/powerpoint/2010/main" val="2191049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123B-CF3B-E0DC-0007-724BA4D78003}"/>
              </a:ext>
            </a:extLst>
          </p:cNvPr>
          <p:cNvSpPr>
            <a:spLocks noGrp="1"/>
          </p:cNvSpPr>
          <p:nvPr>
            <p:ph type="title"/>
          </p:nvPr>
        </p:nvSpPr>
        <p:spPr>
          <a:xfrm>
            <a:off x="358859" y="971551"/>
            <a:ext cx="4213142" cy="994172"/>
          </a:xfrm>
        </p:spPr>
        <p:txBody>
          <a:bodyPr>
            <a:normAutofit fontScale="90000"/>
          </a:bodyPr>
          <a:lstStyle/>
          <a:p>
            <a:pPr algn="ctr"/>
            <a:r>
              <a:rPr lang="en-US" b="1">
                <a:latin typeface="Calibri Light"/>
                <a:ea typeface="Calibri"/>
                <a:cs typeface="Calibri"/>
              </a:rPr>
              <a:t>Fine Motor Control </a:t>
            </a:r>
          </a:p>
        </p:txBody>
      </p:sp>
      <p:sp>
        <p:nvSpPr>
          <p:cNvPr id="3" name="Content Placeholder 2">
            <a:extLst>
              <a:ext uri="{FF2B5EF4-FFF2-40B4-BE49-F238E27FC236}">
                <a16:creationId xmlns:a16="http://schemas.microsoft.com/office/drawing/2014/main" id="{76149F65-D04A-114C-DEE1-91C57B948BF1}"/>
              </a:ext>
            </a:extLst>
          </p:cNvPr>
          <p:cNvSpPr>
            <a:spLocks noGrp="1"/>
          </p:cNvSpPr>
          <p:nvPr>
            <p:ph idx="1"/>
          </p:nvPr>
        </p:nvSpPr>
        <p:spPr>
          <a:xfrm>
            <a:off x="358859" y="2086553"/>
            <a:ext cx="4069202" cy="3209925"/>
          </a:xfrm>
        </p:spPr>
        <p:txBody>
          <a:bodyPr>
            <a:normAutofit fontScale="62500" lnSpcReduction="20000"/>
          </a:bodyPr>
          <a:lstStyle/>
          <a:p>
            <a:pPr>
              <a:lnSpc>
                <a:spcPct val="150000"/>
              </a:lnSpc>
            </a:pPr>
            <a:r>
              <a:rPr lang="en-US">
                <a:latin typeface="Calibri"/>
                <a:ea typeface="Calibri"/>
                <a:cs typeface="Calibri"/>
              </a:rPr>
              <a:t>Gross motor comes before fine motor control </a:t>
            </a:r>
          </a:p>
          <a:p>
            <a:pPr>
              <a:lnSpc>
                <a:spcPct val="150000"/>
              </a:lnSpc>
            </a:pPr>
            <a:r>
              <a:rPr lang="en-US">
                <a:latin typeface="Calibri"/>
                <a:ea typeface="Calibri"/>
                <a:cs typeface="Calibri"/>
              </a:rPr>
              <a:t>Levers need a stable base to function</a:t>
            </a:r>
          </a:p>
          <a:p>
            <a:pPr>
              <a:lnSpc>
                <a:spcPct val="150000"/>
              </a:lnSpc>
            </a:pPr>
            <a:r>
              <a:rPr lang="en-US">
                <a:latin typeface="Calibri"/>
                <a:ea typeface="Calibri"/>
                <a:cs typeface="Calibri"/>
              </a:rPr>
              <a:t>Arms and hands are a system of levers and so need a stable base</a:t>
            </a:r>
          </a:p>
          <a:p>
            <a:endParaRPr lang="en-US">
              <a:latin typeface="Calibri"/>
              <a:ea typeface="Calibri"/>
              <a:cs typeface="Calibri"/>
            </a:endParaRPr>
          </a:p>
        </p:txBody>
      </p:sp>
      <p:pic>
        <p:nvPicPr>
          <p:cNvPr id="6" name="Picture 5" descr="A yellow tractor with a bucket&#10;&#10;Description automatically generated">
            <a:extLst>
              <a:ext uri="{FF2B5EF4-FFF2-40B4-BE49-F238E27FC236}">
                <a16:creationId xmlns:a16="http://schemas.microsoft.com/office/drawing/2014/main" id="{0298D56A-57FC-732C-8977-33AC8D919D53}"/>
              </a:ext>
            </a:extLst>
          </p:cNvPr>
          <p:cNvPicPr>
            <a:picLocks noChangeAspect="1"/>
          </p:cNvPicPr>
          <p:nvPr/>
        </p:nvPicPr>
        <p:blipFill>
          <a:blip r:embed="rId3"/>
          <a:stretch>
            <a:fillRect/>
          </a:stretch>
        </p:blipFill>
        <p:spPr>
          <a:xfrm>
            <a:off x="4572001" y="2088025"/>
            <a:ext cx="4069202" cy="2035507"/>
          </a:xfrm>
          <a:prstGeom prst="rect">
            <a:avLst/>
          </a:prstGeom>
        </p:spPr>
      </p:pic>
      <p:sp>
        <p:nvSpPr>
          <p:cNvPr id="7" name="Oval 6">
            <a:extLst>
              <a:ext uri="{FF2B5EF4-FFF2-40B4-BE49-F238E27FC236}">
                <a16:creationId xmlns:a16="http://schemas.microsoft.com/office/drawing/2014/main" id="{FDCD9373-5A4E-1A08-F676-BC02C2082352}"/>
              </a:ext>
            </a:extLst>
          </p:cNvPr>
          <p:cNvSpPr/>
          <p:nvPr/>
        </p:nvSpPr>
        <p:spPr>
          <a:xfrm>
            <a:off x="6606601" y="2665341"/>
            <a:ext cx="1316441" cy="1186427"/>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Tree>
    <p:extLst>
      <p:ext uri="{BB962C8B-B14F-4D97-AF65-F5344CB8AC3E}">
        <p14:creationId xmlns:p14="http://schemas.microsoft.com/office/powerpoint/2010/main" val="2241915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49BFE-AA3B-7F0D-A043-61B639311AF7}"/>
              </a:ext>
            </a:extLst>
          </p:cNvPr>
          <p:cNvSpPr>
            <a:spLocks noGrp="1"/>
          </p:cNvSpPr>
          <p:nvPr>
            <p:ph type="title"/>
          </p:nvPr>
        </p:nvSpPr>
        <p:spPr>
          <a:xfrm>
            <a:off x="80544" y="755981"/>
            <a:ext cx="4323019" cy="1002638"/>
          </a:xfrm>
        </p:spPr>
        <p:txBody>
          <a:bodyPr>
            <a:normAutofit fontScale="90000"/>
          </a:bodyPr>
          <a:lstStyle/>
          <a:p>
            <a:pPr algn="ctr"/>
            <a:r>
              <a:rPr lang="en-US" b="1">
                <a:cs typeface="Helvetica"/>
              </a:rPr>
              <a:t>Visual Skills and Language Processing </a:t>
            </a:r>
          </a:p>
        </p:txBody>
      </p:sp>
      <p:sp>
        <p:nvSpPr>
          <p:cNvPr id="3" name="Content Placeholder 2">
            <a:extLst>
              <a:ext uri="{FF2B5EF4-FFF2-40B4-BE49-F238E27FC236}">
                <a16:creationId xmlns:a16="http://schemas.microsoft.com/office/drawing/2014/main" id="{08415F65-6B9E-87A8-B19D-C40ACF6D2CDC}"/>
              </a:ext>
            </a:extLst>
          </p:cNvPr>
          <p:cNvSpPr>
            <a:spLocks noGrp="1"/>
          </p:cNvSpPr>
          <p:nvPr>
            <p:ph idx="1"/>
          </p:nvPr>
        </p:nvSpPr>
        <p:spPr>
          <a:xfrm>
            <a:off x="145060" y="2780928"/>
            <a:ext cx="4057474" cy="3089777"/>
          </a:xfrm>
        </p:spPr>
        <p:txBody>
          <a:bodyPr>
            <a:normAutofit fontScale="55000" lnSpcReduction="20000"/>
          </a:bodyPr>
          <a:lstStyle/>
          <a:p>
            <a:pPr>
              <a:lnSpc>
                <a:spcPct val="150000"/>
              </a:lnSpc>
            </a:pPr>
            <a:r>
              <a:rPr lang="en-US">
                <a:latin typeface="Calibri"/>
                <a:ea typeface="Calibri"/>
                <a:cs typeface="Calibri"/>
              </a:rPr>
              <a:t>Visual perception is needed for hand-eye and foot-eye co-ordination </a:t>
            </a:r>
          </a:p>
          <a:p>
            <a:pPr>
              <a:lnSpc>
                <a:spcPct val="150000"/>
              </a:lnSpc>
            </a:pPr>
            <a:r>
              <a:rPr lang="en-US">
                <a:latin typeface="Calibri"/>
                <a:ea typeface="Calibri"/>
                <a:cs typeface="Calibri"/>
              </a:rPr>
              <a:t>Language emerges as children physically interact with the world</a:t>
            </a:r>
          </a:p>
          <a:p>
            <a:pPr>
              <a:lnSpc>
                <a:spcPct val="150000"/>
              </a:lnSpc>
            </a:pPr>
            <a:r>
              <a:rPr lang="en-US">
                <a:latin typeface="Calibri"/>
                <a:ea typeface="Calibri"/>
                <a:cs typeface="Calibri"/>
              </a:rPr>
              <a:t>Children focus on faces and learn facial expression and non-verbal communication </a:t>
            </a:r>
          </a:p>
        </p:txBody>
      </p:sp>
      <p:pic>
        <p:nvPicPr>
          <p:cNvPr id="4" name="Picture 3">
            <a:extLst>
              <a:ext uri="{FF2B5EF4-FFF2-40B4-BE49-F238E27FC236}">
                <a16:creationId xmlns:a16="http://schemas.microsoft.com/office/drawing/2014/main" id="{D46EAD82-2ADD-A7AE-FEEC-14350D47F3BC}"/>
              </a:ext>
            </a:extLst>
          </p:cNvPr>
          <p:cNvPicPr>
            <a:picLocks noChangeAspect="1"/>
          </p:cNvPicPr>
          <p:nvPr/>
        </p:nvPicPr>
        <p:blipFill rotWithShape="1">
          <a:blip r:embed="rId3"/>
          <a:srcRect l="7570" t="12931" r="6231" b="11678"/>
          <a:stretch/>
        </p:blipFill>
        <p:spPr>
          <a:xfrm>
            <a:off x="4403563" y="949721"/>
            <a:ext cx="4475222" cy="4071937"/>
          </a:xfrm>
          <a:prstGeom prst="rect">
            <a:avLst/>
          </a:prstGeom>
        </p:spPr>
      </p:pic>
      <p:sp>
        <p:nvSpPr>
          <p:cNvPr id="5" name="Oval 4">
            <a:extLst>
              <a:ext uri="{FF2B5EF4-FFF2-40B4-BE49-F238E27FC236}">
                <a16:creationId xmlns:a16="http://schemas.microsoft.com/office/drawing/2014/main" id="{5BD531E8-3B77-22F7-2E9D-042E7DAFE992}"/>
              </a:ext>
            </a:extLst>
          </p:cNvPr>
          <p:cNvSpPr/>
          <p:nvPr/>
        </p:nvSpPr>
        <p:spPr>
          <a:xfrm>
            <a:off x="4572000" y="2780928"/>
            <a:ext cx="1316441" cy="1186427"/>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
        <p:nvSpPr>
          <p:cNvPr id="6" name="TextBox 5">
            <a:extLst>
              <a:ext uri="{FF2B5EF4-FFF2-40B4-BE49-F238E27FC236}">
                <a16:creationId xmlns:a16="http://schemas.microsoft.com/office/drawing/2014/main" id="{E87E49D6-A375-8FDF-E10D-E91856486D34}"/>
              </a:ext>
            </a:extLst>
          </p:cNvPr>
          <p:cNvSpPr txBox="1"/>
          <p:nvPr/>
        </p:nvSpPr>
        <p:spPr>
          <a:xfrm>
            <a:off x="7702338" y="4572366"/>
            <a:ext cx="1247457" cy="323165"/>
          </a:xfrm>
          <a:prstGeom prst="rect">
            <a:avLst/>
          </a:prstGeom>
          <a:noFill/>
        </p:spPr>
        <p:txBody>
          <a:bodyPr wrap="none" rtlCol="0">
            <a:spAutoFit/>
          </a:bodyPr>
          <a:lstStyle/>
          <a:p>
            <a:r>
              <a:rPr lang="en-US" sz="1500" b="1">
                <a:latin typeface="APPLE CHANCERY" panose="03020702040506060504" pitchFamily="66" charset="-79"/>
                <a:cs typeface="APPLE CHANCERY" panose="03020702040506060504" pitchFamily="66" charset="-79"/>
              </a:rPr>
              <a:t>Interoception</a:t>
            </a:r>
          </a:p>
        </p:txBody>
      </p:sp>
    </p:spTree>
    <p:extLst>
      <p:ext uri="{BB962C8B-B14F-4D97-AF65-F5344CB8AC3E}">
        <p14:creationId xmlns:p14="http://schemas.microsoft.com/office/powerpoint/2010/main" val="543023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itting and interacting with cactus toy(1).mov">
            <a:hlinkClick r:id="" action="ppaction://media"/>
            <a:extLst>
              <a:ext uri="{FF2B5EF4-FFF2-40B4-BE49-F238E27FC236}">
                <a16:creationId xmlns:a16="http://schemas.microsoft.com/office/drawing/2014/main" id="{AD7347FC-FAC3-B04C-E6B4-0930825061A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284384" y="-110436"/>
            <a:ext cx="4340741" cy="7576412"/>
          </a:xfrm>
          <a:prstGeom prst="rect">
            <a:avLst/>
          </a:prstGeom>
        </p:spPr>
      </p:pic>
    </p:spTree>
    <p:extLst>
      <p:ext uri="{BB962C8B-B14F-4D97-AF65-F5344CB8AC3E}">
        <p14:creationId xmlns:p14="http://schemas.microsoft.com/office/powerpoint/2010/main" val="1796146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2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65FE0-22A9-6041-B94A-68E1641E5D6D}"/>
              </a:ext>
            </a:extLst>
          </p:cNvPr>
          <p:cNvSpPr>
            <a:spLocks noGrp="1"/>
          </p:cNvSpPr>
          <p:nvPr>
            <p:ph type="title"/>
          </p:nvPr>
        </p:nvSpPr>
        <p:spPr>
          <a:xfrm>
            <a:off x="457200" y="1844824"/>
            <a:ext cx="8229600" cy="1143000"/>
          </a:xfrm>
        </p:spPr>
        <p:txBody>
          <a:bodyPr/>
          <a:lstStyle/>
          <a:p>
            <a:r>
              <a:rPr lang="en-US" sz="6000" b="1">
                <a:solidFill>
                  <a:srgbClr val="00B050"/>
                </a:solidFill>
              </a:rPr>
              <a:t>Is playing a form of learning for children in the early years?</a:t>
            </a:r>
          </a:p>
        </p:txBody>
      </p:sp>
    </p:spTree>
    <p:extLst>
      <p:ext uri="{BB962C8B-B14F-4D97-AF65-F5344CB8AC3E}">
        <p14:creationId xmlns:p14="http://schemas.microsoft.com/office/powerpoint/2010/main" val="3509818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uple of young boys playing on a playground&#10;&#10;Description automatically generated">
            <a:extLst>
              <a:ext uri="{FF2B5EF4-FFF2-40B4-BE49-F238E27FC236}">
                <a16:creationId xmlns:a16="http://schemas.microsoft.com/office/drawing/2014/main" id="{F5AB7AB6-C2D4-43C1-2A90-A9905DC62EA3}"/>
              </a:ext>
            </a:extLst>
          </p:cNvPr>
          <p:cNvPicPr>
            <a:picLocks noChangeAspect="1"/>
          </p:cNvPicPr>
          <p:nvPr/>
        </p:nvPicPr>
        <p:blipFill>
          <a:blip r:embed="rId3"/>
          <a:srcRect l="7503" r="6490" b="2"/>
          <a:stretch/>
        </p:blipFill>
        <p:spPr>
          <a:xfrm>
            <a:off x="3584450" y="111146"/>
            <a:ext cx="5580110" cy="5143493"/>
          </a:xfrm>
          <a:prstGeom prst="rect">
            <a:avLst/>
          </a:prstGeom>
        </p:spPr>
      </p:pic>
      <p:sp>
        <p:nvSpPr>
          <p:cNvPr id="2" name="Title 1"/>
          <p:cNvSpPr>
            <a:spLocks noGrp="1"/>
          </p:cNvSpPr>
          <p:nvPr>
            <p:ph type="title"/>
          </p:nvPr>
        </p:nvSpPr>
        <p:spPr>
          <a:xfrm>
            <a:off x="120488" y="500351"/>
            <a:ext cx="3437698" cy="1424934"/>
          </a:xfrm>
        </p:spPr>
        <p:txBody>
          <a:bodyPr vert="horz" wrap="square" lIns="68580" tIns="34290" rIns="68580" bIns="34290" numCol="1" rtlCol="0" anchor="ctr" anchorCtr="0" compatLnSpc="1">
            <a:prstTxWarp prst="textNoShape">
              <a:avLst/>
            </a:prstTxWarp>
            <a:noAutofit/>
          </a:bodyPr>
          <a:lstStyle/>
          <a:p>
            <a:r>
              <a:rPr lang="en-US" altLang="en-US" sz="4000" b="1"/>
              <a:t>Moving lays the foundations for learning</a:t>
            </a:r>
            <a:endParaRPr lang="en-US" sz="4000"/>
          </a:p>
        </p:txBody>
      </p:sp>
      <p:sp>
        <p:nvSpPr>
          <p:cNvPr id="3" name="Content Placeholder 2"/>
          <p:cNvSpPr>
            <a:spLocks noGrp="1"/>
          </p:cNvSpPr>
          <p:nvPr>
            <p:ph sz="half" idx="1"/>
          </p:nvPr>
        </p:nvSpPr>
        <p:spPr>
          <a:xfrm>
            <a:off x="266341" y="2708920"/>
            <a:ext cx="3153531" cy="2936262"/>
          </a:xfrm>
        </p:spPr>
        <p:txBody>
          <a:bodyPr vert="horz" wrap="square" lIns="68580" tIns="34290" rIns="68580" bIns="34290" numCol="1" rtlCol="0" anchor="t" anchorCtr="0" compatLnSpc="1">
            <a:prstTxWarp prst="textNoShape">
              <a:avLst/>
            </a:prstTxWarp>
            <a:normAutofit fontScale="62500" lnSpcReduction="20000"/>
          </a:bodyPr>
          <a:lstStyle/>
          <a:p>
            <a:pPr marL="0" indent="0">
              <a:lnSpc>
                <a:spcPct val="160000"/>
              </a:lnSpc>
              <a:buNone/>
            </a:pPr>
            <a:r>
              <a:rPr lang="en-US" altLang="en-US">
                <a:latin typeface="Calibri"/>
                <a:ea typeface="Calibri"/>
                <a:cs typeface="Helvetica"/>
              </a:rPr>
              <a:t>7 or 8 years of </a:t>
            </a:r>
            <a:r>
              <a:rPr lang="en-US" altLang="en-US">
                <a:solidFill>
                  <a:srgbClr val="FF0000"/>
                </a:solidFill>
                <a:latin typeface="Calibri"/>
                <a:ea typeface="Calibri"/>
                <a:cs typeface="Helvetica"/>
              </a:rPr>
              <a:t>moving and play </a:t>
            </a:r>
            <a:r>
              <a:rPr lang="en-US" altLang="en-US">
                <a:latin typeface="Calibri"/>
                <a:ea typeface="Calibri"/>
                <a:cs typeface="Helvetica"/>
              </a:rPr>
              <a:t>are required to give the child a sensorimotor intelligence that can serve as a foundation for </a:t>
            </a:r>
            <a:r>
              <a:rPr lang="en-US" altLang="en-US">
                <a:solidFill>
                  <a:srgbClr val="FF0000"/>
                </a:solidFill>
                <a:latin typeface="Calibri"/>
                <a:ea typeface="Calibri"/>
                <a:cs typeface="Helvetica"/>
              </a:rPr>
              <a:t>intellectual, social </a:t>
            </a:r>
            <a:r>
              <a:rPr lang="en-US" altLang="en-US">
                <a:latin typeface="Calibri"/>
                <a:ea typeface="Calibri"/>
                <a:cs typeface="Helvetica"/>
              </a:rPr>
              <a:t>and </a:t>
            </a:r>
            <a:r>
              <a:rPr lang="en-US" altLang="en-US">
                <a:solidFill>
                  <a:srgbClr val="FF0000"/>
                </a:solidFill>
                <a:latin typeface="Calibri"/>
                <a:ea typeface="Calibri"/>
                <a:cs typeface="Helvetica"/>
              </a:rPr>
              <a:t>personal</a:t>
            </a:r>
            <a:r>
              <a:rPr lang="en-US" altLang="en-US">
                <a:latin typeface="Calibri"/>
                <a:ea typeface="Calibri"/>
                <a:cs typeface="Helvetica"/>
              </a:rPr>
              <a:t> and </a:t>
            </a:r>
            <a:r>
              <a:rPr lang="en-US" altLang="en-US">
                <a:solidFill>
                  <a:srgbClr val="FF0000"/>
                </a:solidFill>
                <a:latin typeface="Calibri"/>
                <a:ea typeface="Calibri"/>
                <a:cs typeface="Helvetica"/>
              </a:rPr>
              <a:t>physical development</a:t>
            </a:r>
            <a:endParaRPr lang="en-US">
              <a:solidFill>
                <a:srgbClr val="FF0000"/>
              </a:solidFill>
              <a:latin typeface="Calibri"/>
              <a:ea typeface="Calibri"/>
              <a:cs typeface="Helvetica"/>
            </a:endParaRPr>
          </a:p>
          <a:p>
            <a:pPr marL="0" indent="0">
              <a:lnSpc>
                <a:spcPct val="160000"/>
              </a:lnSpc>
              <a:buNone/>
            </a:pPr>
            <a:r>
              <a:rPr lang="en-US" altLang="en-US" sz="1500">
                <a:latin typeface="Calibri"/>
                <a:ea typeface="Calibri"/>
                <a:cs typeface="Calibri"/>
              </a:rPr>
              <a:t>(Ayres, 2005)</a:t>
            </a:r>
          </a:p>
        </p:txBody>
      </p:sp>
    </p:spTree>
    <p:extLst>
      <p:ext uri="{BB962C8B-B14F-4D97-AF65-F5344CB8AC3E}">
        <p14:creationId xmlns:p14="http://schemas.microsoft.com/office/powerpoint/2010/main" val="2815091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747" y="1613264"/>
            <a:ext cx="8238506" cy="3313215"/>
          </a:xfrm>
        </p:spPr>
        <p:txBody>
          <a:bodyPr vert="horz" wrap="square" lIns="68580" tIns="34290" rIns="68580" bIns="34290" numCol="1" rtlCol="0" anchor="t" anchorCtr="0" compatLnSpc="1">
            <a:prstTxWarp prst="textNoShape">
              <a:avLst/>
            </a:prstTxWarp>
            <a:noAutofit/>
          </a:bodyPr>
          <a:lstStyle/>
          <a:p>
            <a:pPr>
              <a:lnSpc>
                <a:spcPct val="160000"/>
              </a:lnSpc>
            </a:pPr>
            <a:r>
              <a:rPr lang="en-US" sz="2000">
                <a:solidFill>
                  <a:srgbClr val="FF0000"/>
                </a:solidFill>
                <a:latin typeface="Calibri"/>
                <a:ea typeface="Calibri"/>
                <a:cs typeface="Helvetica"/>
              </a:rPr>
              <a:t>Movement skills </a:t>
            </a:r>
            <a:r>
              <a:rPr lang="en-US" sz="2000">
                <a:latin typeface="Calibri"/>
                <a:ea typeface="Calibri"/>
                <a:cs typeface="Helvetica"/>
              </a:rPr>
              <a:t>in childhood are inextricably </a:t>
            </a:r>
            <a:r>
              <a:rPr lang="en-US" sz="2000">
                <a:solidFill>
                  <a:srgbClr val="FF0000"/>
                </a:solidFill>
                <a:latin typeface="Calibri"/>
                <a:ea typeface="Calibri"/>
                <a:cs typeface="Helvetica"/>
              </a:rPr>
              <a:t>linked to </a:t>
            </a:r>
            <a:r>
              <a:rPr lang="en-US" sz="2000">
                <a:latin typeface="Calibri"/>
                <a:ea typeface="Calibri"/>
                <a:cs typeface="Helvetica"/>
              </a:rPr>
              <a:t>core aspects of development including </a:t>
            </a:r>
            <a:r>
              <a:rPr lang="en-US" sz="2000">
                <a:solidFill>
                  <a:srgbClr val="FF0000"/>
                </a:solidFill>
                <a:latin typeface="Calibri"/>
                <a:ea typeface="Calibri"/>
                <a:cs typeface="Helvetica"/>
              </a:rPr>
              <a:t>social, cognitive </a:t>
            </a:r>
            <a:r>
              <a:rPr lang="en-US" sz="2000">
                <a:latin typeface="Calibri"/>
                <a:ea typeface="Calibri"/>
                <a:cs typeface="Helvetica"/>
              </a:rPr>
              <a:t>and </a:t>
            </a:r>
            <a:r>
              <a:rPr lang="en-US" sz="2000">
                <a:solidFill>
                  <a:srgbClr val="FF0000"/>
                </a:solidFill>
                <a:latin typeface="Calibri"/>
                <a:ea typeface="Calibri"/>
                <a:cs typeface="Helvetica"/>
              </a:rPr>
              <a:t>psychological</a:t>
            </a:r>
            <a:r>
              <a:rPr lang="is-IS" sz="2000">
                <a:latin typeface="Calibri"/>
                <a:ea typeface="Calibri"/>
                <a:cs typeface="Helvetica"/>
              </a:rPr>
              <a:t>…</a:t>
            </a:r>
            <a:r>
              <a:rPr lang="en-US" sz="2000">
                <a:latin typeface="Calibri"/>
                <a:ea typeface="Calibri"/>
                <a:cs typeface="Helvetica"/>
              </a:rPr>
              <a:t>. </a:t>
            </a:r>
            <a:r>
              <a:rPr lang="en-US" sz="2000">
                <a:solidFill>
                  <a:srgbClr val="FF0000"/>
                </a:solidFill>
                <a:latin typeface="Calibri"/>
                <a:ea typeface="Calibri"/>
                <a:cs typeface="Helvetica"/>
              </a:rPr>
              <a:t>Language emerges as children physically interact with their surroundings</a:t>
            </a:r>
            <a:r>
              <a:rPr lang="is-IS" sz="2000">
                <a:latin typeface="Calibri"/>
                <a:ea typeface="Calibri"/>
                <a:cs typeface="Helvetica"/>
              </a:rPr>
              <a:t>…</a:t>
            </a:r>
          </a:p>
          <a:p>
            <a:pPr marL="0" indent="0">
              <a:buNone/>
            </a:pPr>
            <a:endParaRPr lang="is-IS" sz="800">
              <a:latin typeface="Calibri"/>
              <a:ea typeface="Calibri"/>
              <a:cs typeface="Helvetica"/>
            </a:endParaRPr>
          </a:p>
          <a:p>
            <a:pPr>
              <a:lnSpc>
                <a:spcPct val="160000"/>
              </a:lnSpc>
            </a:pPr>
            <a:r>
              <a:rPr lang="en-US" sz="2000">
                <a:latin typeface="Calibri"/>
                <a:ea typeface="Calibri"/>
                <a:cs typeface="Helvetica"/>
              </a:rPr>
              <a:t>S</a:t>
            </a:r>
            <a:r>
              <a:rPr lang="is-IS" sz="2000">
                <a:latin typeface="Calibri"/>
                <a:ea typeface="Calibri"/>
                <a:cs typeface="Helvetica"/>
              </a:rPr>
              <a:t>tudies show </a:t>
            </a:r>
            <a:r>
              <a:rPr lang="is-IS" sz="2000">
                <a:solidFill>
                  <a:srgbClr val="FF0000"/>
                </a:solidFill>
                <a:latin typeface="Calibri"/>
                <a:ea typeface="Calibri"/>
                <a:cs typeface="Helvetica"/>
              </a:rPr>
              <a:t>movement skills </a:t>
            </a:r>
            <a:r>
              <a:rPr lang="is-IS" sz="2000">
                <a:latin typeface="Calibri"/>
                <a:ea typeface="Calibri"/>
                <a:cs typeface="Helvetica"/>
              </a:rPr>
              <a:t>are linked with early </a:t>
            </a:r>
            <a:r>
              <a:rPr lang="is-IS" sz="2000">
                <a:solidFill>
                  <a:srgbClr val="FF0000"/>
                </a:solidFill>
                <a:latin typeface="Calibri"/>
                <a:ea typeface="Calibri"/>
                <a:cs typeface="Helvetica"/>
              </a:rPr>
              <a:t>language and literacy, emotional regulation, social behaviour </a:t>
            </a:r>
            <a:r>
              <a:rPr lang="is-IS" sz="2000">
                <a:latin typeface="Calibri"/>
                <a:ea typeface="Calibri"/>
                <a:cs typeface="Helvetica"/>
              </a:rPr>
              <a:t>and </a:t>
            </a:r>
            <a:r>
              <a:rPr lang="is-IS" sz="2000">
                <a:solidFill>
                  <a:srgbClr val="FF0000"/>
                </a:solidFill>
                <a:latin typeface="Calibri"/>
                <a:ea typeface="Calibri"/>
                <a:cs typeface="Helvetica"/>
              </a:rPr>
              <a:t>academic self perceptions </a:t>
            </a:r>
          </a:p>
          <a:p>
            <a:pPr marL="0" indent="0">
              <a:buNone/>
            </a:pPr>
            <a:endParaRPr lang="is-IS" sz="1600">
              <a:latin typeface="Calibri"/>
              <a:ea typeface="Calibri"/>
              <a:cs typeface="Helvetica"/>
            </a:endParaRPr>
          </a:p>
          <a:p>
            <a:pPr algn="ctr">
              <a:buNone/>
            </a:pPr>
            <a:r>
              <a:rPr lang="is-IS" sz="1400">
                <a:latin typeface="Calibri"/>
                <a:ea typeface="Calibri"/>
                <a:cs typeface="Helvetica"/>
              </a:rPr>
              <a:t>Diamond (2015), Iverson (2010), Van der Fels et al. (2015), Bedard et al. (2017)</a:t>
            </a:r>
            <a:r>
              <a:rPr lang="en-US" sz="1400">
                <a:latin typeface="Calibri"/>
                <a:ea typeface="Calibri"/>
                <a:cs typeface="Helvetica"/>
              </a:rPr>
              <a:t> </a:t>
            </a:r>
          </a:p>
          <a:p>
            <a:pPr marL="0" indent="0" algn="ctr">
              <a:buNone/>
            </a:pPr>
            <a:endParaRPr lang="en-US" sz="1200">
              <a:latin typeface="Calibri"/>
              <a:ea typeface="Calibri"/>
              <a:cs typeface="Helvetica"/>
            </a:endParaRPr>
          </a:p>
        </p:txBody>
      </p:sp>
      <p:pic>
        <p:nvPicPr>
          <p:cNvPr id="9" name="Content Placeholder 3" descr="A blue square with white text&#10;&#10;Description automatically generated">
            <a:extLst>
              <a:ext uri="{FF2B5EF4-FFF2-40B4-BE49-F238E27FC236}">
                <a16:creationId xmlns:a16="http://schemas.microsoft.com/office/drawing/2014/main" id="{DDFA9773-85BA-1DF2-047A-462737CA5D4E}"/>
              </a:ext>
            </a:extLst>
          </p:cNvPr>
          <p:cNvPicPr>
            <a:picLocks noChangeAspect="1"/>
          </p:cNvPicPr>
          <p:nvPr/>
        </p:nvPicPr>
        <p:blipFill>
          <a:blip r:embed="rId3"/>
          <a:stretch>
            <a:fillRect/>
          </a:stretch>
        </p:blipFill>
        <p:spPr>
          <a:xfrm>
            <a:off x="4042" y="0"/>
            <a:ext cx="9156698" cy="1340768"/>
          </a:xfrm>
          <a:prstGeom prst="rect">
            <a:avLst/>
          </a:prstGeom>
        </p:spPr>
      </p:pic>
      <p:sp>
        <p:nvSpPr>
          <p:cNvPr id="11" name="Rectangle 2">
            <a:extLst>
              <a:ext uri="{FF2B5EF4-FFF2-40B4-BE49-F238E27FC236}">
                <a16:creationId xmlns:a16="http://schemas.microsoft.com/office/drawing/2014/main" id="{7F25B6E0-85C6-31E7-49DA-7AE0DB977AEF}"/>
              </a:ext>
            </a:extLst>
          </p:cNvPr>
          <p:cNvSpPr>
            <a:spLocks noGrp="1" noChangeArrowheads="1"/>
          </p:cNvSpPr>
          <p:nvPr>
            <p:ph type="title"/>
          </p:nvPr>
        </p:nvSpPr>
        <p:spPr>
          <a:xfrm>
            <a:off x="748756" y="272496"/>
            <a:ext cx="7667269" cy="795776"/>
          </a:xfrm>
        </p:spPr>
        <p:txBody>
          <a:bodyPr>
            <a:normAutofit/>
          </a:bodyPr>
          <a:lstStyle/>
          <a:p>
            <a:pPr algn="ctr"/>
            <a:r>
              <a:rPr lang="en-GB" altLang="en-US" b="1">
                <a:solidFill>
                  <a:schemeClr val="bg1"/>
                </a:solidFill>
                <a:ea typeface="ＭＳ Ｐゴシック"/>
                <a:cs typeface="Helvetica"/>
              </a:rPr>
              <a:t>Evidence from Neuroscience</a:t>
            </a:r>
            <a:endParaRPr lang="en-US">
              <a:solidFill>
                <a:schemeClr val="bg1"/>
              </a:solidFill>
              <a:cs typeface="Helvetica"/>
            </a:endParaRPr>
          </a:p>
        </p:txBody>
      </p:sp>
    </p:spTree>
    <p:extLst>
      <p:ext uri="{BB962C8B-B14F-4D97-AF65-F5344CB8AC3E}">
        <p14:creationId xmlns:p14="http://schemas.microsoft.com/office/powerpoint/2010/main" val="3363622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15" y="1103190"/>
            <a:ext cx="3762861" cy="1467631"/>
          </a:xfrm>
        </p:spPr>
        <p:txBody>
          <a:bodyPr anchor="b">
            <a:noAutofit/>
          </a:bodyPr>
          <a:lstStyle/>
          <a:p>
            <a:pPr algn="ctr"/>
            <a:r>
              <a:rPr lang="en-US" altLang="en-US" sz="3600" b="1">
                <a:cs typeface="Helvetica"/>
              </a:rPr>
              <a:t>Early childhood also lays the foundations physical activity</a:t>
            </a:r>
            <a:endParaRPr lang="en-US" sz="3600" b="1">
              <a:cs typeface="Helvetica"/>
            </a:endParaRPr>
          </a:p>
        </p:txBody>
      </p:sp>
      <p:sp>
        <p:nvSpPr>
          <p:cNvPr id="3" name="Content Placeholder 2"/>
          <p:cNvSpPr>
            <a:spLocks noGrp="1"/>
          </p:cNvSpPr>
          <p:nvPr>
            <p:ph idx="1"/>
          </p:nvPr>
        </p:nvSpPr>
        <p:spPr>
          <a:xfrm>
            <a:off x="75715" y="2816753"/>
            <a:ext cx="3762861" cy="2490501"/>
          </a:xfrm>
        </p:spPr>
        <p:txBody>
          <a:bodyPr vert="horz" wrap="square" lIns="68580" tIns="34290" rIns="68580" bIns="34290" numCol="1" rtlCol="0" anchor="t" anchorCtr="0" compatLnSpc="1">
            <a:prstTxWarp prst="textNoShape">
              <a:avLst/>
            </a:prstTxWarp>
            <a:normAutofit fontScale="62500" lnSpcReduction="20000"/>
          </a:bodyPr>
          <a:lstStyle/>
          <a:p>
            <a:pPr>
              <a:lnSpc>
                <a:spcPct val="150000"/>
              </a:lnSpc>
            </a:pPr>
            <a:r>
              <a:rPr lang="en-US" b="1">
                <a:solidFill>
                  <a:srgbClr val="FF0000"/>
                </a:solidFill>
                <a:cs typeface="Helvetica"/>
              </a:rPr>
              <a:t>High Quality </a:t>
            </a:r>
            <a:r>
              <a:rPr lang="en-US">
                <a:cs typeface="Helvetica"/>
              </a:rPr>
              <a:t>movement is needed to build the broad  movement vocabulary </a:t>
            </a:r>
            <a:r>
              <a:rPr lang="en-US" b="1">
                <a:cs typeface="Helvetica"/>
              </a:rPr>
              <a:t>needed for later physical activity (PA)</a:t>
            </a:r>
            <a:endParaRPr lang="en-US">
              <a:cs typeface="Helvetica"/>
            </a:endParaRPr>
          </a:p>
        </p:txBody>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rcRect l="8236" r="21302" b="1"/>
          <a:stretch/>
        </p:blipFill>
        <p:spPr bwMode="auto">
          <a:xfrm>
            <a:off x="3839717" y="0"/>
            <a:ext cx="5304283" cy="514349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2766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2F028A-362B-DBFF-32DC-6ECF3388E859}"/>
              </a:ext>
            </a:extLst>
          </p:cNvPr>
          <p:cNvSpPr>
            <a:spLocks noGrp="1"/>
          </p:cNvSpPr>
          <p:nvPr>
            <p:ph type="title"/>
          </p:nvPr>
        </p:nvSpPr>
        <p:spPr>
          <a:xfrm>
            <a:off x="384463" y="1017978"/>
            <a:ext cx="8130887" cy="770929"/>
          </a:xfrm>
        </p:spPr>
        <p:txBody>
          <a:bodyPr>
            <a:normAutofit/>
          </a:bodyPr>
          <a:lstStyle/>
          <a:p>
            <a:r>
              <a:rPr lang="en-GB" sz="2700" b="1">
                <a:solidFill>
                  <a:schemeClr val="bg1"/>
                </a:solidFill>
              </a:rPr>
              <a:t>Proficiency barrier</a:t>
            </a:r>
          </a:p>
        </p:txBody>
      </p:sp>
      <p:pic>
        <p:nvPicPr>
          <p:cNvPr id="4" name="Picture 2" descr="mdmountain">
            <a:extLst>
              <a:ext uri="{FF2B5EF4-FFF2-40B4-BE49-F238E27FC236}">
                <a16:creationId xmlns:a16="http://schemas.microsoft.com/office/drawing/2014/main" id="{02A005F4-FFC6-F500-4144-611372752B30}"/>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7907" t="21155" r="11839" b="5771"/>
          <a:stretch/>
        </p:blipFill>
        <p:spPr bwMode="auto">
          <a:xfrm>
            <a:off x="4054559" y="1667871"/>
            <a:ext cx="4196145" cy="342926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Content Placeholder 7">
            <a:extLst>
              <a:ext uri="{FF2B5EF4-FFF2-40B4-BE49-F238E27FC236}">
                <a16:creationId xmlns:a16="http://schemas.microsoft.com/office/drawing/2014/main" id="{38AE47EF-2D17-88D0-BBA5-703FA7971974}"/>
              </a:ext>
            </a:extLst>
          </p:cNvPr>
          <p:cNvSpPr>
            <a:spLocks noGrp="1"/>
          </p:cNvSpPr>
          <p:nvPr>
            <p:ph idx="1"/>
          </p:nvPr>
        </p:nvSpPr>
        <p:spPr>
          <a:xfrm>
            <a:off x="42069" y="1700869"/>
            <a:ext cx="3540522" cy="3651008"/>
          </a:xfrm>
        </p:spPr>
        <p:txBody>
          <a:bodyPr>
            <a:normAutofit fontScale="92500" lnSpcReduction="10000"/>
          </a:bodyPr>
          <a:lstStyle/>
          <a:p>
            <a:pPr>
              <a:lnSpc>
                <a:spcPct val="100000"/>
              </a:lnSpc>
            </a:pPr>
            <a:r>
              <a:rPr lang="en-GB" sz="1800">
                <a:latin typeface="Helvetica" pitchFamily="2" charset="0"/>
              </a:rPr>
              <a:t>Competence in motor skills are needed to access later sport and physical activity</a:t>
            </a:r>
          </a:p>
          <a:p>
            <a:pPr>
              <a:lnSpc>
                <a:spcPct val="100000"/>
              </a:lnSpc>
            </a:pPr>
            <a:endParaRPr lang="en-GB" sz="1800">
              <a:latin typeface="Helvetica" pitchFamily="2" charset="0"/>
            </a:endParaRPr>
          </a:p>
          <a:p>
            <a:pPr>
              <a:lnSpc>
                <a:spcPct val="100000"/>
              </a:lnSpc>
            </a:pPr>
            <a:r>
              <a:rPr lang="en-GB" sz="1800">
                <a:latin typeface="Helvetica" pitchFamily="2" charset="0"/>
              </a:rPr>
              <a:t>Children should acquire a proficient level of motor skills to successfully be able to apply these skills and break through the </a:t>
            </a:r>
            <a:r>
              <a:rPr lang="en-GB" sz="1800">
                <a:solidFill>
                  <a:srgbClr val="FF0000"/>
                </a:solidFill>
                <a:latin typeface="Helvetica" pitchFamily="2" charset="0"/>
              </a:rPr>
              <a:t>proficiency barrier</a:t>
            </a:r>
          </a:p>
          <a:p>
            <a:pPr>
              <a:lnSpc>
                <a:spcPct val="100000"/>
              </a:lnSpc>
            </a:pPr>
            <a:endParaRPr lang="en-GB" sz="1800">
              <a:latin typeface="Helvetica" pitchFamily="2" charset="0"/>
            </a:endParaRPr>
          </a:p>
          <a:p>
            <a:pPr>
              <a:lnSpc>
                <a:spcPct val="100000"/>
              </a:lnSpc>
            </a:pPr>
            <a:r>
              <a:rPr lang="en-GB" sz="1800">
                <a:latin typeface="Helvetica" pitchFamily="2" charset="0"/>
              </a:rPr>
              <a:t>This model highlights the importance of developing these skills in early childhood</a:t>
            </a:r>
          </a:p>
        </p:txBody>
      </p:sp>
      <p:sp>
        <p:nvSpPr>
          <p:cNvPr id="3" name="AutoShape 8">
            <a:extLst>
              <a:ext uri="{FF2B5EF4-FFF2-40B4-BE49-F238E27FC236}">
                <a16:creationId xmlns:a16="http://schemas.microsoft.com/office/drawing/2014/main" id="{AAD8E1C6-C1E6-71D0-3E87-3C043BC565A2}"/>
              </a:ext>
            </a:extLst>
          </p:cNvPr>
          <p:cNvSpPr>
            <a:spLocks noChangeArrowheads="1"/>
          </p:cNvSpPr>
          <p:nvPr/>
        </p:nvSpPr>
        <p:spPr bwMode="auto">
          <a:xfrm>
            <a:off x="3534203" y="3654176"/>
            <a:ext cx="915704"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200">
                <a:latin typeface="Comic Sans MS" charset="0"/>
              </a:rPr>
              <a:t>FMS</a:t>
            </a:r>
          </a:p>
        </p:txBody>
      </p:sp>
      <p:sp>
        <p:nvSpPr>
          <p:cNvPr id="10" name="AutoShape 8">
            <a:extLst>
              <a:ext uri="{FF2B5EF4-FFF2-40B4-BE49-F238E27FC236}">
                <a16:creationId xmlns:a16="http://schemas.microsoft.com/office/drawing/2014/main" id="{452D69FD-E29C-278D-2290-EB16CA7B5FF7}"/>
              </a:ext>
            </a:extLst>
          </p:cNvPr>
          <p:cNvSpPr>
            <a:spLocks noChangeArrowheads="1"/>
          </p:cNvSpPr>
          <p:nvPr/>
        </p:nvSpPr>
        <p:spPr bwMode="auto">
          <a:xfrm rot="3438826">
            <a:off x="3502854" y="2709552"/>
            <a:ext cx="1350169" cy="857250"/>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rgbClr val="FFFF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200">
                <a:latin typeface="Comic Sans MS" charset="0"/>
              </a:rPr>
              <a:t>Foundations </a:t>
            </a:r>
          </a:p>
          <a:p>
            <a:pPr algn="ctr">
              <a:spcBef>
                <a:spcPct val="0"/>
              </a:spcBef>
              <a:buFontTx/>
              <a:buNone/>
            </a:pPr>
            <a:r>
              <a:rPr lang="en-US" altLang="en-US" sz="1200">
                <a:latin typeface="Comic Sans MS" charset="0"/>
              </a:rPr>
              <a:t>Of PL </a:t>
            </a:r>
          </a:p>
        </p:txBody>
      </p:sp>
      <p:sp>
        <p:nvSpPr>
          <p:cNvPr id="6" name="AutoShape 3">
            <a:extLst>
              <a:ext uri="{FF2B5EF4-FFF2-40B4-BE49-F238E27FC236}">
                <a16:creationId xmlns:a16="http://schemas.microsoft.com/office/drawing/2014/main" id="{835ED1E1-3D02-71FC-40D7-769F55F03EC0}"/>
              </a:ext>
            </a:extLst>
          </p:cNvPr>
          <p:cNvSpPr>
            <a:spLocks noChangeArrowheads="1"/>
          </p:cNvSpPr>
          <p:nvPr/>
        </p:nvSpPr>
        <p:spPr bwMode="auto">
          <a:xfrm>
            <a:off x="7596027" y="3311276"/>
            <a:ext cx="1505904" cy="342900"/>
          </a:xfrm>
          <a:prstGeom prst="leftArrow">
            <a:avLst>
              <a:gd name="adj1" fmla="val 50000"/>
              <a:gd name="adj2" fmla="val 91667"/>
            </a:avLst>
          </a:prstGeom>
          <a:solidFill>
            <a:srgbClr val="FF0000"/>
          </a:solidFill>
          <a:ln w="9525">
            <a:solidFill>
              <a:schemeClr val="tx1"/>
            </a:solidFill>
            <a:miter lim="800000"/>
            <a:headEnd/>
            <a:tailEnd/>
          </a:ln>
        </p:spPr>
        <p:txBody>
          <a:bodyPr wrap="none" anchor="ct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lgn="ctr">
              <a:spcBef>
                <a:spcPct val="0"/>
              </a:spcBef>
              <a:buFontTx/>
              <a:buNone/>
            </a:pPr>
            <a:r>
              <a:rPr lang="en-US" altLang="en-US" sz="1350" b="1">
                <a:latin typeface="+mn-lt"/>
              </a:rPr>
              <a:t>Critical</a:t>
            </a:r>
          </a:p>
        </p:txBody>
      </p:sp>
      <p:pic>
        <p:nvPicPr>
          <p:cNvPr id="5" name="Content Placeholder 3" descr="A blue square with white text&#10;&#10;Description automatically generated">
            <a:extLst>
              <a:ext uri="{FF2B5EF4-FFF2-40B4-BE49-F238E27FC236}">
                <a16:creationId xmlns:a16="http://schemas.microsoft.com/office/drawing/2014/main" id="{8590DA87-7744-CA38-C458-6500792E76EB}"/>
              </a:ext>
            </a:extLst>
          </p:cNvPr>
          <p:cNvPicPr>
            <a:picLocks noChangeAspect="1"/>
          </p:cNvPicPr>
          <p:nvPr/>
        </p:nvPicPr>
        <p:blipFill>
          <a:blip r:embed="rId4"/>
          <a:stretch>
            <a:fillRect/>
          </a:stretch>
        </p:blipFill>
        <p:spPr>
          <a:xfrm>
            <a:off x="-19287" y="3015"/>
            <a:ext cx="9156698" cy="1014963"/>
          </a:xfrm>
          <a:prstGeom prst="rect">
            <a:avLst/>
          </a:prstGeom>
        </p:spPr>
      </p:pic>
      <p:sp>
        <p:nvSpPr>
          <p:cNvPr id="9" name="Title 6">
            <a:extLst>
              <a:ext uri="{FF2B5EF4-FFF2-40B4-BE49-F238E27FC236}">
                <a16:creationId xmlns:a16="http://schemas.microsoft.com/office/drawing/2014/main" id="{681C6E80-E5E9-60CA-2792-0C3C53F11593}"/>
              </a:ext>
            </a:extLst>
          </p:cNvPr>
          <p:cNvSpPr txBox="1">
            <a:spLocks/>
          </p:cNvSpPr>
          <p:nvPr/>
        </p:nvSpPr>
        <p:spPr>
          <a:xfrm>
            <a:off x="42069" y="108871"/>
            <a:ext cx="9376860" cy="770929"/>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b="1">
                <a:solidFill>
                  <a:schemeClr val="bg1"/>
                </a:solidFill>
              </a:rPr>
              <a:t>Foundations for access to range of sport and activity</a:t>
            </a:r>
          </a:p>
        </p:txBody>
      </p:sp>
      <p:sp>
        <p:nvSpPr>
          <p:cNvPr id="16" name="Left Arrow 15">
            <a:extLst>
              <a:ext uri="{FF2B5EF4-FFF2-40B4-BE49-F238E27FC236}">
                <a16:creationId xmlns:a16="http://schemas.microsoft.com/office/drawing/2014/main" id="{3E4FF56F-548C-5AAF-6D5D-0DED1F051279}"/>
              </a:ext>
            </a:extLst>
          </p:cNvPr>
          <p:cNvSpPr/>
          <p:nvPr/>
        </p:nvSpPr>
        <p:spPr>
          <a:xfrm>
            <a:off x="7650794" y="3750466"/>
            <a:ext cx="1505904" cy="664670"/>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Early childhood </a:t>
            </a:r>
          </a:p>
        </p:txBody>
      </p:sp>
      <p:sp>
        <p:nvSpPr>
          <p:cNvPr id="17" name="TextBox 16">
            <a:extLst>
              <a:ext uri="{FF2B5EF4-FFF2-40B4-BE49-F238E27FC236}">
                <a16:creationId xmlns:a16="http://schemas.microsoft.com/office/drawing/2014/main" id="{BC5BC8FD-6BA3-5670-B9A0-DBAA83EAFB59}"/>
              </a:ext>
            </a:extLst>
          </p:cNvPr>
          <p:cNvSpPr txBox="1"/>
          <p:nvPr/>
        </p:nvSpPr>
        <p:spPr>
          <a:xfrm>
            <a:off x="4449907" y="5351876"/>
            <a:ext cx="1715534" cy="253916"/>
          </a:xfrm>
          <a:prstGeom prst="rect">
            <a:avLst/>
          </a:prstGeom>
          <a:noFill/>
        </p:spPr>
        <p:txBody>
          <a:bodyPr wrap="none" rtlCol="0">
            <a:spAutoFit/>
          </a:bodyPr>
          <a:lstStyle/>
          <a:p>
            <a:r>
              <a:rPr lang="en-US" sz="1050">
                <a:solidFill>
                  <a:schemeClr val="bg1"/>
                </a:solidFill>
              </a:rPr>
              <a:t>(</a:t>
            </a:r>
            <a:r>
              <a:rPr lang="en-US" sz="1050" err="1">
                <a:solidFill>
                  <a:schemeClr val="bg1"/>
                </a:solidFill>
              </a:rPr>
              <a:t>Seefeldt</a:t>
            </a:r>
            <a:r>
              <a:rPr lang="en-US" sz="1050">
                <a:solidFill>
                  <a:schemeClr val="bg1"/>
                </a:solidFill>
              </a:rPr>
              <a:t>, 1980, p31</a:t>
            </a:r>
            <a:r>
              <a:rPr lang="en-US" sz="825">
                <a:solidFill>
                  <a:schemeClr val="bg1"/>
                </a:solidFill>
              </a:rPr>
              <a:t>7</a:t>
            </a:r>
            <a:r>
              <a:rPr lang="en-US" sz="1050"/>
              <a:t>)</a:t>
            </a:r>
            <a:endParaRPr lang="en-US"/>
          </a:p>
        </p:txBody>
      </p:sp>
    </p:spTree>
    <p:extLst>
      <p:ext uri="{BB962C8B-B14F-4D97-AF65-F5344CB8AC3E}">
        <p14:creationId xmlns:p14="http://schemas.microsoft.com/office/powerpoint/2010/main" val="3802485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94D82-EF26-C9C8-F27D-73DEC2E72313}"/>
            </a:ext>
          </a:extLst>
        </p:cNvPr>
        <p:cNvGrpSpPr/>
        <p:nvPr/>
      </p:nvGrpSpPr>
      <p:grpSpPr>
        <a:xfrm>
          <a:off x="0" y="0"/>
          <a:ext cx="0" cy="0"/>
          <a:chOff x="0" y="0"/>
          <a:chExt cx="0" cy="0"/>
        </a:xfrm>
      </p:grpSpPr>
      <p:sp>
        <p:nvSpPr>
          <p:cNvPr id="37890" name="TextBox 35">
            <a:extLst>
              <a:ext uri="{FF2B5EF4-FFF2-40B4-BE49-F238E27FC236}">
                <a16:creationId xmlns:a16="http://schemas.microsoft.com/office/drawing/2014/main" id="{1E56FFF7-7247-15FA-6118-125BC5E3E1A0}"/>
              </a:ext>
            </a:extLst>
          </p:cNvPr>
          <p:cNvSpPr txBox="1">
            <a:spLocks noChangeArrowheads="1"/>
          </p:cNvSpPr>
          <p:nvPr/>
        </p:nvSpPr>
        <p:spPr bwMode="auto">
          <a:xfrm>
            <a:off x="269830" y="2374329"/>
            <a:ext cx="2696096" cy="224709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150000"/>
              </a:lnSpc>
              <a:spcBef>
                <a:spcPct val="0"/>
              </a:spcBef>
              <a:buFontTx/>
              <a:buNone/>
            </a:pPr>
            <a:r>
              <a:rPr lang="en-US" altLang="en-US" sz="1600">
                <a:latin typeface="Calibri"/>
                <a:ea typeface="Calibri"/>
                <a:cs typeface="Calibri"/>
              </a:rPr>
              <a:t>Motor skills  are the </a:t>
            </a:r>
            <a:r>
              <a:rPr lang="en-US" altLang="en-US" sz="1600" b="1">
                <a:latin typeface="Calibri"/>
                <a:ea typeface="Calibri"/>
                <a:cs typeface="Calibri"/>
              </a:rPr>
              <a:t>“base camp” </a:t>
            </a:r>
            <a:r>
              <a:rPr lang="en-US" altLang="en-US" sz="1600">
                <a:latin typeface="Calibri"/>
                <a:ea typeface="Calibri"/>
                <a:cs typeface="Calibri"/>
              </a:rPr>
              <a:t>to the </a:t>
            </a:r>
            <a:r>
              <a:rPr lang="en-US" altLang="en-US" sz="1600" b="1">
                <a:latin typeface="Calibri"/>
                <a:ea typeface="Calibri"/>
                <a:cs typeface="Calibri"/>
              </a:rPr>
              <a:t>Mountain of Motor Development</a:t>
            </a:r>
            <a:r>
              <a:rPr lang="en-US" altLang="en-US" sz="1600">
                <a:latin typeface="Calibri"/>
                <a:ea typeface="Calibri"/>
                <a:cs typeface="Calibri"/>
              </a:rPr>
              <a:t>. Each child needs to develop motor competence to travel up the mountain to skillfulness.</a:t>
            </a:r>
            <a:endParaRPr lang="en-US" sz="2800">
              <a:latin typeface="Calibri"/>
              <a:ea typeface="Calibri"/>
              <a:cs typeface="Calibri"/>
            </a:endParaRPr>
          </a:p>
        </p:txBody>
      </p:sp>
      <p:sp>
        <p:nvSpPr>
          <p:cNvPr id="37891" name="Rectangle 31">
            <a:extLst>
              <a:ext uri="{FF2B5EF4-FFF2-40B4-BE49-F238E27FC236}">
                <a16:creationId xmlns:a16="http://schemas.microsoft.com/office/drawing/2014/main" id="{6391C849-315B-FE7E-162E-E1529EFEE4C1}"/>
              </a:ext>
            </a:extLst>
          </p:cNvPr>
          <p:cNvSpPr>
            <a:spLocks noChangeArrowheads="1"/>
          </p:cNvSpPr>
          <p:nvPr/>
        </p:nvSpPr>
        <p:spPr bwMode="auto">
          <a:xfrm>
            <a:off x="1520912" y="2001586"/>
            <a:ext cx="5774762" cy="484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700" b="1">
              <a:latin typeface="Helvetica" pitchFamily="2" charset="0"/>
              <a:ea typeface="ＭＳ Ｐゴシック"/>
              <a:cs typeface="Helvetica"/>
            </a:endParaRPr>
          </a:p>
        </p:txBody>
      </p:sp>
      <p:pic>
        <p:nvPicPr>
          <p:cNvPr id="3" name="Content Placeholder 3" descr="A blue square with white text&#10;&#10;Description automatically generated">
            <a:extLst>
              <a:ext uri="{FF2B5EF4-FFF2-40B4-BE49-F238E27FC236}">
                <a16:creationId xmlns:a16="http://schemas.microsoft.com/office/drawing/2014/main" id="{3FE7E2B0-CC0C-7AB7-36A6-95BE3C8A6ACF}"/>
              </a:ext>
            </a:extLst>
          </p:cNvPr>
          <p:cNvPicPr>
            <a:picLocks noChangeAspect="1"/>
          </p:cNvPicPr>
          <p:nvPr/>
        </p:nvPicPr>
        <p:blipFill>
          <a:blip r:embed="rId3"/>
          <a:stretch>
            <a:fillRect/>
          </a:stretch>
        </p:blipFill>
        <p:spPr>
          <a:xfrm>
            <a:off x="0" y="32424"/>
            <a:ext cx="9156698" cy="935084"/>
          </a:xfrm>
          <a:prstGeom prst="rect">
            <a:avLst/>
          </a:prstGeom>
        </p:spPr>
      </p:pic>
      <p:sp>
        <p:nvSpPr>
          <p:cNvPr id="5" name="Rectangle 2">
            <a:extLst>
              <a:ext uri="{FF2B5EF4-FFF2-40B4-BE49-F238E27FC236}">
                <a16:creationId xmlns:a16="http://schemas.microsoft.com/office/drawing/2014/main" id="{B584A016-06B9-8111-9FCA-E71AB921653B}"/>
              </a:ext>
            </a:extLst>
          </p:cNvPr>
          <p:cNvSpPr txBox="1">
            <a:spLocks noChangeArrowheads="1"/>
          </p:cNvSpPr>
          <p:nvPr/>
        </p:nvSpPr>
        <p:spPr>
          <a:xfrm>
            <a:off x="209449" y="21907"/>
            <a:ext cx="8569643" cy="79577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300" b="1">
                <a:solidFill>
                  <a:schemeClr val="bg1"/>
                </a:solidFill>
                <a:ea typeface="ＭＳ Ｐゴシック"/>
                <a:cs typeface="Helvetica"/>
              </a:rPr>
              <a:t>A broad base for access to many peaks</a:t>
            </a:r>
            <a:endParaRPr lang="en-GB" sz="3300">
              <a:solidFill>
                <a:schemeClr val="bg1"/>
              </a:solidFill>
              <a:ea typeface="ＭＳ Ｐゴシック"/>
              <a:cs typeface="Helvetica"/>
            </a:endParaRPr>
          </a:p>
        </p:txBody>
      </p:sp>
      <p:pic>
        <p:nvPicPr>
          <p:cNvPr id="2" name="Picture 1">
            <a:extLst>
              <a:ext uri="{FF2B5EF4-FFF2-40B4-BE49-F238E27FC236}">
                <a16:creationId xmlns:a16="http://schemas.microsoft.com/office/drawing/2014/main" id="{7CCCD867-2217-4DD1-9281-12DD7AF6B818}"/>
              </a:ext>
            </a:extLst>
          </p:cNvPr>
          <p:cNvPicPr>
            <a:picLocks noChangeAspect="1"/>
          </p:cNvPicPr>
          <p:nvPr/>
        </p:nvPicPr>
        <p:blipFill>
          <a:blip r:embed="rId4"/>
          <a:srcRect t="8089" b="10776"/>
          <a:stretch/>
        </p:blipFill>
        <p:spPr>
          <a:xfrm>
            <a:off x="4371992" y="2020368"/>
            <a:ext cx="4407100" cy="3075239"/>
          </a:xfrm>
          <a:prstGeom prst="rect">
            <a:avLst/>
          </a:prstGeom>
        </p:spPr>
      </p:pic>
      <p:sp>
        <p:nvSpPr>
          <p:cNvPr id="37893" name="AutoShape 25">
            <a:extLst>
              <a:ext uri="{FF2B5EF4-FFF2-40B4-BE49-F238E27FC236}">
                <a16:creationId xmlns:a16="http://schemas.microsoft.com/office/drawing/2014/main" id="{5916797E-21E1-D6BC-FF7B-A62430F4B0CD}"/>
              </a:ext>
            </a:extLst>
          </p:cNvPr>
          <p:cNvSpPr>
            <a:spLocks noChangeArrowheads="1"/>
          </p:cNvSpPr>
          <p:nvPr/>
        </p:nvSpPr>
        <p:spPr bwMode="auto">
          <a:xfrm>
            <a:off x="3050260" y="3742613"/>
            <a:ext cx="2398619" cy="530257"/>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4">
              <a:lumMod val="20000"/>
              <a:lumOff val="80000"/>
            </a:schemeClr>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900" b="1" i="1">
                <a:latin typeface="Calibri"/>
                <a:ea typeface="Calibri"/>
                <a:cs typeface="Calibri"/>
              </a:rPr>
              <a:t>FMS – a broad base </a:t>
            </a:r>
          </a:p>
        </p:txBody>
      </p:sp>
      <p:sp>
        <p:nvSpPr>
          <p:cNvPr id="26632" name="AutoShape 29">
            <a:extLst>
              <a:ext uri="{FF2B5EF4-FFF2-40B4-BE49-F238E27FC236}">
                <a16:creationId xmlns:a16="http://schemas.microsoft.com/office/drawing/2014/main" id="{A869222E-EC83-6E84-33B2-BD2843F6F0B3}"/>
              </a:ext>
            </a:extLst>
          </p:cNvPr>
          <p:cNvSpPr>
            <a:spLocks noChangeArrowheads="1"/>
          </p:cNvSpPr>
          <p:nvPr/>
        </p:nvSpPr>
        <p:spPr bwMode="auto">
          <a:xfrm>
            <a:off x="3317788" y="2245837"/>
            <a:ext cx="2016791" cy="575326"/>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4">
              <a:lumMod val="20000"/>
              <a:lumOff val="80000"/>
            </a:schemeClr>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013" b="1" i="1">
                <a:latin typeface="Calibri"/>
                <a:ea typeface="Calibri"/>
                <a:cs typeface="Calibri"/>
              </a:rPr>
              <a:t>Skillful in Sports/PA </a:t>
            </a:r>
          </a:p>
        </p:txBody>
      </p:sp>
      <p:sp>
        <p:nvSpPr>
          <p:cNvPr id="26631" name="AutoShape 26">
            <a:extLst>
              <a:ext uri="{FF2B5EF4-FFF2-40B4-BE49-F238E27FC236}">
                <a16:creationId xmlns:a16="http://schemas.microsoft.com/office/drawing/2014/main" id="{6DFC2C89-0B11-62C3-9AC2-FBB617DD6DE7}"/>
              </a:ext>
            </a:extLst>
          </p:cNvPr>
          <p:cNvSpPr>
            <a:spLocks noChangeArrowheads="1"/>
          </p:cNvSpPr>
          <p:nvPr/>
        </p:nvSpPr>
        <p:spPr bwMode="auto">
          <a:xfrm>
            <a:off x="3164134" y="3049906"/>
            <a:ext cx="2170869" cy="468881"/>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4">
              <a:lumMod val="20000"/>
              <a:lumOff val="80000"/>
            </a:schemeClr>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defRPr/>
            </a:pPr>
            <a:r>
              <a:rPr lang="en-US" altLang="en-US" sz="1013" b="1" i="1">
                <a:latin typeface="Calibri"/>
                <a:ea typeface="Calibri"/>
                <a:cs typeface="Calibri"/>
              </a:rPr>
              <a:t>Context Specific Sports </a:t>
            </a:r>
          </a:p>
        </p:txBody>
      </p:sp>
      <p:sp>
        <p:nvSpPr>
          <p:cNvPr id="26635" name="Text Box 24">
            <a:extLst>
              <a:ext uri="{FF2B5EF4-FFF2-40B4-BE49-F238E27FC236}">
                <a16:creationId xmlns:a16="http://schemas.microsoft.com/office/drawing/2014/main" id="{D440DF93-4964-65EE-35EF-F204BA383578}"/>
              </a:ext>
            </a:extLst>
          </p:cNvPr>
          <p:cNvSpPr txBox="1">
            <a:spLocks noChangeArrowheads="1"/>
          </p:cNvSpPr>
          <p:nvPr/>
        </p:nvSpPr>
        <p:spPr bwMode="auto">
          <a:xfrm>
            <a:off x="5338471" y="4891704"/>
            <a:ext cx="2474141" cy="225126"/>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FontTx/>
              <a:buNone/>
              <a:defRPr/>
            </a:pPr>
            <a:r>
              <a:rPr lang="en-US" altLang="en-US" sz="1013">
                <a:latin typeface="Helvetica" pitchFamily="2" charset="0"/>
                <a:ea typeface="ＭＳ Ｐゴシック"/>
                <a:cs typeface="Calibri"/>
              </a:rPr>
              <a:t>Clark &amp; Metcalfe (2003)</a:t>
            </a:r>
          </a:p>
        </p:txBody>
      </p:sp>
    </p:spTree>
    <p:extLst>
      <p:ext uri="{BB962C8B-B14F-4D97-AF65-F5344CB8AC3E}">
        <p14:creationId xmlns:p14="http://schemas.microsoft.com/office/powerpoint/2010/main" val="203174075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924E4-30B1-F548-B157-020DCD2675D0}"/>
              </a:ext>
            </a:extLst>
          </p:cNvPr>
          <p:cNvSpPr>
            <a:spLocks noGrp="1"/>
          </p:cNvSpPr>
          <p:nvPr>
            <p:ph type="title"/>
          </p:nvPr>
        </p:nvSpPr>
        <p:spPr>
          <a:xfrm>
            <a:off x="628650" y="763989"/>
            <a:ext cx="7886700" cy="994172"/>
          </a:xfrm>
        </p:spPr>
        <p:txBody>
          <a:bodyPr>
            <a:noAutofit/>
          </a:bodyPr>
          <a:lstStyle/>
          <a:p>
            <a:pPr algn="ctr"/>
            <a:r>
              <a:rPr lang="en-US" sz="2100" b="1">
                <a:solidFill>
                  <a:schemeClr val="bg1"/>
                </a:solidFill>
                <a:latin typeface="Helvetica"/>
                <a:cs typeface="Helvetica"/>
              </a:rPr>
              <a:t>Motor Competence influencing Physical Activity and Health Trajectories of Children</a:t>
            </a:r>
            <a:endParaRPr lang="en-US" sz="1800" b="1">
              <a:solidFill>
                <a:schemeClr val="bg1"/>
              </a:solidFill>
              <a:latin typeface="Helvetica"/>
              <a:cs typeface="Helvetica"/>
            </a:endParaRPr>
          </a:p>
        </p:txBody>
      </p:sp>
      <p:pic>
        <p:nvPicPr>
          <p:cNvPr id="4" name="Picture 6" descr="Final Quest model nov 15 2007 (2)">
            <a:extLst>
              <a:ext uri="{FF2B5EF4-FFF2-40B4-BE49-F238E27FC236}">
                <a16:creationId xmlns:a16="http://schemas.microsoft.com/office/drawing/2014/main" id="{8FE2083C-D27E-0249-AEE0-7CC2C1BF020A}"/>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l="4595" t="3283" r="5874" b="4021"/>
          <a:stretch/>
        </p:blipFill>
        <p:spPr bwMode="auto">
          <a:xfrm>
            <a:off x="-12697" y="1677186"/>
            <a:ext cx="5869852" cy="3413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7A250916-6F19-2240-B082-F77EECC87AE9}"/>
              </a:ext>
            </a:extLst>
          </p:cNvPr>
          <p:cNvSpPr txBox="1"/>
          <p:nvPr/>
        </p:nvSpPr>
        <p:spPr>
          <a:xfrm>
            <a:off x="1872153" y="5385584"/>
            <a:ext cx="3135805" cy="346249"/>
          </a:xfrm>
          <a:prstGeom prst="rect">
            <a:avLst/>
          </a:prstGeom>
          <a:noFill/>
        </p:spPr>
        <p:txBody>
          <a:bodyPr wrap="square" lIns="68580" tIns="34290" rIns="68580" bIns="34290" rtlCol="0" anchor="t">
            <a:spAutoFit/>
          </a:bodyPr>
          <a:lstStyle/>
          <a:p>
            <a:pPr defTabSz="685800" eaLnBrk="1" fontAlgn="auto" hangingPunct="1">
              <a:spcBef>
                <a:spcPts val="0"/>
              </a:spcBef>
              <a:spcAft>
                <a:spcPts val="0"/>
              </a:spcAft>
              <a:defRPr/>
            </a:pPr>
            <a:r>
              <a:rPr lang="en-GB" err="1">
                <a:solidFill>
                  <a:schemeClr val="bg1"/>
                </a:solidFill>
                <a:latin typeface="Helvetica"/>
                <a:cs typeface="Helvetica"/>
              </a:rPr>
              <a:t>Stodden</a:t>
            </a:r>
            <a:r>
              <a:rPr lang="en-GB">
                <a:solidFill>
                  <a:schemeClr val="bg1"/>
                </a:solidFill>
                <a:latin typeface="Helvetica"/>
                <a:cs typeface="Helvetica"/>
              </a:rPr>
              <a:t> et al. (2008)</a:t>
            </a:r>
          </a:p>
        </p:txBody>
      </p:sp>
      <p:pic>
        <p:nvPicPr>
          <p:cNvPr id="6" name="Content Placeholder 3" descr="A blue square with white text&#10;&#10;Description automatically generated">
            <a:extLst>
              <a:ext uri="{FF2B5EF4-FFF2-40B4-BE49-F238E27FC236}">
                <a16:creationId xmlns:a16="http://schemas.microsoft.com/office/drawing/2014/main" id="{120A7254-63BD-C697-055E-6BCB9F441CD9}"/>
              </a:ext>
            </a:extLst>
          </p:cNvPr>
          <p:cNvPicPr>
            <a:picLocks noChangeAspect="1"/>
          </p:cNvPicPr>
          <p:nvPr/>
        </p:nvPicPr>
        <p:blipFill>
          <a:blip r:embed="rId4"/>
          <a:stretch>
            <a:fillRect/>
          </a:stretch>
        </p:blipFill>
        <p:spPr>
          <a:xfrm>
            <a:off x="-12698" y="0"/>
            <a:ext cx="9156698" cy="824405"/>
          </a:xfrm>
          <a:prstGeom prst="rect">
            <a:avLst/>
          </a:prstGeom>
        </p:spPr>
      </p:pic>
      <p:sp>
        <p:nvSpPr>
          <p:cNvPr id="7" name="Title 1">
            <a:extLst>
              <a:ext uri="{FF2B5EF4-FFF2-40B4-BE49-F238E27FC236}">
                <a16:creationId xmlns:a16="http://schemas.microsoft.com/office/drawing/2014/main" id="{A42047A3-D136-742C-A7B4-89F76A546213}"/>
              </a:ext>
            </a:extLst>
          </p:cNvPr>
          <p:cNvSpPr txBox="1">
            <a:spLocks/>
          </p:cNvSpPr>
          <p:nvPr/>
        </p:nvSpPr>
        <p:spPr>
          <a:xfrm>
            <a:off x="1344716" y="-84884"/>
            <a:ext cx="5987474"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pPr>
            <a:r>
              <a:rPr lang="en-US" sz="2400" b="1">
                <a:solidFill>
                  <a:schemeClr val="bg1"/>
                </a:solidFill>
                <a:latin typeface="Calibri"/>
                <a:ea typeface="Calibri"/>
                <a:cs typeface="Helvetica"/>
              </a:rPr>
              <a:t>Motor Competence Influencing Physical Activity and Health Trajectories of Children</a:t>
            </a:r>
            <a:endParaRPr lang="en-US" sz="2400">
              <a:solidFill>
                <a:schemeClr val="bg1"/>
              </a:solidFill>
              <a:latin typeface="Calibri"/>
              <a:ea typeface="Calibri"/>
              <a:cs typeface="Calibri"/>
            </a:endParaRPr>
          </a:p>
        </p:txBody>
      </p:sp>
      <p:sp>
        <p:nvSpPr>
          <p:cNvPr id="5" name="Oval 4">
            <a:extLst>
              <a:ext uri="{FF2B5EF4-FFF2-40B4-BE49-F238E27FC236}">
                <a16:creationId xmlns:a16="http://schemas.microsoft.com/office/drawing/2014/main" id="{2A95CBA1-4C0E-84DF-702D-A1177F75C3EA}"/>
              </a:ext>
            </a:extLst>
          </p:cNvPr>
          <p:cNvSpPr/>
          <p:nvPr/>
        </p:nvSpPr>
        <p:spPr>
          <a:xfrm>
            <a:off x="681285" y="2576791"/>
            <a:ext cx="2796128" cy="1719318"/>
          </a:xfrm>
          <a:prstGeom prst="ellipse">
            <a:avLst/>
          </a:prstGeom>
          <a:noFill/>
          <a:ln w="98425">
            <a:solidFill>
              <a:srgbClr val="42B5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pic>
        <p:nvPicPr>
          <p:cNvPr id="8" name="Graphic 7" descr="Arrow: Slight curve with solid fill">
            <a:extLst>
              <a:ext uri="{FF2B5EF4-FFF2-40B4-BE49-F238E27FC236}">
                <a16:creationId xmlns:a16="http://schemas.microsoft.com/office/drawing/2014/main" id="{94C90BD2-E255-6855-81E5-9FF53E00AD5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9140000">
            <a:off x="3489324" y="2052501"/>
            <a:ext cx="1981075" cy="1320127"/>
          </a:xfrm>
          <a:prstGeom prst="rect">
            <a:avLst/>
          </a:prstGeom>
        </p:spPr>
      </p:pic>
      <p:pic>
        <p:nvPicPr>
          <p:cNvPr id="9" name="Graphic 8" descr="Arrow: Clockwise curve with solid fill">
            <a:extLst>
              <a:ext uri="{FF2B5EF4-FFF2-40B4-BE49-F238E27FC236}">
                <a16:creationId xmlns:a16="http://schemas.microsoft.com/office/drawing/2014/main" id="{D7F0E336-6008-08D3-D67F-DFDB23B1945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8100000">
            <a:off x="3701479" y="3043095"/>
            <a:ext cx="1273948" cy="1959475"/>
          </a:xfrm>
          <a:prstGeom prst="rect">
            <a:avLst/>
          </a:prstGeom>
        </p:spPr>
      </p:pic>
      <p:sp>
        <p:nvSpPr>
          <p:cNvPr id="10" name="TextBox 9">
            <a:extLst>
              <a:ext uri="{FF2B5EF4-FFF2-40B4-BE49-F238E27FC236}">
                <a16:creationId xmlns:a16="http://schemas.microsoft.com/office/drawing/2014/main" id="{B01257EE-76BA-E81D-08CB-1BCDFB1456E9}"/>
              </a:ext>
            </a:extLst>
          </p:cNvPr>
          <p:cNvSpPr txBox="1"/>
          <p:nvPr/>
        </p:nvSpPr>
        <p:spPr>
          <a:xfrm>
            <a:off x="6113678" y="1234637"/>
            <a:ext cx="2874710" cy="1177245"/>
          </a:xfrm>
          <a:prstGeom prst="rect">
            <a:avLst/>
          </a:prstGeom>
          <a:noFill/>
        </p:spPr>
        <p:txBody>
          <a:bodyPr wrap="square" lIns="68580" tIns="34290" rIns="68580" bIns="34290" rtlCol="0" anchor="t">
            <a:spAutoFit/>
          </a:bodyPr>
          <a:lstStyle/>
          <a:p>
            <a:r>
              <a:rPr lang="en-US">
                <a:highlight>
                  <a:srgbClr val="FFFF00"/>
                </a:highlight>
              </a:rPr>
              <a:t>Physical competence is linked to physical self perception and self esteem- </a:t>
            </a:r>
          </a:p>
        </p:txBody>
      </p:sp>
      <p:pic>
        <p:nvPicPr>
          <p:cNvPr id="11" name="Picture 10" descr="A diagram of a physical literacy&#10;&#10;Description automatically generated">
            <a:extLst>
              <a:ext uri="{FF2B5EF4-FFF2-40B4-BE49-F238E27FC236}">
                <a16:creationId xmlns:a16="http://schemas.microsoft.com/office/drawing/2014/main" id="{DE29DA6B-9BB9-1504-9C38-C2977A284BB7}"/>
              </a:ext>
            </a:extLst>
          </p:cNvPr>
          <p:cNvPicPr>
            <a:picLocks noChangeAspect="1"/>
          </p:cNvPicPr>
          <p:nvPr/>
        </p:nvPicPr>
        <p:blipFill>
          <a:blip r:embed="rId9"/>
          <a:stretch>
            <a:fillRect/>
          </a:stretch>
        </p:blipFill>
        <p:spPr>
          <a:xfrm>
            <a:off x="6580766" y="2859180"/>
            <a:ext cx="2114181" cy="2213942"/>
          </a:xfrm>
          <a:prstGeom prst="rect">
            <a:avLst/>
          </a:prstGeom>
        </p:spPr>
      </p:pic>
    </p:spTree>
    <p:extLst>
      <p:ext uri="{BB962C8B-B14F-4D97-AF65-F5344CB8AC3E}">
        <p14:creationId xmlns:p14="http://schemas.microsoft.com/office/powerpoint/2010/main" val="3532343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500" fill="hold"/>
                                        <p:tgtEl>
                                          <p:spTgt spid="9"/>
                                        </p:tgtEl>
                                        <p:attrNameLst>
                                          <p:attrName>ppt_w</p:attrName>
                                        </p:attrNameLst>
                                      </p:cBhvr>
                                      <p:tavLst>
                                        <p:tav tm="0">
                                          <p:val>
                                            <p:fltVal val="0"/>
                                          </p:val>
                                        </p:tav>
                                        <p:tav tm="100000">
                                          <p:val>
                                            <p:strVal val="#ppt_w"/>
                                          </p:val>
                                        </p:tav>
                                      </p:tavLst>
                                    </p:anim>
                                    <p:anim calcmode="lin" valueType="num">
                                      <p:cBhvr>
                                        <p:cTn id="22" dur="500" fill="hold"/>
                                        <p:tgtEl>
                                          <p:spTgt spid="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diagram of a motor competency&#10;&#10;Description automatically generated">
            <a:extLst>
              <a:ext uri="{FF2B5EF4-FFF2-40B4-BE49-F238E27FC236}">
                <a16:creationId xmlns:a16="http://schemas.microsoft.com/office/drawing/2014/main" id="{952FAD95-E3A2-8F3B-1DB0-1DD8E8824532}"/>
              </a:ext>
            </a:extLst>
          </p:cNvPr>
          <p:cNvPicPr>
            <a:picLocks noGrp="1" noChangeAspect="1"/>
          </p:cNvPicPr>
          <p:nvPr>
            <p:ph idx="1"/>
          </p:nvPr>
        </p:nvPicPr>
        <p:blipFill>
          <a:blip r:embed="rId3"/>
          <a:srcRect r="-95" b="3680"/>
          <a:stretch/>
        </p:blipFill>
        <p:spPr>
          <a:xfrm>
            <a:off x="300577" y="1577850"/>
            <a:ext cx="4289137" cy="1445534"/>
          </a:xfrm>
        </p:spPr>
      </p:pic>
      <p:pic>
        <p:nvPicPr>
          <p:cNvPr id="6" name="Content Placeholder 3" descr="A blue square with white text&#10;&#10;Description automatically generated">
            <a:extLst>
              <a:ext uri="{FF2B5EF4-FFF2-40B4-BE49-F238E27FC236}">
                <a16:creationId xmlns:a16="http://schemas.microsoft.com/office/drawing/2014/main" id="{58E9DCCA-5A1F-53AB-AEE1-FA5883712B05}"/>
              </a:ext>
            </a:extLst>
          </p:cNvPr>
          <p:cNvPicPr>
            <a:picLocks noChangeAspect="1"/>
          </p:cNvPicPr>
          <p:nvPr/>
        </p:nvPicPr>
        <p:blipFill>
          <a:blip r:embed="rId4"/>
          <a:stretch>
            <a:fillRect/>
          </a:stretch>
        </p:blipFill>
        <p:spPr>
          <a:xfrm>
            <a:off x="-12698" y="20278"/>
            <a:ext cx="9156698" cy="824405"/>
          </a:xfrm>
          <a:prstGeom prst="rect">
            <a:avLst/>
          </a:prstGeom>
        </p:spPr>
      </p:pic>
      <p:sp>
        <p:nvSpPr>
          <p:cNvPr id="8" name="Rectangle 2">
            <a:extLst>
              <a:ext uri="{FF2B5EF4-FFF2-40B4-BE49-F238E27FC236}">
                <a16:creationId xmlns:a16="http://schemas.microsoft.com/office/drawing/2014/main" id="{78E5D1AC-3E35-10FB-D52C-C9053A7A7290}"/>
              </a:ext>
            </a:extLst>
          </p:cNvPr>
          <p:cNvSpPr txBox="1">
            <a:spLocks noChangeArrowheads="1"/>
          </p:cNvSpPr>
          <p:nvPr/>
        </p:nvSpPr>
        <p:spPr>
          <a:xfrm>
            <a:off x="145712" y="57122"/>
            <a:ext cx="8768423" cy="807935"/>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700" b="1">
                <a:solidFill>
                  <a:schemeClr val="bg1"/>
                </a:solidFill>
                <a:latin typeface="Calibri"/>
                <a:ea typeface="Calibri"/>
                <a:cs typeface="Calibri"/>
              </a:rPr>
              <a:t>Early Childhood  - A magic window </a:t>
            </a:r>
            <a:endParaRPr lang="en-US" sz="2700">
              <a:solidFill>
                <a:schemeClr val="bg1"/>
              </a:solidFill>
              <a:latin typeface="Calibri"/>
              <a:ea typeface="Calibri"/>
              <a:cs typeface="Calibri"/>
            </a:endParaRPr>
          </a:p>
        </p:txBody>
      </p:sp>
      <p:pic>
        <p:nvPicPr>
          <p:cNvPr id="9" name="Picture 6" descr="Final Quest model nov 15 2007 (2)">
            <a:extLst>
              <a:ext uri="{FF2B5EF4-FFF2-40B4-BE49-F238E27FC236}">
                <a16:creationId xmlns:a16="http://schemas.microsoft.com/office/drawing/2014/main" id="{D51C14B2-B4B1-4589-C05C-CBAFD17AC851}"/>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l="4595" t="3283" r="5874" b="4021"/>
          <a:stretch/>
        </p:blipFill>
        <p:spPr bwMode="auto">
          <a:xfrm>
            <a:off x="132432" y="3952346"/>
            <a:ext cx="2753723" cy="1601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9">
            <a:extLst>
              <a:ext uri="{FF2B5EF4-FFF2-40B4-BE49-F238E27FC236}">
                <a16:creationId xmlns:a16="http://schemas.microsoft.com/office/drawing/2014/main" id="{73C5172D-1494-BEC7-D706-1C89D344BB8A}"/>
              </a:ext>
            </a:extLst>
          </p:cNvPr>
          <p:cNvSpPr/>
          <p:nvPr/>
        </p:nvSpPr>
        <p:spPr>
          <a:xfrm>
            <a:off x="385320" y="4413088"/>
            <a:ext cx="1426907" cy="747538"/>
          </a:xfrm>
          <a:prstGeom prst="ellipse">
            <a:avLst/>
          </a:prstGeom>
          <a:noFill/>
          <a:ln w="762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
        <p:nvSpPr>
          <p:cNvPr id="11" name="Oval 10">
            <a:extLst>
              <a:ext uri="{FF2B5EF4-FFF2-40B4-BE49-F238E27FC236}">
                <a16:creationId xmlns:a16="http://schemas.microsoft.com/office/drawing/2014/main" id="{0375F930-F9CA-4B36-2C25-DC5FF9BAA6E8}"/>
              </a:ext>
            </a:extLst>
          </p:cNvPr>
          <p:cNvSpPr/>
          <p:nvPr/>
        </p:nvSpPr>
        <p:spPr>
          <a:xfrm>
            <a:off x="223816" y="1217573"/>
            <a:ext cx="4424945" cy="2337841"/>
          </a:xfrm>
          <a:prstGeom prst="ellipse">
            <a:avLst/>
          </a:prstGeom>
          <a:noFill/>
          <a:ln w="1016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B0F0"/>
              </a:solidFill>
              <a:latin typeface="Helvetica"/>
              <a:cs typeface="Helvetica"/>
            </a:endParaRPr>
          </a:p>
        </p:txBody>
      </p:sp>
      <p:sp>
        <p:nvSpPr>
          <p:cNvPr id="12" name="Right Arrow 11">
            <a:extLst>
              <a:ext uri="{FF2B5EF4-FFF2-40B4-BE49-F238E27FC236}">
                <a16:creationId xmlns:a16="http://schemas.microsoft.com/office/drawing/2014/main" id="{4A876B8A-0B44-3979-5555-461687B72F56}"/>
              </a:ext>
            </a:extLst>
          </p:cNvPr>
          <p:cNvSpPr/>
          <p:nvPr/>
        </p:nvSpPr>
        <p:spPr>
          <a:xfrm rot="18240000">
            <a:off x="1018154" y="3746925"/>
            <a:ext cx="1294274" cy="416023"/>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B871B7C-D28F-1FE5-5DF9-79EE6AD54705}"/>
              </a:ext>
            </a:extLst>
          </p:cNvPr>
          <p:cNvSpPr txBox="1"/>
          <p:nvPr/>
        </p:nvSpPr>
        <p:spPr>
          <a:xfrm>
            <a:off x="4529923" y="1275405"/>
            <a:ext cx="4439568" cy="349595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lnSpc>
                <a:spcPct val="150000"/>
              </a:lnSpc>
              <a:buFont typeface="Arial"/>
              <a:buChar char="•"/>
            </a:pPr>
            <a:r>
              <a:rPr lang="en-US" sz="1500">
                <a:latin typeface="Calibri"/>
                <a:ea typeface="Calibri"/>
                <a:cs typeface="Calibri"/>
              </a:rPr>
              <a:t>Young children are not able to accurately judge their competence.​</a:t>
            </a:r>
          </a:p>
          <a:p>
            <a:pPr marL="257175" indent="-257175">
              <a:lnSpc>
                <a:spcPct val="150000"/>
              </a:lnSpc>
              <a:buFont typeface="Arial"/>
              <a:buChar char="•"/>
            </a:pPr>
            <a:r>
              <a:rPr lang="en-US" sz="1500">
                <a:latin typeface="Calibri"/>
                <a:ea typeface="Calibri"/>
                <a:cs typeface="Calibri"/>
              </a:rPr>
              <a:t>This means they are happy to try activities and participate.​</a:t>
            </a:r>
          </a:p>
          <a:p>
            <a:pPr marL="257175" indent="-257175">
              <a:lnSpc>
                <a:spcPct val="150000"/>
              </a:lnSpc>
              <a:buFont typeface="Arial"/>
              <a:buChar char="•"/>
            </a:pPr>
            <a:r>
              <a:rPr lang="en-US" sz="1500">
                <a:latin typeface="Calibri"/>
                <a:ea typeface="Calibri"/>
                <a:cs typeface="Calibri"/>
              </a:rPr>
              <a:t>They have an accurate perceived competence at about age 7  ​</a:t>
            </a:r>
          </a:p>
          <a:p>
            <a:pPr marL="257175" indent="-257175">
              <a:lnSpc>
                <a:spcPct val="150000"/>
              </a:lnSpc>
              <a:buFont typeface="Arial"/>
              <a:buChar char="•"/>
            </a:pPr>
            <a:r>
              <a:rPr lang="en-US" sz="1500">
                <a:latin typeface="Calibri"/>
                <a:ea typeface="Calibri"/>
                <a:cs typeface="Calibri"/>
              </a:rPr>
              <a:t>Before this is a magic window to master their motor skills.​</a:t>
            </a:r>
          </a:p>
          <a:p>
            <a:pPr marL="257175" indent="-257175">
              <a:lnSpc>
                <a:spcPct val="150000"/>
              </a:lnSpc>
              <a:buFont typeface="Arial"/>
              <a:buChar char="•"/>
            </a:pPr>
            <a:r>
              <a:rPr lang="en-US" sz="1500">
                <a:highlight>
                  <a:srgbClr val="FFFF00"/>
                </a:highlight>
                <a:latin typeface="Calibri"/>
                <a:ea typeface="Calibri"/>
                <a:cs typeface="Calibri"/>
              </a:rPr>
              <a:t>If we don’t they begin to opt out </a:t>
            </a:r>
          </a:p>
          <a:p>
            <a:pPr marL="257175" indent="-257175">
              <a:lnSpc>
                <a:spcPct val="150000"/>
              </a:lnSpc>
              <a:buFont typeface="Arial"/>
              <a:buChar char="•"/>
            </a:pPr>
            <a:r>
              <a:rPr lang="en-US" sz="1500">
                <a:highlight>
                  <a:srgbClr val="FFFF00"/>
                </a:highlight>
                <a:latin typeface="Calibri"/>
                <a:ea typeface="Calibri"/>
                <a:cs typeface="Calibri"/>
              </a:rPr>
              <a:t>Need to protect children at ages 7- 12</a:t>
            </a:r>
          </a:p>
        </p:txBody>
      </p:sp>
    </p:spTree>
    <p:extLst>
      <p:ext uri="{BB962C8B-B14F-4D97-AF65-F5344CB8AC3E}">
        <p14:creationId xmlns:p14="http://schemas.microsoft.com/office/powerpoint/2010/main" val="27211033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94415-D08B-768D-62E7-C310F482CB44}"/>
            </a:ext>
          </a:extLst>
        </p:cNvPr>
        <p:cNvGrpSpPr/>
        <p:nvPr/>
      </p:nvGrpSpPr>
      <p:grpSpPr>
        <a:xfrm>
          <a:off x="0" y="0"/>
          <a:ext cx="0" cy="0"/>
          <a:chOff x="0" y="0"/>
          <a:chExt cx="0" cy="0"/>
        </a:xfrm>
      </p:grpSpPr>
      <p:pic>
        <p:nvPicPr>
          <p:cNvPr id="3074" name="Picture 2">
            <a:extLst>
              <a:ext uri="{FF2B5EF4-FFF2-40B4-BE49-F238E27FC236}">
                <a16:creationId xmlns:a16="http://schemas.microsoft.com/office/drawing/2014/main" id="{DE744224-17F3-3CE7-B38B-876AA1B8D091}"/>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b="9200"/>
          <a:stretch/>
        </p:blipFill>
        <p:spPr bwMode="auto">
          <a:xfrm>
            <a:off x="623602" y="1925158"/>
            <a:ext cx="7920084" cy="33822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D09CDBE-3383-D3C1-7102-09A6F7E04ADE}"/>
              </a:ext>
            </a:extLst>
          </p:cNvPr>
          <p:cNvSpPr>
            <a:spLocks noGrp="1"/>
          </p:cNvSpPr>
          <p:nvPr>
            <p:ph type="title"/>
          </p:nvPr>
        </p:nvSpPr>
        <p:spPr>
          <a:xfrm>
            <a:off x="-1054" y="858621"/>
            <a:ext cx="9144000" cy="854473"/>
          </a:xfrm>
        </p:spPr>
        <p:txBody>
          <a:bodyPr>
            <a:normAutofit/>
          </a:bodyPr>
          <a:lstStyle/>
          <a:p>
            <a:pPr algn="ctr"/>
            <a:r>
              <a:rPr lang="en-US" sz="2100" b="1">
                <a:solidFill>
                  <a:schemeClr val="bg1"/>
                </a:solidFill>
                <a:latin typeface="Helvetica"/>
                <a:cs typeface="Helvetica"/>
              </a:rPr>
              <a:t>Foundational skills</a:t>
            </a:r>
            <a:r>
              <a:rPr lang="en-US" sz="2100">
                <a:solidFill>
                  <a:schemeClr val="bg1"/>
                </a:solidFill>
                <a:latin typeface="Helvetica"/>
                <a:cs typeface="Helvetica"/>
              </a:rPr>
              <a:t> for a lifetime of physical activity</a:t>
            </a:r>
            <a:endParaRPr lang="en-US" sz="2100">
              <a:solidFill>
                <a:schemeClr val="bg1"/>
              </a:solidFill>
              <a:latin typeface="Helvetica"/>
              <a:ea typeface="Calibri Light"/>
              <a:cs typeface="Helvetica"/>
            </a:endParaRPr>
          </a:p>
        </p:txBody>
      </p:sp>
      <p:sp>
        <p:nvSpPr>
          <p:cNvPr id="4" name="TextBox 3">
            <a:extLst>
              <a:ext uri="{FF2B5EF4-FFF2-40B4-BE49-F238E27FC236}">
                <a16:creationId xmlns:a16="http://schemas.microsoft.com/office/drawing/2014/main" id="{5C85772E-01FE-784E-AE2E-F303A12885B6}"/>
              </a:ext>
            </a:extLst>
          </p:cNvPr>
          <p:cNvSpPr txBox="1"/>
          <p:nvPr/>
        </p:nvSpPr>
        <p:spPr>
          <a:xfrm>
            <a:off x="5699975" y="5691935"/>
            <a:ext cx="2930822"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err="1">
                <a:solidFill>
                  <a:srgbClr val="FFFFFF"/>
                </a:solidFill>
                <a:latin typeface="Helvetica"/>
                <a:cs typeface="Helvetica"/>
              </a:rPr>
              <a:t>Hulteen</a:t>
            </a:r>
            <a:r>
              <a:rPr lang="en-US">
                <a:solidFill>
                  <a:srgbClr val="FFFFFF"/>
                </a:solidFill>
                <a:latin typeface="Helvetica"/>
                <a:cs typeface="Helvetica"/>
              </a:rPr>
              <a:t> et al. (2018) </a:t>
            </a:r>
            <a:r>
              <a:rPr lang="en-US">
                <a:solidFill>
                  <a:srgbClr val="FFFFFF"/>
                </a:solidFill>
                <a:latin typeface="Helvetica"/>
                <a:ea typeface="Calibri Light"/>
                <a:cs typeface="Helvetica"/>
              </a:rPr>
              <a:t>​</a:t>
            </a:r>
            <a:endParaRPr lang="en-US" sz="788">
              <a:solidFill>
                <a:srgbClr val="FFFFFF"/>
              </a:solidFill>
              <a:latin typeface="Helvetica"/>
              <a:cs typeface="Helvetica"/>
            </a:endParaRPr>
          </a:p>
        </p:txBody>
      </p:sp>
      <p:pic>
        <p:nvPicPr>
          <p:cNvPr id="3" name="Content Placeholder 3" descr="A blue square with white text&#10;&#10;Description automatically generated">
            <a:extLst>
              <a:ext uri="{FF2B5EF4-FFF2-40B4-BE49-F238E27FC236}">
                <a16:creationId xmlns:a16="http://schemas.microsoft.com/office/drawing/2014/main" id="{789A5902-EED9-F09F-9394-1E0676D10D25}"/>
              </a:ext>
            </a:extLst>
          </p:cNvPr>
          <p:cNvPicPr>
            <a:picLocks noChangeAspect="1"/>
          </p:cNvPicPr>
          <p:nvPr/>
        </p:nvPicPr>
        <p:blipFill>
          <a:blip r:embed="rId4"/>
          <a:stretch>
            <a:fillRect/>
          </a:stretch>
        </p:blipFill>
        <p:spPr>
          <a:xfrm>
            <a:off x="-26598" y="12310"/>
            <a:ext cx="9156698" cy="1009589"/>
          </a:xfrm>
          <a:prstGeom prst="rect">
            <a:avLst/>
          </a:prstGeom>
        </p:spPr>
      </p:pic>
      <p:sp>
        <p:nvSpPr>
          <p:cNvPr id="5" name="Title 1">
            <a:extLst>
              <a:ext uri="{FF2B5EF4-FFF2-40B4-BE49-F238E27FC236}">
                <a16:creationId xmlns:a16="http://schemas.microsoft.com/office/drawing/2014/main" id="{FA172246-5989-8C8D-8D9C-7450DB24EAF4}"/>
              </a:ext>
            </a:extLst>
          </p:cNvPr>
          <p:cNvSpPr txBox="1">
            <a:spLocks/>
          </p:cNvSpPr>
          <p:nvPr/>
        </p:nvSpPr>
        <p:spPr>
          <a:xfrm>
            <a:off x="11644" y="126614"/>
            <a:ext cx="9144000" cy="854473"/>
          </a:xfrm>
          <a:prstGeom prst="rect">
            <a:avLst/>
          </a:prstGeom>
        </p:spPr>
        <p:txBody>
          <a:bodyPr vert="horz" lIns="68580" tIns="34290" rIns="68580" bIns="3429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300" b="1">
                <a:solidFill>
                  <a:schemeClr val="bg1"/>
                </a:solidFill>
                <a:cs typeface="Helvetica"/>
              </a:rPr>
              <a:t>Foundational skills for a lifetime of physical activity</a:t>
            </a:r>
            <a:endParaRPr lang="en-US" sz="3300" b="1">
              <a:solidFill>
                <a:schemeClr val="bg1"/>
              </a:solidFill>
              <a:ea typeface="Calibri Light"/>
              <a:cs typeface="Helvetica"/>
            </a:endParaRPr>
          </a:p>
        </p:txBody>
      </p:sp>
      <p:sp>
        <p:nvSpPr>
          <p:cNvPr id="6" name="Oval 5">
            <a:extLst>
              <a:ext uri="{FF2B5EF4-FFF2-40B4-BE49-F238E27FC236}">
                <a16:creationId xmlns:a16="http://schemas.microsoft.com/office/drawing/2014/main" id="{0761FF46-DE78-6ED9-C41A-208F00C2A621}"/>
              </a:ext>
            </a:extLst>
          </p:cNvPr>
          <p:cNvSpPr/>
          <p:nvPr/>
        </p:nvSpPr>
        <p:spPr>
          <a:xfrm>
            <a:off x="603746" y="2958828"/>
            <a:ext cx="3035688" cy="1438327"/>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
        <p:nvSpPr>
          <p:cNvPr id="9" name="Oval 8">
            <a:extLst>
              <a:ext uri="{FF2B5EF4-FFF2-40B4-BE49-F238E27FC236}">
                <a16:creationId xmlns:a16="http://schemas.microsoft.com/office/drawing/2014/main" id="{3641DF95-0818-4087-0F2A-EF1FD90609F0}"/>
              </a:ext>
            </a:extLst>
          </p:cNvPr>
          <p:cNvSpPr/>
          <p:nvPr/>
        </p:nvSpPr>
        <p:spPr>
          <a:xfrm>
            <a:off x="4348215" y="1617575"/>
            <a:ext cx="1617398" cy="2865386"/>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Helvetica"/>
              <a:cs typeface="Helvetica"/>
            </a:endParaRPr>
          </a:p>
        </p:txBody>
      </p:sp>
    </p:spTree>
    <p:extLst>
      <p:ext uri="{BB962C8B-B14F-4D97-AF65-F5344CB8AC3E}">
        <p14:creationId xmlns:p14="http://schemas.microsoft.com/office/powerpoint/2010/main" val="590655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3B5BA-A615-3473-84F6-9A10A1209588}"/>
              </a:ext>
            </a:extLst>
          </p:cNvPr>
          <p:cNvSpPr>
            <a:spLocks noGrp="1"/>
          </p:cNvSpPr>
          <p:nvPr>
            <p:ph type="title"/>
          </p:nvPr>
        </p:nvSpPr>
        <p:spPr>
          <a:xfrm>
            <a:off x="543579" y="260648"/>
            <a:ext cx="7886700" cy="994172"/>
          </a:xfrm>
        </p:spPr>
        <p:txBody>
          <a:bodyPr/>
          <a:lstStyle/>
          <a:p>
            <a:r>
              <a:rPr lang="en-US" b="1"/>
              <a:t>Physical literacy and the outdoors</a:t>
            </a:r>
          </a:p>
        </p:txBody>
      </p:sp>
      <p:sp>
        <p:nvSpPr>
          <p:cNvPr id="3" name="Content Placeholder 2">
            <a:extLst>
              <a:ext uri="{FF2B5EF4-FFF2-40B4-BE49-F238E27FC236}">
                <a16:creationId xmlns:a16="http://schemas.microsoft.com/office/drawing/2014/main" id="{D5DA059C-DE1F-241D-8B7B-8827EDA4C745}"/>
              </a:ext>
            </a:extLst>
          </p:cNvPr>
          <p:cNvSpPr>
            <a:spLocks noGrp="1"/>
          </p:cNvSpPr>
          <p:nvPr>
            <p:ph idx="1"/>
          </p:nvPr>
        </p:nvSpPr>
        <p:spPr>
          <a:xfrm>
            <a:off x="239708" y="1290276"/>
            <a:ext cx="4247221" cy="3263504"/>
          </a:xfrm>
        </p:spPr>
        <p:txBody>
          <a:bodyPr/>
          <a:lstStyle/>
          <a:p>
            <a:pPr marL="0" indent="0">
              <a:buNone/>
            </a:pPr>
            <a:endParaRPr lang="en-US" altLang="en-US" sz="2100"/>
          </a:p>
          <a:p>
            <a:pPr marL="0" indent="0">
              <a:buNone/>
            </a:pPr>
            <a:r>
              <a:rPr lang="en-US" altLang="en-US"/>
              <a:t>Remember this from earlier ? </a:t>
            </a:r>
          </a:p>
          <a:p>
            <a:pPr marL="0" indent="0">
              <a:buNone/>
            </a:pPr>
            <a:endParaRPr lang="en-US" altLang="en-US"/>
          </a:p>
          <a:p>
            <a:pPr marL="0" indent="0">
              <a:buNone/>
            </a:pPr>
            <a:r>
              <a:rPr lang="en-US" altLang="en-US" sz="2100"/>
              <a:t>It is through physical  ‘embodiment’ that humans </a:t>
            </a:r>
            <a:r>
              <a:rPr lang="en-GB" altLang="en-US" sz="2100"/>
              <a:t>‘create themselves as they interact with their surroundings’ (Whitehead, 2010:26).</a:t>
            </a:r>
          </a:p>
          <a:p>
            <a:pPr marL="0" indent="0">
              <a:buNone/>
            </a:pPr>
            <a:endParaRPr lang="en-US"/>
          </a:p>
        </p:txBody>
      </p:sp>
      <p:pic>
        <p:nvPicPr>
          <p:cNvPr id="4" name="Picture 5" descr="EYMMU1">
            <a:extLst>
              <a:ext uri="{FF2B5EF4-FFF2-40B4-BE49-F238E27FC236}">
                <a16:creationId xmlns:a16="http://schemas.microsoft.com/office/drawing/2014/main" id="{A6D8B53E-E3AE-A059-2F29-2899E66CE0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556792"/>
            <a:ext cx="4417784" cy="3263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9957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1040448" y="89087"/>
            <a:ext cx="6172200" cy="857250"/>
          </a:xfrm>
        </p:spPr>
        <p:txBody>
          <a:bodyPr/>
          <a:lstStyle/>
          <a:p>
            <a:r>
              <a:rPr lang="en-US" altLang="en-US" sz="4000" b="1"/>
              <a:t>Affordances</a:t>
            </a:r>
          </a:p>
        </p:txBody>
      </p:sp>
      <p:sp>
        <p:nvSpPr>
          <p:cNvPr id="45058" name="Content Placeholder 2"/>
          <p:cNvSpPr>
            <a:spLocks noGrp="1"/>
          </p:cNvSpPr>
          <p:nvPr>
            <p:ph idx="1"/>
          </p:nvPr>
        </p:nvSpPr>
        <p:spPr>
          <a:xfrm>
            <a:off x="0" y="1057597"/>
            <a:ext cx="6172200" cy="3275590"/>
          </a:xfrm>
        </p:spPr>
        <p:txBody>
          <a:bodyPr>
            <a:normAutofit fontScale="70000" lnSpcReduction="20000"/>
          </a:bodyPr>
          <a:lstStyle/>
          <a:p>
            <a:r>
              <a:rPr lang="en-US" altLang="en-US"/>
              <a:t>Affordance theory states that the world is perceived not only in terms of object shapes and spatial relationships but also in terms of object possibilities for action (affordances) — perception drives action.                J. J. Gibson (1904-1979)</a:t>
            </a:r>
          </a:p>
          <a:p>
            <a:r>
              <a:rPr lang="en-US" altLang="en-US"/>
              <a:t>We need to ensure that children are given the opportunities to experience a wide variety of affordances from early childhood to ensure good motor development.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003" y="4001884"/>
            <a:ext cx="1850169" cy="1580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08748" y="2851553"/>
            <a:ext cx="1983743" cy="1940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30471" y="898177"/>
            <a:ext cx="2462021" cy="1514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36697" y="4152352"/>
            <a:ext cx="2067029" cy="1430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0" y="4178546"/>
            <a:ext cx="2005220" cy="1404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9897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994172"/>
          </a:xfrm>
        </p:spPr>
        <p:txBody>
          <a:bodyPr/>
          <a:lstStyle/>
          <a:p>
            <a:r>
              <a:rPr lang="en-US" b="1"/>
              <a:t>The theory of affordances </a:t>
            </a:r>
          </a:p>
        </p:txBody>
      </p:sp>
      <p:sp>
        <p:nvSpPr>
          <p:cNvPr id="3" name="Content Placeholder 2"/>
          <p:cNvSpPr>
            <a:spLocks noGrp="1"/>
          </p:cNvSpPr>
          <p:nvPr>
            <p:ph idx="1"/>
          </p:nvPr>
        </p:nvSpPr>
        <p:spPr>
          <a:xfrm>
            <a:off x="457200" y="1340767"/>
            <a:ext cx="8229600" cy="3917032"/>
          </a:xfrm>
        </p:spPr>
        <p:txBody>
          <a:bodyPr/>
          <a:lstStyle/>
          <a:p>
            <a:r>
              <a:rPr lang="en-US" sz="2800"/>
              <a:t>”The affordances of the environment are what it offers to the animal, what it provides or furnishes</a:t>
            </a:r>
            <a:r>
              <a:rPr lang="is-IS" sz="2800"/>
              <a:t>…”</a:t>
            </a:r>
          </a:p>
          <a:p>
            <a:endParaRPr lang="is-IS" sz="2800"/>
          </a:p>
          <a:p>
            <a:r>
              <a:rPr lang="is-IS" sz="2800"/>
              <a:t>However they are relevant to the animal...eg. </a:t>
            </a:r>
            <a:r>
              <a:rPr lang="en-US" sz="2800"/>
              <a:t>S</a:t>
            </a:r>
            <a:r>
              <a:rPr lang="is-IS" sz="2800"/>
              <a:t>olid ground give support for animals to stand, walk run etc. </a:t>
            </a:r>
            <a:r>
              <a:rPr lang="en-US" sz="2800"/>
              <a:t>B</a:t>
            </a:r>
            <a:r>
              <a:rPr lang="is-IS" sz="2800"/>
              <a:t>ut a marsh land and water is sink-into- able into depending on the weight of the animal ...or supporting of weight if you are a bug </a:t>
            </a:r>
          </a:p>
          <a:p>
            <a:endParaRPr lang="is-IS"/>
          </a:p>
          <a:p>
            <a:pPr lvl="8"/>
            <a:r>
              <a:rPr lang="en-US"/>
              <a:t>G</a:t>
            </a:r>
            <a:r>
              <a:rPr lang="is-IS"/>
              <a:t>ibson p 127</a:t>
            </a:r>
          </a:p>
        </p:txBody>
      </p:sp>
    </p:spTree>
    <p:extLst>
      <p:ext uri="{BB962C8B-B14F-4D97-AF65-F5344CB8AC3E}">
        <p14:creationId xmlns:p14="http://schemas.microsoft.com/office/powerpoint/2010/main" val="886346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2908"/>
            <a:ext cx="7886700" cy="994172"/>
          </a:xfrm>
        </p:spPr>
        <p:txBody>
          <a:bodyPr/>
          <a:lstStyle/>
          <a:p>
            <a:r>
              <a:rPr lang="en-US"/>
              <a:t>Let’s go back outside … </a:t>
            </a:r>
          </a:p>
        </p:txBody>
      </p:sp>
      <p:sp>
        <p:nvSpPr>
          <p:cNvPr id="3" name="Content Placeholder 2"/>
          <p:cNvSpPr>
            <a:spLocks noGrp="1"/>
          </p:cNvSpPr>
          <p:nvPr>
            <p:ph idx="1"/>
          </p:nvPr>
        </p:nvSpPr>
        <p:spPr>
          <a:xfrm>
            <a:off x="628650" y="1797248"/>
            <a:ext cx="7886700" cy="3791992"/>
          </a:xfrm>
        </p:spPr>
        <p:txBody>
          <a:bodyPr/>
          <a:lstStyle/>
          <a:p>
            <a:r>
              <a:rPr lang="en-US"/>
              <a:t>What are the affordances here at </a:t>
            </a:r>
            <a:r>
              <a:rPr lang="en-US" err="1"/>
              <a:t>Cynefin</a:t>
            </a:r>
            <a:r>
              <a:rPr lang="en-US"/>
              <a:t>? </a:t>
            </a:r>
            <a:endParaRPr lang="is-IS"/>
          </a:p>
          <a:p>
            <a:pPr marL="0" indent="0">
              <a:buNone/>
            </a:pPr>
            <a:endParaRPr lang="is-IS"/>
          </a:p>
          <a:p>
            <a:pPr marL="0" indent="0">
              <a:buNone/>
            </a:pPr>
            <a:r>
              <a:rPr lang="is-IS"/>
              <a:t>Consider all the different areas, what to they afford you to do? </a:t>
            </a:r>
          </a:p>
          <a:p>
            <a:pPr marL="0" indent="0">
              <a:buNone/>
            </a:pPr>
            <a:r>
              <a:rPr lang="is-IS"/>
              <a:t>How might that be different for children?</a:t>
            </a:r>
            <a:endParaRPr lang="en-US"/>
          </a:p>
          <a:p>
            <a:endParaRPr lang="en-US"/>
          </a:p>
          <a:p>
            <a:endParaRPr lang="en-US"/>
          </a:p>
        </p:txBody>
      </p:sp>
    </p:spTree>
    <p:extLst>
      <p:ext uri="{BB962C8B-B14F-4D97-AF65-F5344CB8AC3E}">
        <p14:creationId xmlns:p14="http://schemas.microsoft.com/office/powerpoint/2010/main" val="1054906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0D6005-5001-4496-95A3-7E6A424E072B}"/>
              </a:ext>
            </a:extLst>
          </p:cNvPr>
          <p:cNvSpPr>
            <a:spLocks noGrp="1"/>
          </p:cNvSpPr>
          <p:nvPr>
            <p:ph type="title"/>
          </p:nvPr>
        </p:nvSpPr>
        <p:spPr>
          <a:xfrm>
            <a:off x="468547" y="15297"/>
            <a:ext cx="8229600" cy="1143000"/>
          </a:xfrm>
        </p:spPr>
        <p:txBody>
          <a:bodyPr/>
          <a:lstStyle/>
          <a:p>
            <a:r>
              <a:rPr lang="en-US"/>
              <a:t>Social constructivism </a:t>
            </a:r>
          </a:p>
        </p:txBody>
      </p:sp>
      <p:sp>
        <p:nvSpPr>
          <p:cNvPr id="3" name="Content Placeholder 2"/>
          <p:cNvSpPr>
            <a:spLocks noGrp="1"/>
          </p:cNvSpPr>
          <p:nvPr>
            <p:ph sz="half" idx="1"/>
          </p:nvPr>
        </p:nvSpPr>
        <p:spPr>
          <a:xfrm>
            <a:off x="130112" y="1158297"/>
            <a:ext cx="4388296" cy="4349079"/>
          </a:xfrm>
        </p:spPr>
        <p:txBody>
          <a:bodyPr wrap="square" anchor="t">
            <a:normAutofit/>
          </a:bodyPr>
          <a:lstStyle/>
          <a:p>
            <a:pPr>
              <a:lnSpc>
                <a:spcPct val="90000"/>
              </a:lnSpc>
            </a:pPr>
            <a:r>
              <a:rPr lang="en-GB" sz="2600"/>
              <a:t>Broadhead (2006:2) suggests that the more cooperative children’s play is, the more they are likely to connect with other children and understand their knowledge along with a ‘deeply fulfilling emotional engagement with the world around them.’ </a:t>
            </a:r>
          </a:p>
        </p:txBody>
      </p:sp>
      <p:pic>
        <p:nvPicPr>
          <p:cNvPr id="4" name="Picture 3" descr="EYJMC951">
            <a:extLst>
              <a:ext uri="{FF2B5EF4-FFF2-40B4-BE49-F238E27FC236}">
                <a16:creationId xmlns:a16="http://schemas.microsoft.com/office/drawing/2014/main" id="{560F68DB-D316-3949-A3A4-D2ABC06D2F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31" r="11338" b="2"/>
          <a:stretch/>
        </p:blipFill>
        <p:spPr bwMode="auto">
          <a:xfrm>
            <a:off x="4648200" y="1600201"/>
            <a:ext cx="4038600" cy="3989040"/>
          </a:xfrm>
          <a:prstGeom prst="rect">
            <a:avLst/>
          </a:prstGeom>
          <a:noFill/>
          <a:ln>
            <a:noFill/>
          </a:ln>
          <a:effectLst>
            <a:softEdge rad="0"/>
          </a:effectLst>
          <a:extLst>
            <a:ext uri="{909E8E84-426E-40dd-AFC4-6F175D3DCCD1}"/>
            <a:ext uri="{91240B29-F687-4f45-9708-019B960494DF}"/>
          </a:extLst>
        </p:spPr>
      </p:pic>
    </p:spTree>
    <p:extLst>
      <p:ext uri="{BB962C8B-B14F-4D97-AF65-F5344CB8AC3E}">
        <p14:creationId xmlns:p14="http://schemas.microsoft.com/office/powerpoint/2010/main" val="10845830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6595"/>
            <a:ext cx="8515350" cy="1253606"/>
          </a:xfrm>
        </p:spPr>
        <p:txBody>
          <a:bodyPr/>
          <a:lstStyle/>
          <a:p>
            <a:r>
              <a:rPr lang="en-US" b="1"/>
              <a:t>How does this relate to physical literacy?</a:t>
            </a:r>
          </a:p>
        </p:txBody>
      </p:sp>
      <p:sp>
        <p:nvSpPr>
          <p:cNvPr id="3" name="Content Placeholder 2"/>
          <p:cNvSpPr>
            <a:spLocks noGrp="1"/>
          </p:cNvSpPr>
          <p:nvPr>
            <p:ph idx="1"/>
          </p:nvPr>
        </p:nvSpPr>
        <p:spPr>
          <a:xfrm>
            <a:off x="457200" y="1600201"/>
            <a:ext cx="5372101" cy="3917032"/>
          </a:xfrm>
        </p:spPr>
        <p:txBody>
          <a:bodyPr/>
          <a:lstStyle/>
          <a:p>
            <a:r>
              <a:rPr lang="en-US" sz="2400"/>
              <a:t>Discuss in pairs </a:t>
            </a:r>
            <a:r>
              <a:rPr lang="is-IS" sz="2400"/>
              <a:t>…..</a:t>
            </a:r>
          </a:p>
          <a:p>
            <a:endParaRPr lang="is-IS" sz="2400"/>
          </a:p>
          <a:p>
            <a:r>
              <a:rPr lang="en-US" sz="2400"/>
              <a:t>Considering the theory of affordances </a:t>
            </a:r>
            <a:r>
              <a:rPr lang="is-IS" sz="2400"/>
              <a:t>…..how does the outdoors make a unique contribution to physical literacy?</a:t>
            </a:r>
          </a:p>
          <a:p>
            <a:endParaRPr lang="is-IS" sz="2400"/>
          </a:p>
          <a:p>
            <a:r>
              <a:rPr lang="is-IS" sz="2400" err="1"/>
              <a:t>How</a:t>
            </a:r>
            <a:r>
              <a:rPr lang="is-IS" sz="2400"/>
              <a:t> </a:t>
            </a:r>
            <a:r>
              <a:rPr lang="is-IS" sz="2400" err="1"/>
              <a:t>does</a:t>
            </a:r>
            <a:r>
              <a:rPr lang="is-IS" sz="2400"/>
              <a:t> </a:t>
            </a:r>
            <a:r>
              <a:rPr lang="is-IS" sz="2400" err="1"/>
              <a:t>this</a:t>
            </a:r>
            <a:r>
              <a:rPr lang="is-IS" sz="2400"/>
              <a:t> </a:t>
            </a:r>
            <a:r>
              <a:rPr lang="is-IS" sz="2400" err="1"/>
              <a:t>relate</a:t>
            </a:r>
            <a:r>
              <a:rPr lang="is-IS" sz="2400"/>
              <a:t> </a:t>
            </a:r>
            <a:r>
              <a:rPr lang="is-IS" sz="2400" err="1"/>
              <a:t>to</a:t>
            </a:r>
            <a:r>
              <a:rPr lang="is-IS" sz="2400"/>
              <a:t> </a:t>
            </a:r>
            <a:r>
              <a:rPr lang="is-IS" sz="2400" err="1"/>
              <a:t>holistic</a:t>
            </a:r>
            <a:r>
              <a:rPr lang="is-IS" sz="2400"/>
              <a:t> </a:t>
            </a:r>
            <a:r>
              <a:rPr lang="is-IS" sz="2400" err="1"/>
              <a:t>development</a:t>
            </a:r>
            <a:r>
              <a:rPr lang="is-IS" sz="2400"/>
              <a:t>?</a:t>
            </a:r>
            <a:endParaRPr lang="en-US" sz="2400"/>
          </a:p>
          <a:p>
            <a:endParaRPr lang="en-US"/>
          </a:p>
        </p:txBody>
      </p:sp>
      <p:pic>
        <p:nvPicPr>
          <p:cNvPr id="5" name="Picture 4" descr="A diagram of a physical literacy&#10;&#10;Description automatically generated">
            <a:extLst>
              <a:ext uri="{FF2B5EF4-FFF2-40B4-BE49-F238E27FC236}">
                <a16:creationId xmlns:a16="http://schemas.microsoft.com/office/drawing/2014/main" id="{6B97D8F4-E10F-3D83-7A02-41886F7D8390}"/>
              </a:ext>
            </a:extLst>
          </p:cNvPr>
          <p:cNvPicPr>
            <a:picLocks noChangeAspect="1"/>
          </p:cNvPicPr>
          <p:nvPr/>
        </p:nvPicPr>
        <p:blipFill>
          <a:blip r:embed="rId2"/>
          <a:stretch>
            <a:fillRect/>
          </a:stretch>
        </p:blipFill>
        <p:spPr>
          <a:xfrm>
            <a:off x="5829300" y="1681655"/>
            <a:ext cx="3312087" cy="3468373"/>
          </a:xfrm>
          <a:prstGeom prst="rect">
            <a:avLst/>
          </a:prstGeom>
        </p:spPr>
      </p:pic>
    </p:spTree>
    <p:extLst>
      <p:ext uri="{BB962C8B-B14F-4D97-AF65-F5344CB8AC3E}">
        <p14:creationId xmlns:p14="http://schemas.microsoft.com/office/powerpoint/2010/main" val="19724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54594" y="285018"/>
            <a:ext cx="6172200" cy="857250"/>
          </a:xfrm>
        </p:spPr>
        <p:txBody>
          <a:bodyPr>
            <a:normAutofit fontScale="90000"/>
          </a:bodyPr>
          <a:lstStyle/>
          <a:p>
            <a:pPr eaLnBrk="1" hangingPunct="1"/>
            <a:r>
              <a:rPr lang="en-GB" altLang="en-US" err="1"/>
              <a:t>Nodweddion</a:t>
            </a:r>
            <a:r>
              <a:rPr lang="en-GB" altLang="en-US"/>
              <a:t> </a:t>
            </a:r>
            <a:r>
              <a:rPr lang="en-GB" altLang="en-US" err="1"/>
              <a:t>Chwarae</a:t>
            </a:r>
            <a:r>
              <a:rPr lang="en-GB" altLang="en-US"/>
              <a:t>.</a:t>
            </a:r>
            <a:br>
              <a:rPr lang="en-GB" altLang="en-US"/>
            </a:br>
            <a:r>
              <a:rPr lang="en-GB" altLang="en-US"/>
              <a:t>Indicators of Play</a:t>
            </a:r>
          </a:p>
        </p:txBody>
      </p:sp>
      <p:sp>
        <p:nvSpPr>
          <p:cNvPr id="25603" name="Rectangle 3"/>
          <p:cNvSpPr>
            <a:spLocks noGrp="1" noChangeArrowheads="1"/>
          </p:cNvSpPr>
          <p:nvPr>
            <p:ph type="body" sz="half" idx="1"/>
          </p:nvPr>
        </p:nvSpPr>
        <p:spPr>
          <a:xfrm>
            <a:off x="188714" y="1483935"/>
            <a:ext cx="3879972" cy="3856435"/>
          </a:xfrm>
        </p:spPr>
        <p:txBody>
          <a:bodyPr/>
          <a:lstStyle/>
          <a:p>
            <a:r>
              <a:rPr lang="en-GB" altLang="en-US" sz="1800" err="1"/>
              <a:t>Diddordeb</a:t>
            </a:r>
            <a:r>
              <a:rPr lang="en-GB" altLang="en-US" sz="1800"/>
              <a:t> a </a:t>
            </a:r>
            <a:r>
              <a:rPr lang="en-GB" altLang="en-US" sz="1800" err="1"/>
              <a:t>pherchnogaeth</a:t>
            </a:r>
            <a:r>
              <a:rPr lang="en-GB" altLang="en-US" sz="1800"/>
              <a:t> </a:t>
            </a:r>
            <a:r>
              <a:rPr lang="en-GB" altLang="en-US" sz="1800" err="1"/>
              <a:t>gan</a:t>
            </a:r>
            <a:r>
              <a:rPr lang="en-GB" altLang="en-US" sz="1800"/>
              <a:t> y </a:t>
            </a:r>
            <a:r>
              <a:rPr lang="en-GB" altLang="en-US" sz="1800" err="1"/>
              <a:t>plentyn</a:t>
            </a:r>
            <a:r>
              <a:rPr lang="en-GB" altLang="en-US" sz="1800"/>
              <a:t>.</a:t>
            </a:r>
          </a:p>
          <a:p>
            <a:pPr eaLnBrk="1" hangingPunct="1"/>
            <a:r>
              <a:rPr lang="en-GB" altLang="en-US" sz="1800" err="1"/>
              <a:t>Yn</a:t>
            </a:r>
            <a:r>
              <a:rPr lang="en-GB" altLang="en-US" sz="1800"/>
              <a:t> </a:t>
            </a:r>
            <a:r>
              <a:rPr lang="en-GB" altLang="en-US" sz="1800" err="1"/>
              <a:t>agored</a:t>
            </a:r>
            <a:r>
              <a:rPr lang="en-GB" altLang="en-US" sz="1800"/>
              <a:t>.</a:t>
            </a:r>
          </a:p>
          <a:p>
            <a:pPr eaLnBrk="1" hangingPunct="1"/>
            <a:r>
              <a:rPr lang="en-GB" altLang="en-US" sz="1800" err="1"/>
              <a:t>Nid</a:t>
            </a:r>
            <a:r>
              <a:rPr lang="en-GB" altLang="en-US" sz="1800"/>
              <a:t> </a:t>
            </a:r>
            <a:r>
              <a:rPr lang="en-GB" altLang="en-US" sz="1800" err="1"/>
              <a:t>yw’r</a:t>
            </a:r>
            <a:r>
              <a:rPr lang="en-GB" altLang="en-US" sz="1800"/>
              <a:t> </a:t>
            </a:r>
            <a:r>
              <a:rPr lang="en-GB" altLang="en-US" sz="1800" err="1"/>
              <a:t>bwriad</a:t>
            </a:r>
            <a:r>
              <a:rPr lang="en-GB" altLang="en-US" sz="1800"/>
              <a:t> </a:t>
            </a:r>
            <a:r>
              <a:rPr lang="en-GB" altLang="en-US" sz="1800" err="1"/>
              <a:t>wedi</a:t>
            </a:r>
            <a:r>
              <a:rPr lang="en-GB" altLang="en-US" sz="1800"/>
              <a:t> </a:t>
            </a:r>
            <a:r>
              <a:rPr lang="en-GB" altLang="en-US" sz="1800" err="1"/>
              <a:t>ei</a:t>
            </a:r>
            <a:r>
              <a:rPr lang="en-GB" altLang="en-US" sz="1800"/>
              <a:t> </a:t>
            </a:r>
            <a:r>
              <a:rPr lang="en-GB" altLang="en-US" sz="1800" err="1"/>
              <a:t>osod</a:t>
            </a:r>
            <a:r>
              <a:rPr lang="en-GB" altLang="en-US" sz="1800"/>
              <a:t> </a:t>
            </a:r>
            <a:r>
              <a:rPr lang="en-GB" altLang="en-US" sz="1800" err="1"/>
              <a:t>gan</a:t>
            </a:r>
            <a:r>
              <a:rPr lang="en-GB" altLang="en-US" sz="1800"/>
              <a:t> </a:t>
            </a:r>
            <a:r>
              <a:rPr lang="en-GB" altLang="en-US" sz="1800" err="1"/>
              <a:t>oedolyn</a:t>
            </a:r>
            <a:r>
              <a:rPr lang="en-GB" altLang="en-US" sz="1800"/>
              <a:t>.</a:t>
            </a:r>
          </a:p>
          <a:p>
            <a:pPr eaLnBrk="1" hangingPunct="1"/>
            <a:r>
              <a:rPr lang="en-GB" altLang="en-US" sz="1800" err="1"/>
              <a:t>Nid</a:t>
            </a:r>
            <a:r>
              <a:rPr lang="en-GB" altLang="en-US" sz="1800"/>
              <a:t> </a:t>
            </a:r>
            <a:r>
              <a:rPr lang="en-GB" altLang="en-US" sz="1800" err="1"/>
              <a:t>yw</a:t>
            </a:r>
            <a:r>
              <a:rPr lang="en-GB" altLang="en-US" sz="1800"/>
              <a:t> </a:t>
            </a:r>
            <a:r>
              <a:rPr lang="en-GB" altLang="en-US" sz="1800" err="1"/>
              <a:t>wedi</a:t>
            </a:r>
            <a:r>
              <a:rPr lang="en-GB" altLang="en-US" sz="1800"/>
              <a:t> </a:t>
            </a:r>
            <a:r>
              <a:rPr lang="en-GB" altLang="en-US" sz="1800" err="1"/>
              <a:t>ei</a:t>
            </a:r>
            <a:r>
              <a:rPr lang="en-GB" altLang="en-US" sz="1800"/>
              <a:t> </a:t>
            </a:r>
            <a:r>
              <a:rPr lang="en-GB" altLang="en-US" sz="1800" err="1"/>
              <a:t>reoli</a:t>
            </a:r>
            <a:r>
              <a:rPr lang="en-GB" altLang="en-US" sz="1800"/>
              <a:t> </a:t>
            </a:r>
            <a:r>
              <a:rPr lang="en-GB" altLang="en-US" sz="1800" err="1"/>
              <a:t>gan</a:t>
            </a:r>
            <a:r>
              <a:rPr lang="en-GB" altLang="en-US" sz="1800"/>
              <a:t> </a:t>
            </a:r>
            <a:r>
              <a:rPr lang="en-GB" altLang="en-US" sz="1800" err="1"/>
              <a:t>oedolyn</a:t>
            </a:r>
            <a:r>
              <a:rPr lang="en-GB" altLang="en-US" sz="1800"/>
              <a:t>.</a:t>
            </a:r>
          </a:p>
          <a:p>
            <a:pPr eaLnBrk="1" hangingPunct="1"/>
            <a:endParaRPr lang="cy-GB" altLang="en-US" sz="1800"/>
          </a:p>
          <a:p>
            <a:pPr eaLnBrk="1" hangingPunct="1">
              <a:lnSpc>
                <a:spcPct val="90000"/>
              </a:lnSpc>
            </a:pPr>
            <a:r>
              <a:rPr lang="en-GB" altLang="en-US" sz="1800">
                <a:solidFill>
                  <a:srgbClr val="7030A0"/>
                </a:solidFill>
              </a:rPr>
              <a:t>The child has an interest and ownership of the activity.</a:t>
            </a:r>
          </a:p>
          <a:p>
            <a:pPr eaLnBrk="1" hangingPunct="1">
              <a:lnSpc>
                <a:spcPct val="90000"/>
              </a:lnSpc>
            </a:pPr>
            <a:r>
              <a:rPr lang="en-GB" altLang="en-US" sz="1800">
                <a:solidFill>
                  <a:srgbClr val="7030A0"/>
                </a:solidFill>
              </a:rPr>
              <a:t>Open ended.</a:t>
            </a:r>
          </a:p>
          <a:p>
            <a:pPr eaLnBrk="1" hangingPunct="1">
              <a:lnSpc>
                <a:spcPct val="90000"/>
              </a:lnSpc>
            </a:pPr>
            <a:r>
              <a:rPr lang="en-GB" altLang="en-US" sz="1800">
                <a:solidFill>
                  <a:srgbClr val="7030A0"/>
                </a:solidFill>
              </a:rPr>
              <a:t>The adult has not decided on an outcome.</a:t>
            </a:r>
          </a:p>
          <a:p>
            <a:pPr eaLnBrk="1" hangingPunct="1">
              <a:lnSpc>
                <a:spcPct val="90000"/>
              </a:lnSpc>
            </a:pPr>
            <a:r>
              <a:rPr lang="en-GB" altLang="en-US" sz="1800">
                <a:solidFill>
                  <a:srgbClr val="7030A0"/>
                </a:solidFill>
              </a:rPr>
              <a:t>The adult does not steer the activity - debatable.</a:t>
            </a:r>
          </a:p>
          <a:p>
            <a:pPr eaLnBrk="1" hangingPunct="1"/>
            <a:endParaRPr lang="en-GB" altLang="en-US" sz="1200"/>
          </a:p>
        </p:txBody>
      </p:sp>
      <p:pic>
        <p:nvPicPr>
          <p:cNvPr id="25604" name="Picture 5" descr="Learning-through-pla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194395" y="285018"/>
            <a:ext cx="2503885" cy="2032397"/>
          </a:xfrm>
          <a:noFill/>
        </p:spPr>
      </p:pic>
      <p:sp>
        <p:nvSpPr>
          <p:cNvPr id="2" name="TextBox 1"/>
          <p:cNvSpPr txBox="1"/>
          <p:nvPr/>
        </p:nvSpPr>
        <p:spPr>
          <a:xfrm>
            <a:off x="6529895" y="2627968"/>
            <a:ext cx="2425391" cy="646331"/>
          </a:xfrm>
          <a:prstGeom prst="rect">
            <a:avLst/>
          </a:prstGeom>
          <a:noFill/>
        </p:spPr>
        <p:txBody>
          <a:bodyPr wrap="square" rtlCol="0">
            <a:spAutoFit/>
          </a:bodyPr>
          <a:lstStyle/>
          <a:p>
            <a:r>
              <a:rPr lang="en-GB"/>
              <a:t>Clip video – den building</a:t>
            </a:r>
          </a:p>
        </p:txBody>
      </p:sp>
      <p:pic>
        <p:nvPicPr>
          <p:cNvPr id="6" name="Picture 23" descr="ANd9GcQ0FBCws0HnI75waR0c6Mkj9NarRQMprpbs4jXCjmdLXRUkpF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6425" y="2026264"/>
            <a:ext cx="1850231" cy="138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ANd9GcTHuAM_6mmzWZfj0FhyYA3ViAImK-tfvFLQdnxMxsVYGCzc1Kkq-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6217894" y="3689151"/>
            <a:ext cx="2578431" cy="1928218"/>
          </a:xfrm>
          <a:prstGeom prst="rect">
            <a:avLst/>
          </a:prstGeom>
          <a:noFill/>
        </p:spPr>
      </p:pic>
    </p:spTree>
    <p:extLst>
      <p:ext uri="{BB962C8B-B14F-4D97-AF65-F5344CB8AC3E}">
        <p14:creationId xmlns:p14="http://schemas.microsoft.com/office/powerpoint/2010/main" val="153339960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9" y="888827"/>
            <a:ext cx="6072565" cy="568604"/>
          </a:xfrm>
        </p:spPr>
        <p:txBody>
          <a:bodyPr>
            <a:normAutofit fontScale="90000"/>
          </a:bodyPr>
          <a:lstStyle/>
          <a:p>
            <a:pPr algn="ctr"/>
            <a:r>
              <a:rPr lang="en-US" b="1">
                <a:solidFill>
                  <a:schemeClr val="bg1"/>
                </a:solidFill>
                <a:cs typeface="Calibri" panose="020F0502020204030204" pitchFamily="34" charset="0"/>
              </a:rPr>
              <a:t>Play and engagement in learning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61291881"/>
              </p:ext>
            </p:extLst>
          </p:nvPr>
        </p:nvGraphicFramePr>
        <p:xfrm>
          <a:off x="225631" y="392922"/>
          <a:ext cx="8692738" cy="3756156"/>
        </p:xfrm>
        <a:graphic>
          <a:graphicData uri="http://schemas.openxmlformats.org/drawingml/2006/table">
            <a:tbl>
              <a:tblPr firstRow="1" firstCol="1" bandRow="1" bandCol="1">
                <a:tableStyleId>{5C22544A-7EE6-4342-B048-85BDC9FD1C3A}</a:tableStyleId>
              </a:tblPr>
              <a:tblGrid>
                <a:gridCol w="2054415">
                  <a:extLst>
                    <a:ext uri="{9D8B030D-6E8A-4147-A177-3AD203B41FA5}">
                      <a16:colId xmlns:a16="http://schemas.microsoft.com/office/drawing/2014/main" val="20000"/>
                    </a:ext>
                  </a:extLst>
                </a:gridCol>
                <a:gridCol w="2291954">
                  <a:extLst>
                    <a:ext uri="{9D8B030D-6E8A-4147-A177-3AD203B41FA5}">
                      <a16:colId xmlns:a16="http://schemas.microsoft.com/office/drawing/2014/main" val="20001"/>
                    </a:ext>
                  </a:extLst>
                </a:gridCol>
                <a:gridCol w="1881659">
                  <a:extLst>
                    <a:ext uri="{9D8B030D-6E8A-4147-A177-3AD203B41FA5}">
                      <a16:colId xmlns:a16="http://schemas.microsoft.com/office/drawing/2014/main" val="20002"/>
                    </a:ext>
                  </a:extLst>
                </a:gridCol>
                <a:gridCol w="2464710">
                  <a:extLst>
                    <a:ext uri="{9D8B030D-6E8A-4147-A177-3AD203B41FA5}">
                      <a16:colId xmlns:a16="http://schemas.microsoft.com/office/drawing/2014/main" val="20003"/>
                    </a:ext>
                  </a:extLst>
                </a:gridCol>
              </a:tblGrid>
              <a:tr h="368107">
                <a:tc gridSpan="2">
                  <a:txBody>
                    <a:bodyPr/>
                    <a:lstStyle/>
                    <a:p>
                      <a:pPr marL="0" marR="0" algn="ctr">
                        <a:spcBef>
                          <a:spcPts val="0"/>
                        </a:spcBef>
                        <a:spcAft>
                          <a:spcPts val="0"/>
                        </a:spcAft>
                      </a:pPr>
                      <a:r>
                        <a:rPr lang="en-GB" sz="2100">
                          <a:solidFill>
                            <a:schemeClr val="tx1"/>
                          </a:solidFill>
                          <a:effectLst/>
                        </a:rPr>
                        <a:t>Play</a:t>
                      </a:r>
                    </a:p>
                  </a:txBody>
                  <a:tcPr marL="38576" marR="38576" marT="0" marB="0">
                    <a:solidFill>
                      <a:schemeClr val="accent1">
                        <a:lumMod val="20000"/>
                        <a:lumOff val="80000"/>
                      </a:schemeClr>
                    </a:solidFill>
                  </a:tcPr>
                </a:tc>
                <a:tc hMerge="1">
                  <a:txBody>
                    <a:bodyPr/>
                    <a:lstStyle/>
                    <a:p>
                      <a:pPr marL="0" marR="0">
                        <a:spcBef>
                          <a:spcPts val="0"/>
                        </a:spcBef>
                        <a:spcAft>
                          <a:spcPts val="0"/>
                        </a:spcAft>
                      </a:pPr>
                      <a:r>
                        <a:rPr lang="en-GB" sz="1100">
                          <a:effectLst/>
                        </a:rPr>
                        <a:t> </a:t>
                      </a:r>
                      <a:endParaRPr lang="en-US" sz="1100">
                        <a:effectLst/>
                        <a:latin typeface="Calibri" charset="0"/>
                        <a:ea typeface="Calibri" charset="0"/>
                        <a:cs typeface="Times New Roman" charset="0"/>
                      </a:endParaRPr>
                    </a:p>
                  </a:txBody>
                  <a:tcPr marL="51435" marR="51435" marT="0" marB="0">
                    <a:solidFill>
                      <a:schemeClr val="accent1">
                        <a:lumMod val="20000"/>
                        <a:lumOff val="80000"/>
                      </a:schemeClr>
                    </a:solidFill>
                  </a:tcPr>
                </a:tc>
                <a:tc gridSpan="2">
                  <a:txBody>
                    <a:bodyPr/>
                    <a:lstStyle/>
                    <a:p>
                      <a:pPr marL="0" marR="0" algn="ctr">
                        <a:spcBef>
                          <a:spcPts val="0"/>
                        </a:spcBef>
                        <a:spcAft>
                          <a:spcPts val="0"/>
                        </a:spcAft>
                      </a:pPr>
                      <a:r>
                        <a:rPr lang="en-GB" sz="2100" b="1">
                          <a:solidFill>
                            <a:schemeClr val="tx1"/>
                          </a:solidFill>
                          <a:effectLst/>
                        </a:rPr>
                        <a:t>Work</a:t>
                      </a:r>
                    </a:p>
                  </a:txBody>
                  <a:tcPr marL="38576" marR="38576" marT="0" marB="0">
                    <a:solidFill>
                      <a:srgbClr val="FBE5E0"/>
                    </a:solidFill>
                  </a:tcPr>
                </a:tc>
                <a:tc hMerge="1">
                  <a:txBody>
                    <a:bodyPr/>
                    <a:lstStyle/>
                    <a:p>
                      <a:pPr marL="0" marR="0">
                        <a:spcBef>
                          <a:spcPts val="0"/>
                        </a:spcBef>
                        <a:spcAft>
                          <a:spcPts val="0"/>
                        </a:spcAft>
                      </a:pPr>
                      <a:r>
                        <a:rPr lang="en-GB" sz="1400">
                          <a:effectLst/>
                        </a:rPr>
                        <a:t> </a:t>
                      </a:r>
                      <a:endParaRPr lang="en-US" sz="1400">
                        <a:effectLst/>
                        <a:latin typeface="Calibri" charset="0"/>
                        <a:ea typeface="Calibri" charset="0"/>
                        <a:cs typeface="Times New Roman" charset="0"/>
                      </a:endParaRPr>
                    </a:p>
                  </a:txBody>
                  <a:tcPr marL="51435" marR="51435" marT="0" marB="0">
                    <a:solidFill>
                      <a:srgbClr val="FBE5E0"/>
                    </a:solidFill>
                  </a:tcPr>
                </a:tc>
                <a:extLst>
                  <a:ext uri="{0D108BD9-81ED-4DB2-BD59-A6C34878D82A}">
                    <a16:rowId xmlns:a16="http://schemas.microsoft.com/office/drawing/2014/main" val="10000"/>
                  </a:ext>
                </a:extLst>
              </a:tr>
              <a:tr h="336875">
                <a:tc>
                  <a:txBody>
                    <a:bodyPr/>
                    <a:lstStyle/>
                    <a:p>
                      <a:pPr marL="0" marR="0">
                        <a:spcBef>
                          <a:spcPts val="0"/>
                        </a:spcBef>
                        <a:spcAft>
                          <a:spcPts val="0"/>
                        </a:spcAft>
                      </a:pPr>
                      <a:r>
                        <a:rPr lang="en-GB" sz="1500">
                          <a:solidFill>
                            <a:schemeClr val="tx1"/>
                          </a:solidFill>
                          <a:effectLst/>
                        </a:rPr>
                        <a:t>Emotional cues</a:t>
                      </a:r>
                      <a:endParaRPr lang="en-US" sz="1500">
                        <a:solidFill>
                          <a:schemeClr val="tx1"/>
                        </a:solidFill>
                        <a:effectLst/>
                        <a:latin typeface="Calibri" charset="0"/>
                        <a:ea typeface="Calibri" charset="0"/>
                        <a:cs typeface="Times New Roman" charset="0"/>
                      </a:endParaRPr>
                    </a:p>
                  </a:txBody>
                  <a:tcPr marL="38576" marR="38576" marT="0" marB="0">
                    <a:solidFill>
                      <a:schemeClr val="accent1">
                        <a:lumMod val="20000"/>
                        <a:lumOff val="80000"/>
                      </a:schemeClr>
                    </a:solidFill>
                  </a:tcPr>
                </a:tc>
                <a:tc>
                  <a:txBody>
                    <a:bodyPr/>
                    <a:lstStyle/>
                    <a:p>
                      <a:pPr marL="0" marR="0">
                        <a:spcBef>
                          <a:spcPts val="0"/>
                        </a:spcBef>
                        <a:spcAft>
                          <a:spcPts val="0"/>
                        </a:spcAft>
                      </a:pPr>
                      <a:r>
                        <a:rPr lang="en-GB" sz="1500" b="1">
                          <a:effectLst/>
                        </a:rPr>
                        <a:t>Environmental cues</a:t>
                      </a:r>
                      <a:endParaRPr lang="en-US" sz="1500" b="1">
                        <a:effectLst/>
                        <a:latin typeface="Calibri" charset="0"/>
                        <a:ea typeface="Calibri" charset="0"/>
                        <a:cs typeface="Times New Roman" charset="0"/>
                      </a:endParaRPr>
                    </a:p>
                  </a:txBody>
                  <a:tcPr marL="38576" marR="38576" marT="0" marB="0">
                    <a:solidFill>
                      <a:schemeClr val="accent1">
                        <a:lumMod val="20000"/>
                        <a:lumOff val="80000"/>
                      </a:schemeClr>
                    </a:solidFill>
                  </a:tcPr>
                </a:tc>
                <a:tc>
                  <a:txBody>
                    <a:bodyPr/>
                    <a:lstStyle/>
                    <a:p>
                      <a:pPr marL="0" marR="0">
                        <a:spcBef>
                          <a:spcPts val="0"/>
                        </a:spcBef>
                        <a:spcAft>
                          <a:spcPts val="0"/>
                        </a:spcAft>
                      </a:pPr>
                      <a:r>
                        <a:rPr lang="en-GB" sz="1500" b="1">
                          <a:effectLst/>
                        </a:rPr>
                        <a:t>Emotional cues</a:t>
                      </a:r>
                      <a:endParaRPr lang="en-US" sz="1500" b="1">
                        <a:effectLst/>
                        <a:latin typeface="Calibri" charset="0"/>
                        <a:ea typeface="Calibri" charset="0"/>
                        <a:cs typeface="Times New Roman" charset="0"/>
                      </a:endParaRPr>
                    </a:p>
                  </a:txBody>
                  <a:tcPr marL="38576" marR="38576" marT="0" marB="0">
                    <a:solidFill>
                      <a:srgbClr val="FBE5E0"/>
                    </a:solidFill>
                  </a:tcPr>
                </a:tc>
                <a:tc>
                  <a:txBody>
                    <a:bodyPr/>
                    <a:lstStyle/>
                    <a:p>
                      <a:pPr marL="0" marR="0">
                        <a:spcBef>
                          <a:spcPts val="0"/>
                        </a:spcBef>
                        <a:spcAft>
                          <a:spcPts val="0"/>
                        </a:spcAft>
                      </a:pPr>
                      <a:r>
                        <a:rPr lang="en-GB" sz="1500" b="1">
                          <a:effectLst/>
                        </a:rPr>
                        <a:t>Environmental cues</a:t>
                      </a:r>
                      <a:endParaRPr lang="en-US" sz="1500" b="1">
                        <a:effectLst/>
                        <a:latin typeface="Calibri" charset="0"/>
                        <a:ea typeface="Calibri" charset="0"/>
                        <a:cs typeface="Times New Roman" charset="0"/>
                      </a:endParaRPr>
                    </a:p>
                  </a:txBody>
                  <a:tcPr marL="38576" marR="38576" marT="0" marB="0">
                    <a:solidFill>
                      <a:srgbClr val="FBE5E0"/>
                    </a:solidFill>
                  </a:tcPr>
                </a:tc>
                <a:extLst>
                  <a:ext uri="{0D108BD9-81ED-4DB2-BD59-A6C34878D82A}">
                    <a16:rowId xmlns:a16="http://schemas.microsoft.com/office/drawing/2014/main" val="10001"/>
                  </a:ext>
                </a:extLst>
              </a:tr>
              <a:tr h="3051174">
                <a:tc>
                  <a:txBody>
                    <a:bodyPr/>
                    <a:lstStyle/>
                    <a:p>
                      <a:pPr marL="0" marR="0">
                        <a:lnSpc>
                          <a:spcPct val="100000"/>
                        </a:lnSpc>
                        <a:spcBef>
                          <a:spcPts val="0"/>
                        </a:spcBef>
                        <a:spcAft>
                          <a:spcPts val="0"/>
                        </a:spcAft>
                      </a:pPr>
                      <a:r>
                        <a:rPr lang="en-GB" sz="1500" b="0">
                          <a:solidFill>
                            <a:schemeClr val="tx1"/>
                          </a:solidFill>
                          <a:effectLst/>
                        </a:rPr>
                        <a:t>Voluntary</a:t>
                      </a:r>
                      <a:endParaRPr lang="en-US" sz="1500" b="0">
                        <a:solidFill>
                          <a:schemeClr val="tx1"/>
                        </a:solidFill>
                        <a:effectLst/>
                      </a:endParaRPr>
                    </a:p>
                    <a:p>
                      <a:pPr marL="0" marR="0">
                        <a:lnSpc>
                          <a:spcPct val="100000"/>
                        </a:lnSpc>
                        <a:spcBef>
                          <a:spcPts val="0"/>
                        </a:spcBef>
                        <a:spcAft>
                          <a:spcPts val="0"/>
                        </a:spcAft>
                      </a:pPr>
                      <a:r>
                        <a:rPr lang="en-GB" sz="1500">
                          <a:solidFill>
                            <a:schemeClr val="tx1"/>
                          </a:solidFill>
                          <a:effectLst/>
                        </a:rPr>
                        <a:t> </a:t>
                      </a:r>
                      <a:endParaRPr lang="en-US" sz="1500" b="0">
                        <a:solidFill>
                          <a:schemeClr val="tx1"/>
                        </a:solidFill>
                        <a:effectLst/>
                      </a:endParaRPr>
                    </a:p>
                    <a:p>
                      <a:pPr marL="0" marR="0">
                        <a:lnSpc>
                          <a:spcPct val="100000"/>
                        </a:lnSpc>
                        <a:spcBef>
                          <a:spcPts val="0"/>
                        </a:spcBef>
                        <a:spcAft>
                          <a:spcPts val="0"/>
                        </a:spcAft>
                      </a:pPr>
                      <a:r>
                        <a:rPr lang="en-GB" sz="1500" b="0">
                          <a:solidFill>
                            <a:schemeClr val="tx1"/>
                          </a:solidFill>
                          <a:effectLst/>
                        </a:rPr>
                        <a:t>Under child’s control</a:t>
                      </a:r>
                      <a:endParaRPr lang="en-US" sz="1500" b="0">
                        <a:solidFill>
                          <a:schemeClr val="tx1"/>
                        </a:solidFill>
                        <a:effectLst/>
                      </a:endParaRPr>
                    </a:p>
                    <a:p>
                      <a:pPr marL="0" marR="0">
                        <a:lnSpc>
                          <a:spcPct val="100000"/>
                        </a:lnSpc>
                        <a:spcBef>
                          <a:spcPts val="0"/>
                        </a:spcBef>
                        <a:spcAft>
                          <a:spcPts val="0"/>
                        </a:spcAft>
                      </a:pPr>
                      <a:endParaRPr lang="en-US" sz="1500" b="0">
                        <a:solidFill>
                          <a:schemeClr val="tx1"/>
                        </a:solidFill>
                        <a:effectLst/>
                      </a:endParaRPr>
                    </a:p>
                    <a:p>
                      <a:pPr marL="0" marR="0">
                        <a:lnSpc>
                          <a:spcPct val="100000"/>
                        </a:lnSpc>
                        <a:spcBef>
                          <a:spcPts val="0"/>
                        </a:spcBef>
                        <a:spcAft>
                          <a:spcPts val="0"/>
                        </a:spcAft>
                      </a:pPr>
                      <a:r>
                        <a:rPr lang="en-GB" sz="1500" b="0">
                          <a:solidFill>
                            <a:schemeClr val="tx1"/>
                          </a:solidFill>
                          <a:effectLst/>
                        </a:rPr>
                        <a:t>Easy</a:t>
                      </a:r>
                      <a:endParaRPr lang="en-US" sz="1500" b="0">
                        <a:solidFill>
                          <a:schemeClr val="tx1"/>
                        </a:solidFill>
                        <a:effectLst/>
                      </a:endParaRPr>
                    </a:p>
                    <a:p>
                      <a:pPr marL="0" marR="0">
                        <a:lnSpc>
                          <a:spcPct val="100000"/>
                        </a:lnSpc>
                        <a:spcBef>
                          <a:spcPts val="0"/>
                        </a:spcBef>
                        <a:spcAft>
                          <a:spcPts val="0"/>
                        </a:spcAft>
                      </a:pPr>
                      <a:r>
                        <a:rPr lang="en-GB" sz="1500" b="0">
                          <a:solidFill>
                            <a:schemeClr val="tx1"/>
                          </a:solidFill>
                          <a:effectLst/>
                        </a:rPr>
                        <a:t> </a:t>
                      </a:r>
                      <a:endParaRPr lang="en-US" sz="1500" b="0">
                        <a:solidFill>
                          <a:schemeClr val="tx1"/>
                        </a:solidFill>
                        <a:effectLst/>
                      </a:endParaRPr>
                    </a:p>
                    <a:p>
                      <a:pPr marL="0" marR="0">
                        <a:lnSpc>
                          <a:spcPct val="100000"/>
                        </a:lnSpc>
                        <a:spcBef>
                          <a:spcPts val="0"/>
                        </a:spcBef>
                        <a:spcAft>
                          <a:spcPts val="0"/>
                        </a:spcAft>
                      </a:pPr>
                      <a:r>
                        <a:rPr lang="en-GB" sz="1500" b="0">
                          <a:solidFill>
                            <a:schemeClr val="tx1"/>
                          </a:solidFill>
                          <a:effectLst/>
                        </a:rPr>
                        <a:t>Fun</a:t>
                      </a:r>
                      <a:endParaRPr lang="en-US" sz="1500" b="0">
                        <a:solidFill>
                          <a:schemeClr val="tx1"/>
                        </a:solidFill>
                        <a:effectLst/>
                        <a:latin typeface="Calibri" charset="0"/>
                        <a:ea typeface="Calibri" charset="0"/>
                        <a:cs typeface="Times New Roman" charset="0"/>
                      </a:endParaRPr>
                    </a:p>
                  </a:txBody>
                  <a:tcPr marL="38576" marR="38576" marT="0" marB="0">
                    <a:solidFill>
                      <a:schemeClr val="accent1">
                        <a:lumMod val="20000"/>
                        <a:lumOff val="80000"/>
                      </a:schemeClr>
                    </a:solidFill>
                  </a:tcPr>
                </a:tc>
                <a:tc>
                  <a:txBody>
                    <a:bodyPr/>
                    <a:lstStyle/>
                    <a:p>
                      <a:pPr marL="0" marR="0">
                        <a:lnSpc>
                          <a:spcPct val="100000"/>
                        </a:lnSpc>
                        <a:spcBef>
                          <a:spcPts val="0"/>
                        </a:spcBef>
                        <a:spcAft>
                          <a:spcPts val="0"/>
                        </a:spcAft>
                      </a:pPr>
                      <a:r>
                        <a:rPr lang="en-GB" sz="1500">
                          <a:effectLst/>
                        </a:rPr>
                        <a:t>On the floor</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Lacks adult involvement</a:t>
                      </a:r>
                    </a:p>
                    <a:p>
                      <a:pPr marL="0" marR="0">
                        <a:lnSpc>
                          <a:spcPct val="100000"/>
                        </a:lnSpc>
                        <a:spcBef>
                          <a:spcPts val="0"/>
                        </a:spcBef>
                        <a:spcAft>
                          <a:spcPts val="0"/>
                        </a:spcAft>
                      </a:pPr>
                      <a:endParaRPr lang="en-US" sz="1500">
                        <a:effectLst/>
                      </a:endParaRPr>
                    </a:p>
                    <a:p>
                      <a:pPr marL="0" marR="0">
                        <a:lnSpc>
                          <a:spcPct val="100000"/>
                        </a:lnSpc>
                        <a:spcBef>
                          <a:spcPts val="0"/>
                        </a:spcBef>
                        <a:spcAft>
                          <a:spcPts val="0"/>
                        </a:spcAft>
                      </a:pPr>
                      <a:r>
                        <a:rPr lang="en-GB" sz="1500">
                          <a:effectLst/>
                        </a:rPr>
                        <a:t>No adult evaluation</a:t>
                      </a:r>
                      <a:endParaRPr lang="en-US" sz="1500">
                        <a:effectLst/>
                      </a:endParaRPr>
                    </a:p>
                    <a:p>
                      <a:pPr marL="0" marR="0">
                        <a:lnSpc>
                          <a:spcPct val="100000"/>
                        </a:lnSpc>
                        <a:spcBef>
                          <a:spcPts val="0"/>
                        </a:spcBef>
                        <a:spcAft>
                          <a:spcPts val="0"/>
                        </a:spcAft>
                      </a:pPr>
                      <a:endParaRPr lang="en-GB" sz="1500">
                        <a:effectLst/>
                      </a:endParaRPr>
                    </a:p>
                    <a:p>
                      <a:pPr marL="0" marR="0">
                        <a:lnSpc>
                          <a:spcPct val="100000"/>
                        </a:lnSpc>
                        <a:spcBef>
                          <a:spcPts val="0"/>
                        </a:spcBef>
                        <a:spcAft>
                          <a:spcPts val="0"/>
                        </a:spcAft>
                      </a:pPr>
                      <a:r>
                        <a:rPr lang="en-GB" sz="1500">
                          <a:effectLst/>
                        </a:rPr>
                        <a:t>Can be continued-focus on the process</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Physical </a:t>
                      </a:r>
                      <a:endParaRPr lang="en-US" sz="1500">
                        <a:effectLst/>
                        <a:latin typeface="Calibri" charset="0"/>
                        <a:ea typeface="Calibri" charset="0"/>
                        <a:cs typeface="Times New Roman" charset="0"/>
                      </a:endParaRPr>
                    </a:p>
                  </a:txBody>
                  <a:tcPr marL="38576" marR="38576" marT="0" marB="0">
                    <a:solidFill>
                      <a:schemeClr val="accent1">
                        <a:lumMod val="20000"/>
                        <a:lumOff val="80000"/>
                      </a:schemeClr>
                    </a:solidFill>
                  </a:tcPr>
                </a:tc>
                <a:tc>
                  <a:txBody>
                    <a:bodyPr/>
                    <a:lstStyle/>
                    <a:p>
                      <a:pPr marL="0" marR="0">
                        <a:lnSpc>
                          <a:spcPct val="100000"/>
                        </a:lnSpc>
                        <a:spcBef>
                          <a:spcPts val="0"/>
                        </a:spcBef>
                        <a:spcAft>
                          <a:spcPts val="0"/>
                        </a:spcAft>
                      </a:pPr>
                      <a:r>
                        <a:rPr lang="en-GB" sz="1500">
                          <a:effectLst/>
                        </a:rPr>
                        <a:t>Compulsory</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Under adult control</a:t>
                      </a:r>
                      <a:endParaRPr lang="en-US" sz="1500">
                        <a:effectLst/>
                      </a:endParaRPr>
                    </a:p>
                    <a:p>
                      <a:pPr marL="0" marR="0">
                        <a:lnSpc>
                          <a:spcPct val="100000"/>
                        </a:lnSpc>
                        <a:spcBef>
                          <a:spcPts val="0"/>
                        </a:spcBef>
                        <a:spcAft>
                          <a:spcPts val="0"/>
                        </a:spcAft>
                      </a:pPr>
                      <a:endParaRPr lang="en-US" sz="1500">
                        <a:effectLst/>
                      </a:endParaRPr>
                    </a:p>
                    <a:p>
                      <a:pPr marL="0" marR="0">
                        <a:lnSpc>
                          <a:spcPct val="100000"/>
                        </a:lnSpc>
                        <a:spcBef>
                          <a:spcPts val="0"/>
                        </a:spcBef>
                        <a:spcAft>
                          <a:spcPts val="0"/>
                        </a:spcAft>
                      </a:pPr>
                      <a:r>
                        <a:rPr lang="en-GB" sz="1500">
                          <a:effectLst/>
                        </a:rPr>
                        <a:t>Hard</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Can be fun</a:t>
                      </a:r>
                      <a:endParaRPr lang="en-US" sz="1500">
                        <a:effectLst/>
                        <a:latin typeface="Calibri" charset="0"/>
                        <a:ea typeface="Calibri" charset="0"/>
                        <a:cs typeface="Times New Roman" charset="0"/>
                      </a:endParaRPr>
                    </a:p>
                  </a:txBody>
                  <a:tcPr marL="38576" marR="38576" marT="0" marB="0">
                    <a:solidFill>
                      <a:srgbClr val="FBE5E0"/>
                    </a:solidFill>
                  </a:tcPr>
                </a:tc>
                <a:tc>
                  <a:txBody>
                    <a:bodyPr/>
                    <a:lstStyle/>
                    <a:p>
                      <a:pPr marL="0" marR="0">
                        <a:lnSpc>
                          <a:spcPct val="100000"/>
                        </a:lnSpc>
                        <a:spcBef>
                          <a:spcPts val="0"/>
                        </a:spcBef>
                        <a:spcAft>
                          <a:spcPts val="0"/>
                        </a:spcAft>
                      </a:pPr>
                      <a:r>
                        <a:rPr lang="en-GB" sz="1500">
                          <a:effectLst/>
                        </a:rPr>
                        <a:t>At a table</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Includes adult involvement</a:t>
                      </a:r>
                    </a:p>
                    <a:p>
                      <a:pPr marL="0" marR="0">
                        <a:lnSpc>
                          <a:spcPct val="100000"/>
                        </a:lnSpc>
                        <a:spcBef>
                          <a:spcPts val="0"/>
                        </a:spcBef>
                        <a:spcAft>
                          <a:spcPts val="0"/>
                        </a:spcAft>
                      </a:pPr>
                      <a:endParaRPr lang="en-US" sz="1500">
                        <a:effectLst/>
                      </a:endParaRPr>
                    </a:p>
                    <a:p>
                      <a:pPr marL="0" marR="0">
                        <a:lnSpc>
                          <a:spcPct val="100000"/>
                        </a:lnSpc>
                        <a:spcBef>
                          <a:spcPts val="0"/>
                        </a:spcBef>
                        <a:spcAft>
                          <a:spcPts val="0"/>
                        </a:spcAft>
                      </a:pPr>
                      <a:r>
                        <a:rPr lang="en-GB" sz="1500">
                          <a:effectLst/>
                        </a:rPr>
                        <a:t>Includes adult evaluation</a:t>
                      </a:r>
                      <a:endParaRPr lang="en-US" sz="1500">
                        <a:effectLst/>
                      </a:endParaRPr>
                    </a:p>
                    <a:p>
                      <a:pPr marL="0" marR="0">
                        <a:lnSpc>
                          <a:spcPct val="100000"/>
                        </a:lnSpc>
                        <a:spcBef>
                          <a:spcPts val="0"/>
                        </a:spcBef>
                        <a:spcAft>
                          <a:spcPts val="0"/>
                        </a:spcAft>
                      </a:pPr>
                      <a:endParaRPr lang="en-GB" sz="1500">
                        <a:effectLst/>
                      </a:endParaRPr>
                    </a:p>
                    <a:p>
                      <a:pPr marL="0" marR="0">
                        <a:lnSpc>
                          <a:spcPct val="100000"/>
                        </a:lnSpc>
                        <a:spcBef>
                          <a:spcPts val="0"/>
                        </a:spcBef>
                        <a:spcAft>
                          <a:spcPts val="0"/>
                        </a:spcAft>
                      </a:pPr>
                      <a:r>
                        <a:rPr lang="en-GB" sz="1500">
                          <a:effectLst/>
                        </a:rPr>
                        <a:t>Has to finish-focus on the product</a:t>
                      </a:r>
                      <a:endParaRPr lang="en-US" sz="1500">
                        <a:effectLst/>
                      </a:endParaRPr>
                    </a:p>
                    <a:p>
                      <a:pPr marL="0" marR="0">
                        <a:lnSpc>
                          <a:spcPct val="100000"/>
                        </a:lnSpc>
                        <a:spcBef>
                          <a:spcPts val="0"/>
                        </a:spcBef>
                        <a:spcAft>
                          <a:spcPts val="0"/>
                        </a:spcAft>
                      </a:pPr>
                      <a:r>
                        <a:rPr lang="en-GB" sz="1500">
                          <a:effectLst/>
                        </a:rPr>
                        <a:t> </a:t>
                      </a:r>
                      <a:endParaRPr lang="en-US" sz="1500">
                        <a:effectLst/>
                      </a:endParaRPr>
                    </a:p>
                    <a:p>
                      <a:pPr marL="0" marR="0">
                        <a:lnSpc>
                          <a:spcPct val="100000"/>
                        </a:lnSpc>
                        <a:spcBef>
                          <a:spcPts val="0"/>
                        </a:spcBef>
                        <a:spcAft>
                          <a:spcPts val="0"/>
                        </a:spcAft>
                      </a:pPr>
                      <a:r>
                        <a:rPr lang="en-GB" sz="1500">
                          <a:effectLst/>
                        </a:rPr>
                        <a:t>Not physical</a:t>
                      </a:r>
                      <a:endParaRPr lang="en-US" sz="1500">
                        <a:effectLst/>
                        <a:latin typeface="Calibri" charset="0"/>
                        <a:ea typeface="Calibri" charset="0"/>
                        <a:cs typeface="Times New Roman" charset="0"/>
                      </a:endParaRPr>
                    </a:p>
                  </a:txBody>
                  <a:tcPr marL="38576" marR="38576" marT="0" marB="0">
                    <a:solidFill>
                      <a:srgbClr val="FBE5E0"/>
                    </a:solidFill>
                  </a:tcPr>
                </a:tc>
                <a:extLst>
                  <a:ext uri="{0D108BD9-81ED-4DB2-BD59-A6C34878D82A}">
                    <a16:rowId xmlns:a16="http://schemas.microsoft.com/office/drawing/2014/main" val="10002"/>
                  </a:ext>
                </a:extLst>
              </a:tr>
            </a:tbl>
          </a:graphicData>
        </a:graphic>
      </p:graphicFrame>
      <p:sp>
        <p:nvSpPr>
          <p:cNvPr id="6" name="Rectangle 5"/>
          <p:cNvSpPr/>
          <p:nvPr/>
        </p:nvSpPr>
        <p:spPr>
          <a:xfrm>
            <a:off x="1480035" y="4365104"/>
            <a:ext cx="6183929" cy="1077218"/>
          </a:xfrm>
          <a:prstGeom prst="rect">
            <a:avLst/>
          </a:prstGeom>
        </p:spPr>
        <p:txBody>
          <a:bodyPr wrap="square">
            <a:spAutoFit/>
          </a:bodyPr>
          <a:lstStyle/>
          <a:p>
            <a:pPr marL="160735" indent="-160735">
              <a:spcBef>
                <a:spcPts val="6"/>
              </a:spcBef>
              <a:spcAft>
                <a:spcPts val="6"/>
              </a:spcAft>
            </a:pPr>
            <a:r>
              <a:rPr lang="en-GB" sz="1600">
                <a:ea typeface="MS Mincho" charset="-128"/>
                <a:cs typeface="Times New Roman" charset="0"/>
              </a:rPr>
              <a:t>Howard, J. and McInnes, K. (2010) ‘Thinking Through the Challenge of a play-based</a:t>
            </a:r>
            <a:r>
              <a:rPr lang="en-US" sz="1600">
                <a:ea typeface="MS Mincho" charset="-128"/>
                <a:cs typeface="Times New Roman" charset="0"/>
              </a:rPr>
              <a:t> </a:t>
            </a:r>
            <a:r>
              <a:rPr lang="en-GB" sz="1600">
                <a:ea typeface="MS Mincho" charset="-128"/>
                <a:cs typeface="Times New Roman" charset="0"/>
              </a:rPr>
              <a:t>curriculum, increasing playfulness via co-construction’, in Moyles, J.R. (ed.)</a:t>
            </a:r>
            <a:r>
              <a:rPr lang="en-GB" sz="1600" i="1">
                <a:ea typeface="MS Mincho" charset="-128"/>
                <a:cs typeface="Times New Roman" charset="0"/>
              </a:rPr>
              <a:t> Thinking about</a:t>
            </a:r>
            <a:r>
              <a:rPr lang="en-US" sz="1600">
                <a:ea typeface="MS Mincho" charset="-128"/>
                <a:cs typeface="Times New Roman" charset="0"/>
              </a:rPr>
              <a:t> </a:t>
            </a:r>
            <a:r>
              <a:rPr lang="en-GB" sz="1600" i="1">
                <a:ea typeface="MS Mincho" charset="-128"/>
                <a:cs typeface="Times New Roman" charset="0"/>
              </a:rPr>
              <a:t>play</a:t>
            </a:r>
            <a:r>
              <a:rPr lang="en-GB" sz="1600">
                <a:ea typeface="MS Mincho" charset="-128"/>
                <a:cs typeface="Times New Roman" charset="0"/>
              </a:rPr>
              <a:t>, Berkshire: Open University Press</a:t>
            </a:r>
            <a:endParaRPr lang="en-US" sz="1600">
              <a:ea typeface="MS Mincho" charset="-128"/>
              <a:cs typeface="Times New Roman" charset="0"/>
            </a:endParaRPr>
          </a:p>
        </p:txBody>
      </p:sp>
    </p:spTree>
    <p:extLst>
      <p:ext uri="{BB962C8B-B14F-4D97-AF65-F5344CB8AC3E}">
        <p14:creationId xmlns:p14="http://schemas.microsoft.com/office/powerpoint/2010/main" val="7598841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76B6-050A-1C44-A860-7381E5C9F2FF}"/>
              </a:ext>
            </a:extLst>
          </p:cNvPr>
          <p:cNvSpPr>
            <a:spLocks noGrp="1"/>
          </p:cNvSpPr>
          <p:nvPr>
            <p:ph type="title"/>
          </p:nvPr>
        </p:nvSpPr>
        <p:spPr>
          <a:xfrm>
            <a:off x="457200" y="0"/>
            <a:ext cx="8229600" cy="1143000"/>
          </a:xfrm>
        </p:spPr>
        <p:txBody>
          <a:bodyPr/>
          <a:lstStyle/>
          <a:p>
            <a:r>
              <a:rPr lang="en-US" b="1">
                <a:solidFill>
                  <a:schemeClr val="accent1">
                    <a:lumMod val="75000"/>
                  </a:schemeClr>
                </a:solidFill>
              </a:rPr>
              <a:t> Practical Option A </a:t>
            </a:r>
            <a:endParaRPr lang="en-US"/>
          </a:p>
        </p:txBody>
      </p:sp>
      <p:sp>
        <p:nvSpPr>
          <p:cNvPr id="4" name="Content Placeholder 3">
            <a:extLst>
              <a:ext uri="{FF2B5EF4-FFF2-40B4-BE49-F238E27FC236}">
                <a16:creationId xmlns:a16="http://schemas.microsoft.com/office/drawing/2014/main" id="{769B6E0C-019D-A245-A1CF-9A1A38CB6A98}"/>
              </a:ext>
            </a:extLst>
          </p:cNvPr>
          <p:cNvSpPr>
            <a:spLocks noGrp="1"/>
          </p:cNvSpPr>
          <p:nvPr>
            <p:ph sz="half" idx="2"/>
          </p:nvPr>
        </p:nvSpPr>
        <p:spPr>
          <a:xfrm>
            <a:off x="323528" y="1154771"/>
            <a:ext cx="8790348" cy="4374232"/>
          </a:xfrm>
        </p:spPr>
        <p:txBody>
          <a:bodyPr/>
          <a:lstStyle/>
          <a:p>
            <a:pPr marL="0" indent="0">
              <a:buNone/>
            </a:pPr>
            <a:r>
              <a:rPr lang="en-US" sz="3600"/>
              <a:t>In pairs design, create &amp; play a simple obstacle course using natural materials. Include :</a:t>
            </a:r>
          </a:p>
          <a:p>
            <a:pPr marL="0" indent="0">
              <a:buNone/>
            </a:pPr>
            <a:r>
              <a:rPr lang="en-US" sz="3600"/>
              <a:t>(</a:t>
            </a:r>
            <a:r>
              <a:rPr lang="en-US" sz="3600" err="1"/>
              <a:t>i</a:t>
            </a:r>
            <a:r>
              <a:rPr lang="en-US" sz="3600"/>
              <a:t>)prepositions </a:t>
            </a:r>
          </a:p>
          <a:p>
            <a:pPr marL="0" indent="0">
              <a:buNone/>
            </a:pPr>
            <a:r>
              <a:rPr lang="en-US" sz="3600"/>
              <a:t>(ii)various natural items as obstacles </a:t>
            </a:r>
          </a:p>
          <a:p>
            <a:pPr marL="0" indent="0">
              <a:buNone/>
            </a:pPr>
            <a:r>
              <a:rPr lang="en-US" sz="3600"/>
              <a:t>(iii) promoting different ways of traveling on your circuit   </a:t>
            </a:r>
          </a:p>
          <a:p>
            <a:endParaRPr lang="en-US"/>
          </a:p>
        </p:txBody>
      </p:sp>
    </p:spTree>
    <p:extLst>
      <p:ext uri="{BB962C8B-B14F-4D97-AF65-F5344CB8AC3E}">
        <p14:creationId xmlns:p14="http://schemas.microsoft.com/office/powerpoint/2010/main" val="17972747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8637E-589B-C344-B946-1475457B1AF5}"/>
              </a:ext>
            </a:extLst>
          </p:cNvPr>
          <p:cNvSpPr>
            <a:spLocks noGrp="1"/>
          </p:cNvSpPr>
          <p:nvPr>
            <p:ph type="title"/>
          </p:nvPr>
        </p:nvSpPr>
        <p:spPr>
          <a:xfrm>
            <a:off x="323528" y="204978"/>
            <a:ext cx="8229600" cy="978872"/>
          </a:xfrm>
        </p:spPr>
        <p:txBody>
          <a:bodyPr/>
          <a:lstStyle/>
          <a:p>
            <a:r>
              <a:rPr lang="en-US" b="1">
                <a:solidFill>
                  <a:schemeClr val="accent1">
                    <a:lumMod val="75000"/>
                  </a:schemeClr>
                </a:solidFill>
              </a:rPr>
              <a:t>Practical Option B</a:t>
            </a:r>
          </a:p>
        </p:txBody>
      </p:sp>
      <p:sp>
        <p:nvSpPr>
          <p:cNvPr id="3" name="Content Placeholder 2">
            <a:extLst>
              <a:ext uri="{FF2B5EF4-FFF2-40B4-BE49-F238E27FC236}">
                <a16:creationId xmlns:a16="http://schemas.microsoft.com/office/drawing/2014/main" id="{89A5B925-00FF-2046-AA44-F5E35D2946FC}"/>
              </a:ext>
            </a:extLst>
          </p:cNvPr>
          <p:cNvSpPr>
            <a:spLocks noGrp="1"/>
          </p:cNvSpPr>
          <p:nvPr>
            <p:ph sz="half" idx="1"/>
          </p:nvPr>
        </p:nvSpPr>
        <p:spPr>
          <a:xfrm>
            <a:off x="457200" y="4354434"/>
            <a:ext cx="8229600" cy="676672"/>
          </a:xfrm>
        </p:spPr>
        <p:txBody>
          <a:bodyPr/>
          <a:lstStyle/>
          <a:p>
            <a:r>
              <a:rPr lang="en-US"/>
              <a:t>Notice : directions of travel … / physical ways of traveling … / speed … / levels … &amp; prepositions.  </a:t>
            </a:r>
          </a:p>
        </p:txBody>
      </p:sp>
      <p:sp>
        <p:nvSpPr>
          <p:cNvPr id="4" name="Content Placeholder 3">
            <a:extLst>
              <a:ext uri="{FF2B5EF4-FFF2-40B4-BE49-F238E27FC236}">
                <a16:creationId xmlns:a16="http://schemas.microsoft.com/office/drawing/2014/main" id="{05BBBC65-3A4B-DB47-9DF7-3AD301D80DF8}"/>
              </a:ext>
            </a:extLst>
          </p:cNvPr>
          <p:cNvSpPr>
            <a:spLocks noGrp="1"/>
          </p:cNvSpPr>
          <p:nvPr>
            <p:ph sz="half" idx="2"/>
          </p:nvPr>
        </p:nvSpPr>
        <p:spPr>
          <a:xfrm>
            <a:off x="323528" y="1523302"/>
            <a:ext cx="8503096" cy="3168352"/>
          </a:xfrm>
        </p:spPr>
        <p:txBody>
          <a:bodyPr/>
          <a:lstStyle/>
          <a:p>
            <a:r>
              <a:rPr lang="en-US"/>
              <a:t>In pairs go to a space i.e. Woodland, Willow, Pump Track, Fire Pit area and/or by the Yurt. </a:t>
            </a:r>
          </a:p>
          <a:p>
            <a:r>
              <a:rPr lang="en-US"/>
              <a:t>Design a simple game that includes moving i.e. tag, stuck in the mud, hide &amp; seek, and/or base 1,2,3. and then …</a:t>
            </a:r>
          </a:p>
          <a:p>
            <a:r>
              <a:rPr lang="en-US"/>
              <a:t>Take turns to lead and play the game</a:t>
            </a:r>
          </a:p>
        </p:txBody>
      </p:sp>
    </p:spTree>
    <p:extLst>
      <p:ext uri="{BB962C8B-B14F-4D97-AF65-F5344CB8AC3E}">
        <p14:creationId xmlns:p14="http://schemas.microsoft.com/office/powerpoint/2010/main" val="24137290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566-D91C-BD4F-9DF5-E285B2B823DF}"/>
              </a:ext>
            </a:extLst>
          </p:cNvPr>
          <p:cNvSpPr>
            <a:spLocks noGrp="1"/>
          </p:cNvSpPr>
          <p:nvPr>
            <p:ph type="title"/>
          </p:nvPr>
        </p:nvSpPr>
        <p:spPr>
          <a:xfrm>
            <a:off x="457200" y="2825"/>
            <a:ext cx="8229600" cy="1143000"/>
          </a:xfrm>
        </p:spPr>
        <p:txBody>
          <a:bodyPr/>
          <a:lstStyle/>
          <a:p>
            <a:r>
              <a:rPr lang="en-US" b="1">
                <a:solidFill>
                  <a:schemeClr val="accent1">
                    <a:lumMod val="75000"/>
                  </a:schemeClr>
                </a:solidFill>
              </a:rPr>
              <a:t>Practical Option C</a:t>
            </a:r>
          </a:p>
        </p:txBody>
      </p:sp>
      <p:sp>
        <p:nvSpPr>
          <p:cNvPr id="4" name="Content Placeholder 3">
            <a:extLst>
              <a:ext uri="{FF2B5EF4-FFF2-40B4-BE49-F238E27FC236}">
                <a16:creationId xmlns:a16="http://schemas.microsoft.com/office/drawing/2014/main" id="{7211225A-42A6-D143-91CC-D5C5AA99F9C9}"/>
              </a:ext>
            </a:extLst>
          </p:cNvPr>
          <p:cNvSpPr>
            <a:spLocks noGrp="1"/>
          </p:cNvSpPr>
          <p:nvPr>
            <p:ph sz="half" idx="2"/>
          </p:nvPr>
        </p:nvSpPr>
        <p:spPr>
          <a:xfrm>
            <a:off x="251521" y="1145824"/>
            <a:ext cx="8712968" cy="4155383"/>
          </a:xfrm>
        </p:spPr>
        <p:txBody>
          <a:bodyPr/>
          <a:lstStyle/>
          <a:p>
            <a:pPr marL="0" indent="0">
              <a:buNone/>
            </a:pPr>
            <a:endParaRPr lang="en-US" sz="3200"/>
          </a:p>
          <a:p>
            <a:r>
              <a:rPr lang="en-US" sz="3200"/>
              <a:t>In pairs design and play a target game </a:t>
            </a:r>
          </a:p>
          <a:p>
            <a:r>
              <a:rPr lang="en-US" sz="3200"/>
              <a:t>Use natural materials to play</a:t>
            </a:r>
          </a:p>
          <a:p>
            <a:r>
              <a:rPr lang="en-US" sz="3200"/>
              <a:t>You may consider : Where (location /high / low?) How (overarm/ underarm /under /over?) </a:t>
            </a:r>
          </a:p>
          <a:p>
            <a:r>
              <a:rPr lang="en-US" sz="3200"/>
              <a:t>The game needs to involve the both of you</a:t>
            </a:r>
          </a:p>
        </p:txBody>
      </p:sp>
    </p:spTree>
    <p:extLst>
      <p:ext uri="{BB962C8B-B14F-4D97-AF65-F5344CB8AC3E}">
        <p14:creationId xmlns:p14="http://schemas.microsoft.com/office/powerpoint/2010/main" val="2987812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3917032"/>
          </a:xfrm>
        </p:spPr>
        <p:txBody>
          <a:bodyPr/>
          <a:lstStyle/>
          <a:p>
            <a:r>
              <a:rPr lang="en-GB"/>
              <a:t>The context or situation and the emotions of the player are all important in defining whether an activity is play or not, giving the example that ‘sometimes running is play, and sometimes it is not. Play is a state of mind rather than an activity’ (Brown, 2009 p.60)  </a:t>
            </a:r>
            <a:r>
              <a:rPr lang="en-US"/>
              <a:t>​</a:t>
            </a:r>
          </a:p>
        </p:txBody>
      </p:sp>
    </p:spTree>
    <p:extLst>
      <p:ext uri="{BB962C8B-B14F-4D97-AF65-F5344CB8AC3E}">
        <p14:creationId xmlns:p14="http://schemas.microsoft.com/office/powerpoint/2010/main" val="20951508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331640" y="548680"/>
            <a:ext cx="6768752" cy="473904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endParaRPr lang="en-US" altLang="en-US" sz="3200" b="1">
              <a:solidFill>
                <a:schemeClr val="bg1"/>
              </a:solidFill>
            </a:endParaRPr>
          </a:p>
          <a:p>
            <a:r>
              <a:rPr lang="en-US" altLang="en-US" sz="3200" b="1" err="1">
                <a:solidFill>
                  <a:schemeClr val="bg1"/>
                </a:solidFill>
              </a:rPr>
              <a:t>Dydd</a:t>
            </a:r>
            <a:r>
              <a:rPr lang="en-US" altLang="en-US" sz="3200" b="1">
                <a:solidFill>
                  <a:schemeClr val="bg1"/>
                </a:solidFill>
              </a:rPr>
              <a:t> Mawrth / Tuesday </a:t>
            </a:r>
            <a:endParaRPr lang="en-US">
              <a:solidFill>
                <a:schemeClr val="bg1"/>
              </a:solidFill>
            </a:endParaRPr>
          </a:p>
          <a:p>
            <a:pPr eaLnBrk="1" hangingPunct="1"/>
            <a:r>
              <a:rPr lang="en-US" altLang="en-US" sz="3200" b="1">
                <a:solidFill>
                  <a:schemeClr val="bg1"/>
                </a:solidFill>
              </a:rPr>
              <a:t>14 / 10 / 2025</a:t>
            </a:r>
          </a:p>
          <a:p>
            <a:r>
              <a:rPr lang="en-US" sz="3200" b="1">
                <a:solidFill>
                  <a:schemeClr val="bg1"/>
                </a:solidFill>
                <a:ea typeface="+mj-lt"/>
                <a:cs typeface="+mj-lt"/>
              </a:rPr>
              <a:t>1pm TL01</a:t>
            </a:r>
            <a:endParaRPr lang="en-US">
              <a:solidFill>
                <a:schemeClr val="bg1"/>
              </a:solidFill>
            </a:endParaRPr>
          </a:p>
          <a:p>
            <a:pPr eaLnBrk="1" hangingPunct="1"/>
            <a:r>
              <a:rPr lang="en-US" altLang="en-US" sz="3200" b="1">
                <a:solidFill>
                  <a:schemeClr val="bg1"/>
                </a:solidFill>
              </a:rPr>
              <a:t>2pm </a:t>
            </a:r>
            <a:r>
              <a:rPr lang="en-US" altLang="en-US" sz="3200" b="1" err="1">
                <a:solidFill>
                  <a:schemeClr val="bg1"/>
                </a:solidFill>
              </a:rPr>
              <a:t>Cywion</a:t>
            </a:r>
            <a:r>
              <a:rPr lang="en-US" altLang="en-US" sz="3200" b="1">
                <a:solidFill>
                  <a:schemeClr val="bg1"/>
                </a:solidFill>
              </a:rPr>
              <a:t> Bath, </a:t>
            </a:r>
            <a:r>
              <a:rPr lang="en-US" altLang="en-US" sz="3200" b="1" err="1">
                <a:solidFill>
                  <a:schemeClr val="bg1"/>
                </a:solidFill>
              </a:rPr>
              <a:t>Idole</a:t>
            </a:r>
            <a:endParaRPr lang="en-US" altLang="en-US" sz="3200" b="1">
              <a:solidFill>
                <a:schemeClr val="bg1"/>
              </a:solidFill>
            </a:endParaRPr>
          </a:p>
          <a:p>
            <a:r>
              <a:rPr lang="en-US" altLang="en-US" sz="3200" b="1">
                <a:solidFill>
                  <a:schemeClr val="bg1"/>
                </a:solidFill>
              </a:rPr>
              <a:t>3pm TL01</a:t>
            </a:r>
          </a:p>
          <a:p>
            <a:endParaRPr lang="en-US">
              <a:solidFill>
                <a:srgbClr val="000000"/>
              </a:solidFill>
            </a:endParaRPr>
          </a:p>
          <a:p>
            <a:pPr eaLnBrk="1" hangingPunct="1"/>
            <a:r>
              <a:rPr lang="en-US" altLang="en-US" sz="3200" b="1">
                <a:solidFill>
                  <a:schemeClr val="bg1"/>
                </a:solidFill>
              </a:rPr>
              <a:t>Come prepared : clothes and </a:t>
            </a:r>
            <a:r>
              <a:rPr lang="en-US" altLang="en-US" sz="3200" b="1" err="1">
                <a:solidFill>
                  <a:schemeClr val="bg1"/>
                </a:solidFill>
              </a:rPr>
              <a:t>obs</a:t>
            </a:r>
            <a:r>
              <a:rPr lang="en-US" altLang="en-US" sz="3200" b="1">
                <a:solidFill>
                  <a:schemeClr val="bg1"/>
                </a:solidFill>
              </a:rPr>
              <a:t> sheet and Q&amp;A for Site Manager</a:t>
            </a:r>
          </a:p>
        </p:txBody>
      </p:sp>
    </p:spTree>
    <p:extLst>
      <p:ext uri="{BB962C8B-B14F-4D97-AF65-F5344CB8AC3E}">
        <p14:creationId xmlns:p14="http://schemas.microsoft.com/office/powerpoint/2010/main" val="5211424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5A60-EFC7-8247-9430-70618027E8D3}"/>
              </a:ext>
            </a:extLst>
          </p:cNvPr>
          <p:cNvSpPr>
            <a:spLocks noGrp="1"/>
          </p:cNvSpPr>
          <p:nvPr>
            <p:ph type="title"/>
          </p:nvPr>
        </p:nvSpPr>
        <p:spPr>
          <a:xfrm>
            <a:off x="165956" y="144350"/>
            <a:ext cx="8964488" cy="1143000"/>
          </a:xfrm>
        </p:spPr>
        <p:txBody>
          <a:bodyPr/>
          <a:lstStyle/>
          <a:p>
            <a:r>
              <a:rPr lang="en-US" err="1"/>
              <a:t>Chwarae</a:t>
            </a:r>
            <a:r>
              <a:rPr lang="en-US"/>
              <a:t> – </a:t>
            </a:r>
            <a:r>
              <a:rPr lang="en-US" err="1"/>
              <a:t>i</a:t>
            </a:r>
            <a:r>
              <a:rPr lang="en-US"/>
              <a:t> </a:t>
            </a:r>
            <a:r>
              <a:rPr lang="en-US" err="1"/>
              <a:t>beth</a:t>
            </a:r>
            <a:r>
              <a:rPr lang="en-US"/>
              <a:t>? / Play – so what?</a:t>
            </a:r>
          </a:p>
        </p:txBody>
      </p:sp>
      <p:sp>
        <p:nvSpPr>
          <p:cNvPr id="3" name="Content Placeholder 2">
            <a:extLst>
              <a:ext uri="{FF2B5EF4-FFF2-40B4-BE49-F238E27FC236}">
                <a16:creationId xmlns:a16="http://schemas.microsoft.com/office/drawing/2014/main" id="{433E13FC-E8F8-BB40-B619-6E2C74E7FEB3}"/>
              </a:ext>
            </a:extLst>
          </p:cNvPr>
          <p:cNvSpPr>
            <a:spLocks noGrp="1"/>
          </p:cNvSpPr>
          <p:nvPr>
            <p:ph sz="half" idx="1"/>
          </p:nvPr>
        </p:nvSpPr>
        <p:spPr>
          <a:xfrm>
            <a:off x="160855" y="1434480"/>
            <a:ext cx="3466728" cy="3989040"/>
          </a:xfrm>
        </p:spPr>
        <p:txBody>
          <a:bodyPr/>
          <a:lstStyle/>
          <a:p>
            <a:r>
              <a:rPr lang="en-US"/>
              <a:t>Felly - </a:t>
            </a:r>
            <a:r>
              <a:rPr lang="en-US" err="1"/>
              <a:t>sut</a:t>
            </a:r>
            <a:r>
              <a:rPr lang="en-US"/>
              <a:t> </a:t>
            </a:r>
            <a:r>
              <a:rPr lang="en-US" err="1"/>
              <a:t>mae</a:t>
            </a:r>
            <a:r>
              <a:rPr lang="en-US"/>
              <a:t> </a:t>
            </a:r>
            <a:r>
              <a:rPr lang="en-US" err="1"/>
              <a:t>chwarae’n</a:t>
            </a:r>
            <a:r>
              <a:rPr lang="en-US"/>
              <a:t> </a:t>
            </a:r>
            <a:r>
              <a:rPr lang="en-US" err="1"/>
              <a:t>dylanwadu</a:t>
            </a:r>
            <a:r>
              <a:rPr lang="en-US"/>
              <a:t> </a:t>
            </a:r>
            <a:r>
              <a:rPr lang="en-US" err="1"/>
              <a:t>ar</a:t>
            </a:r>
            <a:r>
              <a:rPr lang="en-US"/>
              <a:t> </a:t>
            </a:r>
            <a:r>
              <a:rPr lang="en-US" err="1"/>
              <a:t>blentyn</a:t>
            </a:r>
            <a:r>
              <a:rPr lang="en-US"/>
              <a:t> </a:t>
            </a:r>
            <a:r>
              <a:rPr lang="en-US" err="1"/>
              <a:t>yn</a:t>
            </a:r>
            <a:r>
              <a:rPr lang="en-US"/>
              <a:t> </a:t>
            </a:r>
            <a:r>
              <a:rPr lang="en-US" err="1"/>
              <a:t>fewnol</a:t>
            </a:r>
            <a:r>
              <a:rPr lang="en-US"/>
              <a:t> ac </a:t>
            </a:r>
            <a:r>
              <a:rPr lang="en-US" err="1"/>
              <a:t>yn</a:t>
            </a:r>
            <a:r>
              <a:rPr lang="en-US"/>
              <a:t> </a:t>
            </a:r>
            <a:r>
              <a:rPr lang="en-US" err="1"/>
              <a:t>allanol</a:t>
            </a:r>
            <a:r>
              <a:rPr lang="en-US"/>
              <a:t>?</a:t>
            </a:r>
          </a:p>
          <a:p>
            <a:endParaRPr lang="en-US"/>
          </a:p>
          <a:p>
            <a:r>
              <a:rPr lang="en-US" err="1"/>
              <a:t>Gwnewch</a:t>
            </a:r>
            <a:r>
              <a:rPr lang="en-US"/>
              <a:t> </a:t>
            </a:r>
            <a:r>
              <a:rPr lang="en-US" err="1"/>
              <a:t>amlinelliad</a:t>
            </a:r>
            <a:r>
              <a:rPr lang="en-US"/>
              <a:t> o </a:t>
            </a:r>
            <a:r>
              <a:rPr lang="en-US" err="1"/>
              <a:t>berson</a:t>
            </a:r>
            <a:r>
              <a:rPr lang="en-US"/>
              <a:t> a </a:t>
            </a:r>
            <a:r>
              <a:rPr lang="en-US" err="1"/>
              <a:t>nodwch</a:t>
            </a:r>
            <a:r>
              <a:rPr lang="en-US"/>
              <a:t> </a:t>
            </a:r>
          </a:p>
        </p:txBody>
      </p:sp>
      <p:sp>
        <p:nvSpPr>
          <p:cNvPr id="4" name="Content Placeholder 3">
            <a:extLst>
              <a:ext uri="{FF2B5EF4-FFF2-40B4-BE49-F238E27FC236}">
                <a16:creationId xmlns:a16="http://schemas.microsoft.com/office/drawing/2014/main" id="{1928B0BB-137C-7E40-B2AF-A8D2821FA4F0}"/>
              </a:ext>
            </a:extLst>
          </p:cNvPr>
          <p:cNvSpPr>
            <a:spLocks noGrp="1"/>
          </p:cNvSpPr>
          <p:nvPr>
            <p:ph sz="half" idx="2"/>
          </p:nvPr>
        </p:nvSpPr>
        <p:spPr>
          <a:xfrm>
            <a:off x="4139952" y="1600201"/>
            <a:ext cx="4546848" cy="3989040"/>
          </a:xfrm>
        </p:spPr>
        <p:txBody>
          <a:bodyPr/>
          <a:lstStyle/>
          <a:p>
            <a:r>
              <a:rPr lang="en-US"/>
              <a:t>So - how does play effect a child internally (emotionally) cognitively (the brain) and externally (physically)?</a:t>
            </a:r>
          </a:p>
          <a:p>
            <a:endParaRPr lang="en-US"/>
          </a:p>
          <a:p>
            <a:r>
              <a:rPr lang="en-US"/>
              <a:t>Write within the outline of a person</a:t>
            </a:r>
          </a:p>
        </p:txBody>
      </p:sp>
    </p:spTree>
    <p:extLst>
      <p:ext uri="{BB962C8B-B14F-4D97-AF65-F5344CB8AC3E}">
        <p14:creationId xmlns:p14="http://schemas.microsoft.com/office/powerpoint/2010/main" val="25712931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6C608-EAD7-EF47-B057-F7B079306438}"/>
              </a:ext>
            </a:extLst>
          </p:cNvPr>
          <p:cNvSpPr>
            <a:spLocks noGrp="1"/>
          </p:cNvSpPr>
          <p:nvPr>
            <p:ph type="title"/>
          </p:nvPr>
        </p:nvSpPr>
        <p:spPr/>
        <p:txBody>
          <a:bodyPr/>
          <a:lstStyle/>
          <a:p>
            <a:r>
              <a:rPr lang="en-US" sz="4800" b="1">
                <a:solidFill>
                  <a:srgbClr val="00B050"/>
                </a:solidFill>
              </a:rPr>
              <a:t>My definition for play is …</a:t>
            </a:r>
            <a:endParaRPr lang="en-US" sz="4800">
              <a:solidFill>
                <a:srgbClr val="00B050"/>
              </a:solidFill>
            </a:endParaRPr>
          </a:p>
        </p:txBody>
      </p:sp>
      <p:sp>
        <p:nvSpPr>
          <p:cNvPr id="4" name="Content Placeholder 3">
            <a:extLst>
              <a:ext uri="{FF2B5EF4-FFF2-40B4-BE49-F238E27FC236}">
                <a16:creationId xmlns:a16="http://schemas.microsoft.com/office/drawing/2014/main" id="{1642010D-BD5F-D844-B5C6-89197252E215}"/>
              </a:ext>
            </a:extLst>
          </p:cNvPr>
          <p:cNvSpPr>
            <a:spLocks noGrp="1"/>
          </p:cNvSpPr>
          <p:nvPr>
            <p:ph idx="1"/>
          </p:nvPr>
        </p:nvSpPr>
        <p:spPr>
          <a:xfrm>
            <a:off x="179512" y="1470484"/>
            <a:ext cx="8229600" cy="3917032"/>
          </a:xfrm>
        </p:spPr>
        <p:txBody>
          <a:bodyPr/>
          <a:lstStyle/>
          <a:p>
            <a:r>
              <a:rPr lang="en-US" i="1"/>
              <a:t>What do you think are the key features of play? </a:t>
            </a:r>
          </a:p>
          <a:p>
            <a:pPr marL="0" indent="0">
              <a:buNone/>
            </a:pPr>
            <a:endParaRPr lang="en-US" i="1"/>
          </a:p>
          <a:p>
            <a:pPr marL="0" indent="0">
              <a:buNone/>
            </a:pPr>
            <a:r>
              <a:rPr lang="en-US" i="1"/>
              <a:t>Then…</a:t>
            </a:r>
          </a:p>
          <a:p>
            <a:endParaRPr lang="en-US" i="1"/>
          </a:p>
          <a:p>
            <a:r>
              <a:rPr lang="en-US" i="1"/>
              <a:t>Write a definition for play …</a:t>
            </a:r>
          </a:p>
          <a:p>
            <a:endParaRPr lang="en-US" i="1"/>
          </a:p>
        </p:txBody>
      </p:sp>
      <p:pic>
        <p:nvPicPr>
          <p:cNvPr id="5" name="Picture 4">
            <a:extLst>
              <a:ext uri="{FF2B5EF4-FFF2-40B4-BE49-F238E27FC236}">
                <a16:creationId xmlns:a16="http://schemas.microsoft.com/office/drawing/2014/main" id="{F678AEE9-95B9-9E46-8D8F-86C04D4A10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328942" y="1972299"/>
            <a:ext cx="2220040" cy="3141637"/>
          </a:xfrm>
          <a:prstGeom prst="rect">
            <a:avLst/>
          </a:prstGeom>
        </p:spPr>
      </p:pic>
    </p:spTree>
    <p:extLst>
      <p:ext uri="{BB962C8B-B14F-4D97-AF65-F5344CB8AC3E}">
        <p14:creationId xmlns:p14="http://schemas.microsoft.com/office/powerpoint/2010/main" val="18599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000" fill="hold"/>
                                        <p:tgtEl>
                                          <p:spTgt spid="5"/>
                                        </p:tgtEl>
                                        <p:attrNameLst>
                                          <p:attrName>ppt_x</p:attrName>
                                        </p:attrNameLst>
                                      </p:cBhvr>
                                      <p:tavLst>
                                        <p:tav tm="0">
                                          <p:val>
                                            <p:strVal val="#ppt_x"/>
                                          </p:val>
                                        </p:tav>
                                        <p:tav tm="100000">
                                          <p:val>
                                            <p:strVal val="#ppt_x"/>
                                          </p:val>
                                        </p:tav>
                                      </p:tavLst>
                                    </p:anim>
                                    <p:anim calcmode="lin" valueType="num">
                                      <p:cBhvr additive="base">
                                        <p:cTn id="8"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idx="1"/>
          </p:nvPr>
        </p:nvSpPr>
        <p:spPr>
          <a:xfrm>
            <a:off x="305594" y="1556792"/>
            <a:ext cx="8658894" cy="4032473"/>
          </a:xfrm>
        </p:spPr>
        <p:txBody>
          <a:bodyPr>
            <a:normAutofit/>
          </a:bodyPr>
          <a:lstStyle/>
          <a:p>
            <a:pPr marL="0" indent="0" eaLnBrk="1" hangingPunct="1">
              <a:lnSpc>
                <a:spcPct val="90000"/>
              </a:lnSpc>
              <a:buFont typeface="Symbol" pitchFamily="-112" charset="2"/>
              <a:buNone/>
            </a:pPr>
            <a:r>
              <a:rPr lang="en-GB">
                <a:solidFill>
                  <a:srgbClr val="FF0000"/>
                </a:solidFill>
                <a:ea typeface="ＭＳ Ｐゴシック" pitchFamily="-112" charset="-128"/>
                <a:cs typeface="ＭＳ Ｐゴシック" pitchFamily="-112" charset="-128"/>
              </a:rPr>
              <a:t>* </a:t>
            </a:r>
            <a:r>
              <a:rPr lang="en-GB" sz="2800" err="1">
                <a:solidFill>
                  <a:srgbClr val="FF0000"/>
                </a:solidFill>
                <a:ea typeface="ＭＳ Ｐゴシック" pitchFamily="-112" charset="-128"/>
                <a:cs typeface="ＭＳ Ｐゴシック" pitchFamily="-112" charset="-128"/>
              </a:rPr>
              <a:t>Dysgu</a:t>
            </a:r>
            <a:r>
              <a:rPr lang="en-GB" sz="2800">
                <a:solidFill>
                  <a:srgbClr val="FF0000"/>
                </a:solidFill>
                <a:ea typeface="ＭＳ Ｐゴシック" pitchFamily="-112" charset="-128"/>
                <a:cs typeface="ＭＳ Ｐゴシック" pitchFamily="-112" charset="-128"/>
              </a:rPr>
              <a:t> </a:t>
            </a:r>
            <a:r>
              <a:rPr lang="en-GB" sz="2800" err="1">
                <a:solidFill>
                  <a:srgbClr val="FF0000"/>
                </a:solidFill>
                <a:ea typeface="ＭＳ Ｐゴシック" pitchFamily="-112" charset="-128"/>
                <a:cs typeface="ＭＳ Ｐゴシック" pitchFamily="-112" charset="-128"/>
              </a:rPr>
              <a:t>drwy</a:t>
            </a:r>
            <a:r>
              <a:rPr lang="en-GB" sz="2800">
                <a:solidFill>
                  <a:srgbClr val="FF0000"/>
                </a:solidFill>
                <a:ea typeface="ＭＳ Ｐゴシック" pitchFamily="-112" charset="-128"/>
                <a:cs typeface="ＭＳ Ｐゴシック" pitchFamily="-112" charset="-128"/>
              </a:rPr>
              <a:t> </a:t>
            </a:r>
            <a:r>
              <a:rPr lang="en-GB" sz="2800" err="1">
                <a:solidFill>
                  <a:srgbClr val="FF0000"/>
                </a:solidFill>
                <a:ea typeface="ＭＳ Ｐゴシック" pitchFamily="-112" charset="-128"/>
                <a:cs typeface="ＭＳ Ｐゴシック" pitchFamily="-112" charset="-128"/>
              </a:rPr>
              <a:t>brofiadau</a:t>
            </a:r>
            <a:r>
              <a:rPr lang="en-GB" sz="2800">
                <a:solidFill>
                  <a:srgbClr val="FF0000"/>
                </a:solidFill>
                <a:ea typeface="ＭＳ Ｐゴシック" pitchFamily="-112" charset="-128"/>
                <a:cs typeface="ＭＳ Ｐゴシック" pitchFamily="-112" charset="-128"/>
              </a:rPr>
              <a:t> </a:t>
            </a:r>
            <a:r>
              <a:rPr lang="en-GB" sz="2800" err="1">
                <a:solidFill>
                  <a:srgbClr val="FF0000"/>
                </a:solidFill>
                <a:ea typeface="ＭＳ Ｐゴシック" pitchFamily="-112" charset="-128"/>
                <a:cs typeface="ＭＳ Ｐゴシック" pitchFamily="-112" charset="-128"/>
              </a:rPr>
              <a:t>uniongyrchol</a:t>
            </a:r>
            <a:r>
              <a:rPr lang="en-GB" sz="2800">
                <a:solidFill>
                  <a:srgbClr val="FF0000"/>
                </a:solidFill>
                <a:ea typeface="ＭＳ Ｐゴシック" pitchFamily="-112" charset="-128"/>
                <a:cs typeface="ＭＳ Ｐゴシック" pitchFamily="-112" charset="-128"/>
              </a:rPr>
              <a:t> a </a:t>
            </a:r>
            <a:r>
              <a:rPr lang="en-GB" sz="2800" err="1">
                <a:solidFill>
                  <a:srgbClr val="FF0000"/>
                </a:solidFill>
                <a:ea typeface="ＭＳ Ｐゴシック" pitchFamily="-112" charset="-128"/>
                <a:cs typeface="ＭＳ Ｐゴシック" pitchFamily="-112" charset="-128"/>
              </a:rPr>
              <a:t>chwarae</a:t>
            </a:r>
            <a:r>
              <a:rPr lang="en-GB" sz="2800">
                <a:solidFill>
                  <a:srgbClr val="FF0000"/>
                </a:solidFill>
                <a:ea typeface="ＭＳ Ｐゴシック" pitchFamily="-112" charset="-128"/>
                <a:cs typeface="ＭＳ Ｐゴシック" pitchFamily="-112" charset="-128"/>
              </a:rPr>
              <a:t> /</a:t>
            </a:r>
          </a:p>
          <a:p>
            <a:pPr marL="0" indent="0" eaLnBrk="1" hangingPunct="1">
              <a:lnSpc>
                <a:spcPct val="90000"/>
              </a:lnSpc>
              <a:buFont typeface="Symbol" pitchFamily="-112" charset="2"/>
              <a:buNone/>
            </a:pPr>
            <a:r>
              <a:rPr lang="en-GB" sz="2800">
                <a:ea typeface="ＭＳ Ｐゴシック" pitchFamily="-112" charset="-128"/>
                <a:cs typeface="ＭＳ Ｐゴシック" pitchFamily="-112" charset="-128"/>
              </a:rPr>
              <a:t>    </a:t>
            </a:r>
            <a:r>
              <a:rPr lang="en-GB" sz="2800">
                <a:solidFill>
                  <a:srgbClr val="0070C0"/>
                </a:solidFill>
                <a:ea typeface="ＭＳ Ｐゴシック" pitchFamily="-112" charset="-128"/>
                <a:cs typeface="ＭＳ Ｐゴシック" pitchFamily="-112" charset="-128"/>
              </a:rPr>
              <a:t>Learning through experiential activities &amp; play</a:t>
            </a:r>
          </a:p>
          <a:p>
            <a:pPr marL="0" indent="0" eaLnBrk="1" hangingPunct="1">
              <a:lnSpc>
                <a:spcPct val="90000"/>
              </a:lnSpc>
            </a:pPr>
            <a:r>
              <a:rPr lang="en-GB" sz="2800">
                <a:solidFill>
                  <a:srgbClr val="FF0000"/>
                </a:solidFill>
                <a:ea typeface="ＭＳ Ｐゴシック" pitchFamily="-112" charset="-128"/>
                <a:cs typeface="ＭＳ Ｐゴシック" pitchFamily="-112" charset="-128"/>
              </a:rPr>
              <a:t>R</a:t>
            </a:r>
            <a:r>
              <a:rPr lang="en-US" sz="2800" err="1">
                <a:solidFill>
                  <a:srgbClr val="FF0000"/>
                </a:solidFill>
                <a:ea typeface="Arial" pitchFamily="-112" charset="0"/>
                <a:cs typeface="Arial" pitchFamily="-112" charset="0"/>
              </a:rPr>
              <a:t>ôl</a:t>
            </a:r>
            <a:r>
              <a:rPr lang="en-US" sz="2800">
                <a:solidFill>
                  <a:srgbClr val="FF0000"/>
                </a:solidFill>
                <a:ea typeface="Arial" pitchFamily="-112" charset="0"/>
                <a:cs typeface="Arial" pitchFamily="-112" charset="0"/>
              </a:rPr>
              <a:t> yr </a:t>
            </a:r>
            <a:r>
              <a:rPr lang="en-US" sz="2800" err="1">
                <a:solidFill>
                  <a:srgbClr val="FF0000"/>
                </a:solidFill>
                <a:ea typeface="Arial" pitchFamily="-112" charset="0"/>
                <a:cs typeface="Arial" pitchFamily="-112" charset="0"/>
              </a:rPr>
              <a:t>oedolion</a:t>
            </a:r>
            <a:r>
              <a:rPr lang="en-US" sz="2800">
                <a:solidFill>
                  <a:srgbClr val="FF0000"/>
                </a:solidFill>
                <a:ea typeface="Arial" pitchFamily="-112" charset="0"/>
                <a:cs typeface="Arial" pitchFamily="-112" charset="0"/>
              </a:rPr>
              <a:t> </a:t>
            </a:r>
            <a:r>
              <a:rPr lang="en-US" sz="2800">
                <a:ea typeface="Arial" pitchFamily="-112" charset="0"/>
                <a:cs typeface="Arial" pitchFamily="-112" charset="0"/>
              </a:rPr>
              <a:t>/ </a:t>
            </a:r>
            <a:r>
              <a:rPr lang="en-US" sz="2800">
                <a:solidFill>
                  <a:srgbClr val="0070C0"/>
                </a:solidFill>
                <a:ea typeface="Arial" pitchFamily="-112" charset="0"/>
                <a:cs typeface="Arial" pitchFamily="-112" charset="0"/>
              </a:rPr>
              <a:t>The Adult’s role</a:t>
            </a:r>
          </a:p>
          <a:p>
            <a:pPr marL="0" indent="0" eaLnBrk="1" hangingPunct="1">
              <a:lnSpc>
                <a:spcPct val="90000"/>
              </a:lnSpc>
            </a:pPr>
            <a:r>
              <a:rPr lang="en-GB" sz="2800" err="1">
                <a:solidFill>
                  <a:srgbClr val="FF0000"/>
                </a:solidFill>
                <a:ea typeface="Arial" pitchFamily="-112" charset="0"/>
                <a:cs typeface="Arial" pitchFamily="-112" charset="0"/>
              </a:rPr>
              <a:t>Tu</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allan</a:t>
            </a:r>
            <a:r>
              <a:rPr lang="en-GB" sz="2800">
                <a:solidFill>
                  <a:srgbClr val="FF0000"/>
                </a:solidFill>
                <a:ea typeface="Arial" pitchFamily="-112" charset="0"/>
                <a:cs typeface="Arial" pitchFamily="-112" charset="0"/>
              </a:rPr>
              <a:t> / </a:t>
            </a:r>
            <a:r>
              <a:rPr lang="en-GB" sz="2800">
                <a:solidFill>
                  <a:srgbClr val="0070C0"/>
                </a:solidFill>
                <a:ea typeface="Arial" pitchFamily="-112" charset="0"/>
                <a:cs typeface="Arial" pitchFamily="-112" charset="0"/>
              </a:rPr>
              <a:t>The outdoors</a:t>
            </a:r>
          </a:p>
          <a:p>
            <a:pPr marL="0" indent="0" eaLnBrk="1" hangingPunct="1">
              <a:lnSpc>
                <a:spcPct val="90000"/>
              </a:lnSpc>
            </a:pPr>
            <a:r>
              <a:rPr lang="en-GB" sz="2800" err="1">
                <a:solidFill>
                  <a:srgbClr val="FF0000"/>
                </a:solidFill>
                <a:ea typeface="Arial" pitchFamily="-112" charset="0"/>
                <a:cs typeface="Arial" pitchFamily="-112" charset="0"/>
              </a:rPr>
              <a:t>Plentyn</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ganolog</a:t>
            </a:r>
            <a:r>
              <a:rPr lang="en-GB" sz="2800">
                <a:solidFill>
                  <a:srgbClr val="FF0000"/>
                </a:solidFill>
                <a:ea typeface="Arial" pitchFamily="-112" charset="0"/>
                <a:cs typeface="Arial" pitchFamily="-112" charset="0"/>
              </a:rPr>
              <a:t> </a:t>
            </a:r>
            <a:r>
              <a:rPr lang="en-GB" sz="2800">
                <a:ea typeface="Arial" pitchFamily="-112" charset="0"/>
                <a:cs typeface="Arial" pitchFamily="-112" charset="0"/>
              </a:rPr>
              <a:t>/ </a:t>
            </a:r>
            <a:r>
              <a:rPr lang="en-GB" sz="2800">
                <a:solidFill>
                  <a:srgbClr val="0070C0"/>
                </a:solidFill>
                <a:ea typeface="Arial" pitchFamily="-112" charset="0"/>
                <a:cs typeface="Arial" pitchFamily="-112" charset="0"/>
              </a:rPr>
              <a:t>Child centred</a:t>
            </a:r>
          </a:p>
          <a:p>
            <a:pPr marL="0" indent="0" eaLnBrk="1" hangingPunct="1">
              <a:lnSpc>
                <a:spcPct val="90000"/>
              </a:lnSpc>
            </a:pPr>
            <a:r>
              <a:rPr lang="en-GB" sz="2800">
                <a:solidFill>
                  <a:srgbClr val="FF0000"/>
                </a:solidFill>
                <a:ea typeface="Arial" pitchFamily="-112" charset="0"/>
                <a:cs typeface="Arial" pitchFamily="-112" charset="0"/>
              </a:rPr>
              <a:t>O </a:t>
            </a:r>
            <a:r>
              <a:rPr lang="en-GB" sz="2800" err="1">
                <a:solidFill>
                  <a:srgbClr val="FF0000"/>
                </a:solidFill>
                <a:ea typeface="Arial" pitchFamily="-112" charset="0"/>
                <a:cs typeface="Arial" pitchFamily="-112" charset="0"/>
              </a:rPr>
              <a:t>fewn</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cyd-desun</a:t>
            </a:r>
            <a:r>
              <a:rPr lang="en-GB" sz="2800">
                <a:solidFill>
                  <a:srgbClr val="FF0000"/>
                </a:solidFill>
                <a:ea typeface="Arial" pitchFamily="-112" charset="0"/>
                <a:cs typeface="Arial" pitchFamily="-112" charset="0"/>
              </a:rPr>
              <a:t> </a:t>
            </a:r>
            <a:r>
              <a:rPr lang="en-GB" sz="2800">
                <a:ea typeface="Arial" pitchFamily="-112" charset="0"/>
                <a:cs typeface="Arial" pitchFamily="-112" charset="0"/>
              </a:rPr>
              <a:t>/ </a:t>
            </a:r>
            <a:r>
              <a:rPr lang="en-GB" sz="2800">
                <a:solidFill>
                  <a:srgbClr val="0070C0"/>
                </a:solidFill>
                <a:ea typeface="Arial" pitchFamily="-112" charset="0"/>
                <a:cs typeface="Arial" pitchFamily="-112" charset="0"/>
              </a:rPr>
              <a:t>Within context</a:t>
            </a:r>
          </a:p>
          <a:p>
            <a:pPr marL="0" indent="0" eaLnBrk="1" hangingPunct="1">
              <a:lnSpc>
                <a:spcPct val="90000"/>
              </a:lnSpc>
            </a:pPr>
            <a:r>
              <a:rPr lang="en-GB" sz="2800" err="1">
                <a:solidFill>
                  <a:srgbClr val="FF0000"/>
                </a:solidFill>
                <a:ea typeface="Arial" pitchFamily="-112" charset="0"/>
                <a:cs typeface="Arial" pitchFamily="-112" charset="0"/>
              </a:rPr>
              <a:t>Annog</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dysgu</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gydol</a:t>
            </a:r>
            <a:r>
              <a:rPr lang="en-GB" sz="2800">
                <a:solidFill>
                  <a:srgbClr val="FF0000"/>
                </a:solidFill>
                <a:ea typeface="Arial" pitchFamily="-112" charset="0"/>
                <a:cs typeface="Arial" pitchFamily="-112" charset="0"/>
              </a:rPr>
              <a:t> </a:t>
            </a:r>
            <a:r>
              <a:rPr lang="en-GB" sz="2800" err="1">
                <a:solidFill>
                  <a:srgbClr val="FF0000"/>
                </a:solidFill>
                <a:ea typeface="Arial" pitchFamily="-112" charset="0"/>
                <a:cs typeface="Arial" pitchFamily="-112" charset="0"/>
              </a:rPr>
              <a:t>oes</a:t>
            </a:r>
            <a:r>
              <a:rPr lang="en-GB" sz="2800">
                <a:solidFill>
                  <a:srgbClr val="FF0000"/>
                </a:solidFill>
                <a:ea typeface="Arial" pitchFamily="-112" charset="0"/>
                <a:cs typeface="Arial" pitchFamily="-112" charset="0"/>
              </a:rPr>
              <a:t> </a:t>
            </a:r>
            <a:r>
              <a:rPr lang="en-GB" sz="2800">
                <a:ea typeface="Arial" pitchFamily="-112" charset="0"/>
                <a:cs typeface="Arial" pitchFamily="-112" charset="0"/>
              </a:rPr>
              <a:t>/ </a:t>
            </a:r>
            <a:r>
              <a:rPr lang="en-GB" sz="2800">
                <a:solidFill>
                  <a:srgbClr val="0070C0"/>
                </a:solidFill>
                <a:ea typeface="Arial" pitchFamily="-112" charset="0"/>
                <a:cs typeface="Arial" pitchFamily="-112" charset="0"/>
              </a:rPr>
              <a:t>Encourage lifelong learners</a:t>
            </a:r>
            <a:endParaRPr lang="en-US" sz="2800">
              <a:solidFill>
                <a:srgbClr val="0070C0"/>
              </a:solidFill>
              <a:ea typeface="Arial" pitchFamily="-112" charset="0"/>
              <a:cs typeface="Arial" pitchFamily="-112" charset="0"/>
            </a:endParaRPr>
          </a:p>
        </p:txBody>
      </p:sp>
      <p:sp>
        <p:nvSpPr>
          <p:cNvPr id="57347" name="Rectangle 2"/>
          <p:cNvSpPr>
            <a:spLocks noGrp="1" noChangeArrowheads="1"/>
          </p:cNvSpPr>
          <p:nvPr>
            <p:ph type="title"/>
          </p:nvPr>
        </p:nvSpPr>
        <p:spPr/>
        <p:txBody>
          <a:bodyPr/>
          <a:lstStyle/>
          <a:p>
            <a:pPr eaLnBrk="1" hangingPunct="1"/>
            <a:r>
              <a:rPr lang="en-GB" err="1">
                <a:ea typeface="ＭＳ Ｐゴシック" pitchFamily="-112" charset="-128"/>
                <a:cs typeface="ＭＳ Ｐゴシック" pitchFamily="-112" charset="-128"/>
              </a:rPr>
              <a:t>Prif</a:t>
            </a:r>
            <a:r>
              <a:rPr lang="en-GB">
                <a:ea typeface="ＭＳ Ｐゴシック" pitchFamily="-112" charset="-128"/>
                <a:cs typeface="ＭＳ Ｐゴシック" pitchFamily="-112" charset="-128"/>
              </a:rPr>
              <a:t> </a:t>
            </a:r>
            <a:r>
              <a:rPr lang="en-GB" err="1">
                <a:ea typeface="ＭＳ Ｐゴシック" pitchFamily="-112" charset="-128"/>
                <a:cs typeface="ＭＳ Ｐゴシック" pitchFamily="-112" charset="-128"/>
              </a:rPr>
              <a:t>bwyntiau</a:t>
            </a:r>
            <a:r>
              <a:rPr lang="en-GB">
                <a:ea typeface="ＭＳ Ｐゴシック" pitchFamily="-112" charset="-128"/>
                <a:cs typeface="ＭＳ Ｐゴシック" pitchFamily="-112" charset="-128"/>
              </a:rPr>
              <a:t> / </a:t>
            </a:r>
            <a:r>
              <a:rPr lang="en-GB" i="1">
                <a:ea typeface="ＭＳ Ｐゴシック" pitchFamily="-112" charset="-128"/>
                <a:cs typeface="ＭＳ Ｐゴシック" pitchFamily="-112" charset="-128"/>
              </a:rPr>
              <a:t>Main points</a:t>
            </a:r>
            <a:endParaRPr lang="en-US" i="1">
              <a:ea typeface="ＭＳ Ｐゴシック" pitchFamily="-112" charset="-128"/>
              <a:cs typeface="ＭＳ Ｐゴシック" pitchFamily="-112" charset="-128"/>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C95C-835C-CD41-AA56-AD018F1028C2}"/>
              </a:ext>
            </a:extLst>
          </p:cNvPr>
          <p:cNvSpPr>
            <a:spLocks noGrp="1"/>
          </p:cNvSpPr>
          <p:nvPr>
            <p:ph type="title"/>
          </p:nvPr>
        </p:nvSpPr>
        <p:spPr>
          <a:xfrm>
            <a:off x="-972616" y="125113"/>
            <a:ext cx="8229600" cy="1143000"/>
          </a:xfrm>
        </p:spPr>
        <p:txBody>
          <a:bodyPr/>
          <a:lstStyle/>
          <a:p>
            <a:r>
              <a:rPr lang="en-US"/>
              <a:t>Play Pedagogy</a:t>
            </a:r>
          </a:p>
        </p:txBody>
      </p:sp>
      <p:sp>
        <p:nvSpPr>
          <p:cNvPr id="3" name="Content Placeholder 2">
            <a:extLst>
              <a:ext uri="{FF2B5EF4-FFF2-40B4-BE49-F238E27FC236}">
                <a16:creationId xmlns:a16="http://schemas.microsoft.com/office/drawing/2014/main" id="{5D7529A0-24A2-1546-8F31-143ED18A3AF8}"/>
              </a:ext>
            </a:extLst>
          </p:cNvPr>
          <p:cNvSpPr>
            <a:spLocks noGrp="1"/>
          </p:cNvSpPr>
          <p:nvPr>
            <p:ph sz="half" idx="1"/>
          </p:nvPr>
        </p:nvSpPr>
        <p:spPr>
          <a:xfrm>
            <a:off x="395536" y="1628800"/>
            <a:ext cx="3744416" cy="3168352"/>
          </a:xfrm>
          <a:ln w="73025"/>
        </p:spPr>
        <p:style>
          <a:lnRef idx="2">
            <a:schemeClr val="dk1"/>
          </a:lnRef>
          <a:fillRef idx="1">
            <a:schemeClr val="lt1"/>
          </a:fillRef>
          <a:effectRef idx="0">
            <a:schemeClr val="dk1"/>
          </a:effectRef>
          <a:fontRef idx="minor">
            <a:schemeClr val="dk1"/>
          </a:fontRef>
        </p:style>
        <p:txBody>
          <a:bodyPr/>
          <a:lstStyle/>
          <a:p>
            <a:pPr marL="0" indent="0">
              <a:buNone/>
            </a:pPr>
            <a:endParaRPr lang="en-GB"/>
          </a:p>
          <a:p>
            <a:pPr marL="0" indent="0" algn="ctr">
              <a:buNone/>
            </a:pPr>
            <a:r>
              <a:rPr lang="en-GB"/>
              <a:t>Vygotsky (1967) argued play’s importance in creating its own zone of proximal development</a:t>
            </a:r>
          </a:p>
          <a:p>
            <a:pPr marL="0" indent="0" algn="ctr">
              <a:buNone/>
            </a:pPr>
            <a:endParaRPr lang="en-US"/>
          </a:p>
        </p:txBody>
      </p:sp>
      <p:sp>
        <p:nvSpPr>
          <p:cNvPr id="4" name="Content Placeholder 3">
            <a:extLst>
              <a:ext uri="{FF2B5EF4-FFF2-40B4-BE49-F238E27FC236}">
                <a16:creationId xmlns:a16="http://schemas.microsoft.com/office/drawing/2014/main" id="{4FAC6BA5-A320-4545-9C22-3D1F5A959754}"/>
              </a:ext>
            </a:extLst>
          </p:cNvPr>
          <p:cNvSpPr>
            <a:spLocks noGrp="1"/>
          </p:cNvSpPr>
          <p:nvPr>
            <p:ph sz="half" idx="2"/>
          </p:nvPr>
        </p:nvSpPr>
        <p:spPr>
          <a:xfrm>
            <a:off x="4732453" y="1251000"/>
            <a:ext cx="4212000" cy="4068000"/>
          </a:xfrm>
          <a:ln w="63500"/>
        </p:spPr>
        <p:style>
          <a:lnRef idx="2">
            <a:schemeClr val="accent1"/>
          </a:lnRef>
          <a:fillRef idx="1">
            <a:schemeClr val="lt1"/>
          </a:fillRef>
          <a:effectRef idx="0">
            <a:schemeClr val="accent1"/>
          </a:effectRef>
          <a:fontRef idx="minor">
            <a:schemeClr val="dk1"/>
          </a:fontRef>
        </p:style>
        <p:txBody>
          <a:bodyPr/>
          <a:lstStyle/>
          <a:p>
            <a:pPr marL="0" indent="0" algn="ctr">
              <a:buNone/>
            </a:pPr>
            <a:endParaRPr lang="en-GB" sz="2400"/>
          </a:p>
          <a:p>
            <a:pPr marL="0" indent="0" algn="ctr">
              <a:buNone/>
            </a:pPr>
            <a:r>
              <a:rPr lang="en-GB" sz="2400"/>
              <a:t>‘sociable and cooperative endeavours expose children to other children’s perspectives and they become experts for one another, scaffolding their own and peers’ learning experiences’ </a:t>
            </a:r>
          </a:p>
          <a:p>
            <a:pPr marL="0" indent="0" algn="ctr">
              <a:buNone/>
            </a:pPr>
            <a:r>
              <a:rPr lang="en-GB" sz="2400"/>
              <a:t>(Broadhead, 2006, p.202).</a:t>
            </a:r>
            <a:endParaRPr lang="en-US" sz="2400"/>
          </a:p>
          <a:p>
            <a:endParaRPr lang="en-US"/>
          </a:p>
        </p:txBody>
      </p:sp>
    </p:spTree>
    <p:extLst>
      <p:ext uri="{BB962C8B-B14F-4D97-AF65-F5344CB8AC3E}">
        <p14:creationId xmlns:p14="http://schemas.microsoft.com/office/powerpoint/2010/main" val="8880412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8993-31B2-6347-A909-E98EED936D46}"/>
              </a:ext>
            </a:extLst>
          </p:cNvPr>
          <p:cNvSpPr>
            <a:spLocks noGrp="1"/>
          </p:cNvSpPr>
          <p:nvPr>
            <p:ph type="title"/>
          </p:nvPr>
        </p:nvSpPr>
        <p:spPr>
          <a:xfrm>
            <a:off x="0" y="274638"/>
            <a:ext cx="9036496" cy="1143000"/>
          </a:xfrm>
        </p:spPr>
        <p:txBody>
          <a:bodyPr/>
          <a:lstStyle/>
          <a:p>
            <a:r>
              <a:rPr lang="en-US" b="1">
                <a:solidFill>
                  <a:srgbClr val="00B050"/>
                </a:solidFill>
              </a:rPr>
              <a:t>Beth </a:t>
            </a:r>
            <a:r>
              <a:rPr lang="en-US" b="1" err="1">
                <a:solidFill>
                  <a:srgbClr val="00B050"/>
                </a:solidFill>
              </a:rPr>
              <a:t>ydy</a:t>
            </a:r>
            <a:r>
              <a:rPr lang="en-US" b="1">
                <a:solidFill>
                  <a:srgbClr val="00B050"/>
                </a:solidFill>
              </a:rPr>
              <a:t> </a:t>
            </a:r>
            <a:r>
              <a:rPr lang="en-US" b="1" err="1">
                <a:solidFill>
                  <a:srgbClr val="00B050"/>
                </a:solidFill>
              </a:rPr>
              <a:t>chwarae</a:t>
            </a:r>
            <a:r>
              <a:rPr lang="en-US" b="1">
                <a:solidFill>
                  <a:srgbClr val="00B050"/>
                </a:solidFill>
              </a:rPr>
              <a:t>? </a:t>
            </a:r>
            <a:r>
              <a:rPr lang="en-US" b="1" i="1">
                <a:solidFill>
                  <a:srgbClr val="00B050"/>
                </a:solidFill>
              </a:rPr>
              <a:t>What is play?</a:t>
            </a:r>
            <a:endParaRPr lang="en-US"/>
          </a:p>
        </p:txBody>
      </p:sp>
      <p:sp>
        <p:nvSpPr>
          <p:cNvPr id="3" name="Content Placeholder 2">
            <a:extLst>
              <a:ext uri="{FF2B5EF4-FFF2-40B4-BE49-F238E27FC236}">
                <a16:creationId xmlns:a16="http://schemas.microsoft.com/office/drawing/2014/main" id="{21D01F2F-D987-9F49-8ADF-6BD234B600A3}"/>
              </a:ext>
            </a:extLst>
          </p:cNvPr>
          <p:cNvSpPr>
            <a:spLocks noGrp="1"/>
          </p:cNvSpPr>
          <p:nvPr>
            <p:ph idx="1"/>
          </p:nvPr>
        </p:nvSpPr>
        <p:spPr>
          <a:xfrm>
            <a:off x="323528" y="1600201"/>
            <a:ext cx="8712968" cy="3917032"/>
          </a:xfrm>
        </p:spPr>
        <p:txBody>
          <a:bodyPr/>
          <a:lstStyle/>
          <a:p>
            <a:r>
              <a:rPr lang="en-US"/>
              <a:t>Share your definition of play pedagogy with one other person … </a:t>
            </a:r>
          </a:p>
          <a:p>
            <a:r>
              <a:rPr lang="en-US"/>
              <a:t>Make additions / tweaks / refinements </a:t>
            </a:r>
          </a:p>
          <a:p>
            <a:r>
              <a:rPr lang="en-US"/>
              <a:t>Does your definition resonate with others in the group? </a:t>
            </a:r>
          </a:p>
          <a:p>
            <a:r>
              <a:rPr lang="en-US"/>
              <a:t>You may want to convey your thoughts / notes as a chart ? … or a diagram ? …</a:t>
            </a:r>
          </a:p>
        </p:txBody>
      </p:sp>
    </p:spTree>
    <p:extLst>
      <p:ext uri="{BB962C8B-B14F-4D97-AF65-F5344CB8AC3E}">
        <p14:creationId xmlns:p14="http://schemas.microsoft.com/office/powerpoint/2010/main" val="11377053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722636" y="260648"/>
            <a:ext cx="7776864" cy="1143000"/>
          </a:xfrm>
        </p:spPr>
        <p:txBody>
          <a:bodyPr/>
          <a:lstStyle/>
          <a:p>
            <a:r>
              <a:rPr lang="en-US" b="1" i="1">
                <a:solidFill>
                  <a:srgbClr val="00B050"/>
                </a:solidFill>
              </a:rPr>
              <a:t>Task for next week</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err="1"/>
              <a:t>Penderfynwch</a:t>
            </a:r>
            <a:r>
              <a:rPr lang="en-US"/>
              <a:t> </a:t>
            </a:r>
            <a:r>
              <a:rPr lang="en-US" err="1"/>
              <a:t>beth</a:t>
            </a:r>
            <a:r>
              <a:rPr lang="en-US"/>
              <a:t> </a:t>
            </a:r>
            <a:r>
              <a:rPr lang="en-US" err="1"/>
              <a:t>i</a:t>
            </a:r>
            <a:r>
              <a:rPr lang="en-US"/>
              <a:t> </a:t>
            </a:r>
            <a:r>
              <a:rPr lang="en-US" err="1"/>
              <a:t>chi’n</a:t>
            </a:r>
            <a:r>
              <a:rPr lang="en-US"/>
              <a:t> </a:t>
            </a:r>
            <a:r>
              <a:rPr lang="en-US" err="1"/>
              <a:t>credu</a:t>
            </a:r>
            <a:r>
              <a:rPr lang="en-US"/>
              <a:t> </a:t>
            </a:r>
            <a:r>
              <a:rPr lang="en-US" err="1"/>
              <a:t>ydy</a:t>
            </a:r>
            <a:r>
              <a:rPr lang="en-US"/>
              <a:t> </a:t>
            </a:r>
            <a:r>
              <a:rPr lang="en-US" err="1"/>
              <a:t>prif</a:t>
            </a:r>
            <a:r>
              <a:rPr lang="en-US"/>
              <a:t> </a:t>
            </a:r>
            <a:r>
              <a:rPr lang="en-US" err="1"/>
              <a:t>nodweddion</a:t>
            </a:r>
            <a:r>
              <a:rPr lang="en-US"/>
              <a:t> o </a:t>
            </a:r>
            <a:r>
              <a:rPr lang="en-US" err="1"/>
              <a:t>chwarae</a:t>
            </a:r>
            <a:r>
              <a:rPr lang="en-US"/>
              <a:t>?  </a:t>
            </a:r>
          </a:p>
          <a:p>
            <a:pPr marL="0" indent="0">
              <a:buNone/>
            </a:pPr>
            <a:r>
              <a:rPr lang="en-US" sz="1200"/>
              <a:t>   </a:t>
            </a:r>
          </a:p>
          <a:p>
            <a:pPr marL="0" indent="0">
              <a:buNone/>
            </a:pPr>
            <a:r>
              <a:rPr lang="en-US" err="1"/>
              <a:t>Yna</a:t>
            </a:r>
            <a:r>
              <a:rPr lang="en-US"/>
              <a:t> …</a:t>
            </a:r>
          </a:p>
          <a:p>
            <a:pPr marL="0" indent="0">
              <a:buNone/>
            </a:pPr>
            <a:r>
              <a:rPr lang="en-US" sz="1200"/>
              <a:t>  </a:t>
            </a:r>
          </a:p>
          <a:p>
            <a:r>
              <a:rPr lang="en-US"/>
              <a:t>Beth </a:t>
            </a:r>
            <a:r>
              <a:rPr lang="en-US" err="1"/>
              <a:t>ydy</a:t>
            </a:r>
            <a:r>
              <a:rPr lang="en-US"/>
              <a:t> </a:t>
            </a:r>
            <a:r>
              <a:rPr lang="en-US" err="1"/>
              <a:t>chwarae</a:t>
            </a:r>
            <a:r>
              <a:rPr lang="en-US"/>
              <a:t>? </a:t>
            </a:r>
            <a:r>
              <a:rPr lang="en-US" err="1"/>
              <a:t>Ysgrifennwch</a:t>
            </a:r>
            <a:r>
              <a:rPr lang="en-US"/>
              <a:t> </a:t>
            </a:r>
            <a:r>
              <a:rPr lang="en-US" err="1"/>
              <a:t>diffiniad</a:t>
            </a:r>
            <a:endParaRPr lang="en-US"/>
          </a:p>
          <a:p>
            <a:endParaRPr lang="en-US"/>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932042" y="1625550"/>
            <a:ext cx="3851298" cy="3989040"/>
          </a:xfrm>
        </p:spPr>
        <p:txBody>
          <a:bodyPr/>
          <a:lstStyle/>
          <a:p>
            <a:r>
              <a:rPr lang="en-US" i="1"/>
              <a:t>Decide what you think are the key features of play? </a:t>
            </a:r>
          </a:p>
          <a:p>
            <a:pPr marL="0" indent="0">
              <a:buNone/>
            </a:pPr>
            <a:endParaRPr lang="en-US" i="1"/>
          </a:p>
          <a:p>
            <a:pPr marL="0" indent="0">
              <a:buNone/>
            </a:pPr>
            <a:r>
              <a:rPr lang="en-US" i="1"/>
              <a:t>Then…</a:t>
            </a:r>
          </a:p>
          <a:p>
            <a:endParaRPr lang="en-US" i="1"/>
          </a:p>
          <a:p>
            <a:r>
              <a:rPr lang="en-US" i="1"/>
              <a:t>Write a definition of play …</a:t>
            </a:r>
          </a:p>
          <a:p>
            <a:endParaRPr lang="en-US" i="1"/>
          </a:p>
        </p:txBody>
      </p:sp>
    </p:spTree>
    <p:extLst>
      <p:ext uri="{BB962C8B-B14F-4D97-AF65-F5344CB8AC3E}">
        <p14:creationId xmlns:p14="http://schemas.microsoft.com/office/powerpoint/2010/main" val="28136144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3400"/>
              <a:t>Sut </a:t>
            </a:r>
            <a:r>
              <a:rPr lang="en-US" sz="3400" err="1"/>
              <a:t>i</a:t>
            </a:r>
            <a:r>
              <a:rPr lang="en-US" sz="3400"/>
              <a:t> </a:t>
            </a:r>
            <a:r>
              <a:rPr lang="en-US" sz="3400" err="1"/>
              <a:t>ni’n</a:t>
            </a:r>
            <a:r>
              <a:rPr lang="en-US" sz="3400"/>
              <a:t> </a:t>
            </a:r>
            <a:r>
              <a:rPr lang="en-US" sz="3400" err="1"/>
              <a:t>dysgu</a:t>
            </a:r>
            <a:r>
              <a:rPr lang="en-US" sz="340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000" err="1"/>
              <a:t>Gwneud</a:t>
            </a:r>
            <a:endParaRPr lang="en-GB" sz="2000"/>
          </a:p>
          <a:p>
            <a:r>
              <a:rPr lang="en-GB" sz="2000"/>
              <a:t>Cael hwyl</a:t>
            </a:r>
          </a:p>
          <a:p>
            <a:r>
              <a:rPr lang="en-GB" sz="2000" err="1"/>
              <a:t>Arbrofi</a:t>
            </a:r>
            <a:r>
              <a:rPr lang="en-GB" sz="2000"/>
              <a:t> </a:t>
            </a:r>
            <a:r>
              <a:rPr lang="en-GB" sz="2000" err="1"/>
              <a:t>personol</a:t>
            </a:r>
            <a:endParaRPr lang="en-GB" sz="2000"/>
          </a:p>
          <a:p>
            <a:r>
              <a:rPr lang="en-GB" sz="2000" err="1"/>
              <a:t>Trwy</a:t>
            </a:r>
            <a:r>
              <a:rPr lang="en-GB" sz="2000"/>
              <a:t> </a:t>
            </a:r>
            <a:r>
              <a:rPr lang="en-GB" sz="2000" err="1"/>
              <a:t>ryngweithio</a:t>
            </a:r>
            <a:r>
              <a:rPr lang="en-GB" sz="2000"/>
              <a:t> ag </a:t>
            </a:r>
            <a:r>
              <a:rPr lang="en-GB" sz="2000" err="1"/>
              <a:t>eraill</a:t>
            </a:r>
            <a:r>
              <a:rPr lang="en-GB" sz="2000"/>
              <a:t>  </a:t>
            </a:r>
          </a:p>
          <a:p>
            <a:r>
              <a:rPr lang="en-GB" sz="2000" err="1"/>
              <a:t>Datrys</a:t>
            </a:r>
            <a:r>
              <a:rPr lang="en-GB" sz="2000"/>
              <a:t> </a:t>
            </a:r>
            <a:r>
              <a:rPr lang="en-GB" sz="2000" err="1"/>
              <a:t>problemau</a:t>
            </a:r>
            <a:r>
              <a:rPr lang="en-GB" sz="2000"/>
              <a:t> (</a:t>
            </a:r>
            <a:r>
              <a:rPr lang="en-GB" sz="2000" err="1"/>
              <a:t>i</a:t>
            </a:r>
            <a:r>
              <a:rPr lang="en-GB" sz="2000"/>
              <a:t>)</a:t>
            </a:r>
            <a:r>
              <a:rPr lang="en-GB" sz="2000" err="1"/>
              <a:t>wrth</a:t>
            </a:r>
            <a:r>
              <a:rPr lang="en-GB" sz="2000"/>
              <a:t> </a:t>
            </a:r>
            <a:r>
              <a:rPr lang="en-GB" sz="2000" err="1"/>
              <a:t>fethu</a:t>
            </a:r>
            <a:r>
              <a:rPr lang="en-GB" sz="2000"/>
              <a:t> a </a:t>
            </a:r>
            <a:r>
              <a:rPr lang="en-GB" sz="2000" err="1"/>
              <a:t>llwyddo</a:t>
            </a:r>
            <a:r>
              <a:rPr lang="en-GB" sz="2000"/>
              <a:t> (ii)</a:t>
            </a:r>
            <a:r>
              <a:rPr lang="en-GB" sz="2000" err="1"/>
              <a:t>ymchwilio</a:t>
            </a:r>
            <a:r>
              <a:rPr lang="en-GB" sz="2000"/>
              <a:t> </a:t>
            </a:r>
          </a:p>
          <a:p>
            <a:r>
              <a:rPr lang="en-GB" sz="2000" err="1"/>
              <a:t>Gwylio</a:t>
            </a:r>
            <a:r>
              <a:rPr lang="en-GB" sz="2000"/>
              <a:t> – </a:t>
            </a:r>
            <a:r>
              <a:rPr lang="en-GB" sz="2000" err="1"/>
              <a:t>athro’n</a:t>
            </a:r>
            <a:r>
              <a:rPr lang="en-GB" sz="2000"/>
              <a:t> </a:t>
            </a:r>
            <a:r>
              <a:rPr lang="en-GB" sz="2000" err="1"/>
              <a:t>arwain</a:t>
            </a:r>
            <a:r>
              <a:rPr lang="en-GB" sz="2000"/>
              <a:t> neu o </a:t>
            </a:r>
            <a:r>
              <a:rPr lang="en-GB" sz="2000" err="1"/>
              <a:t>gyfoedion</a:t>
            </a:r>
            <a:endParaRPr lang="en-GB" sz="2000"/>
          </a:p>
          <a:p>
            <a:r>
              <a:rPr lang="en-GB" sz="2000" err="1"/>
              <a:t>Ailadrodd</a:t>
            </a:r>
            <a:r>
              <a:rPr lang="en-GB" sz="2000"/>
              <a:t> </a:t>
            </a:r>
            <a:r>
              <a:rPr lang="en-GB" sz="2000" err="1"/>
              <a:t>Pwrpasol</a:t>
            </a:r>
            <a:endParaRPr lang="en-GB" sz="2000"/>
          </a:p>
          <a:p>
            <a:r>
              <a:rPr lang="en-GB" sz="2000" err="1"/>
              <a:t>Datblygu</a:t>
            </a:r>
            <a:r>
              <a:rPr lang="en-GB" sz="2000"/>
              <a:t> </a:t>
            </a:r>
            <a:r>
              <a:rPr lang="en-GB" sz="2000" err="1"/>
              <a:t>sgiliau</a:t>
            </a:r>
            <a:r>
              <a:rPr lang="en-GB" sz="2000"/>
              <a:t> </a:t>
            </a:r>
            <a:r>
              <a:rPr lang="en-GB" sz="2000" err="1"/>
              <a:t>trwy</a:t>
            </a:r>
            <a:r>
              <a:rPr lang="en-GB" sz="2000"/>
              <a:t> </a:t>
            </a:r>
            <a:r>
              <a:rPr lang="en-GB" sz="2000" err="1"/>
              <a:t>ehangu</a:t>
            </a:r>
            <a:r>
              <a:rPr lang="en-GB" sz="2000"/>
              <a:t> </a:t>
            </a:r>
            <a:r>
              <a:rPr lang="en-GB" sz="2000" err="1"/>
              <a:t>ar</a:t>
            </a:r>
            <a:r>
              <a:rPr lang="en-GB" sz="2000"/>
              <a:t> </a:t>
            </a:r>
            <a:r>
              <a:rPr lang="en-GB" sz="2000" err="1"/>
              <a:t>wybodaeth</a:t>
            </a:r>
            <a:r>
              <a:rPr lang="en-GB" sz="2000"/>
              <a:t> </a:t>
            </a:r>
            <a:r>
              <a:rPr lang="en-GB" sz="2000" err="1"/>
              <a:t>mewn</a:t>
            </a:r>
            <a:r>
              <a:rPr lang="en-GB" sz="2000"/>
              <a:t> </a:t>
            </a:r>
            <a:r>
              <a:rPr lang="en-GB" sz="2000" err="1"/>
              <a:t>gweithgareddau</a:t>
            </a:r>
            <a:r>
              <a:rPr lang="en-GB" sz="2000"/>
              <a:t> </a:t>
            </a:r>
            <a:r>
              <a:rPr lang="en-GB" sz="2000" err="1"/>
              <a:t>amrywiol</a:t>
            </a:r>
            <a:r>
              <a:rPr lang="en-GB" sz="200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000"/>
              <a:t>Doing </a:t>
            </a:r>
          </a:p>
          <a:p>
            <a:r>
              <a:rPr lang="en-GB" sz="2000"/>
              <a:t>Enjoying </a:t>
            </a:r>
          </a:p>
          <a:p>
            <a:r>
              <a:rPr lang="en-GB" sz="2000"/>
              <a:t>Personal Experimentation </a:t>
            </a:r>
          </a:p>
          <a:p>
            <a:r>
              <a:rPr lang="en-GB" sz="2000"/>
              <a:t>Through interaction with others </a:t>
            </a:r>
          </a:p>
          <a:p>
            <a:r>
              <a:rPr lang="en-GB" sz="2000"/>
              <a:t>Problem solving by (</a:t>
            </a:r>
            <a:r>
              <a:rPr lang="en-GB" sz="2000" err="1"/>
              <a:t>i</a:t>
            </a:r>
            <a:r>
              <a:rPr lang="en-GB" sz="2000"/>
              <a:t>)failing and achieving (ii) investigating </a:t>
            </a:r>
          </a:p>
          <a:p>
            <a:r>
              <a:rPr lang="en-GB" sz="2000"/>
              <a:t>Watching – teacher directed or peers </a:t>
            </a:r>
          </a:p>
          <a:p>
            <a:r>
              <a:rPr lang="en-GB" sz="2000"/>
              <a:t>Purposeful Repetition</a:t>
            </a:r>
          </a:p>
          <a:p>
            <a:r>
              <a:rPr lang="en-GB" sz="2000"/>
              <a:t>Develop skills through knowledge based activities</a:t>
            </a:r>
            <a:endParaRPr lang="en-US" sz="2000"/>
          </a:p>
        </p:txBody>
      </p:sp>
    </p:spTree>
    <p:extLst>
      <p:ext uri="{BB962C8B-B14F-4D97-AF65-F5344CB8AC3E}">
        <p14:creationId xmlns:p14="http://schemas.microsoft.com/office/powerpoint/2010/main" val="29920246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9552" y="4037"/>
            <a:ext cx="7739988" cy="1336956"/>
          </a:xfrm>
        </p:spPr>
        <p:txBody>
          <a:bodyPr>
            <a:normAutofit fontScale="90000"/>
          </a:bodyPr>
          <a:lstStyle/>
          <a:p>
            <a:br>
              <a:rPr lang="en-GB" altLang="en-US" sz="2900"/>
            </a:br>
            <a:br>
              <a:rPr lang="en-GB" altLang="en-US" sz="2900"/>
            </a:br>
            <a:r>
              <a:rPr lang="en-GB" altLang="en-US" sz="2900" err="1"/>
              <a:t>Agweddau</a:t>
            </a:r>
            <a:r>
              <a:rPr lang="en-GB" altLang="en-US" sz="2900"/>
              <a:t> </a:t>
            </a:r>
            <a:r>
              <a:rPr lang="en-GB" altLang="en-US" sz="2900" err="1"/>
              <a:t>sylfaenol</a:t>
            </a:r>
            <a:r>
              <a:rPr lang="en-GB" altLang="en-US" sz="2900"/>
              <a:t> </a:t>
            </a:r>
            <a:r>
              <a:rPr lang="en-GB" altLang="en-US" sz="2900" err="1"/>
              <a:t>o</a:t>
            </a:r>
            <a:r>
              <a:rPr lang="en-GB" altLang="en-US" sz="2900"/>
              <a:t> </a:t>
            </a:r>
            <a:r>
              <a:rPr lang="en-GB" altLang="en-US" sz="2900" err="1"/>
              <a:t>sensori</a:t>
            </a:r>
            <a:r>
              <a:rPr lang="en-GB" altLang="en-US" sz="2900"/>
              <a:t> a motor </a:t>
            </a:r>
            <a:r>
              <a:rPr lang="en-GB" altLang="en-US" sz="2900" err="1"/>
              <a:t>sy’n</a:t>
            </a:r>
            <a:r>
              <a:rPr lang="en-GB" altLang="en-US" sz="2900"/>
              <a:t> </a:t>
            </a:r>
            <a:r>
              <a:rPr lang="en-GB" altLang="en-US" sz="2900" err="1"/>
              <a:t>dylanwadu</a:t>
            </a:r>
            <a:r>
              <a:rPr lang="en-GB" altLang="en-US" sz="2900"/>
              <a:t> </a:t>
            </a:r>
            <a:r>
              <a:rPr lang="en-GB" altLang="en-US" sz="2900" err="1"/>
              <a:t>ar</a:t>
            </a:r>
            <a:r>
              <a:rPr lang="en-GB" altLang="en-US" sz="2900"/>
              <a:t> </a:t>
            </a:r>
            <a:r>
              <a:rPr lang="en-GB" altLang="en-US" sz="2900" err="1"/>
              <a:t>ddysgu</a:t>
            </a:r>
            <a:r>
              <a:rPr lang="en-GB" altLang="en-US" sz="2900"/>
              <a:t>.  </a:t>
            </a:r>
            <a:br>
              <a:rPr lang="en-GB" altLang="en-US" sz="2900"/>
            </a:br>
            <a:br>
              <a:rPr lang="en-GB" altLang="en-US" sz="2900"/>
            </a:br>
            <a:r>
              <a:rPr lang="en-GB" altLang="en-US" sz="2900"/>
              <a:t>Basic sensory &amp; motor components that </a:t>
            </a:r>
            <a:br>
              <a:rPr lang="en-GB" altLang="en-US" sz="2900"/>
            </a:br>
            <a:r>
              <a:rPr lang="en-GB" altLang="en-US" sz="2900"/>
              <a:t>influence learning.</a:t>
            </a:r>
            <a:endParaRPr lang="en-US" altLang="en-US" sz="2900"/>
          </a:p>
        </p:txBody>
      </p:sp>
      <p:sp>
        <p:nvSpPr>
          <p:cNvPr id="28675" name="Rectangle 3"/>
          <p:cNvSpPr>
            <a:spLocks noGrp="1" noChangeArrowheads="1"/>
          </p:cNvSpPr>
          <p:nvPr>
            <p:ph idx="1"/>
          </p:nvPr>
        </p:nvSpPr>
        <p:spPr>
          <a:xfrm>
            <a:off x="270932" y="2226567"/>
            <a:ext cx="4543712" cy="4343400"/>
          </a:xfrm>
        </p:spPr>
        <p:txBody>
          <a:bodyPr>
            <a:normAutofit/>
          </a:bodyPr>
          <a:lstStyle/>
          <a:p>
            <a:r>
              <a:rPr lang="en-GB" altLang="en-US" sz="2200" err="1"/>
              <a:t>Ymwybyddiaeth</a:t>
            </a:r>
            <a:r>
              <a:rPr lang="en-GB" altLang="en-US" sz="2200"/>
              <a:t> </a:t>
            </a:r>
            <a:r>
              <a:rPr lang="en-GB" altLang="en-US" sz="2200" err="1"/>
              <a:t>corfforol</a:t>
            </a:r>
            <a:endParaRPr lang="en-GB" altLang="en-US" sz="2200"/>
          </a:p>
          <a:p>
            <a:r>
              <a:rPr lang="en-GB" altLang="en-US" sz="2200" err="1"/>
              <a:t>Cynllunio</a:t>
            </a:r>
            <a:r>
              <a:rPr lang="en-GB" altLang="en-US" sz="2200"/>
              <a:t> motor	</a:t>
            </a:r>
          </a:p>
          <a:p>
            <a:r>
              <a:rPr lang="en-GB" altLang="en-US" sz="2200"/>
              <a:t>‘Perception of movement’</a:t>
            </a:r>
          </a:p>
          <a:p>
            <a:r>
              <a:rPr lang="en-GB" altLang="en-US" sz="2200" err="1"/>
              <a:t>Sgiliau</a:t>
            </a:r>
            <a:r>
              <a:rPr lang="en-GB" altLang="en-US" sz="2200"/>
              <a:t> </a:t>
            </a:r>
            <a:r>
              <a:rPr lang="en-GB" altLang="en-US" sz="2200" err="1"/>
              <a:t>cain</a:t>
            </a:r>
            <a:r>
              <a:rPr lang="en-GB" altLang="en-US" sz="2200"/>
              <a:t> </a:t>
            </a:r>
          </a:p>
          <a:p>
            <a:r>
              <a:rPr lang="en-GB" altLang="en-US" sz="2200" err="1"/>
              <a:t>Cyffwrdd</a:t>
            </a:r>
            <a:r>
              <a:rPr lang="en-GB" altLang="en-US" sz="2200"/>
              <a:t> </a:t>
            </a:r>
          </a:p>
          <a:p>
            <a:r>
              <a:rPr lang="en-GB" altLang="en-US" sz="2200" err="1"/>
              <a:t>Sgiliau</a:t>
            </a:r>
            <a:r>
              <a:rPr lang="en-GB" altLang="en-US" sz="2200"/>
              <a:t> </a:t>
            </a:r>
            <a:r>
              <a:rPr lang="en-GB" altLang="en-US" sz="2200" err="1"/>
              <a:t>Gweledol</a:t>
            </a:r>
            <a:r>
              <a:rPr lang="en-GB" altLang="en-US" sz="2200"/>
              <a:t> </a:t>
            </a:r>
          </a:p>
          <a:p>
            <a:r>
              <a:rPr lang="en-GB" altLang="en-US" sz="2200" err="1"/>
              <a:t>Prosesi</a:t>
            </a:r>
            <a:r>
              <a:rPr lang="en-GB" altLang="en-US" sz="2200"/>
              <a:t> </a:t>
            </a:r>
            <a:r>
              <a:rPr lang="en-GB" altLang="en-US" sz="2200" err="1"/>
              <a:t>Iaith</a:t>
            </a:r>
            <a:r>
              <a:rPr lang="en-GB" altLang="en-US" sz="2200"/>
              <a:t> </a:t>
            </a:r>
          </a:p>
        </p:txBody>
      </p:sp>
      <p:sp>
        <p:nvSpPr>
          <p:cNvPr id="4" name="Rectangle 3"/>
          <p:cNvSpPr txBox="1">
            <a:spLocks noChangeArrowheads="1"/>
          </p:cNvSpPr>
          <p:nvPr/>
        </p:nvSpPr>
        <p:spPr>
          <a:xfrm>
            <a:off x="5066991" y="2510563"/>
            <a:ext cx="4112969"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Body awareness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Motor planning</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Perception of movement</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Fine motor control</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Touch </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Visual skills</a:t>
            </a:r>
          </a:p>
          <a:p>
            <a:pPr marL="349250" marR="0" lvl="0" indent="-349250" algn="l" defTabSz="914400" rtl="0" eaLnBrk="1" fontAlgn="auto" latinLnBrk="0" hangingPunct="1">
              <a:spcBef>
                <a:spcPts val="200"/>
              </a:spcBef>
              <a:spcAft>
                <a:spcPts val="0"/>
              </a:spcAft>
              <a:buClr>
                <a:schemeClr val="accent1">
                  <a:lumMod val="60000"/>
                  <a:lumOff val="40000"/>
                </a:schemeClr>
              </a:buClr>
              <a:buSzPct val="110000"/>
              <a:buFont typeface="Wingdings 2" pitchFamily="18" charset="2"/>
              <a:buChar char=""/>
              <a:tabLst/>
              <a:defRPr/>
            </a:pPr>
            <a:r>
              <a:rPr kumimoji="0" lang="en-GB" altLang="en-US" sz="2200" b="0" i="0" u="none" strike="noStrike" kern="1200" cap="none" spc="0" normalizeH="0" baseline="0" noProof="0">
                <a:ln>
                  <a:noFill/>
                </a:ln>
                <a:effectLst/>
                <a:uLnTx/>
                <a:uFillTx/>
                <a:latin typeface="+mn-lt"/>
                <a:ea typeface="+mn-ea"/>
                <a:cs typeface="+mn-cs"/>
              </a:rPr>
              <a:t>Language processing</a:t>
            </a:r>
            <a:endParaRPr kumimoji="0" lang="en-US" altLang="en-US" sz="2200" b="0" i="0" u="none" strike="noStrike" kern="1200" cap="none" spc="0" normalizeH="0" baseline="0" noProof="0">
              <a:ln>
                <a:noFill/>
              </a:ln>
              <a:effectLst/>
              <a:uLnTx/>
              <a:uFillTx/>
              <a:latin typeface="+mn-lt"/>
              <a:ea typeface="+mn-ea"/>
              <a:cs typeface="+mn-cs"/>
            </a:endParaRPr>
          </a:p>
        </p:txBody>
      </p:sp>
    </p:spTree>
    <p:extLst>
      <p:ext uri="{BB962C8B-B14F-4D97-AF65-F5344CB8AC3E}">
        <p14:creationId xmlns:p14="http://schemas.microsoft.com/office/powerpoint/2010/main" val="14117188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sz="3600" b="1">
                <a:solidFill>
                  <a:srgbClr val="00B050"/>
                </a:solidFill>
              </a:rPr>
              <a:t>Sut </a:t>
            </a:r>
            <a:r>
              <a:rPr lang="en-US" sz="3600" b="1" err="1">
                <a:solidFill>
                  <a:srgbClr val="00B050"/>
                </a:solidFill>
              </a:rPr>
              <a:t>i</a:t>
            </a:r>
            <a:r>
              <a:rPr lang="en-US" sz="3600" b="1">
                <a:solidFill>
                  <a:srgbClr val="00B050"/>
                </a:solidFill>
              </a:rPr>
              <a:t> </a:t>
            </a:r>
            <a:r>
              <a:rPr lang="en-US" sz="3600" b="1" err="1">
                <a:solidFill>
                  <a:srgbClr val="00B050"/>
                </a:solidFill>
              </a:rPr>
              <a:t>ni’n</a:t>
            </a:r>
            <a:r>
              <a:rPr lang="en-US" sz="3600" b="1">
                <a:solidFill>
                  <a:srgbClr val="00B050"/>
                </a:solidFill>
              </a:rPr>
              <a:t> </a:t>
            </a:r>
            <a:r>
              <a:rPr lang="en-US" sz="3600" b="1" err="1">
                <a:solidFill>
                  <a:srgbClr val="00B050"/>
                </a:solidFill>
              </a:rPr>
              <a:t>dysgu</a:t>
            </a:r>
            <a:r>
              <a:rPr lang="en-US" sz="3600" b="1">
                <a:solidFill>
                  <a:srgbClr val="00B050"/>
                </a:solidFill>
              </a:rPr>
              <a:t>? / How do we learn?</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a:xfrm>
            <a:off x="224549" y="1700808"/>
            <a:ext cx="4038600" cy="2520281"/>
          </a:xfrm>
        </p:spPr>
        <p:txBody>
          <a:bodyPr/>
          <a:lstStyle/>
          <a:p>
            <a:r>
              <a:rPr lang="en-US" b="1" err="1"/>
              <a:t>Ar</a:t>
            </a:r>
            <a:r>
              <a:rPr lang="en-US" b="1"/>
              <a:t> </a:t>
            </a:r>
            <a:r>
              <a:rPr lang="en-US" b="1" err="1"/>
              <a:t>gyfer</a:t>
            </a:r>
            <a:r>
              <a:rPr lang="en-US" b="1"/>
              <a:t> </a:t>
            </a:r>
            <a:r>
              <a:rPr lang="en-US" b="1" err="1"/>
              <a:t>ein</a:t>
            </a:r>
            <a:r>
              <a:rPr lang="en-US" b="1"/>
              <a:t> </a:t>
            </a:r>
            <a:r>
              <a:rPr lang="en-US" b="1" err="1"/>
              <a:t>ddarlith</a:t>
            </a:r>
            <a:r>
              <a:rPr lang="en-US" b="1"/>
              <a:t> </a:t>
            </a:r>
            <a:r>
              <a:rPr lang="en-US" b="1" err="1"/>
              <a:t>nesaf</a:t>
            </a:r>
            <a:r>
              <a:rPr lang="en-US" b="1"/>
              <a:t> - </a:t>
            </a:r>
            <a:r>
              <a:rPr lang="en-US" b="1" err="1"/>
              <a:t>beth</a:t>
            </a:r>
            <a:r>
              <a:rPr lang="en-US" b="1"/>
              <a:t> am </a:t>
            </a:r>
            <a:r>
              <a:rPr lang="en-US" b="1" err="1"/>
              <a:t>ysgrifennu</a:t>
            </a:r>
            <a:r>
              <a:rPr lang="en-US" b="1"/>
              <a:t> </a:t>
            </a:r>
            <a:r>
              <a:rPr lang="en-US" b="1" err="1"/>
              <a:t>ymateb</a:t>
            </a:r>
            <a:r>
              <a:rPr lang="en-US" b="1"/>
              <a:t> </a:t>
            </a:r>
            <a:r>
              <a:rPr lang="en-US" b="1" err="1"/>
              <a:t>i</a:t>
            </a:r>
            <a:r>
              <a:rPr lang="en-US" b="1"/>
              <a:t>:</a:t>
            </a:r>
          </a:p>
          <a:p>
            <a:endParaRPr lang="en-US" b="1"/>
          </a:p>
          <a:p>
            <a:r>
              <a:rPr lang="en-US" b="1"/>
              <a:t>‘</a:t>
            </a:r>
            <a:r>
              <a:rPr lang="en-US" b="1" err="1"/>
              <a:t>Ydy’r</a:t>
            </a:r>
            <a:r>
              <a:rPr lang="en-US" b="1"/>
              <a:t> </a:t>
            </a:r>
            <a:r>
              <a:rPr lang="en-US" b="1" err="1"/>
              <a:t>awyr</a:t>
            </a:r>
            <a:r>
              <a:rPr lang="en-US" b="1"/>
              <a:t> </a:t>
            </a:r>
            <a:r>
              <a:rPr lang="en-US" b="1" err="1"/>
              <a:t>agored</a:t>
            </a:r>
            <a:r>
              <a:rPr lang="en-US" b="1"/>
              <a:t> </a:t>
            </a:r>
            <a:r>
              <a:rPr lang="en-US" b="1" err="1"/>
              <a:t>yn</a:t>
            </a:r>
            <a:r>
              <a:rPr lang="en-US" b="1"/>
              <a:t> </a:t>
            </a:r>
            <a:r>
              <a:rPr lang="en-US" b="1" err="1"/>
              <a:t>cyflymu</a:t>
            </a:r>
            <a:r>
              <a:rPr lang="en-US" b="1"/>
              <a:t> </a:t>
            </a:r>
            <a:r>
              <a:rPr lang="en-US" b="1" err="1"/>
              <a:t>dysgu</a:t>
            </a:r>
            <a:r>
              <a:rPr lang="en-US" b="1"/>
              <a:t>?’ </a:t>
            </a:r>
            <a:br>
              <a:rPr lang="en-US" b="1"/>
            </a:br>
            <a:r>
              <a:rPr lang="en-US" b="1"/>
              <a:t> </a:t>
            </a:r>
            <a:br>
              <a:rPr lang="en-US" b="1"/>
            </a:br>
            <a:endParaRPr lang="en-US"/>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a:xfrm>
            <a:off x="4850597" y="1700808"/>
            <a:ext cx="4068854" cy="3989040"/>
          </a:xfrm>
        </p:spPr>
        <p:txBody>
          <a:bodyPr/>
          <a:lstStyle/>
          <a:p>
            <a:r>
              <a:rPr lang="en-US" b="1"/>
              <a:t>For next lecture - have a go at writing a response to this statement : </a:t>
            </a:r>
          </a:p>
          <a:p>
            <a:endParaRPr lang="en-US" b="1"/>
          </a:p>
          <a:p>
            <a:r>
              <a:rPr lang="en-US" b="1"/>
              <a:t>‘Does the outdoors accelerate learning?’</a:t>
            </a:r>
          </a:p>
          <a:p>
            <a:endParaRPr lang="en-US"/>
          </a:p>
        </p:txBody>
      </p:sp>
    </p:spTree>
    <p:extLst>
      <p:ext uri="{BB962C8B-B14F-4D97-AF65-F5344CB8AC3E}">
        <p14:creationId xmlns:p14="http://schemas.microsoft.com/office/powerpoint/2010/main" val="6833434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a:solidFill>
                  <a:schemeClr val="accent5">
                    <a:lumMod val="75000"/>
                  </a:schemeClr>
                </a:solidFill>
              </a:rPr>
              <a:t>Whilst we’ll be there consider </a:t>
            </a:r>
            <a:r>
              <a:rPr lang="en-US" b="1" err="1">
                <a:solidFill>
                  <a:schemeClr val="accent5">
                    <a:lumMod val="75000"/>
                  </a:schemeClr>
                </a:solidFill>
              </a:rPr>
              <a:t>Ystyriwch</a:t>
            </a:r>
            <a:r>
              <a:rPr lang="en-US" b="1">
                <a:solidFill>
                  <a:schemeClr val="accent5">
                    <a:lumMod val="75000"/>
                  </a:schemeClr>
                </a:solidFill>
              </a:rPr>
              <a:t> pan </a:t>
            </a:r>
            <a:r>
              <a:rPr lang="en-US" b="1" err="1">
                <a:solidFill>
                  <a:schemeClr val="accent5">
                    <a:lumMod val="75000"/>
                  </a:schemeClr>
                </a:solidFill>
              </a:rPr>
              <a:t>fyddwn</a:t>
            </a:r>
            <a:r>
              <a:rPr lang="en-US" b="1">
                <a:solidFill>
                  <a:schemeClr val="accent5">
                    <a:lumMod val="75000"/>
                  </a:schemeClr>
                </a:solidFill>
              </a:rPr>
              <a:t> </a:t>
            </a:r>
            <a:r>
              <a:rPr lang="en-US" b="1" err="1">
                <a:solidFill>
                  <a:schemeClr val="accent5">
                    <a:lumMod val="75000"/>
                  </a:schemeClr>
                </a:solidFill>
              </a:rPr>
              <a:t>yna</a:t>
            </a:r>
            <a:endParaRPr lang="en-US" b="1">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a:xfrm>
            <a:off x="457200" y="1988840"/>
            <a:ext cx="4038600" cy="3989040"/>
          </a:xfrm>
        </p:spPr>
        <p:txBody>
          <a:bodyPr/>
          <a:lstStyle/>
          <a:p>
            <a:pPr marL="0" indent="0">
              <a:buNone/>
            </a:pPr>
            <a:r>
              <a:rPr lang="en-US" sz="3200"/>
              <a:t>Considering the theory of affordances … how does the outdoors make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5364088" y="1700808"/>
            <a:ext cx="3600400" cy="3989040"/>
          </a:xfrm>
        </p:spPr>
        <p:txBody>
          <a:bodyPr/>
          <a:lstStyle/>
          <a:p>
            <a:pPr marL="0" indent="0">
              <a:buNone/>
            </a:pPr>
            <a:r>
              <a:rPr lang="en-US" sz="3200" err="1"/>
              <a:t>Wrth</a:t>
            </a:r>
            <a:r>
              <a:rPr lang="en-US" sz="3200"/>
              <a:t> </a:t>
            </a:r>
            <a:r>
              <a:rPr lang="en-US" sz="3200" err="1"/>
              <a:t>ystyried</a:t>
            </a:r>
            <a:r>
              <a:rPr lang="en-US" sz="3200"/>
              <a:t> theory </a:t>
            </a:r>
            <a:r>
              <a:rPr lang="en-US" sz="3200" err="1"/>
              <a:t>cyfleoedd</a:t>
            </a:r>
            <a:r>
              <a:rPr lang="en-US" sz="3200"/>
              <a:t> … </a:t>
            </a:r>
            <a:r>
              <a:rPr lang="en-US" sz="3200" err="1"/>
              <a:t>sut</a:t>
            </a:r>
            <a:r>
              <a:rPr lang="en-US" sz="3200"/>
              <a:t> </a:t>
            </a:r>
            <a:r>
              <a:rPr lang="en-US" sz="3200" err="1"/>
              <a:t>mae’r</a:t>
            </a:r>
            <a:r>
              <a:rPr lang="en-US" sz="3200"/>
              <a:t> </a:t>
            </a:r>
            <a:r>
              <a:rPr lang="en-US" sz="3200" err="1"/>
              <a:t>awyr</a:t>
            </a:r>
            <a:r>
              <a:rPr lang="en-US" sz="3200"/>
              <a:t> </a:t>
            </a:r>
            <a:r>
              <a:rPr lang="en-US" sz="3200" err="1"/>
              <a:t>agored</a:t>
            </a:r>
            <a:r>
              <a:rPr lang="en-US" sz="3200"/>
              <a:t> </a:t>
            </a:r>
            <a:r>
              <a:rPr lang="en-US" sz="3200" err="1"/>
              <a:t>yn</a:t>
            </a:r>
            <a:r>
              <a:rPr lang="en-US" sz="3200"/>
              <a:t> </a:t>
            </a:r>
            <a:r>
              <a:rPr lang="en-US" sz="3200" err="1"/>
              <a:t>cynig</a:t>
            </a:r>
            <a:r>
              <a:rPr lang="en-US" sz="3200"/>
              <a:t> </a:t>
            </a:r>
            <a:r>
              <a:rPr lang="en-US" sz="3200" err="1"/>
              <a:t>cyfraniad</a:t>
            </a:r>
            <a:r>
              <a:rPr lang="en-US" sz="3200"/>
              <a:t> </a:t>
            </a:r>
            <a:r>
              <a:rPr lang="en-US" sz="3200" err="1"/>
              <a:t>unigryw</a:t>
            </a:r>
            <a:r>
              <a:rPr lang="en-US" sz="3200"/>
              <a:t> </a:t>
            </a:r>
            <a:r>
              <a:rPr lang="en-US" sz="3200" err="1"/>
              <a:t>tuag</a:t>
            </a:r>
            <a:r>
              <a:rPr lang="en-US" sz="3200"/>
              <a:t> at </a:t>
            </a:r>
            <a:r>
              <a:rPr lang="en-US" sz="3200" err="1"/>
              <a:t>llythrennedd</a:t>
            </a:r>
            <a:r>
              <a:rPr lang="en-US" sz="3200"/>
              <a:t> </a:t>
            </a:r>
            <a:r>
              <a:rPr lang="en-US" sz="3200" err="1"/>
              <a:t>corfforol</a:t>
            </a:r>
            <a:r>
              <a:rPr lang="en-US" sz="3200"/>
              <a:t>? </a:t>
            </a:r>
          </a:p>
        </p:txBody>
      </p:sp>
    </p:spTree>
    <p:extLst>
      <p:ext uri="{BB962C8B-B14F-4D97-AF65-F5344CB8AC3E}">
        <p14:creationId xmlns:p14="http://schemas.microsoft.com/office/powerpoint/2010/main" val="8840277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a:solidFill>
                  <a:schemeClr val="accent5">
                    <a:lumMod val="75000"/>
                  </a:schemeClr>
                </a:solidFill>
              </a:rPr>
              <a:t>Consider / </a:t>
            </a:r>
            <a:r>
              <a:rPr lang="en-US" b="1" err="1">
                <a:solidFill>
                  <a:schemeClr val="accent5">
                    <a:lumMod val="75000"/>
                  </a:schemeClr>
                </a:solidFill>
              </a:rPr>
              <a:t>Ystyriwch</a:t>
            </a:r>
            <a:r>
              <a:rPr lang="en-US" b="1">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920168" y="1431376"/>
            <a:ext cx="7787208" cy="1143001"/>
          </a:xfrm>
        </p:spPr>
        <p:txBody>
          <a:bodyPr/>
          <a:lstStyle/>
          <a:p>
            <a:r>
              <a:rPr lang="en-US"/>
              <a:t>Review practical activities</a:t>
            </a:r>
          </a:p>
          <a:p>
            <a:r>
              <a:rPr lang="en-US"/>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1439652" y="2906343"/>
            <a:ext cx="6707088" cy="2520281"/>
          </a:xfrm>
        </p:spPr>
        <p:txBody>
          <a:bodyPr/>
          <a:lstStyle/>
          <a:p>
            <a:pPr marL="0" indent="0">
              <a:buNone/>
            </a:pPr>
            <a:r>
              <a:rPr lang="en-US" sz="3600"/>
              <a:t>(</a:t>
            </a:r>
            <a:r>
              <a:rPr lang="en-US" sz="3600" err="1"/>
              <a:t>i</a:t>
            </a:r>
            <a:r>
              <a:rPr lang="en-US" sz="3600"/>
              <a:t>)Physical development</a:t>
            </a:r>
          </a:p>
          <a:p>
            <a:pPr marL="0" indent="0">
              <a:buNone/>
            </a:pPr>
            <a:r>
              <a:rPr lang="en-US" sz="3600"/>
              <a:t>(ii)Social interactions</a:t>
            </a:r>
          </a:p>
          <a:p>
            <a:pPr marL="0" indent="0">
              <a:buNone/>
            </a:pPr>
            <a:r>
              <a:rPr lang="en-US" sz="3600"/>
              <a:t>(iii)Mechanisms in the brain</a:t>
            </a:r>
          </a:p>
          <a:p>
            <a:pPr marL="0" indent="0">
              <a:buNone/>
            </a:pPr>
            <a:r>
              <a:rPr lang="en-US" sz="3600"/>
              <a:t>(iv)</a:t>
            </a:r>
            <a:r>
              <a:rPr lang="en-US" sz="3600" err="1"/>
              <a:t>Individualised</a:t>
            </a:r>
            <a:r>
              <a:rPr lang="en-US" sz="3600"/>
              <a:t> curriculum </a:t>
            </a:r>
          </a:p>
        </p:txBody>
      </p:sp>
    </p:spTree>
    <p:extLst>
      <p:ext uri="{BB962C8B-B14F-4D97-AF65-F5344CB8AC3E}">
        <p14:creationId xmlns:p14="http://schemas.microsoft.com/office/powerpoint/2010/main" val="32923433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091" y="1143000"/>
            <a:ext cx="8803557" cy="4354563"/>
          </a:xfrm>
        </p:spPr>
        <p:txBody>
          <a:bodyPr>
            <a:normAutofit/>
          </a:bodyPr>
          <a:lstStyle/>
          <a:p>
            <a:pPr marL="0" indent="0">
              <a:buNone/>
            </a:pPr>
            <a:r>
              <a:rPr lang="en-GB" sz="2000"/>
              <a:t>Design a way to get someone to learn (constructively):</a:t>
            </a:r>
          </a:p>
          <a:p>
            <a:r>
              <a:rPr lang="en-GB" sz="2000"/>
              <a:t>How to carry, throw and catch</a:t>
            </a:r>
          </a:p>
          <a:p>
            <a:r>
              <a:rPr lang="en-GB" sz="2000"/>
              <a:t>How to dribble or roll, trap and strike</a:t>
            </a:r>
          </a:p>
          <a:p>
            <a:r>
              <a:rPr lang="en-GB" sz="2000"/>
              <a:t>What scaffolding could you use to support the learning for every child?</a:t>
            </a:r>
          </a:p>
          <a:p>
            <a:r>
              <a:rPr lang="en-GB" sz="2000"/>
              <a:t>To create a simple routine &amp; encourage them to adapt (constructivism) </a:t>
            </a:r>
          </a:p>
          <a:p>
            <a:pPr marL="0" indent="0">
              <a:buNone/>
            </a:pPr>
            <a:endParaRPr lang="en-GB" sz="2000"/>
          </a:p>
          <a:p>
            <a:r>
              <a:rPr lang="en-GB" sz="2000"/>
              <a:t>As a pair - adapt and now make a simple routine / game (social constructivism) applying the skills taught above</a:t>
            </a:r>
          </a:p>
          <a:p>
            <a:endParaRPr lang="en-GB" sz="2000"/>
          </a:p>
          <a:p>
            <a:r>
              <a:rPr lang="en-GB" sz="2000"/>
              <a:t>Did you provide some positive reinforcement? (Behaviourism)</a:t>
            </a:r>
          </a:p>
          <a:p>
            <a:r>
              <a:rPr lang="en-GB" sz="2000"/>
              <a:t>Did you also use other theoretical approaches linked with teaching and learning?</a:t>
            </a:r>
            <a:r>
              <a:rPr lang="en-US" sz="2000"/>
              <a:t> Links with </a:t>
            </a:r>
            <a:r>
              <a:rPr lang="en-US" sz="2000" err="1"/>
              <a:t>Mosston</a:t>
            </a:r>
            <a:r>
              <a:rPr lang="en-US" sz="2000"/>
              <a:t> &amp; Ashworth’s Spectrum of Teaching Styles</a:t>
            </a:r>
            <a:endParaRPr lang="en-GB" sz="2000"/>
          </a:p>
          <a:p>
            <a:pPr marL="0" indent="0">
              <a:buNone/>
            </a:pPr>
            <a:endParaRPr lang="en-GB" sz="2000"/>
          </a:p>
        </p:txBody>
      </p:sp>
      <p:sp>
        <p:nvSpPr>
          <p:cNvPr id="3" name="Title 2"/>
          <p:cNvSpPr>
            <a:spLocks noGrp="1"/>
          </p:cNvSpPr>
          <p:nvPr>
            <p:ph type="title"/>
          </p:nvPr>
        </p:nvSpPr>
        <p:spPr>
          <a:xfrm>
            <a:off x="239091" y="0"/>
            <a:ext cx="9063788" cy="1143000"/>
          </a:xfrm>
        </p:spPr>
        <p:txBody>
          <a:bodyPr>
            <a:normAutofit/>
          </a:bodyPr>
          <a:lstStyle/>
          <a:p>
            <a:pPr algn="l"/>
            <a:r>
              <a:rPr lang="en-GB" sz="4800" b="1">
                <a:solidFill>
                  <a:schemeClr val="accent1">
                    <a:lumMod val="75000"/>
                  </a:schemeClr>
                </a:solidFill>
              </a:rPr>
              <a:t>Design some learning!</a:t>
            </a:r>
            <a:endParaRPr lang="en-GB" sz="4000" b="1">
              <a:solidFill>
                <a:schemeClr val="accent1">
                  <a:lumMod val="75000"/>
                </a:schemeClr>
              </a:solidFill>
            </a:endParaRPr>
          </a:p>
        </p:txBody>
      </p:sp>
    </p:spTree>
    <p:extLst>
      <p:ext uri="{BB962C8B-B14F-4D97-AF65-F5344CB8AC3E}">
        <p14:creationId xmlns:p14="http://schemas.microsoft.com/office/powerpoint/2010/main" val="23697768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a:t>Bruner’s theory of Cognitive Development </a:t>
            </a:r>
            <a:br>
              <a:rPr lang="en-GB"/>
            </a:br>
            <a:endParaRPr lang="en-US"/>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251520" y="980728"/>
            <a:ext cx="4038600" cy="4464497"/>
          </a:xfrm>
        </p:spPr>
        <p:txBody>
          <a:bodyPr/>
          <a:lstStyle/>
          <a:p>
            <a:r>
              <a:rPr lang="en-GB" sz="2200"/>
              <a:t>Bruner's interest in the process of how children form concepts led him to extend Piaget and Vygotsky's thinking.</a:t>
            </a:r>
          </a:p>
          <a:p>
            <a:pPr marL="0" indent="0">
              <a:buNone/>
            </a:pPr>
            <a:r>
              <a:rPr lang="en-GB" sz="2200"/>
              <a:t> </a:t>
            </a:r>
          </a:p>
          <a:p>
            <a:r>
              <a:rPr lang="en-GB" sz="2200"/>
              <a:t>He believed that learning is initiated and enhanced by a ‘more knowledgeable other’ through scaffolding e.g. guiding, prompting, discussing, questioning and providing stimulus materials </a:t>
            </a:r>
          </a:p>
          <a:p>
            <a:endParaRPr lang="en-US"/>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a:solidFill>
                  <a:schemeClr val="accent3">
                    <a:lumMod val="50000"/>
                  </a:schemeClr>
                </a:solidFill>
              </a:rPr>
              <a:t>Discussion with others increases understanding</a:t>
            </a:r>
          </a:p>
          <a:p>
            <a:endParaRPr lang="en-GB"/>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a:t>Social Constructivism </a:t>
            </a:r>
            <a:r>
              <a:rPr lang="en-GB">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a:t>Jerome Bruner 1915 – 2016</a:t>
            </a:r>
            <a:br>
              <a:rPr lang="en-US"/>
            </a:br>
            <a:r>
              <a:rPr lang="en-US"/>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sz="2600"/>
              <a:t>identified three broad modes of learning: enactive (actions), iconic (pictures) and symbolic (words and numbers). </a:t>
            </a:r>
          </a:p>
          <a:p>
            <a:r>
              <a:rPr lang="en-GB" sz="2600"/>
              <a:t>stressed the importance of adult intervention to support or </a:t>
            </a:r>
            <a:r>
              <a:rPr lang="en-GB" sz="2600" b="1"/>
              <a:t>‘scaffold</a:t>
            </a:r>
            <a:r>
              <a:rPr lang="en-GB" sz="2600"/>
              <a:t>’ learning and enable a child to make progress </a:t>
            </a:r>
          </a:p>
          <a:p>
            <a:r>
              <a:rPr lang="en-GB" sz="2600"/>
              <a:t>Bruner proposed / introduced the idea of a </a:t>
            </a:r>
            <a:r>
              <a:rPr lang="en-GB" sz="2600" b="1"/>
              <a:t>‘spiral curriculum’, </a:t>
            </a:r>
            <a:r>
              <a:rPr lang="en-GB" sz="2600"/>
              <a:t>wherein a topic can be re-introduced at a more complex level as thinking skills develop </a:t>
            </a:r>
          </a:p>
          <a:p>
            <a:endParaRPr lang="en-US"/>
          </a:p>
        </p:txBody>
      </p:sp>
    </p:spTree>
    <p:extLst>
      <p:ext uri="{BB962C8B-B14F-4D97-AF65-F5344CB8AC3E}">
        <p14:creationId xmlns:p14="http://schemas.microsoft.com/office/powerpoint/2010/main" val="41987988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a:xfrm>
            <a:off x="457200" y="274638"/>
            <a:ext cx="3898776" cy="1143000"/>
          </a:xfrm>
        </p:spPr>
        <p:txBody>
          <a:bodyPr/>
          <a:lstStyle/>
          <a:p>
            <a:r>
              <a:rPr lang="en-US" err="1"/>
              <a:t>Behaviourism</a:t>
            </a:r>
            <a:endParaRPr lang="en-US"/>
          </a:p>
        </p:txBody>
      </p:sp>
      <p:sp>
        <p:nvSpPr>
          <p:cNvPr id="5" name="Title 1">
            <a:extLst>
              <a:ext uri="{FF2B5EF4-FFF2-40B4-BE49-F238E27FC236}">
                <a16:creationId xmlns:a16="http://schemas.microsoft.com/office/drawing/2014/main" id="{EF4E06DF-A260-D442-B0EB-69E3E47C5E8E}"/>
              </a:ext>
            </a:extLst>
          </p:cNvPr>
          <p:cNvSpPr txBox="1">
            <a:spLocks/>
          </p:cNvSpPr>
          <p:nvPr/>
        </p:nvSpPr>
        <p:spPr bwMode="auto">
          <a:xfrm>
            <a:off x="282352" y="1988840"/>
            <a:ext cx="814724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a:t>Constructivism</a:t>
            </a:r>
            <a:r>
              <a:rPr lang="en-US" sz="2400"/>
              <a:t> - </a:t>
            </a:r>
            <a:r>
              <a:rPr lang="en-GB" sz="2400"/>
              <a:t>Learning is a result of the child’s exploration of and interaction with the environment but importantly that learning is the result of </a:t>
            </a:r>
            <a:r>
              <a:rPr lang="en-GB" sz="2400" b="1"/>
              <a:t>internal processes </a:t>
            </a:r>
            <a:r>
              <a:rPr lang="en-GB" sz="2400"/>
              <a:t>rather than </a:t>
            </a:r>
            <a:r>
              <a:rPr lang="en-GB" sz="2400" u="sng"/>
              <a:t>external stimuli.</a:t>
            </a:r>
          </a:p>
        </p:txBody>
      </p:sp>
      <p:sp>
        <p:nvSpPr>
          <p:cNvPr id="7" name="Title 1">
            <a:extLst>
              <a:ext uri="{FF2B5EF4-FFF2-40B4-BE49-F238E27FC236}">
                <a16:creationId xmlns:a16="http://schemas.microsoft.com/office/drawing/2014/main" id="{0DF2A9A0-9450-AC45-9DD1-046CFE31C77D}"/>
              </a:ext>
            </a:extLst>
          </p:cNvPr>
          <p:cNvSpPr txBox="1">
            <a:spLocks/>
          </p:cNvSpPr>
          <p:nvPr/>
        </p:nvSpPr>
        <p:spPr bwMode="auto">
          <a:xfrm>
            <a:off x="179512" y="4221088"/>
            <a:ext cx="878497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sz="3800"/>
              <a:t>Social constructivism </a:t>
            </a:r>
            <a:r>
              <a:rPr lang="en-US" sz="2400"/>
              <a:t>- </a:t>
            </a:r>
            <a:r>
              <a:rPr lang="en-GB" sz="2400"/>
              <a:t>All cognitive functions originate in </a:t>
            </a:r>
            <a:r>
              <a:rPr lang="en-GB" sz="2400" b="1"/>
              <a:t>social interaction </a:t>
            </a:r>
            <a:r>
              <a:rPr lang="en-GB" sz="2400"/>
              <a:t>and are then internalised on an individual level. </a:t>
            </a:r>
          </a:p>
          <a:p>
            <a:pPr eaLnBrk="1" hangingPunct="1"/>
            <a:r>
              <a:rPr lang="en-US"/>
              <a:t> </a:t>
            </a:r>
          </a:p>
        </p:txBody>
      </p:sp>
    </p:spTree>
    <p:extLst>
      <p:ext uri="{BB962C8B-B14F-4D97-AF65-F5344CB8AC3E}">
        <p14:creationId xmlns:p14="http://schemas.microsoft.com/office/powerpoint/2010/main" val="1935126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a:t>Consider … </a:t>
            </a:r>
            <a:br>
              <a:rPr lang="en-US" sz="3700"/>
            </a:br>
            <a:endParaRPr lang="en-US" sz="3700"/>
          </a:p>
        </p:txBody>
      </p:sp>
      <p:pic>
        <p:nvPicPr>
          <p:cNvPr id="4" name="Picture 3">
            <a:extLst>
              <a:ext uri="{FF2B5EF4-FFF2-40B4-BE49-F238E27FC236}">
                <a16:creationId xmlns:a16="http://schemas.microsoft.com/office/drawing/2014/main" id="{A474CF6B-70F0-E74F-96B6-866E045368B1}"/>
              </a:ext>
            </a:extLst>
          </p:cNvPr>
          <p:cNvPicPr>
            <a:picLocks noChangeAspect="1"/>
          </p:cNvPicPr>
          <p:nvPr/>
        </p:nvPicPr>
        <p:blipFill rotWithShape="1">
          <a:blip r:embed="rId3"/>
          <a:srcRect l="24036" r="21798" b="-2"/>
          <a:stretch/>
        </p:blipFill>
        <p:spPr>
          <a:xfrm>
            <a:off x="457200" y="1600201"/>
            <a:ext cx="4038600" cy="3989040"/>
          </a:xfrm>
          <a:prstGeom prst="rect">
            <a:avLst/>
          </a:prstGeom>
          <a:noFill/>
        </p:spPr>
      </p:pic>
      <p:sp>
        <p:nvSpPr>
          <p:cNvPr id="5" name="Content Placeholder 4">
            <a:extLst>
              <a:ext uri="{FF2B5EF4-FFF2-40B4-BE49-F238E27FC236}">
                <a16:creationId xmlns:a16="http://schemas.microsoft.com/office/drawing/2014/main" id="{88521EBF-AEB0-4F0A-8EDB-3F687EEA1A8C}"/>
              </a:ext>
            </a:extLst>
          </p:cNvPr>
          <p:cNvSpPr>
            <a:spLocks noGrp="1"/>
          </p:cNvSpPr>
          <p:nvPr>
            <p:ph sz="half" idx="2"/>
          </p:nvPr>
        </p:nvSpPr>
        <p:spPr>
          <a:xfrm>
            <a:off x="4648200" y="1600201"/>
            <a:ext cx="4038600" cy="3989040"/>
          </a:xfrm>
        </p:spPr>
        <p:txBody>
          <a:bodyPr wrap="square" anchor="t">
            <a:normAutofit/>
          </a:bodyPr>
          <a:lstStyle/>
          <a:p>
            <a:r>
              <a:rPr lang="en-US"/>
              <a:t>By playing : either via child led or adult led – what physical skills are being developed?</a:t>
            </a:r>
          </a:p>
          <a:p>
            <a:pPr marL="0" indent="0">
              <a:buNone/>
            </a:pPr>
            <a:endParaRPr lang="en-US"/>
          </a:p>
          <a:p>
            <a:r>
              <a:rPr lang="en-US"/>
              <a:t>Other attributes / skills / characteristics present?  </a:t>
            </a:r>
          </a:p>
        </p:txBody>
      </p:sp>
    </p:spTree>
    <p:extLst>
      <p:ext uri="{BB962C8B-B14F-4D97-AF65-F5344CB8AC3E}">
        <p14:creationId xmlns:p14="http://schemas.microsoft.com/office/powerpoint/2010/main" val="1507769442"/>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61</Slides>
  <Notes>51</Notes>
  <HiddenSlides>0</HiddenSlide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Theme2</vt:lpstr>
      <vt:lpstr>Ail ymweld / Recap </vt:lpstr>
      <vt:lpstr>Dysgu Sylfaen / Foundation Learning</vt:lpstr>
      <vt:lpstr>Dylanwad Damcanieithwyr Influences from Theorists</vt:lpstr>
      <vt:lpstr>Students present findings about   Ed. Theorists </vt:lpstr>
      <vt:lpstr>BMPE 5005  Foundations of High Quality Physical and Outdoor Learning Dysgu Trwy Chwarae Play Pedagogy </vt:lpstr>
      <vt:lpstr> How has play changed in our lives?</vt:lpstr>
      <vt:lpstr> Foundation Learning – 2022 a play based curriculum</vt:lpstr>
      <vt:lpstr>PowerPoint Presentation</vt:lpstr>
      <vt:lpstr>PowerPoint Presentation</vt:lpstr>
      <vt:lpstr>PowerPoint Presentation</vt:lpstr>
      <vt:lpstr>Sport England consensus statement </vt:lpstr>
      <vt:lpstr>1-Physical Literacy in the early years  </vt:lpstr>
      <vt:lpstr>Philosophical perspective…</vt:lpstr>
      <vt:lpstr>Amgylcheddau sy’n galluogi Enabling environments</vt:lpstr>
      <vt:lpstr>PowerPoint Presentation</vt:lpstr>
      <vt:lpstr>   Pwysigrwydd chwarae yn natblygiad plant   The role of play in  child development</vt:lpstr>
      <vt:lpstr>PowerPoint Presentation</vt:lpstr>
      <vt:lpstr>Sensory &amp; Motor Components Influence Learning</vt:lpstr>
      <vt:lpstr>Perception of Movement-  Vestibular System</vt:lpstr>
      <vt:lpstr>Fine Motor Control </vt:lpstr>
      <vt:lpstr>Visual Skills and Language Processing </vt:lpstr>
      <vt:lpstr>PowerPoint Presentation</vt:lpstr>
      <vt:lpstr>Is playing a form of learning for children in the early years?</vt:lpstr>
      <vt:lpstr>Moving lays the foundations for learning</vt:lpstr>
      <vt:lpstr>Evidence from Neuroscience</vt:lpstr>
      <vt:lpstr>Early childhood also lays the foundations physical activity</vt:lpstr>
      <vt:lpstr>Proficiency barrier</vt:lpstr>
      <vt:lpstr>PowerPoint Presentation</vt:lpstr>
      <vt:lpstr>Motor Competence influencing Physical Activity and Health Trajectories of Children</vt:lpstr>
      <vt:lpstr>PowerPoint Presentation</vt:lpstr>
      <vt:lpstr>Foundational skills for a lifetime of physical activity</vt:lpstr>
      <vt:lpstr>Physical literacy and the outdoors</vt:lpstr>
      <vt:lpstr>Affordances</vt:lpstr>
      <vt:lpstr>The theory of affordances </vt:lpstr>
      <vt:lpstr>Let’s go back outside … </vt:lpstr>
      <vt:lpstr>Social constructivism </vt:lpstr>
      <vt:lpstr>How does this relate to physical literacy?</vt:lpstr>
      <vt:lpstr>Nodweddion Chwarae. Indicators of Play</vt:lpstr>
      <vt:lpstr>Play and engagement in learning</vt:lpstr>
      <vt:lpstr> Practical Option A </vt:lpstr>
      <vt:lpstr>Practical Option B</vt:lpstr>
      <vt:lpstr>Practical Option C</vt:lpstr>
      <vt:lpstr>PowerPoint Presentation</vt:lpstr>
      <vt:lpstr>PowerPoint Presentation</vt:lpstr>
      <vt:lpstr>Chwarae – i beth? / Play – so what?</vt:lpstr>
      <vt:lpstr>My definition for play is …</vt:lpstr>
      <vt:lpstr>Prif bwyntiau / Main points</vt:lpstr>
      <vt:lpstr>Play Pedagogy</vt:lpstr>
      <vt:lpstr>Beth ydy chwarae? What is play?</vt:lpstr>
      <vt:lpstr>Task for next week</vt:lpstr>
      <vt:lpstr>Sut i ni’n dysgu? / How do we learn?</vt:lpstr>
      <vt:lpstr>  Agweddau sylfaenol o sensori a motor sy’n dylanwadu ar ddysgu.    Basic sensory &amp; motor components that  influence learning.</vt:lpstr>
      <vt:lpstr>Sut i ni’n dysgu? / How do we learn?</vt:lpstr>
      <vt:lpstr>Whilst we’ll be there consider Ystyriwch pan fyddwn yna</vt:lpstr>
      <vt:lpstr>Consider / Ystyriwch </vt:lpstr>
      <vt:lpstr>Design some learning!</vt:lpstr>
      <vt:lpstr>Bruner’s theory of Cognitive Development  </vt:lpstr>
      <vt:lpstr>PowerPoint Presentation</vt:lpstr>
      <vt:lpstr>Jerome Bruner 1915 – 2016 Constructivism</vt:lpstr>
      <vt:lpstr>Behaviourism</vt:lpstr>
      <vt:lpstr>Consider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revision>2</cp:revision>
  <cp:lastPrinted>2024-10-07T17:21:01Z</cp:lastPrinted>
  <dcterms:created xsi:type="dcterms:W3CDTF">2020-10-05T18:51:09Z</dcterms:created>
  <dcterms:modified xsi:type="dcterms:W3CDTF">2025-11-11T14:00:49Z</dcterms:modified>
</cp:coreProperties>
</file>