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96" r:id="rId3"/>
    <p:sldId id="297" r:id="rId4"/>
    <p:sldId id="257" r:id="rId5"/>
    <p:sldId id="298" r:id="rId6"/>
    <p:sldId id="280" r:id="rId7"/>
    <p:sldId id="299" r:id="rId8"/>
    <p:sldId id="300" r:id="rId9"/>
    <p:sldId id="302" r:id="rId10"/>
    <p:sldId id="303" r:id="rId11"/>
    <p:sldId id="304" r:id="rId12"/>
    <p:sldId id="305" r:id="rId13"/>
    <p:sldId id="306" r:id="rId14"/>
    <p:sldId id="259" r:id="rId15"/>
    <p:sldId id="307" r:id="rId16"/>
    <p:sldId id="264" r:id="rId17"/>
    <p:sldId id="265" r:id="rId18"/>
    <p:sldId id="267" r:id="rId19"/>
    <p:sldId id="268" r:id="rId20"/>
    <p:sldId id="269" r:id="rId21"/>
    <p:sldId id="270" r:id="rId22"/>
    <p:sldId id="271" r:id="rId23"/>
    <p:sldId id="273" r:id="rId24"/>
    <p:sldId id="275"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66" autoAdjust="0"/>
    <p:restoredTop sz="93372" autoAdjust="0"/>
  </p:normalViewPr>
  <p:slideViewPr>
    <p:cSldViewPr>
      <p:cViewPr varScale="1">
        <p:scale>
          <a:sx n="106" d="100"/>
          <a:sy n="106" d="100"/>
        </p:scale>
        <p:origin x="1644"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12/02/2023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12/02/2023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12/02/2023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12/02/2023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12/02/2023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4</a:t>
            </a:r>
          </a:p>
          <a:p>
            <a:pPr eaLnBrk="1" hangingPunct="1"/>
            <a:r>
              <a:rPr lang="en-GB" altLang="en-US" dirty="0">
                <a:solidFill>
                  <a:schemeClr val="accent2"/>
                </a:solidFill>
              </a:rPr>
              <a:t>Integrated Marketing Communications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0F60B-88A5-447C-A093-24E05FEF2224}"/>
              </a:ext>
            </a:extLst>
          </p:cNvPr>
          <p:cNvSpPr>
            <a:spLocks noGrp="1"/>
          </p:cNvSpPr>
          <p:nvPr>
            <p:ph type="title"/>
          </p:nvPr>
        </p:nvSpPr>
        <p:spPr>
          <a:xfrm>
            <a:off x="457200" y="274638"/>
            <a:ext cx="8229600" cy="1143000"/>
          </a:xfrm>
        </p:spPr>
        <p:txBody>
          <a:bodyPr wrap="square" anchor="ctr">
            <a:normAutofit/>
          </a:bodyPr>
          <a:lstStyle/>
          <a:p>
            <a:r>
              <a:rPr lang="en-GB" b="1" dirty="0"/>
              <a:t>The Aim This Week </a:t>
            </a:r>
          </a:p>
        </p:txBody>
      </p:sp>
      <p:pic>
        <p:nvPicPr>
          <p:cNvPr id="6146" name="Picture 2" descr="Adoption in Merseyside (AiM) - First4Adoption">
            <a:extLst>
              <a:ext uri="{FF2B5EF4-FFF2-40B4-BE49-F238E27FC236}">
                <a16:creationId xmlns:a16="http://schemas.microsoft.com/office/drawing/2014/main" id="{2C1E84C8-D839-4DD3-81FA-9C6791D3C62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81980" y="1600201"/>
            <a:ext cx="3989040" cy="3989040"/>
          </a:xfrm>
          <a:prstGeom prst="rect">
            <a:avLst/>
          </a:prstGeom>
          <a:solidFill>
            <a:srgbClr val="FFFFFF"/>
          </a:solidFill>
        </p:spPr>
      </p:pic>
      <p:sp>
        <p:nvSpPr>
          <p:cNvPr id="11" name="Content Placeholder 3">
            <a:extLst>
              <a:ext uri="{FF2B5EF4-FFF2-40B4-BE49-F238E27FC236}">
                <a16:creationId xmlns:a16="http://schemas.microsoft.com/office/drawing/2014/main" id="{EA663322-FFF9-4F84-BE47-256B47239F53}"/>
              </a:ext>
            </a:extLst>
          </p:cNvPr>
          <p:cNvSpPr>
            <a:spLocks noGrp="1"/>
          </p:cNvSpPr>
          <p:nvPr>
            <p:ph sz="half" idx="2"/>
          </p:nvPr>
        </p:nvSpPr>
        <p:spPr>
          <a:xfrm>
            <a:off x="4648200" y="1124744"/>
            <a:ext cx="4172272" cy="4464497"/>
          </a:xfrm>
        </p:spPr>
        <p:txBody>
          <a:bodyPr wrap="square" anchor="t">
            <a:normAutofit/>
          </a:bodyPr>
          <a:lstStyle/>
          <a:p>
            <a:pPr marL="0" indent="0">
              <a:lnSpc>
                <a:spcPct val="90000"/>
              </a:lnSpc>
              <a:buNone/>
            </a:pPr>
            <a:r>
              <a:rPr lang="en-GB" sz="2400" dirty="0"/>
              <a:t>- To understand Integrated Marketing Communications and its Purpose</a:t>
            </a:r>
            <a:br>
              <a:rPr lang="en-GB" sz="2400" dirty="0"/>
            </a:br>
            <a:endParaRPr lang="en-GB" sz="2400" dirty="0"/>
          </a:p>
          <a:p>
            <a:pPr marL="0" indent="0">
              <a:lnSpc>
                <a:spcPct val="90000"/>
              </a:lnSpc>
              <a:buNone/>
            </a:pPr>
            <a:r>
              <a:rPr lang="en-GB" sz="2400" dirty="0"/>
              <a:t>- To understand Information Management Systems and how it is used to make strategic decisions</a:t>
            </a:r>
            <a:br>
              <a:rPr lang="en-GB" sz="2400" dirty="0"/>
            </a:br>
            <a:endParaRPr lang="en-GB" sz="2400" dirty="0"/>
          </a:p>
          <a:p>
            <a:pPr marL="0" indent="0">
              <a:lnSpc>
                <a:spcPct val="90000"/>
              </a:lnSpc>
              <a:buNone/>
            </a:pPr>
            <a:r>
              <a:rPr lang="en-GB" sz="2400" dirty="0"/>
              <a:t>- To Discuss Blogging – Planning the Business Message </a:t>
            </a:r>
          </a:p>
          <a:p>
            <a:pPr>
              <a:lnSpc>
                <a:spcPct val="90000"/>
              </a:lnSpc>
            </a:pPr>
            <a:endParaRPr lang="en-US" sz="2400" dirty="0"/>
          </a:p>
        </p:txBody>
      </p:sp>
      <p:sp>
        <p:nvSpPr>
          <p:cNvPr id="4" name="Date Placeholder 3">
            <a:extLst>
              <a:ext uri="{FF2B5EF4-FFF2-40B4-BE49-F238E27FC236}">
                <a16:creationId xmlns:a16="http://schemas.microsoft.com/office/drawing/2014/main" id="{0CD2BD31-969C-4FBE-AF6C-EAB37E23EDD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12/02/2023</a:t>
            </a:fld>
            <a:endParaRPr lang="en-GB" altLang="en-US" sz="900"/>
          </a:p>
        </p:txBody>
      </p:sp>
      <p:sp>
        <p:nvSpPr>
          <p:cNvPr id="5" name="Slide Number Placeholder 4">
            <a:extLst>
              <a:ext uri="{FF2B5EF4-FFF2-40B4-BE49-F238E27FC236}">
                <a16:creationId xmlns:a16="http://schemas.microsoft.com/office/drawing/2014/main" id="{3095DCCB-0ED1-4F12-8ED7-819D35683D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313925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FE04A-CD98-4F9A-ADD1-399F15320389}"/>
              </a:ext>
            </a:extLst>
          </p:cNvPr>
          <p:cNvSpPr>
            <a:spLocks noGrp="1"/>
          </p:cNvSpPr>
          <p:nvPr>
            <p:ph type="title"/>
          </p:nvPr>
        </p:nvSpPr>
        <p:spPr>
          <a:xfrm>
            <a:off x="457200" y="274638"/>
            <a:ext cx="8229600" cy="1143000"/>
          </a:xfrm>
        </p:spPr>
        <p:txBody>
          <a:bodyPr wrap="square" anchor="ctr">
            <a:normAutofit/>
          </a:bodyPr>
          <a:lstStyle/>
          <a:p>
            <a:r>
              <a:rPr lang="en-GB" dirty="0"/>
              <a:t>Marketing Communications Mix </a:t>
            </a:r>
          </a:p>
        </p:txBody>
      </p:sp>
      <p:pic>
        <p:nvPicPr>
          <p:cNvPr id="1026" name="Picture 2" descr="Image result for marketing communication">
            <a:extLst>
              <a:ext uri="{FF2B5EF4-FFF2-40B4-BE49-F238E27FC236}">
                <a16:creationId xmlns:a16="http://schemas.microsoft.com/office/drawing/2014/main" id="{62831083-8BEF-471D-849E-A4F32797FA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93963" y="1600201"/>
            <a:ext cx="5556073" cy="3917032"/>
          </a:xfrm>
          <a:prstGeom prst="rect">
            <a:avLst/>
          </a:prstGeom>
          <a:solidFill>
            <a:srgbClr val="FFFFFF"/>
          </a:solidFill>
        </p:spPr>
      </p:pic>
      <p:sp>
        <p:nvSpPr>
          <p:cNvPr id="71" name="Date Placeholder 3">
            <a:extLst>
              <a:ext uri="{FF2B5EF4-FFF2-40B4-BE49-F238E27FC236}">
                <a16:creationId xmlns:a16="http://schemas.microsoft.com/office/drawing/2014/main" id="{40E86DBF-8D93-457B-9DB0-6C291684C3EE}"/>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smtClean="0"/>
              <a:pPr>
                <a:spcAft>
                  <a:spcPts val="600"/>
                </a:spcAft>
                <a:defRPr/>
              </a:pPr>
              <a:t>12/02/2023</a:t>
            </a:fld>
            <a:endParaRPr lang="en-GB" altLang="en-US"/>
          </a:p>
        </p:txBody>
      </p:sp>
      <p:sp>
        <p:nvSpPr>
          <p:cNvPr id="4" name="Slide Number Placeholder 3">
            <a:extLst>
              <a:ext uri="{FF2B5EF4-FFF2-40B4-BE49-F238E27FC236}">
                <a16:creationId xmlns:a16="http://schemas.microsoft.com/office/drawing/2014/main" id="{9A54666D-B7DC-496C-B137-DB569B7884C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FBB61739-B8FC-4D69-AE74-17AE3919BECB}"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497941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Purpose of Communication </a:t>
            </a:r>
          </a:p>
        </p:txBody>
      </p:sp>
      <p:sp>
        <p:nvSpPr>
          <p:cNvPr id="3" name="Content Placeholder 2"/>
          <p:cNvSpPr>
            <a:spLocks noGrp="1"/>
          </p:cNvSpPr>
          <p:nvPr>
            <p:ph idx="1"/>
          </p:nvPr>
        </p:nvSpPr>
        <p:spPr/>
        <p:txBody>
          <a:bodyPr/>
          <a:lstStyle/>
          <a:p>
            <a:pPr marL="0" indent="0">
              <a:buNone/>
            </a:pPr>
            <a:r>
              <a:rPr lang="en-GB" dirty="0"/>
              <a:t>In Marketing you can communicate with others for the following reasons:</a:t>
            </a:r>
          </a:p>
          <a:p>
            <a:r>
              <a:rPr lang="en-GB" b="1" dirty="0"/>
              <a:t>To inform or persuade</a:t>
            </a:r>
          </a:p>
          <a:p>
            <a:r>
              <a:rPr lang="en-GB" b="1" dirty="0"/>
              <a:t>To obtain a decision or request action</a:t>
            </a:r>
          </a:p>
          <a:p>
            <a:r>
              <a:rPr lang="en-GB" b="1" dirty="0"/>
              <a:t>To get something done</a:t>
            </a:r>
          </a:p>
          <a:p>
            <a:r>
              <a:rPr lang="en-GB" b="1" dirty="0"/>
              <a:t>To maintain relationships or respond to a previous </a:t>
            </a:r>
            <a:r>
              <a:rPr lang="en-GB" b="1" dirty="0" err="1"/>
              <a:t>communicaton</a:t>
            </a:r>
            <a:endParaRPr lang="en-GB" b="1" dirty="0"/>
          </a:p>
        </p:txBody>
      </p:sp>
    </p:spTree>
    <p:extLst>
      <p:ext uri="{BB962C8B-B14F-4D97-AF65-F5344CB8AC3E}">
        <p14:creationId xmlns:p14="http://schemas.microsoft.com/office/powerpoint/2010/main" val="2939160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318D8-C020-4F6E-A891-4198D3900A07}"/>
              </a:ext>
            </a:extLst>
          </p:cNvPr>
          <p:cNvSpPr>
            <a:spLocks noGrp="1"/>
          </p:cNvSpPr>
          <p:nvPr>
            <p:ph type="title"/>
          </p:nvPr>
        </p:nvSpPr>
        <p:spPr>
          <a:xfrm>
            <a:off x="457200" y="274638"/>
            <a:ext cx="8229600" cy="1143000"/>
          </a:xfrm>
        </p:spPr>
        <p:txBody>
          <a:bodyPr wrap="square" anchor="ctr">
            <a:normAutofit/>
          </a:bodyPr>
          <a:lstStyle/>
          <a:p>
            <a:r>
              <a:rPr lang="en-GB" dirty="0"/>
              <a:t>The Purpose of Communication </a:t>
            </a:r>
          </a:p>
        </p:txBody>
      </p:sp>
      <p:sp>
        <p:nvSpPr>
          <p:cNvPr id="71" name="Content Placeholder 3">
            <a:extLst>
              <a:ext uri="{FF2B5EF4-FFF2-40B4-BE49-F238E27FC236}">
                <a16:creationId xmlns:a16="http://schemas.microsoft.com/office/drawing/2014/main" id="{3BD51157-A6E5-4234-8D39-6ED52517B670}"/>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dirty="0"/>
              <a:t>The pressure of modern-day living means that when you communicate in business it be clear, accurate and efficient so that time, effort and money are not wasted </a:t>
            </a:r>
          </a:p>
          <a:p>
            <a:pPr marL="0" indent="0">
              <a:buNone/>
            </a:pPr>
            <a:endParaRPr lang="en-US" dirty="0"/>
          </a:p>
        </p:txBody>
      </p:sp>
      <p:pic>
        <p:nvPicPr>
          <p:cNvPr id="2050" name="Picture 2" descr="Image result for clear marketing communications">
            <a:extLst>
              <a:ext uri="{FF2B5EF4-FFF2-40B4-BE49-F238E27FC236}">
                <a16:creationId xmlns:a16="http://schemas.microsoft.com/office/drawing/2014/main" id="{B1342BFE-63C9-44CA-9041-63D6238C02CD}"/>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4884" r="15513" b="3"/>
          <a:stretch/>
        </p:blipFill>
        <p:spPr bwMode="auto">
          <a:xfrm>
            <a:off x="4648200" y="1600201"/>
            <a:ext cx="4038600" cy="398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17ED6B8E-44EC-4112-A3AE-D7CFF40246A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12/02/2023</a:t>
            </a:fld>
            <a:endParaRPr lang="en-GB" altLang="en-US" sz="900"/>
          </a:p>
        </p:txBody>
      </p:sp>
      <p:sp>
        <p:nvSpPr>
          <p:cNvPr id="5" name="Slide Number Placeholder 4">
            <a:extLst>
              <a:ext uri="{FF2B5EF4-FFF2-40B4-BE49-F238E27FC236}">
                <a16:creationId xmlns:a16="http://schemas.microsoft.com/office/drawing/2014/main" id="{AE482136-5424-43F6-BFF9-A85535312FD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265732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23946-B707-41A2-93BC-274B09505EC1}"/>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dirty="0"/>
              <a:t>The Communication Chain</a:t>
            </a:r>
          </a:p>
        </p:txBody>
      </p:sp>
      <p:sp>
        <p:nvSpPr>
          <p:cNvPr id="14" name="Content Placeholder 3">
            <a:extLst>
              <a:ext uri="{FF2B5EF4-FFF2-40B4-BE49-F238E27FC236}">
                <a16:creationId xmlns:a16="http://schemas.microsoft.com/office/drawing/2014/main" id="{A864D160-3C2B-4F1D-9F2F-A43AC64F237A}"/>
              </a:ext>
            </a:extLst>
          </p:cNvPr>
          <p:cNvSpPr>
            <a:spLocks noGrp="1"/>
          </p:cNvSpPr>
          <p:nvPr>
            <p:ph sz="half" idx="2"/>
          </p:nvPr>
        </p:nvSpPr>
        <p:spPr>
          <a:xfrm>
            <a:off x="107505" y="1219133"/>
            <a:ext cx="2592287" cy="4442116"/>
          </a:xfrm>
        </p:spPr>
        <p:txBody>
          <a:bodyPr/>
          <a:lstStyle/>
          <a:p>
            <a:r>
              <a:rPr lang="en-US" sz="1800" dirty="0"/>
              <a:t>The Sender has the need to communicate</a:t>
            </a:r>
          </a:p>
          <a:p>
            <a:r>
              <a:rPr lang="en-US" sz="1800" dirty="0"/>
              <a:t>The need is translated into a message (Encoding)</a:t>
            </a:r>
          </a:p>
          <a:p>
            <a:r>
              <a:rPr lang="en-US" sz="1800" dirty="0"/>
              <a:t>The message is transmitted </a:t>
            </a:r>
          </a:p>
          <a:p>
            <a:r>
              <a:rPr lang="en-US" sz="1800" dirty="0"/>
              <a:t>The receiver gets the message (decoding)</a:t>
            </a:r>
          </a:p>
          <a:p>
            <a:r>
              <a:rPr lang="en-US" sz="1800" dirty="0"/>
              <a:t>The receiver interprets the message and provides feedback </a:t>
            </a:r>
          </a:p>
        </p:txBody>
      </p:sp>
      <p:sp>
        <p:nvSpPr>
          <p:cNvPr id="7" name="TextBox 6">
            <a:extLst>
              <a:ext uri="{FF2B5EF4-FFF2-40B4-BE49-F238E27FC236}">
                <a16:creationId xmlns:a16="http://schemas.microsoft.com/office/drawing/2014/main" id="{8A8AE8D1-D546-4899-B4E1-FA2DE359A394}"/>
              </a:ext>
            </a:extLst>
          </p:cNvPr>
          <p:cNvSpPr txBox="1"/>
          <p:nvPr/>
        </p:nvSpPr>
        <p:spPr bwMode="auto">
          <a:xfrm>
            <a:off x="2843808" y="1219132"/>
            <a:ext cx="6055167" cy="938232"/>
          </a:xfrm>
          <a:prstGeom prst="rect">
            <a:avLst/>
          </a:prstGeom>
          <a:noFill/>
          <a:ln>
            <a:noFill/>
          </a:ln>
        </p:spPr>
        <p:txBody>
          <a:bodyPr vert="horz" wrap="square" lIns="91440" tIns="45720" rIns="91440" bIns="45720" numCol="1" rtlCol="0" anchor="b" anchorCtr="0" compatLnSpc="1">
            <a:prstTxWarp prst="textNoShape">
              <a:avLst/>
            </a:prstTxWarp>
            <a:normAutofit/>
          </a:bodyPr>
          <a:lstStyle/>
          <a:p>
            <a:pPr>
              <a:lnSpc>
                <a:spcPct val="90000"/>
              </a:lnSpc>
              <a:spcBef>
                <a:spcPct val="20000"/>
              </a:spcBef>
            </a:pPr>
            <a:r>
              <a:rPr lang="en-US" b="1" kern="1200" dirty="0">
                <a:latin typeface="+mn-lt"/>
                <a:ea typeface="+mn-ea"/>
                <a:cs typeface="+mn-cs"/>
              </a:rPr>
              <a:t>Claude Shannon and </a:t>
            </a:r>
            <a:r>
              <a:rPr lang="en-US" b="1" kern="1200" dirty="0" err="1">
                <a:latin typeface="+mn-lt"/>
                <a:ea typeface="+mn-ea"/>
                <a:cs typeface="+mn-cs"/>
              </a:rPr>
              <a:t>Waren</a:t>
            </a:r>
            <a:r>
              <a:rPr lang="en-US" b="1" kern="1200" dirty="0">
                <a:latin typeface="+mn-lt"/>
                <a:ea typeface="+mn-ea"/>
                <a:cs typeface="+mn-cs"/>
              </a:rPr>
              <a:t> Weaver's macro model is a model used to represent the standard steps of any form of effective communication</a:t>
            </a:r>
          </a:p>
        </p:txBody>
      </p:sp>
      <p:pic>
        <p:nvPicPr>
          <p:cNvPr id="6" name="Content Placeholder 3">
            <a:extLst>
              <a:ext uri="{FF2B5EF4-FFF2-40B4-BE49-F238E27FC236}">
                <a16:creationId xmlns:a16="http://schemas.microsoft.com/office/drawing/2014/main" id="{B2C62763-B636-4214-98EF-23B51C4BB477}"/>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2485864" y="2134984"/>
            <a:ext cx="6576563" cy="3238232"/>
          </a:xfrm>
          <a:noFill/>
        </p:spPr>
      </p:pic>
      <p:sp>
        <p:nvSpPr>
          <p:cNvPr id="4" name="Date Placeholder 3">
            <a:extLst>
              <a:ext uri="{FF2B5EF4-FFF2-40B4-BE49-F238E27FC236}">
                <a16:creationId xmlns:a16="http://schemas.microsoft.com/office/drawing/2014/main" id="{BF993CBD-7D65-4A13-9AAC-E7021BEBD078}"/>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12/02/2023</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A73597A2-1200-49A0-A375-5433D3DD32BE}"/>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6</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2437098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4AEE-5ED9-402E-83FF-CD3D45C7496D}"/>
              </a:ext>
            </a:extLst>
          </p:cNvPr>
          <p:cNvSpPr>
            <a:spLocks noGrp="1"/>
          </p:cNvSpPr>
          <p:nvPr>
            <p:ph type="title"/>
          </p:nvPr>
        </p:nvSpPr>
        <p:spPr>
          <a:xfrm>
            <a:off x="250825" y="-130307"/>
            <a:ext cx="8857679" cy="1143000"/>
          </a:xfrm>
        </p:spPr>
        <p:txBody>
          <a:bodyPr/>
          <a:lstStyle/>
          <a:p>
            <a:r>
              <a:rPr lang="en-GB" sz="4000" dirty="0"/>
              <a:t>Barriers to Successful Communication </a:t>
            </a:r>
          </a:p>
        </p:txBody>
      </p:sp>
      <p:sp>
        <p:nvSpPr>
          <p:cNvPr id="3" name="Content Placeholder 2">
            <a:extLst>
              <a:ext uri="{FF2B5EF4-FFF2-40B4-BE49-F238E27FC236}">
                <a16:creationId xmlns:a16="http://schemas.microsoft.com/office/drawing/2014/main" id="{EDE713E2-FC30-4506-9FC3-EDD20C95033B}"/>
              </a:ext>
            </a:extLst>
          </p:cNvPr>
          <p:cNvSpPr>
            <a:spLocks noGrp="1"/>
          </p:cNvSpPr>
          <p:nvPr>
            <p:ph idx="1"/>
          </p:nvPr>
        </p:nvSpPr>
        <p:spPr>
          <a:xfrm>
            <a:off x="150758" y="692696"/>
            <a:ext cx="8929686" cy="4968552"/>
          </a:xfrm>
        </p:spPr>
        <p:txBody>
          <a:bodyPr/>
          <a:lstStyle/>
          <a:p>
            <a:r>
              <a:rPr lang="en-GB" sz="2800" dirty="0"/>
              <a:t>Distortion</a:t>
            </a:r>
            <a:r>
              <a:rPr lang="en-GB" dirty="0"/>
              <a:t> – </a:t>
            </a:r>
            <a:r>
              <a:rPr lang="en-GB" sz="1800" dirty="0"/>
              <a:t>It is possible to lose the meaning of a message during the communications process. This can occur at the encoding stage as well as the decoding stage </a:t>
            </a:r>
            <a:endParaRPr lang="en-GB" dirty="0"/>
          </a:p>
          <a:p>
            <a:r>
              <a:rPr lang="en-GB" sz="2800" dirty="0"/>
              <a:t>Noise</a:t>
            </a:r>
          </a:p>
          <a:p>
            <a:pPr lvl="1"/>
            <a:r>
              <a:rPr lang="en-GB" sz="2400" u="sng" dirty="0"/>
              <a:t>Technical Noise </a:t>
            </a:r>
            <a:r>
              <a:rPr lang="en-GB" sz="1800" dirty="0"/>
              <a:t>– Technical noise can occur while the message is being transmitted. </a:t>
            </a:r>
            <a:r>
              <a:rPr lang="en-GB" sz="1800" dirty="0" err="1"/>
              <a:t>Eg</a:t>
            </a:r>
            <a:r>
              <a:rPr lang="en-GB" sz="1800" dirty="0"/>
              <a:t> through poor telephone connection </a:t>
            </a:r>
          </a:p>
          <a:p>
            <a:pPr lvl="1"/>
            <a:r>
              <a:rPr lang="en-GB" sz="2400" u="sng" dirty="0"/>
              <a:t>Physical Noise </a:t>
            </a:r>
            <a:r>
              <a:rPr lang="en-GB" sz="1800" dirty="0"/>
              <a:t>– This can occur while the message is being transmitted – e.g. people talking, traffic or noisy machinery </a:t>
            </a:r>
          </a:p>
          <a:p>
            <a:pPr lvl="1"/>
            <a:r>
              <a:rPr lang="en-GB" sz="2400" u="sng" dirty="0"/>
              <a:t>Social Noise</a:t>
            </a:r>
            <a:r>
              <a:rPr lang="en-GB" sz="1800" dirty="0"/>
              <a:t> – Social noise creates interference in the transmission at decoding stage. It is caused by prejudice against other people’s age, gender or social class. </a:t>
            </a:r>
            <a:r>
              <a:rPr lang="en-GB" sz="1800" dirty="0" err="1"/>
              <a:t>Eg</a:t>
            </a:r>
            <a:r>
              <a:rPr lang="en-GB" sz="1800" dirty="0"/>
              <a:t> young woman delivering a presentation on corporate funding to older business men</a:t>
            </a:r>
          </a:p>
          <a:p>
            <a:pPr lvl="1"/>
            <a:r>
              <a:rPr lang="en-GB" sz="2400" u="sng" dirty="0"/>
              <a:t>Psychological Noise – </a:t>
            </a:r>
            <a:r>
              <a:rPr lang="en-GB" sz="1800" dirty="0"/>
              <a:t>A person’s emotions or attitude could with the message transmission. E.g. Angry or hostile attitude</a:t>
            </a:r>
            <a:endParaRPr lang="en-GB" sz="2400" u="sng" dirty="0"/>
          </a:p>
        </p:txBody>
      </p:sp>
      <p:sp>
        <p:nvSpPr>
          <p:cNvPr id="4" name="Date Placeholder 3">
            <a:extLst>
              <a:ext uri="{FF2B5EF4-FFF2-40B4-BE49-F238E27FC236}">
                <a16:creationId xmlns:a16="http://schemas.microsoft.com/office/drawing/2014/main" id="{CFB13170-A0F6-4061-9F2E-A4CD56709E74}"/>
              </a:ext>
            </a:extLst>
          </p:cNvPr>
          <p:cNvSpPr>
            <a:spLocks noGrp="1"/>
          </p:cNvSpPr>
          <p:nvPr>
            <p:ph type="dt" sz="half" idx="10"/>
          </p:nvPr>
        </p:nvSpPr>
        <p:spPr/>
        <p:txBody>
          <a:bodyPr/>
          <a:lstStyle/>
          <a:p>
            <a:pPr>
              <a:defRPr/>
            </a:pPr>
            <a:fld id="{2303D31F-598B-47EE-BA37-93F097A3D676}" type="datetime1">
              <a:rPr lang="en-GB" altLang="en-US" smtClean="0"/>
              <a:pPr>
                <a:defRPr/>
              </a:pPr>
              <a:t>12/02/2023</a:t>
            </a:fld>
            <a:endParaRPr lang="en-GB" altLang="en-US"/>
          </a:p>
        </p:txBody>
      </p:sp>
      <p:sp>
        <p:nvSpPr>
          <p:cNvPr id="5" name="Slide Number Placeholder 4">
            <a:extLst>
              <a:ext uri="{FF2B5EF4-FFF2-40B4-BE49-F238E27FC236}">
                <a16:creationId xmlns:a16="http://schemas.microsoft.com/office/drawing/2014/main" id="{50251CBC-A120-4948-8C0D-D3EFC2402145}"/>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202361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F67DE-AF6A-4C43-9CC8-C296BC28D526}"/>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dirty="0"/>
              <a:t>Integrated Marketing Communications</a:t>
            </a:r>
          </a:p>
        </p:txBody>
      </p:sp>
      <p:pic>
        <p:nvPicPr>
          <p:cNvPr id="14" name="Content Placeholder 3">
            <a:extLst>
              <a:ext uri="{FF2B5EF4-FFF2-40B4-BE49-F238E27FC236}">
                <a16:creationId xmlns:a16="http://schemas.microsoft.com/office/drawing/2014/main" id="{1BF8638E-91D0-43E9-8D5B-A627529060D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700808"/>
            <a:ext cx="5489595" cy="2882037"/>
          </a:xfrm>
          <a:noFill/>
        </p:spPr>
      </p:pic>
      <p:sp>
        <p:nvSpPr>
          <p:cNvPr id="71" name="Content Placeholder 3">
            <a:extLst>
              <a:ext uri="{FF2B5EF4-FFF2-40B4-BE49-F238E27FC236}">
                <a16:creationId xmlns:a16="http://schemas.microsoft.com/office/drawing/2014/main" id="{03F958D6-C9A9-46A4-A437-DE256C4D526A}"/>
              </a:ext>
            </a:extLst>
          </p:cNvPr>
          <p:cNvSpPr>
            <a:spLocks noGrp="1"/>
          </p:cNvSpPr>
          <p:nvPr>
            <p:ph sz="half" idx="2"/>
          </p:nvPr>
        </p:nvSpPr>
        <p:spPr>
          <a:xfrm>
            <a:off x="4648200" y="1196752"/>
            <a:ext cx="4038600" cy="4392489"/>
          </a:xfrm>
        </p:spPr>
        <p:txBody>
          <a:bodyPr wrap="square" anchor="t">
            <a:normAutofit/>
          </a:bodyPr>
          <a:lstStyle/>
          <a:p>
            <a:pPr>
              <a:lnSpc>
                <a:spcPct val="90000"/>
              </a:lnSpc>
            </a:pPr>
            <a:r>
              <a:rPr lang="en-US" sz="1800" dirty="0"/>
              <a:t>Put Simply, Integrated Marketing Communications is about combining all the elements of the communications mix for the maximum communications impact.</a:t>
            </a:r>
            <a:br>
              <a:rPr lang="en-US" sz="1800" dirty="0"/>
            </a:br>
            <a:endParaRPr lang="en-US" sz="1800" dirty="0"/>
          </a:p>
          <a:p>
            <a:pPr>
              <a:lnSpc>
                <a:spcPct val="90000"/>
              </a:lnSpc>
            </a:pPr>
            <a:r>
              <a:rPr lang="en-US" sz="1800" dirty="0"/>
              <a:t>It is a new way of looking at the whole, where once we saw only parts such as advertising, public relations, sales promotions, purchasing, employee communications and so forth, to look at it the way the consumer sees it – as a flow of information from indistinguishable sources </a:t>
            </a:r>
          </a:p>
          <a:p>
            <a:pPr>
              <a:lnSpc>
                <a:spcPct val="90000"/>
              </a:lnSpc>
            </a:pPr>
            <a:endParaRPr lang="en-US" sz="1500" dirty="0"/>
          </a:p>
        </p:txBody>
      </p:sp>
      <p:sp>
        <p:nvSpPr>
          <p:cNvPr id="4" name="Date Placeholder 3">
            <a:extLst>
              <a:ext uri="{FF2B5EF4-FFF2-40B4-BE49-F238E27FC236}">
                <a16:creationId xmlns:a16="http://schemas.microsoft.com/office/drawing/2014/main" id="{5F536844-5910-4FCD-A5A3-CDE3C1E0D40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12/02/2023</a:t>
            </a:fld>
            <a:endParaRPr lang="en-GB" altLang="en-US" sz="900"/>
          </a:p>
        </p:txBody>
      </p:sp>
      <p:sp>
        <p:nvSpPr>
          <p:cNvPr id="5" name="Slide Number Placeholder 4">
            <a:extLst>
              <a:ext uri="{FF2B5EF4-FFF2-40B4-BE49-F238E27FC236}">
                <a16:creationId xmlns:a16="http://schemas.microsoft.com/office/drawing/2014/main" id="{9829224A-04E9-4970-8804-C68F9532968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388206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7343D-11FA-4644-832F-D2F646074807}"/>
              </a:ext>
            </a:extLst>
          </p:cNvPr>
          <p:cNvSpPr>
            <a:spLocks noGrp="1"/>
          </p:cNvSpPr>
          <p:nvPr>
            <p:ph type="title"/>
          </p:nvPr>
        </p:nvSpPr>
        <p:spPr>
          <a:xfrm>
            <a:off x="395536" y="2262"/>
            <a:ext cx="8229600" cy="1143000"/>
          </a:xfrm>
        </p:spPr>
        <p:txBody>
          <a:bodyPr/>
          <a:lstStyle/>
          <a:p>
            <a:r>
              <a:rPr lang="en-GB" dirty="0"/>
              <a:t>5 Key Feature of IMC</a:t>
            </a:r>
          </a:p>
        </p:txBody>
      </p:sp>
      <p:sp>
        <p:nvSpPr>
          <p:cNvPr id="3" name="Content Placeholder 2">
            <a:extLst>
              <a:ext uri="{FF2B5EF4-FFF2-40B4-BE49-F238E27FC236}">
                <a16:creationId xmlns:a16="http://schemas.microsoft.com/office/drawing/2014/main" id="{7ACA49CA-DDF9-4D28-AFF2-A954F7C32071}"/>
              </a:ext>
            </a:extLst>
          </p:cNvPr>
          <p:cNvSpPr>
            <a:spLocks noGrp="1"/>
          </p:cNvSpPr>
          <p:nvPr>
            <p:ph idx="1"/>
          </p:nvPr>
        </p:nvSpPr>
        <p:spPr>
          <a:xfrm>
            <a:off x="143508" y="1032421"/>
            <a:ext cx="8856984" cy="4752528"/>
          </a:xfrm>
        </p:spPr>
        <p:txBody>
          <a:bodyPr/>
          <a:lstStyle/>
          <a:p>
            <a:pPr marL="457200" indent="-457200">
              <a:buFont typeface="+mj-lt"/>
              <a:buAutoNum type="arabicPeriod"/>
            </a:pPr>
            <a:r>
              <a:rPr lang="en-GB" sz="2400" u="sng" dirty="0"/>
              <a:t>Affect Behaviour – </a:t>
            </a:r>
            <a:r>
              <a:rPr lang="en-GB" sz="1800" dirty="0"/>
              <a:t>The key focus of IMC is to affect the behaviour of the communications audience. This means that marketing communications must do more than just influence the brand awareness or enhance customer attitude towards the brand – E.g. McDonalds and their promotional campaigns</a:t>
            </a:r>
            <a:br>
              <a:rPr lang="en-GB" sz="1800" dirty="0"/>
            </a:br>
            <a:endParaRPr lang="en-GB" sz="1800" dirty="0"/>
          </a:p>
          <a:p>
            <a:pPr marL="457200" indent="-457200">
              <a:buFont typeface="+mj-lt"/>
              <a:buAutoNum type="arabicPeriod"/>
            </a:pPr>
            <a:r>
              <a:rPr lang="en-GB" sz="2400" u="sng" dirty="0"/>
              <a:t>Start with the Customer or Prospect </a:t>
            </a:r>
            <a:r>
              <a:rPr lang="en-GB" sz="1800" u="sng" dirty="0"/>
              <a:t>– </a:t>
            </a:r>
            <a:r>
              <a:rPr lang="en-GB" sz="1800" dirty="0"/>
              <a:t>The second key feature of IMC is that the process starts with the customer or the prospect and then work back to the brand communicator in determining the most appropriate and effective methods through which to persuasive communications should be developed</a:t>
            </a:r>
            <a:br>
              <a:rPr lang="en-GB" sz="1800" dirty="0"/>
            </a:br>
            <a:endParaRPr lang="en-GB" sz="1800" dirty="0"/>
          </a:p>
          <a:p>
            <a:pPr marL="457200" indent="-457200">
              <a:buFont typeface="+mj-lt"/>
              <a:buAutoNum type="arabicPeriod"/>
            </a:pPr>
            <a:r>
              <a:rPr lang="en-GB" sz="2400" u="sng" dirty="0"/>
              <a:t>Use any and all forms of Contract – </a:t>
            </a:r>
            <a:r>
              <a:rPr lang="en-GB" sz="1800" dirty="0"/>
              <a:t>The key feature of the third element of IMC is that it reflects on willingness to use whatever communication outlets single medium or subset of media. So, direct-mail advertising, promotions at sporting and entertainment events, slogans on T-shirts, all are potentially important contact methods for reaching present and potential customers </a:t>
            </a:r>
          </a:p>
        </p:txBody>
      </p:sp>
      <p:sp>
        <p:nvSpPr>
          <p:cNvPr id="4" name="Date Placeholder 3">
            <a:extLst>
              <a:ext uri="{FF2B5EF4-FFF2-40B4-BE49-F238E27FC236}">
                <a16:creationId xmlns:a16="http://schemas.microsoft.com/office/drawing/2014/main" id="{C79B2910-4A10-4CC0-9D4F-AEAF9791305A}"/>
              </a:ext>
            </a:extLst>
          </p:cNvPr>
          <p:cNvSpPr>
            <a:spLocks noGrp="1"/>
          </p:cNvSpPr>
          <p:nvPr>
            <p:ph type="dt" sz="half" idx="10"/>
          </p:nvPr>
        </p:nvSpPr>
        <p:spPr/>
        <p:txBody>
          <a:bodyPr/>
          <a:lstStyle/>
          <a:p>
            <a:pPr>
              <a:defRPr/>
            </a:pPr>
            <a:fld id="{2303D31F-598B-47EE-BA37-93F097A3D676}" type="datetime1">
              <a:rPr lang="en-GB" altLang="en-US" smtClean="0"/>
              <a:pPr>
                <a:defRPr/>
              </a:pPr>
              <a:t>12/02/2023</a:t>
            </a:fld>
            <a:endParaRPr lang="en-GB" altLang="en-US"/>
          </a:p>
        </p:txBody>
      </p:sp>
      <p:sp>
        <p:nvSpPr>
          <p:cNvPr id="5" name="Slide Number Placeholder 4">
            <a:extLst>
              <a:ext uri="{FF2B5EF4-FFF2-40B4-BE49-F238E27FC236}">
                <a16:creationId xmlns:a16="http://schemas.microsoft.com/office/drawing/2014/main" id="{44D5DE1B-BBF1-4204-924F-724CCBF44CF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074638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89367-D73A-469E-8FB3-C0C52593C2CC}"/>
              </a:ext>
            </a:extLst>
          </p:cNvPr>
          <p:cNvSpPr>
            <a:spLocks noGrp="1"/>
          </p:cNvSpPr>
          <p:nvPr>
            <p:ph type="title"/>
          </p:nvPr>
        </p:nvSpPr>
        <p:spPr/>
        <p:txBody>
          <a:bodyPr/>
          <a:lstStyle/>
          <a:p>
            <a:br>
              <a:rPr lang="en-GB" dirty="0"/>
            </a:br>
            <a:r>
              <a:rPr lang="en-GB" dirty="0"/>
              <a:t>5 Key Feature of IMC</a:t>
            </a:r>
            <a:br>
              <a:rPr lang="en-GB" dirty="0"/>
            </a:br>
            <a:endParaRPr lang="en-GB" dirty="0"/>
          </a:p>
        </p:txBody>
      </p:sp>
      <p:sp>
        <p:nvSpPr>
          <p:cNvPr id="3" name="Content Placeholder 2">
            <a:extLst>
              <a:ext uri="{FF2B5EF4-FFF2-40B4-BE49-F238E27FC236}">
                <a16:creationId xmlns:a16="http://schemas.microsoft.com/office/drawing/2014/main" id="{B9CA529D-A270-4F8D-8064-44D5317FA739}"/>
              </a:ext>
            </a:extLst>
          </p:cNvPr>
          <p:cNvSpPr>
            <a:spLocks noGrp="1"/>
          </p:cNvSpPr>
          <p:nvPr>
            <p:ph idx="1"/>
          </p:nvPr>
        </p:nvSpPr>
        <p:spPr>
          <a:xfrm>
            <a:off x="457200" y="1340768"/>
            <a:ext cx="8229600" cy="4176465"/>
          </a:xfrm>
        </p:spPr>
        <p:txBody>
          <a:bodyPr/>
          <a:lstStyle/>
          <a:p>
            <a:pPr marL="457200" indent="-457200">
              <a:buFont typeface="+mj-lt"/>
              <a:buAutoNum type="arabicPeriod" startAt="4"/>
            </a:pPr>
            <a:r>
              <a:rPr lang="en-GB" sz="2400" u="sng" dirty="0"/>
              <a:t>Achieve Synergy </a:t>
            </a:r>
            <a:r>
              <a:rPr lang="en-GB" dirty="0"/>
              <a:t>– </a:t>
            </a:r>
            <a:r>
              <a:rPr lang="en-GB" sz="1800" dirty="0"/>
              <a:t>Inherent in the definition, IMC is the need for synergy. All of the communication elements (advertising, point of sale, sale promotions, etc) must speak with single voice. Coordination is absolutely critical to achieving strong and unified brand image and moving customer to action.</a:t>
            </a:r>
          </a:p>
          <a:p>
            <a:endParaRPr lang="en-GB" sz="1800" dirty="0"/>
          </a:p>
          <a:p>
            <a:pPr marL="457200" indent="-457200">
              <a:buFont typeface="+mj-lt"/>
              <a:buAutoNum type="arabicPeriod" startAt="5"/>
            </a:pPr>
            <a:r>
              <a:rPr lang="en-GB" sz="2400" u="sng" dirty="0"/>
              <a:t>Build Relationships </a:t>
            </a:r>
            <a:r>
              <a:rPr lang="en-GB" dirty="0"/>
              <a:t>– </a:t>
            </a:r>
            <a:r>
              <a:rPr lang="en-GB" sz="1800" dirty="0"/>
              <a:t>The fifth characteristics of IMC, is the belief that the successful marketing communications requires building a relationship between the brand and the customer. A relationship is an enduring link between a brand and consumers, it entails repeat purchases and perhaps even loyalty.</a:t>
            </a:r>
            <a:endParaRPr lang="en-GB" dirty="0"/>
          </a:p>
        </p:txBody>
      </p:sp>
      <p:sp>
        <p:nvSpPr>
          <p:cNvPr id="4" name="Date Placeholder 3">
            <a:extLst>
              <a:ext uri="{FF2B5EF4-FFF2-40B4-BE49-F238E27FC236}">
                <a16:creationId xmlns:a16="http://schemas.microsoft.com/office/drawing/2014/main" id="{6DA94430-F2DB-4533-9F22-F3B4E201BCF0}"/>
              </a:ext>
            </a:extLst>
          </p:cNvPr>
          <p:cNvSpPr>
            <a:spLocks noGrp="1"/>
          </p:cNvSpPr>
          <p:nvPr>
            <p:ph type="dt" sz="half" idx="10"/>
          </p:nvPr>
        </p:nvSpPr>
        <p:spPr/>
        <p:txBody>
          <a:bodyPr/>
          <a:lstStyle/>
          <a:p>
            <a:pPr>
              <a:defRPr/>
            </a:pPr>
            <a:fld id="{2303D31F-598B-47EE-BA37-93F097A3D676}" type="datetime1">
              <a:rPr lang="en-GB" altLang="en-US" smtClean="0"/>
              <a:pPr>
                <a:defRPr/>
              </a:pPr>
              <a:t>12/02/2023</a:t>
            </a:fld>
            <a:endParaRPr lang="en-GB" altLang="en-US"/>
          </a:p>
        </p:txBody>
      </p:sp>
      <p:sp>
        <p:nvSpPr>
          <p:cNvPr id="5" name="Slide Number Placeholder 4">
            <a:extLst>
              <a:ext uri="{FF2B5EF4-FFF2-40B4-BE49-F238E27FC236}">
                <a16:creationId xmlns:a16="http://schemas.microsoft.com/office/drawing/2014/main" id="{268FA293-5E61-45E2-961E-BDCAFD54AC7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455822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D7E51-6B45-4B33-86F7-7682755E887C}"/>
              </a:ext>
            </a:extLst>
          </p:cNvPr>
          <p:cNvSpPr>
            <a:spLocks noGrp="1"/>
          </p:cNvSpPr>
          <p:nvPr>
            <p:ph type="title"/>
          </p:nvPr>
        </p:nvSpPr>
        <p:spPr>
          <a:xfrm>
            <a:off x="457200" y="274638"/>
            <a:ext cx="8229600" cy="1143000"/>
          </a:xfrm>
        </p:spPr>
        <p:txBody>
          <a:bodyPr wrap="square" anchor="ctr">
            <a:normAutofit/>
          </a:bodyPr>
          <a:lstStyle/>
          <a:p>
            <a:r>
              <a:rPr lang="en-GB" dirty="0"/>
              <a:t>Activity Groups (2 or more)</a:t>
            </a:r>
          </a:p>
        </p:txBody>
      </p:sp>
      <p:pic>
        <p:nvPicPr>
          <p:cNvPr id="4098" name="Picture 2" descr="Image result for case study">
            <a:extLst>
              <a:ext uri="{FF2B5EF4-FFF2-40B4-BE49-F238E27FC236}">
                <a16:creationId xmlns:a16="http://schemas.microsoft.com/office/drawing/2014/main" id="{61D6A99C-BA0B-4108-B77C-0CE25D9AC0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2034008"/>
            <a:ext cx="2411760" cy="1808820"/>
          </a:xfrm>
          <a:prstGeom prst="rect">
            <a:avLst/>
          </a:prstGeom>
          <a:noFill/>
          <a:extLst>
            <a:ext uri="{909E8E84-426E-40DD-AFC4-6F175D3DCCD1}">
              <a14:hiddenFill xmlns:a14="http://schemas.microsoft.com/office/drawing/2010/main">
                <a:solidFill>
                  <a:srgbClr val="FFFFFF"/>
                </a:solidFill>
              </a14:hiddenFill>
            </a:ext>
          </a:extLst>
        </p:spPr>
      </p:pic>
      <p:sp>
        <p:nvSpPr>
          <p:cNvPr id="71" name="Content Placeholder 3">
            <a:extLst>
              <a:ext uri="{FF2B5EF4-FFF2-40B4-BE49-F238E27FC236}">
                <a16:creationId xmlns:a16="http://schemas.microsoft.com/office/drawing/2014/main" id="{0C991A70-B000-475D-8C83-BB412B2E6F40}"/>
              </a:ext>
            </a:extLst>
          </p:cNvPr>
          <p:cNvSpPr>
            <a:spLocks noGrp="1"/>
          </p:cNvSpPr>
          <p:nvPr>
            <p:ph sz="half" idx="2"/>
          </p:nvPr>
        </p:nvSpPr>
        <p:spPr>
          <a:xfrm>
            <a:off x="2843808" y="1600201"/>
            <a:ext cx="5842992" cy="3989040"/>
          </a:xfrm>
        </p:spPr>
        <p:txBody>
          <a:bodyPr wrap="square" anchor="t">
            <a:normAutofit/>
          </a:bodyPr>
          <a:lstStyle/>
          <a:p>
            <a:r>
              <a:rPr lang="en-US" dirty="0"/>
              <a:t>Search any company of your choice  </a:t>
            </a:r>
          </a:p>
          <a:p>
            <a:endParaRPr lang="en-US" dirty="0"/>
          </a:p>
          <a:p>
            <a:r>
              <a:rPr lang="en-US" dirty="0"/>
              <a:t>How do they integrate their marketing communication?</a:t>
            </a:r>
          </a:p>
          <a:p>
            <a:endParaRPr lang="en-US" dirty="0"/>
          </a:p>
          <a:p>
            <a:r>
              <a:rPr lang="en-US" dirty="0"/>
              <a:t>What are the advantages and disadvantages?  </a:t>
            </a:r>
          </a:p>
          <a:p>
            <a:endParaRPr lang="en-US" dirty="0"/>
          </a:p>
          <a:p>
            <a:endParaRPr lang="en-US" dirty="0"/>
          </a:p>
        </p:txBody>
      </p:sp>
      <p:sp>
        <p:nvSpPr>
          <p:cNvPr id="4" name="Date Placeholder 3">
            <a:extLst>
              <a:ext uri="{FF2B5EF4-FFF2-40B4-BE49-F238E27FC236}">
                <a16:creationId xmlns:a16="http://schemas.microsoft.com/office/drawing/2014/main" id="{07D1752F-5471-4035-8B4E-C1875F8E302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12/02/2023</a:t>
            </a:fld>
            <a:endParaRPr lang="en-GB" altLang="en-US" sz="900"/>
          </a:p>
        </p:txBody>
      </p:sp>
      <p:sp>
        <p:nvSpPr>
          <p:cNvPr id="5" name="Slide Number Placeholder 4">
            <a:extLst>
              <a:ext uri="{FF2B5EF4-FFF2-40B4-BE49-F238E27FC236}">
                <a16:creationId xmlns:a16="http://schemas.microsoft.com/office/drawing/2014/main" id="{4F4B74A7-0532-4A53-8CFA-039879038F5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1926143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9527A-E5B8-4D99-9840-6EF186B545B7}"/>
              </a:ext>
            </a:extLst>
          </p:cNvPr>
          <p:cNvSpPr>
            <a:spLocks noGrp="1"/>
          </p:cNvSpPr>
          <p:nvPr>
            <p:ph type="title"/>
          </p:nvPr>
        </p:nvSpPr>
        <p:spPr>
          <a:xfrm>
            <a:off x="457200" y="60947"/>
            <a:ext cx="8229600" cy="1143000"/>
          </a:xfrm>
        </p:spPr>
        <p:txBody>
          <a:bodyPr/>
          <a:lstStyle/>
          <a:p>
            <a:r>
              <a:rPr lang="en-GB" dirty="0"/>
              <a:t>Benefits of Integrated Marketing Communications</a:t>
            </a:r>
          </a:p>
        </p:txBody>
      </p:sp>
      <p:sp>
        <p:nvSpPr>
          <p:cNvPr id="4" name="Content Placeholder 3">
            <a:extLst>
              <a:ext uri="{FF2B5EF4-FFF2-40B4-BE49-F238E27FC236}">
                <a16:creationId xmlns:a16="http://schemas.microsoft.com/office/drawing/2014/main" id="{91A866F6-F7F2-4AE9-A967-70C75AF611E2}"/>
              </a:ext>
            </a:extLst>
          </p:cNvPr>
          <p:cNvSpPr>
            <a:spLocks noGrp="1"/>
          </p:cNvSpPr>
          <p:nvPr>
            <p:ph sz="half" idx="2"/>
          </p:nvPr>
        </p:nvSpPr>
        <p:spPr>
          <a:xfrm>
            <a:off x="390364" y="1348745"/>
            <a:ext cx="8363272" cy="4745333"/>
          </a:xfrm>
        </p:spPr>
        <p:txBody>
          <a:bodyPr/>
          <a:lstStyle/>
          <a:p>
            <a:r>
              <a:rPr lang="en-GB" sz="2400" dirty="0"/>
              <a:t>Integration Marketing Communications is not easy to achieve but when it is achieved the 4Es and 4Cs of IMC creates the synergistic benefits of integration.</a:t>
            </a:r>
          </a:p>
          <a:p>
            <a:r>
              <a:rPr lang="en-GB" sz="2400" dirty="0"/>
              <a:t>The following are </a:t>
            </a:r>
            <a:r>
              <a:rPr lang="en-GB" sz="2400" dirty="0" err="1"/>
              <a:t>Pickton</a:t>
            </a:r>
            <a:r>
              <a:rPr lang="en-GB" sz="2400" dirty="0"/>
              <a:t> and Broderick’s 4Es of IMC</a:t>
            </a:r>
            <a:br>
              <a:rPr lang="en-GB" sz="2400" dirty="0"/>
            </a:br>
            <a:endParaRPr lang="en-GB" sz="2400" dirty="0"/>
          </a:p>
          <a:p>
            <a:r>
              <a:rPr lang="en-GB" sz="2400" u="sng" dirty="0"/>
              <a:t>Economical</a:t>
            </a:r>
            <a:r>
              <a:rPr lang="en-GB" sz="2400" dirty="0"/>
              <a:t> – </a:t>
            </a:r>
            <a:r>
              <a:rPr lang="en-GB" sz="1800" dirty="0"/>
              <a:t>Least Cost to the use of financial and other resources, not wasteful </a:t>
            </a:r>
          </a:p>
          <a:p>
            <a:r>
              <a:rPr lang="en-GB" sz="2400" u="sng" dirty="0"/>
              <a:t>Efficient</a:t>
            </a:r>
            <a:r>
              <a:rPr lang="en-GB" sz="2400" dirty="0"/>
              <a:t> – </a:t>
            </a:r>
            <a:r>
              <a:rPr lang="en-GB" sz="1800" dirty="0"/>
              <a:t>Doing things right, competent, not wasteful</a:t>
            </a:r>
          </a:p>
          <a:p>
            <a:r>
              <a:rPr lang="en-GB" sz="2400" u="sng" dirty="0"/>
              <a:t>Effective</a:t>
            </a:r>
            <a:r>
              <a:rPr lang="en-GB" sz="2400" dirty="0"/>
              <a:t> – </a:t>
            </a:r>
            <a:r>
              <a:rPr lang="en-GB" sz="1800" dirty="0"/>
              <a:t>Doing the right things, producing the outcome required, not wasteful </a:t>
            </a:r>
          </a:p>
          <a:p>
            <a:r>
              <a:rPr lang="en-GB" sz="2400" u="sng" dirty="0"/>
              <a:t>Enhancing</a:t>
            </a:r>
            <a:r>
              <a:rPr lang="en-GB" sz="2400" dirty="0"/>
              <a:t> – </a:t>
            </a:r>
            <a:r>
              <a:rPr lang="en-GB" sz="1800" dirty="0"/>
              <a:t>Improve, augment and intensify </a:t>
            </a:r>
          </a:p>
          <a:p>
            <a:endParaRPr lang="en-GB" sz="2400" dirty="0"/>
          </a:p>
          <a:p>
            <a:endParaRPr lang="en-GB" sz="2400" dirty="0"/>
          </a:p>
        </p:txBody>
      </p:sp>
      <p:sp>
        <p:nvSpPr>
          <p:cNvPr id="5" name="Date Placeholder 4">
            <a:extLst>
              <a:ext uri="{FF2B5EF4-FFF2-40B4-BE49-F238E27FC236}">
                <a16:creationId xmlns:a16="http://schemas.microsoft.com/office/drawing/2014/main" id="{FF93F9FF-BABD-495D-A5FC-44060F290E29}"/>
              </a:ext>
            </a:extLst>
          </p:cNvPr>
          <p:cNvSpPr>
            <a:spLocks noGrp="1"/>
          </p:cNvSpPr>
          <p:nvPr>
            <p:ph type="dt" sz="half" idx="10"/>
          </p:nvPr>
        </p:nvSpPr>
        <p:spPr/>
        <p:txBody>
          <a:bodyPr/>
          <a:lstStyle/>
          <a:p>
            <a:pPr>
              <a:defRPr/>
            </a:pPr>
            <a:fld id="{F7614AD2-EBEE-4B9C-B8EB-7B45076136C4}" type="datetime1">
              <a:rPr lang="en-GB" altLang="en-US" smtClean="0"/>
              <a:pPr>
                <a:defRPr/>
              </a:pPr>
              <a:t>12/02/2023</a:t>
            </a:fld>
            <a:endParaRPr lang="en-GB" altLang="en-US"/>
          </a:p>
        </p:txBody>
      </p:sp>
      <p:sp>
        <p:nvSpPr>
          <p:cNvPr id="6" name="Slide Number Placeholder 5">
            <a:extLst>
              <a:ext uri="{FF2B5EF4-FFF2-40B4-BE49-F238E27FC236}">
                <a16:creationId xmlns:a16="http://schemas.microsoft.com/office/drawing/2014/main" id="{65A3D1BE-825D-455D-8D75-611DE2785B84}"/>
              </a:ext>
            </a:extLst>
          </p:cNvPr>
          <p:cNvSpPr>
            <a:spLocks noGrp="1"/>
          </p:cNvSpPr>
          <p:nvPr>
            <p:ph type="sldNum" sz="quarter" idx="11"/>
          </p:nvPr>
        </p:nvSpPr>
        <p:spPr/>
        <p:txBody>
          <a:bodyPr/>
          <a:lstStyle/>
          <a:p>
            <a:pPr>
              <a:defRPr/>
            </a:pPr>
            <a:fld id="{386495F9-B3F5-4DDF-9323-6CEC80C52C17}" type="slidenum">
              <a:rPr lang="en-GB" altLang="en-US" smtClean="0"/>
              <a:pPr>
                <a:defRPr/>
              </a:pPr>
              <a:t>12</a:t>
            </a:fld>
            <a:endParaRPr lang="en-GB" altLang="en-US"/>
          </a:p>
        </p:txBody>
      </p:sp>
    </p:spTree>
    <p:extLst>
      <p:ext uri="{BB962C8B-B14F-4D97-AF65-F5344CB8AC3E}">
        <p14:creationId xmlns:p14="http://schemas.microsoft.com/office/powerpoint/2010/main" val="297708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9AE44-708D-45F7-ABF7-78E043191C0C}"/>
              </a:ext>
            </a:extLst>
          </p:cNvPr>
          <p:cNvSpPr>
            <a:spLocks noGrp="1"/>
          </p:cNvSpPr>
          <p:nvPr>
            <p:ph type="title"/>
          </p:nvPr>
        </p:nvSpPr>
        <p:spPr/>
        <p:txBody>
          <a:bodyPr/>
          <a:lstStyle/>
          <a:p>
            <a:r>
              <a:rPr lang="en-GB" dirty="0"/>
              <a:t>Benefits of Integrated Marketing Communications</a:t>
            </a:r>
          </a:p>
        </p:txBody>
      </p:sp>
      <p:sp>
        <p:nvSpPr>
          <p:cNvPr id="4" name="Content Placeholder 3">
            <a:extLst>
              <a:ext uri="{FF2B5EF4-FFF2-40B4-BE49-F238E27FC236}">
                <a16:creationId xmlns:a16="http://schemas.microsoft.com/office/drawing/2014/main" id="{D15F12EC-ABF1-4A8E-A251-45120C007E84}"/>
              </a:ext>
            </a:extLst>
          </p:cNvPr>
          <p:cNvSpPr>
            <a:spLocks noGrp="1"/>
          </p:cNvSpPr>
          <p:nvPr>
            <p:ph sz="half" idx="2"/>
          </p:nvPr>
        </p:nvSpPr>
        <p:spPr>
          <a:xfrm>
            <a:off x="395536" y="1340768"/>
            <a:ext cx="8568952" cy="4248472"/>
          </a:xfrm>
        </p:spPr>
        <p:txBody>
          <a:bodyPr/>
          <a:lstStyle/>
          <a:p>
            <a:r>
              <a:rPr lang="en-GB" dirty="0"/>
              <a:t>The following are </a:t>
            </a:r>
            <a:r>
              <a:rPr lang="en-GB" dirty="0" err="1"/>
              <a:t>Pickton</a:t>
            </a:r>
            <a:r>
              <a:rPr lang="en-GB" dirty="0"/>
              <a:t> and Broderick’s 4Cs of IMC</a:t>
            </a:r>
          </a:p>
          <a:p>
            <a:r>
              <a:rPr lang="en-GB" sz="2400" u="sng" dirty="0"/>
              <a:t>Coherence</a:t>
            </a:r>
            <a:r>
              <a:rPr lang="en-GB" dirty="0"/>
              <a:t> </a:t>
            </a:r>
            <a:r>
              <a:rPr lang="en-GB" sz="1800" dirty="0"/>
              <a:t>– Logically connected, firmly, stuck together</a:t>
            </a:r>
            <a:br>
              <a:rPr lang="en-GB" sz="1800" dirty="0"/>
            </a:br>
            <a:endParaRPr lang="en-GB" sz="1800" dirty="0"/>
          </a:p>
          <a:p>
            <a:r>
              <a:rPr lang="en-GB" sz="2400" u="sng" dirty="0"/>
              <a:t>Consistency</a:t>
            </a:r>
            <a:r>
              <a:rPr lang="en-GB" dirty="0"/>
              <a:t> – </a:t>
            </a:r>
            <a:r>
              <a:rPr lang="en-GB" sz="1800" dirty="0"/>
              <a:t>Not self-contradictory, in agreement, harmony, accord</a:t>
            </a:r>
            <a:br>
              <a:rPr lang="en-GB" sz="1800" dirty="0"/>
            </a:br>
            <a:endParaRPr lang="en-GB" sz="1800" dirty="0"/>
          </a:p>
          <a:p>
            <a:r>
              <a:rPr lang="en-GB" sz="2400" u="sng" dirty="0"/>
              <a:t>Continuity</a:t>
            </a:r>
            <a:r>
              <a:rPr lang="en-GB" u="sng" dirty="0"/>
              <a:t> </a:t>
            </a:r>
            <a:r>
              <a:rPr lang="en-GB" dirty="0"/>
              <a:t>– </a:t>
            </a:r>
            <a:r>
              <a:rPr lang="en-GB" sz="1800" dirty="0"/>
              <a:t>Connected and Consistent over time</a:t>
            </a:r>
            <a:br>
              <a:rPr lang="en-GB" sz="1800" dirty="0"/>
            </a:br>
            <a:endParaRPr lang="en-GB" sz="1800" dirty="0"/>
          </a:p>
          <a:p>
            <a:r>
              <a:rPr lang="en-GB" sz="2400" u="sng" dirty="0"/>
              <a:t>Complementary Communications</a:t>
            </a:r>
            <a:r>
              <a:rPr lang="en-GB" sz="2400" dirty="0"/>
              <a:t> </a:t>
            </a:r>
            <a:r>
              <a:rPr lang="en-GB" dirty="0"/>
              <a:t>– </a:t>
            </a:r>
            <a:r>
              <a:rPr lang="en-GB" sz="1800" dirty="0"/>
              <a:t>Producing a balanced whole, supportive communications </a:t>
            </a:r>
          </a:p>
          <a:p>
            <a:endParaRPr lang="en-GB" dirty="0"/>
          </a:p>
          <a:p>
            <a:endParaRPr lang="en-GB" dirty="0"/>
          </a:p>
        </p:txBody>
      </p:sp>
      <p:sp>
        <p:nvSpPr>
          <p:cNvPr id="5" name="Date Placeholder 4">
            <a:extLst>
              <a:ext uri="{FF2B5EF4-FFF2-40B4-BE49-F238E27FC236}">
                <a16:creationId xmlns:a16="http://schemas.microsoft.com/office/drawing/2014/main" id="{5608E0C1-4701-41FB-A877-820CC214A9F9}"/>
              </a:ext>
            </a:extLst>
          </p:cNvPr>
          <p:cNvSpPr>
            <a:spLocks noGrp="1"/>
          </p:cNvSpPr>
          <p:nvPr>
            <p:ph type="dt" sz="half" idx="10"/>
          </p:nvPr>
        </p:nvSpPr>
        <p:spPr/>
        <p:txBody>
          <a:bodyPr/>
          <a:lstStyle/>
          <a:p>
            <a:pPr>
              <a:defRPr/>
            </a:pPr>
            <a:fld id="{F7614AD2-EBEE-4B9C-B8EB-7B45076136C4}" type="datetime1">
              <a:rPr lang="en-GB" altLang="en-US" smtClean="0"/>
              <a:pPr>
                <a:defRPr/>
              </a:pPr>
              <a:t>12/02/2023</a:t>
            </a:fld>
            <a:endParaRPr lang="en-GB" altLang="en-US"/>
          </a:p>
        </p:txBody>
      </p:sp>
      <p:sp>
        <p:nvSpPr>
          <p:cNvPr id="6" name="Slide Number Placeholder 5">
            <a:extLst>
              <a:ext uri="{FF2B5EF4-FFF2-40B4-BE49-F238E27FC236}">
                <a16:creationId xmlns:a16="http://schemas.microsoft.com/office/drawing/2014/main" id="{8D8644D8-AE18-4ACD-BFBD-65A561D31848}"/>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a:p>
        </p:txBody>
      </p:sp>
    </p:spTree>
    <p:extLst>
      <p:ext uri="{BB962C8B-B14F-4D97-AF65-F5344CB8AC3E}">
        <p14:creationId xmlns:p14="http://schemas.microsoft.com/office/powerpoint/2010/main" val="3619261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52" y="-243408"/>
            <a:ext cx="9036496" cy="1143000"/>
          </a:xfrm>
        </p:spPr>
        <p:txBody>
          <a:bodyPr/>
          <a:lstStyle/>
          <a:p>
            <a:r>
              <a:rPr lang="en-GB" dirty="0"/>
              <a:t>Above the Line Promotional Activity</a:t>
            </a:r>
          </a:p>
        </p:txBody>
      </p:sp>
      <p:sp>
        <p:nvSpPr>
          <p:cNvPr id="3" name="Content Placeholder 2"/>
          <p:cNvSpPr>
            <a:spLocks noGrp="1"/>
          </p:cNvSpPr>
          <p:nvPr>
            <p:ph idx="1"/>
          </p:nvPr>
        </p:nvSpPr>
        <p:spPr>
          <a:xfrm>
            <a:off x="215516" y="548680"/>
            <a:ext cx="8712968" cy="5256584"/>
          </a:xfrm>
        </p:spPr>
        <p:txBody>
          <a:bodyPr/>
          <a:lstStyle/>
          <a:p>
            <a:r>
              <a:rPr lang="en-GB" sz="2400" dirty="0"/>
              <a:t>Above the line </a:t>
            </a:r>
            <a:r>
              <a:rPr lang="en-GB" sz="1800" dirty="0"/>
              <a:t>is slightly out-of-date expression that refers to advertising on which a commission fee is paid by the media to the agency the placed the advertising. </a:t>
            </a:r>
          </a:p>
          <a:p>
            <a:r>
              <a:rPr lang="en-GB" sz="1800" dirty="0"/>
              <a:t>As the rules and methods for booking advertising and the whole area of renumeration has changed, it has come to refer the main advertising media of television, radio, cinema, outdoor and the press.</a:t>
            </a:r>
            <a:endParaRPr lang="en-GB" sz="2400" u="sng" dirty="0"/>
          </a:p>
          <a:p>
            <a:r>
              <a:rPr lang="en-GB" sz="2400" u="sng" dirty="0"/>
              <a:t>Advertising</a:t>
            </a:r>
            <a:r>
              <a:rPr lang="en-GB" dirty="0"/>
              <a:t> – </a:t>
            </a:r>
            <a:r>
              <a:rPr lang="en-GB" sz="1800" dirty="0"/>
              <a:t>This is a means of communication with the users of a product or service. Advertisements are messages paid for by those who send them and are intended to inform or influence people who receive</a:t>
            </a:r>
            <a:br>
              <a:rPr lang="en-GB" sz="1800" dirty="0"/>
            </a:br>
            <a:r>
              <a:rPr lang="en-GB" sz="1800" dirty="0"/>
              <a:t>them, as defined by the Advertising Association of the UK</a:t>
            </a:r>
            <a:r>
              <a:rPr lang="en-GB" dirty="0"/>
              <a:t>.</a:t>
            </a:r>
          </a:p>
          <a:p>
            <a:r>
              <a:rPr lang="en-GB" sz="1800" b="1" dirty="0"/>
              <a:t>Television Advertising</a:t>
            </a:r>
          </a:p>
          <a:p>
            <a:r>
              <a:rPr lang="en-GB" sz="1800" b="1" dirty="0"/>
              <a:t>Radio Advertising</a:t>
            </a:r>
          </a:p>
          <a:p>
            <a:r>
              <a:rPr lang="en-GB" sz="1800" b="1" dirty="0"/>
              <a:t>Cinema Advertising</a:t>
            </a:r>
          </a:p>
          <a:p>
            <a:r>
              <a:rPr lang="en-GB" sz="1800" b="1" dirty="0"/>
              <a:t>Outdoor Advertising</a:t>
            </a:r>
          </a:p>
          <a:p>
            <a:r>
              <a:rPr lang="en-GB" sz="1800" b="1" dirty="0"/>
              <a:t>Press Advertising </a:t>
            </a:r>
          </a:p>
          <a:p>
            <a:endParaRPr lang="en-GB" dirty="0"/>
          </a:p>
        </p:txBody>
      </p:sp>
    </p:spTree>
    <p:extLst>
      <p:ext uri="{BB962C8B-B14F-4D97-AF65-F5344CB8AC3E}">
        <p14:creationId xmlns:p14="http://schemas.microsoft.com/office/powerpoint/2010/main" val="979708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92D0F-ED49-4A1A-B78C-DCABEBEBFAA3}"/>
              </a:ext>
            </a:extLst>
          </p:cNvPr>
          <p:cNvSpPr>
            <a:spLocks noGrp="1"/>
          </p:cNvSpPr>
          <p:nvPr>
            <p:ph type="title"/>
          </p:nvPr>
        </p:nvSpPr>
        <p:spPr>
          <a:xfrm>
            <a:off x="611560" y="327464"/>
            <a:ext cx="8229600" cy="1143000"/>
          </a:xfrm>
        </p:spPr>
        <p:txBody>
          <a:bodyPr/>
          <a:lstStyle/>
          <a:p>
            <a:r>
              <a:rPr lang="en-GB" dirty="0"/>
              <a:t>Below the Line Promotion</a:t>
            </a:r>
          </a:p>
        </p:txBody>
      </p:sp>
      <p:sp>
        <p:nvSpPr>
          <p:cNvPr id="3" name="Content Placeholder 2">
            <a:extLst>
              <a:ext uri="{FF2B5EF4-FFF2-40B4-BE49-F238E27FC236}">
                <a16:creationId xmlns:a16="http://schemas.microsoft.com/office/drawing/2014/main" id="{BD46177E-E197-4ECB-859D-103D5E7EC35B}"/>
              </a:ext>
            </a:extLst>
          </p:cNvPr>
          <p:cNvSpPr>
            <a:spLocks noGrp="1"/>
          </p:cNvSpPr>
          <p:nvPr>
            <p:ph idx="1"/>
          </p:nvPr>
        </p:nvSpPr>
        <p:spPr>
          <a:xfrm>
            <a:off x="457200" y="2129806"/>
            <a:ext cx="8229600" cy="3600400"/>
          </a:xfrm>
        </p:spPr>
        <p:txBody>
          <a:bodyPr/>
          <a:lstStyle/>
          <a:p>
            <a:r>
              <a:rPr lang="en-GB" sz="2400" dirty="0"/>
              <a:t>Basically any promotional activity the does not come under the five main media mentioned above come under the category of below-the-line-promotion</a:t>
            </a:r>
          </a:p>
        </p:txBody>
      </p:sp>
      <p:sp>
        <p:nvSpPr>
          <p:cNvPr id="4" name="Date Placeholder 3">
            <a:extLst>
              <a:ext uri="{FF2B5EF4-FFF2-40B4-BE49-F238E27FC236}">
                <a16:creationId xmlns:a16="http://schemas.microsoft.com/office/drawing/2014/main" id="{09620008-86DA-4417-A923-F4E46896D9C9}"/>
              </a:ext>
            </a:extLst>
          </p:cNvPr>
          <p:cNvSpPr>
            <a:spLocks noGrp="1"/>
          </p:cNvSpPr>
          <p:nvPr>
            <p:ph type="dt" sz="half" idx="10"/>
          </p:nvPr>
        </p:nvSpPr>
        <p:spPr/>
        <p:txBody>
          <a:bodyPr/>
          <a:lstStyle/>
          <a:p>
            <a:pPr>
              <a:defRPr/>
            </a:pPr>
            <a:fld id="{2303D31F-598B-47EE-BA37-93F097A3D676}" type="datetime1">
              <a:rPr lang="en-GB" altLang="en-US" smtClean="0"/>
              <a:pPr>
                <a:defRPr/>
              </a:pPr>
              <a:t>12/02/2023</a:t>
            </a:fld>
            <a:endParaRPr lang="en-GB" altLang="en-US"/>
          </a:p>
        </p:txBody>
      </p:sp>
      <p:sp>
        <p:nvSpPr>
          <p:cNvPr id="5" name="Slide Number Placeholder 4">
            <a:extLst>
              <a:ext uri="{FF2B5EF4-FFF2-40B4-BE49-F238E27FC236}">
                <a16:creationId xmlns:a16="http://schemas.microsoft.com/office/drawing/2014/main" id="{6F896699-75C8-4E09-8A8A-C94B024ADCC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365612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85000" lnSpcReduction="20000"/>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70000" lnSpcReduction="20000"/>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public. 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a:xfrm>
            <a:off x="457200" y="1268760"/>
            <a:ext cx="8229600" cy="3917032"/>
          </a:xfrm>
        </p:spPr>
        <p:txBody>
          <a:bodyPr/>
          <a:lstStyle/>
          <a:p>
            <a:r>
              <a:rPr lang="en-GB" b="1" dirty="0"/>
              <a:t>Sponsorship</a:t>
            </a:r>
            <a:r>
              <a:rPr lang="en-GB" dirty="0"/>
              <a:t> is a specialised kind of public relations and increasingly popular, particularly with larger businesses. A business will sponsor an event, team or individual in order to build brand awareness. A secondary objective might be to emphasise social or ethical credentials, but most sponsorship really does have a commercial objective at heart.</a:t>
            </a:r>
          </a:p>
        </p:txBody>
      </p:sp>
    </p:spTree>
    <p:extLst>
      <p:ext uri="{BB962C8B-B14F-4D97-AF65-F5344CB8AC3E}">
        <p14:creationId xmlns:p14="http://schemas.microsoft.com/office/powerpoint/2010/main" val="3473913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where organizations communicate directly to customers through a variety of media including mobile phone text messaging, email, websites, online adverts, database </a:t>
            </a:r>
            <a:r>
              <a:rPr lang="en-GB" b="1" dirty="0"/>
              <a:t>marketing</a:t>
            </a:r>
            <a:r>
              <a:rPr lang="en-GB" dirty="0"/>
              <a:t>, fliers, </a:t>
            </a:r>
            <a:r>
              <a:rPr lang="en-GB" dirty="0" err="1"/>
              <a:t>catalog</a:t>
            </a:r>
            <a:r>
              <a:rPr lang="en-GB" dirty="0"/>
              <a:t>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380084"/>
            <a:ext cx="5904656" cy="4097832"/>
          </a:xfrm>
        </p:spPr>
      </p:pic>
    </p:spTree>
    <p:extLst>
      <p:ext uri="{BB962C8B-B14F-4D97-AF65-F5344CB8AC3E}">
        <p14:creationId xmlns:p14="http://schemas.microsoft.com/office/powerpoint/2010/main" val="735659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Design IMC campaigns for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1500</Words>
  <Application>Microsoft Office PowerPoint</Application>
  <PresentationFormat>On-screen Show (4:3)</PresentationFormat>
  <Paragraphs>123</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Myriad Pro</vt:lpstr>
      <vt:lpstr>Arial</vt:lpstr>
      <vt:lpstr>Verdana</vt:lpstr>
      <vt:lpstr>Wingdings</vt:lpstr>
      <vt:lpstr>20140311PresentationUWTSDTemplate</vt:lpstr>
      <vt:lpstr>LCBB4004</vt:lpstr>
      <vt:lpstr>The Aim This Week </vt:lpstr>
      <vt:lpstr>Marketing Communications Mix </vt:lpstr>
      <vt:lpstr>The Purpose of Communication </vt:lpstr>
      <vt:lpstr>The Purpose of Communication </vt:lpstr>
      <vt:lpstr>The Communication Chain</vt:lpstr>
      <vt:lpstr>Barriers to Successful Communication </vt:lpstr>
      <vt:lpstr>Integrated Marketing Communications</vt:lpstr>
      <vt:lpstr>5 Key Feature of IMC</vt:lpstr>
      <vt:lpstr> 5 Key Feature of IMC </vt:lpstr>
      <vt:lpstr>Activity Groups (2 or more)</vt:lpstr>
      <vt:lpstr>Benefits of Integrated Marketing Communications</vt:lpstr>
      <vt:lpstr>Benefits of Integrated Marketing Communications</vt:lpstr>
      <vt:lpstr>Above the Line Promotional Activity</vt:lpstr>
      <vt:lpstr>Below the Line Promotion</vt:lpstr>
      <vt:lpstr>Sales Promotion</vt:lpstr>
      <vt:lpstr>Public Relations</vt:lpstr>
      <vt:lpstr>Public Relations</vt:lpstr>
      <vt:lpstr>Publicity</vt:lpstr>
      <vt:lpstr>Sponsorship</vt:lpstr>
      <vt:lpstr>Direct Marketing</vt:lpstr>
      <vt:lpstr>Digital Marketing</vt:lpstr>
      <vt:lpstr>The stages in an IMC Campaign</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LCBB4004</dc:title>
  <dc:creator>Efua Adams </dc:creator>
  <cp:lastModifiedBy>Abdi Rahman</cp:lastModifiedBy>
  <cp:revision>2</cp:revision>
  <dcterms:created xsi:type="dcterms:W3CDTF">2021-02-07T11:55:44Z</dcterms:created>
  <dcterms:modified xsi:type="dcterms:W3CDTF">2023-02-12T09:12:14Z</dcterms:modified>
</cp:coreProperties>
</file>