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7" r:id="rId3"/>
    <p:sldId id="257"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6" d="100"/>
          <a:sy n="86" d="100"/>
        </p:scale>
        <p:origin x="562"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50B676B-3139-4E30-8092-F8DDAB0C3012}" type="datetimeFigureOut">
              <a:rPr lang="en-US" smtClean="0"/>
              <a:t>7/3/2020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C53FEF-E2B3-43F2-ACE9-5CC9B9E9A6FB}" type="slidenum">
              <a:rPr lang="en-US" smtClean="0"/>
              <a:t>‹#›</a:t>
            </a:fld>
            <a:endParaRPr lang="en-US"/>
          </a:p>
        </p:txBody>
      </p:sp>
    </p:spTree>
    <p:extLst>
      <p:ext uri="{BB962C8B-B14F-4D97-AF65-F5344CB8AC3E}">
        <p14:creationId xmlns:p14="http://schemas.microsoft.com/office/powerpoint/2010/main" val="3494314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D50B676B-3139-4E30-8092-F8DDAB0C3012}" type="datetimeFigureOut">
              <a:rPr lang="en-US" smtClean="0"/>
              <a:t>7/3/2020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C53FEF-E2B3-43F2-ACE9-5CC9B9E9A6FB}" type="slidenum">
              <a:rPr lang="en-US" smtClean="0"/>
              <a:t>‹#›</a:t>
            </a:fld>
            <a:endParaRPr lang="en-US"/>
          </a:p>
        </p:txBody>
      </p:sp>
    </p:spTree>
    <p:extLst>
      <p:ext uri="{BB962C8B-B14F-4D97-AF65-F5344CB8AC3E}">
        <p14:creationId xmlns:p14="http://schemas.microsoft.com/office/powerpoint/2010/main" val="1163899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50B676B-3139-4E30-8092-F8DDAB0C3012}" type="datetimeFigureOut">
              <a:rPr lang="en-US" smtClean="0"/>
              <a:t>7/3/2020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C53FEF-E2B3-43F2-ACE9-5CC9B9E9A6FB}" type="slidenum">
              <a:rPr lang="en-US" smtClean="0"/>
              <a:t>‹#›</a:t>
            </a:fld>
            <a:endParaRPr lang="en-US"/>
          </a:p>
        </p:txBody>
      </p:sp>
    </p:spTree>
    <p:extLst>
      <p:ext uri="{BB962C8B-B14F-4D97-AF65-F5344CB8AC3E}">
        <p14:creationId xmlns:p14="http://schemas.microsoft.com/office/powerpoint/2010/main" val="4249114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50B676B-3139-4E30-8092-F8DDAB0C3012}" type="datetimeFigureOut">
              <a:rPr lang="en-US" smtClean="0"/>
              <a:t>7/3/2020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C53FEF-E2B3-43F2-ACE9-5CC9B9E9A6FB}" type="slidenum">
              <a:rPr lang="en-US" smtClean="0"/>
              <a:t>‹#›</a:t>
            </a:fld>
            <a:endParaRPr lang="en-US"/>
          </a:p>
        </p:txBody>
      </p:sp>
    </p:spTree>
    <p:extLst>
      <p:ext uri="{BB962C8B-B14F-4D97-AF65-F5344CB8AC3E}">
        <p14:creationId xmlns:p14="http://schemas.microsoft.com/office/powerpoint/2010/main" val="14642273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50B676B-3139-4E30-8092-F8DDAB0C3012}" type="datetimeFigureOut">
              <a:rPr lang="en-US" smtClean="0"/>
              <a:t>7/3/2020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C53FEF-E2B3-43F2-ACE9-5CC9B9E9A6FB}" type="slidenum">
              <a:rPr lang="en-US" smtClean="0"/>
              <a:t>‹#›</a:t>
            </a:fld>
            <a:endParaRPr lang="en-US"/>
          </a:p>
        </p:txBody>
      </p:sp>
    </p:spTree>
    <p:extLst>
      <p:ext uri="{BB962C8B-B14F-4D97-AF65-F5344CB8AC3E}">
        <p14:creationId xmlns:p14="http://schemas.microsoft.com/office/powerpoint/2010/main" val="33724794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D50B676B-3139-4E30-8092-F8DDAB0C3012}" type="datetimeFigureOut">
              <a:rPr lang="en-US" smtClean="0"/>
              <a:t>7/3/2020</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48C53FEF-E2B3-43F2-ACE9-5CC9B9E9A6FB}" type="slidenum">
              <a:rPr lang="en-US" smtClean="0"/>
              <a:t>‹#›</a:t>
            </a:fld>
            <a:endParaRPr lang="en-US"/>
          </a:p>
        </p:txBody>
      </p:sp>
    </p:spTree>
    <p:extLst>
      <p:ext uri="{BB962C8B-B14F-4D97-AF65-F5344CB8AC3E}">
        <p14:creationId xmlns:p14="http://schemas.microsoft.com/office/powerpoint/2010/main" val="1475018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50B676B-3139-4E30-8092-F8DDAB0C3012}" type="datetimeFigureOut">
              <a:rPr lang="en-US" smtClean="0"/>
              <a:t>7/3/2020</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48C53FEF-E2B3-43F2-ACE9-5CC9B9E9A6FB}" type="slidenum">
              <a:rPr lang="en-US" smtClean="0"/>
              <a:t>‹#›</a:t>
            </a:fld>
            <a:endParaRPr lang="en-US"/>
          </a:p>
        </p:txBody>
      </p:sp>
    </p:spTree>
    <p:extLst>
      <p:ext uri="{BB962C8B-B14F-4D97-AF65-F5344CB8AC3E}">
        <p14:creationId xmlns:p14="http://schemas.microsoft.com/office/powerpoint/2010/main" val="339454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D50B676B-3139-4E30-8092-F8DDAB0C3012}" type="datetimeFigureOut">
              <a:rPr lang="en-US" smtClean="0"/>
              <a:t>7/3/2020</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48C53FEF-E2B3-43F2-ACE9-5CC9B9E9A6FB}" type="slidenum">
              <a:rPr lang="en-US" smtClean="0"/>
              <a:t>‹#›</a:t>
            </a:fld>
            <a:endParaRPr lang="en-US"/>
          </a:p>
        </p:txBody>
      </p:sp>
    </p:spTree>
    <p:extLst>
      <p:ext uri="{BB962C8B-B14F-4D97-AF65-F5344CB8AC3E}">
        <p14:creationId xmlns:p14="http://schemas.microsoft.com/office/powerpoint/2010/main" val="35249459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50B676B-3139-4E30-8092-F8DDAB0C3012}" type="datetimeFigureOut">
              <a:rPr lang="en-US" smtClean="0"/>
              <a:t>7/3/2020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C53FEF-E2B3-43F2-ACE9-5CC9B9E9A6FB}" type="slidenum">
              <a:rPr lang="en-US" smtClean="0"/>
              <a:t>‹#›</a:t>
            </a:fld>
            <a:endParaRPr lang="en-US"/>
          </a:p>
        </p:txBody>
      </p:sp>
    </p:spTree>
    <p:extLst>
      <p:ext uri="{BB962C8B-B14F-4D97-AF65-F5344CB8AC3E}">
        <p14:creationId xmlns:p14="http://schemas.microsoft.com/office/powerpoint/2010/main" val="4002130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50B676B-3139-4E30-8092-F8DDAB0C3012}" type="datetimeFigureOut">
              <a:rPr lang="en-US" smtClean="0"/>
              <a:t>7/3/2020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C53FEF-E2B3-43F2-ACE9-5CC9B9E9A6FB}" type="slidenum">
              <a:rPr lang="en-US" smtClean="0"/>
              <a:t>‹#›</a:t>
            </a:fld>
            <a:endParaRPr lang="en-US"/>
          </a:p>
        </p:txBody>
      </p:sp>
    </p:spTree>
    <p:extLst>
      <p:ext uri="{BB962C8B-B14F-4D97-AF65-F5344CB8AC3E}">
        <p14:creationId xmlns:p14="http://schemas.microsoft.com/office/powerpoint/2010/main" val="41421138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D50B676B-3139-4E30-8092-F8DDAB0C3012}" type="datetimeFigureOut">
              <a:rPr lang="en-US" smtClean="0"/>
              <a:t>7/3/2020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C53FEF-E2B3-43F2-ACE9-5CC9B9E9A6FB}" type="slidenum">
              <a:rPr lang="en-US" smtClean="0"/>
              <a:t>‹#›</a:t>
            </a:fld>
            <a:endParaRPr lang="en-US"/>
          </a:p>
        </p:txBody>
      </p:sp>
    </p:spTree>
    <p:extLst>
      <p:ext uri="{BB962C8B-B14F-4D97-AF65-F5344CB8AC3E}">
        <p14:creationId xmlns:p14="http://schemas.microsoft.com/office/powerpoint/2010/main" val="761583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D50B676B-3139-4E30-8092-F8DDAB0C3012}" type="datetimeFigureOut">
              <a:rPr lang="en-US" smtClean="0"/>
              <a:t>7/3/2020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C53FEF-E2B3-43F2-ACE9-5CC9B9E9A6FB}"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7067474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50B676B-3139-4E30-8092-F8DDAB0C3012}" type="datetimeFigureOut">
              <a:rPr lang="en-US" smtClean="0"/>
              <a:t>7/3/2020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C53FEF-E2B3-43F2-ACE9-5CC9B9E9A6FB}" type="slidenum">
              <a:rPr lang="en-US" smtClean="0"/>
              <a:t>‹#›</a:t>
            </a:fld>
            <a:endParaRPr lang="en-US"/>
          </a:p>
        </p:txBody>
      </p:sp>
    </p:spTree>
    <p:extLst>
      <p:ext uri="{BB962C8B-B14F-4D97-AF65-F5344CB8AC3E}">
        <p14:creationId xmlns:p14="http://schemas.microsoft.com/office/powerpoint/2010/main" val="21635996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50B676B-3139-4E30-8092-F8DDAB0C3012}" type="datetimeFigureOut">
              <a:rPr lang="en-US" smtClean="0"/>
              <a:t>7/3/2020</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C53FEF-E2B3-43F2-ACE9-5CC9B9E9A6FB}" type="slidenum">
              <a:rPr lang="en-US" smtClean="0"/>
              <a:t>‹#›</a:t>
            </a:fld>
            <a:endParaRPr lang="en-US"/>
          </a:p>
        </p:txBody>
      </p:sp>
    </p:spTree>
    <p:extLst>
      <p:ext uri="{BB962C8B-B14F-4D97-AF65-F5344CB8AC3E}">
        <p14:creationId xmlns:p14="http://schemas.microsoft.com/office/powerpoint/2010/main" val="29883602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50B676B-3139-4E30-8092-F8DDAB0C3012}" type="datetimeFigureOut">
              <a:rPr lang="en-US" smtClean="0"/>
              <a:t>7/3/2020</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C53FEF-E2B3-43F2-ACE9-5CC9B9E9A6FB}" type="slidenum">
              <a:rPr lang="en-US" smtClean="0"/>
              <a:t>‹#›</a:t>
            </a:fld>
            <a:endParaRPr lang="en-US"/>
          </a:p>
        </p:txBody>
      </p:sp>
    </p:spTree>
    <p:extLst>
      <p:ext uri="{BB962C8B-B14F-4D97-AF65-F5344CB8AC3E}">
        <p14:creationId xmlns:p14="http://schemas.microsoft.com/office/powerpoint/2010/main" val="1048703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0B676B-3139-4E30-8092-F8DDAB0C3012}" type="datetimeFigureOut">
              <a:rPr lang="en-US" smtClean="0"/>
              <a:t>7/3/2020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C53FEF-E2B3-43F2-ACE9-5CC9B9E9A6FB}" type="slidenum">
              <a:rPr lang="en-US" smtClean="0"/>
              <a:t>‹#›</a:t>
            </a:fld>
            <a:endParaRPr lang="en-US"/>
          </a:p>
        </p:txBody>
      </p:sp>
    </p:spTree>
    <p:extLst>
      <p:ext uri="{BB962C8B-B14F-4D97-AF65-F5344CB8AC3E}">
        <p14:creationId xmlns:p14="http://schemas.microsoft.com/office/powerpoint/2010/main" val="16629716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0B676B-3139-4E30-8092-F8DDAB0C3012}" type="datetimeFigureOut">
              <a:rPr lang="en-US" smtClean="0"/>
              <a:t>7/3/2020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C53FEF-E2B3-43F2-ACE9-5CC9B9E9A6FB}" type="slidenum">
              <a:rPr lang="en-US" smtClean="0"/>
              <a:t>‹#›</a:t>
            </a:fld>
            <a:endParaRPr lang="en-US"/>
          </a:p>
        </p:txBody>
      </p:sp>
    </p:spTree>
    <p:extLst>
      <p:ext uri="{BB962C8B-B14F-4D97-AF65-F5344CB8AC3E}">
        <p14:creationId xmlns:p14="http://schemas.microsoft.com/office/powerpoint/2010/main" val="818998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50B676B-3139-4E30-8092-F8DDAB0C3012}" type="datetimeFigureOut">
              <a:rPr lang="en-US" smtClean="0"/>
              <a:t>7/3/2020</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8C53FEF-E2B3-43F2-ACE9-5CC9B9E9A6FB}" type="slidenum">
              <a:rPr lang="en-US" smtClean="0"/>
              <a:t>‹#›</a:t>
            </a:fld>
            <a:endParaRPr lang="en-US"/>
          </a:p>
        </p:txBody>
      </p:sp>
    </p:spTree>
    <p:extLst>
      <p:ext uri="{BB962C8B-B14F-4D97-AF65-F5344CB8AC3E}">
        <p14:creationId xmlns:p14="http://schemas.microsoft.com/office/powerpoint/2010/main" val="79766895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033845" y="2682250"/>
            <a:ext cx="7829248" cy="513711"/>
          </a:xfrm>
        </p:spPr>
        <p:txBody>
          <a:bodyPr/>
          <a:lstStyle/>
          <a:p>
            <a:pPr algn="ctr"/>
            <a:r>
              <a:rPr lang="en-US" b="1" i="1" dirty="0">
                <a:solidFill>
                  <a:schemeClr val="tx1"/>
                </a:solidFill>
                <a:latin typeface="Times New Roman" panose="02020603050405020304" pitchFamily="18" charset="0"/>
                <a:cs typeface="Times New Roman" panose="02020603050405020304" pitchFamily="18" charset="0"/>
              </a:rPr>
              <a:t>Financial management for the hotel industry</a:t>
            </a:r>
          </a:p>
        </p:txBody>
      </p:sp>
    </p:spTree>
    <p:extLst>
      <p:ext uri="{BB962C8B-B14F-4D97-AF65-F5344CB8AC3E}">
        <p14:creationId xmlns:p14="http://schemas.microsoft.com/office/powerpoint/2010/main" val="3779651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latin typeface="Times New Roman" panose="02020603050405020304" pitchFamily="18" charset="0"/>
                <a:cs typeface="Times New Roman" panose="02020603050405020304" pitchFamily="18" charset="0"/>
              </a:rPr>
              <a:t>Table of content</a:t>
            </a:r>
          </a:p>
        </p:txBody>
      </p:sp>
      <p:sp>
        <p:nvSpPr>
          <p:cNvPr id="3" name="Content Placeholder 2"/>
          <p:cNvSpPr>
            <a:spLocks noGrp="1"/>
          </p:cNvSpPr>
          <p:nvPr>
            <p:ph idx="1"/>
          </p:nvPr>
        </p:nvSpPr>
        <p:spPr/>
        <p:txBody>
          <a:bodyPr/>
          <a:lstStyle/>
          <a:p>
            <a:pPr marL="0" indent="0">
              <a:buNone/>
            </a:pPr>
            <a:r>
              <a:rPr lang="en-US" dirty="0"/>
              <a:t>Introduction</a:t>
            </a:r>
          </a:p>
          <a:p>
            <a:pPr marL="0" indent="0">
              <a:buNone/>
            </a:pPr>
            <a:r>
              <a:rPr lang="en-US" dirty="0"/>
              <a:t>Content included in report</a:t>
            </a:r>
          </a:p>
          <a:p>
            <a:pPr marL="0" indent="0">
              <a:buNone/>
            </a:pPr>
            <a:r>
              <a:rPr lang="en-US" dirty="0"/>
              <a:t>Conclusion</a:t>
            </a:r>
          </a:p>
          <a:p>
            <a:pPr marL="0" indent="0">
              <a:buNone/>
            </a:pPr>
            <a:r>
              <a:rPr lang="en-US" dirty="0"/>
              <a:t>Suggestions</a:t>
            </a:r>
          </a:p>
          <a:p>
            <a:pPr marL="0" indent="0">
              <a:buNone/>
            </a:pPr>
            <a:r>
              <a:rPr lang="en-US" dirty="0"/>
              <a:t>References</a:t>
            </a:r>
          </a:p>
          <a:p>
            <a:pPr marL="0" indent="0">
              <a:buNone/>
            </a:pPr>
            <a:endParaRPr lang="en-US" dirty="0"/>
          </a:p>
        </p:txBody>
      </p:sp>
    </p:spTree>
    <p:extLst>
      <p:ext uri="{BB962C8B-B14F-4D97-AF65-F5344CB8AC3E}">
        <p14:creationId xmlns:p14="http://schemas.microsoft.com/office/powerpoint/2010/main" val="3395082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p:txBody>
          <a:bodyPr>
            <a:normAutofit/>
          </a:bodyPr>
          <a:lstStyle/>
          <a:p>
            <a:pPr marL="0" indent="0" algn="just">
              <a:lnSpc>
                <a:spcPct val="150000"/>
              </a:lnSpc>
              <a:buNone/>
            </a:pPr>
            <a:r>
              <a:rPr lang="en-US" dirty="0">
                <a:latin typeface="Times New Roman" panose="02020603050405020304" pitchFamily="18" charset="0"/>
                <a:cs typeface="Times New Roman" panose="02020603050405020304" pitchFamily="18" charset="0"/>
              </a:rPr>
              <a:t>A business seeks to accomplish its objectives by raising funds from various outlets and then investing in multiple asset groups such as farms, land and structures, machinery and other intangible properties. Accrual analysis employed numerical decision-making to deal with financial matters. The thesis involves Gatsby Grange 's ratio review, which is the famous UK and Northern Ireland boutique store. As well as this presentation of power point, it is focused on the content review listed in report and conclusions.</a:t>
            </a:r>
          </a:p>
          <a:p>
            <a:pPr marL="0" indent="0">
              <a:buNone/>
            </a:pPr>
            <a:endParaRPr lang="en-US" dirty="0"/>
          </a:p>
        </p:txBody>
      </p:sp>
    </p:spTree>
    <p:extLst>
      <p:ext uri="{BB962C8B-B14F-4D97-AF65-F5344CB8AC3E}">
        <p14:creationId xmlns:p14="http://schemas.microsoft.com/office/powerpoint/2010/main" val="23572385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latin typeface="Times New Roman" panose="02020603050405020304" pitchFamily="18" charset="0"/>
                <a:cs typeface="Times New Roman" panose="02020603050405020304" pitchFamily="18" charset="0"/>
              </a:rPr>
              <a:t>Content included in report</a:t>
            </a:r>
          </a:p>
        </p:txBody>
      </p:sp>
      <p:sp>
        <p:nvSpPr>
          <p:cNvPr id="3" name="Content Placeholder 2"/>
          <p:cNvSpPr>
            <a:spLocks noGrp="1"/>
          </p:cNvSpPr>
          <p:nvPr>
            <p:ph idx="1"/>
          </p:nvPr>
        </p:nvSpPr>
        <p:spPr/>
        <p:txBody>
          <a:bodyPr>
            <a:normAutofit/>
          </a:bodyPr>
          <a:lstStyle/>
          <a:p>
            <a:pPr marL="0" indent="0" algn="just">
              <a:lnSpc>
                <a:spcPct val="150000"/>
              </a:lnSpc>
              <a:buNone/>
            </a:pPr>
            <a:r>
              <a:rPr lang="en-US" dirty="0">
                <a:latin typeface="Times New Roman" panose="02020603050405020304" pitchFamily="18" charset="0"/>
                <a:cs typeface="Times New Roman" panose="02020603050405020304" pitchFamily="18" charset="0"/>
              </a:rPr>
              <a:t>The principal part of the study is focused on Gatsby Grange corporation's estimation and review of ratios. Three forms of ratios which are productivity ratio, liquidity ratio and gearing ratio are measured and described in the first function of study. Specific forms of graphs have been used to show financial results more accurately in order to do adequate ratio research. In addition to this function, knowledge is provided regarding the value of ratio analysis and its weakness.</a:t>
            </a:r>
          </a:p>
          <a:p>
            <a:endParaRPr lang="en-US" dirty="0"/>
          </a:p>
        </p:txBody>
      </p:sp>
    </p:spTree>
    <p:extLst>
      <p:ext uri="{BB962C8B-B14F-4D97-AF65-F5344CB8AC3E}">
        <p14:creationId xmlns:p14="http://schemas.microsoft.com/office/powerpoint/2010/main" val="4063860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latin typeface="Times New Roman" panose="02020603050405020304" pitchFamily="18" charset="0"/>
                <a:cs typeface="Times New Roman" panose="02020603050405020304" pitchFamily="18" charset="0"/>
              </a:rPr>
              <a:t>Conclusion</a:t>
            </a:r>
            <a:br>
              <a:rPr lang="en-US" b="1" i="1" dirty="0">
                <a:latin typeface="Times New Roman" panose="02020603050405020304" pitchFamily="18" charset="0"/>
                <a:cs typeface="Times New Roman" panose="02020603050405020304" pitchFamily="18" charset="0"/>
              </a:rPr>
            </a:br>
            <a:endParaRPr lang="en-US" b="1"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marL="0" indent="0" algn="just">
              <a:lnSpc>
                <a:spcPct val="150000"/>
              </a:lnSpc>
              <a:buNone/>
            </a:pPr>
            <a:r>
              <a:rPr lang="en-US" dirty="0">
                <a:latin typeface="Times New Roman" panose="02020603050405020304" pitchFamily="18" charset="0"/>
                <a:cs typeface="Times New Roman" panose="02020603050405020304" pitchFamily="18" charset="0"/>
              </a:rPr>
              <a:t>This can be indicated from various parts of the report that ratio analysis is one of the key terms that firms need to apply to assess their business results. This can be inferred from section A of mission one that:</a:t>
            </a:r>
          </a:p>
          <a:p>
            <a:pPr marL="0" indent="0" algn="just">
              <a:lnSpc>
                <a:spcPct val="150000"/>
              </a:lnSpc>
              <a:buNone/>
            </a:pPr>
            <a:r>
              <a:rPr lang="en-US" dirty="0">
                <a:latin typeface="Times New Roman" panose="02020603050405020304" pitchFamily="18" charset="0"/>
                <a:cs typeface="Times New Roman" panose="02020603050405020304" pitchFamily="18" charset="0"/>
              </a:rPr>
              <a:t> </a:t>
            </a:r>
          </a:p>
          <a:p>
            <a:pPr algn="just">
              <a:lnSpc>
                <a:spcPct val="150000"/>
              </a:lnSpc>
            </a:pPr>
            <a:r>
              <a:rPr lang="en-US" dirty="0">
                <a:latin typeface="Times New Roman" panose="02020603050405020304" pitchFamily="18" charset="0"/>
                <a:cs typeface="Times New Roman" panose="02020603050405020304" pitchFamily="18" charset="0"/>
              </a:rPr>
              <a:t>Profitability ratio- Performance of the company is average on profit margins. That is possible since a specific finding is given by ratios. This is relevant here to remember that the success of the company was stronger in 2018, but dropped in 2019 next year.</a:t>
            </a:r>
          </a:p>
          <a:p>
            <a:pPr marL="0" indent="0">
              <a:buNone/>
            </a:pPr>
            <a:endParaRPr lang="en-US" dirty="0"/>
          </a:p>
        </p:txBody>
      </p:sp>
    </p:spTree>
    <p:extLst>
      <p:ext uri="{BB962C8B-B14F-4D97-AF65-F5344CB8AC3E}">
        <p14:creationId xmlns:p14="http://schemas.microsoft.com/office/powerpoint/2010/main" val="640150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latin typeface="Times New Roman" panose="02020603050405020304" pitchFamily="18" charset="0"/>
                <a:cs typeface="Times New Roman" panose="02020603050405020304" pitchFamily="18" charset="0"/>
              </a:rPr>
              <a:t>Continue</a:t>
            </a:r>
          </a:p>
        </p:txBody>
      </p:sp>
      <p:sp>
        <p:nvSpPr>
          <p:cNvPr id="3" name="Content Placeholder 2"/>
          <p:cNvSpPr>
            <a:spLocks noGrp="1"/>
          </p:cNvSpPr>
          <p:nvPr>
            <p:ph idx="1"/>
          </p:nvPr>
        </p:nvSpPr>
        <p:spPr/>
        <p:txBody>
          <a:bodyPr>
            <a:normAutofit/>
          </a:bodyPr>
          <a:lstStyle/>
          <a:p>
            <a:pPr marL="0" indent="0" algn="just">
              <a:lnSpc>
                <a:spcPct val="150000"/>
              </a:lnSpc>
              <a:buNone/>
            </a:pPr>
            <a:r>
              <a:rPr lang="en-US" dirty="0">
                <a:latin typeface="Times New Roman" panose="02020603050405020304" pitchFamily="18" charset="0"/>
                <a:cs typeface="Times New Roman" panose="02020603050405020304" pitchFamily="18" charset="0"/>
              </a:rPr>
              <a:t>Liquidity ratio- Under it are measured two forms of ratios which are current and rapid ratios. From the research performed earlier, it can be inferred that’s liquidity situation is too poor. That is because all liquidity ratios produce negative effects as result is smaller than the optimal type of ratio. Moreover, in order to allow repayment of short-term loans or existing liabilities, it can be expressed to this that the cause of weak liquidity status is lower net assets.</a:t>
            </a:r>
          </a:p>
          <a:p>
            <a:pPr marL="0" indent="0">
              <a:buNone/>
            </a:pPr>
            <a:endParaRPr lang="en-US" dirty="0"/>
          </a:p>
        </p:txBody>
      </p:sp>
    </p:spTree>
    <p:extLst>
      <p:ext uri="{BB962C8B-B14F-4D97-AF65-F5344CB8AC3E}">
        <p14:creationId xmlns:p14="http://schemas.microsoft.com/office/powerpoint/2010/main" val="9860049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latin typeface="Times New Roman" panose="02020603050405020304" pitchFamily="18" charset="0"/>
                <a:cs typeface="Times New Roman" panose="02020603050405020304" pitchFamily="18" charset="0"/>
              </a:rPr>
              <a:t>Continue</a:t>
            </a:r>
          </a:p>
        </p:txBody>
      </p:sp>
      <p:sp>
        <p:nvSpPr>
          <p:cNvPr id="3" name="Content Placeholder 2"/>
          <p:cNvSpPr>
            <a:spLocks noGrp="1"/>
          </p:cNvSpPr>
          <p:nvPr>
            <p:ph idx="1"/>
          </p:nvPr>
        </p:nvSpPr>
        <p:spPr/>
        <p:txBody>
          <a:bodyPr/>
          <a:lstStyle/>
          <a:p>
            <a:pPr marL="0" indent="0">
              <a:buNone/>
            </a:pPr>
            <a:r>
              <a:rPr lang="en-US" dirty="0"/>
              <a:t>Gearing ratio- Performance of the company is similar in terms of this ratio so because debt-to - equity ratio is lower than assumption. While the debt level for the years 2018 and 2019 is larger. That's because companies have ample money to pay back their debts. But at the other hand, they lack the equity to pay off their debts.</a:t>
            </a:r>
          </a:p>
          <a:p>
            <a:pPr marL="0" indent="0">
              <a:buNone/>
            </a:pPr>
            <a:endParaRPr lang="en-US" dirty="0"/>
          </a:p>
        </p:txBody>
      </p:sp>
    </p:spTree>
    <p:extLst>
      <p:ext uri="{BB962C8B-B14F-4D97-AF65-F5344CB8AC3E}">
        <p14:creationId xmlns:p14="http://schemas.microsoft.com/office/powerpoint/2010/main" val="790102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latin typeface="Times New Roman" panose="02020603050405020304" pitchFamily="18" charset="0"/>
                <a:cs typeface="Times New Roman" panose="02020603050405020304" pitchFamily="18" charset="0"/>
              </a:rPr>
              <a:t>Suggestions</a:t>
            </a:r>
          </a:p>
        </p:txBody>
      </p:sp>
      <p:sp>
        <p:nvSpPr>
          <p:cNvPr id="3" name="Content Placeholder 2"/>
          <p:cNvSpPr>
            <a:spLocks noGrp="1"/>
          </p:cNvSpPr>
          <p:nvPr>
            <p:ph idx="1"/>
          </p:nvPr>
        </p:nvSpPr>
        <p:spPr/>
        <p:txBody>
          <a:bodyPr/>
          <a:lstStyle/>
          <a:p>
            <a:pPr marL="0" indent="0" algn="just">
              <a:lnSpc>
                <a:spcPct val="150000"/>
              </a:lnSpc>
              <a:buNone/>
            </a:pPr>
            <a:r>
              <a:rPr lang="en-US" sz="3000" dirty="0">
                <a:latin typeface="Times New Roman" panose="02020603050405020304" pitchFamily="18" charset="0"/>
                <a:cs typeface="Times New Roman" panose="02020603050405020304" pitchFamily="18" charset="0"/>
              </a:rPr>
              <a:t>Based on the aforementioned assumption, it could be recommended to the management and owner of Gatsby Grange that they will seek to reduce total costs as they are unlikely to achieve higher operating income and gross margin owing to greater levels of expenses.</a:t>
            </a:r>
          </a:p>
          <a:p>
            <a:pPr marL="0" indent="0">
              <a:buNone/>
            </a:pPr>
            <a:endParaRPr lang="en-US" dirty="0"/>
          </a:p>
        </p:txBody>
      </p:sp>
    </p:spTree>
    <p:extLst>
      <p:ext uri="{BB962C8B-B14F-4D97-AF65-F5344CB8AC3E}">
        <p14:creationId xmlns:p14="http://schemas.microsoft.com/office/powerpoint/2010/main" val="37032266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latin typeface="Times New Roman" panose="02020603050405020304" pitchFamily="18" charset="0"/>
                <a:cs typeface="Times New Roman" panose="02020603050405020304" pitchFamily="18" charset="0"/>
              </a:rPr>
              <a:t>Continue</a:t>
            </a:r>
          </a:p>
        </p:txBody>
      </p:sp>
      <p:sp>
        <p:nvSpPr>
          <p:cNvPr id="3" name="Content Placeholder 2"/>
          <p:cNvSpPr>
            <a:spLocks noGrp="1"/>
          </p:cNvSpPr>
          <p:nvPr>
            <p:ph idx="1"/>
          </p:nvPr>
        </p:nvSpPr>
        <p:spPr/>
        <p:txBody>
          <a:bodyPr>
            <a:normAutofit lnSpcReduction="10000"/>
          </a:bodyPr>
          <a:lstStyle/>
          <a:p>
            <a:pPr marL="0" indent="0" algn="just">
              <a:lnSpc>
                <a:spcPct val="150000"/>
              </a:lnSpc>
              <a:buNone/>
            </a:pPr>
            <a:r>
              <a:rPr lang="en-US" sz="3000" dirty="0">
                <a:latin typeface="Times New Roman" panose="02020603050405020304" pitchFamily="18" charset="0"/>
                <a:cs typeface="Times New Roman" panose="02020603050405020304" pitchFamily="18" charset="0"/>
              </a:rPr>
              <a:t>In order to boost the liquidity situation, the company's financial manager will work on increasing the sum of capital assets so that they will provide enough resources to pay back short-term debts. This can only be done if the business concentrates on creating its own funds rather than on relying on loans.</a:t>
            </a:r>
          </a:p>
          <a:p>
            <a:pPr marL="0" indent="0">
              <a:buNone/>
            </a:pPr>
            <a:endParaRPr lang="en-US" dirty="0"/>
          </a:p>
        </p:txBody>
      </p:sp>
    </p:spTree>
    <p:extLst>
      <p:ext uri="{BB962C8B-B14F-4D97-AF65-F5344CB8AC3E}">
        <p14:creationId xmlns:p14="http://schemas.microsoft.com/office/powerpoint/2010/main" val="1003131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latin typeface="Times New Roman" panose="02020603050405020304" pitchFamily="18" charset="0"/>
                <a:cs typeface="Times New Roman" panose="02020603050405020304" pitchFamily="18" charset="0"/>
              </a:rPr>
              <a:t>Continue</a:t>
            </a:r>
          </a:p>
        </p:txBody>
      </p:sp>
      <p:sp>
        <p:nvSpPr>
          <p:cNvPr id="3" name="Content Placeholder 2"/>
          <p:cNvSpPr>
            <a:spLocks noGrp="1"/>
          </p:cNvSpPr>
          <p:nvPr>
            <p:ph idx="1"/>
          </p:nvPr>
        </p:nvSpPr>
        <p:spPr/>
        <p:txBody>
          <a:bodyPr/>
          <a:lstStyle/>
          <a:p>
            <a:pPr marL="0" indent="0" algn="just">
              <a:lnSpc>
                <a:spcPct val="150000"/>
              </a:lnSpc>
              <a:buNone/>
            </a:pPr>
            <a:r>
              <a:rPr lang="en-US" sz="3000" dirty="0">
                <a:latin typeface="Times New Roman" panose="02020603050405020304" pitchFamily="18" charset="0"/>
                <a:cs typeface="Times New Roman" panose="02020603050405020304" pitchFamily="18" charset="0"/>
              </a:rPr>
              <a:t>In addition, they must try to increase their equity by inviting more interested parties to make investments. The business must not take out loans from external sources in order to reduce the volume of the debt.</a:t>
            </a:r>
          </a:p>
          <a:p>
            <a:pPr marL="0" indent="0">
              <a:buNone/>
            </a:pPr>
            <a:endParaRPr lang="en-US" dirty="0"/>
          </a:p>
        </p:txBody>
      </p:sp>
    </p:spTree>
    <p:extLst>
      <p:ext uri="{BB962C8B-B14F-4D97-AF65-F5344CB8AC3E}">
        <p14:creationId xmlns:p14="http://schemas.microsoft.com/office/powerpoint/2010/main" val="37477131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p:txBody>
          <a:bodyPr/>
          <a:lstStyle/>
          <a:p>
            <a:pPr marL="0" indent="-457200" algn="just">
              <a:lnSpc>
                <a:spcPct val="100000"/>
              </a:lnSpc>
              <a:buNone/>
            </a:pPr>
            <a:r>
              <a:rPr lang="en-US" dirty="0">
                <a:latin typeface="Times New Roman" panose="02020603050405020304" pitchFamily="18" charset="0"/>
                <a:cs typeface="Times New Roman" panose="02020603050405020304" pitchFamily="18" charset="0"/>
              </a:rPr>
              <a:t>WADEKAR, S. and ASHTEKAR, M.S.M., 2020. Working Capital Management with Ratio Analysis in BG </a:t>
            </a:r>
            <a:r>
              <a:rPr lang="en-US" dirty="0" err="1">
                <a:latin typeface="Times New Roman" panose="02020603050405020304" pitchFamily="18" charset="0"/>
                <a:cs typeface="Times New Roman" panose="02020603050405020304" pitchFamily="18" charset="0"/>
              </a:rPr>
              <a:t>Shirke</a:t>
            </a:r>
            <a:r>
              <a:rPr lang="en-US" dirty="0">
                <a:latin typeface="Times New Roman" panose="02020603050405020304" pitchFamily="18" charset="0"/>
                <a:cs typeface="Times New Roman" panose="02020603050405020304" pitchFamily="18" charset="0"/>
              </a:rPr>
              <a:t> construction Pvt. Ltd. </a:t>
            </a:r>
            <a:r>
              <a:rPr lang="en-US" i="1" dirty="0">
                <a:latin typeface="Times New Roman" panose="02020603050405020304" pitchFamily="18" charset="0"/>
                <a:cs typeface="Times New Roman" panose="02020603050405020304" pitchFamily="18" charset="0"/>
              </a:rPr>
              <a:t>Studies in Indian Place Names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40</a:t>
            </a:r>
            <a:r>
              <a:rPr lang="en-US" dirty="0">
                <a:latin typeface="Times New Roman" panose="02020603050405020304" pitchFamily="18" charset="0"/>
                <a:cs typeface="Times New Roman" panose="02020603050405020304" pitchFamily="18" charset="0"/>
              </a:rPr>
              <a:t>(70), pp.4677-4689.</a:t>
            </a:r>
          </a:p>
          <a:p>
            <a:pPr marL="0" indent="-457200" algn="just">
              <a:lnSpc>
                <a:spcPct val="100000"/>
              </a:lnSpc>
              <a:buNone/>
            </a:pPr>
            <a:r>
              <a:rPr lang="en-US" dirty="0">
                <a:latin typeface="Times New Roman" panose="02020603050405020304" pitchFamily="18" charset="0"/>
                <a:cs typeface="Times New Roman" panose="02020603050405020304" pitchFamily="18" charset="0"/>
              </a:rPr>
              <a:t>Singh, J. and Singh, J., 2019. Atmospheric Muon Charge Ratio Analysis at the INO-ICAL Detector. </a:t>
            </a:r>
            <a:r>
              <a:rPr lang="en-US" i="1" dirty="0">
                <a:latin typeface="Times New Roman" panose="02020603050405020304" pitchFamily="18" charset="0"/>
                <a:cs typeface="Times New Roman" panose="02020603050405020304" pitchFamily="18" charset="0"/>
              </a:rPr>
              <a:t>Advances in High Energy Physics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2019</a:t>
            </a:r>
            <a:r>
              <a:rPr lang="en-US"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2337016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12</TotalTime>
  <Words>651</Words>
  <Application>Microsoft Office PowerPoint</Application>
  <PresentationFormat>Widescreen</PresentationFormat>
  <Paragraphs>28</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Century Gothic</vt:lpstr>
      <vt:lpstr>Times New Roman</vt:lpstr>
      <vt:lpstr>Wingdings 3</vt:lpstr>
      <vt:lpstr>Ion</vt:lpstr>
      <vt:lpstr>PowerPoint Presentation</vt:lpstr>
      <vt:lpstr>Table of content</vt:lpstr>
      <vt:lpstr>INTRODUCTION</vt:lpstr>
      <vt:lpstr>Content included in report</vt:lpstr>
      <vt:lpstr>Conclusion </vt:lpstr>
      <vt:lpstr>Continue</vt:lpstr>
      <vt:lpstr>Continue</vt:lpstr>
      <vt:lpstr>Suggestions</vt:lpstr>
      <vt:lpstr>Continue</vt:lpstr>
      <vt:lpstr>Continue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mihai anghel cristea</cp:lastModifiedBy>
  <cp:revision>4</cp:revision>
  <dcterms:created xsi:type="dcterms:W3CDTF">2020-07-03T13:25:18Z</dcterms:created>
  <dcterms:modified xsi:type="dcterms:W3CDTF">2020-07-03T19:20:16Z</dcterms:modified>
</cp:coreProperties>
</file>