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65" r:id="rId3"/>
    <p:sldId id="272" r:id="rId4"/>
    <p:sldId id="267" r:id="rId5"/>
    <p:sldId id="271" r:id="rId6"/>
    <p:sldId id="260" r:id="rId7"/>
    <p:sldId id="261" r:id="rId8"/>
    <p:sldId id="262" r:id="rId9"/>
    <p:sldId id="276" r:id="rId10"/>
    <p:sldId id="277" r:id="rId11"/>
    <p:sldId id="266" r:id="rId12"/>
    <p:sldId id="268" r:id="rId13"/>
    <p:sldId id="269" r:id="rId14"/>
    <p:sldId id="274" r:id="rId15"/>
    <p:sldId id="263" r:id="rId16"/>
    <p:sldId id="275" r:id="rId17"/>
    <p:sldId id="264" r:id="rId18"/>
    <p:sldId id="270" r:id="rId19"/>
    <p:sldId id="25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63EBB-2F61-4E2A-90DE-A4E45B2978B9}" type="datetimeFigureOut">
              <a:rPr lang="en-GB" smtClean="0"/>
              <a:t>07/02/2021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0D7CCB-3927-48BA-99DB-7FB0456BB496}" type="slidenum">
              <a:rPr lang="en-GB" smtClean="0"/>
              <a:t>‹#›</a:t>
            </a:fld>
            <a:endParaRPr lang="en-GB"/>
          </a:p>
        </p:txBody>
      </p:sp>
    </p:spTree>
    <p:extLst>
      <p:ext uri="{BB962C8B-B14F-4D97-AF65-F5344CB8AC3E}">
        <p14:creationId xmlns:p14="http://schemas.microsoft.com/office/powerpoint/2010/main" val="24447791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F60E07-38FE-4303-89D4-2B649311DE5B}" type="slidenum">
              <a:rPr lang="en-GB" altLang="en-US"/>
              <a:pPr/>
              <a:t>7</a:t>
            </a:fld>
            <a:endParaRPr lang="en-GB" altLang="en-US"/>
          </a:p>
        </p:txBody>
      </p:sp>
      <p:sp>
        <p:nvSpPr>
          <p:cNvPr id="6146" name="Rectangle 2"/>
          <p:cNvSpPr>
            <a:spLocks noGrp="1" noRot="1" noChangeAspect="1" noChangeArrowheads="1" noTextEdit="1"/>
          </p:cNvSpPr>
          <p:nvPr>
            <p:ph type="sldImg"/>
          </p:nvPr>
        </p:nvSpPr>
        <p:spPr>
          <a:ln/>
        </p:spPr>
      </p:sp>
      <p:sp>
        <p:nvSpPr>
          <p:cNvPr id="6149" name="Rectangle 5"/>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430236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7"/>
          <p:cNvSpPr>
            <a:spLocks noGrp="1" noChangeArrowheads="1"/>
          </p:cNvSpPr>
          <p:nvPr>
            <p:ph type="sldNum" sz="quarter" idx="5"/>
          </p:nvPr>
        </p:nvSpPr>
        <p:spPr>
          <a:ln/>
        </p:spPr>
        <p:txBody>
          <a:bodyPr/>
          <a:lstStyle/>
          <a:p>
            <a:fld id="{88089926-54EF-47AE-B876-901B443CDF7B}" type="slidenum">
              <a:rPr lang="en-GB" altLang="en-US"/>
              <a:pPr/>
              <a:t>15</a:t>
            </a:fld>
            <a:endParaRPr lang="en-GB" altLang="en-US"/>
          </a:p>
        </p:txBody>
      </p:sp>
      <p:sp>
        <p:nvSpPr>
          <p:cNvPr id="9218" name="Rectangle 2"/>
          <p:cNvSpPr>
            <a:spLocks noGrp="1" noRot="1" noChangeAspect="1" noChangeArrowheads="1" noTextEdit="1"/>
          </p:cNvSpPr>
          <p:nvPr>
            <p:ph type="sldImg"/>
          </p:nvPr>
        </p:nvSpPr>
        <p:spPr>
          <a:ln/>
        </p:spPr>
      </p:sp>
      <p:graphicFrame>
        <p:nvGraphicFramePr>
          <p:cNvPr id="9244" name="Group 28"/>
          <p:cNvGraphicFramePr>
            <a:graphicFrameLocks noGrp="1"/>
          </p:cNvGraphicFramePr>
          <p:nvPr>
            <p:ph type="body" idx="1"/>
          </p:nvPr>
        </p:nvGraphicFramePr>
        <p:xfrm>
          <a:off x="914400" y="4343400"/>
          <a:ext cx="5029200" cy="5608638"/>
        </p:xfrm>
        <a:graphic>
          <a:graphicData uri="http://schemas.openxmlformats.org/drawingml/2006/table">
            <a:tbl>
              <a:tblPr/>
              <a:tblGrid>
                <a:gridCol w="5029200">
                  <a:extLst>
                    <a:ext uri="{9D8B030D-6E8A-4147-A177-3AD203B41FA5}">
                      <a16:colId xmlns:a16="http://schemas.microsoft.com/office/drawing/2014/main" val="20000"/>
                    </a:ext>
                  </a:extLst>
                </a:gridCol>
              </a:tblGrid>
              <a:tr h="412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place where the Prime Minister stands when talking in a debate</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0"/>
                  </a:ext>
                </a:extLst>
              </a:tr>
              <a:tr h="393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person who controls the order of speakers in a debate</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1"/>
                  </a:ext>
                </a:extLst>
              </a:tr>
              <a:tr h="3841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place MPs walk through if they are voting in favour of something</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2"/>
                  </a:ext>
                </a:extLst>
              </a:tr>
              <a:tr h="393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A Bill that goes to parliament to decide whether it becomes law or not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3"/>
                  </a:ext>
                </a:extLst>
              </a:tr>
              <a:tr h="392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number of stages a bill goes through when it reaches the Commons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4"/>
                  </a:ext>
                </a:extLst>
              </a:tr>
              <a:tr h="393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group of people who finally debate a Bill before it becomes a law</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5"/>
                  </a:ext>
                </a:extLst>
              </a:tr>
              <a:tr h="392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person who finally signs a bill so that it can become a law</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6"/>
                  </a:ext>
                </a:extLst>
              </a:tr>
              <a:tr h="393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place where the government sits in the House of Commons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7"/>
                  </a:ext>
                </a:extLst>
              </a:tr>
              <a:tr h="392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The place where the Opposition sits in the House of Commons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8"/>
                  </a:ext>
                </a:extLst>
              </a:tr>
              <a:tr h="2492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600" b="0" i="0" u="none" strike="noStrike" cap="none" normalizeH="0" baseline="0">
                          <a:ln>
                            <a:noFill/>
                          </a:ln>
                          <a:solidFill>
                            <a:schemeClr val="tx1"/>
                          </a:solidFill>
                          <a:effectLst/>
                          <a:latin typeface="Times New Roman" panose="02020603050405020304" pitchFamily="18" charset="0"/>
                        </a:rPr>
                        <a:t>How many readings a bill goes through before being sent to The House of Lords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404854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3817718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485483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992451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5E8B70-B6BA-4983-959F-28D095B840F6}"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4135493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5E8B70-B6BA-4983-959F-28D095B840F6}" type="datetimeFigureOut">
              <a:rPr lang="en-GB" smtClean="0"/>
              <a:t>07/02/2021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1976578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5E8B70-B6BA-4983-959F-28D095B840F6}" type="datetimeFigureOut">
              <a:rPr lang="en-GB" smtClean="0"/>
              <a:t>07/02/2021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849311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5E8B70-B6BA-4983-959F-28D095B840F6}" type="datetimeFigureOut">
              <a:rPr lang="en-GB" smtClean="0"/>
              <a:t>07/02/2021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2892730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5E8B70-B6BA-4983-959F-28D095B840F6}"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3558695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75E8B70-B6BA-4983-959F-28D095B840F6}"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2534886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2160726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10217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4980585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96474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20760117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5306939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5E8B70-B6BA-4983-959F-28D095B840F6}"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6F00A-0F06-40BC-AE2B-FB18D4D62E98}" type="slidenum">
              <a:rPr lang="en-GB" smtClean="0"/>
              <a:t>‹#›</a:t>
            </a:fld>
            <a:endParaRPr lang="en-GB"/>
          </a:p>
        </p:txBody>
      </p:sp>
    </p:spTree>
    <p:extLst>
      <p:ext uri="{BB962C8B-B14F-4D97-AF65-F5344CB8AC3E}">
        <p14:creationId xmlns:p14="http://schemas.microsoft.com/office/powerpoint/2010/main" val="4140823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75E8B70-B6BA-4983-959F-28D095B840F6}" type="datetimeFigureOut">
              <a:rPr lang="en-GB" smtClean="0"/>
              <a:t>07/02/2021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426F00A-0F06-40BC-AE2B-FB18D4D62E98}" type="slidenum">
              <a:rPr lang="en-GB" smtClean="0"/>
              <a:t>‹#›</a:t>
            </a:fld>
            <a:endParaRPr lang="en-GB"/>
          </a:p>
        </p:txBody>
      </p:sp>
    </p:spTree>
    <p:extLst>
      <p:ext uri="{BB962C8B-B14F-4D97-AF65-F5344CB8AC3E}">
        <p14:creationId xmlns:p14="http://schemas.microsoft.com/office/powerpoint/2010/main" val="1818601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4.gif"/></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5.wmf"/><Relationship Id="rId5" Type="http://schemas.openxmlformats.org/officeDocument/2006/relationships/audio" Target="../media/audio4.wav"/><Relationship Id="rId4" Type="http://schemas.openxmlformats.org/officeDocument/2006/relationships/audio" Target="../media/audio3.wav"/></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audio5.wav"/><Relationship Id="rId7" Type="http://schemas.openxmlformats.org/officeDocument/2006/relationships/image" Target="../media/image9.wm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wmf"/><Relationship Id="rId5" Type="http://schemas.openxmlformats.org/officeDocument/2006/relationships/image" Target="../media/image7.wmf"/><Relationship Id="rId4" Type="http://schemas.openxmlformats.org/officeDocument/2006/relationships/image" Target="../media/image6.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Human Rights</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4279459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t>What is the European Convention on Human Rights? </a:t>
            </a:r>
            <a:br>
              <a:rPr lang="en-GB" dirty="0"/>
            </a:br>
            <a:endParaRPr lang="en-GB" dirty="0"/>
          </a:p>
        </p:txBody>
      </p:sp>
      <p:sp>
        <p:nvSpPr>
          <p:cNvPr id="3" name="Content Placeholder 2"/>
          <p:cNvSpPr>
            <a:spLocks noGrp="1"/>
          </p:cNvSpPr>
          <p:nvPr>
            <p:ph idx="1"/>
          </p:nvPr>
        </p:nvSpPr>
        <p:spPr/>
        <p:txBody>
          <a:bodyPr>
            <a:normAutofit/>
          </a:bodyPr>
          <a:lstStyle/>
          <a:p>
            <a:r>
              <a:rPr lang="en-GB" sz="2400" dirty="0"/>
              <a:t>The European Convention on Human Rights (ECHR) was drafted by the nations of the Council of Europe (including the UK) in the aftermath of World War II. The Council of Europe was founded to defend human rights, parliamentary democracy and the rule of law, and to ensure that the atrocities and cruelties committed during the war would never be repeated. </a:t>
            </a:r>
          </a:p>
        </p:txBody>
      </p:sp>
    </p:spTree>
    <p:extLst>
      <p:ext uri="{BB962C8B-B14F-4D97-AF65-F5344CB8AC3E}">
        <p14:creationId xmlns:p14="http://schemas.microsoft.com/office/powerpoint/2010/main" val="3739415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It is </a:t>
            </a:r>
            <a:r>
              <a:rPr lang="en-GB" b="1" dirty="0"/>
              <a:t>against the law </a:t>
            </a:r>
            <a:r>
              <a:rPr lang="en-GB" dirty="0"/>
              <a:t>for a public organisation (like a government department, council or the police) to ignore your rights.</a:t>
            </a:r>
          </a:p>
          <a:p>
            <a:r>
              <a:rPr lang="en-GB" dirty="0"/>
              <a:t>Rights cases can now be dealt within a </a:t>
            </a:r>
            <a:r>
              <a:rPr lang="en-GB" b="1" dirty="0"/>
              <a:t>UK </a:t>
            </a:r>
            <a:r>
              <a:rPr lang="en-GB" dirty="0"/>
              <a:t>court or tribunal. Before the Act, anyone who felt that their rights had been ignored had to go to the European Court of Human Rights.</a:t>
            </a:r>
          </a:p>
          <a:p>
            <a:r>
              <a:rPr lang="en-GB" dirty="0"/>
              <a:t>Can apply to the ECHR now once all other avenues of appeal within the UK have been exhausted.</a:t>
            </a:r>
          </a:p>
          <a:p>
            <a:r>
              <a:rPr lang="en-GB" dirty="0"/>
              <a:t>The Act says that </a:t>
            </a:r>
            <a:r>
              <a:rPr lang="en-GB" b="1" dirty="0"/>
              <a:t>all UK law </a:t>
            </a:r>
            <a:r>
              <a:rPr lang="en-GB" dirty="0"/>
              <a:t>should fit with the Convention rights. If a court says that a law does not fit, it will be up to Parliament to decide what to do.</a:t>
            </a:r>
          </a:p>
        </p:txBody>
      </p:sp>
      <p:pic>
        <p:nvPicPr>
          <p:cNvPr id="4" name="Picture 3"/>
          <p:cNvPicPr>
            <a:picLocks noChangeAspect="1"/>
          </p:cNvPicPr>
          <p:nvPr/>
        </p:nvPicPr>
        <p:blipFill>
          <a:blip r:embed="rId2"/>
          <a:stretch>
            <a:fillRect/>
          </a:stretch>
        </p:blipFill>
        <p:spPr>
          <a:xfrm>
            <a:off x="6163295" y="5308270"/>
            <a:ext cx="2848974" cy="1413805"/>
          </a:xfrm>
          <a:prstGeom prst="rect">
            <a:avLst/>
          </a:prstGeom>
        </p:spPr>
      </p:pic>
    </p:spTree>
    <p:extLst>
      <p:ext uri="{BB962C8B-B14F-4D97-AF65-F5344CB8AC3E}">
        <p14:creationId xmlns:p14="http://schemas.microsoft.com/office/powerpoint/2010/main" val="1677790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the Convention rights? </a:t>
            </a:r>
          </a:p>
        </p:txBody>
      </p:sp>
      <p:sp>
        <p:nvSpPr>
          <p:cNvPr id="3" name="Content Placeholder 2"/>
          <p:cNvSpPr>
            <a:spLocks noGrp="1"/>
          </p:cNvSpPr>
          <p:nvPr>
            <p:ph idx="1"/>
          </p:nvPr>
        </p:nvSpPr>
        <p:spPr/>
        <p:txBody>
          <a:bodyPr>
            <a:normAutofit/>
          </a:bodyPr>
          <a:lstStyle/>
          <a:p>
            <a:r>
              <a:rPr lang="en-GB" sz="2400" dirty="0"/>
              <a:t>There are 16 basic rights in the Human Rights Act – all taken from the European Convention on Human Rights. As you would expect, they concern matters of life and death, like freedom from torture and being killed, but they also cover rights in everyday life, such as what a person can say and do, their beliefs, their right to a fair trial and many other similar basic entitlements. </a:t>
            </a:r>
          </a:p>
        </p:txBody>
      </p:sp>
    </p:spTree>
    <p:extLst>
      <p:ext uri="{BB962C8B-B14F-4D97-AF65-F5344CB8AC3E}">
        <p14:creationId xmlns:p14="http://schemas.microsoft.com/office/powerpoint/2010/main" val="2979056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Rights</a:t>
            </a:r>
            <a:br>
              <a:rPr lang="en-GB" dirty="0"/>
            </a:br>
            <a:endParaRPr lang="en-GB" dirty="0"/>
          </a:p>
        </p:txBody>
      </p:sp>
      <p:sp>
        <p:nvSpPr>
          <p:cNvPr id="3" name="Content Placeholder 2"/>
          <p:cNvSpPr>
            <a:spLocks noGrp="1"/>
          </p:cNvSpPr>
          <p:nvPr>
            <p:ph idx="1"/>
          </p:nvPr>
        </p:nvSpPr>
        <p:spPr>
          <a:xfrm>
            <a:off x="677334" y="1285103"/>
            <a:ext cx="8596668" cy="4756259"/>
          </a:xfrm>
        </p:spPr>
        <p:txBody>
          <a:bodyPr>
            <a:normAutofit/>
          </a:bodyPr>
          <a:lstStyle/>
          <a:p>
            <a:r>
              <a:rPr lang="en-GB" sz="2400" dirty="0"/>
              <a:t>A right is something you are </a:t>
            </a:r>
            <a:r>
              <a:rPr lang="en-GB" sz="2400" b="1" dirty="0"/>
              <a:t>allowed </a:t>
            </a:r>
            <a:r>
              <a:rPr lang="en-GB" sz="2400" dirty="0"/>
              <a:t>to do. </a:t>
            </a:r>
          </a:p>
          <a:p>
            <a:r>
              <a:rPr lang="en-GB" sz="2400" dirty="0"/>
              <a:t>Some rights, like the right to life, can never be taken away. </a:t>
            </a:r>
          </a:p>
          <a:p>
            <a:r>
              <a:rPr lang="en-GB" sz="2400" dirty="0"/>
              <a:t>Other rights, like the right to free speech, might have to be balanced because of the rights of others.                                               </a:t>
            </a:r>
          </a:p>
        </p:txBody>
      </p:sp>
      <p:pic>
        <p:nvPicPr>
          <p:cNvPr id="4" name="Picture 3"/>
          <p:cNvPicPr>
            <a:picLocks noChangeAspect="1"/>
          </p:cNvPicPr>
          <p:nvPr/>
        </p:nvPicPr>
        <p:blipFill>
          <a:blip r:embed="rId2"/>
          <a:stretch>
            <a:fillRect/>
          </a:stretch>
        </p:blipFill>
        <p:spPr>
          <a:xfrm>
            <a:off x="6599108" y="3858551"/>
            <a:ext cx="2437200" cy="2413000"/>
          </a:xfrm>
          <a:prstGeom prst="rect">
            <a:avLst/>
          </a:prstGeom>
        </p:spPr>
      </p:pic>
    </p:spTree>
    <p:extLst>
      <p:ext uri="{BB962C8B-B14F-4D97-AF65-F5344CB8AC3E}">
        <p14:creationId xmlns:p14="http://schemas.microsoft.com/office/powerpoint/2010/main" val="3986473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Rectangle 7"/>
          <p:cNvSpPr>
            <a:spLocks noChangeArrowheads="1"/>
          </p:cNvSpPr>
          <p:nvPr/>
        </p:nvSpPr>
        <p:spPr bwMode="auto">
          <a:xfrm>
            <a:off x="5791200" y="303847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sp>
        <p:nvSpPr>
          <p:cNvPr id="2059" name="Text Box 11"/>
          <p:cNvSpPr txBox="1">
            <a:spLocks noChangeArrowheads="1"/>
          </p:cNvSpPr>
          <p:nvPr/>
        </p:nvSpPr>
        <p:spPr bwMode="auto">
          <a:xfrm>
            <a:off x="1409700" y="90485"/>
            <a:ext cx="8839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2800" dirty="0"/>
              <a:t>What Are Human Rights??</a:t>
            </a:r>
          </a:p>
        </p:txBody>
      </p:sp>
      <p:pic>
        <p:nvPicPr>
          <p:cNvPr id="2068" name="Picture 20">
            <a:hlinkClick r:id="" action="ppaction://media"/>
          </p:cNvPr>
          <p:cNvPicPr>
            <a:picLocks noRot="1" noChangeAspect="1" noChangeArrowheads="1"/>
          </p:cNvPicPr>
          <p:nvPr>
            <a:wavAudioFile r:embed="rId1" name="j0074653.wav"/>
          </p:nvPr>
        </p:nvPicPr>
        <p:blipFill>
          <a:blip r:embed="rId3">
            <a:extLst>
              <a:ext uri="{28A0092B-C50C-407E-A947-70E740481C1C}">
                <a14:useLocalDpi xmlns:a14="http://schemas.microsoft.com/office/drawing/2010/main" val="0"/>
              </a:ext>
            </a:extLst>
          </a:blip>
          <a:srcRect/>
          <a:stretch>
            <a:fillRect/>
          </a:stretch>
        </p:blipFill>
        <p:spPr bwMode="auto">
          <a:xfrm>
            <a:off x="3810000" y="16764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BD19587_"/>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32175" y="1628776"/>
            <a:ext cx="4495800" cy="3013075"/>
          </a:xfrm>
          <a:prstGeom prst="rect">
            <a:avLst/>
          </a:prstGeom>
          <a:noFill/>
          <a:extLst>
            <a:ext uri="{909E8E84-426E-40DD-AFC4-6F175D3DCCD1}">
              <a14:hiddenFill xmlns:a14="http://schemas.microsoft.com/office/drawing/2010/main">
                <a:solidFill>
                  <a:srgbClr val="FFFFFF"/>
                </a:solidFill>
              </a14:hiddenFill>
            </a:ext>
          </a:extLst>
        </p:spPr>
      </p:pic>
      <p:sp>
        <p:nvSpPr>
          <p:cNvPr id="2070" name="AutoShape 22"/>
          <p:cNvSpPr>
            <a:spLocks noChangeArrowheads="1"/>
          </p:cNvSpPr>
          <p:nvPr/>
        </p:nvSpPr>
        <p:spPr bwMode="auto">
          <a:xfrm>
            <a:off x="7543800" y="304800"/>
            <a:ext cx="2819400" cy="3048000"/>
          </a:xfrm>
          <a:prstGeom prst="irregularSeal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600"/>
              <a:t>Think of a baby that</a:t>
            </a:r>
          </a:p>
          <a:p>
            <a:pPr algn="ctr"/>
            <a:r>
              <a:rPr lang="en-GB" altLang="en-US" sz="1600"/>
              <a:t>hasn’t asked to come</a:t>
            </a:r>
          </a:p>
          <a:p>
            <a:pPr algn="ctr"/>
            <a:r>
              <a:rPr lang="en-GB" altLang="en-US" sz="1600"/>
              <a:t>into the world.</a:t>
            </a:r>
            <a:r>
              <a:rPr lang="en-GB" altLang="en-US" sz="1400"/>
              <a:t>.</a:t>
            </a:r>
          </a:p>
        </p:txBody>
      </p:sp>
      <p:sp>
        <p:nvSpPr>
          <p:cNvPr id="2071" name="AutoShape 23"/>
          <p:cNvSpPr>
            <a:spLocks noChangeArrowheads="1"/>
          </p:cNvSpPr>
          <p:nvPr/>
        </p:nvSpPr>
        <p:spPr bwMode="auto">
          <a:xfrm>
            <a:off x="7772400" y="2667000"/>
            <a:ext cx="2667000" cy="2743200"/>
          </a:xfrm>
          <a:prstGeom prst="irregularSeal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600"/>
              <a:t>What are the basic</a:t>
            </a:r>
          </a:p>
          <a:p>
            <a:pPr algn="ctr"/>
            <a:r>
              <a:rPr lang="en-GB" altLang="en-US" sz="1600"/>
              <a:t>rights you think any</a:t>
            </a:r>
          </a:p>
          <a:p>
            <a:pPr algn="ctr"/>
            <a:r>
              <a:rPr lang="en-GB" altLang="en-US" sz="1600"/>
              <a:t>child should expect?</a:t>
            </a:r>
            <a:endParaRPr lang="en-GB" altLang="en-US" sz="1400"/>
          </a:p>
        </p:txBody>
      </p:sp>
      <p:sp>
        <p:nvSpPr>
          <p:cNvPr id="2073" name="Text Box 25"/>
          <p:cNvSpPr txBox="1">
            <a:spLocks noChangeArrowheads="1"/>
          </p:cNvSpPr>
          <p:nvPr/>
        </p:nvSpPr>
        <p:spPr bwMode="auto">
          <a:xfrm>
            <a:off x="2971800" y="5257804"/>
            <a:ext cx="57150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GB" altLang="en-US" dirty="0"/>
          </a:p>
        </p:txBody>
      </p:sp>
      <p:sp>
        <p:nvSpPr>
          <p:cNvPr id="2069" name="AutoShape 21"/>
          <p:cNvSpPr>
            <a:spLocks noChangeArrowheads="1"/>
          </p:cNvSpPr>
          <p:nvPr/>
        </p:nvSpPr>
        <p:spPr bwMode="auto">
          <a:xfrm>
            <a:off x="1905000" y="457200"/>
            <a:ext cx="2514600" cy="2667000"/>
          </a:xfrm>
          <a:prstGeom prst="irregularSeal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1600"/>
              <a:t>Rights are things</a:t>
            </a:r>
          </a:p>
          <a:p>
            <a:pPr algn="ctr"/>
            <a:r>
              <a:rPr lang="en-GB" altLang="en-US" sz="1600"/>
              <a:t>that protect us </a:t>
            </a:r>
          </a:p>
          <a:p>
            <a:pPr algn="ctr"/>
            <a:r>
              <a:rPr lang="en-GB" altLang="en-US" sz="1600"/>
              <a:t>from harm</a:t>
            </a:r>
            <a:r>
              <a:rPr lang="en-GB" altLang="en-US" sz="1400"/>
              <a:t>.</a:t>
            </a:r>
          </a:p>
        </p:txBody>
      </p:sp>
    </p:spTree>
    <p:extLst>
      <p:ext uri="{BB962C8B-B14F-4D97-AF65-F5344CB8AC3E}">
        <p14:creationId xmlns:p14="http://schemas.microsoft.com/office/powerpoint/2010/main" val="31922614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4309" fill="hold"/>
                                        <p:tgtEl>
                                          <p:spTgt spid="2068"/>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3" presetClass="entr" presetSubtype="32" fill="hold" grpId="0" nodeType="clickEffect">
                                  <p:stCondLst>
                                    <p:cond delay="0"/>
                                  </p:stCondLst>
                                  <p:childTnLst>
                                    <p:set>
                                      <p:cBhvr>
                                        <p:cTn id="10" dur="1" fill="hold">
                                          <p:stCondLst>
                                            <p:cond delay="0"/>
                                          </p:stCondLst>
                                        </p:cTn>
                                        <p:tgtEl>
                                          <p:spTgt spid="2069"/>
                                        </p:tgtEl>
                                        <p:attrNameLst>
                                          <p:attrName>style.visibility</p:attrName>
                                        </p:attrNameLst>
                                      </p:cBhvr>
                                      <p:to>
                                        <p:strVal val="visible"/>
                                      </p:to>
                                    </p:set>
                                    <p:anim calcmode="lin" valueType="num">
                                      <p:cBhvr>
                                        <p:cTn id="11" dur="500" fill="hold"/>
                                        <p:tgtEl>
                                          <p:spTgt spid="2069"/>
                                        </p:tgtEl>
                                        <p:attrNameLst>
                                          <p:attrName>ppt_w</p:attrName>
                                        </p:attrNameLst>
                                      </p:cBhvr>
                                      <p:tavLst>
                                        <p:tav tm="0">
                                          <p:val>
                                            <p:strVal val="4*#ppt_w"/>
                                          </p:val>
                                        </p:tav>
                                        <p:tav tm="100000">
                                          <p:val>
                                            <p:strVal val="#ppt_w"/>
                                          </p:val>
                                        </p:tav>
                                      </p:tavLst>
                                    </p:anim>
                                    <p:anim calcmode="lin" valueType="num">
                                      <p:cBhvr>
                                        <p:cTn id="12" dur="500" fill="hold"/>
                                        <p:tgtEl>
                                          <p:spTgt spid="2069"/>
                                        </p:tgtEl>
                                        <p:attrNameLst>
                                          <p:attrName>ppt_h</p:attrName>
                                        </p:attrNameLst>
                                      </p:cBhvr>
                                      <p:tavLst>
                                        <p:tav tm="0">
                                          <p:val>
                                            <p:strVal val="4*#ppt_h"/>
                                          </p:val>
                                        </p:tav>
                                        <p:tav tm="100000">
                                          <p:val>
                                            <p:strVal val="#ppt_h"/>
                                          </p:val>
                                        </p:tav>
                                      </p:tavLst>
                                    </p:anim>
                                  </p:childTnLst>
                                  <p:subTnLst>
                                    <p:set>
                                      <p:cBhvr override="childStyle">
                                        <p:cTn dur="1" fill="hold" display="0" masterRel="nextClick" afterEffect="1"/>
                                        <p:tgtEl>
                                          <p:spTgt spid="2069"/>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32" fill="hold" grpId="0" nodeType="clickEffect">
                                  <p:stCondLst>
                                    <p:cond delay="0"/>
                                  </p:stCondLst>
                                  <p:childTnLst>
                                    <p:set>
                                      <p:cBhvr>
                                        <p:cTn id="16" dur="1" fill="hold">
                                          <p:stCondLst>
                                            <p:cond delay="0"/>
                                          </p:stCondLst>
                                        </p:cTn>
                                        <p:tgtEl>
                                          <p:spTgt spid="2070"/>
                                        </p:tgtEl>
                                        <p:attrNameLst>
                                          <p:attrName>style.visibility</p:attrName>
                                        </p:attrNameLst>
                                      </p:cBhvr>
                                      <p:to>
                                        <p:strVal val="visible"/>
                                      </p:to>
                                    </p:set>
                                    <p:anim calcmode="lin" valueType="num">
                                      <p:cBhvr>
                                        <p:cTn id="17" dur="500" fill="hold"/>
                                        <p:tgtEl>
                                          <p:spTgt spid="2070"/>
                                        </p:tgtEl>
                                        <p:attrNameLst>
                                          <p:attrName>ppt_w</p:attrName>
                                        </p:attrNameLst>
                                      </p:cBhvr>
                                      <p:tavLst>
                                        <p:tav tm="0">
                                          <p:val>
                                            <p:strVal val="4*#ppt_w"/>
                                          </p:val>
                                        </p:tav>
                                        <p:tav tm="100000">
                                          <p:val>
                                            <p:strVal val="#ppt_w"/>
                                          </p:val>
                                        </p:tav>
                                      </p:tavLst>
                                    </p:anim>
                                    <p:anim calcmode="lin" valueType="num">
                                      <p:cBhvr>
                                        <p:cTn id="18" dur="500" fill="hold"/>
                                        <p:tgtEl>
                                          <p:spTgt spid="2070"/>
                                        </p:tgtEl>
                                        <p:attrNameLst>
                                          <p:attrName>ppt_h</p:attrName>
                                        </p:attrNameLst>
                                      </p:cBhvr>
                                      <p:tavLst>
                                        <p:tav tm="0">
                                          <p:val>
                                            <p:strVal val="4*#ppt_h"/>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32" fill="hold" grpId="0" nodeType="clickEffect">
                                  <p:stCondLst>
                                    <p:cond delay="0"/>
                                  </p:stCondLst>
                                  <p:childTnLst>
                                    <p:set>
                                      <p:cBhvr>
                                        <p:cTn id="22" dur="1" fill="hold">
                                          <p:stCondLst>
                                            <p:cond delay="0"/>
                                          </p:stCondLst>
                                        </p:cTn>
                                        <p:tgtEl>
                                          <p:spTgt spid="2071"/>
                                        </p:tgtEl>
                                        <p:attrNameLst>
                                          <p:attrName>style.visibility</p:attrName>
                                        </p:attrNameLst>
                                      </p:cBhvr>
                                      <p:to>
                                        <p:strVal val="visible"/>
                                      </p:to>
                                    </p:set>
                                    <p:anim calcmode="lin" valueType="num">
                                      <p:cBhvr>
                                        <p:cTn id="23" dur="500" fill="hold"/>
                                        <p:tgtEl>
                                          <p:spTgt spid="2071"/>
                                        </p:tgtEl>
                                        <p:attrNameLst>
                                          <p:attrName>ppt_w</p:attrName>
                                        </p:attrNameLst>
                                      </p:cBhvr>
                                      <p:tavLst>
                                        <p:tav tm="0">
                                          <p:val>
                                            <p:strVal val="4*#ppt_w"/>
                                          </p:val>
                                        </p:tav>
                                        <p:tav tm="100000">
                                          <p:val>
                                            <p:strVal val="#ppt_w"/>
                                          </p:val>
                                        </p:tav>
                                      </p:tavLst>
                                    </p:anim>
                                    <p:anim calcmode="lin" valueType="num">
                                      <p:cBhvr>
                                        <p:cTn id="24" dur="500" fill="hold"/>
                                        <p:tgtEl>
                                          <p:spTgt spid="207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068"/>
                </p:tgtEl>
              </p:cMediaNode>
            </p:audio>
          </p:childTnLst>
        </p:cTn>
      </p:par>
    </p:tnLst>
    <p:bldLst>
      <p:bldP spid="2070" grpId="0" animBg="1" autoUpdateAnimBg="0"/>
      <p:bldP spid="2071" grpId="0" animBg="1" autoUpdateAnimBg="0"/>
      <p:bldP spid="2069"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6" name="Picture 30" descr="BD19587_"/>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0" y="1447801"/>
            <a:ext cx="4495800" cy="3013075"/>
          </a:xfrm>
          <a:prstGeom prst="rect">
            <a:avLst/>
          </a:prstGeom>
          <a:noFill/>
          <a:extLst>
            <a:ext uri="{909E8E84-426E-40DD-AFC4-6F175D3DCCD1}">
              <a14:hiddenFill xmlns:a14="http://schemas.microsoft.com/office/drawing/2010/main">
                <a:solidFill>
                  <a:srgbClr val="FFFFFF"/>
                </a:solidFill>
              </a14:hiddenFill>
            </a:ext>
          </a:extLst>
        </p:spPr>
      </p:pic>
      <p:sp>
        <p:nvSpPr>
          <p:cNvPr id="4127" name="AutoShape 31"/>
          <p:cNvSpPr>
            <a:spLocks noChangeArrowheads="1"/>
          </p:cNvSpPr>
          <p:nvPr/>
        </p:nvSpPr>
        <p:spPr bwMode="auto">
          <a:xfrm>
            <a:off x="1828800" y="228600"/>
            <a:ext cx="2286000" cy="1828800"/>
          </a:xfrm>
          <a:prstGeom prst="verticalScroll">
            <a:avLst>
              <a:gd name="adj" fmla="val 12500"/>
            </a:avLst>
          </a:pr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To be allowed </a:t>
            </a:r>
          </a:p>
          <a:p>
            <a:pPr algn="ctr"/>
            <a:r>
              <a:rPr lang="en-GB" altLang="en-US"/>
              <a:t>to live</a:t>
            </a:r>
          </a:p>
          <a:p>
            <a:pPr algn="ctr"/>
            <a:r>
              <a:rPr lang="en-GB" altLang="en-US"/>
              <a:t> (the right to life) </a:t>
            </a:r>
          </a:p>
        </p:txBody>
      </p:sp>
      <p:sp>
        <p:nvSpPr>
          <p:cNvPr id="4128" name="AutoShape 32"/>
          <p:cNvSpPr>
            <a:spLocks noChangeArrowheads="1"/>
          </p:cNvSpPr>
          <p:nvPr/>
        </p:nvSpPr>
        <p:spPr bwMode="auto">
          <a:xfrm>
            <a:off x="1752600" y="3124200"/>
            <a:ext cx="2286000" cy="1828800"/>
          </a:xfrm>
          <a:prstGeom prst="verticalScroll">
            <a:avLst>
              <a:gd name="adj" fmla="val 12500"/>
            </a:avLst>
          </a:prstGeom>
          <a:solidFill>
            <a:srgbClr val="CC99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To be protected</a:t>
            </a:r>
          </a:p>
          <a:p>
            <a:pPr algn="ctr"/>
            <a:r>
              <a:rPr lang="en-GB" altLang="en-US"/>
              <a:t>from harm </a:t>
            </a:r>
          </a:p>
        </p:txBody>
      </p:sp>
      <p:sp>
        <p:nvSpPr>
          <p:cNvPr id="4129" name="AutoShape 33"/>
          <p:cNvSpPr>
            <a:spLocks noChangeArrowheads="1"/>
          </p:cNvSpPr>
          <p:nvPr/>
        </p:nvSpPr>
        <p:spPr bwMode="auto">
          <a:xfrm>
            <a:off x="7239000" y="228600"/>
            <a:ext cx="2286000" cy="1828800"/>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dirty="0"/>
              <a:t>To be protected</a:t>
            </a:r>
          </a:p>
          <a:p>
            <a:pPr algn="ctr"/>
            <a:r>
              <a:rPr lang="en-GB" altLang="en-US" dirty="0"/>
              <a:t>from disease</a:t>
            </a:r>
          </a:p>
        </p:txBody>
      </p:sp>
      <p:sp>
        <p:nvSpPr>
          <p:cNvPr id="4130" name="AutoShape 34"/>
          <p:cNvSpPr>
            <a:spLocks noChangeArrowheads="1"/>
          </p:cNvSpPr>
          <p:nvPr/>
        </p:nvSpPr>
        <p:spPr bwMode="auto">
          <a:xfrm>
            <a:off x="7467600" y="3200400"/>
            <a:ext cx="2286000" cy="1828800"/>
          </a:xfrm>
          <a:prstGeom prst="verticalScroll">
            <a:avLst>
              <a:gd name="adj" fmla="val 12500"/>
            </a:avLst>
          </a:prstGeom>
          <a:solidFill>
            <a:srgbClr val="FFCC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t>To have food </a:t>
            </a:r>
          </a:p>
          <a:p>
            <a:pPr algn="ctr"/>
            <a:r>
              <a:rPr lang="en-GB" altLang="en-US"/>
              <a:t>and drink</a:t>
            </a:r>
          </a:p>
        </p:txBody>
      </p:sp>
      <p:sp>
        <p:nvSpPr>
          <p:cNvPr id="4131" name="Text Box 35"/>
          <p:cNvSpPr txBox="1">
            <a:spLocks noChangeArrowheads="1"/>
          </p:cNvSpPr>
          <p:nvPr/>
        </p:nvSpPr>
        <p:spPr bwMode="auto">
          <a:xfrm>
            <a:off x="1905000" y="5257801"/>
            <a:ext cx="83820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2000" dirty="0"/>
              <a:t>Basic minimum things such as these that we should all expect to have, wherever we live, have become known as </a:t>
            </a:r>
            <a:r>
              <a:rPr lang="en-GB" altLang="en-US" sz="2000" dirty="0">
                <a:solidFill>
                  <a:srgbClr val="FF0000"/>
                </a:solidFill>
              </a:rPr>
              <a:t>Human Rights</a:t>
            </a:r>
            <a:r>
              <a:rPr lang="en-GB" altLang="en-US" sz="2000" dirty="0"/>
              <a:t>. </a:t>
            </a:r>
          </a:p>
        </p:txBody>
      </p:sp>
    </p:spTree>
    <p:extLst>
      <p:ext uri="{BB962C8B-B14F-4D97-AF65-F5344CB8AC3E}">
        <p14:creationId xmlns:p14="http://schemas.microsoft.com/office/powerpoint/2010/main" val="11919093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300"/>
                                  </p:iterate>
                                  <p:childTnLst>
                                    <p:set>
                                      <p:cBhvr>
                                        <p:cTn id="6" dur="1" fill="hold">
                                          <p:stCondLst>
                                            <p:cond delay="299"/>
                                          </p:stCondLst>
                                        </p:cTn>
                                        <p:tgtEl>
                                          <p:spTgt spid="41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type="wd">
                                    <p:tmAbs val="300"/>
                                  </p:iterate>
                                  <p:childTnLst>
                                    <p:set>
                                      <p:cBhvr>
                                        <p:cTn id="10" dur="1" fill="hold">
                                          <p:stCondLst>
                                            <p:cond delay="299"/>
                                          </p:stCondLst>
                                        </p:cTn>
                                        <p:tgtEl>
                                          <p:spTgt spid="41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type="wd">
                                    <p:tmAbs val="300"/>
                                  </p:iterate>
                                  <p:childTnLst>
                                    <p:set>
                                      <p:cBhvr>
                                        <p:cTn id="14" dur="1" fill="hold">
                                          <p:stCondLst>
                                            <p:cond delay="299"/>
                                          </p:stCondLst>
                                        </p:cTn>
                                        <p:tgtEl>
                                          <p:spTgt spid="412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type="wd">
                                    <p:tmAbs val="300"/>
                                  </p:iterate>
                                  <p:childTnLst>
                                    <p:set>
                                      <p:cBhvr>
                                        <p:cTn id="18" dur="1" fill="hold">
                                          <p:stCondLst>
                                            <p:cond delay="299"/>
                                          </p:stCondLst>
                                        </p:cTn>
                                        <p:tgtEl>
                                          <p:spTgt spid="413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4131">
                                            <p:txEl>
                                              <p:pRg st="0" end="0"/>
                                            </p:txEl>
                                          </p:spTgt>
                                        </p:tgtEl>
                                        <p:attrNameLst>
                                          <p:attrName>style.visibility</p:attrName>
                                        </p:attrNameLst>
                                      </p:cBhvr>
                                      <p:to>
                                        <p:strVal val="visible"/>
                                      </p:to>
                                    </p:set>
                                    <p:animEffect transition="in" filter="wipe(left)">
                                      <p:cBhvr>
                                        <p:cTn id="23" dur="500"/>
                                        <p:tgtEl>
                                          <p:spTgt spid="41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7" grpId="0" animBg="1" autoUpdateAnimBg="0"/>
      <p:bldP spid="4128" grpId="0" animBg="1" autoUpdateAnimBg="0"/>
      <p:bldP spid="4129" grpId="0" animBg="1" autoUpdateAnimBg="0"/>
      <p:bldP spid="4130" grpId="0" animBg="1" autoUpdateAnimBg="0"/>
      <p:bldP spid="4131"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676400" y="0"/>
            <a:ext cx="8305800" cy="1066800"/>
          </a:xfrm>
          <a:prstGeom prst="rect">
            <a:avLst/>
          </a:prstGeom>
          <a:solidFill>
            <a:srgbClr val="CC99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GB" altLang="en-US" sz="3200"/>
              <a:t>The United Nations Universal Declaration Of Human Rights 1948</a:t>
            </a:r>
          </a:p>
        </p:txBody>
      </p:sp>
      <p:sp>
        <p:nvSpPr>
          <p:cNvPr id="7173" name="Rectangle 5"/>
          <p:cNvSpPr>
            <a:spLocks noChangeArrowheads="1"/>
          </p:cNvSpPr>
          <p:nvPr/>
        </p:nvSpPr>
        <p:spPr bwMode="auto">
          <a:xfrm>
            <a:off x="5776913" y="297180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p>
        </p:txBody>
      </p:sp>
      <p:pic>
        <p:nvPicPr>
          <p:cNvPr id="7172" name="Picture 4" descr="PE02395_"/>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78926" y="1752600"/>
            <a:ext cx="1489075" cy="3886200"/>
          </a:xfrm>
          <a:prstGeom prst="rect">
            <a:avLst/>
          </a:prstGeom>
          <a:noFill/>
          <a:extLst>
            <a:ext uri="{909E8E84-426E-40DD-AFC4-6F175D3DCCD1}">
              <a14:hiddenFill xmlns:a14="http://schemas.microsoft.com/office/drawing/2010/main">
                <a:solidFill>
                  <a:srgbClr val="FFFFFF"/>
                </a:solidFill>
              </a14:hiddenFill>
            </a:ext>
          </a:extLst>
        </p:spPr>
      </p:pic>
      <p:sp>
        <p:nvSpPr>
          <p:cNvPr id="7174" name="Text Box 6"/>
          <p:cNvSpPr txBox="1">
            <a:spLocks noChangeArrowheads="1"/>
          </p:cNvSpPr>
          <p:nvPr/>
        </p:nvSpPr>
        <p:spPr bwMode="auto">
          <a:xfrm>
            <a:off x="1905000" y="1981200"/>
            <a:ext cx="1600200" cy="1371600"/>
          </a:xfrm>
          <a:prstGeom prst="rect">
            <a:avLst/>
          </a:prstGeom>
          <a:solidFill>
            <a:srgbClr val="FFFF00"/>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altLang="en-US" sz="1100" b="1">
                <a:latin typeface="Bookman Old Style" panose="02050604050505020204" pitchFamily="18" charset="0"/>
              </a:rPr>
              <a:t>1. Equality in rights.</a:t>
            </a:r>
          </a:p>
          <a:p>
            <a:pPr eaLnBrk="0" hangingPunct="0"/>
            <a:endParaRPr lang="en-US" altLang="en-US" sz="1100" b="1">
              <a:latin typeface="Bookman Old Style" panose="02050604050505020204" pitchFamily="18" charset="0"/>
            </a:endParaRPr>
          </a:p>
          <a:p>
            <a:pPr eaLnBrk="0" hangingPunct="0"/>
            <a:r>
              <a:rPr lang="en-US" altLang="en-US" sz="1100" b="1">
                <a:latin typeface="Bookman Old Style" panose="02050604050505020204" pitchFamily="18" charset="0"/>
              </a:rPr>
              <a:t>All people </a:t>
            </a:r>
          </a:p>
          <a:p>
            <a:pPr eaLnBrk="0" hangingPunct="0"/>
            <a:r>
              <a:rPr lang="en-US" altLang="en-US" sz="1100" b="1">
                <a:latin typeface="Bookman Old Style" panose="02050604050505020204" pitchFamily="18" charset="0"/>
              </a:rPr>
              <a:t>should have the same rights.</a:t>
            </a:r>
            <a:endParaRPr lang="en-US" altLang="en-US" sz="1200">
              <a:latin typeface="Book Antiqua" panose="02040602050305030304" pitchFamily="18" charset="0"/>
            </a:endParaRPr>
          </a:p>
        </p:txBody>
      </p:sp>
      <p:sp>
        <p:nvSpPr>
          <p:cNvPr id="7175" name="Text Box 7"/>
          <p:cNvSpPr txBox="1">
            <a:spLocks noChangeArrowheads="1"/>
          </p:cNvSpPr>
          <p:nvPr/>
        </p:nvSpPr>
        <p:spPr bwMode="auto">
          <a:xfrm>
            <a:off x="3276600" y="2209800"/>
            <a:ext cx="1600200" cy="1600200"/>
          </a:xfrm>
          <a:prstGeom prst="rect">
            <a:avLst/>
          </a:prstGeom>
          <a:solidFill>
            <a:srgbClr val="99CC00"/>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altLang="en-US" sz="1100" b="1">
                <a:latin typeface="Bookman Old Style" panose="02050604050505020204" pitchFamily="18" charset="0"/>
              </a:rPr>
              <a:t>2. The right to life.</a:t>
            </a:r>
          </a:p>
          <a:p>
            <a:pPr eaLnBrk="0" hangingPunct="0"/>
            <a:endParaRPr lang="en-US" altLang="en-US" sz="1100" b="1">
              <a:latin typeface="Bookman Old Style" panose="02050604050505020204" pitchFamily="18" charset="0"/>
            </a:endParaRPr>
          </a:p>
          <a:p>
            <a:pPr eaLnBrk="0" hangingPunct="0"/>
            <a:r>
              <a:rPr lang="en-US" altLang="en-US" sz="1100" b="1">
                <a:latin typeface="Bookman Old Style" panose="02050604050505020204" pitchFamily="18" charset="0"/>
              </a:rPr>
              <a:t>All people </a:t>
            </a:r>
          </a:p>
          <a:p>
            <a:pPr eaLnBrk="0" hangingPunct="0"/>
            <a:r>
              <a:rPr lang="en-US" altLang="en-US" sz="1100" b="1">
                <a:latin typeface="Bookman Old Style" panose="02050604050505020204" pitchFamily="18" charset="0"/>
              </a:rPr>
              <a:t>should be </a:t>
            </a:r>
          </a:p>
          <a:p>
            <a:pPr eaLnBrk="0" hangingPunct="0"/>
            <a:r>
              <a:rPr lang="en-US" altLang="en-US" sz="1100" b="1">
                <a:latin typeface="Bookman Old Style" panose="02050604050505020204" pitchFamily="18" charset="0"/>
              </a:rPr>
              <a:t>allowed to live. </a:t>
            </a:r>
          </a:p>
        </p:txBody>
      </p:sp>
      <p:sp>
        <p:nvSpPr>
          <p:cNvPr id="7176" name="Text Box 8"/>
          <p:cNvSpPr txBox="1">
            <a:spLocks noChangeArrowheads="1"/>
          </p:cNvSpPr>
          <p:nvPr/>
        </p:nvSpPr>
        <p:spPr bwMode="auto">
          <a:xfrm>
            <a:off x="4648200" y="2514600"/>
            <a:ext cx="1600200" cy="1371600"/>
          </a:xfrm>
          <a:prstGeom prst="rect">
            <a:avLst/>
          </a:prstGeom>
          <a:solidFill>
            <a:srgbClr val="FFFFFF"/>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altLang="en-US" sz="1200">
                <a:latin typeface="Book Antiqua" panose="02040602050305030304" pitchFamily="18" charset="0"/>
              </a:rPr>
              <a:t>3. Freedom from Slavery.</a:t>
            </a:r>
          </a:p>
          <a:p>
            <a:pPr eaLnBrk="0" hangingPunct="0"/>
            <a:endParaRPr lang="en-US" altLang="en-US" sz="1200">
              <a:latin typeface="Book Antiqua" panose="02040602050305030304" pitchFamily="18" charset="0"/>
            </a:endParaRPr>
          </a:p>
          <a:p>
            <a:pPr eaLnBrk="0" hangingPunct="0"/>
            <a:r>
              <a:rPr lang="en-US" altLang="en-US" sz="1200">
                <a:latin typeface="Book Antiqua" panose="02040602050305030304" pitchFamily="18" charset="0"/>
              </a:rPr>
              <a:t>No person should be forced to work without fair pay and conditions.</a:t>
            </a:r>
          </a:p>
        </p:txBody>
      </p:sp>
      <p:sp>
        <p:nvSpPr>
          <p:cNvPr id="7178" name="Text Box 10"/>
          <p:cNvSpPr txBox="1">
            <a:spLocks noChangeArrowheads="1"/>
          </p:cNvSpPr>
          <p:nvPr/>
        </p:nvSpPr>
        <p:spPr bwMode="auto">
          <a:xfrm>
            <a:off x="1524000" y="5105400"/>
            <a:ext cx="1600200" cy="1371600"/>
          </a:xfrm>
          <a:prstGeom prst="rect">
            <a:avLst/>
          </a:prstGeom>
          <a:solidFill>
            <a:schemeClr val="bg1"/>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en-US" sz="2000" b="1">
                <a:latin typeface="Bookman Old Style" panose="02050604050505020204" pitchFamily="18" charset="0"/>
              </a:rPr>
              <a:t>The right not to be tortured</a:t>
            </a:r>
            <a:endParaRPr lang="en-US" altLang="en-US" sz="2000">
              <a:latin typeface="Book Antiqua" panose="02040602050305030304" pitchFamily="18" charset="0"/>
            </a:endParaRPr>
          </a:p>
        </p:txBody>
      </p:sp>
      <p:sp>
        <p:nvSpPr>
          <p:cNvPr id="7179" name="Text Box 11"/>
          <p:cNvSpPr txBox="1">
            <a:spLocks noChangeArrowheads="1"/>
          </p:cNvSpPr>
          <p:nvPr/>
        </p:nvSpPr>
        <p:spPr bwMode="auto">
          <a:xfrm>
            <a:off x="3200400" y="5105400"/>
            <a:ext cx="1600200" cy="1371600"/>
          </a:xfrm>
          <a:prstGeom prst="rect">
            <a:avLst/>
          </a:prstGeom>
          <a:solidFill>
            <a:srgbClr val="99CC00"/>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en-US" sz="2000" b="1">
                <a:latin typeface="Bookman Old Style" panose="02050604050505020204" pitchFamily="18" charset="0"/>
              </a:rPr>
              <a:t>The right to a private family life</a:t>
            </a:r>
            <a:r>
              <a:rPr lang="en-US" altLang="en-US" sz="1200">
                <a:latin typeface="Book Antiqua" panose="02040602050305030304" pitchFamily="18" charset="0"/>
              </a:rPr>
              <a:t>.</a:t>
            </a:r>
          </a:p>
        </p:txBody>
      </p:sp>
      <p:sp>
        <p:nvSpPr>
          <p:cNvPr id="7180" name="Text Box 12"/>
          <p:cNvSpPr txBox="1">
            <a:spLocks noChangeArrowheads="1"/>
          </p:cNvSpPr>
          <p:nvPr/>
        </p:nvSpPr>
        <p:spPr bwMode="auto">
          <a:xfrm>
            <a:off x="4800600" y="5105400"/>
            <a:ext cx="1600200" cy="1371600"/>
          </a:xfrm>
          <a:prstGeom prst="rect">
            <a:avLst/>
          </a:prstGeom>
          <a:solidFill>
            <a:srgbClr val="FFFF99"/>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en-US" sz="2000">
                <a:latin typeface="Book Antiqua" panose="02040602050305030304" pitchFamily="18" charset="0"/>
              </a:rPr>
              <a:t>The right to choose your own religion</a:t>
            </a:r>
          </a:p>
        </p:txBody>
      </p:sp>
      <p:sp>
        <p:nvSpPr>
          <p:cNvPr id="7181" name="Text Box 13"/>
          <p:cNvSpPr txBox="1">
            <a:spLocks noChangeArrowheads="1"/>
          </p:cNvSpPr>
          <p:nvPr/>
        </p:nvSpPr>
        <p:spPr bwMode="auto">
          <a:xfrm>
            <a:off x="6400800" y="5105400"/>
            <a:ext cx="1524000" cy="1371600"/>
          </a:xfrm>
          <a:prstGeom prst="rect">
            <a:avLst/>
          </a:prstGeom>
          <a:solidFill>
            <a:srgbClr val="CCFFFF"/>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en-US" sz="2000">
                <a:latin typeface="Bookman Old Style" panose="02050604050505020204" pitchFamily="18" charset="0"/>
              </a:rPr>
              <a:t>The right to education</a:t>
            </a:r>
          </a:p>
        </p:txBody>
      </p:sp>
      <p:sp>
        <p:nvSpPr>
          <p:cNvPr id="7182" name="Text Box 14"/>
          <p:cNvSpPr txBox="1">
            <a:spLocks noChangeArrowheads="1"/>
          </p:cNvSpPr>
          <p:nvPr/>
        </p:nvSpPr>
        <p:spPr bwMode="auto">
          <a:xfrm>
            <a:off x="8001000" y="5105400"/>
            <a:ext cx="1981200" cy="1371600"/>
          </a:xfrm>
          <a:prstGeom prst="rect">
            <a:avLst/>
          </a:prstGeom>
          <a:solidFill>
            <a:srgbClr val="FFFFFF"/>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en-US" sz="2000">
                <a:latin typeface="Bookman Old Style" panose="02050604050505020204" pitchFamily="18" charset="0"/>
              </a:rPr>
              <a:t>The right not to be discriminated against</a:t>
            </a:r>
          </a:p>
        </p:txBody>
      </p:sp>
      <p:sp>
        <p:nvSpPr>
          <p:cNvPr id="7186" name="Text Box 18"/>
          <p:cNvSpPr txBox="1">
            <a:spLocks noChangeArrowheads="1"/>
          </p:cNvSpPr>
          <p:nvPr/>
        </p:nvSpPr>
        <p:spPr bwMode="auto">
          <a:xfrm>
            <a:off x="1828800" y="1295400"/>
            <a:ext cx="8610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t>Almost every country in the world has now signed the above agreement saying they agree with five basic human rights.</a:t>
            </a:r>
          </a:p>
        </p:txBody>
      </p:sp>
      <p:sp>
        <p:nvSpPr>
          <p:cNvPr id="7187" name="Text Box 19"/>
          <p:cNvSpPr txBox="1">
            <a:spLocks noChangeArrowheads="1"/>
          </p:cNvSpPr>
          <p:nvPr/>
        </p:nvSpPr>
        <p:spPr bwMode="auto">
          <a:xfrm>
            <a:off x="5943600" y="1676400"/>
            <a:ext cx="1600200" cy="1447800"/>
          </a:xfrm>
          <a:prstGeom prst="rect">
            <a:avLst/>
          </a:prstGeom>
          <a:solidFill>
            <a:srgbClr val="FFFF00"/>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altLang="en-US" sz="1100" b="1">
                <a:latin typeface="Bookman Old Style" panose="02050604050505020204" pitchFamily="18" charset="0"/>
              </a:rPr>
              <a:t>4. The right to a fair trial.</a:t>
            </a:r>
          </a:p>
          <a:p>
            <a:pPr eaLnBrk="0" hangingPunct="0"/>
            <a:endParaRPr lang="en-US" altLang="en-US" sz="1100" b="1">
              <a:latin typeface="Bookman Old Style" panose="02050604050505020204" pitchFamily="18" charset="0"/>
            </a:endParaRPr>
          </a:p>
          <a:p>
            <a:pPr eaLnBrk="0" hangingPunct="0"/>
            <a:r>
              <a:rPr lang="en-US" altLang="en-US" sz="1100" b="1">
                <a:latin typeface="Bookman Old Style" panose="02050604050505020204" pitchFamily="18" charset="0"/>
              </a:rPr>
              <a:t>People should be able to defend themselves if they are accused of something wrong.</a:t>
            </a:r>
            <a:endParaRPr lang="en-US" altLang="en-US" sz="1200">
              <a:latin typeface="Book Antiqua" panose="02040602050305030304" pitchFamily="18" charset="0"/>
            </a:endParaRPr>
          </a:p>
        </p:txBody>
      </p:sp>
      <p:sp>
        <p:nvSpPr>
          <p:cNvPr id="7188" name="Text Box 20"/>
          <p:cNvSpPr txBox="1">
            <a:spLocks noChangeArrowheads="1"/>
          </p:cNvSpPr>
          <p:nvPr/>
        </p:nvSpPr>
        <p:spPr bwMode="auto">
          <a:xfrm>
            <a:off x="7467600" y="2590800"/>
            <a:ext cx="1600200" cy="1828800"/>
          </a:xfrm>
          <a:prstGeom prst="rect">
            <a:avLst/>
          </a:prstGeom>
          <a:solidFill>
            <a:srgbClr val="99CC00"/>
          </a:solidFill>
          <a:ln>
            <a:noFill/>
          </a:ln>
          <a:effectLst>
            <a:outerShdw dist="107763" dir="13500000" algn="ctr" rotWithShape="0">
              <a:srgbClr val="808080"/>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altLang="en-US" sz="1100" b="1">
                <a:latin typeface="Bookman Old Style" panose="02050604050505020204" pitchFamily="18" charset="0"/>
              </a:rPr>
              <a:t>5. Freedom of expression.</a:t>
            </a:r>
          </a:p>
          <a:p>
            <a:pPr eaLnBrk="0" hangingPunct="0"/>
            <a:endParaRPr lang="en-US" altLang="en-US" sz="1100" b="1">
              <a:latin typeface="Bookman Old Style" panose="02050604050505020204" pitchFamily="18" charset="0"/>
            </a:endParaRPr>
          </a:p>
          <a:p>
            <a:pPr eaLnBrk="0" hangingPunct="0"/>
            <a:r>
              <a:rPr lang="en-US" altLang="en-US" sz="1100" b="1">
                <a:latin typeface="Bookman Old Style" panose="02050604050505020204" pitchFamily="18" charset="0"/>
              </a:rPr>
              <a:t>People should be able to say what they want as long as it does not go against the law or another human right.</a:t>
            </a:r>
          </a:p>
        </p:txBody>
      </p:sp>
      <p:sp>
        <p:nvSpPr>
          <p:cNvPr id="7189" name="Text Box 21"/>
          <p:cNvSpPr txBox="1">
            <a:spLocks noChangeArrowheads="1"/>
          </p:cNvSpPr>
          <p:nvPr/>
        </p:nvSpPr>
        <p:spPr bwMode="auto">
          <a:xfrm>
            <a:off x="1752600" y="4038600"/>
            <a:ext cx="56388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sz="1600" dirty="0"/>
              <a:t>In 1998 Britain signed the UK Human Rights Act which is linked to the  European Convention On Human Rights which added more rights like the following</a:t>
            </a:r>
            <a:r>
              <a:rPr lang="en-GB" altLang="en-US" dirty="0"/>
              <a:t>.</a:t>
            </a:r>
          </a:p>
        </p:txBody>
      </p:sp>
    </p:spTree>
    <p:extLst>
      <p:ext uri="{BB962C8B-B14F-4D97-AF65-F5344CB8AC3E}">
        <p14:creationId xmlns:p14="http://schemas.microsoft.com/office/powerpoint/2010/main" val="22387705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86">
                                            <p:txEl>
                                              <p:pRg st="0" end="0"/>
                                            </p:txEl>
                                          </p:spTgt>
                                        </p:tgtEl>
                                        <p:attrNameLst>
                                          <p:attrName>style.visibility</p:attrName>
                                        </p:attrNameLst>
                                      </p:cBhvr>
                                      <p:to>
                                        <p:strVal val="visible"/>
                                      </p:to>
                                    </p:set>
                                    <p:animEffect transition="in" filter="wipe(left)">
                                      <p:cBhvr>
                                        <p:cTn id="7" dur="500"/>
                                        <p:tgtEl>
                                          <p:spTgt spid="71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7174"/>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2" name="drumroll.wav"/>
                                        </p:tgtEl>
                                      </p:cMediaNode>
                                    </p:audio>
                                  </p:sub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7175"/>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drumroll.wav"/>
                                        </p:tgtEl>
                                      </p:cMediaNode>
                                    </p:audio>
                                  </p:sub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7176"/>
                                        </p:tgtEl>
                                        <p:attrNameLst>
                                          <p:attrName>style.visibility</p:attrName>
                                        </p:attrNameLst>
                                      </p:cBhvr>
                                      <p:to>
                                        <p:strVal val="visible"/>
                                      </p:to>
                                    </p:set>
                                  </p:childTnLst>
                                  <p:subTnLst>
                                    <p:audio>
                                      <p:cMediaNode>
                                        <p:cTn display="0" masterRel="sameClick">
                                          <p:stCondLst>
                                            <p:cond evt="begin" delay="0">
                                              <p:tn val="18"/>
                                            </p:cond>
                                          </p:stCondLst>
                                          <p:endCondLst>
                                            <p:cond evt="onStopAudio" delay="0">
                                              <p:tgtEl>
                                                <p:sldTgt/>
                                              </p:tgtEl>
                                            </p:cond>
                                          </p:endCondLst>
                                        </p:cTn>
                                        <p:tgtEl>
                                          <p:sndTgt r:embed="rId2" name="drumroll.wav"/>
                                        </p:tgtEl>
                                      </p:cMediaNode>
                                    </p:audio>
                                  </p:sub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grpId="0" nodeType="clickEffect">
                                  <p:stCondLst>
                                    <p:cond delay="0"/>
                                  </p:stCondLst>
                                  <p:childTnLst>
                                    <p:set>
                                      <p:cBhvr>
                                        <p:cTn id="23" dur="1" fill="hold">
                                          <p:stCondLst>
                                            <p:cond delay="499"/>
                                          </p:stCondLst>
                                        </p:cTn>
                                        <p:tgtEl>
                                          <p:spTgt spid="7187"/>
                                        </p:tgtEl>
                                        <p:attrNameLst>
                                          <p:attrName>style.visibility</p:attrName>
                                        </p:attrNameLst>
                                      </p:cBhvr>
                                      <p:to>
                                        <p:strVal val="visible"/>
                                      </p:to>
                                    </p:set>
                                  </p:childTnLst>
                                  <p:subTnLst>
                                    <p:audio>
                                      <p:cMediaNode>
                                        <p:cTn display="0" masterRel="sameClick">
                                          <p:stCondLst>
                                            <p:cond evt="begin" delay="0">
                                              <p:tn val="22"/>
                                            </p:cond>
                                          </p:stCondLst>
                                          <p:endCondLst>
                                            <p:cond evt="onStopAudio" delay="0">
                                              <p:tgtEl>
                                                <p:sldTgt/>
                                              </p:tgtEl>
                                            </p:cond>
                                          </p:endCondLst>
                                        </p:cTn>
                                        <p:tgtEl>
                                          <p:sndTgt r:embed="rId2" name="drumroll.wav"/>
                                        </p:tgtEl>
                                      </p:cMediaNode>
                                    </p:audio>
                                  </p:sub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grpId="0" nodeType="clickEffect">
                                  <p:stCondLst>
                                    <p:cond delay="0"/>
                                  </p:stCondLst>
                                  <p:childTnLst>
                                    <p:set>
                                      <p:cBhvr>
                                        <p:cTn id="27" dur="1" fill="hold">
                                          <p:stCondLst>
                                            <p:cond delay="499"/>
                                          </p:stCondLst>
                                        </p:cTn>
                                        <p:tgtEl>
                                          <p:spTgt spid="7188"/>
                                        </p:tgtEl>
                                        <p:attrNameLst>
                                          <p:attrName>style.visibility</p:attrName>
                                        </p:attrNameLst>
                                      </p:cBhvr>
                                      <p:to>
                                        <p:strVal val="visible"/>
                                      </p:to>
                                    </p:set>
                                  </p:childTnLst>
                                  <p:subTnLst>
                                    <p:audio>
                                      <p:cMediaNode>
                                        <p:cTn display="0" masterRel="sameClick">
                                          <p:stCondLst>
                                            <p:cond evt="begin" delay="0">
                                              <p:tn val="26"/>
                                            </p:cond>
                                          </p:stCondLst>
                                          <p:endCondLst>
                                            <p:cond evt="onStopAudio" delay="0">
                                              <p:tgtEl>
                                                <p:sldTgt/>
                                              </p:tgtEl>
                                            </p:cond>
                                          </p:endCondLst>
                                        </p:cTn>
                                        <p:tgtEl>
                                          <p:sndTgt r:embed="rId2" name="drumroll.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nodePh="1">
                                  <p:stCondLst>
                                    <p:cond delay="0"/>
                                  </p:stCondLst>
                                  <p:endCondLst>
                                    <p:cond evt="begin" delay="0">
                                      <p:tn val="30"/>
                                    </p:cond>
                                  </p:endCondLst>
                                  <p:childTnLst>
                                    <p:set>
                                      <p:cBhvr>
                                        <p:cTn id="31" dur="1" fill="hold">
                                          <p:stCondLst>
                                            <p:cond delay="499"/>
                                          </p:stCondLst>
                                        </p:cTn>
                                        <p:tgtEl>
                                          <p:spTgt spid="7173"/>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6" presetClass="entr" presetSubtype="37" fill="hold" grpId="0" nodeType="clickEffect">
                                  <p:stCondLst>
                                    <p:cond delay="0"/>
                                  </p:stCondLst>
                                  <p:childTnLst>
                                    <p:set>
                                      <p:cBhvr>
                                        <p:cTn id="35" dur="1" fill="hold">
                                          <p:stCondLst>
                                            <p:cond delay="0"/>
                                          </p:stCondLst>
                                        </p:cTn>
                                        <p:tgtEl>
                                          <p:spTgt spid="7189">
                                            <p:txEl>
                                              <p:pRg st="0" end="0"/>
                                            </p:txEl>
                                          </p:spTgt>
                                        </p:tgtEl>
                                        <p:attrNameLst>
                                          <p:attrName>style.visibility</p:attrName>
                                        </p:attrNameLst>
                                      </p:cBhvr>
                                      <p:to>
                                        <p:strVal val="visible"/>
                                      </p:to>
                                    </p:set>
                                    <p:animEffect transition="in" filter="barn(outVertical)">
                                      <p:cBhvr>
                                        <p:cTn id="36" dur="500"/>
                                        <p:tgtEl>
                                          <p:spTgt spid="7189">
                                            <p:txEl>
                                              <p:pRg st="0" end="0"/>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7178"/>
                                        </p:tgtEl>
                                        <p:attrNameLst>
                                          <p:attrName>style.visibility</p:attrName>
                                        </p:attrNameLst>
                                      </p:cBhvr>
                                      <p:to>
                                        <p:strVal val="visible"/>
                                      </p:to>
                                    </p:set>
                                  </p:childTnLst>
                                  <p:subTnLst>
                                    <p:audio>
                                      <p:cMediaNode>
                                        <p:cTn display="0" masterRel="sameClick">
                                          <p:stCondLst>
                                            <p:cond evt="begin" delay="0">
                                              <p:tn val="39"/>
                                            </p:cond>
                                          </p:stCondLst>
                                          <p:endCondLst>
                                            <p:cond evt="onStopAudio" delay="0">
                                              <p:tgtEl>
                                                <p:sldTgt/>
                                              </p:tgtEl>
                                            </p:cond>
                                          </p:endCondLst>
                                        </p:cTn>
                                        <p:tgtEl>
                                          <p:sndTgt r:embed="rId3" name="whoosh.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7179"/>
                                        </p:tgtEl>
                                        <p:attrNameLst>
                                          <p:attrName>style.visibility</p:attrName>
                                        </p:attrNameLst>
                                      </p:cBhvr>
                                      <p:to>
                                        <p:strVal val="visible"/>
                                      </p:to>
                                    </p:set>
                                  </p:childTnLst>
                                  <p:subTnLst>
                                    <p:audio>
                                      <p:cMediaNode>
                                        <p:cTn display="0" masterRel="sameClick">
                                          <p:stCondLst>
                                            <p:cond evt="begin" delay="0">
                                              <p:tn val="43"/>
                                            </p:cond>
                                          </p:stCondLst>
                                          <p:endCondLst>
                                            <p:cond evt="onStopAudio" delay="0">
                                              <p:tgtEl>
                                                <p:sldTgt/>
                                              </p:tgtEl>
                                            </p:cond>
                                          </p:endCondLst>
                                        </p:cTn>
                                        <p:tgtEl>
                                          <p:sndTgt r:embed="rId4" name="type.wav"/>
                                        </p:tgtEl>
                                      </p:cMediaNode>
                                    </p:audio>
                                  </p:sub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7180"/>
                                        </p:tgtEl>
                                        <p:attrNameLst>
                                          <p:attrName>style.visibility</p:attrName>
                                        </p:attrNameLst>
                                      </p:cBhvr>
                                      <p:to>
                                        <p:strVal val="visible"/>
                                      </p:to>
                                    </p:set>
                                  </p:childTnLst>
                                  <p:subTnLst>
                                    <p:audio>
                                      <p:cMediaNode>
                                        <p:cTn display="0" masterRel="sameClick">
                                          <p:stCondLst>
                                            <p:cond evt="begin" delay="0">
                                              <p:tn val="47"/>
                                            </p:cond>
                                          </p:stCondLst>
                                          <p:endCondLst>
                                            <p:cond evt="onStopAudio" delay="0">
                                              <p:tgtEl>
                                                <p:sldTgt/>
                                              </p:tgtEl>
                                            </p:cond>
                                          </p:endCondLst>
                                        </p:cTn>
                                        <p:tgtEl>
                                          <p:sndTgt r:embed="rId3" name="whoosh.wav"/>
                                        </p:tgtEl>
                                      </p:cMediaNode>
                                    </p:audio>
                                  </p:sub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499"/>
                                          </p:stCondLst>
                                        </p:cTn>
                                        <p:tgtEl>
                                          <p:spTgt spid="7181"/>
                                        </p:tgtEl>
                                        <p:attrNameLst>
                                          <p:attrName>style.visibility</p:attrName>
                                        </p:attrNameLst>
                                      </p:cBhvr>
                                      <p:to>
                                        <p:strVal val="visible"/>
                                      </p:to>
                                    </p:set>
                                  </p:childTnLst>
                                  <p:subTnLst>
                                    <p:audio>
                                      <p:cMediaNode>
                                        <p:cTn display="0" masterRel="sameClick">
                                          <p:stCondLst>
                                            <p:cond evt="begin" delay="0">
                                              <p:tn val="51"/>
                                            </p:cond>
                                          </p:stCondLst>
                                          <p:endCondLst>
                                            <p:cond evt="onStopAudio" delay="0">
                                              <p:tgtEl>
                                                <p:sldTgt/>
                                              </p:tgtEl>
                                            </p:cond>
                                          </p:endCondLst>
                                        </p:cTn>
                                        <p:tgtEl>
                                          <p:sndTgt r:embed="rId3" name="whoosh.wav"/>
                                        </p:tgtEl>
                                      </p:cMediaNode>
                                    </p:audio>
                                  </p:sub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grpId="0" nodeType="clickEffect">
                                  <p:stCondLst>
                                    <p:cond delay="0"/>
                                  </p:stCondLst>
                                  <p:childTnLst>
                                    <p:set>
                                      <p:cBhvr>
                                        <p:cTn id="56" dur="1" fill="hold">
                                          <p:stCondLst>
                                            <p:cond delay="499"/>
                                          </p:stCondLst>
                                        </p:cTn>
                                        <p:tgtEl>
                                          <p:spTgt spid="7182"/>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5"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animBg="1"/>
      <p:bldP spid="7174" grpId="0" animBg="1" autoUpdateAnimBg="0"/>
      <p:bldP spid="7175" grpId="0" animBg="1" autoUpdateAnimBg="0"/>
      <p:bldP spid="7176" grpId="0" animBg="1" autoUpdateAnimBg="0"/>
      <p:bldP spid="7178" grpId="0" animBg="1" autoUpdateAnimBg="0"/>
      <p:bldP spid="7179" grpId="0" animBg="1" autoUpdateAnimBg="0"/>
      <p:bldP spid="7180" grpId="0" animBg="1" autoUpdateAnimBg="0"/>
      <p:bldP spid="7181" grpId="0" animBg="1" autoUpdateAnimBg="0"/>
      <p:bldP spid="7182" grpId="0" animBg="1" autoUpdateAnimBg="0"/>
      <p:bldP spid="7186" grpId="0" build="p" autoUpdateAnimBg="0"/>
      <p:bldP spid="7187" grpId="0" animBg="1" autoUpdateAnimBg="0"/>
      <p:bldP spid="7188" grpId="0" animBg="1" autoUpdateAnimBg="0"/>
      <p:bldP spid="7189"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18D4C-EEE1-4967-9188-104F8CDE9226}"/>
              </a:ext>
            </a:extLst>
          </p:cNvPr>
          <p:cNvSpPr>
            <a:spLocks noGrp="1"/>
          </p:cNvSpPr>
          <p:nvPr>
            <p:ph type="ctrTitle"/>
          </p:nvPr>
        </p:nvSpPr>
        <p:spPr>
          <a:xfrm>
            <a:off x="1507067" y="3227494"/>
            <a:ext cx="7766936" cy="1646302"/>
          </a:xfrm>
        </p:spPr>
        <p:txBody>
          <a:bodyPr/>
          <a:lstStyle/>
          <a:p>
            <a:pPr algn="ctr"/>
            <a:r>
              <a:rPr lang="en-US" dirty="0"/>
              <a:t>What do you think about suicide or assisted suicide?</a:t>
            </a:r>
          </a:p>
        </p:txBody>
      </p:sp>
    </p:spTree>
    <p:extLst>
      <p:ext uri="{BB962C8B-B14F-4D97-AF65-F5344CB8AC3E}">
        <p14:creationId xmlns:p14="http://schemas.microsoft.com/office/powerpoint/2010/main" val="1550380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0A4F8-C1FD-48C5-9BCC-249C4EEEF890}"/>
              </a:ext>
            </a:extLst>
          </p:cNvPr>
          <p:cNvSpPr>
            <a:spLocks noGrp="1"/>
          </p:cNvSpPr>
          <p:nvPr>
            <p:ph type="title"/>
          </p:nvPr>
        </p:nvSpPr>
        <p:spPr>
          <a:xfrm>
            <a:off x="1229784" y="2847975"/>
            <a:ext cx="8596668" cy="1320800"/>
          </a:xfrm>
        </p:spPr>
        <p:txBody>
          <a:bodyPr/>
          <a:lstStyle/>
          <a:p>
            <a:r>
              <a:rPr lang="en-US" dirty="0"/>
              <a:t>What are your thoughts on Euthanasia? </a:t>
            </a:r>
          </a:p>
        </p:txBody>
      </p:sp>
    </p:spTree>
    <p:extLst>
      <p:ext uri="{BB962C8B-B14F-4D97-AF65-F5344CB8AC3E}">
        <p14:creationId xmlns:p14="http://schemas.microsoft.com/office/powerpoint/2010/main" val="1206131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Human Rights Act? </a:t>
            </a:r>
            <a:br>
              <a:rPr lang="en-GB" dirty="0"/>
            </a:br>
            <a:endParaRPr lang="en-GB" dirty="0"/>
          </a:p>
        </p:txBody>
      </p:sp>
      <p:sp>
        <p:nvSpPr>
          <p:cNvPr id="3" name="Content Placeholder 2"/>
          <p:cNvSpPr>
            <a:spLocks noGrp="1"/>
          </p:cNvSpPr>
          <p:nvPr>
            <p:ph idx="1"/>
          </p:nvPr>
        </p:nvSpPr>
        <p:spPr/>
        <p:txBody>
          <a:bodyPr>
            <a:normAutofit/>
          </a:bodyPr>
          <a:lstStyle/>
          <a:p>
            <a:r>
              <a:rPr lang="en-GB" sz="2400" dirty="0"/>
              <a:t>In October 2000, The Human Rights Act came into effect in the UK. This meant that people in the UK could take cases about their human rights into a UK court. </a:t>
            </a:r>
          </a:p>
        </p:txBody>
      </p:sp>
    </p:spTree>
    <p:extLst>
      <p:ext uri="{BB962C8B-B14F-4D97-AF65-F5344CB8AC3E}">
        <p14:creationId xmlns:p14="http://schemas.microsoft.com/office/powerpoint/2010/main" val="3366298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 Rights:</a:t>
            </a:r>
          </a:p>
        </p:txBody>
      </p:sp>
      <p:sp>
        <p:nvSpPr>
          <p:cNvPr id="3" name="Content Placeholder 2"/>
          <p:cNvSpPr>
            <a:spLocks noGrp="1"/>
          </p:cNvSpPr>
          <p:nvPr>
            <p:ph idx="1"/>
          </p:nvPr>
        </p:nvSpPr>
        <p:spPr/>
        <p:txBody>
          <a:bodyPr>
            <a:normAutofit/>
          </a:bodyPr>
          <a:lstStyle/>
          <a:p>
            <a:r>
              <a:rPr lang="en-GB" i="1" dirty="0"/>
              <a:t>(Article 1 is introductory and is not incorporated into the Human Rights Act.) </a:t>
            </a:r>
            <a:endParaRPr lang="en-GB" dirty="0"/>
          </a:p>
          <a:p>
            <a:r>
              <a:rPr lang="en-GB" dirty="0">
                <a:solidFill>
                  <a:srgbClr val="FF0000"/>
                </a:solidFill>
              </a:rPr>
              <a:t>Article 2: Right to life </a:t>
            </a:r>
            <a:endParaRPr lang="en-GB" dirty="0"/>
          </a:p>
          <a:p>
            <a:r>
              <a:rPr lang="en-GB" dirty="0">
                <a:solidFill>
                  <a:srgbClr val="FF0000"/>
                </a:solidFill>
              </a:rPr>
              <a:t>Article 3: Prohibition of torture </a:t>
            </a:r>
          </a:p>
          <a:p>
            <a:r>
              <a:rPr lang="en-GB" dirty="0">
                <a:solidFill>
                  <a:srgbClr val="FF0000"/>
                </a:solidFill>
              </a:rPr>
              <a:t>Article 4: Prohibition of slavery and forced labour </a:t>
            </a:r>
          </a:p>
          <a:p>
            <a:r>
              <a:rPr lang="en-GB" dirty="0">
                <a:solidFill>
                  <a:srgbClr val="FF0000"/>
                </a:solidFill>
              </a:rPr>
              <a:t>Article 5: Right to liberty and security </a:t>
            </a:r>
          </a:p>
        </p:txBody>
      </p:sp>
    </p:spTree>
    <p:extLst>
      <p:ext uri="{BB962C8B-B14F-4D97-AF65-F5344CB8AC3E}">
        <p14:creationId xmlns:p14="http://schemas.microsoft.com/office/powerpoint/2010/main" val="3716018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solidFill>
                  <a:srgbClr val="FF0000"/>
                </a:solidFill>
              </a:rPr>
              <a:t>Article 6: Right to a fair trial </a:t>
            </a:r>
          </a:p>
          <a:p>
            <a:r>
              <a:rPr lang="en-GB" dirty="0">
                <a:solidFill>
                  <a:srgbClr val="FF0000"/>
                </a:solidFill>
              </a:rPr>
              <a:t>Article 7: No punishment without law</a:t>
            </a:r>
          </a:p>
          <a:p>
            <a:r>
              <a:rPr lang="en-GB" dirty="0">
                <a:solidFill>
                  <a:srgbClr val="FF0000"/>
                </a:solidFill>
              </a:rPr>
              <a:t> Article 8: Right to respect for private and family life </a:t>
            </a:r>
          </a:p>
          <a:p>
            <a:r>
              <a:rPr lang="en-GB" dirty="0">
                <a:solidFill>
                  <a:srgbClr val="FF0000"/>
                </a:solidFill>
              </a:rPr>
              <a:t>Article 9: Freedom of thought, conscience and religion </a:t>
            </a:r>
          </a:p>
          <a:p>
            <a:r>
              <a:rPr lang="en-GB" dirty="0">
                <a:solidFill>
                  <a:srgbClr val="FF0000"/>
                </a:solidFill>
              </a:rPr>
              <a:t>Article 10: Freedom of expression </a:t>
            </a:r>
          </a:p>
          <a:p>
            <a:r>
              <a:rPr lang="en-GB" dirty="0">
                <a:solidFill>
                  <a:srgbClr val="FF0000"/>
                </a:solidFill>
              </a:rPr>
              <a:t>Article 11: Freedom of assembly and association </a:t>
            </a:r>
          </a:p>
          <a:p>
            <a:r>
              <a:rPr lang="en-GB" dirty="0">
                <a:solidFill>
                  <a:srgbClr val="FF0000"/>
                </a:solidFill>
              </a:rPr>
              <a:t>Article 12: Right to marry</a:t>
            </a:r>
          </a:p>
          <a:p>
            <a:r>
              <a:rPr lang="en-GB" i="1" dirty="0"/>
              <a:t>Article 13 is not included in the Human Rights Act.) </a:t>
            </a:r>
            <a:r>
              <a:rPr lang="en-GB" dirty="0">
                <a:solidFill>
                  <a:srgbClr val="FF0000"/>
                </a:solidFill>
              </a:rPr>
              <a:t> </a:t>
            </a:r>
          </a:p>
          <a:p>
            <a:r>
              <a:rPr lang="en-GB" dirty="0">
                <a:solidFill>
                  <a:srgbClr val="FF0000"/>
                </a:solidFill>
              </a:rPr>
              <a:t>Article 14: Prohibition of discrimination </a:t>
            </a:r>
          </a:p>
        </p:txBody>
      </p:sp>
    </p:spTree>
    <p:extLst>
      <p:ext uri="{BB962C8B-B14F-4D97-AF65-F5344CB8AC3E}">
        <p14:creationId xmlns:p14="http://schemas.microsoft.com/office/powerpoint/2010/main" val="3891309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Protocol No 1</a:t>
            </a:r>
            <a:r>
              <a:rPr lang="en-GB" dirty="0"/>
              <a:t> </a:t>
            </a:r>
            <a:br>
              <a:rPr lang="en-GB" dirty="0"/>
            </a:br>
            <a:endParaRPr lang="en-GB" dirty="0"/>
          </a:p>
        </p:txBody>
      </p:sp>
      <p:sp>
        <p:nvSpPr>
          <p:cNvPr id="3" name="Content Placeholder 2"/>
          <p:cNvSpPr>
            <a:spLocks noGrp="1"/>
          </p:cNvSpPr>
          <p:nvPr>
            <p:ph idx="1"/>
          </p:nvPr>
        </p:nvSpPr>
        <p:spPr/>
        <p:txBody>
          <a:bodyPr>
            <a:normAutofit/>
          </a:bodyPr>
          <a:lstStyle/>
          <a:p>
            <a:r>
              <a:rPr lang="en-GB" b="1" dirty="0"/>
              <a:t>Article 1</a:t>
            </a:r>
            <a:r>
              <a:rPr lang="en-GB" dirty="0"/>
              <a:t> </a:t>
            </a:r>
          </a:p>
          <a:p>
            <a:r>
              <a:rPr lang="en-GB" dirty="0"/>
              <a:t>Every natural or legal person is entitled to the peaceful enjoyment of his possessions. No one shall be deprived of his possessions except in the public interest and subject to the conditions provided for by law and by the general principles of international law. </a:t>
            </a:r>
          </a:p>
          <a:p>
            <a:r>
              <a:rPr lang="en-GB" b="1" dirty="0"/>
              <a:t>Article 2</a:t>
            </a:r>
            <a:r>
              <a:rPr lang="en-GB" dirty="0"/>
              <a:t> </a:t>
            </a:r>
          </a:p>
          <a:p>
            <a:r>
              <a:rPr lang="en-GB" dirty="0"/>
              <a:t>No person shall be denied a right to an education</a:t>
            </a:r>
          </a:p>
          <a:p>
            <a:r>
              <a:rPr lang="en-GB" b="1" dirty="0"/>
              <a:t>Article 3</a:t>
            </a:r>
            <a:r>
              <a:rPr lang="en-GB" dirty="0"/>
              <a:t> </a:t>
            </a:r>
          </a:p>
          <a:p>
            <a:r>
              <a:rPr lang="en-GB" dirty="0"/>
              <a:t>The High Contracting Parties undertake to hold free elections at reasonable intervals by secret ballot, under conditions which will ensure the free expression of the opinion of the people in the choice of the legislature</a:t>
            </a:r>
          </a:p>
          <a:p>
            <a:endParaRPr lang="en-GB" dirty="0"/>
          </a:p>
        </p:txBody>
      </p:sp>
    </p:spTree>
    <p:extLst>
      <p:ext uri="{BB962C8B-B14F-4D97-AF65-F5344CB8AC3E}">
        <p14:creationId xmlns:p14="http://schemas.microsoft.com/office/powerpoint/2010/main" val="4150983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10" name="AutoShape 118"/>
          <p:cNvSpPr>
            <a:spLocks noChangeArrowheads="1"/>
          </p:cNvSpPr>
          <p:nvPr/>
        </p:nvSpPr>
        <p:spPr bwMode="auto">
          <a:xfrm>
            <a:off x="1828800" y="0"/>
            <a:ext cx="7772400" cy="914400"/>
          </a:xfrm>
          <a:prstGeom prst="ribbon">
            <a:avLst>
              <a:gd name="adj1" fmla="val 12500"/>
              <a:gd name="adj2" fmla="val 50000"/>
            </a:avLst>
          </a:prstGeom>
          <a:solidFill>
            <a:srgbClr val="FFFF00"/>
          </a:solidFill>
          <a:ln w="9525">
            <a:solidFill>
              <a:srgbClr val="000000"/>
            </a:solidFill>
            <a:round/>
            <a:headEnd/>
            <a:tailEnd/>
          </a:ln>
        </p:spPr>
        <p:txBody>
          <a:bodyPr/>
          <a:lstStyle/>
          <a:p>
            <a:pPr algn="ctr" eaLnBrk="0" hangingPunct="0"/>
            <a:r>
              <a:rPr lang="en-US" altLang="en-US" sz="1600" b="1">
                <a:latin typeface="Bookman Old Style" panose="02050604050505020204" pitchFamily="18" charset="0"/>
              </a:rPr>
              <a:t>Human Rights In Conflict</a:t>
            </a:r>
          </a:p>
          <a:p>
            <a:pPr algn="ctr" eaLnBrk="0" hangingPunct="0"/>
            <a:r>
              <a:rPr lang="en-US" altLang="en-US" sz="1600" b="1">
                <a:latin typeface="Bookman Old Style" panose="02050604050505020204" pitchFamily="18" charset="0"/>
              </a:rPr>
              <a:t>Are Some Rights More Important Than Others?</a:t>
            </a:r>
          </a:p>
        </p:txBody>
      </p:sp>
      <p:grpSp>
        <p:nvGrpSpPr>
          <p:cNvPr id="8321" name="Group 129"/>
          <p:cNvGrpSpPr>
            <a:grpSpLocks/>
          </p:cNvGrpSpPr>
          <p:nvPr/>
        </p:nvGrpSpPr>
        <p:grpSpPr bwMode="auto">
          <a:xfrm>
            <a:off x="1450975" y="1200150"/>
            <a:ext cx="5943600" cy="5562600"/>
            <a:chOff x="-46" y="756"/>
            <a:chExt cx="3744" cy="3504"/>
          </a:xfrm>
        </p:grpSpPr>
        <p:pic>
          <p:nvPicPr>
            <p:cNvPr id="8320" name="Picture 128" descr="soccer6"/>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00" y="2016"/>
              <a:ext cx="605" cy="684"/>
            </a:xfrm>
            <a:prstGeom prst="rect">
              <a:avLst/>
            </a:prstGeom>
            <a:noFill/>
            <a:extLst>
              <a:ext uri="{909E8E84-426E-40DD-AFC4-6F175D3DCCD1}">
                <a14:hiddenFill xmlns:a14="http://schemas.microsoft.com/office/drawing/2010/main">
                  <a:solidFill>
                    <a:srgbClr val="FFFFFF"/>
                  </a:solidFill>
                </a14:hiddenFill>
              </a:ext>
            </a:extLst>
          </p:spPr>
        </p:pic>
        <p:sp>
          <p:nvSpPr>
            <p:cNvPr id="8314" name="AutoShape 122"/>
            <p:cNvSpPr>
              <a:spLocks noChangeArrowheads="1"/>
            </p:cNvSpPr>
            <p:nvPr/>
          </p:nvSpPr>
          <p:spPr bwMode="auto">
            <a:xfrm>
              <a:off x="-46" y="756"/>
              <a:ext cx="3744" cy="3504"/>
            </a:xfrm>
            <a:prstGeom prst="leftRightArrow">
              <a:avLst>
                <a:gd name="adj1" fmla="val 50000"/>
                <a:gd name="adj2" fmla="val 21370"/>
              </a:avLst>
            </a:prstGeom>
            <a:solidFill>
              <a:srgbClr val="CCFFCC"/>
            </a:solidFill>
            <a:ln w="9525">
              <a:solidFill>
                <a:srgbClr val="000000"/>
              </a:solidFill>
              <a:miter lim="800000"/>
              <a:headEnd/>
              <a:tailEnd/>
            </a:ln>
          </p:spPr>
          <p:txBody>
            <a:bodyPr/>
            <a:lstStyle/>
            <a:p>
              <a:pPr algn="ctr" eaLnBrk="0" hangingPunct="0"/>
              <a:r>
                <a:rPr lang="en-US" altLang="en-US" sz="1600" dirty="0">
                  <a:latin typeface="Bookman Old Style" panose="02050604050505020204" pitchFamily="18" charset="0"/>
                </a:rPr>
                <a:t>A white football fan shouts out a racist remark against a black football fan in the crowd. Racial discrimination is against the Human rights Act but he says that he is exercising his human right to “freedom of expression”,</a:t>
              </a:r>
            </a:p>
            <a:p>
              <a:pPr algn="ctr" eaLnBrk="0" hangingPunct="0"/>
              <a:r>
                <a:rPr lang="en-US" altLang="en-US" sz="1600" dirty="0">
                  <a:latin typeface="Bookman Old Style" panose="02050604050505020204" pitchFamily="18" charset="0"/>
                </a:rPr>
                <a:t>Sometimes Human Rights conflict.</a:t>
              </a:r>
            </a:p>
            <a:p>
              <a:pPr eaLnBrk="0" hangingPunct="0"/>
              <a:endParaRPr lang="en-US" altLang="en-US" sz="1600" dirty="0">
                <a:latin typeface="Bookman Old Style" panose="02050604050505020204" pitchFamily="18" charset="0"/>
              </a:endParaRPr>
            </a:p>
            <a:p>
              <a:pPr algn="ctr" eaLnBrk="0" hangingPunct="0"/>
              <a:r>
                <a:rPr lang="en-US" altLang="en-US" sz="1600" b="1" dirty="0">
                  <a:latin typeface="Bookman Old Style" panose="02050604050505020204" pitchFamily="18" charset="0"/>
                </a:rPr>
                <a:t>Which one is the more important in this case</a:t>
              </a:r>
            </a:p>
            <a:p>
              <a:pPr algn="ctr" eaLnBrk="0" hangingPunct="0"/>
              <a:r>
                <a:rPr lang="en-US" altLang="en-US" sz="1600" b="1" dirty="0">
                  <a:latin typeface="Bookman Old Style" panose="02050604050505020204" pitchFamily="18" charset="0"/>
                </a:rPr>
                <a:t>in your opinion?</a:t>
              </a:r>
            </a:p>
          </p:txBody>
        </p:sp>
      </p:grpSp>
      <p:grpSp>
        <p:nvGrpSpPr>
          <p:cNvPr id="8318" name="Group 126"/>
          <p:cNvGrpSpPr>
            <a:grpSpLocks/>
          </p:cNvGrpSpPr>
          <p:nvPr/>
        </p:nvGrpSpPr>
        <p:grpSpPr bwMode="auto">
          <a:xfrm>
            <a:off x="261257" y="1056904"/>
            <a:ext cx="9145259" cy="5320145"/>
            <a:chOff x="348" y="672"/>
            <a:chExt cx="5064" cy="2086"/>
          </a:xfrm>
        </p:grpSpPr>
        <p:grpSp>
          <p:nvGrpSpPr>
            <p:cNvPr id="8313" name="Group 121"/>
            <p:cNvGrpSpPr>
              <a:grpSpLocks/>
            </p:cNvGrpSpPr>
            <p:nvPr/>
          </p:nvGrpSpPr>
          <p:grpSpPr bwMode="auto">
            <a:xfrm>
              <a:off x="349" y="672"/>
              <a:ext cx="5063" cy="996"/>
              <a:chOff x="349" y="672"/>
              <a:chExt cx="5063" cy="996"/>
            </a:xfrm>
          </p:grpSpPr>
          <p:pic>
            <p:nvPicPr>
              <p:cNvPr id="8311" name="Picture 119" descr="BD06990_"/>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9" y="702"/>
                <a:ext cx="1140" cy="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12" name="Picture 120" descr="BD06990_"/>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72" y="672"/>
                <a:ext cx="1140" cy="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315" name="Picture 123" descr="BD00002_"/>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8" y="1990"/>
              <a:ext cx="390"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16" name="Picture 124" descr="BD00001_"/>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48" y="1920"/>
              <a:ext cx="390"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319" name="Text Box 127"/>
          <p:cNvSpPr txBox="1">
            <a:spLocks noChangeArrowheads="1"/>
          </p:cNvSpPr>
          <p:nvPr/>
        </p:nvSpPr>
        <p:spPr bwMode="auto">
          <a:xfrm flipH="1">
            <a:off x="10649694" y="1388834"/>
            <a:ext cx="45719" cy="400110"/>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endParaRPr lang="en-GB" altLang="en-US" sz="2000" b="1" dirty="0">
              <a:solidFill>
                <a:schemeClr val="accent2"/>
              </a:solidFill>
            </a:endParaRPr>
          </a:p>
        </p:txBody>
      </p:sp>
    </p:spTree>
    <p:extLst>
      <p:ext uri="{BB962C8B-B14F-4D97-AF65-F5344CB8AC3E}">
        <p14:creationId xmlns:p14="http://schemas.microsoft.com/office/powerpoint/2010/main" val="21459303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8310"/>
                                        </p:tgtEl>
                                        <p:attrNameLst>
                                          <p:attrName>style.visibility</p:attrName>
                                        </p:attrNameLst>
                                      </p:cBhvr>
                                      <p:to>
                                        <p:strVal val="visible"/>
                                      </p:to>
                                    </p:set>
                                    <p:anim calcmode="lin" valueType="num">
                                      <p:cBhvr>
                                        <p:cTn id="7" dur="500" fill="hold"/>
                                        <p:tgtEl>
                                          <p:spTgt spid="8310"/>
                                        </p:tgtEl>
                                        <p:attrNameLst>
                                          <p:attrName>ppt_w</p:attrName>
                                        </p:attrNameLst>
                                      </p:cBhvr>
                                      <p:tavLst>
                                        <p:tav tm="0">
                                          <p:val>
                                            <p:fltVal val="0"/>
                                          </p:val>
                                        </p:tav>
                                        <p:tav tm="100000">
                                          <p:val>
                                            <p:strVal val="#ppt_w"/>
                                          </p:val>
                                        </p:tav>
                                      </p:tavLst>
                                    </p:anim>
                                    <p:anim calcmode="lin" valueType="num">
                                      <p:cBhvr>
                                        <p:cTn id="8" dur="500" fill="hold"/>
                                        <p:tgtEl>
                                          <p:spTgt spid="8310"/>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499"/>
                                          </p:stCondLst>
                                        </p:cTn>
                                        <p:tgtEl>
                                          <p:spTgt spid="831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8321"/>
                                        </p:tgtEl>
                                        <p:attrNameLst>
                                          <p:attrName>style.visibility</p:attrName>
                                        </p:attrNameLst>
                                      </p:cBhvr>
                                      <p:to>
                                        <p:strVal val="visible"/>
                                      </p:to>
                                    </p:set>
                                  </p:childTnLst>
                                  <p:subTnLst>
                                    <p:audio>
                                      <p:cMediaNode>
                                        <p:cTn display="0" masterRel="sameClick">
                                          <p:stCondLst>
                                            <p:cond evt="begin" delay="0">
                                              <p:tn val="15"/>
                                            </p:cond>
                                          </p:stCondLst>
                                          <p:endCondLst>
                                            <p:cond evt="onStopAudio" delay="0">
                                              <p:tgtEl>
                                                <p:sldTgt/>
                                              </p:tgtEl>
                                            </p:cond>
                                          </p:endCondLst>
                                        </p:cTn>
                                        <p:tgtEl>
                                          <p:sndTgt r:embed="rId3" name="stadium cheer.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83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10" grpId="0" animBg="1" autoUpdateAnimBg="0"/>
      <p:bldP spid="8319"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6280" y="1118789"/>
            <a:ext cx="7956468" cy="2246769"/>
          </a:xfrm>
          <a:prstGeom prst="rect">
            <a:avLst/>
          </a:prstGeom>
        </p:spPr>
        <p:txBody>
          <a:bodyPr wrap="square">
            <a:spAutoFit/>
          </a:bodyPr>
          <a:lstStyle/>
          <a:p>
            <a:pPr>
              <a:spcBef>
                <a:spcPct val="50000"/>
              </a:spcBef>
            </a:pPr>
            <a:r>
              <a:rPr lang="en-GB" altLang="en-US" sz="2800" dirty="0"/>
              <a:t>One Human Right can not be exercised if it denies another. In this case, racism is not allowed so you can not express racist views and claim that it is all right just because you’re expressing an opinion.</a:t>
            </a:r>
          </a:p>
        </p:txBody>
      </p:sp>
    </p:spTree>
    <p:extLst>
      <p:ext uri="{BB962C8B-B14F-4D97-AF65-F5344CB8AC3E}">
        <p14:creationId xmlns:p14="http://schemas.microsoft.com/office/powerpoint/2010/main" val="2526645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gangajamun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066801"/>
            <a:ext cx="2332038" cy="1622425"/>
          </a:xfrm>
          <a:prstGeom prst="rect">
            <a:avLst/>
          </a:prstGeom>
          <a:noFill/>
          <a:extLst>
            <a:ext uri="{909E8E84-426E-40DD-AFC4-6F175D3DCCD1}">
              <a14:hiddenFill xmlns:a14="http://schemas.microsoft.com/office/drawing/2010/main">
                <a:solidFill>
                  <a:srgbClr val="FFFFFF"/>
                </a:solidFill>
              </a14:hiddenFill>
            </a:ext>
          </a:extLst>
        </p:spPr>
      </p:pic>
      <p:sp>
        <p:nvSpPr>
          <p:cNvPr id="12292" name="AutoShape 4"/>
          <p:cNvSpPr>
            <a:spLocks noChangeArrowheads="1"/>
          </p:cNvSpPr>
          <p:nvPr/>
        </p:nvSpPr>
        <p:spPr bwMode="auto">
          <a:xfrm>
            <a:off x="1828800" y="0"/>
            <a:ext cx="7772400" cy="914400"/>
          </a:xfrm>
          <a:prstGeom prst="ribbon">
            <a:avLst>
              <a:gd name="adj1" fmla="val 12500"/>
              <a:gd name="adj2" fmla="val 50000"/>
            </a:avLst>
          </a:prstGeom>
          <a:solidFill>
            <a:srgbClr val="FFFF00"/>
          </a:solidFill>
          <a:ln w="9525">
            <a:solidFill>
              <a:srgbClr val="000000"/>
            </a:solidFill>
            <a:round/>
            <a:headEnd/>
            <a:tailEnd/>
          </a:ln>
        </p:spPr>
        <p:txBody>
          <a:bodyPr/>
          <a:lstStyle/>
          <a:p>
            <a:pPr algn="ctr" eaLnBrk="0" hangingPunct="0"/>
            <a:r>
              <a:rPr lang="en-US" altLang="en-US" sz="1600" b="1">
                <a:latin typeface="Bookman Old Style" panose="02050604050505020204" pitchFamily="18" charset="0"/>
              </a:rPr>
              <a:t>Human Rights In Conflict</a:t>
            </a:r>
          </a:p>
          <a:p>
            <a:pPr algn="ctr" eaLnBrk="0" hangingPunct="0"/>
            <a:r>
              <a:rPr lang="en-US" altLang="en-US" sz="1600" b="1">
                <a:latin typeface="Bookman Old Style" panose="02050604050505020204" pitchFamily="18" charset="0"/>
              </a:rPr>
              <a:t>Here is another example</a:t>
            </a:r>
          </a:p>
        </p:txBody>
      </p:sp>
      <p:sp>
        <p:nvSpPr>
          <p:cNvPr id="12293" name="Text Box 5"/>
          <p:cNvSpPr txBox="1">
            <a:spLocks noChangeArrowheads="1"/>
          </p:cNvSpPr>
          <p:nvPr/>
        </p:nvSpPr>
        <p:spPr bwMode="auto">
          <a:xfrm>
            <a:off x="1981200" y="2743200"/>
            <a:ext cx="7848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GB" altLang="en-US"/>
              <a:t>These Siamese twins are joined at the shoulder.  They will both die soon  if they are not separated. But if they ARE separated then one of them will certainly die.</a:t>
            </a:r>
          </a:p>
        </p:txBody>
      </p:sp>
      <p:sp>
        <p:nvSpPr>
          <p:cNvPr id="12294" name="AutoShape 6"/>
          <p:cNvSpPr>
            <a:spLocks noChangeArrowheads="1"/>
          </p:cNvSpPr>
          <p:nvPr/>
        </p:nvSpPr>
        <p:spPr bwMode="auto">
          <a:xfrm>
            <a:off x="2209800" y="3352800"/>
            <a:ext cx="3657600" cy="3200400"/>
          </a:xfrm>
          <a:prstGeom prst="star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a:solidFill>
                  <a:schemeClr val="accent2"/>
                </a:solidFill>
              </a:rPr>
              <a:t>Which Human </a:t>
            </a:r>
          </a:p>
          <a:p>
            <a:pPr algn="ctr"/>
            <a:r>
              <a:rPr lang="en-GB" altLang="en-US">
                <a:solidFill>
                  <a:schemeClr val="accent2"/>
                </a:solidFill>
              </a:rPr>
              <a:t>Rights are in</a:t>
            </a:r>
          </a:p>
          <a:p>
            <a:pPr algn="ctr"/>
            <a:r>
              <a:rPr lang="en-GB" altLang="en-US">
                <a:solidFill>
                  <a:schemeClr val="accent2"/>
                </a:solidFill>
              </a:rPr>
              <a:t>conflict</a:t>
            </a:r>
          </a:p>
          <a:p>
            <a:pPr algn="ctr"/>
            <a:r>
              <a:rPr lang="en-GB" altLang="en-US">
                <a:solidFill>
                  <a:schemeClr val="accent2"/>
                </a:solidFill>
              </a:rPr>
              <a:t>here?</a:t>
            </a:r>
          </a:p>
        </p:txBody>
      </p:sp>
    </p:spTree>
    <p:extLst>
      <p:ext uri="{BB962C8B-B14F-4D97-AF65-F5344CB8AC3E}">
        <p14:creationId xmlns:p14="http://schemas.microsoft.com/office/powerpoint/2010/main" val="12651727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dissolve">
                                      <p:cBhvr>
                                        <p:cTn id="7" dur="500"/>
                                        <p:tgtEl>
                                          <p:spTgt spid="122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iterate type="wd">
                                    <p:tmAbs val="300"/>
                                  </p:iterate>
                                  <p:childTnLst>
                                    <p:set>
                                      <p:cBhvr>
                                        <p:cTn id="11" dur="1" fill="hold">
                                          <p:stCondLst>
                                            <p:cond delay="299"/>
                                          </p:stCondLst>
                                        </p:cTn>
                                        <p:tgtEl>
                                          <p:spTgt spid="1229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12294"/>
                                        </p:tgtEl>
                                        <p:attrNameLst>
                                          <p:attrName>style.visibility</p:attrName>
                                        </p:attrNameLst>
                                      </p:cBhvr>
                                      <p:to>
                                        <p:strVal val="visible"/>
                                      </p:to>
                                    </p:set>
                                    <p:animEffect transition="in" filter="dissolve">
                                      <p:cBhvr>
                                        <p:cTn id="16"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autoUpdateAnimBg="0"/>
      <p:bldP spid="12294"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 declaration of incompatibility? </a:t>
            </a:r>
            <a:br>
              <a:rPr lang="en-GB" dirty="0"/>
            </a:br>
            <a:endParaRPr lang="en-GB" dirty="0"/>
          </a:p>
        </p:txBody>
      </p:sp>
      <p:sp>
        <p:nvSpPr>
          <p:cNvPr id="3" name="Content Placeholder 2"/>
          <p:cNvSpPr>
            <a:spLocks noGrp="1"/>
          </p:cNvSpPr>
          <p:nvPr>
            <p:ph idx="1"/>
          </p:nvPr>
        </p:nvSpPr>
        <p:spPr/>
        <p:txBody>
          <a:bodyPr>
            <a:normAutofit/>
          </a:bodyPr>
          <a:lstStyle/>
          <a:p>
            <a:r>
              <a:rPr lang="en-GB" sz="2400" dirty="0"/>
              <a:t>A declaration of incompatibility sends a signal from the courts to Parliament that the UK may be breaching its international obligations under the ECHR. Parliament does not have to change the law: it retains its sovereignty as the UK’s law making body. </a:t>
            </a:r>
          </a:p>
          <a:p>
            <a:r>
              <a:rPr lang="en-GB" sz="2400" dirty="0"/>
              <a:t>Prisoners being denied the right to vote</a:t>
            </a:r>
          </a:p>
        </p:txBody>
      </p:sp>
    </p:spTree>
    <p:extLst>
      <p:ext uri="{BB962C8B-B14F-4D97-AF65-F5344CB8AC3E}">
        <p14:creationId xmlns:p14="http://schemas.microsoft.com/office/powerpoint/2010/main" val="1562011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3600" dirty="0"/>
              <a:t>Human Rights Quiz</a:t>
            </a:r>
          </a:p>
        </p:txBody>
      </p:sp>
    </p:spTree>
    <p:extLst>
      <p:ext uri="{BB962C8B-B14F-4D97-AF65-F5344CB8AC3E}">
        <p14:creationId xmlns:p14="http://schemas.microsoft.com/office/powerpoint/2010/main" val="320270056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TotalTime>
  <Words>1249</Words>
  <Application>Microsoft Office PowerPoint</Application>
  <PresentationFormat>Widescreen</PresentationFormat>
  <Paragraphs>116</Paragraphs>
  <Slides>19</Slides>
  <Notes>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Book Antiqua</vt:lpstr>
      <vt:lpstr>Bookman Old Style</vt:lpstr>
      <vt:lpstr>Calibri</vt:lpstr>
      <vt:lpstr>Times New Roman</vt:lpstr>
      <vt:lpstr>Trebuchet MS</vt:lpstr>
      <vt:lpstr>Wingdings 3</vt:lpstr>
      <vt:lpstr>Facet</vt:lpstr>
      <vt:lpstr>Human Rights</vt:lpstr>
      <vt:lpstr>What is the European Convention on Human Rights?  </vt:lpstr>
      <vt:lpstr>PowerPoint Presentation</vt:lpstr>
      <vt:lpstr>What are the Convention rights? </vt:lpstr>
      <vt:lpstr>Rights </vt:lpstr>
      <vt:lpstr>PowerPoint Presentation</vt:lpstr>
      <vt:lpstr>PowerPoint Presentation</vt:lpstr>
      <vt:lpstr>PowerPoint Presentation</vt:lpstr>
      <vt:lpstr>What do you think about suicide or assisted suicide?</vt:lpstr>
      <vt:lpstr>What are your thoughts on Euthanasia? </vt:lpstr>
      <vt:lpstr>What is the Human Rights Act?  </vt:lpstr>
      <vt:lpstr>Human Rights:</vt:lpstr>
      <vt:lpstr>PowerPoint Presentation</vt:lpstr>
      <vt:lpstr>Protocol No 1  </vt:lpstr>
      <vt:lpstr>PowerPoint Presentation</vt:lpstr>
      <vt:lpstr>PowerPoint Presentation</vt:lpstr>
      <vt:lpstr>PowerPoint Presentation</vt:lpstr>
      <vt:lpstr>What is a declaration of incompatibility?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Burton</dc:creator>
  <cp:lastModifiedBy>Dushika Rajan</cp:lastModifiedBy>
  <cp:revision>5</cp:revision>
  <dcterms:created xsi:type="dcterms:W3CDTF">2015-10-23T08:48:05Z</dcterms:created>
  <dcterms:modified xsi:type="dcterms:W3CDTF">2021-02-07T16:59:31Z</dcterms:modified>
</cp:coreProperties>
</file>